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9" r:id="rId2"/>
    <p:sldId id="276" r:id="rId3"/>
    <p:sldId id="277" r:id="rId4"/>
    <p:sldId id="258" r:id="rId5"/>
    <p:sldId id="273" r:id="rId6"/>
    <p:sldId id="280" r:id="rId7"/>
    <p:sldId id="259" r:id="rId8"/>
    <p:sldId id="299" r:id="rId9"/>
    <p:sldId id="261" r:id="rId10"/>
    <p:sldId id="262" r:id="rId11"/>
    <p:sldId id="281" r:id="rId12"/>
    <p:sldId id="263" r:id="rId13"/>
    <p:sldId id="271" r:id="rId14"/>
    <p:sldId id="266" r:id="rId15"/>
    <p:sldId id="293" r:id="rId16"/>
    <p:sldId id="294" r:id="rId17"/>
    <p:sldId id="295" r:id="rId18"/>
    <p:sldId id="29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18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8FCFD"/>
    <a:srgbClr val="F3AB78"/>
    <a:srgbClr val="FF0000"/>
    <a:srgbClr val="FFCC66"/>
    <a:srgbClr val="006600"/>
    <a:srgbClr val="336600"/>
    <a:srgbClr val="003399"/>
    <a:srgbClr val="FF3300"/>
    <a:srgbClr val="0000FF"/>
    <a:srgbClr val="FF66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364" autoAdjust="0"/>
    <p:restoredTop sz="94660"/>
  </p:normalViewPr>
  <p:slideViewPr>
    <p:cSldViewPr>
      <p:cViewPr varScale="1">
        <p:scale>
          <a:sx n="86" d="100"/>
          <a:sy n="86" d="100"/>
        </p:scale>
        <p:origin x="-486" y="-162"/>
      </p:cViewPr>
      <p:guideLst>
        <p:guide orient="horz" pos="2118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39335-4CC7-4AD7-8B60-5660FA7A0DE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8615C-8EBF-4016-B167-345FB7CB1EA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FC3E8-D02F-40BC-9E28-167F99E6E67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29414-006E-4730-8C59-4568B42B881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72AAB-F9C3-4DF2-A01F-59332CB97F5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7126D-B32A-4A6A-BCD8-2CED4AB246A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70FF2-A3EB-414B-902A-DD40EA84216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2556-9FBD-4A7D-ABF4-134604609F5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9D137-4259-430B-B8B3-1C435C404EB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04A75-FC4E-4377-9FD3-F5ACEB49D84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7A491-B834-4CA6-9493-9388796DEBB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E238D-70BC-41B0-9042-66A00AF71DD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jpeg"/><Relationship Id="rId7" Type="http://schemas.microsoft.com/office/2007/relationships/media" Target="../media/media2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microsoft.com/office/2007/relationships/media" Target="../media/media1.mp3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jpeg"/><Relationship Id="rId7" Type="http://schemas.microsoft.com/office/2007/relationships/media" Target="../media/media2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microsoft.com/office/2007/relationships/media" Target="../media/media1.mp3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71800" y="1066800"/>
            <a:ext cx="62484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0795" y="0"/>
            <a:ext cx="12192000" cy="6858000"/>
            <a:chOff x="0" y="0"/>
            <a:chExt cx="12192000" cy="685800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6" name="Rectangle: Rounded Corners 15"/>
            <p:cNvSpPr/>
            <p:nvPr/>
          </p:nvSpPr>
          <p:spPr>
            <a:xfrm>
              <a:off x="332146" y="342900"/>
              <a:ext cx="11506200" cy="61722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1132246" y="1824038"/>
            <a:ext cx="10210800" cy="3331368"/>
          </a:xfrm>
          <a:prstGeom prst="rect">
            <a:avLst/>
          </a:prstGeom>
          <a:solidFill>
            <a:srgbClr val="FFCC66">
              <a:alpha val="67000"/>
            </a:srgbClr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1295400" y="1874520"/>
            <a:ext cx="2103755" cy="76200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3600" b="1" i="1" u="sng" dirty="0" err="1">
                <a:ln cap="sq">
                  <a:solidFill>
                    <a:schemeClr val="tx1"/>
                  </a:solidFill>
                  <a:prstDash val="dot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sz="3600" b="1" i="1" u="sng" dirty="0">
                <a:ln cap="sq">
                  <a:solidFill>
                    <a:schemeClr val="tx1"/>
                  </a:solidFill>
                  <a:prstDash val="dot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u="sng" dirty="0" err="1">
                <a:ln cap="sq">
                  <a:solidFill>
                    <a:schemeClr val="tx1"/>
                  </a:solidFill>
                  <a:prstDash val="dot"/>
                </a:ln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07331" y="2591350"/>
            <a:ext cx="9482137" cy="230695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/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4" grpId="0" bldLvl="0" animBg="1"/>
      <p:bldP spid="1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4600" y="1016437"/>
            <a:ext cx="723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GB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10795" y="38100"/>
            <a:ext cx="12192000" cy="6858000"/>
            <a:chOff x="0" y="0"/>
            <a:chExt cx="12192000" cy="685800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6" name="Rectangle: Rounded Corners 25"/>
            <p:cNvSpPr/>
            <p:nvPr/>
          </p:nvSpPr>
          <p:spPr>
            <a:xfrm>
              <a:off x="332146" y="342900"/>
              <a:ext cx="11506200" cy="61722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>
                <a:latin typeface="HP001 4 hàng" panose="020B0603050302020204" charset="0"/>
                <a:cs typeface="HP001 4 hàng" panose="020B0603050302020204" charset="0"/>
              </a:endParaRPr>
            </a:p>
          </p:txBody>
        </p:sp>
      </p:grp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710757" y="665765"/>
            <a:ext cx="11816838" cy="1662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Tìm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câu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kể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i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Ai </a:t>
            </a:r>
            <a:r>
              <a:rPr lang="en-US" altLang="en-US" b="1" i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là</a:t>
            </a:r>
            <a:r>
              <a:rPr lang="en-US" altLang="en-US" b="1" i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i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gì</a:t>
            </a:r>
            <a:r>
              <a:rPr lang="en-US" altLang="en-US" b="1" i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?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trong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những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câu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thơ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sau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.</a:t>
            </a:r>
          </a:p>
          <a:p>
            <a:pPr marL="0" indent="0">
              <a:buNone/>
            </a:pP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Xác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định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vị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ngữ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của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những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câu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tìm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được</a:t>
            </a:r>
            <a:r>
              <a:rPr lang="en-US" altLang="en-US" b="1" dirty="0">
                <a:solidFill>
                  <a:srgbClr val="002060"/>
                </a:solidFill>
                <a:latin typeface="HP001 4 hàng" panose="020B0603050302020204" charset="0"/>
                <a:cs typeface="HP001 4 hàng" panose="020B0603050302020204" charset="0"/>
              </a:rPr>
              <a:t>.</a:t>
            </a: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1981200" y="2183360"/>
            <a:ext cx="7239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buFontTx/>
              <a:buAutoNum type="alphaLcParenR"/>
            </a:pPr>
            <a:r>
              <a:rPr lang="en-US" altLang="en-US" b="1">
                <a:latin typeface="HP001 4 hàng" panose="020B0603050302020204" charset="0"/>
                <a:cs typeface="HP001 4 hàng" panose="020B0603050302020204" charset="0"/>
              </a:rPr>
              <a:t>     Người là Cha, là Bác, là Anh</a:t>
            </a:r>
          </a:p>
          <a:p>
            <a:pPr>
              <a:buFontTx/>
              <a:buNone/>
            </a:pPr>
            <a:r>
              <a:rPr lang="en-US" altLang="en-US" sz="2800" b="1">
                <a:latin typeface="HP001 4 hàng" panose="020B0603050302020204" charset="0"/>
                <a:cs typeface="HP001 4 hàng" panose="020B0603050302020204" charset="0"/>
              </a:rPr>
              <a:t>		</a:t>
            </a:r>
            <a:endParaRPr lang="en-US" altLang="en-US" sz="1800" b="1"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2019300" y="3459710"/>
            <a:ext cx="7239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buFontTx/>
              <a:buNone/>
            </a:pPr>
            <a:r>
              <a:rPr lang="en-US" altLang="en-US" b="1">
                <a:latin typeface="HP001 4 hàng" panose="020B0603050302020204" charset="0"/>
                <a:cs typeface="HP001 4 hàng" panose="020B0603050302020204" charset="0"/>
              </a:rPr>
              <a:t>b)       Quê hương là chùm khế ngọt</a:t>
            </a:r>
          </a:p>
          <a:p>
            <a:pPr lvl="1">
              <a:buFontTx/>
              <a:buNone/>
            </a:pPr>
            <a:r>
              <a:rPr lang="en-US" altLang="en-US" sz="2400" b="1">
                <a:latin typeface="HP001 4 hàng" panose="020B0603050302020204" charset="0"/>
                <a:cs typeface="HP001 4 hàng" panose="020B0603050302020204" charset="0"/>
              </a:rPr>
              <a:t>	      </a:t>
            </a:r>
            <a:endParaRPr lang="en-US" altLang="en-US" sz="1600" b="1"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>
            <a:off x="4800600" y="2590165"/>
            <a:ext cx="3895090" cy="127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>
            <a:off x="4767580" y="2640330"/>
            <a:ext cx="3918585" cy="15875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4691063" y="2133830"/>
            <a:ext cx="76200" cy="381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5548313" y="3478760"/>
            <a:ext cx="76200" cy="381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5429250" y="4559848"/>
            <a:ext cx="76200" cy="381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5638800" y="3874048"/>
            <a:ext cx="2743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5634038" y="3940723"/>
            <a:ext cx="2743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5519738" y="4974185"/>
            <a:ext cx="2438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5514975" y="5026573"/>
            <a:ext cx="2438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240" name="Rectangle 24"/>
          <p:cNvSpPr>
            <a:spLocks noChangeArrowheads="1"/>
          </p:cNvSpPr>
          <p:nvPr/>
        </p:nvSpPr>
        <p:spPr bwMode="auto">
          <a:xfrm>
            <a:off x="2209800" y="2720570"/>
            <a:ext cx="72390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latin typeface="HP001 4 hàng" panose="020B0603050302020204" charset="0"/>
                <a:cs typeface="HP001 4 hàng" panose="020B0603050302020204" charset="0"/>
              </a:rPr>
              <a:t>		 Quả tim lớn lọc trăm dòng máu nhỏ.</a:t>
            </a:r>
          </a:p>
          <a:p>
            <a:pPr algn="r">
              <a:buFontTx/>
              <a:buNone/>
            </a:pPr>
            <a:r>
              <a:rPr lang="en-US" altLang="en-US" sz="1800" b="1">
                <a:latin typeface="Cambria" panose="02040503050406030204" charset="0"/>
                <a:cs typeface="Cambria" panose="02040503050406030204" charset="0"/>
              </a:rPr>
              <a:t>TỐ HỮU</a:t>
            </a:r>
          </a:p>
        </p:txBody>
      </p:sp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2000250" y="4038830"/>
            <a:ext cx="7239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buFontTx/>
              <a:buNone/>
            </a:pPr>
            <a:r>
              <a:rPr lang="en-US" altLang="en-US" sz="2400" b="1">
                <a:latin typeface="HP001 4 hàng" panose="020B0603050302020204" charset="0"/>
                <a:cs typeface="HP001 4 hàng" panose="020B0603050302020204" charset="0"/>
              </a:rPr>
              <a:t>	      </a:t>
            </a:r>
            <a:r>
              <a:rPr lang="en-US" altLang="en-US" b="1">
                <a:latin typeface="HP001 4 hàng" panose="020B0603050302020204" charset="0"/>
                <a:cs typeface="HP001 4 hàng" panose="020B0603050302020204" charset="0"/>
              </a:rPr>
              <a:t>Cho con trèo hái mỗi ngày.</a:t>
            </a:r>
          </a:p>
          <a:p>
            <a:pPr lvl="1">
              <a:buFontTx/>
              <a:buNone/>
            </a:pPr>
            <a:r>
              <a:rPr lang="en-US" altLang="en-US" b="1">
                <a:latin typeface="HP001 4 hàng" panose="020B0603050302020204" charset="0"/>
                <a:cs typeface="HP001 4 hàng" panose="020B0603050302020204" charset="0"/>
              </a:rPr>
              <a:t>	     </a:t>
            </a:r>
            <a:endParaRPr lang="en-US" altLang="en-US" sz="1600" b="1"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9242" name="Rectangle 26"/>
          <p:cNvSpPr>
            <a:spLocks noChangeArrowheads="1"/>
          </p:cNvSpPr>
          <p:nvPr/>
        </p:nvSpPr>
        <p:spPr bwMode="auto">
          <a:xfrm>
            <a:off x="1066800" y="4612870"/>
            <a:ext cx="72390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buFontTx/>
              <a:buNone/>
            </a:pPr>
            <a:r>
              <a:rPr lang="en-US" altLang="en-US" sz="2400" b="1">
                <a:latin typeface="HP001 4 hàng" panose="020B0603050302020204" charset="0"/>
                <a:cs typeface="HP001 4 hàng" panose="020B0603050302020204" charset="0"/>
              </a:rPr>
              <a:t>	      </a:t>
            </a:r>
            <a:r>
              <a:rPr lang="en-US" altLang="en-US" b="1">
                <a:latin typeface="HP001 4 hàng" panose="020B0603050302020204" charset="0"/>
                <a:cs typeface="HP001 4 hàng" panose="020B0603050302020204" charset="0"/>
              </a:rPr>
              <a:t>	     Quê hương là đường đi học</a:t>
            </a:r>
          </a:p>
          <a:p>
            <a:pPr lvl="1">
              <a:buFontTx/>
              <a:buNone/>
            </a:pPr>
            <a:r>
              <a:rPr lang="en-US" altLang="en-US" b="1">
                <a:latin typeface="HP001 4 hàng" panose="020B0603050302020204" charset="0"/>
                <a:cs typeface="HP001 4 hàng" panose="020B0603050302020204" charset="0"/>
              </a:rPr>
              <a:t>	</a:t>
            </a:r>
            <a:endParaRPr lang="en-US" altLang="en-US" sz="1600" b="1">
              <a:latin typeface="HP001 4 hàng" panose="020B0603050302020204" charset="0"/>
              <a:cs typeface="HP001 4 hàng" panose="020B0603050302020204" charset="0"/>
            </a:endParaRPr>
          </a:p>
        </p:txBody>
      </p:sp>
      <p:sp>
        <p:nvSpPr>
          <p:cNvPr id="9243" name="Rectangle 27"/>
          <p:cNvSpPr>
            <a:spLocks noChangeArrowheads="1"/>
          </p:cNvSpPr>
          <p:nvPr/>
        </p:nvSpPr>
        <p:spPr bwMode="auto">
          <a:xfrm>
            <a:off x="171450" y="5212310"/>
            <a:ext cx="90678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just">
              <a:buFontTx/>
              <a:buNone/>
            </a:pPr>
            <a:r>
              <a:rPr lang="en-US" altLang="en-US" sz="2400" b="1">
                <a:latin typeface="HP001 4 hàng" panose="020B0603050302020204" charset="0"/>
                <a:cs typeface="HP001 4 hàng" panose="020B0603050302020204" charset="0"/>
              </a:rPr>
              <a:t>	      </a:t>
            </a:r>
            <a:r>
              <a:rPr lang="en-US" altLang="en-US" b="1">
                <a:latin typeface="HP001 4 hàng" panose="020B0603050302020204" charset="0"/>
                <a:cs typeface="HP001 4 hàng" panose="020B0603050302020204" charset="0"/>
              </a:rPr>
              <a:t>	     	     Con về rợp bướm vàng bay.</a:t>
            </a:r>
          </a:p>
          <a:p>
            <a:pPr algn="r">
              <a:buFontTx/>
              <a:buNone/>
            </a:pPr>
            <a:r>
              <a:rPr lang="en-US" altLang="en-US" sz="1800" b="1">
                <a:latin typeface="Cambria" panose="02040503050406030204" charset="0"/>
                <a:cs typeface="Cambria" panose="02040503050406030204" charset="0"/>
              </a:rPr>
              <a:t>ĐỖ TRUNG QUÂN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7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3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/>
      <p:bldP spid="9226" grpId="0"/>
      <p:bldP spid="9226" grpId="1"/>
      <p:bldP spid="9227" grpId="0"/>
      <p:bldP spid="9227" grpId="1"/>
      <p:bldP spid="9240" grpId="0" bldLvl="0" animBg="1"/>
      <p:bldP spid="9241" grpId="0" bldLvl="0" animBg="1"/>
      <p:bldP spid="9242" grpId="0" bldLvl="0" animBg="1"/>
      <p:bldP spid="9242" grpId="1"/>
      <p:bldP spid="924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6" name="Rectangle: Rounded Corners 25"/>
            <p:cNvSpPr/>
            <p:nvPr/>
          </p:nvSpPr>
          <p:spPr>
            <a:xfrm>
              <a:off x="332146" y="342900"/>
              <a:ext cx="11506200" cy="61722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651973" y="381000"/>
            <a:ext cx="888805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 NỐI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21072" y="3752422"/>
            <a:ext cx="2780869" cy="18561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58534" y="1118910"/>
            <a:ext cx="2780870" cy="18165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34"/>
          <a:stretch>
            <a:fillRect/>
          </a:stretch>
        </p:blipFill>
        <p:spPr>
          <a:xfrm>
            <a:off x="762000" y="3733800"/>
            <a:ext cx="2780870" cy="18747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468" b="44444"/>
          <a:stretch>
            <a:fillRect/>
          </a:stretch>
        </p:blipFill>
        <p:spPr>
          <a:xfrm>
            <a:off x="725214" y="1116282"/>
            <a:ext cx="2780870" cy="1782722"/>
          </a:xfrm>
          <a:prstGeom prst="rect">
            <a:avLst/>
          </a:prstGeom>
        </p:spPr>
      </p:pic>
      <p:sp>
        <p:nvSpPr>
          <p:cNvPr id="11" name="Rectangle: Rounded Corners 10"/>
          <p:cNvSpPr/>
          <p:nvPr/>
        </p:nvSpPr>
        <p:spPr>
          <a:xfrm>
            <a:off x="4033463" y="1572421"/>
            <a:ext cx="3913736" cy="76944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múa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: Rounded Corners 35"/>
          <p:cNvSpPr/>
          <p:nvPr/>
        </p:nvSpPr>
        <p:spPr>
          <a:xfrm>
            <a:off x="4044217" y="2758007"/>
            <a:ext cx="3913736" cy="76944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: Rounded Corners 36"/>
          <p:cNvSpPr/>
          <p:nvPr/>
        </p:nvSpPr>
        <p:spPr>
          <a:xfrm>
            <a:off x="4059983" y="3977442"/>
            <a:ext cx="3913736" cy="76944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chúa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/>
          <p:cNvSpPr/>
          <p:nvPr/>
        </p:nvSpPr>
        <p:spPr>
          <a:xfrm>
            <a:off x="4059983" y="5168188"/>
            <a:ext cx="3913736" cy="76944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>
            <a:stCxn id="10" idx="3"/>
            <a:endCxn id="37" idx="1"/>
          </p:cNvCxnSpPr>
          <p:nvPr/>
        </p:nvCxnSpPr>
        <p:spPr>
          <a:xfrm>
            <a:off x="3506084" y="2007643"/>
            <a:ext cx="553899" cy="235452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8" idx="3"/>
            <a:endCxn id="38" idx="1"/>
          </p:cNvCxnSpPr>
          <p:nvPr/>
        </p:nvCxnSpPr>
        <p:spPr>
          <a:xfrm>
            <a:off x="3542870" y="4671180"/>
            <a:ext cx="517113" cy="881729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6" idx="1"/>
            <a:endCxn id="36" idx="3"/>
          </p:cNvCxnSpPr>
          <p:nvPr/>
        </p:nvCxnSpPr>
        <p:spPr>
          <a:xfrm flipH="1">
            <a:off x="7957953" y="2027173"/>
            <a:ext cx="500581" cy="1115555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" idx="1"/>
            <a:endCxn id="11" idx="3"/>
          </p:cNvCxnSpPr>
          <p:nvPr/>
        </p:nvCxnSpPr>
        <p:spPr>
          <a:xfrm flipH="1" flipV="1">
            <a:off x="7947199" y="1957142"/>
            <a:ext cx="573873" cy="2723349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1"/>
          <p:cNvSpPr txBox="1"/>
          <p:nvPr/>
        </p:nvSpPr>
        <p:spPr>
          <a:xfrm>
            <a:off x="9067800" y="3383915"/>
            <a:ext cx="18370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b="1">
                <a:highlight>
                  <a:srgbClr val="008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Chim công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1414145" y="749935"/>
            <a:ext cx="18370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b="1">
                <a:highlight>
                  <a:srgbClr val="008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Sư tử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1295400" y="3383915"/>
            <a:ext cx="18370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b="1">
                <a:highlight>
                  <a:srgbClr val="008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Gà trống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9067800" y="748030"/>
            <a:ext cx="18370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b="1">
                <a:highlight>
                  <a:srgbClr val="00808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Đại bàng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7" name="Rectangle: Rounded Corners 16"/>
            <p:cNvSpPr/>
            <p:nvPr/>
          </p:nvSpPr>
          <p:spPr>
            <a:xfrm>
              <a:off x="332146" y="342900"/>
              <a:ext cx="11506200" cy="61722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1513205" y="304800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en-US" altLang="en-US" sz="2800" dirty="0"/>
              <a:t>	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51973" y="381000"/>
            <a:ext cx="8888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UTM Akashi" panose="02040603050506020204" pitchFamily="18" charset="0"/>
              </a:rPr>
              <a:t>ĐỐ EM?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93085" y="1396601"/>
            <a:ext cx="9140058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a) …..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là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một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thành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phố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lớn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Tx/>
              <a:buNone/>
            </a:pPr>
            <a:endParaRPr lang="en-US" altLang="en-US" sz="2400" b="1" dirty="0">
              <a:solidFill>
                <a:srgbClr val="002060"/>
              </a:solidFill>
              <a:latin typeface="UTM Amherst" panose="02040603050506020204" pitchFamily="18" charset="0"/>
            </a:endParaRPr>
          </a:p>
        </p:txBody>
      </p:sp>
      <p:pic>
        <p:nvPicPr>
          <p:cNvPr id="100" name="Content Placeholder 9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710555" y="2513965"/>
            <a:ext cx="2867025" cy="2914650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01" name="Content Placeholder 100"/>
          <p:cNvPicPr>
            <a:picLocks noGrp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534400" y="2512695"/>
            <a:ext cx="2519045" cy="2915920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02" name="Picture 101"/>
          <p:cNvPicPr/>
          <p:nvPr/>
        </p:nvPicPr>
        <p:blipFill>
          <a:blip r:embed="rId5"/>
          <a:stretch>
            <a:fillRect/>
          </a:stretch>
        </p:blipFill>
        <p:spPr>
          <a:xfrm>
            <a:off x="332105" y="2514600"/>
            <a:ext cx="2657475" cy="2914650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03" name="Picture 102"/>
          <p:cNvPicPr/>
          <p:nvPr/>
        </p:nvPicPr>
        <p:blipFill>
          <a:blip r:embed="rId6"/>
          <a:stretch>
            <a:fillRect/>
          </a:stretch>
        </p:blipFill>
        <p:spPr>
          <a:xfrm>
            <a:off x="2971800" y="2513965"/>
            <a:ext cx="2774315" cy="2914650"/>
          </a:xfrm>
          <a:prstGeom prst="round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7" name="Rectangle: Rounded Corners 16"/>
            <p:cNvSpPr/>
            <p:nvPr/>
          </p:nvSpPr>
          <p:spPr>
            <a:xfrm>
              <a:off x="332146" y="342900"/>
              <a:ext cx="11506200" cy="61722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1485900" y="302895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en-US" altLang="en-US" sz="2800" dirty="0"/>
              <a:t>	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51973" y="381000"/>
            <a:ext cx="8888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 EM?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93085" y="1396601"/>
            <a:ext cx="9140058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b) …..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là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quê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hương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của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những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làn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điệu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dân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ca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quan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họ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Tx/>
              <a:buNone/>
            </a:pPr>
            <a:endParaRPr lang="en-US" altLang="en-US" sz="2400" b="1" dirty="0">
              <a:solidFill>
                <a:srgbClr val="002060"/>
              </a:solidFill>
              <a:latin typeface="UTM Amherst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800" y="2694305"/>
            <a:ext cx="4623435" cy="3305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4" name="Content Placeholder 103"/>
          <p:cNvPicPr>
            <a:picLocks noGr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025515" y="2694940"/>
            <a:ext cx="4582160" cy="3140075"/>
          </a:xfrm>
          <a:prstGeom prst="round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7" name="Rectangle: Rounded Corners 16"/>
            <p:cNvSpPr/>
            <p:nvPr/>
          </p:nvSpPr>
          <p:spPr>
            <a:xfrm>
              <a:off x="332146" y="342900"/>
              <a:ext cx="11506200" cy="61722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1485900" y="302895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en-US" altLang="en-US" sz="2800" dirty="0"/>
              <a:t>	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51973" y="381000"/>
            <a:ext cx="8888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 EM?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93085" y="1396601"/>
            <a:ext cx="9140058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c) …..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là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nhà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thơ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.</a:t>
            </a:r>
          </a:p>
        </p:txBody>
      </p:sp>
      <p:pic>
        <p:nvPicPr>
          <p:cNvPr id="108" name="Content Placeholder 107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76910" y="2895600"/>
            <a:ext cx="3745230" cy="2529840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09" name="Content Placeholder 108"/>
          <p:cNvPicPr>
            <a:picLocks noGrp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422140" y="2895600"/>
            <a:ext cx="3882390" cy="2529840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10" name="Picture 109"/>
          <p:cNvPicPr/>
          <p:nvPr/>
        </p:nvPicPr>
        <p:blipFill>
          <a:blip r:embed="rId5"/>
          <a:stretch>
            <a:fillRect/>
          </a:stretch>
        </p:blipFill>
        <p:spPr>
          <a:xfrm>
            <a:off x="8304530" y="2894965"/>
            <a:ext cx="3529965" cy="2530475"/>
          </a:xfrm>
          <a:prstGeom prst="round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7" name="Rectangle: Rounded Corners 16"/>
            <p:cNvSpPr/>
            <p:nvPr/>
          </p:nvSpPr>
          <p:spPr>
            <a:xfrm>
              <a:off x="332146" y="342900"/>
              <a:ext cx="11506200" cy="61722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1485900" y="302895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en-US" altLang="en-US" sz="2800" dirty="0"/>
              <a:t>	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51973" y="381000"/>
            <a:ext cx="8888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 EM?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93085" y="1396601"/>
            <a:ext cx="9140058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d) …..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là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nhà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thơ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lớn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của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UTM Amherst" panose="02040603050506020204" pitchFamily="18" charset="0"/>
              </a:rPr>
              <a:t>Việt</a:t>
            </a:r>
            <a:r>
              <a:rPr lang="en-US" altLang="en-US" sz="2400" b="1" dirty="0">
                <a:solidFill>
                  <a:srgbClr val="002060"/>
                </a:solidFill>
                <a:latin typeface="UTM Amherst" panose="02040603050506020204" pitchFamily="18" charset="0"/>
              </a:rPr>
              <a:t> Nam.</a:t>
            </a:r>
          </a:p>
        </p:txBody>
      </p:sp>
      <p:pic>
        <p:nvPicPr>
          <p:cNvPr id="105" name="Content Placeholder 10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209165"/>
            <a:ext cx="5181600" cy="3583940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07" name="Content Placeholder 10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257925" y="2215515"/>
            <a:ext cx="4843145" cy="3576955"/>
          </a:xfrm>
          <a:prstGeom prst="round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7620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676400"/>
            <a:ext cx="11881485" cy="110680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Triangle">
              <a:avLst/>
            </a:prstTxWarp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vi-VN" altLang="en-US" sz="6600" b="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TẠM BIỆT CÁC EM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98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162790" y="145472"/>
            <a:ext cx="11866419" cy="6567055"/>
          </a:xfrm>
          <a:prstGeom prst="roundRect">
            <a:avLst>
              <a:gd name="adj" fmla="val 12237"/>
            </a:avLst>
          </a:prstGeom>
          <a:solidFill>
            <a:schemeClr val="bg1">
              <a:alpha val="94000"/>
            </a:schemeClr>
          </a:solidFill>
          <a:ln>
            <a:solidFill>
              <a:srgbClr val="326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/>
          <p:cNvSpPr txBox="1"/>
          <p:nvPr/>
        </p:nvSpPr>
        <p:spPr>
          <a:xfrm>
            <a:off x="2507670" y="661969"/>
            <a:ext cx="7176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GB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4000500" y="1862030"/>
            <a:ext cx="4191000" cy="85898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GB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GB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GB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vi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/>
          <p:cNvSpPr/>
          <p:nvPr/>
        </p:nvSpPr>
        <p:spPr>
          <a:xfrm>
            <a:off x="4000500" y="3028189"/>
            <a:ext cx="4191000" cy="85898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GB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GB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GB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vi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/>
          <p:cNvSpPr/>
          <p:nvPr/>
        </p:nvSpPr>
        <p:spPr>
          <a:xfrm>
            <a:off x="4000500" y="4197810"/>
            <a:ext cx="4191000" cy="85898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GB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GB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GB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GB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vi-VN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075" r="44152" b="19473"/>
          <a:stretch>
            <a:fillRect/>
          </a:stretch>
        </p:blipFill>
        <p:spPr>
          <a:xfrm>
            <a:off x="7273357" y="2609086"/>
            <a:ext cx="1787514" cy="13856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48" t="22920" b="23166"/>
          <a:stretch>
            <a:fillRect/>
          </a:stretch>
        </p:blipFill>
        <p:spPr>
          <a:xfrm>
            <a:off x="7647709" y="3887171"/>
            <a:ext cx="1413162" cy="12780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48" t="22993" b="23093"/>
          <a:stretch>
            <a:fillRect/>
          </a:stretch>
        </p:blipFill>
        <p:spPr>
          <a:xfrm>
            <a:off x="7647709" y="1527382"/>
            <a:ext cx="1413162" cy="1278085"/>
          </a:xfrm>
          <a:prstGeom prst="rect">
            <a:avLst/>
          </a:prstGeom>
        </p:spPr>
      </p:pic>
      <p:pic>
        <p:nvPicPr>
          <p:cNvPr id="16" name="Tieng-tinh-tinh-www_tiengdong_co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354790" y="3072167"/>
            <a:ext cx="609600" cy="609600"/>
          </a:xfrm>
          <a:prstGeom prst="rect">
            <a:avLst/>
          </a:prstGeom>
        </p:spPr>
      </p:pic>
      <p:pic>
        <p:nvPicPr>
          <p:cNvPr id="17" name="Am-thanh-tra-loi-sai-www_tiengdong_co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308033" y="1862030"/>
            <a:ext cx="609600" cy="609600"/>
          </a:xfrm>
          <a:prstGeom prst="rect">
            <a:avLst/>
          </a:prstGeom>
        </p:spPr>
      </p:pic>
      <p:pic>
        <p:nvPicPr>
          <p:cNvPr id="18" name="Am-thanh-tra-loi-sai-www_tiengdong_co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354790" y="4311738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593"/>
          <a:stretch>
            <a:fillRect/>
          </a:stretch>
        </p:blipFill>
        <p:spPr>
          <a:xfrm>
            <a:off x="361950" y="3363888"/>
            <a:ext cx="2362200" cy="360273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15" r="244"/>
          <a:stretch>
            <a:fillRect/>
          </a:stretch>
        </p:blipFill>
        <p:spPr>
          <a:xfrm>
            <a:off x="9441574" y="3363888"/>
            <a:ext cx="1787515" cy="360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1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1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  <p:vide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98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162790" y="145472"/>
            <a:ext cx="11866419" cy="6567055"/>
          </a:xfrm>
          <a:prstGeom prst="roundRect">
            <a:avLst>
              <a:gd name="adj" fmla="val 12237"/>
            </a:avLst>
          </a:prstGeom>
          <a:solidFill>
            <a:schemeClr val="bg1">
              <a:alpha val="94000"/>
            </a:schemeClr>
          </a:solidFill>
          <a:ln>
            <a:solidFill>
              <a:srgbClr val="3267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/>
          <p:cNvSpPr txBox="1"/>
          <p:nvPr/>
        </p:nvSpPr>
        <p:spPr>
          <a:xfrm>
            <a:off x="2507670" y="661969"/>
            <a:ext cx="7176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GB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2133600" y="1862030"/>
            <a:ext cx="8610600" cy="85898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vi-VN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/>
          <p:cNvSpPr/>
          <p:nvPr/>
        </p:nvSpPr>
        <p:spPr>
          <a:xfrm>
            <a:off x="2133600" y="3028189"/>
            <a:ext cx="8610600" cy="85898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endParaRPr lang="vi-VN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/>
          <p:cNvSpPr/>
          <p:nvPr/>
        </p:nvSpPr>
        <p:spPr>
          <a:xfrm>
            <a:off x="2133600" y="4197810"/>
            <a:ext cx="8610600" cy="858982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endParaRPr lang="vi-VN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075" r="44152" b="19473"/>
          <a:stretch>
            <a:fillRect/>
          </a:stretch>
        </p:blipFill>
        <p:spPr>
          <a:xfrm>
            <a:off x="10201496" y="1569758"/>
            <a:ext cx="1787514" cy="13856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48" t="22920" b="23166"/>
          <a:stretch>
            <a:fillRect/>
          </a:stretch>
        </p:blipFill>
        <p:spPr>
          <a:xfrm>
            <a:off x="10649679" y="3887171"/>
            <a:ext cx="1413162" cy="12780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48" t="22993" b="23093"/>
          <a:stretch>
            <a:fillRect/>
          </a:stretch>
        </p:blipFill>
        <p:spPr>
          <a:xfrm>
            <a:off x="10518008" y="2747419"/>
            <a:ext cx="1413162" cy="1278085"/>
          </a:xfrm>
          <a:prstGeom prst="rect">
            <a:avLst/>
          </a:prstGeom>
        </p:spPr>
      </p:pic>
      <p:pic>
        <p:nvPicPr>
          <p:cNvPr id="16" name="Tieng-tinh-tinh-www_tiengdong_co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354790" y="3072167"/>
            <a:ext cx="609600" cy="609600"/>
          </a:xfrm>
          <a:prstGeom prst="rect">
            <a:avLst/>
          </a:prstGeom>
        </p:spPr>
      </p:pic>
      <p:pic>
        <p:nvPicPr>
          <p:cNvPr id="17" name="Am-thanh-tra-loi-sai-www_tiengdong_co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308033" y="1862030"/>
            <a:ext cx="609600" cy="609600"/>
          </a:xfrm>
          <a:prstGeom prst="rect">
            <a:avLst/>
          </a:prstGeom>
        </p:spPr>
      </p:pic>
      <p:pic>
        <p:nvPicPr>
          <p:cNvPr id="18" name="Am-thanh-tra-loi-sai-www_tiengdong_co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2354790" y="4311738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593"/>
          <a:stretch>
            <a:fillRect/>
          </a:stretch>
        </p:blipFill>
        <p:spPr>
          <a:xfrm>
            <a:off x="-1" y="3363888"/>
            <a:ext cx="2362200" cy="360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1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1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  <p:vide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4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0" y="-16653"/>
            <a:ext cx="12192000" cy="6858000"/>
            <a:chOff x="0" y="0"/>
            <a:chExt cx="12192000" cy="68580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1" name="Rectangle: Rounded Corners 10"/>
            <p:cNvSpPr/>
            <p:nvPr/>
          </p:nvSpPr>
          <p:spPr>
            <a:xfrm>
              <a:off x="332146" y="342900"/>
              <a:ext cx="11506200" cy="61722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895600" y="152400"/>
            <a:ext cx="6400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b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0400" y="533400"/>
            <a:ext cx="77485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GB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GB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GB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780" y="157655"/>
            <a:ext cx="2525719" cy="2383647"/>
          </a:xfrm>
          <a:prstGeom prst="rect">
            <a:avLst/>
          </a:prstGeom>
        </p:spPr>
      </p:pic>
      <p:pic>
        <p:nvPicPr>
          <p:cNvPr id="100" name="Content Placeholder 99"/>
          <p:cNvPicPr>
            <a:picLocks noGrp="1"/>
          </p:cNvPicPr>
          <p:nvPr>
            <p:ph idx="1"/>
          </p:nvPr>
        </p:nvPicPr>
        <p:blipFill>
          <a:blip r:embed="rId4"/>
          <a:srcRect r="821"/>
          <a:stretch>
            <a:fillRect/>
          </a:stretch>
        </p:blipFill>
        <p:spPr>
          <a:xfrm>
            <a:off x="2426335" y="1786255"/>
            <a:ext cx="8168005" cy="4699000"/>
          </a:xfrm>
          <a:prstGeom prst="roundRect">
            <a:avLst/>
          </a:prstGeom>
          <a:noFill/>
          <a:ln w="9525">
            <a:noFill/>
          </a:ln>
        </p:spPr>
      </p:pic>
      <p:sp>
        <p:nvSpPr>
          <p:cNvPr id="5" name="Rectangles 4"/>
          <p:cNvSpPr/>
          <p:nvPr/>
        </p:nvSpPr>
        <p:spPr>
          <a:xfrm>
            <a:off x="3962400" y="1600200"/>
            <a:ext cx="5623560" cy="159321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prstTxWarp prst="textChevron">
              <a:avLst/>
            </a:prstTxWarp>
            <a:spAutoFit/>
          </a:bodyPr>
          <a:lstStyle/>
          <a:p>
            <a:pPr algn="ctr"/>
            <a:r>
              <a:rPr lang="vi-VN" altLang="en-US" sz="4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CHÚA SƠN LÂM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886" y="-15240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61257" y="762000"/>
            <a:ext cx="1146948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u="sng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</a:t>
            </a:r>
          </a:p>
          <a:p>
            <a:pPr algn="ctr"/>
            <a:r>
              <a:rPr lang="en-US" sz="7200" b="1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72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7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7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7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7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7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7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7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72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71800" y="2057400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GB" sz="4800" b="1" dirty="0">
                <a:solidFill>
                  <a:srgbClr val="FF0000"/>
                </a:solidFill>
                <a:latin typeface="+mj-lt"/>
              </a:rPr>
              <a:t>I. NHẬN XÉT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204"/>
            <a:ext cx="12192000" cy="6858000"/>
          </a:xfrm>
          <a:prstGeom prst="rect">
            <a:avLst/>
          </a:prstGeom>
        </p:spPr>
      </p:pic>
      <p:sp>
        <p:nvSpPr>
          <p:cNvPr id="16" name="Rectangle: Rounded Corners 15"/>
          <p:cNvSpPr/>
          <p:nvPr/>
        </p:nvSpPr>
        <p:spPr>
          <a:xfrm>
            <a:off x="381000" y="347345"/>
            <a:ext cx="11506200" cy="6172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3505200" y="5562328"/>
            <a:ext cx="46005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3576" y="1157352"/>
            <a:ext cx="9917824" cy="3322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Tx/>
              <a:buNone/>
            </a:pPr>
            <a:r>
              <a:rPr lang="vi-VN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1: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  <a:buFontTx/>
              <a:buNone/>
            </a:pP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mỉm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0" algn="r">
              <a:lnSpc>
                <a:spcPct val="150000"/>
              </a:lnSpc>
              <a:buFontTx/>
              <a:buNone/>
            </a:pP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Nguyễn Thị Ngọc Tú</a:t>
            </a:r>
          </a:p>
        </p:txBody>
      </p:sp>
      <p:sp>
        <p:nvSpPr>
          <p:cNvPr id="3" name="Rectangle: Rounded Corners 2"/>
          <p:cNvSpPr/>
          <p:nvPr/>
        </p:nvSpPr>
        <p:spPr>
          <a:xfrm>
            <a:off x="2133600" y="4480560"/>
            <a:ext cx="8249920" cy="978535"/>
          </a:xfrm>
          <a:prstGeom prst="roundRect">
            <a:avLst/>
          </a:prstGeom>
          <a:solidFill>
            <a:srgbClr val="F8FCFD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en-US" sz="2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altLang="en-US" sz="2800" b="1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 bldLvl="0" animBg="1"/>
      <p:bldP spid="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2593"/>
          <a:stretch>
            <a:fillRect/>
          </a:stretch>
        </p:blipFill>
        <p:spPr>
          <a:xfrm>
            <a:off x="-381000" y="4539576"/>
            <a:ext cx="2362200" cy="2318424"/>
          </a:xfrm>
          <a:prstGeom prst="rect">
            <a:avLst/>
          </a:prstGeom>
        </p:spPr>
      </p:pic>
      <p:sp>
        <p:nvSpPr>
          <p:cNvPr id="3" name="Text Box 1">
            <a:extLst>
              <a:ext uri="{FF2B5EF4-FFF2-40B4-BE49-F238E27FC236}">
                <a16:creationId xmlns:a16="http://schemas.microsoft.com/office/drawing/2014/main" xmlns="" id="{682B8B09-0C99-7F94-F855-919652450171}"/>
              </a:ext>
            </a:extLst>
          </p:cNvPr>
          <p:cNvSpPr txBox="1"/>
          <p:nvPr/>
        </p:nvSpPr>
        <p:spPr>
          <a:xfrm>
            <a:off x="1981200" y="394017"/>
            <a:ext cx="91059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3200" b="1" dirty="0">
                <a:latin typeface="+mj-lt"/>
                <a:cs typeface="HP001 4 hàng" panose="020B0603050302020204" charset="0"/>
              </a:rPr>
              <a:t>Câu 3: Xác định vị ngữ trong câu vừa tìm được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C1F883D-1041-2199-AC02-B4D6D63E90C9}"/>
              </a:ext>
            </a:extLst>
          </p:cNvPr>
          <p:cNvSpPr txBox="1"/>
          <p:nvPr/>
        </p:nvSpPr>
        <p:spPr>
          <a:xfrm>
            <a:off x="2590800" y="1981200"/>
            <a:ext cx="723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+mj-lt"/>
              </a:rPr>
              <a:t>Em</a:t>
            </a:r>
            <a:r>
              <a:rPr lang="en-US" sz="5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j-lt"/>
              </a:rPr>
              <a:t>là</a:t>
            </a:r>
            <a:r>
              <a:rPr lang="en-US" sz="5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j-lt"/>
              </a:rPr>
              <a:t>cháu</a:t>
            </a:r>
            <a:r>
              <a:rPr lang="en-US" sz="5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j-lt"/>
              </a:rPr>
              <a:t>bác</a:t>
            </a:r>
            <a:r>
              <a:rPr lang="en-US" sz="5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j-lt"/>
              </a:rPr>
              <a:t>Tự</a:t>
            </a:r>
            <a:r>
              <a:rPr lang="en-US" sz="5400" b="1" dirty="0">
                <a:solidFill>
                  <a:srgbClr val="FF0000"/>
                </a:solidFill>
                <a:latin typeface="+mj-lt"/>
              </a:rPr>
              <a:t>.</a:t>
            </a:r>
          </a:p>
        </p:txBody>
      </p:sp>
      <p:sp>
        <p:nvSpPr>
          <p:cNvPr id="12" name="Line 17">
            <a:extLst>
              <a:ext uri="{FF2B5EF4-FFF2-40B4-BE49-F238E27FC236}">
                <a16:creationId xmlns:a16="http://schemas.microsoft.com/office/drawing/2014/main" xmlns="" id="{9AADB168-5DBF-FD08-98FA-7B42D559A45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3200" y="2721437"/>
            <a:ext cx="838200" cy="217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Line 19">
            <a:extLst>
              <a:ext uri="{FF2B5EF4-FFF2-40B4-BE49-F238E27FC236}">
                <a16:creationId xmlns:a16="http://schemas.microsoft.com/office/drawing/2014/main" xmlns="" id="{0909F923-F8C3-E154-AFF2-5D4E47F005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2743200"/>
            <a:ext cx="420175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Line 19">
            <a:extLst>
              <a:ext uri="{FF2B5EF4-FFF2-40B4-BE49-F238E27FC236}">
                <a16:creationId xmlns:a16="http://schemas.microsoft.com/office/drawing/2014/main" xmlns="" id="{D9DB29E9-DF04-47A0-566C-52CF5F1345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2904530"/>
            <a:ext cx="420175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Line 15">
            <a:extLst>
              <a:ext uri="{FF2B5EF4-FFF2-40B4-BE49-F238E27FC236}">
                <a16:creationId xmlns:a16="http://schemas.microsoft.com/office/drawing/2014/main" xmlns="" id="{7C6DFAF5-4008-94DE-DA3A-853FD242E5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86200" y="1686520"/>
            <a:ext cx="228600" cy="923330"/>
          </a:xfrm>
          <a:prstGeom prst="line">
            <a:avLst/>
          </a:prstGeom>
          <a:noFill/>
          <a:ln w="38100">
            <a:solidFill>
              <a:srgbClr val="3366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xmlns="" id="{F8B1E267-A0E3-BE49-4B53-7E1DC058A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3033671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 dirty="0">
                <a:latin typeface="+mj-lt"/>
                <a:cs typeface="Cambria" panose="02040503050406030204" charset="0"/>
              </a:rPr>
              <a:t>VN</a:t>
            </a:r>
          </a:p>
        </p:txBody>
      </p:sp>
      <p:sp>
        <p:nvSpPr>
          <p:cNvPr id="17" name="Rectangle 22">
            <a:extLst>
              <a:ext uri="{FF2B5EF4-FFF2-40B4-BE49-F238E27FC236}">
                <a16:creationId xmlns:a16="http://schemas.microsoft.com/office/drawing/2014/main" xmlns="" id="{D0DE0187-A42F-4C17-4EDF-8F9A15D2F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2829" y="2942615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 dirty="0">
                <a:latin typeface="+mj-lt"/>
                <a:cs typeface="Cambria" panose="02040503050406030204" charset="0"/>
              </a:rPr>
              <a:t>CN</a:t>
            </a:r>
          </a:p>
        </p:txBody>
      </p:sp>
      <p:sp>
        <p:nvSpPr>
          <p:cNvPr id="18" name="AutoShape 28">
            <a:extLst>
              <a:ext uri="{FF2B5EF4-FFF2-40B4-BE49-F238E27FC236}">
                <a16:creationId xmlns:a16="http://schemas.microsoft.com/office/drawing/2014/main" xmlns="" id="{CD3C20F0-0320-899A-FFFE-D760D4F548F5}"/>
              </a:ext>
            </a:extLst>
          </p:cNvPr>
          <p:cNvSpPr/>
          <p:nvPr/>
        </p:nvSpPr>
        <p:spPr bwMode="auto">
          <a:xfrm rot="16200000" flipV="1">
            <a:off x="6371905" y="-462836"/>
            <a:ext cx="362591" cy="4267202"/>
          </a:xfrm>
          <a:prstGeom prst="rightBrace">
            <a:avLst>
              <a:gd name="adj1" fmla="val 80556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200" b="1">
              <a:latin typeface="+mj-lt"/>
              <a:cs typeface="HP001 4 hàng" panose="020B0603050302020204" charset="0"/>
            </a:endParaRPr>
          </a:p>
        </p:txBody>
      </p:sp>
      <p:sp>
        <p:nvSpPr>
          <p:cNvPr id="19" name="Cloud Callout 3">
            <a:extLst>
              <a:ext uri="{FF2B5EF4-FFF2-40B4-BE49-F238E27FC236}">
                <a16:creationId xmlns:a16="http://schemas.microsoft.com/office/drawing/2014/main" xmlns="" id="{73DDE506-F06A-FAA1-BE3F-1CB192679139}"/>
              </a:ext>
            </a:extLst>
          </p:cNvPr>
          <p:cNvSpPr/>
          <p:nvPr/>
        </p:nvSpPr>
        <p:spPr>
          <a:xfrm>
            <a:off x="1752601" y="3483437"/>
            <a:ext cx="6868756" cy="241052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200" b="1" dirty="0">
                <a:latin typeface="+mj-lt"/>
                <a:cs typeface="HP001 4 hàng" panose="020B0603050302020204" charset="0"/>
              </a:rPr>
              <a:t>Cụm từ</a:t>
            </a:r>
            <a:r>
              <a:rPr lang="en-US" altLang="en-US" sz="3200" b="1" dirty="0">
                <a:latin typeface="+mj-lt"/>
                <a:cs typeface="HP001 4 hàng" panose="020B0603050302020204" charset="0"/>
              </a:rPr>
              <a:t>:</a:t>
            </a:r>
            <a:r>
              <a:rPr lang="vi-VN" altLang="en-US" sz="3200" b="1" dirty="0">
                <a:latin typeface="+mj-lt"/>
                <a:cs typeface="HP001 4 hàng" panose="020B0603050302020204" charset="0"/>
              </a:rPr>
              <a:t> Cháu bác Tự thuộc loại từ nào?</a:t>
            </a:r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xmlns="" id="{1D1AC7D3-7BE8-7F77-2413-2ED23773DB81}"/>
              </a:ext>
            </a:extLst>
          </p:cNvPr>
          <p:cNvSpPr/>
          <p:nvPr/>
        </p:nvSpPr>
        <p:spPr>
          <a:xfrm>
            <a:off x="8966516" y="5663532"/>
            <a:ext cx="2945765" cy="65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200" b="1" dirty="0">
                <a:latin typeface="+mj-lt"/>
                <a:cs typeface="HP001 4 hàng" panose="020B0603050302020204" charset="0"/>
              </a:rPr>
              <a:t>Cụm danh từ</a:t>
            </a:r>
          </a:p>
        </p:txBody>
      </p:sp>
      <p:sp>
        <p:nvSpPr>
          <p:cNvPr id="21" name="Right Arrow 6">
            <a:extLst>
              <a:ext uri="{FF2B5EF4-FFF2-40B4-BE49-F238E27FC236}">
                <a16:creationId xmlns:a16="http://schemas.microsoft.com/office/drawing/2014/main" xmlns="" id="{07E4A1B7-7D2C-2BD9-608A-4C68789D38C2}"/>
              </a:ext>
            </a:extLst>
          </p:cNvPr>
          <p:cNvSpPr/>
          <p:nvPr/>
        </p:nvSpPr>
        <p:spPr>
          <a:xfrm rot="1260000">
            <a:off x="7790519" y="5281812"/>
            <a:ext cx="10668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>
              <a:latin typeface="+mj-lt"/>
              <a:cs typeface="HP001 4 hàng" panose="020B06030503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26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6" grpId="0" bldLvl="0" animBg="1"/>
      <p:bldP spid="17" grpId="0" bldLvl="0" animBg="1"/>
      <p:bldP spid="19" grpId="0" animBg="1"/>
      <p:bldP spid="19" grpId="1" animBg="1"/>
      <p:bldP spid="20" grpId="1" animBg="1"/>
      <p:bldP spid="20" grpId="2" animBg="1"/>
      <p:bldP spid="21" grpId="1" animBg="1"/>
      <p:bldP spid="21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3175" y="0"/>
            <a:ext cx="12192000" cy="6858000"/>
            <a:chOff x="0" y="0"/>
            <a:chExt cx="12192000" cy="685800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8" name="Rectangle: Rounded Corners 27"/>
            <p:cNvSpPr/>
            <p:nvPr/>
          </p:nvSpPr>
          <p:spPr>
            <a:xfrm>
              <a:off x="332146" y="342900"/>
              <a:ext cx="11506200" cy="61722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3185795" y="2514283"/>
            <a:ext cx="685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/>
            <a:r>
              <a:rPr lang="vi-VN" altLang="en-US" sz="36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em</a:t>
            </a:r>
            <a:r>
              <a:rPr lang="en-US" altLang="en-US" sz="36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876800" y="2514600"/>
            <a:ext cx="354711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/>
            <a:r>
              <a:rPr lang="en-US" altLang="en-US" sz="36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vi-VN" altLang="en-US" sz="36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viên</a:t>
            </a:r>
            <a:r>
              <a:rPr lang="en-US" altLang="en-US" sz="36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4814888" y="2447925"/>
            <a:ext cx="76200" cy="53340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V="1">
            <a:off x="4752975" y="3129280"/>
            <a:ext cx="2479675" cy="508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 flipV="1">
            <a:off x="4739005" y="3181985"/>
            <a:ext cx="2498725" cy="6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2" name="AutoShape 14"/>
          <p:cNvSpPr/>
          <p:nvPr/>
        </p:nvSpPr>
        <p:spPr bwMode="auto">
          <a:xfrm rot="16200000" flipV="1">
            <a:off x="6256020" y="1531620"/>
            <a:ext cx="199390" cy="1768475"/>
          </a:xfrm>
          <a:prstGeom prst="rightBrace">
            <a:avLst>
              <a:gd name="adj1" fmla="val 61667"/>
              <a:gd name="adj2" fmla="val 50000"/>
            </a:avLst>
          </a:prstGeom>
          <a:noFill/>
          <a:ln w="127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3" name="AutoShape 15"/>
          <p:cNvSpPr>
            <a:spLocks noChangeArrowheads="1"/>
          </p:cNvSpPr>
          <p:nvPr/>
        </p:nvSpPr>
        <p:spPr bwMode="auto">
          <a:xfrm>
            <a:off x="7314883" y="1762125"/>
            <a:ext cx="2286000" cy="685800"/>
          </a:xfrm>
          <a:prstGeom prst="wedgeRoundRectCallout">
            <a:avLst>
              <a:gd name="adj1" fmla="val -48611"/>
              <a:gd name="adj2" fmla="val 76852"/>
              <a:gd name="adj3" fmla="val 16667"/>
            </a:avLst>
          </a:prstGeom>
          <a:solidFill>
            <a:srgbClr val="00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2772410" y="4476750"/>
            <a:ext cx="239522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vi-VN" altLang="en-US" sz="36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 hương</a:t>
            </a: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flipH="1">
            <a:off x="5133975" y="4457700"/>
            <a:ext cx="76200" cy="476250"/>
          </a:xfrm>
          <a:prstGeom prst="line">
            <a:avLst/>
          </a:prstGeom>
          <a:noFill/>
          <a:ln w="38100">
            <a:solidFill>
              <a:srgbClr val="3366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2837180" y="5013325"/>
            <a:ext cx="1807845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 flipV="1">
            <a:off x="5181600" y="4984115"/>
            <a:ext cx="3825240" cy="1206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 flipV="1">
            <a:off x="5191125" y="5047615"/>
            <a:ext cx="3815080" cy="114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9" name="Rectangle 21"/>
          <p:cNvSpPr>
            <a:spLocks noChangeArrowheads="1"/>
          </p:cNvSpPr>
          <p:nvPr/>
        </p:nvSpPr>
        <p:spPr bwMode="auto">
          <a:xfrm>
            <a:off x="5105400" y="4472940"/>
            <a:ext cx="406082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en-US" altLang="en-US" sz="36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ch</a:t>
            </a:r>
            <a:r>
              <a:rPr lang="vi-VN" altLang="en-US" sz="36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ùm khế ngọt</a:t>
            </a:r>
            <a:r>
              <a:rPr lang="en-US" altLang="en-US" sz="3600" b="1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190" name="Rectangle 22"/>
          <p:cNvSpPr>
            <a:spLocks noChangeArrowheads="1"/>
          </p:cNvSpPr>
          <p:nvPr/>
        </p:nvSpPr>
        <p:spPr bwMode="auto">
          <a:xfrm>
            <a:off x="6476683" y="510540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7192" name="AutoShape 24"/>
          <p:cNvSpPr/>
          <p:nvPr/>
        </p:nvSpPr>
        <p:spPr bwMode="auto">
          <a:xfrm rot="16200000" flipV="1">
            <a:off x="7114540" y="2769870"/>
            <a:ext cx="250825" cy="3020060"/>
          </a:xfrm>
          <a:prstGeom prst="rightBrace">
            <a:avLst>
              <a:gd name="adj1" fmla="val 80556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93" name="AutoShape 25"/>
          <p:cNvSpPr>
            <a:spLocks noChangeArrowheads="1"/>
          </p:cNvSpPr>
          <p:nvPr/>
        </p:nvSpPr>
        <p:spPr bwMode="auto">
          <a:xfrm>
            <a:off x="6520180" y="3487420"/>
            <a:ext cx="3531870" cy="685800"/>
          </a:xfrm>
          <a:prstGeom prst="wedgeRoundRectCallout">
            <a:avLst>
              <a:gd name="adj1" fmla="val -46282"/>
              <a:gd name="adj2" fmla="val 81481"/>
              <a:gd name="adj3" fmla="val 16667"/>
            </a:avLst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/>
            <a:r>
              <a:rPr lang="en-US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98" name="Rectangle 30"/>
          <p:cNvSpPr>
            <a:spLocks noChangeArrowheads="1"/>
          </p:cNvSpPr>
          <p:nvPr/>
        </p:nvSpPr>
        <p:spPr bwMode="auto">
          <a:xfrm>
            <a:off x="5472113" y="3181350"/>
            <a:ext cx="106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VN</a:t>
            </a:r>
          </a:p>
        </p:txBody>
      </p:sp>
      <p:sp>
        <p:nvSpPr>
          <p:cNvPr id="7199" name="Line 31"/>
          <p:cNvSpPr>
            <a:spLocks noChangeShapeType="1"/>
          </p:cNvSpPr>
          <p:nvPr/>
        </p:nvSpPr>
        <p:spPr bwMode="auto">
          <a:xfrm flipV="1">
            <a:off x="3280410" y="3124835"/>
            <a:ext cx="1291590" cy="381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1513" y="698748"/>
            <a:ext cx="1082040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315" r="244"/>
          <a:stretch>
            <a:fillRect/>
          </a:stretch>
        </p:blipFill>
        <p:spPr>
          <a:xfrm>
            <a:off x="9441574" y="3363888"/>
            <a:ext cx="1787515" cy="3602736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4879658" y="2566829"/>
            <a:ext cx="6356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5094605" y="4479290"/>
            <a:ext cx="6356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7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7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3" grpId="0" bldLvl="0" animBg="1"/>
      <p:bldP spid="7184" grpId="0" bldLvl="0" animBg="1"/>
      <p:bldP spid="7189" grpId="0" bldLvl="0" animBg="1"/>
      <p:bldP spid="7190" grpId="0" bldLvl="0" animBg="1"/>
      <p:bldP spid="7193" grpId="0" bldLvl="0" animBg="1"/>
      <p:bldP spid="2" grpId="0"/>
      <p:bldP spid="2" grpId="1"/>
      <p:bldP spid="2" grpId="2"/>
      <p:bldP spid="3" grpId="0"/>
      <p:bldP spid="3" grpId="1"/>
      <p:bldP spid="3" grpId="2"/>
    </p:bldLst>
  </p:timing>
</p:sld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451</Words>
  <Application>Microsoft Office PowerPoint</Application>
  <PresentationFormat>Custom</PresentationFormat>
  <Paragraphs>79</Paragraphs>
  <Slides>18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246</cp:revision>
  <dcterms:created xsi:type="dcterms:W3CDTF">2011-02-15T05:04:00Z</dcterms:created>
  <dcterms:modified xsi:type="dcterms:W3CDTF">2023-02-25T00:35:59Z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1F74E7F6AF864A6A93DF5DA82BE7D5A6</vt:lpwstr>
  </property>
  <property fmtid="{D5CDD505-2E9C-101B-9397-08002B2CF9AE}" pid="3" name="KSOProductBuildVer">
    <vt:lpwstr>1033-11.2.0.11029</vt:lpwstr>
  </property>
</Properties>
</file>