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  <p:sldId id="289" r:id="rId3"/>
    <p:sldId id="290" r:id="rId4"/>
    <p:sldId id="272" r:id="rId5"/>
    <p:sldId id="291" r:id="rId6"/>
    <p:sldId id="274" r:id="rId7"/>
    <p:sldId id="278" r:id="rId8"/>
    <p:sldId id="275" r:id="rId9"/>
    <p:sldId id="276" r:id="rId10"/>
    <p:sldId id="279" r:id="rId11"/>
    <p:sldId id="280" r:id="rId12"/>
    <p:sldId id="292" r:id="rId13"/>
    <p:sldId id="283" r:id="rId14"/>
    <p:sldId id="284" r:id="rId15"/>
    <p:sldId id="286" r:id="rId16"/>
    <p:sldId id="287" r:id="rId17"/>
    <p:sldId id="293" r:id="rId18"/>
    <p:sldId id="288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FE5BA"/>
    <a:srgbClr val="77DB9D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14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11794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858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8966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698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936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4035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191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117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468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4611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367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t>8/6/2022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514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64210" y="1428452"/>
            <a:ext cx="6015578" cy="181588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3000" b="1" dirty="0">
                <a:ln/>
                <a:solidFill>
                  <a:schemeClr val="accent3"/>
                </a:solidFill>
              </a:rPr>
              <a:t> </a:t>
            </a:r>
            <a:r>
              <a:rPr lang="en-US" sz="3600" b="1" dirty="0">
                <a:ln/>
              </a:rPr>
              <a:t>MÔN TIẾNG VIỆT</a:t>
            </a:r>
          </a:p>
          <a:p>
            <a:pPr algn="ctr"/>
            <a:r>
              <a:rPr lang="en-US" sz="3600" b="1" dirty="0" err="1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3600" b="1" dirty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600" b="1" dirty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3600" b="1" dirty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 </a:t>
            </a:r>
            <a:r>
              <a:rPr lang="en-US" sz="3600" b="1" dirty="0">
                <a:ln/>
                <a:solidFill>
                  <a:srgbClr val="FF0000"/>
                </a:solidFill>
                <a:latin typeface="Century Gothic" pitchFamily="34" charset="0"/>
              </a:rPr>
              <a:t>: </a:t>
            </a:r>
            <a:r>
              <a:rPr lang="vi-VN" sz="4000" b="1" dirty="0">
                <a:ln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VƯỜN ƯƠM</a:t>
            </a:r>
            <a:endParaRPr lang="en-US" sz="3200" b="1" dirty="0">
              <a:ln/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b="1" dirty="0" err="1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ln/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 IÊP  ƯƠP</a:t>
            </a:r>
            <a:endParaRPr lang="en-US" sz="4000" b="1" i="1" dirty="0">
              <a:ln/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54491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852023" y="711746"/>
            <a:ext cx="15421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>
              <a:latin typeface="Av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769164" y="726161"/>
            <a:ext cx="1243808" cy="571909"/>
          </a:xfrm>
          <a:prstGeom prst="rect">
            <a:avLst/>
          </a:prstGeom>
          <a:solidFill>
            <a:srgbClr val="9FE5BA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0" name="Rectangle 9"/>
          <p:cNvSpPr/>
          <p:nvPr/>
        </p:nvSpPr>
        <p:spPr>
          <a:xfrm>
            <a:off x="4153791" y="726161"/>
            <a:ext cx="1847975" cy="571909"/>
          </a:xfrm>
          <a:prstGeom prst="rect">
            <a:avLst/>
          </a:prstGeom>
          <a:solidFill>
            <a:srgbClr val="9FE5BA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12" name="Rectangle 11"/>
          <p:cNvSpPr/>
          <p:nvPr/>
        </p:nvSpPr>
        <p:spPr>
          <a:xfrm>
            <a:off x="2786394" y="1500097"/>
            <a:ext cx="3215372" cy="571909"/>
          </a:xfrm>
          <a:prstGeom prst="rect">
            <a:avLst/>
          </a:prstGeom>
          <a:solidFill>
            <a:srgbClr val="9FE5BA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30" name="TextBox 29"/>
          <p:cNvSpPr txBox="1"/>
          <p:nvPr/>
        </p:nvSpPr>
        <p:spPr>
          <a:xfrm>
            <a:off x="2912886" y="-164997"/>
            <a:ext cx="1621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solidFill>
                  <a:srgbClr val="FF0000"/>
                </a:solidFill>
                <a:latin typeface="UTM Avo" panose="02040603050506020204" pitchFamily="18" charset="0"/>
              </a:rPr>
              <a:t>iêp</a:t>
            </a:r>
            <a:r>
              <a:rPr lang="vi-VN" sz="4000" dirty="0">
                <a:solidFill>
                  <a:srgbClr val="FF0000"/>
                </a:solidFill>
                <a:latin typeface="UTM Avo" panose="02040603050506020204" pitchFamily="18" charset="0"/>
              </a:rPr>
              <a:t>      </a:t>
            </a:r>
            <a:endParaRPr lang="en-US" sz="40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4448127" y="-179769"/>
            <a:ext cx="121039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000" dirty="0">
                <a:solidFill>
                  <a:srgbClr val="FF0000"/>
                </a:solidFill>
                <a:latin typeface="UTM Avo" panose="02040603050506020204" pitchFamily="18" charset="0"/>
              </a:rPr>
              <a:t>ư</a:t>
            </a:r>
            <a:r>
              <a:rPr lang="en-US" sz="4000" dirty="0" err="1">
                <a:solidFill>
                  <a:srgbClr val="FF0000"/>
                </a:solidFill>
                <a:latin typeface="UTM Avo" panose="02040603050506020204" pitchFamily="18" charset="0"/>
              </a:rPr>
              <a:t>ơp</a:t>
            </a:r>
            <a:r>
              <a:rPr lang="vi-VN" sz="40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endParaRPr lang="en-US" sz="40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678746" y="658172"/>
            <a:ext cx="160745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latin typeface="UTM Avo" panose="02040603050506020204" pitchFamily="18" charset="0"/>
              </a:rPr>
              <a:t>đ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948329" y="596099"/>
            <a:ext cx="21727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solidFill>
                  <a:srgbClr val="FF0000"/>
                </a:solidFill>
                <a:latin typeface="UTM Avo" panose="02040603050506020204" pitchFamily="18" charset="0"/>
              </a:rPr>
              <a:t>iêp</a:t>
            </a:r>
            <a:endParaRPr lang="en-US" sz="40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2336052" y="1355787"/>
            <a:ext cx="37965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UTM Avo" panose="02040603050506020204" pitchFamily="18" charset="0"/>
              </a:rPr>
              <a:t>đ</a:t>
            </a:r>
            <a:r>
              <a:rPr lang="en-US" sz="4000" dirty="0" err="1">
                <a:solidFill>
                  <a:srgbClr val="FF0000"/>
                </a:solidFill>
                <a:latin typeface="UTM Avo" panose="02040603050506020204" pitchFamily="18" charset="0"/>
              </a:rPr>
              <a:t>iệp</a:t>
            </a:r>
            <a:endParaRPr lang="en-US" sz="40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693450" y="3593206"/>
            <a:ext cx="27917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>
                <a:latin typeface="UTM Avo" panose="02040603050506020204" pitchFamily="18" charset="0"/>
              </a:rPr>
              <a:t>mướp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hương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089270" y="3597761"/>
            <a:ext cx="20954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>
                <a:latin typeface="UTM Avo" panose="02040603050506020204" pitchFamily="18" charset="0"/>
              </a:rPr>
              <a:t>điệp</a:t>
            </a:r>
            <a:r>
              <a:rPr lang="vi-VN" sz="3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vi-VN" sz="3600" dirty="0">
                <a:latin typeface="UTM Avo" panose="02040603050506020204" pitchFamily="18" charset="0"/>
              </a:rPr>
              <a:t>vàng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348657" y="3603440"/>
            <a:ext cx="8527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UTM Avo" panose="02040603050506020204" pitchFamily="18" charset="0"/>
              </a:rPr>
              <a:t>iêp</a:t>
            </a:r>
            <a:r>
              <a:rPr lang="vi-VN" sz="3600" dirty="0">
                <a:solidFill>
                  <a:srgbClr val="FF0000"/>
                </a:solidFill>
                <a:latin typeface="UTM Avo" panose="02040603050506020204" pitchFamily="18" charset="0"/>
              </a:rPr>
              <a:t>      </a:t>
            </a:r>
            <a:endParaRPr lang="en-US" sz="36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6086771" y="3589291"/>
            <a:ext cx="9896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 dirty="0">
                <a:solidFill>
                  <a:srgbClr val="FF0000"/>
                </a:solidFill>
                <a:latin typeface="UTM Avo" panose="02040603050506020204" pitchFamily="18" charset="0"/>
              </a:rPr>
              <a:t>ươ</a:t>
            </a:r>
            <a:r>
              <a:rPr lang="en-US" sz="3600" dirty="0">
                <a:solidFill>
                  <a:srgbClr val="FF0000"/>
                </a:solidFill>
                <a:latin typeface="UTM Avo" panose="02040603050506020204" pitchFamily="18" charset="0"/>
              </a:rPr>
              <a:t>p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 rotWithShape="1">
          <a:blip r:embed="rId2"/>
          <a:srcRect l="16138" t="67273" r="67325" b="22098"/>
          <a:stretch/>
        </p:blipFill>
        <p:spPr>
          <a:xfrm>
            <a:off x="1023119" y="2102927"/>
            <a:ext cx="2174535" cy="149027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 rotWithShape="1">
          <a:blip r:embed="rId2"/>
          <a:srcRect l="65361" t="68203" r="18102" b="21168"/>
          <a:stretch/>
        </p:blipFill>
        <p:spPr>
          <a:xfrm>
            <a:off x="5788763" y="2164461"/>
            <a:ext cx="2308339" cy="1428745"/>
          </a:xfrm>
          <a:prstGeom prst="rect">
            <a:avLst/>
          </a:prstGeom>
        </p:spPr>
      </p:pic>
      <p:sp>
        <p:nvSpPr>
          <p:cNvPr id="47" name="TextBox 46"/>
          <p:cNvSpPr txBox="1"/>
          <p:nvPr/>
        </p:nvSpPr>
        <p:spPr>
          <a:xfrm>
            <a:off x="844038" y="4589565"/>
            <a:ext cx="24212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UTM Avo" panose="02040603050506020204" pitchFamily="18" charset="0"/>
              </a:rPr>
              <a:t>diếp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cá</a:t>
            </a:r>
            <a:endParaRPr lang="en-US" sz="4000" dirty="0">
              <a:latin typeface="UTM Avo" panose="02040603050506020204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658523" y="5575690"/>
            <a:ext cx="3080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UTM Avo" panose="02040603050506020204" pitchFamily="18" charset="0"/>
              </a:rPr>
              <a:t>nườm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nượp</a:t>
            </a:r>
            <a:endParaRPr lang="en-US" sz="4000" dirty="0">
              <a:latin typeface="UTM Avo" panose="02040603050506020204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844038" y="5575690"/>
            <a:ext cx="3080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UTM Avo" panose="02040603050506020204" pitchFamily="18" charset="0"/>
              </a:rPr>
              <a:t>tấm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liếp</a:t>
            </a:r>
            <a:endParaRPr lang="en-US" sz="4000" dirty="0">
              <a:latin typeface="UTM Avo" panose="02040603050506020204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693450" y="4589565"/>
            <a:ext cx="3080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UTM Avo" panose="02040603050506020204" pitchFamily="18" charset="0"/>
              </a:rPr>
              <a:t>cướp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cờ</a:t>
            </a:r>
            <a:endParaRPr lang="en-US" sz="40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02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ckgrnd005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3829050" cy="382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bckgrnd005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1950" y="3028950"/>
            <a:ext cx="3829050" cy="382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WordArt 4"/>
          <p:cNvSpPr>
            <a:spLocks noChangeArrowheads="1" noChangeShapeType="1" noTextEdit="1"/>
          </p:cNvSpPr>
          <p:nvPr/>
        </p:nvSpPr>
        <p:spPr bwMode="auto">
          <a:xfrm>
            <a:off x="2821783" y="1676404"/>
            <a:ext cx="3636169" cy="27289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Tiết</a:t>
            </a:r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"/>
                <a:cs typeface="Arial"/>
              </a:rPr>
              <a:t> 2</a:t>
            </a:r>
          </a:p>
        </p:txBody>
      </p:sp>
    </p:spTree>
    <p:extLst>
      <p:ext uri="{BB962C8B-B14F-4D97-AF65-F5344CB8AC3E}">
        <p14:creationId xmlns:p14="http://schemas.microsoft.com/office/powerpoint/2010/main" val="2116965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4176" t="60670" r="15739" b="18958"/>
          <a:stretch/>
        </p:blipFill>
        <p:spPr>
          <a:xfrm>
            <a:off x="0" y="1"/>
            <a:ext cx="9144000" cy="5254580"/>
          </a:xfrm>
          <a:prstGeom prst="rect">
            <a:avLst/>
          </a:prstGeom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id="{E2318BC4-4383-4E54-BF57-E065B0283AD6}"/>
              </a:ext>
            </a:extLst>
          </p:cNvPr>
          <p:cNvSpPr/>
          <p:nvPr/>
        </p:nvSpPr>
        <p:spPr>
          <a:xfrm>
            <a:off x="737634" y="1207205"/>
            <a:ext cx="251893" cy="212879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solidFill>
              <a:srgbClr val="ED7D3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1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E2318BC4-4383-4E54-BF57-E065B0283AD6}"/>
              </a:ext>
            </a:extLst>
          </p:cNvPr>
          <p:cNvSpPr/>
          <p:nvPr/>
        </p:nvSpPr>
        <p:spPr>
          <a:xfrm>
            <a:off x="6596543" y="1207205"/>
            <a:ext cx="242140" cy="309093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solidFill>
              <a:srgbClr val="ED7D3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2</a:t>
            </a:r>
            <a:endParaRPr kumimoji="0" lang="en-US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2318BC4-4383-4E54-BF57-E065B0283AD6}"/>
              </a:ext>
            </a:extLst>
          </p:cNvPr>
          <p:cNvSpPr/>
          <p:nvPr/>
        </p:nvSpPr>
        <p:spPr>
          <a:xfrm>
            <a:off x="3825439" y="3046738"/>
            <a:ext cx="242140" cy="309093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solidFill>
              <a:srgbClr val="ED7D3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kern="0" dirty="0">
                <a:solidFill>
                  <a:srgbClr val="FF0000"/>
                </a:solidFill>
                <a:latin typeface="Century Gothic"/>
              </a:rPr>
              <a:t>5</a:t>
            </a:r>
            <a:endParaRPr kumimoji="0" lang="en-US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2318BC4-4383-4E54-BF57-E065B0283AD6}"/>
              </a:ext>
            </a:extLst>
          </p:cNvPr>
          <p:cNvSpPr/>
          <p:nvPr/>
        </p:nvSpPr>
        <p:spPr>
          <a:xfrm>
            <a:off x="2612678" y="2472744"/>
            <a:ext cx="242140" cy="309093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solidFill>
              <a:srgbClr val="ED7D3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kern="0" dirty="0">
                <a:solidFill>
                  <a:srgbClr val="FF0000"/>
                </a:solidFill>
                <a:latin typeface="Century Gothic"/>
              </a:rPr>
              <a:t>4</a:t>
            </a:r>
            <a:endParaRPr kumimoji="0" lang="en-US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2318BC4-4383-4E54-BF57-E065B0283AD6}"/>
              </a:ext>
            </a:extLst>
          </p:cNvPr>
          <p:cNvSpPr/>
          <p:nvPr/>
        </p:nvSpPr>
        <p:spPr>
          <a:xfrm>
            <a:off x="5714340" y="1821098"/>
            <a:ext cx="242140" cy="309093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solidFill>
              <a:srgbClr val="ED7D3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kern="0" dirty="0">
                <a:solidFill>
                  <a:srgbClr val="FF0000"/>
                </a:solidFill>
                <a:latin typeface="Century Gothic"/>
              </a:rPr>
              <a:t>3</a:t>
            </a:r>
            <a:endParaRPr kumimoji="0" lang="en-US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E2318BC4-4383-4E54-BF57-E065B0283AD6}"/>
              </a:ext>
            </a:extLst>
          </p:cNvPr>
          <p:cNvSpPr/>
          <p:nvPr/>
        </p:nvSpPr>
        <p:spPr>
          <a:xfrm>
            <a:off x="6954591" y="3670479"/>
            <a:ext cx="227528" cy="314271"/>
          </a:xfrm>
          <a:prstGeom prst="ellipse">
            <a:avLst/>
          </a:prstGeom>
          <a:solidFill>
            <a:sysClr val="window" lastClr="FFFFFF"/>
          </a:solidFill>
          <a:ln w="12700" cap="flat" cmpd="sng" algn="ctr">
            <a:solidFill>
              <a:srgbClr val="ED7D31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kern="0" noProof="0" dirty="0">
                <a:solidFill>
                  <a:srgbClr val="FF0000"/>
                </a:solidFill>
                <a:latin typeface="Century Gothic"/>
              </a:rPr>
              <a:t>6</a:t>
            </a:r>
            <a:endParaRPr kumimoji="0" lang="en-US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entury Gothic"/>
              <a:ea typeface="+mn-ea"/>
              <a:cs typeface="+mn-cs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/>
          <a:srcRect l="5515" t="81928" r="15738" b="14529"/>
          <a:stretch/>
        </p:blipFill>
        <p:spPr>
          <a:xfrm>
            <a:off x="96591" y="5649572"/>
            <a:ext cx="9047409" cy="860321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442175" y="2318197"/>
            <a:ext cx="109470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067579" y="2321437"/>
            <a:ext cx="942304" cy="214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691907" y="3607178"/>
            <a:ext cx="942304" cy="214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0910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140093" y="2677329"/>
            <a:ext cx="4680520" cy="92333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.VnAvant" panose="020B7200000000000000" pitchFamily="34" charset="0"/>
                <a:cs typeface="Times New Roman" panose="02020603050405020304" pitchFamily="18" charset="0"/>
              </a:rPr>
              <a:t>Thi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.VnAvant" panose="020B7200000000000000" pitchFamily="34" charset="0"/>
                <a:cs typeface="Times New Roman" panose="02020603050405020304" pitchFamily="18" charset="0"/>
              </a:rPr>
              <a:t> ®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.VnAvant" panose="020B7200000000000000" pitchFamily="34" charset="0"/>
                <a:cs typeface="Times New Roman" panose="02020603050405020304" pitchFamily="18" charset="0"/>
              </a:rPr>
              <a:t>äc</a:t>
            </a:r>
            <a:endParaRPr lang="en-US" sz="5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.VnAvant" panose="020B72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34158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5515" t="85913" r="59836" b="8329"/>
          <a:stretch/>
        </p:blipFill>
        <p:spPr>
          <a:xfrm>
            <a:off x="974516" y="2132436"/>
            <a:ext cx="7512661" cy="221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7835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31740" y="836712"/>
            <a:ext cx="4680520" cy="92333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.VnAvant" panose="020B7200000000000000" pitchFamily="34" charset="0"/>
                <a:cs typeface="Times New Roman" panose="02020603050405020304" pitchFamily="18" charset="0"/>
              </a:rPr>
              <a:t>ViÕt</a:t>
            </a:r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.VnAvant" panose="020B7200000000000000" pitchFamily="34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.VnAvant" panose="020B7200000000000000" pitchFamily="34" charset="0"/>
                <a:cs typeface="Times New Roman" panose="02020603050405020304" pitchFamily="18" charset="0"/>
              </a:rPr>
              <a:t>B¶ng</a:t>
            </a:r>
            <a:endParaRPr lang="en-US" sz="5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.VnAvant" panose="020B72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667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7" y="-297"/>
            <a:ext cx="9144793" cy="68585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31740" y="836712"/>
            <a:ext cx="4680520" cy="923330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5400" b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Viết vở tập viết</a:t>
            </a:r>
          </a:p>
        </p:txBody>
      </p:sp>
    </p:spTree>
    <p:extLst>
      <p:ext uri="{BB962C8B-B14F-4D97-AF65-F5344CB8AC3E}">
        <p14:creationId xmlns:p14="http://schemas.microsoft.com/office/powerpoint/2010/main" val="21099849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8039" r="6666" b="8437"/>
          <a:stretch/>
        </p:blipFill>
        <p:spPr>
          <a:xfrm>
            <a:off x="1468192" y="115910"/>
            <a:ext cx="6800045" cy="373487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611" y="3850783"/>
            <a:ext cx="7804598" cy="3007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9600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ckgrnd005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0"/>
            <a:ext cx="3829050" cy="382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bckgrnd005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040860"/>
            <a:ext cx="3829050" cy="382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2" name="WordArt 4"/>
          <p:cNvSpPr>
            <a:spLocks noChangeArrowheads="1" noChangeShapeType="1" noTextEdit="1"/>
          </p:cNvSpPr>
          <p:nvPr/>
        </p:nvSpPr>
        <p:spPr bwMode="auto">
          <a:xfrm>
            <a:off x="2123728" y="1676404"/>
            <a:ext cx="5184575" cy="272891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+mj-lt"/>
                <a:cs typeface="Arial"/>
              </a:rPr>
              <a:t>Củng</a:t>
            </a:r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+mj-lt"/>
                <a:cs typeface="Arial"/>
              </a:rPr>
              <a:t> </a:t>
            </a:r>
            <a:r>
              <a:rPr lang="en-US" sz="3600" kern="10" dirty="0" err="1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+mj-lt"/>
                <a:cs typeface="Arial"/>
              </a:rPr>
              <a:t>cố</a:t>
            </a:r>
            <a:endParaRPr lang="en-US" sz="36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+mj-lt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386728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DFBDA88C-C7A3-4451-A049-C7A3EC9B5E82}"/>
              </a:ext>
            </a:extLst>
          </p:cNvPr>
          <p:cNvSpPr txBox="1">
            <a:spLocks/>
          </p:cNvSpPr>
          <p:nvPr/>
        </p:nvSpPr>
        <p:spPr>
          <a:xfrm>
            <a:off x="15918" y="990600"/>
            <a:ext cx="3302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err="1">
                <a:solidFill>
                  <a:schemeClr val="accent2">
                    <a:lumMod val="75000"/>
                  </a:schemeClr>
                </a:solidFill>
                <a:latin typeface=".VnAvant" pitchFamily="34" charset="0"/>
                <a:cs typeface="Times New Roman" pitchFamily="18" charset="0"/>
              </a:rPr>
              <a:t>c¸i</a:t>
            </a: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.VnAvant" pitchFamily="34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chemeClr val="accent2">
                    <a:lumMod val="75000"/>
                  </a:schemeClr>
                </a:solidFill>
                <a:latin typeface=".VnAvant" pitchFamily="34" charset="0"/>
                <a:cs typeface="Times New Roman" pitchFamily="18" charset="0"/>
              </a:rPr>
              <a:t>liÒm</a:t>
            </a:r>
            <a:endParaRPr lang="en-US" sz="4800" b="1" dirty="0">
              <a:solidFill>
                <a:schemeClr val="accent2">
                  <a:lumMod val="75000"/>
                </a:schemeClr>
              </a:solidFill>
              <a:latin typeface=".VnAvant" pitchFamily="34" charset="0"/>
              <a:cs typeface="Times New Roman" pitchFamily="18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FBDA88C-C7A3-4451-A049-C7A3EC9B5E82}"/>
              </a:ext>
            </a:extLst>
          </p:cNvPr>
          <p:cNvSpPr txBox="1">
            <a:spLocks/>
          </p:cNvSpPr>
          <p:nvPr/>
        </p:nvSpPr>
        <p:spPr>
          <a:xfrm>
            <a:off x="3060931" y="978354"/>
            <a:ext cx="251991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.VnAvant" pitchFamily="34" charset="0"/>
                <a:cs typeface="Times New Roman" pitchFamily="18" charset="0"/>
              </a:rPr>
              <a:t>©u </a:t>
            </a:r>
            <a:r>
              <a:rPr lang="en-US" sz="4800" b="1" dirty="0" err="1">
                <a:solidFill>
                  <a:schemeClr val="accent2">
                    <a:lumMod val="75000"/>
                  </a:schemeClr>
                </a:solidFill>
                <a:latin typeface=".VnAvant" pitchFamily="34" charset="0"/>
                <a:cs typeface="Times New Roman" pitchFamily="18" charset="0"/>
              </a:rPr>
              <a:t>yÕm</a:t>
            </a:r>
            <a:endParaRPr lang="en-US" sz="4800" b="1" dirty="0">
              <a:solidFill>
                <a:schemeClr val="accent2">
                  <a:lumMod val="75000"/>
                </a:schemeClr>
              </a:solidFill>
              <a:latin typeface=".VnAvant" pitchFamily="34" charset="0"/>
              <a:cs typeface="Times New Roman" pitchFamily="18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FBDA88C-C7A3-4451-A049-C7A3EC9B5E82}"/>
              </a:ext>
            </a:extLst>
          </p:cNvPr>
          <p:cNvSpPr txBox="1">
            <a:spLocks/>
          </p:cNvSpPr>
          <p:nvPr/>
        </p:nvSpPr>
        <p:spPr>
          <a:xfrm>
            <a:off x="5580843" y="1005682"/>
            <a:ext cx="363790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err="1">
                <a:solidFill>
                  <a:schemeClr val="accent2">
                    <a:lumMod val="75000"/>
                  </a:schemeClr>
                </a:solidFill>
                <a:latin typeface=".VnAvant" pitchFamily="34" charset="0"/>
                <a:cs typeface="Times New Roman" pitchFamily="18" charset="0"/>
              </a:rPr>
              <a:t>c¸nh</a:t>
            </a: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.VnAvant" pitchFamily="34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chemeClr val="accent2">
                    <a:lumMod val="75000"/>
                  </a:schemeClr>
                </a:solidFill>
                <a:latin typeface=".VnAvant" pitchFamily="34" charset="0"/>
                <a:cs typeface="Times New Roman" pitchFamily="18" charset="0"/>
              </a:rPr>
              <a:t>buåm</a:t>
            </a:r>
            <a:endParaRPr lang="en-US" sz="4800" b="1" dirty="0">
              <a:solidFill>
                <a:schemeClr val="accent2">
                  <a:lumMod val="75000"/>
                </a:schemeClr>
              </a:solidFill>
              <a:latin typeface=".VnAvant" pitchFamily="34" charset="0"/>
              <a:cs typeface="Times New Roman" pitchFamily="18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FBDA88C-C7A3-4451-A049-C7A3EC9B5E82}"/>
              </a:ext>
            </a:extLst>
          </p:cNvPr>
          <p:cNvSpPr txBox="1">
            <a:spLocks/>
          </p:cNvSpPr>
          <p:nvPr/>
        </p:nvSpPr>
        <p:spPr>
          <a:xfrm>
            <a:off x="15918" y="4262896"/>
            <a:ext cx="383600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.VnAvant" pitchFamily="34" charset="0"/>
                <a:cs typeface="Times New Roman" pitchFamily="18" charset="0"/>
              </a:rPr>
              <a:t>con </a:t>
            </a:r>
            <a:r>
              <a:rPr lang="en-US" sz="4800" b="1" dirty="0" err="1">
                <a:solidFill>
                  <a:schemeClr val="accent2">
                    <a:lumMod val="75000"/>
                  </a:schemeClr>
                </a:solidFill>
                <a:latin typeface=".VnAvant" pitchFamily="34" charset="0"/>
                <a:cs typeface="Times New Roman" pitchFamily="18" charset="0"/>
              </a:rPr>
              <a:t>b­</a:t>
            </a:r>
            <a:r>
              <a:rPr lang="en-US" sz="4800" b="1" dirty="0" err="1">
                <a:solidFill>
                  <a:schemeClr val="accent2">
                    <a:lumMod val="75000"/>
                  </a:schemeClr>
                </a:solidFill>
                <a:latin typeface=".VnAvant" panose="020B7200000000000000"/>
                <a:cs typeface="Times New Roman" pitchFamily="18" charset="0"/>
              </a:rPr>
              <a:t>­</a:t>
            </a:r>
            <a:r>
              <a:rPr lang="en-US" sz="4800" b="1" dirty="0" err="1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  <a:cs typeface="Times New Roman" pitchFamily="18" charset="0"/>
              </a:rPr>
              <a:t>­ướm</a:t>
            </a:r>
            <a:endParaRPr lang="en-US" sz="4800" b="1" dirty="0">
              <a:solidFill>
                <a:schemeClr val="accent2">
                  <a:lumMod val="75000"/>
                </a:schemeClr>
              </a:solidFill>
              <a:latin typeface=".VnAvant" pitchFamily="34" charset="0"/>
              <a:cs typeface="Times New Roman" pitchFamily="18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DFBDA88C-C7A3-4451-A049-C7A3EC9B5E82}"/>
              </a:ext>
            </a:extLst>
          </p:cNvPr>
          <p:cNvSpPr txBox="1">
            <a:spLocks/>
          </p:cNvSpPr>
          <p:nvPr/>
        </p:nvSpPr>
        <p:spPr>
          <a:xfrm>
            <a:off x="4393673" y="4170850"/>
            <a:ext cx="360471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 err="1">
                <a:solidFill>
                  <a:schemeClr val="accent2">
                    <a:lumMod val="75000"/>
                  </a:schemeClr>
                </a:solidFill>
                <a:latin typeface=".VnAvant" pitchFamily="34" charset="0"/>
                <a:cs typeface="Times New Roman" pitchFamily="18" charset="0"/>
              </a:rPr>
              <a:t>chi</a:t>
            </a:r>
            <a:r>
              <a:rPr lang="en-US" sz="4800" b="1" dirty="0" err="1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  <a:cs typeface="Times New Roman" pitchFamily="18" charset="0"/>
              </a:rPr>
              <a:t>êm</a:t>
            </a:r>
            <a:r>
              <a:rPr lang="en-US" sz="4800" b="1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chemeClr val="accent2">
                    <a:lumMod val="75000"/>
                  </a:schemeClr>
                </a:solidFill>
                <a:latin typeface=".VnAvant" panose="020B7200000000000000"/>
                <a:cs typeface="Times New Roman" pitchFamily="18" charset="0"/>
              </a:rPr>
              <a:t>bao</a:t>
            </a:r>
            <a:endParaRPr lang="en-US" sz="4800" b="1" dirty="0">
              <a:solidFill>
                <a:schemeClr val="accent2">
                  <a:lumMod val="75000"/>
                </a:schemeClr>
              </a:solidFill>
              <a:latin typeface=".VnAvant" pitchFamily="34" charset="0"/>
              <a:cs typeface="Times New Roman" pitchFamily="18" charset="0"/>
            </a:endParaRPr>
          </a:p>
        </p:txBody>
      </p:sp>
      <p:pic>
        <p:nvPicPr>
          <p:cNvPr id="1026" name="Picture 2" descr="Truyện Thần Nobita – Tác giả: Linh9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75" y="99985"/>
            <a:ext cx="2520280" cy="2762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Nhật vật hoạt hình Xuk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18" y="3206778"/>
            <a:ext cx="4253430" cy="3606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ình ảnh Chaien đẹp - Tổng hợp những hình ảnh Chaien đẹp nhấ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6223" y="44624"/>
            <a:ext cx="2585955" cy="3018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Suneo Honekawa (Doraemon) by Spcialpark on DeviantAr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6886" y="44624"/>
            <a:ext cx="3497114" cy="3048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034" name="Picture 10" descr="Dekisugi Hidetoshi – Wikipedia tiếng Việ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3673" y="3287379"/>
            <a:ext cx="3798750" cy="3276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5050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0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0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0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6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5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2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0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8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0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8" dur="5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4"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563"/>
          <a:stretch/>
        </p:blipFill>
        <p:spPr>
          <a:xfrm>
            <a:off x="28181" y="27841"/>
            <a:ext cx="9115819" cy="689817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3945" y="566242"/>
            <a:ext cx="2665926" cy="7694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err="1"/>
              <a:t>cây</a:t>
            </a:r>
            <a:r>
              <a:rPr lang="en-US" sz="4400" dirty="0"/>
              <a:t> </a:t>
            </a:r>
            <a:r>
              <a:rPr lang="en-US" sz="4400" dirty="0" err="1"/>
              <a:t>mướp</a:t>
            </a:r>
            <a:endParaRPr lang="en-US" sz="4400" dirty="0"/>
          </a:p>
        </p:txBody>
      </p:sp>
      <p:sp>
        <p:nvSpPr>
          <p:cNvPr id="5" name="TextBox 4"/>
          <p:cNvSpPr txBox="1"/>
          <p:nvPr/>
        </p:nvSpPr>
        <p:spPr>
          <a:xfrm>
            <a:off x="850944" y="4144422"/>
            <a:ext cx="2147687" cy="7694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err="1"/>
              <a:t>cây</a:t>
            </a:r>
            <a:r>
              <a:rPr lang="en-US" sz="4400" dirty="0"/>
              <a:t> </a:t>
            </a:r>
            <a:r>
              <a:rPr lang="en-US" sz="4400" dirty="0" err="1"/>
              <a:t>điệp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939851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1065" y="1495480"/>
            <a:ext cx="83197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400" dirty="0">
                <a:latin typeface="Calibri" panose="020F0502020204030204" pitchFamily="34" charset="0"/>
                <a:cs typeface="Calibri" panose="020F0502020204030204" pitchFamily="34" charset="0"/>
              </a:rPr>
              <a:t>       </a:t>
            </a:r>
            <a:r>
              <a:rPr lang="vi-VN" sz="4800" dirty="0">
                <a:latin typeface="Calibri" panose="020F0502020204030204" pitchFamily="34" charset="0"/>
                <a:cs typeface="Calibri" panose="020F0502020204030204" pitchFamily="34" charset="0"/>
              </a:rPr>
              <a:t>m</a:t>
            </a:r>
            <a:r>
              <a:rPr lang="en-US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ướp</a:t>
            </a:r>
            <a:r>
              <a:rPr lang="vi-VN" sz="4800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 </a:t>
            </a:r>
            <a:r>
              <a:rPr lang="en-US" sz="4800" dirty="0" err="1">
                <a:latin typeface="Calibri" panose="020F0502020204030204" pitchFamily="34" charset="0"/>
                <a:cs typeface="Calibri" panose="020F0502020204030204" pitchFamily="34" charset="0"/>
              </a:rPr>
              <a:t>điệp</a:t>
            </a:r>
            <a:endParaRPr lang="vi-VN" sz="4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008304" y="1493948"/>
            <a:ext cx="955711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iêp</a:t>
            </a:r>
            <a:endParaRPr lang="vi-VN" sz="48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11970" y="1506827"/>
            <a:ext cx="123463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ươp</a:t>
            </a:r>
            <a:endParaRPr lang="vi-VN" sz="48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3074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282"/>
            <a:ext cx="9144000" cy="6785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3329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770496" y="600501"/>
            <a:ext cx="15421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>
              <a:latin typeface="Av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834793" y="109080"/>
            <a:ext cx="1621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solidFill>
                  <a:srgbClr val="FF0000"/>
                </a:solidFill>
                <a:latin typeface="UTM Avo" panose="02040603050506020204" pitchFamily="18" charset="0"/>
              </a:rPr>
              <a:t>iêp</a:t>
            </a:r>
            <a:r>
              <a:rPr lang="vi-VN" sz="4400" dirty="0">
                <a:solidFill>
                  <a:srgbClr val="FF0000"/>
                </a:solidFill>
                <a:latin typeface="UTM Avo" panose="02040603050506020204" pitchFamily="18" charset="0"/>
              </a:rPr>
              <a:t>      </a:t>
            </a:r>
            <a:endParaRPr lang="en-US" sz="44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336079" y="60463"/>
            <a:ext cx="131247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4400" dirty="0">
                <a:solidFill>
                  <a:srgbClr val="FF0000"/>
                </a:solidFill>
                <a:latin typeface="UTM Avo" panose="02040603050506020204" pitchFamily="18" charset="0"/>
              </a:rPr>
              <a:t>ư</a:t>
            </a:r>
            <a:r>
              <a:rPr lang="en-US" sz="4400" dirty="0" err="1">
                <a:solidFill>
                  <a:srgbClr val="FF0000"/>
                </a:solidFill>
                <a:latin typeface="UTM Avo" panose="02040603050506020204" pitchFamily="18" charset="0"/>
              </a:rPr>
              <a:t>ơp</a:t>
            </a:r>
            <a:r>
              <a:rPr lang="vi-VN" sz="44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endParaRPr lang="en-US" sz="44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834793" y="994268"/>
            <a:ext cx="1529319" cy="683600"/>
          </a:xfrm>
          <a:prstGeom prst="rect">
            <a:avLst/>
          </a:prstGeom>
          <a:solidFill>
            <a:srgbClr val="9FE5BA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859110" y="938642"/>
            <a:ext cx="16074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latin typeface="UTM Avo" panose="02040603050506020204" pitchFamily="18" charset="0"/>
              </a:rPr>
              <a:t>đ</a:t>
            </a:r>
          </a:p>
        </p:txBody>
      </p:sp>
      <p:sp>
        <p:nvSpPr>
          <p:cNvPr id="10" name="Rectangle 9"/>
          <p:cNvSpPr/>
          <p:nvPr/>
        </p:nvSpPr>
        <p:spPr>
          <a:xfrm>
            <a:off x="4466569" y="994268"/>
            <a:ext cx="2181985" cy="683600"/>
          </a:xfrm>
          <a:prstGeom prst="rect">
            <a:avLst/>
          </a:prstGeom>
          <a:solidFill>
            <a:srgbClr val="9FE5BA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4475850" y="953595"/>
            <a:ext cx="217270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solidFill>
                  <a:srgbClr val="FF0000"/>
                </a:solidFill>
                <a:latin typeface="UTM Avo" panose="02040603050506020204" pitchFamily="18" charset="0"/>
              </a:rPr>
              <a:t>iêp</a:t>
            </a:r>
            <a:endParaRPr lang="en-US" sz="44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852023" y="1768204"/>
            <a:ext cx="3796531" cy="683600"/>
          </a:xfrm>
          <a:prstGeom prst="rect">
            <a:avLst/>
          </a:prstGeom>
          <a:solidFill>
            <a:srgbClr val="9FE5BA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852023" y="1664978"/>
            <a:ext cx="379653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err="1">
                <a:latin typeface="UTM Avo" panose="02040603050506020204" pitchFamily="18" charset="0"/>
              </a:rPr>
              <a:t>đ</a:t>
            </a:r>
            <a:r>
              <a:rPr lang="en-US" sz="4400" dirty="0" err="1">
                <a:solidFill>
                  <a:srgbClr val="FF0000"/>
                </a:solidFill>
                <a:latin typeface="UTM Avo" panose="02040603050506020204" pitchFamily="18" charset="0"/>
              </a:rPr>
              <a:t>iệp</a:t>
            </a:r>
            <a:endParaRPr lang="en-US" sz="44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953679" y="5301775"/>
            <a:ext cx="279179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>
                <a:latin typeface="UTM Avo" panose="02040603050506020204" pitchFamily="18" charset="0"/>
              </a:rPr>
              <a:t>mướp</a:t>
            </a:r>
            <a:r>
              <a:rPr lang="en-US" sz="3600" dirty="0">
                <a:latin typeface="UTM Avo" panose="02040603050506020204" pitchFamily="18" charset="0"/>
              </a:rPr>
              <a:t> </a:t>
            </a:r>
            <a:r>
              <a:rPr lang="en-US" sz="3600" dirty="0" err="1">
                <a:latin typeface="UTM Avo" panose="02040603050506020204" pitchFamily="18" charset="0"/>
              </a:rPr>
              <a:t>hương</a:t>
            </a:r>
            <a:endParaRPr lang="en-US" sz="3600" dirty="0">
              <a:latin typeface="UTM Avo" panose="02040603050506020204" pitchFamily="18" charset="0"/>
            </a:endParaRP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"/>
          <a:srcRect l="16138" t="67273" r="67325" b="22098"/>
          <a:stretch/>
        </p:blipFill>
        <p:spPr>
          <a:xfrm>
            <a:off x="805253" y="3160755"/>
            <a:ext cx="2746006" cy="1810489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2"/>
          <a:srcRect l="65361" t="68203" r="18102" b="21168"/>
          <a:stretch/>
        </p:blipFill>
        <p:spPr>
          <a:xfrm>
            <a:off x="5808372" y="3160755"/>
            <a:ext cx="2730321" cy="1810489"/>
          </a:xfrm>
          <a:prstGeom prst="rect">
            <a:avLst/>
          </a:prstGeom>
        </p:spPr>
      </p:pic>
      <p:sp>
        <p:nvSpPr>
          <p:cNvPr id="31" name="Rectangle 30"/>
          <p:cNvSpPr/>
          <p:nvPr/>
        </p:nvSpPr>
        <p:spPr>
          <a:xfrm>
            <a:off x="1130533" y="5357029"/>
            <a:ext cx="209544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dirty="0" err="1">
                <a:latin typeface="UTM Avo" panose="02040603050506020204" pitchFamily="18" charset="0"/>
              </a:rPr>
              <a:t>điệp</a:t>
            </a:r>
            <a:r>
              <a:rPr lang="vi-VN" sz="3600" dirty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vi-VN" sz="3600" dirty="0">
                <a:latin typeface="UTM Avo" panose="02040603050506020204" pitchFamily="18" charset="0"/>
              </a:rPr>
              <a:t>vàng</a:t>
            </a:r>
            <a:endParaRPr lang="en-US" sz="3600" dirty="0">
              <a:latin typeface="UTM Avo" panose="020406030505060202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1389822" y="5276017"/>
            <a:ext cx="8527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UTM Avo" panose="02040603050506020204" pitchFamily="18" charset="0"/>
              </a:rPr>
              <a:t>iêp</a:t>
            </a:r>
            <a:r>
              <a:rPr lang="vi-VN" sz="3600" dirty="0">
                <a:solidFill>
                  <a:srgbClr val="FF0000"/>
                </a:solidFill>
                <a:latin typeface="UTM Avo" panose="02040603050506020204" pitchFamily="18" charset="0"/>
              </a:rPr>
              <a:t>  </a:t>
            </a:r>
            <a:r>
              <a:rPr lang="vi-VN" sz="4400" dirty="0">
                <a:solidFill>
                  <a:srgbClr val="FF0000"/>
                </a:solidFill>
                <a:latin typeface="UTM Avo" panose="02040603050506020204" pitchFamily="18" charset="0"/>
              </a:rPr>
              <a:t>    </a:t>
            </a:r>
            <a:endParaRPr lang="en-US" sz="4400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6329831" y="5299971"/>
            <a:ext cx="98969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3600" dirty="0">
                <a:solidFill>
                  <a:srgbClr val="FF0000"/>
                </a:solidFill>
                <a:latin typeface="UTM Avo" panose="02040603050506020204" pitchFamily="18" charset="0"/>
              </a:rPr>
              <a:t>ươ</a:t>
            </a:r>
            <a:r>
              <a:rPr lang="en-US" sz="3600" dirty="0">
                <a:solidFill>
                  <a:srgbClr val="FF0000"/>
                </a:solidFill>
                <a:latin typeface="UTM Avo" panose="02040603050506020204" pitchFamily="18" charset="0"/>
              </a:rPr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879161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 animBg="1"/>
      <p:bldP spid="9" grpId="0"/>
      <p:bldP spid="10" grpId="0" animBg="1"/>
      <p:bldP spid="11" grpId="0"/>
      <p:bldP spid="12" grpId="0" animBg="1"/>
      <p:bldP spid="13" grpId="0"/>
      <p:bldP spid="19" grpId="0"/>
      <p:bldP spid="31" grpId="0"/>
      <p:bldP spid="32" grpId="0"/>
      <p:bldP spid="3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433" y="844842"/>
            <a:ext cx="2016224" cy="172519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91811" y="1836734"/>
            <a:ext cx="4429837" cy="919997"/>
          </a:xfrm>
          <a:prstGeom prst="rect">
            <a:avLst/>
          </a:prstGeom>
          <a:noFill/>
        </p:spPr>
        <p:txBody>
          <a:bodyPr wrap="square" rtlCol="0">
            <a:prstTxWarp prst="textWave2">
              <a:avLst/>
            </a:prstTxWarp>
            <a:spAutoFit/>
          </a:bodyPr>
          <a:lstStyle/>
          <a:p>
            <a:r>
              <a:rPr lang="en-US" sz="4400" dirty="0" err="1">
                <a:solidFill>
                  <a:srgbClr val="FF0000"/>
                </a:solidFill>
              </a:rPr>
              <a:t>Nghỉ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giữa</a:t>
            </a:r>
            <a:r>
              <a:rPr lang="en-US" sz="4400" dirty="0">
                <a:solidFill>
                  <a:srgbClr val="FF0000"/>
                </a:solidFill>
              </a:rPr>
              <a:t> </a:t>
            </a:r>
            <a:r>
              <a:rPr lang="en-US" sz="4400" dirty="0" err="1">
                <a:solidFill>
                  <a:srgbClr val="FF0000"/>
                </a:solidFill>
              </a:rPr>
              <a:t>tiết</a:t>
            </a:r>
            <a:endParaRPr lang="vi-VN" sz="4400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9296" y="4039443"/>
            <a:ext cx="4044704" cy="224705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645865" y="2868232"/>
            <a:ext cx="2549648" cy="1725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079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223492" y="2436514"/>
            <a:ext cx="24212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UTM Avo" panose="02040603050506020204" pitchFamily="18" charset="0"/>
              </a:rPr>
              <a:t>diếp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cá</a:t>
            </a:r>
            <a:endParaRPr lang="en-US" sz="4000" dirty="0">
              <a:latin typeface="UTM Avo" panose="020406030505060202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01802" y="5684844"/>
            <a:ext cx="3080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UTM Avo" panose="02040603050506020204" pitchFamily="18" charset="0"/>
              </a:rPr>
              <a:t>nườm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nượp</a:t>
            </a:r>
            <a:endParaRPr lang="en-US" sz="4000" dirty="0">
              <a:latin typeface="UTM Avo" panose="020406030505060202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4007" y="5675774"/>
            <a:ext cx="3080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UTM Avo" panose="02040603050506020204" pitchFamily="18" charset="0"/>
              </a:rPr>
              <a:t>tấm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liếp</a:t>
            </a:r>
            <a:endParaRPr lang="en-US" sz="4000" dirty="0">
              <a:latin typeface="UTM Avo" panose="0204060305050602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01802" y="2484819"/>
            <a:ext cx="3080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>
                <a:latin typeface="UTM Avo" panose="02040603050506020204" pitchFamily="18" charset="0"/>
              </a:rPr>
              <a:t>cướp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cờ</a:t>
            </a:r>
            <a:endParaRPr lang="en-US" sz="4000" dirty="0">
              <a:latin typeface="UTM Avo" panose="02040603050506020204" pitchFamily="18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flipV="1">
            <a:off x="7001814" y="6349284"/>
            <a:ext cx="1137633" cy="2969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2545723" y="6336405"/>
            <a:ext cx="802784" cy="504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965601" y="3118642"/>
            <a:ext cx="110060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V="1">
            <a:off x="1712110" y="3080977"/>
            <a:ext cx="833613" cy="2051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2"/>
          <a:srcRect l="12200" t="24313" r="58662" b="64172"/>
          <a:stretch/>
        </p:blipFill>
        <p:spPr>
          <a:xfrm>
            <a:off x="1115616" y="620688"/>
            <a:ext cx="2664296" cy="187220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2"/>
          <a:srcRect l="56701" t="24802" r="12587" b="63683"/>
          <a:stretch/>
        </p:blipFill>
        <p:spPr>
          <a:xfrm>
            <a:off x="5437745" y="620688"/>
            <a:ext cx="2808312" cy="187220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2"/>
          <a:srcRect l="8662" t="42071" r="60626" b="45529"/>
          <a:stretch/>
        </p:blipFill>
        <p:spPr>
          <a:xfrm>
            <a:off x="1043608" y="3581201"/>
            <a:ext cx="2808312" cy="201622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2"/>
          <a:srcRect l="56699" t="41629" r="12589" b="45971"/>
          <a:stretch/>
        </p:blipFill>
        <p:spPr>
          <a:xfrm>
            <a:off x="5437745" y="3606065"/>
            <a:ext cx="2808312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347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97734" y="1689540"/>
            <a:ext cx="24212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UTM Avo" panose="02040603050506020204" pitchFamily="18" charset="0"/>
              </a:rPr>
              <a:t>diếp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cá</a:t>
            </a:r>
            <a:endParaRPr lang="en-US" sz="4000" dirty="0">
              <a:latin typeface="UTM Avo" panose="020406030505060202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44353" y="4105968"/>
            <a:ext cx="3080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UTM Avo" panose="02040603050506020204" pitchFamily="18" charset="0"/>
              </a:rPr>
              <a:t>nườm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nượp</a:t>
            </a:r>
            <a:endParaRPr lang="en-US" sz="4000" dirty="0">
              <a:latin typeface="UTM Avo" panose="020406030505060202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036746" y="4078794"/>
            <a:ext cx="3080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UTM Avo" panose="02040603050506020204" pitchFamily="18" charset="0"/>
              </a:rPr>
              <a:t>tấm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liếp</a:t>
            </a:r>
            <a:endParaRPr lang="en-US" sz="4000" dirty="0">
              <a:latin typeface="UTM Avo" panose="0204060305050602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50417" y="1689540"/>
            <a:ext cx="308019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>
                <a:latin typeface="UTM Avo" panose="02040603050506020204" pitchFamily="18" charset="0"/>
              </a:rPr>
              <a:t>cướp</a:t>
            </a:r>
            <a:r>
              <a:rPr lang="en-US" sz="4000" dirty="0">
                <a:latin typeface="UTM Avo" panose="02040603050506020204" pitchFamily="18" charset="0"/>
              </a:rPr>
              <a:t> </a:t>
            </a:r>
            <a:r>
              <a:rPr lang="en-US" sz="4000" dirty="0" err="1">
                <a:latin typeface="UTM Avo" panose="02040603050506020204" pitchFamily="18" charset="0"/>
              </a:rPr>
              <a:t>cờ</a:t>
            </a:r>
            <a:endParaRPr lang="en-US" sz="40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546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510</TotalTime>
  <Words>116</Words>
  <Application>Microsoft Office PowerPoint</Application>
  <PresentationFormat>On-screen Show (4:3)</PresentationFormat>
  <Paragraphs>55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7" baseType="lpstr">
      <vt:lpstr>.VnAvant</vt:lpstr>
      <vt:lpstr>Arial</vt:lpstr>
      <vt:lpstr>Av</vt:lpstr>
      <vt:lpstr>Calibri</vt:lpstr>
      <vt:lpstr>Calibri Light</vt:lpstr>
      <vt:lpstr>Century Gothic</vt:lpstr>
      <vt:lpstr>Times New Roman</vt:lpstr>
      <vt:lpstr>UTM Avo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Uyển Nguyễn</cp:lastModifiedBy>
  <cp:revision>98</cp:revision>
  <dcterms:created xsi:type="dcterms:W3CDTF">2019-07-27T13:25:38Z</dcterms:created>
  <dcterms:modified xsi:type="dcterms:W3CDTF">2022-08-06T15:40:13Z</dcterms:modified>
</cp:coreProperties>
</file>