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jjHme7VeoJuoP/dLY9L6vfl1RUz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4435459-4A09-4C74-8FA7-7C74E2957713}">
  <a:tblStyle styleId="{E4435459-4A09-4C74-8FA7-7C74E2957713}"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customschemas.google.com/relationships/presentationmetadata" Target="metadata"/><Relationship Id="rId41" Type="http://schemas.openxmlformats.org/officeDocument/2006/relationships/slide" Target="slides/slide36.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 name="Google Shape;21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 name="Google Shape;23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0" name="Google Shape;260;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 name="Google Shape;296;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0" name="Google Shape;380;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 name="Google Shape;389;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 name="Google Shape;401;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1" name="Google Shape;411;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3" name="Google Shape;433;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 name="Google Shape;18;p38"/>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8"/>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8"/>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4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4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47"/>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47"/>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47"/>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48"/>
          <p:cNvSpPr txBox="1"/>
          <p:nvPr>
            <p:ph type="title"/>
          </p:nvPr>
        </p:nvSpPr>
        <p:spPr>
          <a:xfrm rot="5400000">
            <a:off x="7133432"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48"/>
          <p:cNvSpPr txBox="1"/>
          <p:nvPr>
            <p:ph idx="1" type="body"/>
          </p:nvPr>
        </p:nvSpPr>
        <p:spPr>
          <a:xfrm rot="5400000">
            <a:off x="1799432"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48"/>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48"/>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8"/>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1" name="Shape 21"/>
        <p:cNvGrpSpPr/>
        <p:nvPr/>
      </p:nvGrpSpPr>
      <p:grpSpPr>
        <a:xfrm>
          <a:off x="0" y="0"/>
          <a:ext cx="0" cy="0"/>
          <a:chOff x="0" y="0"/>
          <a:chExt cx="0" cy="0"/>
        </a:xfrm>
      </p:grpSpPr>
      <p:sp>
        <p:nvSpPr>
          <p:cNvPr id="22" name="Google Shape;22;p3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9"/>
          <p:cNvSpPr txBox="1"/>
          <p:nvPr>
            <p:ph idx="1" type="body"/>
          </p:nvPr>
        </p:nvSpPr>
        <p:spPr>
          <a:xfrm>
            <a:off x="5183188" y="987426"/>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4" name="Google Shape;24;p3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5" name="Google Shape;25;p39"/>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9"/>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9"/>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8" name="Shape 28"/>
        <p:cNvGrpSpPr/>
        <p:nvPr/>
      </p:nvGrpSpPr>
      <p:grpSpPr>
        <a:xfrm>
          <a:off x="0" y="0"/>
          <a:ext cx="0" cy="0"/>
          <a:chOff x="0" y="0"/>
          <a:chExt cx="0" cy="0"/>
        </a:xfrm>
      </p:grpSpPr>
      <p:sp>
        <p:nvSpPr>
          <p:cNvPr id="29" name="Google Shape;29;p40"/>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40"/>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0"/>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2" name="Shape 32"/>
        <p:cNvGrpSpPr/>
        <p:nvPr/>
      </p:nvGrpSpPr>
      <p:grpSpPr>
        <a:xfrm>
          <a:off x="0" y="0"/>
          <a:ext cx="0" cy="0"/>
          <a:chOff x="0" y="0"/>
          <a:chExt cx="0" cy="0"/>
        </a:xfrm>
      </p:grpSpPr>
      <p:sp>
        <p:nvSpPr>
          <p:cNvPr id="33" name="Google Shape;33;p4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4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5" name="Google Shape;35;p41"/>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41"/>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41"/>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8" name="Shape 38"/>
        <p:cNvGrpSpPr/>
        <p:nvPr/>
      </p:nvGrpSpPr>
      <p:grpSpPr>
        <a:xfrm>
          <a:off x="0" y="0"/>
          <a:ext cx="0" cy="0"/>
          <a:chOff x="0" y="0"/>
          <a:chExt cx="0" cy="0"/>
        </a:xfrm>
      </p:grpSpPr>
      <p:sp>
        <p:nvSpPr>
          <p:cNvPr id="39" name="Google Shape;39;p42"/>
          <p:cNvSpPr txBox="1"/>
          <p:nvPr>
            <p:ph type="title"/>
          </p:nvPr>
        </p:nvSpPr>
        <p:spPr>
          <a:xfrm>
            <a:off x="831851" y="1709739"/>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42"/>
          <p:cNvSpPr txBox="1"/>
          <p:nvPr>
            <p:ph idx="1" type="body"/>
          </p:nvPr>
        </p:nvSpPr>
        <p:spPr>
          <a:xfrm>
            <a:off x="831851" y="4589464"/>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1" name="Google Shape;41;p42"/>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42"/>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42"/>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4" name="Shape 44"/>
        <p:cNvGrpSpPr/>
        <p:nvPr/>
      </p:nvGrpSpPr>
      <p:grpSpPr>
        <a:xfrm>
          <a:off x="0" y="0"/>
          <a:ext cx="0" cy="0"/>
          <a:chOff x="0" y="0"/>
          <a:chExt cx="0" cy="0"/>
        </a:xfrm>
      </p:grpSpPr>
      <p:sp>
        <p:nvSpPr>
          <p:cNvPr id="45" name="Google Shape;45;p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4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4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43"/>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43"/>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43"/>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1" name="Shape 51"/>
        <p:cNvGrpSpPr/>
        <p:nvPr/>
      </p:nvGrpSpPr>
      <p:grpSpPr>
        <a:xfrm>
          <a:off x="0" y="0"/>
          <a:ext cx="0" cy="0"/>
          <a:chOff x="0" y="0"/>
          <a:chExt cx="0" cy="0"/>
        </a:xfrm>
      </p:grpSpPr>
      <p:sp>
        <p:nvSpPr>
          <p:cNvPr id="52" name="Google Shape;52;p4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44"/>
          <p:cNvSpPr txBox="1"/>
          <p:nvPr>
            <p:ph idx="1" type="body"/>
          </p:nvPr>
        </p:nvSpPr>
        <p:spPr>
          <a:xfrm>
            <a:off x="839789"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4" name="Google Shape;54;p44"/>
          <p:cNvSpPr txBox="1"/>
          <p:nvPr>
            <p:ph idx="2" type="body"/>
          </p:nvPr>
        </p:nvSpPr>
        <p:spPr>
          <a:xfrm>
            <a:off x="839789" y="2505076"/>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 name="Google Shape;55;p44"/>
          <p:cNvSpPr txBox="1"/>
          <p:nvPr>
            <p:ph idx="3" type="body"/>
          </p:nvPr>
        </p:nvSpPr>
        <p:spPr>
          <a:xfrm>
            <a:off x="6172201"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6" name="Google Shape;56;p44"/>
          <p:cNvSpPr txBox="1"/>
          <p:nvPr>
            <p:ph idx="4" type="body"/>
          </p:nvPr>
        </p:nvSpPr>
        <p:spPr>
          <a:xfrm>
            <a:off x="6172201" y="2505076"/>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 name="Google Shape;57;p44"/>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44"/>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44"/>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0" name="Shape 60"/>
        <p:cNvGrpSpPr/>
        <p:nvPr/>
      </p:nvGrpSpPr>
      <p:grpSpPr>
        <a:xfrm>
          <a:off x="0" y="0"/>
          <a:ext cx="0" cy="0"/>
          <a:chOff x="0" y="0"/>
          <a:chExt cx="0" cy="0"/>
        </a:xfrm>
      </p:grpSpPr>
      <p:sp>
        <p:nvSpPr>
          <p:cNvPr id="61" name="Google Shape;61;p4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45"/>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45"/>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45"/>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4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46"/>
          <p:cNvSpPr/>
          <p:nvPr>
            <p:ph idx="2" type="pic"/>
          </p:nvPr>
        </p:nvSpPr>
        <p:spPr>
          <a:xfrm>
            <a:off x="5183188" y="987426"/>
            <a:ext cx="6172200" cy="4873625"/>
          </a:xfrm>
          <a:prstGeom prst="rect">
            <a:avLst/>
          </a:prstGeom>
          <a:noFill/>
          <a:ln>
            <a:noFill/>
          </a:ln>
        </p:spPr>
      </p:sp>
      <p:sp>
        <p:nvSpPr>
          <p:cNvPr id="68" name="Google Shape;68;p4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46"/>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46"/>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46"/>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37"/>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37"/>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37"/>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1.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1.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40.jpg"/><Relationship Id="rId4" Type="http://schemas.openxmlformats.org/officeDocument/2006/relationships/image" Target="../media/image39.png"/><Relationship Id="rId5" Type="http://schemas.openxmlformats.org/officeDocument/2006/relationships/image" Target="../media/image24.jpg"/><Relationship Id="rId6" Type="http://schemas.openxmlformats.org/officeDocument/2006/relationships/image" Target="../media/image28.jpg"/><Relationship Id="rId7" Type="http://schemas.openxmlformats.org/officeDocument/2006/relationships/image" Target="../media/image23.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3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about:blank"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9.png"/><Relationship Id="rId4" Type="http://schemas.openxmlformats.org/officeDocument/2006/relationships/image" Target="../media/image33.jpg"/><Relationship Id="rId5" Type="http://schemas.openxmlformats.org/officeDocument/2006/relationships/image" Target="../media/image3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49.jpg"/><Relationship Id="rId4" Type="http://schemas.openxmlformats.org/officeDocument/2006/relationships/image" Target="../media/image46.png"/><Relationship Id="rId5" Type="http://schemas.openxmlformats.org/officeDocument/2006/relationships/image" Target="../media/image54.jpg"/><Relationship Id="rId6" Type="http://schemas.openxmlformats.org/officeDocument/2006/relationships/image" Target="../media/image52.jpg"/><Relationship Id="rId7" Type="http://schemas.openxmlformats.org/officeDocument/2006/relationships/image" Target="../media/image33.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50.jpg"/><Relationship Id="rId4" Type="http://schemas.openxmlformats.org/officeDocument/2006/relationships/image" Target="../media/image53.jpg"/><Relationship Id="rId5" Type="http://schemas.openxmlformats.org/officeDocument/2006/relationships/image" Target="../media/image51.jpg"/><Relationship Id="rId6" Type="http://schemas.openxmlformats.org/officeDocument/2006/relationships/image" Target="../media/image33.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55.jpg"/><Relationship Id="rId4" Type="http://schemas.openxmlformats.org/officeDocument/2006/relationships/image" Target="../media/image47.jpg"/><Relationship Id="rId5" Type="http://schemas.openxmlformats.org/officeDocument/2006/relationships/image" Target="../media/image48.jpg"/><Relationship Id="rId6" Type="http://schemas.openxmlformats.org/officeDocument/2006/relationships/image" Target="../media/image33.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4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4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42.png"/><Relationship Id="rId4" Type="http://schemas.openxmlformats.org/officeDocument/2006/relationships/image" Target="../media/image4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8.png"/><Relationship Id="rId6" Type="http://schemas.openxmlformats.org/officeDocument/2006/relationships/image" Target="../media/image35.png"/><Relationship Id="rId7" Type="http://schemas.openxmlformats.org/officeDocument/2006/relationships/image" Target="../media/image11.png"/><Relationship Id="rId8"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jp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id="89" name="Google Shape;89;p1"/>
          <p:cNvPicPr preferRelativeResize="0"/>
          <p:nvPr/>
        </p:nvPicPr>
        <p:blipFill rotWithShape="1">
          <a:blip r:embed="rId3">
            <a:alphaModFix/>
          </a:blip>
          <a:srcRect b="87469" l="0" r="3240" t="0"/>
          <a:stretch/>
        </p:blipFill>
        <p:spPr>
          <a:xfrm>
            <a:off x="290700" y="49911"/>
            <a:ext cx="11901299" cy="1073424"/>
          </a:xfrm>
          <a:prstGeom prst="rect">
            <a:avLst/>
          </a:prstGeom>
          <a:noFill/>
          <a:ln>
            <a:noFill/>
          </a:ln>
        </p:spPr>
      </p:pic>
      <p:sp>
        <p:nvSpPr>
          <p:cNvPr id="90" name="Google Shape;90;p1"/>
          <p:cNvSpPr txBox="1"/>
          <p:nvPr/>
        </p:nvSpPr>
        <p:spPr>
          <a:xfrm>
            <a:off x="8786191" y="3366052"/>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1" name="Google Shape;91;p1"/>
          <p:cNvSpPr/>
          <p:nvPr/>
        </p:nvSpPr>
        <p:spPr>
          <a:xfrm>
            <a:off x="1582415" y="2258056"/>
            <a:ext cx="3646838" cy="258532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lang="en-US" sz="5400" cap="none">
                <a:solidFill>
                  <a:srgbClr val="002060"/>
                </a:solidFill>
                <a:latin typeface="Calibri"/>
                <a:ea typeface="Calibri"/>
                <a:cs typeface="Calibri"/>
                <a:sym typeface="Calibri"/>
              </a:rPr>
              <a:t>GIỚI THIỆU SÁCH</a:t>
            </a:r>
            <a:endParaRPr/>
          </a:p>
        </p:txBody>
      </p:sp>
      <p:pic>
        <p:nvPicPr>
          <p:cNvPr id="92" name="Google Shape;92;p1"/>
          <p:cNvPicPr preferRelativeResize="0"/>
          <p:nvPr/>
        </p:nvPicPr>
        <p:blipFill rotWithShape="1">
          <a:blip r:embed="rId4">
            <a:alphaModFix/>
          </a:blip>
          <a:srcRect b="0" l="0" r="0" t="0"/>
          <a:stretch/>
        </p:blipFill>
        <p:spPr>
          <a:xfrm>
            <a:off x="6096000" y="1280160"/>
            <a:ext cx="3948325" cy="540639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0"/>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BÀI VÍ DỤ </a:t>
            </a:r>
            <a:endParaRPr b="1" sz="3600">
              <a:solidFill>
                <a:schemeClr val="lt1"/>
              </a:solidFill>
              <a:latin typeface="Federo"/>
              <a:ea typeface="Federo"/>
              <a:cs typeface="Federo"/>
              <a:sym typeface="Federo"/>
            </a:endParaRPr>
          </a:p>
        </p:txBody>
      </p:sp>
      <p:pic>
        <p:nvPicPr>
          <p:cNvPr id="195" name="Google Shape;195;p10"/>
          <p:cNvPicPr preferRelativeResize="0"/>
          <p:nvPr/>
        </p:nvPicPr>
        <p:blipFill rotWithShape="1">
          <a:blip r:embed="rId3">
            <a:alphaModFix/>
          </a:blip>
          <a:srcRect b="0" l="0" r="0" t="0"/>
          <a:stretch/>
        </p:blipFill>
        <p:spPr>
          <a:xfrm>
            <a:off x="1719798" y="902147"/>
            <a:ext cx="8590394" cy="589710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11"/>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BÀI VÍ DỤ </a:t>
            </a:r>
            <a:endParaRPr b="1" sz="3600">
              <a:solidFill>
                <a:schemeClr val="lt1"/>
              </a:solidFill>
              <a:latin typeface="Federo"/>
              <a:ea typeface="Federo"/>
              <a:cs typeface="Federo"/>
              <a:sym typeface="Federo"/>
            </a:endParaRPr>
          </a:p>
        </p:txBody>
      </p:sp>
      <p:pic>
        <p:nvPicPr>
          <p:cNvPr id="201" name="Google Shape;201;p11"/>
          <p:cNvPicPr preferRelativeResize="0"/>
          <p:nvPr/>
        </p:nvPicPr>
        <p:blipFill rotWithShape="1">
          <a:blip r:embed="rId3">
            <a:alphaModFix/>
          </a:blip>
          <a:srcRect b="0" l="0" r="0" t="0"/>
          <a:stretch/>
        </p:blipFill>
        <p:spPr>
          <a:xfrm>
            <a:off x="1748789" y="856427"/>
            <a:ext cx="8677191" cy="595948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12"/>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08" name="Google Shape;208;p12"/>
          <p:cNvPicPr preferRelativeResize="0"/>
          <p:nvPr/>
        </p:nvPicPr>
        <p:blipFill rotWithShape="1">
          <a:blip r:embed="rId3">
            <a:alphaModFix/>
          </a:blip>
          <a:srcRect b="0" l="0" r="0" t="0"/>
          <a:stretch/>
        </p:blipFill>
        <p:spPr>
          <a:xfrm>
            <a:off x="223754" y="856427"/>
            <a:ext cx="11785366" cy="589870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13"/>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15" name="Google Shape;215;p13"/>
          <p:cNvPicPr preferRelativeResize="0"/>
          <p:nvPr/>
        </p:nvPicPr>
        <p:blipFill rotWithShape="1">
          <a:blip r:embed="rId3">
            <a:alphaModFix/>
          </a:blip>
          <a:srcRect b="0" l="0" r="0" t="0"/>
          <a:stretch/>
        </p:blipFill>
        <p:spPr>
          <a:xfrm>
            <a:off x="803727" y="973777"/>
            <a:ext cx="10584546" cy="582418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14"/>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22" name="Google Shape;222;p14"/>
          <p:cNvPicPr preferRelativeResize="0"/>
          <p:nvPr/>
        </p:nvPicPr>
        <p:blipFill rotWithShape="1">
          <a:blip r:embed="rId3">
            <a:alphaModFix/>
          </a:blip>
          <a:srcRect b="0" l="0" r="0" t="0"/>
          <a:stretch/>
        </p:blipFill>
        <p:spPr>
          <a:xfrm>
            <a:off x="80828" y="856427"/>
            <a:ext cx="12030343" cy="573868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15"/>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29" name="Google Shape;229;p15"/>
          <p:cNvPicPr preferRelativeResize="0"/>
          <p:nvPr/>
        </p:nvPicPr>
        <p:blipFill rotWithShape="1">
          <a:blip r:embed="rId3">
            <a:alphaModFix/>
          </a:blip>
          <a:srcRect b="0" l="0" r="0" t="0"/>
          <a:stretch/>
        </p:blipFill>
        <p:spPr>
          <a:xfrm>
            <a:off x="953143" y="856427"/>
            <a:ext cx="10285714" cy="586666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16"/>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36" name="Google Shape;236;p16"/>
          <p:cNvPicPr preferRelativeResize="0"/>
          <p:nvPr/>
        </p:nvPicPr>
        <p:blipFill rotWithShape="1">
          <a:blip r:embed="rId3">
            <a:alphaModFix/>
          </a:blip>
          <a:srcRect b="0" l="0" r="0" t="0"/>
          <a:stretch/>
        </p:blipFill>
        <p:spPr>
          <a:xfrm>
            <a:off x="1549309" y="856427"/>
            <a:ext cx="9093382" cy="595279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17"/>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43" name="Google Shape;243;p17"/>
          <p:cNvPicPr preferRelativeResize="0"/>
          <p:nvPr/>
        </p:nvPicPr>
        <p:blipFill rotWithShape="1">
          <a:blip r:embed="rId3">
            <a:alphaModFix/>
          </a:blip>
          <a:srcRect b="0" l="0" r="0" t="0"/>
          <a:stretch/>
        </p:blipFill>
        <p:spPr>
          <a:xfrm>
            <a:off x="1569474" y="876915"/>
            <a:ext cx="9029302" cy="593068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18"/>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50" name="Google Shape;250;p18"/>
          <p:cNvPicPr preferRelativeResize="0"/>
          <p:nvPr/>
        </p:nvPicPr>
        <p:blipFill rotWithShape="1">
          <a:blip r:embed="rId3">
            <a:alphaModFix/>
          </a:blip>
          <a:srcRect b="0" l="0" r="0" t="0"/>
          <a:stretch/>
        </p:blipFill>
        <p:spPr>
          <a:xfrm>
            <a:off x="583231" y="1133408"/>
            <a:ext cx="11025537" cy="523176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19"/>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57" name="Google Shape;257;p19"/>
          <p:cNvPicPr preferRelativeResize="0"/>
          <p:nvPr/>
        </p:nvPicPr>
        <p:blipFill rotWithShape="1">
          <a:blip r:embed="rId3">
            <a:alphaModFix/>
          </a:blip>
          <a:srcRect b="0" l="0" r="0" t="0"/>
          <a:stretch/>
        </p:blipFill>
        <p:spPr>
          <a:xfrm>
            <a:off x="948381" y="856427"/>
            <a:ext cx="10295238" cy="586666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grpSp>
        <p:nvGrpSpPr>
          <p:cNvPr id="97" name="Google Shape;97;p2"/>
          <p:cNvGrpSpPr/>
          <p:nvPr/>
        </p:nvGrpSpPr>
        <p:grpSpPr>
          <a:xfrm>
            <a:off x="781877" y="106017"/>
            <a:ext cx="5300870" cy="6754154"/>
            <a:chOff x="3937000" y="371060"/>
            <a:chExt cx="4302102" cy="6860205"/>
          </a:xfrm>
        </p:grpSpPr>
        <p:pic>
          <p:nvPicPr>
            <p:cNvPr id="98" name="Google Shape;98;p2"/>
            <p:cNvPicPr preferRelativeResize="0"/>
            <p:nvPr/>
          </p:nvPicPr>
          <p:blipFill rotWithShape="1">
            <a:blip r:embed="rId3">
              <a:alphaModFix/>
            </a:blip>
            <a:srcRect b="0" l="0" r="0" t="0"/>
            <a:stretch/>
          </p:blipFill>
          <p:spPr>
            <a:xfrm>
              <a:off x="3937000" y="371060"/>
              <a:ext cx="4302102" cy="6858000"/>
            </a:xfrm>
            <a:prstGeom prst="rect">
              <a:avLst/>
            </a:prstGeom>
            <a:noFill/>
            <a:ln>
              <a:noFill/>
            </a:ln>
          </p:spPr>
        </p:pic>
        <p:pic>
          <p:nvPicPr>
            <p:cNvPr id="99" name="Google Shape;99;p2"/>
            <p:cNvPicPr preferRelativeResize="0"/>
            <p:nvPr/>
          </p:nvPicPr>
          <p:blipFill rotWithShape="1">
            <a:blip r:embed="rId4">
              <a:alphaModFix/>
            </a:blip>
            <a:srcRect b="0" l="0" r="0" t="0"/>
            <a:stretch/>
          </p:blipFill>
          <p:spPr>
            <a:xfrm rot="-571038">
              <a:off x="5407180" y="5269654"/>
              <a:ext cx="1433696" cy="1855856"/>
            </a:xfrm>
            <a:prstGeom prst="rect">
              <a:avLst/>
            </a:prstGeom>
            <a:noFill/>
            <a:ln>
              <a:noFill/>
            </a:ln>
          </p:spPr>
        </p:pic>
      </p:grpSp>
      <p:sp>
        <p:nvSpPr>
          <p:cNvPr id="100" name="Google Shape;100;p2"/>
          <p:cNvSpPr/>
          <p:nvPr/>
        </p:nvSpPr>
        <p:spPr>
          <a:xfrm>
            <a:off x="6281528" y="1958391"/>
            <a:ext cx="5155098" cy="144655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200">
                <a:solidFill>
                  <a:srgbClr val="002060"/>
                </a:solidFill>
                <a:latin typeface="Calibri"/>
                <a:ea typeface="Calibri"/>
                <a:cs typeface="Calibri"/>
                <a:sym typeface="Calibri"/>
              </a:rPr>
              <a:t>Cuốn sách Bài học STEM 3 là một trong năm cuốn sách của bộ sách:</a:t>
            </a:r>
            <a:endParaRPr/>
          </a:p>
          <a:p>
            <a:pPr indent="0" lvl="0" marL="0" marR="0" rtl="0" algn="ctr">
              <a:spcBef>
                <a:spcPts val="0"/>
              </a:spcBef>
              <a:spcAft>
                <a:spcPts val="0"/>
              </a:spcAft>
              <a:buNone/>
            </a:pPr>
            <a:r>
              <a:t/>
            </a:r>
            <a:endParaRPr sz="2200">
              <a:solidFill>
                <a:srgbClr val="002060"/>
              </a:solidFill>
              <a:latin typeface="Calibri"/>
              <a:ea typeface="Calibri"/>
              <a:cs typeface="Calibri"/>
              <a:sym typeface="Calibri"/>
            </a:endParaRPr>
          </a:p>
          <a:p>
            <a:pPr indent="0" lvl="0" marL="0" marR="0" rtl="0" algn="ctr">
              <a:spcBef>
                <a:spcPts val="0"/>
              </a:spcBef>
              <a:spcAft>
                <a:spcPts val="0"/>
              </a:spcAft>
              <a:buNone/>
            </a:pPr>
            <a:r>
              <a:rPr b="1" lang="en-US" sz="2200">
                <a:solidFill>
                  <a:srgbClr val="FF0000"/>
                </a:solidFill>
                <a:latin typeface="Calibri"/>
                <a:ea typeface="Calibri"/>
                <a:cs typeface="Calibri"/>
                <a:sym typeface="Calibri"/>
              </a:rPr>
              <a:t>BÀI HỌC STEM LỚP 1, 2, 3, 4, 5 </a:t>
            </a:r>
            <a:endParaRPr b="1" sz="2200" cap="none">
              <a:solidFill>
                <a:srgbClr val="FF000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20"/>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64" name="Google Shape;264;p20"/>
          <p:cNvPicPr preferRelativeResize="0"/>
          <p:nvPr/>
        </p:nvPicPr>
        <p:blipFill rotWithShape="1">
          <a:blip r:embed="rId3">
            <a:alphaModFix/>
          </a:blip>
          <a:srcRect b="0" l="0" r="0" t="0"/>
          <a:stretch/>
        </p:blipFill>
        <p:spPr>
          <a:xfrm>
            <a:off x="1608686" y="856427"/>
            <a:ext cx="8974628" cy="594984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21"/>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71" name="Google Shape;271;p21"/>
          <p:cNvPicPr preferRelativeResize="0"/>
          <p:nvPr/>
        </p:nvPicPr>
        <p:blipFill rotWithShape="1">
          <a:blip r:embed="rId3">
            <a:alphaModFix/>
          </a:blip>
          <a:srcRect b="0" l="0" r="0" t="0"/>
          <a:stretch/>
        </p:blipFill>
        <p:spPr>
          <a:xfrm>
            <a:off x="1478008" y="856427"/>
            <a:ext cx="8948526" cy="593811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22"/>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78" name="Google Shape;278;p22"/>
          <p:cNvPicPr preferRelativeResize="0"/>
          <p:nvPr/>
        </p:nvPicPr>
        <p:blipFill rotWithShape="1">
          <a:blip r:embed="rId3">
            <a:alphaModFix/>
          </a:blip>
          <a:srcRect b="0" l="0" r="0" t="0"/>
          <a:stretch/>
        </p:blipFill>
        <p:spPr>
          <a:xfrm>
            <a:off x="1574235" y="856427"/>
            <a:ext cx="9043529" cy="593429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23"/>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85" name="Google Shape;285;p23"/>
          <p:cNvPicPr preferRelativeResize="0"/>
          <p:nvPr/>
        </p:nvPicPr>
        <p:blipFill rotWithShape="1">
          <a:blip r:embed="rId3">
            <a:alphaModFix/>
          </a:blip>
          <a:srcRect b="0" l="0" r="0" t="0"/>
          <a:stretch/>
        </p:blipFill>
        <p:spPr>
          <a:xfrm>
            <a:off x="1660988" y="856427"/>
            <a:ext cx="8836797" cy="599727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24"/>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92" name="Google Shape;292;p24"/>
          <p:cNvPicPr preferRelativeResize="0"/>
          <p:nvPr/>
        </p:nvPicPr>
        <p:blipFill rotWithShape="1">
          <a:blip r:embed="rId3">
            <a:alphaModFix/>
          </a:blip>
          <a:srcRect b="0" l="0" r="0" t="0"/>
          <a:stretch/>
        </p:blipFill>
        <p:spPr>
          <a:xfrm>
            <a:off x="1494644" y="908824"/>
            <a:ext cx="9050642" cy="584398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25"/>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99" name="Google Shape;299;p25"/>
          <p:cNvPicPr preferRelativeResize="0"/>
          <p:nvPr/>
        </p:nvPicPr>
        <p:blipFill rotWithShape="1">
          <a:blip r:embed="rId3">
            <a:alphaModFix/>
          </a:blip>
          <a:srcRect b="0" l="0" r="0" t="0"/>
          <a:stretch/>
        </p:blipFill>
        <p:spPr>
          <a:xfrm>
            <a:off x="946030" y="1090905"/>
            <a:ext cx="10276190" cy="467619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26"/>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306" name="Google Shape;306;p26"/>
          <p:cNvPicPr preferRelativeResize="0"/>
          <p:nvPr/>
        </p:nvPicPr>
        <p:blipFill rotWithShape="1">
          <a:blip r:embed="rId3">
            <a:alphaModFix/>
          </a:blip>
          <a:srcRect b="0" l="0" r="0" t="0"/>
          <a:stretch/>
        </p:blipFill>
        <p:spPr>
          <a:xfrm>
            <a:off x="1626499" y="856427"/>
            <a:ext cx="8939002" cy="590139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27"/>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313" name="Google Shape;313;p27"/>
          <p:cNvPicPr preferRelativeResize="0"/>
          <p:nvPr/>
        </p:nvPicPr>
        <p:blipFill rotWithShape="1">
          <a:blip r:embed="rId3">
            <a:alphaModFix/>
          </a:blip>
          <a:srcRect b="0" l="0" r="0" t="0"/>
          <a:stretch/>
        </p:blipFill>
        <p:spPr>
          <a:xfrm>
            <a:off x="953143" y="856427"/>
            <a:ext cx="10285714" cy="537142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28"/>
          <p:cNvSpPr txBox="1"/>
          <p:nvPr>
            <p:ph type="title"/>
          </p:nvPr>
        </p:nvSpPr>
        <p:spPr>
          <a:xfrm>
            <a:off x="0" y="0"/>
            <a:ext cx="12192000" cy="1382448"/>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BỘ SÁCH BÀI HỌC STEM</a:t>
            </a:r>
            <a:endParaRPr b="1" sz="3600">
              <a:solidFill>
                <a:schemeClr val="lt1"/>
              </a:solidFill>
              <a:latin typeface="Federo"/>
              <a:ea typeface="Federo"/>
              <a:cs typeface="Federo"/>
              <a:sym typeface="Federo"/>
            </a:endParaRPr>
          </a:p>
        </p:txBody>
      </p:sp>
      <p:grpSp>
        <p:nvGrpSpPr>
          <p:cNvPr id="320" name="Google Shape;320;p28"/>
          <p:cNvGrpSpPr/>
          <p:nvPr/>
        </p:nvGrpSpPr>
        <p:grpSpPr>
          <a:xfrm>
            <a:off x="2374835" y="1477239"/>
            <a:ext cx="7804554" cy="5414267"/>
            <a:chOff x="1217479" y="2199"/>
            <a:chExt cx="7804554" cy="5414267"/>
          </a:xfrm>
        </p:grpSpPr>
        <p:sp>
          <p:nvSpPr>
            <p:cNvPr id="321" name="Google Shape;321;p28"/>
            <p:cNvSpPr/>
            <p:nvPr/>
          </p:nvSpPr>
          <p:spPr>
            <a:xfrm>
              <a:off x="1217479" y="2199"/>
              <a:ext cx="2438859" cy="1680373"/>
            </a:xfrm>
            <a:prstGeom prst="roundRect">
              <a:avLst>
                <a:gd fmla="val 16667" name="adj"/>
              </a:avLst>
            </a:prstGeom>
            <a:blipFill rotWithShape="1">
              <a:blip r:embed="rId3">
                <a:alphaModFix/>
              </a:blip>
              <a:stretch>
                <a:fillRect b="0" l="-22999" r="-22999"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28"/>
            <p:cNvSpPr/>
            <p:nvPr/>
          </p:nvSpPr>
          <p:spPr>
            <a:xfrm>
              <a:off x="1217479" y="1682573"/>
              <a:ext cx="2438859" cy="90481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28"/>
            <p:cNvSpPr txBox="1"/>
            <p:nvPr/>
          </p:nvSpPr>
          <p:spPr>
            <a:xfrm>
              <a:off x="1217479" y="1682573"/>
              <a:ext cx="2438859" cy="904816"/>
            </a:xfrm>
            <a:prstGeom prst="rect">
              <a:avLst/>
            </a:prstGeom>
            <a:noFill/>
            <a:ln>
              <a:noFill/>
            </a:ln>
          </p:spPr>
          <p:txBody>
            <a:bodyPr anchorCtr="0" anchor="t" bIns="0" lIns="170675" spcFirstLastPara="1" rIns="170675" wrap="square" tIns="170675">
              <a:noAutofit/>
            </a:bodyPr>
            <a:lstStyle/>
            <a:p>
              <a:pPr indent="0" lvl="0" marL="0" marR="0" rtl="0" algn="ctr">
                <a:lnSpc>
                  <a:spcPct val="90000"/>
                </a:lnSpc>
                <a:spcBef>
                  <a:spcPts val="0"/>
                </a:spcBef>
                <a:spcAft>
                  <a:spcPts val="0"/>
                </a:spcAft>
                <a:buClr>
                  <a:schemeClr val="dk1"/>
                </a:buClr>
                <a:buSzPts val="2400"/>
                <a:buFont typeface="Calibri"/>
                <a:buNone/>
              </a:pPr>
              <a:r>
                <a:rPr b="1" lang="en-US" sz="2400">
                  <a:solidFill>
                    <a:schemeClr val="dk1"/>
                  </a:solidFill>
                  <a:latin typeface="Calibri"/>
                  <a:ea typeface="Calibri"/>
                  <a:cs typeface="Calibri"/>
                  <a:sym typeface="Calibri"/>
                </a:rPr>
                <a:t>17 bài /</a:t>
              </a:r>
              <a:br>
                <a:rPr b="1" lang="en-US" sz="2400">
                  <a:solidFill>
                    <a:schemeClr val="dk1"/>
                  </a:solidFill>
                  <a:latin typeface="Calibri"/>
                  <a:ea typeface="Calibri"/>
                  <a:cs typeface="Calibri"/>
                  <a:sym typeface="Calibri"/>
                </a:rPr>
              </a:br>
              <a:r>
                <a:rPr b="1" lang="en-US" sz="2400">
                  <a:solidFill>
                    <a:schemeClr val="dk1"/>
                  </a:solidFill>
                  <a:latin typeface="Calibri"/>
                  <a:ea typeface="Calibri"/>
                  <a:cs typeface="Calibri"/>
                  <a:sym typeface="Calibri"/>
                </a:rPr>
                <a:t>năm học</a:t>
              </a:r>
              <a:endParaRPr/>
            </a:p>
          </p:txBody>
        </p:sp>
        <p:sp>
          <p:nvSpPr>
            <p:cNvPr id="324" name="Google Shape;324;p28"/>
            <p:cNvSpPr/>
            <p:nvPr/>
          </p:nvSpPr>
          <p:spPr>
            <a:xfrm>
              <a:off x="3900326" y="2199"/>
              <a:ext cx="2438859" cy="1680373"/>
            </a:xfrm>
            <a:prstGeom prst="roundRect">
              <a:avLst>
                <a:gd fmla="val 16667" name="adj"/>
              </a:avLst>
            </a:prstGeom>
            <a:blipFill rotWithShape="1">
              <a:blip r:embed="rId4">
                <a:alphaModFix/>
              </a:blip>
              <a:stretch>
                <a:fillRect b="0" l="-1998" r="-1999"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28"/>
            <p:cNvSpPr/>
            <p:nvPr/>
          </p:nvSpPr>
          <p:spPr>
            <a:xfrm>
              <a:off x="3900326" y="1682573"/>
              <a:ext cx="2438859" cy="90481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28"/>
            <p:cNvSpPr txBox="1"/>
            <p:nvPr/>
          </p:nvSpPr>
          <p:spPr>
            <a:xfrm>
              <a:off x="3900326" y="1682573"/>
              <a:ext cx="2438859" cy="904816"/>
            </a:xfrm>
            <a:prstGeom prst="rect">
              <a:avLst/>
            </a:prstGeom>
            <a:noFill/>
            <a:ln>
              <a:noFill/>
            </a:ln>
          </p:spPr>
          <p:txBody>
            <a:bodyPr anchorCtr="0" anchor="t" bIns="0" lIns="170675" spcFirstLastPara="1" rIns="170675" wrap="square" tIns="170675">
              <a:noAutofit/>
            </a:bodyPr>
            <a:lstStyle/>
            <a:p>
              <a:pPr indent="0" lvl="0" marL="0" marR="0" rtl="0" algn="ctr">
                <a:lnSpc>
                  <a:spcPct val="90000"/>
                </a:lnSpc>
                <a:spcBef>
                  <a:spcPts val="0"/>
                </a:spcBef>
                <a:spcAft>
                  <a:spcPts val="0"/>
                </a:spcAft>
                <a:buClr>
                  <a:schemeClr val="dk1"/>
                </a:buClr>
                <a:buSzPts val="2400"/>
                <a:buFont typeface="Calibri"/>
                <a:buNone/>
              </a:pPr>
              <a:r>
                <a:rPr b="1" lang="en-US" sz="2400">
                  <a:solidFill>
                    <a:schemeClr val="dk1"/>
                  </a:solidFill>
                  <a:latin typeface="Calibri"/>
                  <a:ea typeface="Calibri"/>
                  <a:cs typeface="Calibri"/>
                  <a:sym typeface="Calibri"/>
                </a:rPr>
                <a:t>Mỗi bài 2 tiết</a:t>
              </a:r>
              <a:endParaRPr/>
            </a:p>
          </p:txBody>
        </p:sp>
        <p:sp>
          <p:nvSpPr>
            <p:cNvPr id="327" name="Google Shape;327;p28"/>
            <p:cNvSpPr/>
            <p:nvPr/>
          </p:nvSpPr>
          <p:spPr>
            <a:xfrm>
              <a:off x="6583174" y="2199"/>
              <a:ext cx="2438859" cy="1680373"/>
            </a:xfrm>
            <a:prstGeom prst="roundRect">
              <a:avLst>
                <a:gd fmla="val 16667" name="adj"/>
              </a:avLst>
            </a:prstGeom>
            <a:blipFill rotWithShape="1">
              <a:blip r:embed="rId5">
                <a:alphaModFix/>
              </a:blip>
              <a:stretch>
                <a:fillRect b="0" l="-3999" r="-3999"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28"/>
            <p:cNvSpPr/>
            <p:nvPr/>
          </p:nvSpPr>
          <p:spPr>
            <a:xfrm>
              <a:off x="6583174" y="1682573"/>
              <a:ext cx="2438859" cy="90481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28"/>
            <p:cNvSpPr txBox="1"/>
            <p:nvPr/>
          </p:nvSpPr>
          <p:spPr>
            <a:xfrm>
              <a:off x="6583174" y="1682573"/>
              <a:ext cx="2438859" cy="904816"/>
            </a:xfrm>
            <a:prstGeom prst="rect">
              <a:avLst/>
            </a:prstGeom>
            <a:noFill/>
            <a:ln>
              <a:noFill/>
            </a:ln>
          </p:spPr>
          <p:txBody>
            <a:bodyPr anchorCtr="0" anchor="t" bIns="0" lIns="170675" spcFirstLastPara="1" rIns="170675" wrap="square" tIns="170675">
              <a:noAutofit/>
            </a:bodyPr>
            <a:lstStyle/>
            <a:p>
              <a:pPr indent="0" lvl="0" marL="0" marR="0" rtl="0" algn="ctr">
                <a:lnSpc>
                  <a:spcPct val="90000"/>
                </a:lnSpc>
                <a:spcBef>
                  <a:spcPts val="0"/>
                </a:spcBef>
                <a:spcAft>
                  <a:spcPts val="0"/>
                </a:spcAft>
                <a:buClr>
                  <a:schemeClr val="dk1"/>
                </a:buClr>
                <a:buSzPts val="2400"/>
                <a:buFont typeface="Calibri"/>
                <a:buNone/>
              </a:pPr>
              <a:r>
                <a:rPr b="1" lang="en-US" sz="2400">
                  <a:solidFill>
                    <a:schemeClr val="dk1"/>
                  </a:solidFill>
                  <a:latin typeface="Calibri"/>
                  <a:ea typeface="Calibri"/>
                  <a:cs typeface="Calibri"/>
                  <a:sym typeface="Calibri"/>
                </a:rPr>
                <a:t>Sản phẩm</a:t>
              </a:r>
              <a:br>
                <a:rPr b="1" lang="en-US" sz="2400">
                  <a:solidFill>
                    <a:schemeClr val="dk1"/>
                  </a:solidFill>
                  <a:latin typeface="Calibri"/>
                  <a:ea typeface="Calibri"/>
                  <a:cs typeface="Calibri"/>
                  <a:sym typeface="Calibri"/>
                </a:rPr>
              </a:br>
              <a:r>
                <a:rPr b="1" lang="en-US" sz="2400">
                  <a:solidFill>
                    <a:schemeClr val="dk1"/>
                  </a:solidFill>
                  <a:latin typeface="Calibri"/>
                  <a:ea typeface="Calibri"/>
                  <a:cs typeface="Calibri"/>
                  <a:sym typeface="Calibri"/>
                </a:rPr>
                <a:t>đa dạng</a:t>
              </a:r>
              <a:endParaRPr/>
            </a:p>
          </p:txBody>
        </p:sp>
        <p:sp>
          <p:nvSpPr>
            <p:cNvPr id="330" name="Google Shape;330;p28"/>
            <p:cNvSpPr/>
            <p:nvPr/>
          </p:nvSpPr>
          <p:spPr>
            <a:xfrm>
              <a:off x="2558903" y="2831276"/>
              <a:ext cx="2438859" cy="1680373"/>
            </a:xfrm>
            <a:prstGeom prst="roundRect">
              <a:avLst>
                <a:gd fmla="val 16667" name="adj"/>
              </a:avLst>
            </a:prstGeom>
            <a:blipFill rotWithShape="1">
              <a:blip r:embed="rId6">
                <a:alphaModFix/>
              </a:blip>
              <a:stretch>
                <a:fillRect b="-3999" l="0" r="0" t="-3999"/>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28"/>
            <p:cNvSpPr/>
            <p:nvPr/>
          </p:nvSpPr>
          <p:spPr>
            <a:xfrm>
              <a:off x="2558903" y="4511650"/>
              <a:ext cx="2438859" cy="90481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8"/>
            <p:cNvSpPr txBox="1"/>
            <p:nvPr/>
          </p:nvSpPr>
          <p:spPr>
            <a:xfrm>
              <a:off x="2558903" y="4511650"/>
              <a:ext cx="2438859" cy="904816"/>
            </a:xfrm>
            <a:prstGeom prst="rect">
              <a:avLst/>
            </a:prstGeom>
            <a:noFill/>
            <a:ln>
              <a:noFill/>
            </a:ln>
          </p:spPr>
          <p:txBody>
            <a:bodyPr anchorCtr="0" anchor="t" bIns="0" lIns="170675" spcFirstLastPara="1" rIns="170675" wrap="square" tIns="170675">
              <a:noAutofit/>
            </a:bodyPr>
            <a:lstStyle/>
            <a:p>
              <a:pPr indent="0" lvl="0" marL="0" marR="0" rtl="0" algn="ctr">
                <a:lnSpc>
                  <a:spcPct val="90000"/>
                </a:lnSpc>
                <a:spcBef>
                  <a:spcPts val="0"/>
                </a:spcBef>
                <a:spcAft>
                  <a:spcPts val="0"/>
                </a:spcAft>
                <a:buClr>
                  <a:schemeClr val="dk1"/>
                </a:buClr>
                <a:buSzPts val="2400"/>
                <a:buFont typeface="Calibri"/>
                <a:buNone/>
              </a:pPr>
              <a:r>
                <a:rPr b="1" lang="en-US" sz="2400">
                  <a:solidFill>
                    <a:schemeClr val="dk1"/>
                  </a:solidFill>
                  <a:latin typeface="Calibri"/>
                  <a:ea typeface="Calibri"/>
                  <a:cs typeface="Calibri"/>
                  <a:sym typeface="Calibri"/>
                </a:rPr>
                <a:t>Quy trình</a:t>
              </a:r>
              <a:br>
                <a:rPr b="1" lang="en-US" sz="2400">
                  <a:solidFill>
                    <a:schemeClr val="dk1"/>
                  </a:solidFill>
                  <a:latin typeface="Calibri"/>
                  <a:ea typeface="Calibri"/>
                  <a:cs typeface="Calibri"/>
                  <a:sym typeface="Calibri"/>
                </a:rPr>
              </a:br>
              <a:r>
                <a:rPr b="1" lang="en-US" sz="2400">
                  <a:solidFill>
                    <a:schemeClr val="dk1"/>
                  </a:solidFill>
                  <a:latin typeface="Calibri"/>
                  <a:ea typeface="Calibri"/>
                  <a:cs typeface="Calibri"/>
                  <a:sym typeface="Calibri"/>
                </a:rPr>
                <a:t>thống nhất</a:t>
              </a:r>
              <a:endParaRPr/>
            </a:p>
          </p:txBody>
        </p:sp>
        <p:sp>
          <p:nvSpPr>
            <p:cNvPr id="333" name="Google Shape;333;p28"/>
            <p:cNvSpPr/>
            <p:nvPr/>
          </p:nvSpPr>
          <p:spPr>
            <a:xfrm>
              <a:off x="5241750" y="2831276"/>
              <a:ext cx="2438859" cy="1680373"/>
            </a:xfrm>
            <a:prstGeom prst="roundRect">
              <a:avLst>
                <a:gd fmla="val 16667" name="adj"/>
              </a:avLst>
            </a:prstGeom>
            <a:blipFill rotWithShape="1">
              <a:blip r:embed="rId7">
                <a:alphaModFix/>
              </a:blip>
              <a:stretch>
                <a:fillRect b="-9999" l="0" r="0" t="-9999"/>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28"/>
            <p:cNvSpPr/>
            <p:nvPr/>
          </p:nvSpPr>
          <p:spPr>
            <a:xfrm>
              <a:off x="5241750" y="4511650"/>
              <a:ext cx="2438859" cy="90481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28"/>
            <p:cNvSpPr txBox="1"/>
            <p:nvPr/>
          </p:nvSpPr>
          <p:spPr>
            <a:xfrm>
              <a:off x="5241750" y="4511650"/>
              <a:ext cx="2438859" cy="904816"/>
            </a:xfrm>
            <a:prstGeom prst="rect">
              <a:avLst/>
            </a:prstGeom>
            <a:noFill/>
            <a:ln>
              <a:noFill/>
            </a:ln>
          </p:spPr>
          <p:txBody>
            <a:bodyPr anchorCtr="0" anchor="t" bIns="0" lIns="170675" spcFirstLastPara="1" rIns="170675" wrap="square" tIns="170675">
              <a:noAutofit/>
            </a:bodyPr>
            <a:lstStyle/>
            <a:p>
              <a:pPr indent="0" lvl="0" marL="0" marR="0" rtl="0" algn="ctr">
                <a:lnSpc>
                  <a:spcPct val="90000"/>
                </a:lnSpc>
                <a:spcBef>
                  <a:spcPts val="0"/>
                </a:spcBef>
                <a:spcAft>
                  <a:spcPts val="0"/>
                </a:spcAft>
                <a:buClr>
                  <a:schemeClr val="dk1"/>
                </a:buClr>
                <a:buSzPts val="2400"/>
                <a:buFont typeface="Calibri"/>
                <a:buNone/>
              </a:pPr>
              <a:r>
                <a:rPr b="1" lang="en-US" sz="2400">
                  <a:solidFill>
                    <a:schemeClr val="dk1"/>
                  </a:solidFill>
                  <a:latin typeface="Calibri"/>
                  <a:ea typeface="Calibri"/>
                  <a:cs typeface="Calibri"/>
                  <a:sym typeface="Calibri"/>
                </a:rPr>
                <a:t>Địa chỉ dạy học cụ thể, rõ ràng</a:t>
              </a:r>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29"/>
          <p:cNvSpPr txBox="1"/>
          <p:nvPr/>
        </p:nvSpPr>
        <p:spPr>
          <a:xfrm>
            <a:off x="1251115" y="118655"/>
            <a:ext cx="10628231" cy="58477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3200">
                <a:solidFill>
                  <a:srgbClr val="1E4E79"/>
                </a:solidFill>
                <a:latin typeface="Arial"/>
                <a:ea typeface="Arial"/>
                <a:cs typeface="Arial"/>
                <a:sym typeface="Arial"/>
              </a:rPr>
              <a:t>HỆ SINH THÁI TÀI NGUYÊN PHỤC VỤ BÀI HỌC STEM</a:t>
            </a:r>
            <a:endParaRPr/>
          </a:p>
        </p:txBody>
      </p:sp>
      <p:sp>
        <p:nvSpPr>
          <p:cNvPr id="341" name="Google Shape;341;p29"/>
          <p:cNvSpPr/>
          <p:nvPr/>
        </p:nvSpPr>
        <p:spPr>
          <a:xfrm>
            <a:off x="98995" y="852487"/>
            <a:ext cx="3549596" cy="1736283"/>
          </a:xfrm>
          <a:custGeom>
            <a:rect b="b" l="l" r="r" t="t"/>
            <a:pathLst>
              <a:path extrusionOk="0" h="1164664" w="2338397">
                <a:moveTo>
                  <a:pt x="399528" y="1157520"/>
                </a:moveTo>
                <a:lnTo>
                  <a:pt x="1910034" y="1164664"/>
                </a:lnTo>
                <a:cubicBezTo>
                  <a:pt x="2016661" y="1128946"/>
                  <a:pt x="2266163" y="1043220"/>
                  <a:pt x="2327547" y="705083"/>
                </a:cubicBezTo>
                <a:cubicBezTo>
                  <a:pt x="2336542" y="575703"/>
                  <a:pt x="2390783" y="351070"/>
                  <a:pt x="2133078" y="95483"/>
                </a:cubicBezTo>
                <a:cubicBezTo>
                  <a:pt x="2004226" y="-24109"/>
                  <a:pt x="1708686" y="-69882"/>
                  <a:pt x="1536972" y="191526"/>
                </a:cubicBezTo>
                <a:cubicBezTo>
                  <a:pt x="1252016" y="79078"/>
                  <a:pt x="983728" y="114267"/>
                  <a:pt x="796403" y="354245"/>
                </a:cubicBezTo>
                <a:cubicBezTo>
                  <a:pt x="439215" y="199728"/>
                  <a:pt x="53453" y="485743"/>
                  <a:pt x="110603" y="805095"/>
                </a:cubicBezTo>
                <a:cubicBezTo>
                  <a:pt x="-116939" y="979720"/>
                  <a:pt x="19851" y="1149582"/>
                  <a:pt x="399528" y="1157520"/>
                </a:cubicBezTo>
                <a:close/>
              </a:path>
            </a:pathLst>
          </a:custGeom>
          <a:solidFill>
            <a:schemeClr val="accent1"/>
          </a:solidFill>
          <a:ln cap="flat" cmpd="sng" w="76200">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2" name="Google Shape;342;p29"/>
          <p:cNvSpPr/>
          <p:nvPr/>
        </p:nvSpPr>
        <p:spPr>
          <a:xfrm>
            <a:off x="4200617" y="1953770"/>
            <a:ext cx="3586162" cy="1614487"/>
          </a:xfrm>
          <a:custGeom>
            <a:rect b="b" l="l" r="r" t="t"/>
            <a:pathLst>
              <a:path extrusionOk="0" h="1285704" w="3008161">
                <a:moveTo>
                  <a:pt x="420994" y="1285704"/>
                </a:moveTo>
                <a:lnTo>
                  <a:pt x="2497444" y="1285704"/>
                </a:lnTo>
                <a:cubicBezTo>
                  <a:pt x="2800127" y="1269829"/>
                  <a:pt x="2934536" y="1209504"/>
                  <a:pt x="2976869" y="1085679"/>
                </a:cubicBezTo>
                <a:cubicBezTo>
                  <a:pt x="3073177" y="872954"/>
                  <a:pt x="2928186" y="730079"/>
                  <a:pt x="2799069" y="676104"/>
                </a:cubicBezTo>
                <a:cubicBezTo>
                  <a:pt x="2787427" y="258062"/>
                  <a:pt x="2299536" y="49571"/>
                  <a:pt x="1964044" y="279229"/>
                </a:cubicBezTo>
                <a:cubicBezTo>
                  <a:pt x="1792594" y="-106004"/>
                  <a:pt x="1087744" y="-88013"/>
                  <a:pt x="897244" y="304629"/>
                </a:cubicBezTo>
                <a:cubicBezTo>
                  <a:pt x="468619" y="101429"/>
                  <a:pt x="1894" y="488779"/>
                  <a:pt x="297169" y="895179"/>
                </a:cubicBezTo>
                <a:cubicBezTo>
                  <a:pt x="-188606" y="965029"/>
                  <a:pt x="-29856" y="1266654"/>
                  <a:pt x="420994" y="1285704"/>
                </a:cubicBezTo>
                <a:close/>
              </a:path>
            </a:pathLst>
          </a:custGeom>
          <a:solidFill>
            <a:schemeClr val="accent3"/>
          </a:solidFill>
          <a:ln cap="flat" cmpd="sng" w="76200">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3" name="Google Shape;343;p29"/>
          <p:cNvSpPr/>
          <p:nvPr/>
        </p:nvSpPr>
        <p:spPr>
          <a:xfrm>
            <a:off x="98995" y="2982592"/>
            <a:ext cx="3489473" cy="2307042"/>
          </a:xfrm>
          <a:custGeom>
            <a:rect b="b" l="l" r="r" t="t"/>
            <a:pathLst>
              <a:path extrusionOk="0" h="1359584" w="2679088">
                <a:moveTo>
                  <a:pt x="423812" y="1359584"/>
                </a:moveTo>
                <a:lnTo>
                  <a:pt x="2236737" y="1359584"/>
                </a:lnTo>
                <a:cubicBezTo>
                  <a:pt x="2656895" y="1356409"/>
                  <a:pt x="2851629" y="896034"/>
                  <a:pt x="2487562" y="664259"/>
                </a:cubicBezTo>
                <a:cubicBezTo>
                  <a:pt x="2492854" y="595467"/>
                  <a:pt x="2472745" y="428251"/>
                  <a:pt x="2255787" y="505509"/>
                </a:cubicBezTo>
                <a:cubicBezTo>
                  <a:pt x="2253670" y="392267"/>
                  <a:pt x="2242029" y="279026"/>
                  <a:pt x="2030362" y="280084"/>
                </a:cubicBezTo>
                <a:cubicBezTo>
                  <a:pt x="2004962" y="137209"/>
                  <a:pt x="1795412" y="-21541"/>
                  <a:pt x="1601737" y="156259"/>
                </a:cubicBezTo>
                <a:cubicBezTo>
                  <a:pt x="1470504" y="-88216"/>
                  <a:pt x="1209095" y="-15191"/>
                  <a:pt x="1112787" y="165784"/>
                </a:cubicBezTo>
                <a:cubicBezTo>
                  <a:pt x="1008012" y="122392"/>
                  <a:pt x="865137" y="98051"/>
                  <a:pt x="817512" y="280084"/>
                </a:cubicBezTo>
                <a:cubicBezTo>
                  <a:pt x="568804" y="70534"/>
                  <a:pt x="53395" y="245159"/>
                  <a:pt x="166637" y="572184"/>
                </a:cubicBezTo>
                <a:cubicBezTo>
                  <a:pt x="-110646" y="775384"/>
                  <a:pt x="-13280" y="1102409"/>
                  <a:pt x="249187" y="1267509"/>
                </a:cubicBezTo>
                <a:cubicBezTo>
                  <a:pt x="288345" y="1352176"/>
                  <a:pt x="346554" y="1357467"/>
                  <a:pt x="423812" y="1359584"/>
                </a:cubicBezTo>
                <a:close/>
              </a:path>
            </a:pathLst>
          </a:custGeom>
          <a:solidFill>
            <a:schemeClr val="accent2"/>
          </a:solidFill>
          <a:ln cap="flat" cmpd="sng" w="76200">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4" name="Google Shape;344;p29"/>
          <p:cNvSpPr/>
          <p:nvPr/>
        </p:nvSpPr>
        <p:spPr>
          <a:xfrm>
            <a:off x="3943509" y="4280850"/>
            <a:ext cx="3374453" cy="1904623"/>
          </a:xfrm>
          <a:custGeom>
            <a:rect b="b" l="l" r="r" t="t"/>
            <a:pathLst>
              <a:path extrusionOk="0" h="1319019" w="2565854">
                <a:moveTo>
                  <a:pt x="323711" y="1319019"/>
                </a:moveTo>
                <a:lnTo>
                  <a:pt x="2228711" y="1319019"/>
                </a:lnTo>
                <a:cubicBezTo>
                  <a:pt x="2606536" y="1287269"/>
                  <a:pt x="2689086" y="814194"/>
                  <a:pt x="2362061" y="633219"/>
                </a:cubicBezTo>
                <a:cubicBezTo>
                  <a:pt x="2659453" y="331594"/>
                  <a:pt x="2283744" y="-176406"/>
                  <a:pt x="1857236" y="179194"/>
                </a:cubicBezTo>
                <a:cubicBezTo>
                  <a:pt x="1719653" y="50077"/>
                  <a:pt x="1540794" y="32086"/>
                  <a:pt x="1387336" y="220469"/>
                </a:cubicBezTo>
                <a:cubicBezTo>
                  <a:pt x="1247636" y="-148889"/>
                  <a:pt x="936486" y="8802"/>
                  <a:pt x="872986" y="236344"/>
                </a:cubicBezTo>
                <a:cubicBezTo>
                  <a:pt x="609461" y="94527"/>
                  <a:pt x="301486" y="241636"/>
                  <a:pt x="330061" y="477644"/>
                </a:cubicBezTo>
                <a:cubicBezTo>
                  <a:pt x="104636" y="466002"/>
                  <a:pt x="41136" y="613111"/>
                  <a:pt x="158611" y="709419"/>
                </a:cubicBezTo>
                <a:cubicBezTo>
                  <a:pt x="70769" y="788794"/>
                  <a:pt x="84528" y="880869"/>
                  <a:pt x="152261" y="947544"/>
                </a:cubicBezTo>
                <a:cubicBezTo>
                  <a:pt x="-127139" y="1033269"/>
                  <a:pt x="6211" y="1299969"/>
                  <a:pt x="323711" y="1319019"/>
                </a:cubicBezTo>
                <a:close/>
              </a:path>
            </a:pathLst>
          </a:custGeom>
          <a:solidFill>
            <a:srgbClr val="002060"/>
          </a:solidFill>
          <a:ln cap="flat" cmpd="sng" w="76200">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345" name="Google Shape;345;p29"/>
          <p:cNvGrpSpPr/>
          <p:nvPr/>
        </p:nvGrpSpPr>
        <p:grpSpPr>
          <a:xfrm>
            <a:off x="3695700" y="1774382"/>
            <a:ext cx="369888" cy="647700"/>
            <a:chOff x="2057400" y="2332412"/>
            <a:chExt cx="324766" cy="568896"/>
          </a:xfrm>
        </p:grpSpPr>
        <p:sp>
          <p:nvSpPr>
            <p:cNvPr id="346" name="Google Shape;346;p29"/>
            <p:cNvSpPr/>
            <p:nvPr/>
          </p:nvSpPr>
          <p:spPr>
            <a:xfrm>
              <a:off x="2057400" y="2743747"/>
              <a:ext cx="157505" cy="157561"/>
            </a:xfrm>
            <a:prstGeom prst="ellipse">
              <a:avLst/>
            </a:prstGeom>
            <a:solidFill>
              <a:schemeClr val="accent1"/>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7" name="Google Shape;347;p29"/>
            <p:cNvSpPr/>
            <p:nvPr/>
          </p:nvSpPr>
          <p:spPr>
            <a:xfrm>
              <a:off x="2214905" y="2562481"/>
              <a:ext cx="158898" cy="157561"/>
            </a:xfrm>
            <a:prstGeom prst="ellipse">
              <a:avLst/>
            </a:prstGeom>
            <a:solidFill>
              <a:schemeClr val="accent1"/>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8" name="Google Shape;348;p29"/>
            <p:cNvSpPr/>
            <p:nvPr/>
          </p:nvSpPr>
          <p:spPr>
            <a:xfrm>
              <a:off x="2224661" y="2332412"/>
              <a:ext cx="157505" cy="157562"/>
            </a:xfrm>
            <a:prstGeom prst="ellipse">
              <a:avLst/>
            </a:prstGeom>
            <a:solidFill>
              <a:schemeClr val="accent1"/>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349" name="Google Shape;349;p29"/>
          <p:cNvGrpSpPr/>
          <p:nvPr/>
        </p:nvGrpSpPr>
        <p:grpSpPr>
          <a:xfrm rot="-979552">
            <a:off x="7827080" y="2920754"/>
            <a:ext cx="369802" cy="647785"/>
            <a:chOff x="2057400" y="2332412"/>
            <a:chExt cx="324766" cy="568896"/>
          </a:xfrm>
        </p:grpSpPr>
        <p:sp>
          <p:nvSpPr>
            <p:cNvPr id="350" name="Google Shape;350;p29"/>
            <p:cNvSpPr/>
            <p:nvPr/>
          </p:nvSpPr>
          <p:spPr>
            <a:xfrm>
              <a:off x="2057400" y="2743200"/>
              <a:ext cx="158108" cy="158108"/>
            </a:xfrm>
            <a:prstGeom prst="ellipse">
              <a:avLst/>
            </a:prstGeom>
            <a:solidFill>
              <a:schemeClr val="accent3"/>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1" name="Google Shape;351;p29"/>
            <p:cNvSpPr/>
            <p:nvPr/>
          </p:nvSpPr>
          <p:spPr>
            <a:xfrm>
              <a:off x="2215508" y="2562301"/>
              <a:ext cx="158108" cy="158108"/>
            </a:xfrm>
            <a:prstGeom prst="ellipse">
              <a:avLst/>
            </a:prstGeom>
            <a:solidFill>
              <a:schemeClr val="accent3"/>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2" name="Google Shape;352;p29"/>
            <p:cNvSpPr/>
            <p:nvPr/>
          </p:nvSpPr>
          <p:spPr>
            <a:xfrm>
              <a:off x="2224058" y="2332412"/>
              <a:ext cx="158108" cy="158108"/>
            </a:xfrm>
            <a:prstGeom prst="ellipse">
              <a:avLst/>
            </a:prstGeom>
            <a:solidFill>
              <a:schemeClr val="accent3"/>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353" name="Google Shape;353;p29"/>
          <p:cNvGrpSpPr/>
          <p:nvPr/>
        </p:nvGrpSpPr>
        <p:grpSpPr>
          <a:xfrm rot="-979552">
            <a:off x="7273210" y="5384745"/>
            <a:ext cx="395605" cy="760458"/>
            <a:chOff x="2057400" y="2332412"/>
            <a:chExt cx="324766" cy="568896"/>
          </a:xfrm>
        </p:grpSpPr>
        <p:sp>
          <p:nvSpPr>
            <p:cNvPr id="354" name="Google Shape;354;p29"/>
            <p:cNvSpPr/>
            <p:nvPr/>
          </p:nvSpPr>
          <p:spPr>
            <a:xfrm>
              <a:off x="2057400" y="2743200"/>
              <a:ext cx="158108" cy="158108"/>
            </a:xfrm>
            <a:prstGeom prst="ellipse">
              <a:avLst/>
            </a:prstGeom>
            <a:solidFill>
              <a:srgbClr val="002060"/>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5" name="Google Shape;355;p29"/>
            <p:cNvSpPr/>
            <p:nvPr/>
          </p:nvSpPr>
          <p:spPr>
            <a:xfrm>
              <a:off x="2215508" y="2562301"/>
              <a:ext cx="158108" cy="158108"/>
            </a:xfrm>
            <a:prstGeom prst="ellipse">
              <a:avLst/>
            </a:prstGeom>
            <a:solidFill>
              <a:srgbClr val="002060"/>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6" name="Google Shape;356;p29"/>
            <p:cNvSpPr/>
            <p:nvPr/>
          </p:nvSpPr>
          <p:spPr>
            <a:xfrm>
              <a:off x="2224058" y="2332412"/>
              <a:ext cx="158108" cy="158108"/>
            </a:xfrm>
            <a:prstGeom prst="ellipse">
              <a:avLst/>
            </a:prstGeom>
            <a:solidFill>
              <a:srgbClr val="002060"/>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357" name="Google Shape;357;p29"/>
          <p:cNvGrpSpPr/>
          <p:nvPr/>
        </p:nvGrpSpPr>
        <p:grpSpPr>
          <a:xfrm rot="-435495">
            <a:off x="3642868" y="4279073"/>
            <a:ext cx="369802" cy="647785"/>
            <a:chOff x="2057400" y="2332412"/>
            <a:chExt cx="324766" cy="568896"/>
          </a:xfrm>
        </p:grpSpPr>
        <p:sp>
          <p:nvSpPr>
            <p:cNvPr id="358" name="Google Shape;358;p29"/>
            <p:cNvSpPr/>
            <p:nvPr/>
          </p:nvSpPr>
          <p:spPr>
            <a:xfrm>
              <a:off x="2057400" y="2743200"/>
              <a:ext cx="158108" cy="158108"/>
            </a:xfrm>
            <a:prstGeom prst="ellipse">
              <a:avLst/>
            </a:prstGeom>
            <a:solidFill>
              <a:schemeClr val="accent2"/>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9" name="Google Shape;359;p29"/>
            <p:cNvSpPr/>
            <p:nvPr/>
          </p:nvSpPr>
          <p:spPr>
            <a:xfrm>
              <a:off x="2215508" y="2562301"/>
              <a:ext cx="158108" cy="158108"/>
            </a:xfrm>
            <a:prstGeom prst="ellipse">
              <a:avLst/>
            </a:prstGeom>
            <a:solidFill>
              <a:schemeClr val="accent2"/>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0" name="Google Shape;360;p29"/>
            <p:cNvSpPr/>
            <p:nvPr/>
          </p:nvSpPr>
          <p:spPr>
            <a:xfrm>
              <a:off x="2224058" y="2332412"/>
              <a:ext cx="158108" cy="158108"/>
            </a:xfrm>
            <a:prstGeom prst="ellipse">
              <a:avLst/>
            </a:prstGeom>
            <a:solidFill>
              <a:schemeClr val="accent2"/>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361" name="Google Shape;361;p29"/>
          <p:cNvSpPr/>
          <p:nvPr/>
        </p:nvSpPr>
        <p:spPr>
          <a:xfrm>
            <a:off x="509322" y="1409708"/>
            <a:ext cx="2959234" cy="1015663"/>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2000">
                <a:solidFill>
                  <a:schemeClr val="lt1"/>
                </a:solidFill>
                <a:latin typeface="Calibri"/>
                <a:ea typeface="Calibri"/>
                <a:cs typeface="Calibri"/>
                <a:sym typeface="Calibri"/>
              </a:rPr>
              <a:t>Kế hoạch thực hiện Bài học STEM cho cả năm học của lớp 1, 2, 3, 4</a:t>
            </a:r>
            <a:r>
              <a:rPr b="1" lang="en-US" sz="2000">
                <a:solidFill>
                  <a:schemeClr val="lt1"/>
                </a:solidFill>
                <a:latin typeface="Arial"/>
                <a:ea typeface="Arial"/>
                <a:cs typeface="Arial"/>
                <a:sym typeface="Arial"/>
              </a:rPr>
              <a:t>.</a:t>
            </a:r>
            <a:endParaRPr/>
          </a:p>
        </p:txBody>
      </p:sp>
      <p:sp>
        <p:nvSpPr>
          <p:cNvPr id="362" name="Google Shape;362;p29"/>
          <p:cNvSpPr/>
          <p:nvPr/>
        </p:nvSpPr>
        <p:spPr>
          <a:xfrm>
            <a:off x="4757628" y="2369612"/>
            <a:ext cx="2560334" cy="1107996"/>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2200">
                <a:solidFill>
                  <a:schemeClr val="lt1"/>
                </a:solidFill>
                <a:latin typeface="Calibri"/>
                <a:ea typeface="Calibri"/>
                <a:cs typeface="Calibri"/>
                <a:sym typeface="Calibri"/>
              </a:rPr>
              <a:t>Bài giảng điện tử định dạng PowerPoint</a:t>
            </a:r>
            <a:endParaRPr b="1" sz="2200">
              <a:solidFill>
                <a:schemeClr val="lt1"/>
              </a:solidFill>
              <a:latin typeface="Arial"/>
              <a:ea typeface="Arial"/>
              <a:cs typeface="Arial"/>
              <a:sym typeface="Arial"/>
            </a:endParaRPr>
          </a:p>
        </p:txBody>
      </p:sp>
      <p:sp>
        <p:nvSpPr>
          <p:cNvPr id="363" name="Google Shape;363;p29"/>
          <p:cNvSpPr/>
          <p:nvPr/>
        </p:nvSpPr>
        <p:spPr>
          <a:xfrm>
            <a:off x="4713447" y="5072741"/>
            <a:ext cx="1840920" cy="769441"/>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2200">
                <a:solidFill>
                  <a:schemeClr val="lt1"/>
                </a:solidFill>
                <a:latin typeface="Calibri"/>
                <a:ea typeface="Calibri"/>
                <a:cs typeface="Calibri"/>
                <a:sym typeface="Calibri"/>
              </a:rPr>
              <a:t>Clip Bài dạy minh hoạ</a:t>
            </a:r>
            <a:endParaRPr b="1" sz="2200">
              <a:solidFill>
                <a:schemeClr val="lt1"/>
              </a:solidFill>
              <a:latin typeface="Arial"/>
              <a:ea typeface="Arial"/>
              <a:cs typeface="Arial"/>
              <a:sym typeface="Arial"/>
            </a:endParaRPr>
          </a:p>
        </p:txBody>
      </p:sp>
      <p:sp>
        <p:nvSpPr>
          <p:cNvPr id="364" name="Google Shape;364;p29"/>
          <p:cNvSpPr/>
          <p:nvPr/>
        </p:nvSpPr>
        <p:spPr>
          <a:xfrm>
            <a:off x="171228" y="3787196"/>
            <a:ext cx="3214085" cy="1446550"/>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2200">
                <a:solidFill>
                  <a:schemeClr val="lt1"/>
                </a:solidFill>
                <a:latin typeface="Calibri"/>
                <a:ea typeface="Calibri"/>
                <a:cs typeface="Calibri"/>
                <a:sym typeface="Calibri"/>
              </a:rPr>
              <a:t>Kế hoạch bài dạy của từng bài học theo Công văn 2345 của Bộ Giáo dục và Đào tạo</a:t>
            </a:r>
            <a:endParaRPr b="1" sz="2200">
              <a:solidFill>
                <a:schemeClr val="lt1"/>
              </a:solidFill>
              <a:latin typeface="Arial"/>
              <a:ea typeface="Arial"/>
              <a:cs typeface="Arial"/>
              <a:sym typeface="Arial"/>
            </a:endParaRPr>
          </a:p>
        </p:txBody>
      </p:sp>
      <p:sp>
        <p:nvSpPr>
          <p:cNvPr id="365" name="Google Shape;365;p29"/>
          <p:cNvSpPr/>
          <p:nvPr/>
        </p:nvSpPr>
        <p:spPr>
          <a:xfrm>
            <a:off x="7986804" y="2588771"/>
            <a:ext cx="3752267" cy="2187400"/>
          </a:xfrm>
          <a:custGeom>
            <a:rect b="b" l="l" r="r" t="t"/>
            <a:pathLst>
              <a:path extrusionOk="0" h="1319019" w="2565854">
                <a:moveTo>
                  <a:pt x="323711" y="1319019"/>
                </a:moveTo>
                <a:lnTo>
                  <a:pt x="2228711" y="1319019"/>
                </a:lnTo>
                <a:cubicBezTo>
                  <a:pt x="2606536" y="1287269"/>
                  <a:pt x="2689086" y="814194"/>
                  <a:pt x="2362061" y="633219"/>
                </a:cubicBezTo>
                <a:cubicBezTo>
                  <a:pt x="2659453" y="331594"/>
                  <a:pt x="2283744" y="-176406"/>
                  <a:pt x="1857236" y="179194"/>
                </a:cubicBezTo>
                <a:cubicBezTo>
                  <a:pt x="1719653" y="50077"/>
                  <a:pt x="1540794" y="32086"/>
                  <a:pt x="1387336" y="220469"/>
                </a:cubicBezTo>
                <a:cubicBezTo>
                  <a:pt x="1247636" y="-148889"/>
                  <a:pt x="936486" y="8802"/>
                  <a:pt x="872986" y="236344"/>
                </a:cubicBezTo>
                <a:cubicBezTo>
                  <a:pt x="609461" y="94527"/>
                  <a:pt x="301486" y="241636"/>
                  <a:pt x="330061" y="477644"/>
                </a:cubicBezTo>
                <a:cubicBezTo>
                  <a:pt x="104636" y="466002"/>
                  <a:pt x="41136" y="613111"/>
                  <a:pt x="158611" y="709419"/>
                </a:cubicBezTo>
                <a:cubicBezTo>
                  <a:pt x="70769" y="788794"/>
                  <a:pt x="84528" y="880869"/>
                  <a:pt x="152261" y="947544"/>
                </a:cubicBezTo>
                <a:cubicBezTo>
                  <a:pt x="-127139" y="1033269"/>
                  <a:pt x="6211" y="1299969"/>
                  <a:pt x="323711" y="1319019"/>
                </a:cubicBezTo>
                <a:close/>
              </a:path>
            </a:pathLst>
          </a:custGeom>
          <a:solidFill>
            <a:srgbClr val="EDEDED"/>
          </a:solidFill>
          <a:ln cap="flat" cmpd="sng" w="76200">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366" name="Google Shape;366;p29"/>
          <p:cNvGrpSpPr/>
          <p:nvPr/>
        </p:nvGrpSpPr>
        <p:grpSpPr>
          <a:xfrm rot="-979552">
            <a:off x="11774363" y="3878078"/>
            <a:ext cx="395605" cy="760458"/>
            <a:chOff x="2057400" y="2332412"/>
            <a:chExt cx="324766" cy="568896"/>
          </a:xfrm>
        </p:grpSpPr>
        <p:sp>
          <p:nvSpPr>
            <p:cNvPr id="367" name="Google Shape;367;p29"/>
            <p:cNvSpPr/>
            <p:nvPr/>
          </p:nvSpPr>
          <p:spPr>
            <a:xfrm>
              <a:off x="2057400" y="2743200"/>
              <a:ext cx="158108" cy="158108"/>
            </a:xfrm>
            <a:prstGeom prst="ellipse">
              <a:avLst/>
            </a:prstGeom>
            <a:solidFill>
              <a:srgbClr val="EDEDED"/>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8" name="Google Shape;368;p29"/>
            <p:cNvSpPr/>
            <p:nvPr/>
          </p:nvSpPr>
          <p:spPr>
            <a:xfrm>
              <a:off x="2215508" y="2562301"/>
              <a:ext cx="158108" cy="158108"/>
            </a:xfrm>
            <a:prstGeom prst="ellipse">
              <a:avLst/>
            </a:prstGeom>
            <a:solidFill>
              <a:srgbClr val="EDEDED"/>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9" name="Google Shape;369;p29"/>
            <p:cNvSpPr/>
            <p:nvPr/>
          </p:nvSpPr>
          <p:spPr>
            <a:xfrm>
              <a:off x="2224058" y="2332412"/>
              <a:ext cx="158108" cy="158108"/>
            </a:xfrm>
            <a:prstGeom prst="ellipse">
              <a:avLst/>
            </a:prstGeom>
            <a:solidFill>
              <a:srgbClr val="EDEDED"/>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370" name="Google Shape;370;p29"/>
          <p:cNvSpPr/>
          <p:nvPr/>
        </p:nvSpPr>
        <p:spPr>
          <a:xfrm>
            <a:off x="8556717" y="3197274"/>
            <a:ext cx="2829805" cy="1446550"/>
          </a:xfrm>
          <a:prstGeom prst="rect">
            <a:avLst/>
          </a:prstGeom>
          <a:solidFill>
            <a:srgbClr val="EDEDED"/>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2200">
                <a:solidFill>
                  <a:schemeClr val="dk1"/>
                </a:solidFill>
                <a:latin typeface="Calibri"/>
                <a:ea typeface="Calibri"/>
                <a:cs typeface="Calibri"/>
                <a:sym typeface="Calibri"/>
              </a:rPr>
              <a:t>Tài liệu bồi dưỡng tập huấn GV về phương pháp triển khai và đánh giá</a:t>
            </a:r>
            <a:endParaRPr b="1" sz="2200">
              <a:solidFill>
                <a:schemeClr val="dk1"/>
              </a:solidFill>
              <a:latin typeface="Arial"/>
              <a:ea typeface="Arial"/>
              <a:cs typeface="Arial"/>
              <a:sym typeface="Arial"/>
            </a:endParaRPr>
          </a:p>
        </p:txBody>
      </p:sp>
      <p:sp>
        <p:nvSpPr>
          <p:cNvPr id="371" name="Google Shape;371;p29"/>
          <p:cNvSpPr txBox="1"/>
          <p:nvPr/>
        </p:nvSpPr>
        <p:spPr>
          <a:xfrm>
            <a:off x="3744569" y="1099376"/>
            <a:ext cx="496888" cy="70802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4000">
                <a:solidFill>
                  <a:schemeClr val="dk1"/>
                </a:solidFill>
                <a:latin typeface="Comic Sans MS"/>
                <a:ea typeface="Comic Sans MS"/>
                <a:cs typeface="Comic Sans MS"/>
                <a:sym typeface="Comic Sans MS"/>
              </a:rPr>
              <a:t>1</a:t>
            </a:r>
            <a:endParaRPr/>
          </a:p>
        </p:txBody>
      </p:sp>
      <p:sp>
        <p:nvSpPr>
          <p:cNvPr id="372" name="Google Shape;372;p29"/>
          <p:cNvSpPr txBox="1"/>
          <p:nvPr/>
        </p:nvSpPr>
        <p:spPr>
          <a:xfrm>
            <a:off x="3648591" y="3467558"/>
            <a:ext cx="496888" cy="70802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4000">
                <a:solidFill>
                  <a:schemeClr val="dk1"/>
                </a:solidFill>
                <a:latin typeface="Comic Sans MS"/>
                <a:ea typeface="Comic Sans MS"/>
                <a:cs typeface="Comic Sans MS"/>
                <a:sym typeface="Comic Sans MS"/>
              </a:rPr>
              <a:t>2</a:t>
            </a:r>
            <a:endParaRPr/>
          </a:p>
        </p:txBody>
      </p:sp>
      <p:sp>
        <p:nvSpPr>
          <p:cNvPr id="373" name="Google Shape;373;p29"/>
          <p:cNvSpPr txBox="1"/>
          <p:nvPr/>
        </p:nvSpPr>
        <p:spPr>
          <a:xfrm>
            <a:off x="7786779" y="2206719"/>
            <a:ext cx="496888" cy="70802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4000">
                <a:solidFill>
                  <a:schemeClr val="dk1"/>
                </a:solidFill>
                <a:latin typeface="Comic Sans MS"/>
                <a:ea typeface="Comic Sans MS"/>
                <a:cs typeface="Comic Sans MS"/>
                <a:sym typeface="Comic Sans MS"/>
              </a:rPr>
              <a:t>3</a:t>
            </a:r>
            <a:endParaRPr/>
          </a:p>
        </p:txBody>
      </p:sp>
      <p:sp>
        <p:nvSpPr>
          <p:cNvPr id="374" name="Google Shape;374;p29"/>
          <p:cNvSpPr txBox="1"/>
          <p:nvPr/>
        </p:nvSpPr>
        <p:spPr>
          <a:xfrm>
            <a:off x="7279620" y="4574365"/>
            <a:ext cx="496888" cy="70802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4000">
                <a:solidFill>
                  <a:schemeClr val="dk1"/>
                </a:solidFill>
                <a:latin typeface="Comic Sans MS"/>
                <a:ea typeface="Comic Sans MS"/>
                <a:cs typeface="Comic Sans MS"/>
                <a:sym typeface="Comic Sans MS"/>
              </a:rPr>
              <a:t>4</a:t>
            </a:r>
            <a:endParaRPr/>
          </a:p>
        </p:txBody>
      </p:sp>
      <p:sp>
        <p:nvSpPr>
          <p:cNvPr id="375" name="Google Shape;375;p29"/>
          <p:cNvSpPr txBox="1"/>
          <p:nvPr/>
        </p:nvSpPr>
        <p:spPr>
          <a:xfrm>
            <a:off x="11708370" y="3113545"/>
            <a:ext cx="496888" cy="70802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4000">
                <a:solidFill>
                  <a:schemeClr val="dk1"/>
                </a:solidFill>
                <a:latin typeface="Comic Sans MS"/>
                <a:ea typeface="Comic Sans MS"/>
                <a:cs typeface="Comic Sans MS"/>
                <a:sym typeface="Comic Sans MS"/>
              </a:rPr>
              <a:t>5</a:t>
            </a:r>
            <a:endParaRPr/>
          </a:p>
        </p:txBody>
      </p:sp>
      <p:pic>
        <p:nvPicPr>
          <p:cNvPr id="376" name="Google Shape;376;p29"/>
          <p:cNvPicPr preferRelativeResize="0"/>
          <p:nvPr/>
        </p:nvPicPr>
        <p:blipFill rotWithShape="1">
          <a:blip r:embed="rId3">
            <a:alphaModFix/>
          </a:blip>
          <a:srcRect b="0" l="0" r="0" t="0"/>
          <a:stretch/>
        </p:blipFill>
        <p:spPr>
          <a:xfrm>
            <a:off x="152400" y="59436"/>
            <a:ext cx="786384" cy="947928"/>
          </a:xfrm>
          <a:prstGeom prst="rect">
            <a:avLst/>
          </a:prstGeom>
          <a:noFill/>
          <a:ln>
            <a:noFill/>
          </a:ln>
        </p:spPr>
      </p:pic>
      <p:sp>
        <p:nvSpPr>
          <p:cNvPr id="377" name="Google Shape;377;p29"/>
          <p:cNvSpPr/>
          <p:nvPr/>
        </p:nvSpPr>
        <p:spPr>
          <a:xfrm>
            <a:off x="4713447" y="852665"/>
            <a:ext cx="609600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http://sachthietbigiaoduc.vn/gioi-thieu-sach/-/BOOK/10103/bai-hoc-stem-lop-3.html</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3"/>
          <p:cNvSpPr txBox="1"/>
          <p:nvPr>
            <p:ph type="title"/>
          </p:nvPr>
        </p:nvSpPr>
        <p:spPr>
          <a:xfrm>
            <a:off x="0" y="1"/>
            <a:ext cx="12192000" cy="1382448"/>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NỘI DUNG GIỚI THIỆU </a:t>
            </a:r>
            <a:endParaRPr b="1" sz="3600">
              <a:solidFill>
                <a:schemeClr val="lt1"/>
              </a:solidFill>
              <a:latin typeface="Federo"/>
              <a:ea typeface="Federo"/>
              <a:cs typeface="Federo"/>
              <a:sym typeface="Federo"/>
            </a:endParaRPr>
          </a:p>
        </p:txBody>
      </p:sp>
      <p:sp>
        <p:nvSpPr>
          <p:cNvPr id="106" name="Google Shape;106;p3"/>
          <p:cNvSpPr/>
          <p:nvPr/>
        </p:nvSpPr>
        <p:spPr>
          <a:xfrm>
            <a:off x="5977217" y="3244334"/>
            <a:ext cx="23756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 </a:t>
            </a:r>
            <a:endParaRPr/>
          </a:p>
        </p:txBody>
      </p:sp>
      <p:sp>
        <p:nvSpPr>
          <p:cNvPr id="107" name="Google Shape;107;p3"/>
          <p:cNvSpPr/>
          <p:nvPr/>
        </p:nvSpPr>
        <p:spPr>
          <a:xfrm>
            <a:off x="5977217" y="3244334"/>
            <a:ext cx="23756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 </a:t>
            </a:r>
            <a:endParaRPr/>
          </a:p>
        </p:txBody>
      </p:sp>
      <p:grpSp>
        <p:nvGrpSpPr>
          <p:cNvPr id="108" name="Google Shape;108;p3"/>
          <p:cNvGrpSpPr/>
          <p:nvPr/>
        </p:nvGrpSpPr>
        <p:grpSpPr>
          <a:xfrm>
            <a:off x="3168868" y="1587402"/>
            <a:ext cx="7340106" cy="4970225"/>
            <a:chOff x="3168868" y="1587402"/>
            <a:chExt cx="7340106" cy="4970225"/>
          </a:xfrm>
        </p:grpSpPr>
        <p:sp>
          <p:nvSpPr>
            <p:cNvPr id="109" name="Google Shape;109;p3">
              <a:hlinkClick r:id="rId3"/>
            </p:cNvPr>
            <p:cNvSpPr txBox="1"/>
            <p:nvPr/>
          </p:nvSpPr>
          <p:spPr>
            <a:xfrm>
              <a:off x="4635568" y="2127778"/>
              <a:ext cx="76" cy="269689"/>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t/>
              </a:r>
              <a:endParaRPr b="1" sz="1600">
                <a:solidFill>
                  <a:srgbClr val="002060"/>
                </a:solidFill>
                <a:latin typeface="Arial"/>
                <a:ea typeface="Arial"/>
                <a:cs typeface="Arial"/>
                <a:sym typeface="Arial"/>
              </a:endParaRPr>
            </a:p>
          </p:txBody>
        </p:sp>
        <p:grpSp>
          <p:nvGrpSpPr>
            <p:cNvPr id="110" name="Google Shape;110;p3"/>
            <p:cNvGrpSpPr/>
            <p:nvPr/>
          </p:nvGrpSpPr>
          <p:grpSpPr>
            <a:xfrm>
              <a:off x="3168868" y="1587402"/>
              <a:ext cx="7340106" cy="4970225"/>
              <a:chOff x="3810000" y="326494"/>
              <a:chExt cx="5994949" cy="6149852"/>
            </a:xfrm>
          </p:grpSpPr>
          <p:grpSp>
            <p:nvGrpSpPr>
              <p:cNvPr id="111" name="Google Shape;111;p3"/>
              <p:cNvGrpSpPr/>
              <p:nvPr/>
            </p:nvGrpSpPr>
            <p:grpSpPr>
              <a:xfrm>
                <a:off x="3810000" y="2723587"/>
                <a:ext cx="3831667" cy="2865088"/>
                <a:chOff x="3810000" y="2723587"/>
                <a:chExt cx="3831667" cy="2865088"/>
              </a:xfrm>
            </p:grpSpPr>
            <p:sp>
              <p:nvSpPr>
                <p:cNvPr id="112" name="Google Shape;112;p3"/>
                <p:cNvSpPr/>
                <p:nvPr/>
              </p:nvSpPr>
              <p:spPr>
                <a:xfrm>
                  <a:off x="3810000" y="2723587"/>
                  <a:ext cx="1387727" cy="1266996"/>
                </a:xfrm>
                <a:custGeom>
                  <a:rect b="b" l="l" r="r" t="t"/>
                  <a:pathLst>
                    <a:path extrusionOk="0" h="1266996" w="1387727">
                      <a:moveTo>
                        <a:pt x="1385472" y="333523"/>
                      </a:moveTo>
                      <a:lnTo>
                        <a:pt x="1190751" y="7763"/>
                      </a:lnTo>
                      <a:cubicBezTo>
                        <a:pt x="1184600" y="-2588"/>
                        <a:pt x="1169599" y="-2588"/>
                        <a:pt x="1163373" y="7763"/>
                      </a:cubicBezTo>
                      <a:lnTo>
                        <a:pt x="968653" y="333523"/>
                      </a:lnTo>
                      <a:cubicBezTo>
                        <a:pt x="962277" y="344174"/>
                        <a:pt x="969928" y="357601"/>
                        <a:pt x="982304" y="357601"/>
                      </a:cubicBezTo>
                      <a:lnTo>
                        <a:pt x="1117018" y="357601"/>
                      </a:lnTo>
                      <a:lnTo>
                        <a:pt x="1117018" y="763243"/>
                      </a:lnTo>
                      <a:cubicBezTo>
                        <a:pt x="727352" y="775170"/>
                        <a:pt x="358988" y="903358"/>
                        <a:pt x="48305" y="1135733"/>
                      </a:cubicBezTo>
                      <a:lnTo>
                        <a:pt x="0" y="1171887"/>
                      </a:lnTo>
                      <a:lnTo>
                        <a:pt x="73883" y="1266997"/>
                      </a:lnTo>
                      <a:lnTo>
                        <a:pt x="169218" y="1196489"/>
                      </a:lnTo>
                      <a:cubicBezTo>
                        <a:pt x="464674" y="990743"/>
                        <a:pt x="811811" y="882356"/>
                        <a:pt x="1177100" y="882356"/>
                      </a:cubicBezTo>
                      <a:lnTo>
                        <a:pt x="1237106" y="882356"/>
                      </a:lnTo>
                      <a:lnTo>
                        <a:pt x="1237106" y="357601"/>
                      </a:lnTo>
                      <a:lnTo>
                        <a:pt x="1371820" y="357601"/>
                      </a:lnTo>
                      <a:cubicBezTo>
                        <a:pt x="1384122" y="357676"/>
                        <a:pt x="1391772" y="344174"/>
                        <a:pt x="1385472" y="333523"/>
                      </a:cubicBezTo>
                      <a:close/>
                    </a:path>
                  </a:pathLst>
                </a:cu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sp>
              <p:nvSpPr>
                <p:cNvPr id="113" name="Google Shape;113;p3"/>
                <p:cNvSpPr/>
                <p:nvPr/>
              </p:nvSpPr>
              <p:spPr>
                <a:xfrm>
                  <a:off x="4267998" y="3496389"/>
                  <a:ext cx="2600972" cy="670988"/>
                </a:xfrm>
                <a:custGeom>
                  <a:rect b="b" l="l" r="r" t="t"/>
                  <a:pathLst>
                    <a:path extrusionOk="0" h="670988" w="2600972">
                      <a:moveTo>
                        <a:pt x="2581023" y="492"/>
                      </a:moveTo>
                      <a:lnTo>
                        <a:pt x="2212959" y="93202"/>
                      </a:lnTo>
                      <a:cubicBezTo>
                        <a:pt x="2200958" y="96203"/>
                        <a:pt x="2196833" y="111204"/>
                        <a:pt x="2205609" y="119905"/>
                      </a:cubicBezTo>
                      <a:lnTo>
                        <a:pt x="2300869" y="215165"/>
                      </a:lnTo>
                      <a:lnTo>
                        <a:pt x="2014038" y="501996"/>
                      </a:lnTo>
                      <a:cubicBezTo>
                        <a:pt x="1729158" y="233917"/>
                        <a:pt x="1377521" y="63949"/>
                        <a:pt x="993555" y="9344"/>
                      </a:cubicBezTo>
                      <a:lnTo>
                        <a:pt x="933699" y="793"/>
                      </a:lnTo>
                      <a:lnTo>
                        <a:pt x="885544" y="360231"/>
                      </a:lnTo>
                      <a:cubicBezTo>
                        <a:pt x="576736" y="326027"/>
                        <a:pt x="271754" y="384458"/>
                        <a:pt x="0" y="530649"/>
                      </a:cubicBezTo>
                      <a:lnTo>
                        <a:pt x="56856" y="636335"/>
                      </a:lnTo>
                      <a:cubicBezTo>
                        <a:pt x="323359" y="492995"/>
                        <a:pt x="624666" y="441314"/>
                        <a:pt x="928223" y="486769"/>
                      </a:cubicBezTo>
                      <a:lnTo>
                        <a:pt x="988530" y="495770"/>
                      </a:lnTo>
                      <a:lnTo>
                        <a:pt x="1036535" y="137607"/>
                      </a:lnTo>
                      <a:cubicBezTo>
                        <a:pt x="1390722" y="200464"/>
                        <a:pt x="1713256" y="369382"/>
                        <a:pt x="1972409" y="628534"/>
                      </a:cubicBezTo>
                      <a:lnTo>
                        <a:pt x="2014863" y="670989"/>
                      </a:lnTo>
                      <a:lnTo>
                        <a:pt x="2385853" y="299924"/>
                      </a:lnTo>
                      <a:lnTo>
                        <a:pt x="2481113" y="395184"/>
                      </a:lnTo>
                      <a:cubicBezTo>
                        <a:pt x="2489889" y="403960"/>
                        <a:pt x="2504815" y="399835"/>
                        <a:pt x="2507816" y="387834"/>
                      </a:cubicBezTo>
                      <a:lnTo>
                        <a:pt x="2600526" y="19770"/>
                      </a:lnTo>
                      <a:cubicBezTo>
                        <a:pt x="2603301" y="8143"/>
                        <a:pt x="2592725" y="-2433"/>
                        <a:pt x="2581023" y="492"/>
                      </a:cubicBezTo>
                      <a:close/>
                    </a:path>
                  </a:pathLst>
                </a:cu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sp>
              <p:nvSpPr>
                <p:cNvPr id="114" name="Google Shape;114;p3"/>
                <p:cNvSpPr/>
                <p:nvPr/>
              </p:nvSpPr>
              <p:spPr>
                <a:xfrm>
                  <a:off x="5398518" y="3913701"/>
                  <a:ext cx="2243149" cy="1674974"/>
                </a:xfrm>
                <a:custGeom>
                  <a:rect b="b" l="l" r="r" t="t"/>
                  <a:pathLst>
                    <a:path extrusionOk="0" h="1674974" w="2243149">
                      <a:moveTo>
                        <a:pt x="2235387" y="1450729"/>
                      </a:moveTo>
                      <a:lnTo>
                        <a:pt x="1909627" y="1256008"/>
                      </a:lnTo>
                      <a:cubicBezTo>
                        <a:pt x="1898976" y="1249632"/>
                        <a:pt x="1885550" y="1257283"/>
                        <a:pt x="1885550" y="1269660"/>
                      </a:cubicBezTo>
                      <a:lnTo>
                        <a:pt x="1885550" y="1404374"/>
                      </a:lnTo>
                      <a:lnTo>
                        <a:pt x="1479907" y="1404374"/>
                      </a:lnTo>
                      <a:cubicBezTo>
                        <a:pt x="1467980" y="1013808"/>
                        <a:pt x="1339492" y="645068"/>
                        <a:pt x="1106592" y="334535"/>
                      </a:cubicBezTo>
                      <a:lnTo>
                        <a:pt x="1070288" y="286080"/>
                      </a:lnTo>
                      <a:lnTo>
                        <a:pt x="782108" y="506153"/>
                      </a:lnTo>
                      <a:cubicBezTo>
                        <a:pt x="587312" y="262678"/>
                        <a:pt x="329960" y="88284"/>
                        <a:pt x="34354" y="0"/>
                      </a:cubicBezTo>
                      <a:lnTo>
                        <a:pt x="0" y="114987"/>
                      </a:lnTo>
                      <a:cubicBezTo>
                        <a:pt x="289681" y="201471"/>
                        <a:pt x="539682" y="378115"/>
                        <a:pt x="722777" y="625791"/>
                      </a:cubicBezTo>
                      <a:lnTo>
                        <a:pt x="759005" y="674772"/>
                      </a:lnTo>
                      <a:lnTo>
                        <a:pt x="1046061" y="455523"/>
                      </a:lnTo>
                      <a:cubicBezTo>
                        <a:pt x="1252183" y="750755"/>
                        <a:pt x="1360794" y="1098192"/>
                        <a:pt x="1360794" y="1464305"/>
                      </a:cubicBezTo>
                      <a:lnTo>
                        <a:pt x="1360794" y="1524312"/>
                      </a:lnTo>
                      <a:lnTo>
                        <a:pt x="1885550" y="1524312"/>
                      </a:lnTo>
                      <a:lnTo>
                        <a:pt x="1885550" y="1659026"/>
                      </a:lnTo>
                      <a:cubicBezTo>
                        <a:pt x="1885550" y="1671402"/>
                        <a:pt x="1899051" y="1679053"/>
                        <a:pt x="1909627" y="1672677"/>
                      </a:cubicBezTo>
                      <a:lnTo>
                        <a:pt x="2235387" y="1477956"/>
                      </a:lnTo>
                      <a:cubicBezTo>
                        <a:pt x="2245738" y="1471956"/>
                        <a:pt x="2245738" y="1456954"/>
                        <a:pt x="2235387" y="1450729"/>
                      </a:cubicBezTo>
                      <a:close/>
                    </a:path>
                  </a:pathLst>
                </a:cu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grpSp>
          <p:sp>
            <p:nvSpPr>
              <p:cNvPr id="115" name="Google Shape;115;p3"/>
              <p:cNvSpPr/>
              <p:nvPr/>
            </p:nvSpPr>
            <p:spPr>
              <a:xfrm>
                <a:off x="3810000" y="2708473"/>
                <a:ext cx="1399873" cy="1282110"/>
              </a:xfrm>
              <a:custGeom>
                <a:rect b="b" l="l" r="r" t="t"/>
                <a:pathLst>
                  <a:path extrusionOk="0" h="1282110" w="1399873">
                    <a:moveTo>
                      <a:pt x="1399873" y="372790"/>
                    </a:moveTo>
                    <a:lnTo>
                      <a:pt x="1177100" y="0"/>
                    </a:lnTo>
                    <a:lnTo>
                      <a:pt x="954326" y="372790"/>
                    </a:lnTo>
                    <a:lnTo>
                      <a:pt x="1117093" y="372790"/>
                    </a:lnTo>
                    <a:lnTo>
                      <a:pt x="1117093" y="778432"/>
                    </a:lnTo>
                    <a:cubicBezTo>
                      <a:pt x="727427" y="790359"/>
                      <a:pt x="359063" y="918547"/>
                      <a:pt x="48380" y="1150922"/>
                    </a:cubicBezTo>
                    <a:lnTo>
                      <a:pt x="0" y="1187001"/>
                    </a:lnTo>
                    <a:lnTo>
                      <a:pt x="73883" y="1282111"/>
                    </a:lnTo>
                    <a:lnTo>
                      <a:pt x="169218" y="1211603"/>
                    </a:lnTo>
                    <a:cubicBezTo>
                      <a:pt x="464674" y="1005857"/>
                      <a:pt x="811811" y="897470"/>
                      <a:pt x="1177100" y="897470"/>
                    </a:cubicBezTo>
                    <a:lnTo>
                      <a:pt x="1237106" y="897470"/>
                    </a:lnTo>
                    <a:lnTo>
                      <a:pt x="1237106" y="372714"/>
                    </a:lnTo>
                    <a:lnTo>
                      <a:pt x="1399873" y="372714"/>
                    </a:lnTo>
                    <a:close/>
                  </a:path>
                </a:pathLst>
              </a:custGeom>
              <a:solidFill>
                <a:srgbClr val="088BC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sp>
            <p:nvSpPr>
              <p:cNvPr id="116" name="Google Shape;116;p3"/>
              <p:cNvSpPr/>
              <p:nvPr/>
            </p:nvSpPr>
            <p:spPr>
              <a:xfrm>
                <a:off x="4267923" y="3490356"/>
                <a:ext cx="2606901" cy="676946"/>
              </a:xfrm>
              <a:custGeom>
                <a:rect b="b" l="l" r="r" t="t"/>
                <a:pathLst>
                  <a:path extrusionOk="0" h="676946" w="2606901">
                    <a:moveTo>
                      <a:pt x="2606901" y="0"/>
                    </a:moveTo>
                    <a:lnTo>
                      <a:pt x="2185807" y="106061"/>
                    </a:lnTo>
                    <a:lnTo>
                      <a:pt x="2300869" y="221124"/>
                    </a:lnTo>
                    <a:lnTo>
                      <a:pt x="2014038" y="507954"/>
                    </a:lnTo>
                    <a:cubicBezTo>
                      <a:pt x="1729158" y="239875"/>
                      <a:pt x="1377521" y="69907"/>
                      <a:pt x="993555" y="15302"/>
                    </a:cubicBezTo>
                    <a:lnTo>
                      <a:pt x="933699" y="6751"/>
                    </a:lnTo>
                    <a:lnTo>
                      <a:pt x="885544" y="366189"/>
                    </a:lnTo>
                    <a:cubicBezTo>
                      <a:pt x="576736" y="331985"/>
                      <a:pt x="271754" y="390416"/>
                      <a:pt x="0" y="536607"/>
                    </a:cubicBezTo>
                    <a:lnTo>
                      <a:pt x="56856" y="642293"/>
                    </a:lnTo>
                    <a:cubicBezTo>
                      <a:pt x="323359" y="498953"/>
                      <a:pt x="624666" y="447272"/>
                      <a:pt x="928223" y="492727"/>
                    </a:cubicBezTo>
                    <a:lnTo>
                      <a:pt x="988530" y="501728"/>
                    </a:lnTo>
                    <a:lnTo>
                      <a:pt x="1036535" y="143565"/>
                    </a:lnTo>
                    <a:cubicBezTo>
                      <a:pt x="1390722" y="206422"/>
                      <a:pt x="1713256" y="375340"/>
                      <a:pt x="1972409" y="634492"/>
                    </a:cubicBezTo>
                    <a:lnTo>
                      <a:pt x="2014864" y="676947"/>
                    </a:lnTo>
                    <a:lnTo>
                      <a:pt x="2385853" y="305882"/>
                    </a:lnTo>
                    <a:lnTo>
                      <a:pt x="2500915" y="420945"/>
                    </a:lnTo>
                    <a:lnTo>
                      <a:pt x="2606901" y="0"/>
                    </a:lnTo>
                    <a:close/>
                  </a:path>
                </a:pathLst>
              </a:custGeom>
              <a:solidFill>
                <a:srgbClr val="FFAA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sp>
            <p:nvSpPr>
              <p:cNvPr id="117" name="Google Shape;117;p3"/>
              <p:cNvSpPr/>
              <p:nvPr/>
            </p:nvSpPr>
            <p:spPr>
              <a:xfrm>
                <a:off x="5398443" y="3913776"/>
                <a:ext cx="2258338" cy="1687078"/>
              </a:xfrm>
              <a:custGeom>
                <a:rect b="b" l="l" r="r" t="t"/>
                <a:pathLst>
                  <a:path extrusionOk="0" h="1687078" w="2258338">
                    <a:moveTo>
                      <a:pt x="2258339" y="1464380"/>
                    </a:moveTo>
                    <a:lnTo>
                      <a:pt x="1885550" y="1241606"/>
                    </a:lnTo>
                    <a:lnTo>
                      <a:pt x="1885550" y="1404374"/>
                    </a:lnTo>
                    <a:lnTo>
                      <a:pt x="1479907" y="1404374"/>
                    </a:lnTo>
                    <a:cubicBezTo>
                      <a:pt x="1467981" y="1013807"/>
                      <a:pt x="1339492" y="645068"/>
                      <a:pt x="1106592" y="334535"/>
                    </a:cubicBezTo>
                    <a:lnTo>
                      <a:pt x="1070288" y="286080"/>
                    </a:lnTo>
                    <a:lnTo>
                      <a:pt x="782108" y="506153"/>
                    </a:lnTo>
                    <a:cubicBezTo>
                      <a:pt x="587312" y="262678"/>
                      <a:pt x="329960" y="88284"/>
                      <a:pt x="34354" y="0"/>
                    </a:cubicBezTo>
                    <a:lnTo>
                      <a:pt x="0" y="114987"/>
                    </a:lnTo>
                    <a:cubicBezTo>
                      <a:pt x="289681" y="201471"/>
                      <a:pt x="539682" y="378115"/>
                      <a:pt x="722777" y="625791"/>
                    </a:cubicBezTo>
                    <a:lnTo>
                      <a:pt x="759005" y="674772"/>
                    </a:lnTo>
                    <a:lnTo>
                      <a:pt x="1046061" y="455523"/>
                    </a:lnTo>
                    <a:cubicBezTo>
                      <a:pt x="1252183" y="750754"/>
                      <a:pt x="1360794" y="1098191"/>
                      <a:pt x="1360794" y="1464305"/>
                    </a:cubicBezTo>
                    <a:lnTo>
                      <a:pt x="1360794" y="1524311"/>
                    </a:lnTo>
                    <a:lnTo>
                      <a:pt x="1885550" y="1524311"/>
                    </a:lnTo>
                    <a:lnTo>
                      <a:pt x="1885550" y="1687079"/>
                    </a:lnTo>
                    <a:lnTo>
                      <a:pt x="2258339" y="1464380"/>
                    </a:lnTo>
                    <a:close/>
                  </a:path>
                </a:pathLst>
              </a:custGeom>
              <a:solidFill>
                <a:srgbClr val="E0484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sp>
            <p:nvSpPr>
              <p:cNvPr id="118" name="Google Shape;118;p3"/>
              <p:cNvSpPr/>
              <p:nvPr/>
            </p:nvSpPr>
            <p:spPr>
              <a:xfrm>
                <a:off x="4020565" y="326494"/>
                <a:ext cx="1979368" cy="2309044"/>
              </a:xfrm>
              <a:custGeom>
                <a:rect b="b" l="l" r="r" t="t"/>
                <a:pathLst>
                  <a:path extrusionOk="0" h="2309044" w="1732383">
                    <a:moveTo>
                      <a:pt x="1481932" y="2309045"/>
                    </a:moveTo>
                    <a:lnTo>
                      <a:pt x="250527" y="2309045"/>
                    </a:lnTo>
                    <a:cubicBezTo>
                      <a:pt x="112362" y="2309045"/>
                      <a:pt x="0" y="2196683"/>
                      <a:pt x="0" y="2058518"/>
                    </a:cubicBezTo>
                    <a:lnTo>
                      <a:pt x="0" y="250527"/>
                    </a:lnTo>
                    <a:cubicBezTo>
                      <a:pt x="0" y="112362"/>
                      <a:pt x="112437" y="0"/>
                      <a:pt x="250527" y="0"/>
                    </a:cubicBezTo>
                    <a:lnTo>
                      <a:pt x="1481857" y="0"/>
                    </a:lnTo>
                    <a:cubicBezTo>
                      <a:pt x="1620021" y="0"/>
                      <a:pt x="1732383" y="112362"/>
                      <a:pt x="1732383" y="250527"/>
                    </a:cubicBezTo>
                    <a:lnTo>
                      <a:pt x="1732383" y="2058518"/>
                    </a:lnTo>
                    <a:cubicBezTo>
                      <a:pt x="1732459" y="2196683"/>
                      <a:pt x="1620021" y="2309045"/>
                      <a:pt x="1481932" y="2309045"/>
                    </a:cubicBezTo>
                    <a:close/>
                    <a:moveTo>
                      <a:pt x="250527" y="15002"/>
                    </a:moveTo>
                    <a:cubicBezTo>
                      <a:pt x="120688" y="15002"/>
                      <a:pt x="15002" y="120688"/>
                      <a:pt x="15002" y="250527"/>
                    </a:cubicBezTo>
                    <a:lnTo>
                      <a:pt x="15002" y="2058518"/>
                    </a:lnTo>
                    <a:cubicBezTo>
                      <a:pt x="15002" y="2188357"/>
                      <a:pt x="120688" y="2294043"/>
                      <a:pt x="250527" y="2294043"/>
                    </a:cubicBezTo>
                    <a:lnTo>
                      <a:pt x="1481857" y="2294043"/>
                    </a:lnTo>
                    <a:cubicBezTo>
                      <a:pt x="1611696" y="2294043"/>
                      <a:pt x="1717382" y="2188357"/>
                      <a:pt x="1717382" y="2058518"/>
                    </a:cubicBezTo>
                    <a:lnTo>
                      <a:pt x="1717382" y="250527"/>
                    </a:lnTo>
                    <a:cubicBezTo>
                      <a:pt x="1717382" y="120688"/>
                      <a:pt x="1611696" y="15002"/>
                      <a:pt x="1481857" y="15002"/>
                    </a:cubicBezTo>
                    <a:lnTo>
                      <a:pt x="250527" y="15002"/>
                    </a:lnTo>
                    <a:close/>
                  </a:path>
                </a:pathLst>
              </a:custGeom>
              <a:solidFill>
                <a:srgbClr val="80808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sp>
            <p:nvSpPr>
              <p:cNvPr id="119" name="Google Shape;119;p3"/>
              <p:cNvSpPr/>
              <p:nvPr/>
            </p:nvSpPr>
            <p:spPr>
              <a:xfrm>
                <a:off x="6899450" y="1118974"/>
                <a:ext cx="1979368" cy="2309044"/>
              </a:xfrm>
              <a:custGeom>
                <a:rect b="b" l="l" r="r" t="t"/>
                <a:pathLst>
                  <a:path extrusionOk="0" h="2309044" w="1732383">
                    <a:moveTo>
                      <a:pt x="1481932" y="2309045"/>
                    </a:moveTo>
                    <a:lnTo>
                      <a:pt x="250527" y="2309045"/>
                    </a:lnTo>
                    <a:cubicBezTo>
                      <a:pt x="112362" y="2309045"/>
                      <a:pt x="0" y="2196683"/>
                      <a:pt x="0" y="2058518"/>
                    </a:cubicBezTo>
                    <a:lnTo>
                      <a:pt x="0" y="250527"/>
                    </a:lnTo>
                    <a:cubicBezTo>
                      <a:pt x="0" y="112362"/>
                      <a:pt x="112437" y="0"/>
                      <a:pt x="250527" y="0"/>
                    </a:cubicBezTo>
                    <a:lnTo>
                      <a:pt x="1481857" y="0"/>
                    </a:lnTo>
                    <a:cubicBezTo>
                      <a:pt x="1620021" y="0"/>
                      <a:pt x="1732383" y="112362"/>
                      <a:pt x="1732383" y="250527"/>
                    </a:cubicBezTo>
                    <a:lnTo>
                      <a:pt x="1732383" y="2058518"/>
                    </a:lnTo>
                    <a:cubicBezTo>
                      <a:pt x="1732459" y="2196683"/>
                      <a:pt x="1620021" y="2309045"/>
                      <a:pt x="1481932" y="2309045"/>
                    </a:cubicBezTo>
                    <a:close/>
                    <a:moveTo>
                      <a:pt x="250527" y="15002"/>
                    </a:moveTo>
                    <a:cubicBezTo>
                      <a:pt x="120688" y="15002"/>
                      <a:pt x="15002" y="120688"/>
                      <a:pt x="15002" y="250527"/>
                    </a:cubicBezTo>
                    <a:lnTo>
                      <a:pt x="15002" y="2058518"/>
                    </a:lnTo>
                    <a:cubicBezTo>
                      <a:pt x="15002" y="2188357"/>
                      <a:pt x="120688" y="2294043"/>
                      <a:pt x="250527" y="2294043"/>
                    </a:cubicBezTo>
                    <a:lnTo>
                      <a:pt x="1481857" y="2294043"/>
                    </a:lnTo>
                    <a:cubicBezTo>
                      <a:pt x="1611696" y="2294043"/>
                      <a:pt x="1717382" y="2188357"/>
                      <a:pt x="1717382" y="2058518"/>
                    </a:cubicBezTo>
                    <a:lnTo>
                      <a:pt x="1717382" y="250527"/>
                    </a:lnTo>
                    <a:cubicBezTo>
                      <a:pt x="1717382" y="120688"/>
                      <a:pt x="1611696" y="15002"/>
                      <a:pt x="1481857" y="15002"/>
                    </a:cubicBezTo>
                    <a:lnTo>
                      <a:pt x="250527" y="15002"/>
                    </a:lnTo>
                    <a:close/>
                  </a:path>
                </a:pathLst>
              </a:custGeom>
              <a:solidFill>
                <a:srgbClr val="80808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sp>
            <p:nvSpPr>
              <p:cNvPr id="120" name="Google Shape;120;p3"/>
              <p:cNvSpPr/>
              <p:nvPr/>
            </p:nvSpPr>
            <p:spPr>
              <a:xfrm>
                <a:off x="7825581" y="4167302"/>
                <a:ext cx="1979368" cy="2309044"/>
              </a:xfrm>
              <a:custGeom>
                <a:rect b="b" l="l" r="r" t="t"/>
                <a:pathLst>
                  <a:path extrusionOk="0" h="2309044" w="1732383">
                    <a:moveTo>
                      <a:pt x="1481932" y="2309045"/>
                    </a:moveTo>
                    <a:lnTo>
                      <a:pt x="250527" y="2309045"/>
                    </a:lnTo>
                    <a:cubicBezTo>
                      <a:pt x="112362" y="2309045"/>
                      <a:pt x="0" y="2196683"/>
                      <a:pt x="0" y="2058518"/>
                    </a:cubicBezTo>
                    <a:lnTo>
                      <a:pt x="0" y="250527"/>
                    </a:lnTo>
                    <a:cubicBezTo>
                      <a:pt x="0" y="112362"/>
                      <a:pt x="112437" y="0"/>
                      <a:pt x="250527" y="0"/>
                    </a:cubicBezTo>
                    <a:lnTo>
                      <a:pt x="1481857" y="0"/>
                    </a:lnTo>
                    <a:cubicBezTo>
                      <a:pt x="1620021" y="0"/>
                      <a:pt x="1732383" y="112362"/>
                      <a:pt x="1732383" y="250527"/>
                    </a:cubicBezTo>
                    <a:lnTo>
                      <a:pt x="1732383" y="2058518"/>
                    </a:lnTo>
                    <a:cubicBezTo>
                      <a:pt x="1732459" y="2196683"/>
                      <a:pt x="1620021" y="2309045"/>
                      <a:pt x="1481932" y="2309045"/>
                    </a:cubicBezTo>
                    <a:close/>
                    <a:moveTo>
                      <a:pt x="250527" y="15002"/>
                    </a:moveTo>
                    <a:cubicBezTo>
                      <a:pt x="120688" y="15002"/>
                      <a:pt x="15002" y="120688"/>
                      <a:pt x="15002" y="250527"/>
                    </a:cubicBezTo>
                    <a:lnTo>
                      <a:pt x="15002" y="2058518"/>
                    </a:lnTo>
                    <a:cubicBezTo>
                      <a:pt x="15002" y="2188357"/>
                      <a:pt x="120688" y="2294043"/>
                      <a:pt x="250527" y="2294043"/>
                    </a:cubicBezTo>
                    <a:lnTo>
                      <a:pt x="1481857" y="2294043"/>
                    </a:lnTo>
                    <a:cubicBezTo>
                      <a:pt x="1611696" y="2294043"/>
                      <a:pt x="1717382" y="2188357"/>
                      <a:pt x="1717382" y="2058518"/>
                    </a:cubicBezTo>
                    <a:lnTo>
                      <a:pt x="1717382" y="250527"/>
                    </a:lnTo>
                    <a:cubicBezTo>
                      <a:pt x="1717382" y="120688"/>
                      <a:pt x="1611696" y="15002"/>
                      <a:pt x="1481857" y="15002"/>
                    </a:cubicBezTo>
                    <a:lnTo>
                      <a:pt x="250527" y="15002"/>
                    </a:lnTo>
                    <a:close/>
                  </a:path>
                </a:pathLst>
              </a:custGeom>
              <a:solidFill>
                <a:srgbClr val="80808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grpSp>
        <p:sp>
          <p:nvSpPr>
            <p:cNvPr id="121" name="Google Shape;121;p3"/>
            <p:cNvSpPr txBox="1"/>
            <p:nvPr/>
          </p:nvSpPr>
          <p:spPr>
            <a:xfrm>
              <a:off x="6994106" y="2487203"/>
              <a:ext cx="2380930" cy="1514261"/>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lang="en-US" sz="2000">
                  <a:solidFill>
                    <a:srgbClr val="002060"/>
                  </a:solidFill>
                  <a:latin typeface="Times New Roman"/>
                  <a:ea typeface="Times New Roman"/>
                  <a:cs typeface="Times New Roman"/>
                  <a:sym typeface="Times New Roman"/>
                </a:rPr>
                <a:t>CẤU TRÚC SÁCH VÀ CẤU TRÚC BÀI HỌC</a:t>
              </a:r>
              <a:endParaRPr b="1" sz="2000">
                <a:solidFill>
                  <a:srgbClr val="002060"/>
                </a:solidFill>
                <a:latin typeface="Times New Roman"/>
                <a:ea typeface="Times New Roman"/>
                <a:cs typeface="Times New Roman"/>
                <a:sym typeface="Times New Roman"/>
              </a:endParaRPr>
            </a:p>
            <a:p>
              <a:pPr indent="0" lvl="0" marL="0" marR="0" rtl="0" algn="ctr">
                <a:lnSpc>
                  <a:spcPct val="120000"/>
                </a:lnSpc>
                <a:spcBef>
                  <a:spcPts val="0"/>
                </a:spcBef>
                <a:spcAft>
                  <a:spcPts val="0"/>
                </a:spcAft>
                <a:buNone/>
              </a:pPr>
              <a:r>
                <a:t/>
              </a:r>
              <a:endParaRPr b="1" sz="2200">
                <a:solidFill>
                  <a:srgbClr val="002060"/>
                </a:solidFill>
                <a:latin typeface="Times New Roman"/>
                <a:ea typeface="Times New Roman"/>
                <a:cs typeface="Times New Roman"/>
                <a:sym typeface="Times New Roman"/>
              </a:endParaRPr>
            </a:p>
          </p:txBody>
        </p:sp>
        <p:sp>
          <p:nvSpPr>
            <p:cNvPr id="122" name="Google Shape;122;p3"/>
            <p:cNvSpPr txBox="1"/>
            <p:nvPr/>
          </p:nvSpPr>
          <p:spPr>
            <a:xfrm>
              <a:off x="8135211" y="4671797"/>
              <a:ext cx="2328312" cy="20223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t/>
              </a:r>
              <a:endParaRPr b="1" sz="1200">
                <a:solidFill>
                  <a:srgbClr val="002060"/>
                </a:solidFill>
                <a:latin typeface="Times New Roman"/>
                <a:ea typeface="Times New Roman"/>
                <a:cs typeface="Times New Roman"/>
                <a:sym typeface="Times New Roman"/>
              </a:endParaRPr>
            </a:p>
          </p:txBody>
        </p:sp>
      </p:grpSp>
      <p:sp>
        <p:nvSpPr>
          <p:cNvPr id="123" name="Google Shape;123;p3"/>
          <p:cNvSpPr txBox="1"/>
          <p:nvPr/>
        </p:nvSpPr>
        <p:spPr>
          <a:xfrm>
            <a:off x="3593831" y="1889635"/>
            <a:ext cx="2083474"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000">
                <a:solidFill>
                  <a:srgbClr val="002060"/>
                </a:solidFill>
                <a:latin typeface="Calibri"/>
                <a:ea typeface="Calibri"/>
                <a:cs typeface="Calibri"/>
                <a:sym typeface="Calibri"/>
              </a:rPr>
              <a:t>CĂN CỨ XÂY DỰNG BỘ SÁCH BÀI HỌC STEM</a:t>
            </a:r>
            <a:endParaRPr/>
          </a:p>
        </p:txBody>
      </p:sp>
      <p:sp>
        <p:nvSpPr>
          <p:cNvPr id="124" name="Google Shape;124;p3"/>
          <p:cNvSpPr txBox="1"/>
          <p:nvPr/>
        </p:nvSpPr>
        <p:spPr>
          <a:xfrm>
            <a:off x="8220021" y="4774827"/>
            <a:ext cx="2243502" cy="1514261"/>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lang="en-US" sz="2000">
                <a:solidFill>
                  <a:srgbClr val="002060"/>
                </a:solidFill>
                <a:latin typeface="Times New Roman"/>
                <a:ea typeface="Times New Roman"/>
                <a:cs typeface="Times New Roman"/>
                <a:sym typeface="Times New Roman"/>
              </a:rPr>
              <a:t>HƯỚNG DẪN XÂY DỰNG KẾ HOẠCH THỰC HIỆN</a:t>
            </a:r>
            <a:endParaRPr b="1" sz="2000">
              <a:solidFill>
                <a:srgbClr val="002060"/>
              </a:solidFill>
              <a:latin typeface="Times New Roman"/>
              <a:ea typeface="Times New Roman"/>
              <a:cs typeface="Times New Roman"/>
              <a:sym typeface="Times New Roman"/>
            </a:endParaRPr>
          </a:p>
          <a:p>
            <a:pPr indent="0" lvl="0" marL="0" marR="0" rtl="0" algn="ctr">
              <a:lnSpc>
                <a:spcPct val="120000"/>
              </a:lnSpc>
              <a:spcBef>
                <a:spcPts val="0"/>
              </a:spcBef>
              <a:spcAft>
                <a:spcPts val="0"/>
              </a:spcAft>
              <a:buNone/>
            </a:pPr>
            <a:r>
              <a:t/>
            </a:r>
            <a:endParaRPr b="1" sz="2200">
              <a:solidFill>
                <a:srgbClr val="002060"/>
              </a:solidFill>
              <a:latin typeface="Times New Roman"/>
              <a:ea typeface="Times New Roman"/>
              <a:cs typeface="Times New Roman"/>
              <a:sym typeface="Times New Roman"/>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30"/>
          <p:cNvSpPr txBox="1"/>
          <p:nvPr>
            <p:ph type="title"/>
          </p:nvPr>
        </p:nvSpPr>
        <p:spPr>
          <a:xfrm>
            <a:off x="970160" y="182563"/>
            <a:ext cx="10972800" cy="701674"/>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7F6000"/>
              </a:buClr>
              <a:buSzPts val="3200"/>
              <a:buFont typeface="Calibri"/>
              <a:buNone/>
            </a:pPr>
            <a:r>
              <a:rPr b="1" lang="en-US">
                <a:solidFill>
                  <a:srgbClr val="7F6000"/>
                </a:solidFill>
              </a:rPr>
              <a:t>ĐỊA CHỈ CUNG CẤP MIỄN PHÍ CÁC HỌC LIỆU</a:t>
            </a:r>
            <a:endParaRPr b="1">
              <a:solidFill>
                <a:srgbClr val="7F6000"/>
              </a:solidFill>
            </a:endParaRPr>
          </a:p>
        </p:txBody>
      </p:sp>
      <p:pic>
        <p:nvPicPr>
          <p:cNvPr id="383" name="Google Shape;383;p30"/>
          <p:cNvPicPr preferRelativeResize="0"/>
          <p:nvPr/>
        </p:nvPicPr>
        <p:blipFill rotWithShape="1">
          <a:blip r:embed="rId3">
            <a:alphaModFix/>
          </a:blip>
          <a:srcRect b="0" l="0" r="0" t="0"/>
          <a:stretch/>
        </p:blipFill>
        <p:spPr>
          <a:xfrm>
            <a:off x="152400" y="897684"/>
            <a:ext cx="7774741" cy="4327749"/>
          </a:xfrm>
          <a:prstGeom prst="rect">
            <a:avLst/>
          </a:prstGeom>
          <a:noFill/>
          <a:ln>
            <a:noFill/>
          </a:ln>
        </p:spPr>
      </p:pic>
      <p:pic>
        <p:nvPicPr>
          <p:cNvPr id="384" name="Google Shape;384;p30"/>
          <p:cNvPicPr preferRelativeResize="0"/>
          <p:nvPr/>
        </p:nvPicPr>
        <p:blipFill rotWithShape="1">
          <a:blip r:embed="rId4">
            <a:alphaModFix/>
          </a:blip>
          <a:srcRect b="0" l="0" r="0" t="0"/>
          <a:stretch/>
        </p:blipFill>
        <p:spPr>
          <a:xfrm>
            <a:off x="152400" y="59436"/>
            <a:ext cx="786384" cy="947928"/>
          </a:xfrm>
          <a:prstGeom prst="rect">
            <a:avLst/>
          </a:prstGeom>
          <a:noFill/>
          <a:ln>
            <a:noFill/>
          </a:ln>
        </p:spPr>
      </p:pic>
      <p:sp>
        <p:nvSpPr>
          <p:cNvPr id="385" name="Google Shape;385;p30"/>
          <p:cNvSpPr/>
          <p:nvPr/>
        </p:nvSpPr>
        <p:spPr>
          <a:xfrm>
            <a:off x="545592" y="5570740"/>
            <a:ext cx="4052912"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http://sachthietbigiaoduc.vn/gioi-thieu-sach/-/BOOK/10103/bai-hoc-stem-lop-3.html</a:t>
            </a:r>
            <a:endParaRPr/>
          </a:p>
        </p:txBody>
      </p:sp>
      <p:pic>
        <p:nvPicPr>
          <p:cNvPr id="386" name="Google Shape;386;p30"/>
          <p:cNvPicPr preferRelativeResize="0"/>
          <p:nvPr/>
        </p:nvPicPr>
        <p:blipFill rotWithShape="1">
          <a:blip r:embed="rId5">
            <a:alphaModFix/>
          </a:blip>
          <a:srcRect b="0" l="19169" r="0" t="0"/>
          <a:stretch/>
        </p:blipFill>
        <p:spPr>
          <a:xfrm>
            <a:off x="5634990" y="2031999"/>
            <a:ext cx="6557010" cy="482600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31"/>
          <p:cNvSpPr txBox="1"/>
          <p:nvPr/>
        </p:nvSpPr>
        <p:spPr>
          <a:xfrm>
            <a:off x="914400" y="304800"/>
            <a:ext cx="9753600" cy="53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7F6000"/>
              </a:buClr>
              <a:buSzPts val="3300"/>
              <a:buFont typeface="Calibri"/>
              <a:buNone/>
            </a:pPr>
            <a:r>
              <a:rPr b="1" lang="en-US" sz="3300">
                <a:solidFill>
                  <a:srgbClr val="7F6000"/>
                </a:solidFill>
                <a:latin typeface="Calibri"/>
                <a:ea typeface="Calibri"/>
                <a:cs typeface="Calibri"/>
                <a:sym typeface="Calibri"/>
              </a:rPr>
              <a:t>Một số hình ảnh thực nghiệm:</a:t>
            </a:r>
            <a:endParaRPr b="1" sz="3300">
              <a:solidFill>
                <a:srgbClr val="7F6000"/>
              </a:solidFill>
              <a:latin typeface="Calibri"/>
              <a:ea typeface="Calibri"/>
              <a:cs typeface="Calibri"/>
              <a:sym typeface="Calibri"/>
            </a:endParaRPr>
          </a:p>
        </p:txBody>
      </p:sp>
      <p:sp>
        <p:nvSpPr>
          <p:cNvPr id="392" name="Google Shape;392;p31"/>
          <p:cNvSpPr/>
          <p:nvPr/>
        </p:nvSpPr>
        <p:spPr>
          <a:xfrm>
            <a:off x="971289" y="4546888"/>
            <a:ext cx="2919710"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000">
                <a:solidFill>
                  <a:schemeClr val="dk1"/>
                </a:solidFill>
                <a:latin typeface="Times New Roman"/>
                <a:ea typeface="Times New Roman"/>
                <a:cs typeface="Times New Roman"/>
                <a:sym typeface="Times New Roman"/>
              </a:rPr>
              <a:t>Trường tiểu học </a:t>
            </a:r>
            <a:endParaRPr/>
          </a:p>
          <a:p>
            <a:pPr indent="0" lvl="0" marL="0" marR="0" rtl="0" algn="ctr">
              <a:spcBef>
                <a:spcPts val="0"/>
              </a:spcBef>
              <a:spcAft>
                <a:spcPts val="0"/>
              </a:spcAft>
              <a:buNone/>
            </a:pPr>
            <a:r>
              <a:rPr b="1" lang="en-US" sz="3000">
                <a:solidFill>
                  <a:schemeClr val="dk1"/>
                </a:solidFill>
                <a:latin typeface="Times New Roman"/>
                <a:ea typeface="Times New Roman"/>
                <a:cs typeface="Times New Roman"/>
                <a:sym typeface="Times New Roman"/>
              </a:rPr>
              <a:t>Lý Thái Tổ</a:t>
            </a:r>
            <a:endParaRPr b="1" sz="3000">
              <a:solidFill>
                <a:schemeClr val="dk1"/>
              </a:solidFill>
              <a:latin typeface="Calibri"/>
              <a:ea typeface="Calibri"/>
              <a:cs typeface="Calibri"/>
              <a:sym typeface="Calibri"/>
            </a:endParaRPr>
          </a:p>
        </p:txBody>
      </p:sp>
      <p:pic>
        <p:nvPicPr>
          <p:cNvPr id="393" name="Google Shape;393;p31"/>
          <p:cNvPicPr preferRelativeResize="0"/>
          <p:nvPr/>
        </p:nvPicPr>
        <p:blipFill rotWithShape="1">
          <a:blip r:embed="rId3">
            <a:alphaModFix/>
          </a:blip>
          <a:srcRect b="0" l="0" r="0" t="0"/>
          <a:stretch/>
        </p:blipFill>
        <p:spPr>
          <a:xfrm>
            <a:off x="1917055" y="914399"/>
            <a:ext cx="3661764" cy="2746323"/>
          </a:xfrm>
          <a:prstGeom prst="rect">
            <a:avLst/>
          </a:prstGeom>
          <a:noFill/>
          <a:ln>
            <a:noFill/>
          </a:ln>
        </p:spPr>
      </p:pic>
      <p:pic>
        <p:nvPicPr>
          <p:cNvPr id="394" name="Google Shape;394;p31"/>
          <p:cNvPicPr preferRelativeResize="0"/>
          <p:nvPr/>
        </p:nvPicPr>
        <p:blipFill rotWithShape="1">
          <a:blip r:embed="rId4">
            <a:alphaModFix/>
          </a:blip>
          <a:srcRect b="0" l="0" r="0" t="0"/>
          <a:stretch/>
        </p:blipFill>
        <p:spPr>
          <a:xfrm>
            <a:off x="5737744" y="914399"/>
            <a:ext cx="4822957" cy="2742914"/>
          </a:xfrm>
          <a:prstGeom prst="rect">
            <a:avLst/>
          </a:prstGeom>
          <a:noFill/>
          <a:ln>
            <a:noFill/>
          </a:ln>
        </p:spPr>
      </p:pic>
      <p:pic>
        <p:nvPicPr>
          <p:cNvPr id="395" name="Google Shape;395;p31"/>
          <p:cNvPicPr preferRelativeResize="0"/>
          <p:nvPr/>
        </p:nvPicPr>
        <p:blipFill rotWithShape="1">
          <a:blip r:embed="rId5">
            <a:alphaModFix/>
          </a:blip>
          <a:srcRect b="0" l="0" r="0" t="0"/>
          <a:stretch/>
        </p:blipFill>
        <p:spPr>
          <a:xfrm>
            <a:off x="6322440" y="4117825"/>
            <a:ext cx="3653566" cy="2740175"/>
          </a:xfrm>
          <a:prstGeom prst="rect">
            <a:avLst/>
          </a:prstGeom>
          <a:noFill/>
          <a:ln>
            <a:noFill/>
          </a:ln>
        </p:spPr>
      </p:pic>
      <p:pic>
        <p:nvPicPr>
          <p:cNvPr id="396" name="Google Shape;396;p31"/>
          <p:cNvPicPr preferRelativeResize="0"/>
          <p:nvPr/>
        </p:nvPicPr>
        <p:blipFill rotWithShape="1">
          <a:blip r:embed="rId6">
            <a:alphaModFix/>
          </a:blip>
          <a:srcRect b="0" l="0" r="0" t="0"/>
          <a:stretch/>
        </p:blipFill>
        <p:spPr>
          <a:xfrm>
            <a:off x="4379267" y="4267103"/>
            <a:ext cx="1943173" cy="2590897"/>
          </a:xfrm>
          <a:prstGeom prst="rect">
            <a:avLst/>
          </a:prstGeom>
          <a:noFill/>
          <a:ln>
            <a:noFill/>
          </a:ln>
        </p:spPr>
      </p:pic>
      <p:pic>
        <p:nvPicPr>
          <p:cNvPr id="397" name="Google Shape;397;p31"/>
          <p:cNvPicPr preferRelativeResize="0"/>
          <p:nvPr/>
        </p:nvPicPr>
        <p:blipFill rotWithShape="1">
          <a:blip r:embed="rId7">
            <a:alphaModFix/>
          </a:blip>
          <a:srcRect b="0" l="0" r="0" t="0"/>
          <a:stretch/>
        </p:blipFill>
        <p:spPr>
          <a:xfrm>
            <a:off x="152400" y="59436"/>
            <a:ext cx="786384" cy="947928"/>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32"/>
          <p:cNvSpPr txBox="1"/>
          <p:nvPr/>
        </p:nvSpPr>
        <p:spPr>
          <a:xfrm>
            <a:off x="1066800" y="381000"/>
            <a:ext cx="9753600" cy="53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7F6000"/>
              </a:buClr>
              <a:buSzPts val="3300"/>
              <a:buFont typeface="Calibri"/>
              <a:buNone/>
            </a:pPr>
            <a:r>
              <a:rPr b="1" lang="en-US" sz="3300">
                <a:solidFill>
                  <a:srgbClr val="7F6000"/>
                </a:solidFill>
                <a:latin typeface="Calibri"/>
                <a:ea typeface="Calibri"/>
                <a:cs typeface="Calibri"/>
                <a:sym typeface="Calibri"/>
              </a:rPr>
              <a:t>Một số hình ảnh thực nghiệm:</a:t>
            </a:r>
            <a:endParaRPr b="1" sz="3300">
              <a:solidFill>
                <a:srgbClr val="7F6000"/>
              </a:solidFill>
              <a:latin typeface="Calibri"/>
              <a:ea typeface="Calibri"/>
              <a:cs typeface="Calibri"/>
              <a:sym typeface="Calibri"/>
            </a:endParaRPr>
          </a:p>
        </p:txBody>
      </p:sp>
      <p:sp>
        <p:nvSpPr>
          <p:cNvPr id="404" name="Google Shape;404;p32"/>
          <p:cNvSpPr/>
          <p:nvPr/>
        </p:nvSpPr>
        <p:spPr>
          <a:xfrm>
            <a:off x="2016355" y="1432631"/>
            <a:ext cx="7854489" cy="55399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000">
                <a:solidFill>
                  <a:schemeClr val="dk1"/>
                </a:solidFill>
                <a:latin typeface="Times New Roman"/>
                <a:ea typeface="Times New Roman"/>
                <a:cs typeface="Times New Roman"/>
                <a:sym typeface="Times New Roman"/>
              </a:rPr>
              <a:t>Trường tiểu học Trần Quốc Toản</a:t>
            </a:r>
            <a:endParaRPr b="1" sz="3000">
              <a:solidFill>
                <a:schemeClr val="dk1"/>
              </a:solidFill>
              <a:latin typeface="Calibri"/>
              <a:ea typeface="Calibri"/>
              <a:cs typeface="Calibri"/>
              <a:sym typeface="Calibri"/>
            </a:endParaRPr>
          </a:p>
        </p:txBody>
      </p:sp>
      <p:pic>
        <p:nvPicPr>
          <p:cNvPr id="405" name="Google Shape;405;p32"/>
          <p:cNvPicPr preferRelativeResize="0"/>
          <p:nvPr/>
        </p:nvPicPr>
        <p:blipFill rotWithShape="1">
          <a:blip r:embed="rId3">
            <a:alphaModFix/>
          </a:blip>
          <a:srcRect b="12903" l="0" r="0" t="0"/>
          <a:stretch/>
        </p:blipFill>
        <p:spPr>
          <a:xfrm>
            <a:off x="152400" y="2411896"/>
            <a:ext cx="3543300" cy="4114800"/>
          </a:xfrm>
          <a:prstGeom prst="rect">
            <a:avLst/>
          </a:prstGeom>
          <a:noFill/>
          <a:ln>
            <a:noFill/>
          </a:ln>
        </p:spPr>
      </p:pic>
      <p:pic>
        <p:nvPicPr>
          <p:cNvPr id="406" name="Google Shape;406;p32"/>
          <p:cNvPicPr preferRelativeResize="0"/>
          <p:nvPr/>
        </p:nvPicPr>
        <p:blipFill rotWithShape="1">
          <a:blip r:embed="rId4">
            <a:alphaModFix/>
          </a:blip>
          <a:srcRect b="0" l="0" r="0" t="0"/>
          <a:stretch/>
        </p:blipFill>
        <p:spPr>
          <a:xfrm>
            <a:off x="3829050" y="2411896"/>
            <a:ext cx="4114800" cy="4114800"/>
          </a:xfrm>
          <a:prstGeom prst="rect">
            <a:avLst/>
          </a:prstGeom>
          <a:noFill/>
          <a:ln>
            <a:noFill/>
          </a:ln>
        </p:spPr>
      </p:pic>
      <p:pic>
        <p:nvPicPr>
          <p:cNvPr id="407" name="Google Shape;407;p32"/>
          <p:cNvPicPr preferRelativeResize="0"/>
          <p:nvPr/>
        </p:nvPicPr>
        <p:blipFill rotWithShape="1">
          <a:blip r:embed="rId5">
            <a:alphaModFix/>
          </a:blip>
          <a:srcRect b="0" l="0" r="0" t="0"/>
          <a:stretch/>
        </p:blipFill>
        <p:spPr>
          <a:xfrm>
            <a:off x="8077200" y="2411896"/>
            <a:ext cx="4114800" cy="4114800"/>
          </a:xfrm>
          <a:prstGeom prst="rect">
            <a:avLst/>
          </a:prstGeom>
          <a:noFill/>
          <a:ln>
            <a:noFill/>
          </a:ln>
        </p:spPr>
      </p:pic>
      <p:pic>
        <p:nvPicPr>
          <p:cNvPr id="408" name="Google Shape;408;p32"/>
          <p:cNvPicPr preferRelativeResize="0"/>
          <p:nvPr/>
        </p:nvPicPr>
        <p:blipFill rotWithShape="1">
          <a:blip r:embed="rId6">
            <a:alphaModFix/>
          </a:blip>
          <a:srcRect b="0" l="0" r="0" t="0"/>
          <a:stretch/>
        </p:blipFill>
        <p:spPr>
          <a:xfrm>
            <a:off x="152400" y="59436"/>
            <a:ext cx="786384" cy="947928"/>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33"/>
          <p:cNvSpPr txBox="1"/>
          <p:nvPr/>
        </p:nvSpPr>
        <p:spPr>
          <a:xfrm>
            <a:off x="938784" y="473964"/>
            <a:ext cx="9753600" cy="53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7F6000"/>
              </a:buClr>
              <a:buSzPts val="3300"/>
              <a:buFont typeface="Calibri"/>
              <a:buNone/>
            </a:pPr>
            <a:r>
              <a:rPr b="1" lang="en-US" sz="3300">
                <a:solidFill>
                  <a:srgbClr val="7F6000"/>
                </a:solidFill>
                <a:latin typeface="Calibri"/>
                <a:ea typeface="Calibri"/>
                <a:cs typeface="Calibri"/>
                <a:sym typeface="Calibri"/>
              </a:rPr>
              <a:t>Một số hình ảnh thực nghiệm:</a:t>
            </a:r>
            <a:endParaRPr b="1" sz="3300">
              <a:solidFill>
                <a:srgbClr val="7F6000"/>
              </a:solidFill>
              <a:latin typeface="Calibri"/>
              <a:ea typeface="Calibri"/>
              <a:cs typeface="Calibri"/>
              <a:sym typeface="Calibri"/>
            </a:endParaRPr>
          </a:p>
        </p:txBody>
      </p:sp>
      <p:sp>
        <p:nvSpPr>
          <p:cNvPr id="414" name="Google Shape;414;p33"/>
          <p:cNvSpPr/>
          <p:nvPr/>
        </p:nvSpPr>
        <p:spPr>
          <a:xfrm>
            <a:off x="2968487" y="5322045"/>
            <a:ext cx="6208485" cy="55399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000">
                <a:solidFill>
                  <a:schemeClr val="dk1"/>
                </a:solidFill>
                <a:latin typeface="Times New Roman"/>
                <a:ea typeface="Times New Roman"/>
                <a:cs typeface="Times New Roman"/>
                <a:sym typeface="Times New Roman"/>
              </a:rPr>
              <a:t>Trường tiểu học Nam Thành Công</a:t>
            </a:r>
            <a:endParaRPr b="1" sz="3000">
              <a:solidFill>
                <a:schemeClr val="dk1"/>
              </a:solidFill>
              <a:latin typeface="Calibri"/>
              <a:ea typeface="Calibri"/>
              <a:cs typeface="Calibri"/>
              <a:sym typeface="Calibri"/>
            </a:endParaRPr>
          </a:p>
        </p:txBody>
      </p:sp>
      <p:pic>
        <p:nvPicPr>
          <p:cNvPr id="415" name="Google Shape;415;p33"/>
          <p:cNvPicPr preferRelativeResize="0"/>
          <p:nvPr/>
        </p:nvPicPr>
        <p:blipFill rotWithShape="1">
          <a:blip r:embed="rId3">
            <a:alphaModFix/>
          </a:blip>
          <a:srcRect b="0" l="0" r="9728" t="0"/>
          <a:stretch/>
        </p:blipFill>
        <p:spPr>
          <a:xfrm>
            <a:off x="7868983" y="1626903"/>
            <a:ext cx="4035444" cy="3585681"/>
          </a:xfrm>
          <a:prstGeom prst="rect">
            <a:avLst/>
          </a:prstGeom>
          <a:noFill/>
          <a:ln>
            <a:noFill/>
          </a:ln>
        </p:spPr>
      </p:pic>
      <p:pic>
        <p:nvPicPr>
          <p:cNvPr id="416" name="Google Shape;416;p33"/>
          <p:cNvPicPr preferRelativeResize="0"/>
          <p:nvPr/>
        </p:nvPicPr>
        <p:blipFill rotWithShape="1">
          <a:blip r:embed="rId4">
            <a:alphaModFix/>
          </a:blip>
          <a:srcRect b="0" l="0" r="0" t="0"/>
          <a:stretch/>
        </p:blipFill>
        <p:spPr>
          <a:xfrm>
            <a:off x="152400" y="1686340"/>
            <a:ext cx="3526245" cy="3526245"/>
          </a:xfrm>
          <a:prstGeom prst="rect">
            <a:avLst/>
          </a:prstGeom>
          <a:noFill/>
          <a:ln>
            <a:noFill/>
          </a:ln>
        </p:spPr>
      </p:pic>
      <p:pic>
        <p:nvPicPr>
          <p:cNvPr id="417" name="Google Shape;417;p33"/>
          <p:cNvPicPr preferRelativeResize="0"/>
          <p:nvPr/>
        </p:nvPicPr>
        <p:blipFill rotWithShape="1">
          <a:blip r:embed="rId5">
            <a:alphaModFix/>
          </a:blip>
          <a:srcRect b="0" l="0" r="0" t="0"/>
          <a:stretch/>
        </p:blipFill>
        <p:spPr>
          <a:xfrm>
            <a:off x="4044404" y="1626904"/>
            <a:ext cx="3585681" cy="3585681"/>
          </a:xfrm>
          <a:prstGeom prst="rect">
            <a:avLst/>
          </a:prstGeom>
          <a:noFill/>
          <a:ln>
            <a:noFill/>
          </a:ln>
        </p:spPr>
      </p:pic>
      <p:pic>
        <p:nvPicPr>
          <p:cNvPr id="418" name="Google Shape;418;p33"/>
          <p:cNvPicPr preferRelativeResize="0"/>
          <p:nvPr/>
        </p:nvPicPr>
        <p:blipFill rotWithShape="1">
          <a:blip r:embed="rId6">
            <a:alphaModFix/>
          </a:blip>
          <a:srcRect b="0" l="0" r="0" t="0"/>
          <a:stretch/>
        </p:blipFill>
        <p:spPr>
          <a:xfrm>
            <a:off x="152400" y="59436"/>
            <a:ext cx="786384" cy="947928"/>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34"/>
          <p:cNvSpPr/>
          <p:nvPr/>
        </p:nvSpPr>
        <p:spPr>
          <a:xfrm>
            <a:off x="0" y="0"/>
            <a:ext cx="609600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https://giaoducthoidai.vn/chia-se-giai-phap-khai-thac-hieu-qua-bai-hoc-stem-o-tieu-hoc-post634615.html</a:t>
            </a:r>
            <a:endParaRPr/>
          </a:p>
        </p:txBody>
      </p:sp>
      <p:pic>
        <p:nvPicPr>
          <p:cNvPr id="424" name="Google Shape;424;p34"/>
          <p:cNvPicPr preferRelativeResize="0"/>
          <p:nvPr/>
        </p:nvPicPr>
        <p:blipFill rotWithShape="1">
          <a:blip r:embed="rId3">
            <a:alphaModFix/>
          </a:blip>
          <a:srcRect b="0" l="0" r="0" t="0"/>
          <a:stretch/>
        </p:blipFill>
        <p:spPr>
          <a:xfrm>
            <a:off x="1834788" y="646331"/>
            <a:ext cx="7395404" cy="605225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pic>
        <p:nvPicPr>
          <p:cNvPr id="430" name="Google Shape;430;p35"/>
          <p:cNvPicPr preferRelativeResize="0"/>
          <p:nvPr/>
        </p:nvPicPr>
        <p:blipFill rotWithShape="1">
          <a:blip r:embed="rId3">
            <a:alphaModFix/>
          </a:blip>
          <a:srcRect b="0" l="0" r="0" t="0"/>
          <a:stretch/>
        </p:blipFill>
        <p:spPr>
          <a:xfrm>
            <a:off x="105157" y="185529"/>
            <a:ext cx="12086843" cy="6476783"/>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pic>
        <p:nvPicPr>
          <p:cNvPr id="435" name="Google Shape;435;p36"/>
          <p:cNvPicPr preferRelativeResize="0"/>
          <p:nvPr/>
        </p:nvPicPr>
        <p:blipFill rotWithShape="1">
          <a:blip r:embed="rId3">
            <a:alphaModFix/>
          </a:blip>
          <a:srcRect b="0" l="0" r="0" t="0"/>
          <a:stretch/>
        </p:blipFill>
        <p:spPr>
          <a:xfrm>
            <a:off x="0" y="0"/>
            <a:ext cx="12192000" cy="1409700"/>
          </a:xfrm>
          <a:prstGeom prst="rect">
            <a:avLst/>
          </a:prstGeom>
          <a:noFill/>
          <a:ln>
            <a:noFill/>
          </a:ln>
        </p:spPr>
      </p:pic>
      <p:pic>
        <p:nvPicPr>
          <p:cNvPr descr="Hình nền PP thank you đẹp nhất" id="436" name="Google Shape;436;p36"/>
          <p:cNvPicPr preferRelativeResize="0"/>
          <p:nvPr/>
        </p:nvPicPr>
        <p:blipFill rotWithShape="1">
          <a:blip r:embed="rId4">
            <a:alphaModFix/>
          </a:blip>
          <a:srcRect b="0" l="0" r="0" t="0"/>
          <a:stretch/>
        </p:blipFill>
        <p:spPr>
          <a:xfrm>
            <a:off x="2777069" y="1596365"/>
            <a:ext cx="6220355" cy="483830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4"/>
          <p:cNvSpPr txBox="1"/>
          <p:nvPr>
            <p:ph type="title"/>
          </p:nvPr>
        </p:nvSpPr>
        <p:spPr>
          <a:xfrm>
            <a:off x="0" y="371061"/>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Tác giả sách BÀI HỌC STEM lớp 3</a:t>
            </a:r>
            <a:endParaRPr b="1" sz="3600">
              <a:solidFill>
                <a:schemeClr val="lt1"/>
              </a:solidFill>
              <a:latin typeface="Federo"/>
              <a:ea typeface="Federo"/>
              <a:cs typeface="Federo"/>
              <a:sym typeface="Federo"/>
            </a:endParaRPr>
          </a:p>
        </p:txBody>
      </p:sp>
      <p:graphicFrame>
        <p:nvGraphicFramePr>
          <p:cNvPr id="131" name="Google Shape;131;p4"/>
          <p:cNvGraphicFramePr/>
          <p:nvPr/>
        </p:nvGraphicFramePr>
        <p:xfrm>
          <a:off x="516832" y="1342518"/>
          <a:ext cx="3000000" cy="3000000"/>
        </p:xfrm>
        <a:graphic>
          <a:graphicData uri="http://schemas.openxmlformats.org/drawingml/2006/table">
            <a:tbl>
              <a:tblPr bandRow="1" firstRow="1">
                <a:noFill/>
                <a:tableStyleId>{E4435459-4A09-4C74-8FA7-7C74E2957713}</a:tableStyleId>
              </a:tblPr>
              <a:tblGrid>
                <a:gridCol w="3022425"/>
                <a:gridCol w="1192750"/>
                <a:gridCol w="2428725"/>
                <a:gridCol w="2214625"/>
                <a:gridCol w="2214625"/>
              </a:tblGrid>
              <a:tr h="481675">
                <a:tc>
                  <a:txBody>
                    <a:bodyPr/>
                    <a:lstStyle/>
                    <a:p>
                      <a:pPr indent="0" lvl="0" marL="0" marR="0" rtl="0" algn="ctr">
                        <a:spcBef>
                          <a:spcPts val="0"/>
                        </a:spcBef>
                        <a:spcAft>
                          <a:spcPts val="0"/>
                        </a:spcAft>
                        <a:buNone/>
                      </a:pPr>
                      <a:r>
                        <a:rPr lang="en-US" sz="1400" u="none" cap="none" strike="noStrike"/>
                        <a:t>Họ và tên</a:t>
                      </a:r>
                      <a:endParaRPr sz="1400" u="none" cap="none" strike="noStrike"/>
                    </a:p>
                  </a:txBody>
                  <a:tcPr marT="45725" marB="45725" marR="91450" marL="91450" anchor="ctr"/>
                </a:tc>
                <a:tc>
                  <a:txBody>
                    <a:bodyPr/>
                    <a:lstStyle/>
                    <a:p>
                      <a:pPr indent="0" lvl="0" marL="0" marR="0" rtl="0" algn="ctr">
                        <a:spcBef>
                          <a:spcPts val="0"/>
                        </a:spcBef>
                        <a:spcAft>
                          <a:spcPts val="0"/>
                        </a:spcAft>
                        <a:buNone/>
                      </a:pPr>
                      <a:r>
                        <a:rPr lang="en-US" sz="1400" u="none" cap="none" strike="noStrike"/>
                        <a:t>Nhiệm vụ</a:t>
                      </a:r>
                      <a:endParaRPr/>
                    </a:p>
                  </a:txBody>
                  <a:tcPr marT="45725" marB="45725" marR="91450" marL="91450" anchor="ctr"/>
                </a:tc>
                <a:tc>
                  <a:txBody>
                    <a:bodyPr/>
                    <a:lstStyle/>
                    <a:p>
                      <a:pPr indent="0" lvl="0" marL="0" marR="0" rtl="0" algn="ctr">
                        <a:spcBef>
                          <a:spcPts val="0"/>
                        </a:spcBef>
                        <a:spcAft>
                          <a:spcPts val="0"/>
                        </a:spcAft>
                        <a:buNone/>
                      </a:pPr>
                      <a:r>
                        <a:rPr lang="en-US" sz="1400" u="none" cap="none" strike="noStrike"/>
                        <a:t>Cơ quan công tác</a:t>
                      </a:r>
                      <a:endParaRPr/>
                    </a:p>
                  </a:txBody>
                  <a:tcPr marT="45725" marB="45725" marR="91450" marL="91450" anchor="ctr"/>
                </a:tc>
                <a:tc>
                  <a:txBody>
                    <a:bodyPr/>
                    <a:lstStyle/>
                    <a:p>
                      <a:pPr indent="0" lvl="0" marL="0" marR="0" rtl="0" algn="ctr">
                        <a:spcBef>
                          <a:spcPts val="0"/>
                        </a:spcBef>
                        <a:spcAft>
                          <a:spcPts val="0"/>
                        </a:spcAft>
                        <a:buNone/>
                      </a:pPr>
                      <a:r>
                        <a:rPr lang="en-US" sz="1400" u="none" cap="none" strike="noStrike"/>
                        <a:t>Các sách và tài liệu đã xuất bản</a:t>
                      </a:r>
                      <a:endParaRPr sz="1400" u="none" cap="none" strike="noStrike"/>
                    </a:p>
                  </a:txBody>
                  <a:tcPr marT="45725" marB="45725" marR="91450" marL="91450" anchor="ctr"/>
                </a:tc>
                <a:tc>
                  <a:txBody>
                    <a:bodyPr/>
                    <a:lstStyle/>
                    <a:p>
                      <a:pPr indent="0" lvl="0" marL="0" marR="0" rtl="0" algn="ctr">
                        <a:spcBef>
                          <a:spcPts val="0"/>
                        </a:spcBef>
                        <a:spcAft>
                          <a:spcPts val="0"/>
                        </a:spcAft>
                        <a:buNone/>
                      </a:pPr>
                      <a:r>
                        <a:rPr lang="en-US" sz="1400" u="none" cap="none" strike="noStrike"/>
                        <a:t>Ghi chú</a:t>
                      </a:r>
                      <a:endParaRPr/>
                    </a:p>
                  </a:txBody>
                  <a:tcPr marT="45725" marB="45725" marR="91450" marL="91450" anchor="ctr"/>
                </a:tc>
              </a:tr>
              <a:tr h="481675">
                <a:tc>
                  <a:txBody>
                    <a:bodyPr/>
                    <a:lstStyle/>
                    <a:p>
                      <a:pPr indent="0" lvl="0" marL="0" marR="0" rtl="0" algn="l">
                        <a:spcBef>
                          <a:spcPts val="0"/>
                        </a:spcBef>
                        <a:spcAft>
                          <a:spcPts val="0"/>
                        </a:spcAft>
                        <a:buNone/>
                      </a:pPr>
                      <a:r>
                        <a:rPr lang="en-US" sz="1400" u="none" cap="none" strike="noStrike"/>
                        <a:t>TS TƯỞNG DUY HẢI</a:t>
                      </a:r>
                      <a:endParaRPr/>
                    </a:p>
                  </a:txBody>
                  <a:tcPr marT="45725" marB="45725" marR="91450" marL="91450" anchor="ctr"/>
                </a:tc>
                <a:tc>
                  <a:txBody>
                    <a:bodyPr/>
                    <a:lstStyle/>
                    <a:p>
                      <a:pPr indent="0" lvl="0" marL="0" marR="0" rtl="0" algn="l">
                        <a:spcBef>
                          <a:spcPts val="0"/>
                        </a:spcBef>
                        <a:spcAft>
                          <a:spcPts val="0"/>
                        </a:spcAft>
                        <a:buNone/>
                      </a:pPr>
                      <a:r>
                        <a:rPr lang="en-US" sz="1400"/>
                        <a:t>Chủ biên</a:t>
                      </a:r>
                      <a:endParaRPr/>
                    </a:p>
                  </a:txBody>
                  <a:tcPr marT="45725" marB="45725" marR="91450" marL="91450" anchor="ctr"/>
                </a:tc>
                <a:tc>
                  <a:txBody>
                    <a:bodyPr/>
                    <a:lstStyle/>
                    <a:p>
                      <a:pPr indent="0" lvl="0" marL="0" marR="0" rtl="0" algn="l">
                        <a:spcBef>
                          <a:spcPts val="0"/>
                        </a:spcBef>
                        <a:spcAft>
                          <a:spcPts val="0"/>
                        </a:spcAft>
                        <a:buNone/>
                      </a:pPr>
                      <a:r>
                        <a:rPr lang="en-US" sz="1400"/>
                        <a:t>ĐHSP Hà Nội</a:t>
                      </a:r>
                      <a:endParaRPr/>
                    </a:p>
                  </a:txBody>
                  <a:tcPr marT="45725" marB="45725" marR="91450" marL="91450" anchor="ctr"/>
                </a:tc>
                <a:tc>
                  <a:txBody>
                    <a:bodyPr/>
                    <a:lstStyle/>
                    <a:p>
                      <a:pPr indent="0" lvl="0" marL="0" marR="0" rtl="0" algn="l">
                        <a:spcBef>
                          <a:spcPts val="0"/>
                        </a:spcBef>
                        <a:spcAft>
                          <a:spcPts val="0"/>
                        </a:spcAft>
                        <a:buNone/>
                      </a:pPr>
                      <a:r>
                        <a:rPr lang="en-US" sz="1400"/>
                        <a:t>Tác giả SGK CTGDPT 20</a:t>
                      </a:r>
                      <a:r>
                        <a:rPr lang="en-US"/>
                        <a:t>1</a:t>
                      </a:r>
                      <a:r>
                        <a:rPr lang="en-US" sz="1400"/>
                        <a:t>8…</a:t>
                      </a:r>
                      <a:endParaRPr sz="1400"/>
                    </a:p>
                  </a:txBody>
                  <a:tcPr marT="45725" marB="45725" marR="91450" marL="91450" anchor="ctr"/>
                </a:tc>
                <a:tc>
                  <a:txBody>
                    <a:bodyPr/>
                    <a:lstStyle/>
                    <a:p>
                      <a:pPr indent="0" lvl="0" marL="0" marR="0" rtl="0" algn="l">
                        <a:spcBef>
                          <a:spcPts val="0"/>
                        </a:spcBef>
                        <a:spcAft>
                          <a:spcPts val="0"/>
                        </a:spcAft>
                        <a:buNone/>
                      </a:pPr>
                      <a:r>
                        <a:rPr lang="en-US" sz="1400"/>
                        <a:t>Chuyên gia Giáo dục STEM của Bộ GD&amp;ĐT</a:t>
                      </a:r>
                      <a:endParaRPr/>
                    </a:p>
                  </a:txBody>
                  <a:tcPr marT="45725" marB="45725" marR="91450" marL="91450" anchor="ctr"/>
                </a:tc>
              </a:tr>
              <a:tr h="481675">
                <a:tc>
                  <a:txBody>
                    <a:bodyPr/>
                    <a:lstStyle/>
                    <a:p>
                      <a:pPr indent="0" lvl="0" marL="0" marR="0" rtl="0" algn="l">
                        <a:spcBef>
                          <a:spcPts val="0"/>
                        </a:spcBef>
                        <a:spcAft>
                          <a:spcPts val="0"/>
                        </a:spcAft>
                        <a:buNone/>
                      </a:pPr>
                      <a:r>
                        <a:rPr lang="en-US" sz="1400"/>
                        <a:t>TS Trần Thị Thuý Ngà</a:t>
                      </a:r>
                      <a:endParaRPr/>
                    </a:p>
                  </a:txBody>
                  <a:tcPr marT="45725" marB="45725" marR="91450" marL="91450" anchor="ctr"/>
                </a:tc>
                <a:tc>
                  <a:txBody>
                    <a:bodyPr/>
                    <a:lstStyle/>
                    <a:p>
                      <a:pPr indent="0" lvl="0" marL="0" marR="0" rtl="0" algn="l">
                        <a:spcBef>
                          <a:spcPts val="0"/>
                        </a:spcBef>
                        <a:spcAft>
                          <a:spcPts val="0"/>
                        </a:spcAft>
                        <a:buNone/>
                      </a:pPr>
                      <a:r>
                        <a:rPr lang="en-US" sz="1400"/>
                        <a:t>Tác giả</a:t>
                      </a:r>
                      <a:endParaRPr/>
                    </a:p>
                  </a:txBody>
                  <a:tcPr marT="45725" marB="45725" marR="91450" marL="91450" anchor="ctr"/>
                </a:tc>
                <a:tc>
                  <a:txBody>
                    <a:bodyPr/>
                    <a:lstStyle/>
                    <a:p>
                      <a:pPr indent="0" lvl="0" marL="0" marR="0" rtl="0" algn="l">
                        <a:spcBef>
                          <a:spcPts val="0"/>
                        </a:spcBef>
                        <a:spcAft>
                          <a:spcPts val="0"/>
                        </a:spcAft>
                        <a:buNone/>
                      </a:pPr>
                      <a:r>
                        <a:rPr lang="en-US" sz="1400"/>
                        <a:t>Viện KHGDVN</a:t>
                      </a:r>
                      <a:endParaRPr/>
                    </a:p>
                  </a:txBody>
                  <a:tcPr marT="45725" marB="45725" marR="91450" marL="91450" anchor="ctr"/>
                </a:tc>
                <a:tc>
                  <a:txBody>
                    <a:bodyPr/>
                    <a:lstStyle/>
                    <a:p>
                      <a:pPr indent="0" lvl="0" marL="0" marR="0" rtl="0" algn="l">
                        <a:spcBef>
                          <a:spcPts val="0"/>
                        </a:spcBef>
                        <a:spcAft>
                          <a:spcPts val="0"/>
                        </a:spcAft>
                        <a:buNone/>
                      </a:pPr>
                      <a:r>
                        <a:rPr lang="en-US" sz="1400"/>
                        <a:t>Tác giả SGK CTGDPT 20</a:t>
                      </a:r>
                      <a:r>
                        <a:rPr lang="en-US"/>
                        <a:t>1</a:t>
                      </a:r>
                      <a:r>
                        <a:rPr lang="en-US" sz="1400"/>
                        <a:t>8…</a:t>
                      </a:r>
                      <a:endParaRPr sz="1400"/>
                    </a:p>
                  </a:txBody>
                  <a:tcPr marT="45725" marB="45725" marR="91450" marL="91450" anchor="ctr"/>
                </a:tc>
                <a:tc>
                  <a:txBody>
                    <a:bodyPr/>
                    <a:lstStyle/>
                    <a:p>
                      <a:pPr indent="0" lvl="0" marL="0" marR="0" rtl="0" algn="l">
                        <a:spcBef>
                          <a:spcPts val="0"/>
                        </a:spcBef>
                        <a:spcAft>
                          <a:spcPts val="0"/>
                        </a:spcAft>
                        <a:buNone/>
                      </a:pPr>
                      <a:r>
                        <a:rPr lang="en-US" sz="1400"/>
                        <a:t>Chuyên gia Giáo dục STEM của Bộ GD&amp;ĐT</a:t>
                      </a:r>
                      <a:endParaRPr/>
                    </a:p>
                  </a:txBody>
                  <a:tcPr marT="45725" marB="45725" marR="91450" marL="91450" anchor="ctr"/>
                </a:tc>
              </a:tr>
              <a:tr h="481675">
                <a:tc>
                  <a:txBody>
                    <a:bodyPr/>
                    <a:lstStyle/>
                    <a:p>
                      <a:pPr indent="0" lvl="0" marL="0" marR="0" rtl="0" algn="l">
                        <a:spcBef>
                          <a:spcPts val="0"/>
                        </a:spcBef>
                        <a:spcAft>
                          <a:spcPts val="0"/>
                        </a:spcAft>
                        <a:buNone/>
                      </a:pPr>
                      <a:r>
                        <a:rPr lang="en-US" sz="1400"/>
                        <a:t>ST Đào Thị Sen</a:t>
                      </a:r>
                      <a:endParaRPr/>
                    </a:p>
                  </a:txBody>
                  <a:tcPr marT="45725" marB="45725" marR="91450" marL="91450" anchor="ctr"/>
                </a:tc>
                <a:tc>
                  <a:txBody>
                    <a:bodyPr/>
                    <a:lstStyle/>
                    <a:p>
                      <a:pPr indent="0" lvl="0" marL="0" marR="0" rtl="0" algn="l">
                        <a:spcBef>
                          <a:spcPts val="0"/>
                        </a:spcBef>
                        <a:spcAft>
                          <a:spcPts val="0"/>
                        </a:spcAft>
                        <a:buNone/>
                      </a:pPr>
                      <a:r>
                        <a:rPr lang="en-US" sz="1400"/>
                        <a:t>Tác giả</a:t>
                      </a:r>
                      <a:endParaRPr/>
                    </a:p>
                  </a:txBody>
                  <a:tcPr marT="45725" marB="45725" marR="91450" marL="91450" anchor="ctr"/>
                </a:tc>
                <a:tc>
                  <a:txBody>
                    <a:bodyPr/>
                    <a:lstStyle/>
                    <a:p>
                      <a:pPr indent="0" lvl="0" marL="0" marR="0" rtl="0" algn="l">
                        <a:spcBef>
                          <a:spcPts val="0"/>
                        </a:spcBef>
                        <a:spcAft>
                          <a:spcPts val="0"/>
                        </a:spcAft>
                        <a:buNone/>
                      </a:pPr>
                      <a:r>
                        <a:rPr lang="en-US" sz="1400"/>
                        <a:t>ĐHSP Hà Nội</a:t>
                      </a:r>
                      <a:endParaRPr/>
                    </a:p>
                  </a:txBody>
                  <a:tcPr marT="45725" marB="45725" marR="91450" marL="91450" anchor="ctr"/>
                </a:tc>
                <a:tc>
                  <a:txBody>
                    <a:bodyPr/>
                    <a:lstStyle/>
                    <a:p>
                      <a:pPr indent="0" lvl="0" marL="0" marR="0" rtl="0" algn="l">
                        <a:spcBef>
                          <a:spcPts val="0"/>
                        </a:spcBef>
                        <a:spcAft>
                          <a:spcPts val="0"/>
                        </a:spcAft>
                        <a:buNone/>
                      </a:pPr>
                      <a:r>
                        <a:rPr lang="en-US" sz="1400"/>
                        <a:t>Tác giả SGK CTGDPT 20</a:t>
                      </a:r>
                      <a:r>
                        <a:rPr lang="en-US"/>
                        <a:t>1</a:t>
                      </a:r>
                      <a:r>
                        <a:rPr lang="en-US" sz="1400"/>
                        <a:t>8…</a:t>
                      </a:r>
                      <a:endParaRPr sz="1400"/>
                    </a:p>
                  </a:txBody>
                  <a:tcPr marT="45725" marB="45725" marR="91450" marL="91450" anchor="ctr"/>
                </a:tc>
                <a:tc>
                  <a:txBody>
                    <a:bodyPr/>
                    <a:lstStyle/>
                    <a:p>
                      <a:pPr indent="0" lvl="0" marL="0" marR="0" rtl="0" algn="l">
                        <a:spcBef>
                          <a:spcPts val="0"/>
                        </a:spcBef>
                        <a:spcAft>
                          <a:spcPts val="0"/>
                        </a:spcAft>
                        <a:buNone/>
                      </a:pPr>
                      <a:r>
                        <a:rPr lang="en-US" sz="1400"/>
                        <a:t>Chuyên gia Giáo dục STEM của Bộ GD&amp;ĐT</a:t>
                      </a:r>
                      <a:endParaRPr/>
                    </a:p>
                  </a:txBody>
                  <a:tcPr marT="45725" marB="45725" marR="91450" marL="91450" anchor="ctr"/>
                </a:tc>
              </a:tr>
              <a:tr h="481675">
                <a:tc>
                  <a:txBody>
                    <a:bodyPr/>
                    <a:lstStyle/>
                    <a:p>
                      <a:pPr indent="0" lvl="0" marL="0" marR="0" rtl="0" algn="l">
                        <a:spcBef>
                          <a:spcPts val="0"/>
                        </a:spcBef>
                        <a:spcAft>
                          <a:spcPts val="0"/>
                        </a:spcAft>
                        <a:buNone/>
                      </a:pPr>
                      <a:r>
                        <a:rPr lang="en-US" sz="1400"/>
                        <a:t>ThS Nguyễn Huyền Trang</a:t>
                      </a:r>
                      <a:endParaRPr/>
                    </a:p>
                  </a:txBody>
                  <a:tcPr marT="45725" marB="45725" marR="91450" marL="91450" anchor="ctr"/>
                </a:tc>
                <a:tc>
                  <a:txBody>
                    <a:bodyPr/>
                    <a:lstStyle/>
                    <a:p>
                      <a:pPr indent="0" lvl="0" marL="0" marR="0" rtl="0" algn="l">
                        <a:spcBef>
                          <a:spcPts val="0"/>
                        </a:spcBef>
                        <a:spcAft>
                          <a:spcPts val="0"/>
                        </a:spcAft>
                        <a:buNone/>
                      </a:pPr>
                      <a:r>
                        <a:rPr lang="en-US" sz="1400"/>
                        <a:t>Tác giả</a:t>
                      </a:r>
                      <a:endParaRPr/>
                    </a:p>
                  </a:txBody>
                  <a:tcPr marT="45725" marB="45725" marR="91450" marL="91450" anchor="ctr"/>
                </a:tc>
                <a:tc>
                  <a:txBody>
                    <a:bodyPr/>
                    <a:lstStyle/>
                    <a:p>
                      <a:pPr indent="0" lvl="0" marL="0" marR="0" rtl="0" algn="l">
                        <a:spcBef>
                          <a:spcPts val="0"/>
                        </a:spcBef>
                        <a:spcAft>
                          <a:spcPts val="0"/>
                        </a:spcAft>
                        <a:buNone/>
                      </a:pPr>
                      <a:r>
                        <a:rPr lang="en-US" sz="1400"/>
                        <a:t>Trường BDCBGD HN</a:t>
                      </a:r>
                      <a:endParaRPr/>
                    </a:p>
                  </a:txBody>
                  <a:tcPr marT="45725" marB="45725" marR="91450" marL="91450" anchor="ctr"/>
                </a:tc>
                <a:tc>
                  <a:txBody>
                    <a:bodyPr/>
                    <a:lstStyle/>
                    <a:p>
                      <a:pPr indent="0" lvl="0" marL="0" marR="0" rtl="0" algn="l">
                        <a:spcBef>
                          <a:spcPts val="0"/>
                        </a:spcBef>
                        <a:spcAft>
                          <a:spcPts val="0"/>
                        </a:spcAft>
                        <a:buNone/>
                      </a:pPr>
                      <a:r>
                        <a:rPr lang="en-US" sz="1400"/>
                        <a:t>Tác giả SGK CTGDPT 20</a:t>
                      </a:r>
                      <a:r>
                        <a:rPr lang="en-US"/>
                        <a:t>1</a:t>
                      </a:r>
                      <a:r>
                        <a:rPr lang="en-US" sz="1400"/>
                        <a:t>8…</a:t>
                      </a:r>
                      <a:endParaRPr sz="1400"/>
                    </a:p>
                  </a:txBody>
                  <a:tcPr marT="45725" marB="45725" marR="91450" marL="91450" anchor="ctr"/>
                </a:tc>
                <a:tc>
                  <a:txBody>
                    <a:bodyPr/>
                    <a:lstStyle/>
                    <a:p>
                      <a:pPr indent="0" lvl="0" marL="0" marR="0" rtl="0" algn="l">
                        <a:spcBef>
                          <a:spcPts val="0"/>
                        </a:spcBef>
                        <a:spcAft>
                          <a:spcPts val="0"/>
                        </a:spcAft>
                        <a:buNone/>
                      </a:pPr>
                      <a:r>
                        <a:t/>
                      </a:r>
                      <a:endParaRPr sz="1400"/>
                    </a:p>
                  </a:txBody>
                  <a:tcPr marT="45725" marB="45725" marR="91450" marL="91450" anchor="ctr"/>
                </a:tc>
              </a:tr>
              <a:tr h="396450">
                <a:tc>
                  <a:txBody>
                    <a:bodyPr/>
                    <a:lstStyle/>
                    <a:p>
                      <a:pPr indent="0" lvl="0" marL="0" marR="0" rtl="0" algn="l">
                        <a:spcBef>
                          <a:spcPts val="0"/>
                        </a:spcBef>
                        <a:spcAft>
                          <a:spcPts val="0"/>
                        </a:spcAft>
                        <a:buNone/>
                      </a:pPr>
                      <a:r>
                        <a:rPr lang="en-US" sz="1400"/>
                        <a:t>ThS Nguyễn Hà My</a:t>
                      </a:r>
                      <a:endParaRPr/>
                    </a:p>
                  </a:txBody>
                  <a:tcPr marT="45725" marB="45725" marR="91450" marL="91450" anchor="ctr"/>
                </a:tc>
                <a:tc>
                  <a:txBody>
                    <a:bodyPr/>
                    <a:lstStyle/>
                    <a:p>
                      <a:pPr indent="0" lvl="0" marL="0" marR="0" rtl="0" algn="l">
                        <a:spcBef>
                          <a:spcPts val="0"/>
                        </a:spcBef>
                        <a:spcAft>
                          <a:spcPts val="0"/>
                        </a:spcAft>
                        <a:buNone/>
                      </a:pPr>
                      <a:r>
                        <a:rPr lang="en-US" sz="1400"/>
                        <a:t>Tác giả</a:t>
                      </a:r>
                      <a:endParaRPr/>
                    </a:p>
                  </a:txBody>
                  <a:tcPr marT="45725" marB="45725" marR="91450" marL="91450" anchor="ctr"/>
                </a:tc>
                <a:tc>
                  <a:txBody>
                    <a:bodyPr/>
                    <a:lstStyle/>
                    <a:p>
                      <a:pPr indent="0" lvl="0" marL="0" marR="0" rtl="0" algn="l">
                        <a:spcBef>
                          <a:spcPts val="0"/>
                        </a:spcBef>
                        <a:spcAft>
                          <a:spcPts val="0"/>
                        </a:spcAft>
                        <a:buNone/>
                      </a:pPr>
                      <a:r>
                        <a:rPr lang="en-US" sz="1400"/>
                        <a:t>ĐHSP Hà Nội</a:t>
                      </a:r>
                      <a:endParaRPr/>
                    </a:p>
                  </a:txBody>
                  <a:tcPr marT="45725" marB="45725" marR="91450" marL="91450" anchor="ctr"/>
                </a:tc>
                <a:tc>
                  <a:txBody>
                    <a:bodyPr/>
                    <a:lstStyle/>
                    <a:p>
                      <a:pPr indent="0" lvl="0" marL="0" marR="0" rtl="0" algn="l">
                        <a:spcBef>
                          <a:spcPts val="0"/>
                        </a:spcBef>
                        <a:spcAft>
                          <a:spcPts val="0"/>
                        </a:spcAft>
                        <a:buNone/>
                      </a:pPr>
                      <a:r>
                        <a:rPr lang="en-US" sz="1400"/>
                        <a:t>Tác giả SGK CTGDPT 20</a:t>
                      </a:r>
                      <a:r>
                        <a:rPr lang="en-US"/>
                        <a:t>1</a:t>
                      </a:r>
                      <a:r>
                        <a:rPr lang="en-US" sz="1400"/>
                        <a:t>8…</a:t>
                      </a:r>
                      <a:endParaRPr sz="1400"/>
                    </a:p>
                  </a:txBody>
                  <a:tcPr marT="45725" marB="45725" marR="91450" marL="91450" anchor="ctr"/>
                </a:tc>
                <a:tc>
                  <a:txBody>
                    <a:bodyPr/>
                    <a:lstStyle/>
                    <a:p>
                      <a:pPr indent="0" lvl="0" marL="0" marR="0" rtl="0" algn="l">
                        <a:spcBef>
                          <a:spcPts val="0"/>
                        </a:spcBef>
                        <a:spcAft>
                          <a:spcPts val="0"/>
                        </a:spcAft>
                        <a:buNone/>
                      </a:pPr>
                      <a:r>
                        <a:t/>
                      </a:r>
                      <a:endParaRPr sz="1400"/>
                    </a:p>
                  </a:txBody>
                  <a:tcPr marT="45725" marB="45725" marR="91450" marL="91450" anchor="ctr"/>
                </a:tc>
              </a:tr>
              <a:tr h="481675">
                <a:tc>
                  <a:txBody>
                    <a:bodyPr/>
                    <a:lstStyle/>
                    <a:p>
                      <a:pPr indent="0" lvl="0" marL="0" marR="0" rtl="0" algn="l">
                        <a:spcBef>
                          <a:spcPts val="0"/>
                        </a:spcBef>
                        <a:spcAft>
                          <a:spcPts val="0"/>
                        </a:spcAft>
                        <a:buNone/>
                      </a:pPr>
                      <a:r>
                        <a:rPr lang="en-US" sz="1400"/>
                        <a:t>Nhà giáo Phạm Văn Thuận</a:t>
                      </a:r>
                      <a:endParaRPr/>
                    </a:p>
                  </a:txBody>
                  <a:tcPr marT="45725" marB="45725" marR="91450" marL="91450" anchor="ctr"/>
                </a:tc>
                <a:tc>
                  <a:txBody>
                    <a:bodyPr/>
                    <a:lstStyle/>
                    <a:p>
                      <a:pPr indent="0" lvl="0" marL="0" marR="0" rtl="0" algn="l">
                        <a:spcBef>
                          <a:spcPts val="0"/>
                        </a:spcBef>
                        <a:spcAft>
                          <a:spcPts val="0"/>
                        </a:spcAft>
                        <a:buNone/>
                      </a:pPr>
                      <a:r>
                        <a:rPr lang="en-US" sz="1400"/>
                        <a:t>Tác giả</a:t>
                      </a:r>
                      <a:endParaRPr/>
                    </a:p>
                  </a:txBody>
                  <a:tcPr marT="45725" marB="45725" marR="91450" marL="91450" anchor="ctr"/>
                </a:tc>
                <a:tc>
                  <a:txBody>
                    <a:bodyPr/>
                    <a:lstStyle/>
                    <a:p>
                      <a:pPr indent="0" lvl="0" marL="0" marR="0" rtl="0" algn="l">
                        <a:spcBef>
                          <a:spcPts val="0"/>
                        </a:spcBef>
                        <a:spcAft>
                          <a:spcPts val="0"/>
                        </a:spcAft>
                        <a:buNone/>
                      </a:pPr>
                      <a:r>
                        <a:rPr lang="en-US" sz="1400"/>
                        <a:t> TH Nguyễn Công Trứ</a:t>
                      </a:r>
                      <a:endParaRPr/>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400"/>
                        <a:buFont typeface="Calibri"/>
                        <a:buNone/>
                      </a:pPr>
                      <a:r>
                        <a:rPr lang="en-US" sz="1400"/>
                        <a:t>Tác giả SGK CTGDPT 20</a:t>
                      </a:r>
                      <a:r>
                        <a:rPr lang="en-US"/>
                        <a:t>1</a:t>
                      </a:r>
                      <a:r>
                        <a:rPr lang="en-US" sz="1400"/>
                        <a:t>8…</a:t>
                      </a:r>
                      <a:endParaRPr sz="1400"/>
                    </a:p>
                  </a:txBody>
                  <a:tcPr marT="45725" marB="45725" marR="91450" marL="91450" anchor="ctr"/>
                </a:tc>
                <a:tc>
                  <a:txBody>
                    <a:bodyPr/>
                    <a:lstStyle/>
                    <a:p>
                      <a:pPr indent="0" lvl="0" marL="0" marR="0" rtl="0" algn="l">
                        <a:spcBef>
                          <a:spcPts val="0"/>
                        </a:spcBef>
                        <a:spcAft>
                          <a:spcPts val="0"/>
                        </a:spcAft>
                        <a:buNone/>
                      </a:pPr>
                      <a:r>
                        <a:t/>
                      </a:r>
                      <a:endParaRPr sz="1400"/>
                    </a:p>
                  </a:txBody>
                  <a:tcPr marT="45725" marB="45725" marR="91450" marL="91450" anchor="ctr"/>
                </a:tc>
              </a:tr>
              <a:tr h="481675">
                <a:tc>
                  <a:txBody>
                    <a:bodyPr/>
                    <a:lstStyle/>
                    <a:p>
                      <a:pPr indent="0" lvl="0" marL="0" marR="0" rtl="0" algn="l">
                        <a:spcBef>
                          <a:spcPts val="0"/>
                        </a:spcBef>
                        <a:spcAft>
                          <a:spcPts val="0"/>
                        </a:spcAft>
                        <a:buNone/>
                      </a:pPr>
                      <a:r>
                        <a:rPr lang="en-US" sz="1400"/>
                        <a:t>ThS Lê Thị Thu Huyền</a:t>
                      </a:r>
                      <a:endParaRPr/>
                    </a:p>
                  </a:txBody>
                  <a:tcPr marT="45725" marB="45725" marR="91450" marL="91450" anchor="ctr"/>
                </a:tc>
                <a:tc>
                  <a:txBody>
                    <a:bodyPr/>
                    <a:lstStyle/>
                    <a:p>
                      <a:pPr indent="0" lvl="0" marL="0" marR="0" rtl="0" algn="l">
                        <a:spcBef>
                          <a:spcPts val="0"/>
                        </a:spcBef>
                        <a:spcAft>
                          <a:spcPts val="0"/>
                        </a:spcAft>
                        <a:buNone/>
                      </a:pPr>
                      <a:r>
                        <a:rPr lang="en-US" sz="1400"/>
                        <a:t>Tác giả</a:t>
                      </a:r>
                      <a:endParaRPr/>
                    </a:p>
                  </a:txBody>
                  <a:tcPr marT="45725" marB="45725" marR="91450" marL="91450" anchor="ctr"/>
                </a:tc>
                <a:tc>
                  <a:txBody>
                    <a:bodyPr/>
                    <a:lstStyle/>
                    <a:p>
                      <a:pPr indent="0" lvl="0" marL="0" marR="0" rtl="0" algn="l">
                        <a:spcBef>
                          <a:spcPts val="0"/>
                        </a:spcBef>
                        <a:spcAft>
                          <a:spcPts val="0"/>
                        </a:spcAft>
                        <a:buNone/>
                      </a:pPr>
                      <a:r>
                        <a:rPr lang="en-US" sz="1400"/>
                        <a:t>NXBGDVN</a:t>
                      </a:r>
                      <a:endParaRPr/>
                    </a:p>
                  </a:txBody>
                  <a:tcPr marT="45725" marB="45725" marR="91450" marL="91450" anchor="ctr"/>
                </a:tc>
                <a:tc>
                  <a:txBody>
                    <a:bodyPr/>
                    <a:lstStyle/>
                    <a:p>
                      <a:pPr indent="0" lvl="0" marL="0" marR="0" rtl="0" algn="l">
                        <a:spcBef>
                          <a:spcPts val="0"/>
                        </a:spcBef>
                        <a:spcAft>
                          <a:spcPts val="0"/>
                        </a:spcAft>
                        <a:buNone/>
                      </a:pPr>
                      <a:r>
                        <a:rPr lang="en-US" sz="1400"/>
                        <a:t>Tác giả SGK CTGDPT 20</a:t>
                      </a:r>
                      <a:r>
                        <a:rPr lang="en-US"/>
                        <a:t>1</a:t>
                      </a:r>
                      <a:r>
                        <a:rPr lang="en-US" sz="1400"/>
                        <a:t>8…</a:t>
                      </a:r>
                      <a:endParaRPr sz="1400"/>
                    </a:p>
                  </a:txBody>
                  <a:tcPr marT="45725" marB="45725" marR="91450" marL="91450" anchor="ctr"/>
                </a:tc>
                <a:tc>
                  <a:txBody>
                    <a:bodyPr/>
                    <a:lstStyle/>
                    <a:p>
                      <a:pPr indent="0" lvl="0" marL="0" rtl="0" algn="l">
                        <a:spcBef>
                          <a:spcPts val="0"/>
                        </a:spcBef>
                        <a:spcAft>
                          <a:spcPts val="0"/>
                        </a:spcAft>
                        <a:buClr>
                          <a:schemeClr val="dk1"/>
                        </a:buClr>
                        <a:buFont typeface="Arial"/>
                        <a:buNone/>
                      </a:pPr>
                      <a:r>
                        <a:rPr lang="en-US"/>
                        <a:t>Chuyên gia Giáo dục thực hiện Giáo dục Địa phương của Bộ GD&amp;ĐT</a:t>
                      </a:r>
                      <a:endParaRPr sz="1400"/>
                    </a:p>
                  </a:txBody>
                  <a:tcPr marT="45725" marB="45725" marR="91450" marL="91450" anchor="ctr"/>
                </a:tc>
              </a:tr>
              <a:tr h="481675">
                <a:tc>
                  <a:txBody>
                    <a:bodyPr/>
                    <a:lstStyle/>
                    <a:p>
                      <a:pPr indent="0" lvl="0" marL="0" marR="0" rtl="0" algn="l">
                        <a:spcBef>
                          <a:spcPts val="0"/>
                        </a:spcBef>
                        <a:spcAft>
                          <a:spcPts val="0"/>
                        </a:spcAft>
                        <a:buNone/>
                      </a:pPr>
                      <a:r>
                        <a:rPr lang="en-US" sz="1400"/>
                        <a:t>ThS Cao Hồng Huệ</a:t>
                      </a:r>
                      <a:endParaRPr/>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400"/>
                        <a:buFont typeface="Calibri"/>
                        <a:buNone/>
                      </a:pPr>
                      <a:r>
                        <a:rPr lang="en-US" sz="1400"/>
                        <a:t>Tác giả</a:t>
                      </a:r>
                      <a:endParaRPr/>
                    </a:p>
                  </a:txBody>
                  <a:tcPr marT="45725" marB="45725" marR="91450" marL="91450" anchor="ctr"/>
                </a:tc>
                <a:tc>
                  <a:txBody>
                    <a:bodyPr/>
                    <a:lstStyle/>
                    <a:p>
                      <a:pPr indent="0" lvl="0" marL="0" marR="0" rtl="0" algn="l">
                        <a:spcBef>
                          <a:spcPts val="0"/>
                        </a:spcBef>
                        <a:spcAft>
                          <a:spcPts val="0"/>
                        </a:spcAft>
                        <a:buNone/>
                      </a:pPr>
                      <a:r>
                        <a:rPr lang="en-US" sz="1400">
                          <a:solidFill>
                            <a:schemeClr val="dk1"/>
                          </a:solidFill>
                          <a:latin typeface="Calibri"/>
                          <a:ea typeface="Calibri"/>
                          <a:cs typeface="Calibri"/>
                          <a:sym typeface="Calibri"/>
                        </a:rPr>
                        <a:t>Trường ĐHSP Hà Nội 2</a:t>
                      </a:r>
                      <a:endParaRPr sz="1400"/>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400"/>
                        <a:buFont typeface="Calibri"/>
                        <a:buNone/>
                      </a:pPr>
                      <a:r>
                        <a:rPr lang="en-US" sz="1400"/>
                        <a:t>Tác giả SGK CTGDPT 20</a:t>
                      </a:r>
                      <a:r>
                        <a:rPr lang="en-US"/>
                        <a:t>1</a:t>
                      </a:r>
                      <a:r>
                        <a:rPr lang="en-US" sz="1400"/>
                        <a:t>8…</a:t>
                      </a:r>
                      <a:endParaRPr sz="1400"/>
                    </a:p>
                  </a:txBody>
                  <a:tcPr marT="45725" marB="45725" marR="91450" marL="91450" anchor="ctr"/>
                </a:tc>
                <a:tc>
                  <a:txBody>
                    <a:bodyPr/>
                    <a:lstStyle/>
                    <a:p>
                      <a:pPr indent="0" lvl="0" marL="0" rtl="0" algn="l">
                        <a:spcBef>
                          <a:spcPts val="0"/>
                        </a:spcBef>
                        <a:spcAft>
                          <a:spcPts val="0"/>
                        </a:spcAft>
                        <a:buNone/>
                      </a:pPr>
                      <a:r>
                        <a:rPr lang="en-US"/>
                        <a:t>Chuyên gia Giáo dục STEM của Bộ GD&amp;ĐT</a:t>
                      </a:r>
                      <a:endParaRPr/>
                    </a:p>
                  </a:txBody>
                  <a:tcPr marT="45725" marB="45725" marR="91450" marL="91450" anchor="ctr"/>
                </a:tc>
              </a:tr>
              <a:tr h="481675">
                <a:tc>
                  <a:txBody>
                    <a:bodyPr/>
                    <a:lstStyle/>
                    <a:p>
                      <a:pPr indent="0" lvl="0" marL="0" marR="0" rtl="0" algn="l">
                        <a:spcBef>
                          <a:spcPts val="0"/>
                        </a:spcBef>
                        <a:spcAft>
                          <a:spcPts val="0"/>
                        </a:spcAft>
                        <a:buNone/>
                      </a:pPr>
                      <a:r>
                        <a:rPr lang="en-US" sz="1400"/>
                        <a:t>ThS Vũ Thị Ngọc Thuý</a:t>
                      </a:r>
                      <a:endParaRPr/>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400"/>
                        <a:buFont typeface="Calibri"/>
                        <a:buNone/>
                      </a:pPr>
                      <a:r>
                        <a:rPr lang="en-US" sz="1400"/>
                        <a:t>Tác giả</a:t>
                      </a:r>
                      <a:endParaRPr/>
                    </a:p>
                  </a:txBody>
                  <a:tcPr marT="45725" marB="45725" marR="91450" marL="91450" anchor="ctr"/>
                </a:tc>
                <a:tc>
                  <a:txBody>
                    <a:bodyPr/>
                    <a:lstStyle/>
                    <a:p>
                      <a:pPr indent="0" lvl="0" marL="0" marR="0" rtl="0" algn="l">
                        <a:spcBef>
                          <a:spcPts val="0"/>
                        </a:spcBef>
                        <a:spcAft>
                          <a:spcPts val="0"/>
                        </a:spcAft>
                        <a:buNone/>
                      </a:pPr>
                      <a:r>
                        <a:rPr lang="en-US" sz="1400"/>
                        <a:t>Trường Đại học Sư phạm Hà Nội</a:t>
                      </a:r>
                      <a:endParaRPr/>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400"/>
                        <a:buFont typeface="Calibri"/>
                        <a:buNone/>
                      </a:pPr>
                      <a:r>
                        <a:rPr lang="en-US" sz="1400"/>
                        <a:t>Tác giả SGK CTGDPT 20</a:t>
                      </a:r>
                      <a:r>
                        <a:rPr lang="en-US"/>
                        <a:t>1</a:t>
                      </a:r>
                      <a:r>
                        <a:rPr lang="en-US" sz="1400"/>
                        <a:t>8…</a:t>
                      </a:r>
                      <a:endParaRPr sz="1400"/>
                    </a:p>
                  </a:txBody>
                  <a:tcPr marT="45725" marB="45725" marR="91450" marL="91450" anchor="ctr"/>
                </a:tc>
                <a:tc>
                  <a:txBody>
                    <a:bodyPr/>
                    <a:lstStyle/>
                    <a:p>
                      <a:pPr indent="0" lvl="0" marL="0" rtl="0" algn="l">
                        <a:spcBef>
                          <a:spcPts val="0"/>
                        </a:spcBef>
                        <a:spcAft>
                          <a:spcPts val="0"/>
                        </a:spcAft>
                        <a:buNone/>
                      </a:pPr>
                      <a:r>
                        <a:rPr lang="en-US"/>
                        <a:t>Chuyên gia Giáo dục STEM của Bộ GD&amp;ĐT</a:t>
                      </a:r>
                      <a:endParaRPr/>
                    </a:p>
                  </a:txBody>
                  <a:tcPr marT="45725" marB="45725" marR="91450" marL="91450" anchor="ctr"/>
                </a:tc>
              </a:tr>
              <a:tr h="481675">
                <a:tc>
                  <a:txBody>
                    <a:bodyPr/>
                    <a:lstStyle/>
                    <a:p>
                      <a:pPr indent="0" lvl="0" marL="0" marR="0" rtl="0" algn="l">
                        <a:spcBef>
                          <a:spcPts val="0"/>
                        </a:spcBef>
                        <a:spcAft>
                          <a:spcPts val="0"/>
                        </a:spcAft>
                        <a:buNone/>
                      </a:pPr>
                      <a:r>
                        <a:rPr lang="en-US" sz="1400"/>
                        <a:t>ThS Tô Thị Thanh Thuỷ</a:t>
                      </a:r>
                      <a:endParaRPr/>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400"/>
                        <a:buFont typeface="Calibri"/>
                        <a:buNone/>
                      </a:pPr>
                      <a:r>
                        <a:rPr lang="en-US" sz="1400"/>
                        <a:t>Tác giả</a:t>
                      </a:r>
                      <a:endParaRPr/>
                    </a:p>
                  </a:txBody>
                  <a:tcPr marT="45725" marB="45725" marR="91450" marL="91450" anchor="ctr"/>
                </a:tc>
                <a:tc>
                  <a:txBody>
                    <a:bodyPr/>
                    <a:lstStyle/>
                    <a:p>
                      <a:pPr indent="0" lvl="0" marL="0" marR="0" rtl="0" algn="l">
                        <a:spcBef>
                          <a:spcPts val="0"/>
                        </a:spcBef>
                        <a:spcAft>
                          <a:spcPts val="0"/>
                        </a:spcAft>
                        <a:buNone/>
                      </a:pPr>
                      <a:r>
                        <a:rPr lang="en-US" sz="1400"/>
                        <a:t>Trường tiểu học Thái Thịnh</a:t>
                      </a:r>
                      <a:endParaRPr/>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400"/>
                        <a:buFont typeface="Calibri"/>
                        <a:buNone/>
                      </a:pPr>
                      <a:r>
                        <a:t/>
                      </a:r>
                      <a:endParaRPr sz="1400"/>
                    </a:p>
                  </a:txBody>
                  <a:tcPr marT="45725" marB="45725" marR="91450" marL="91450"/>
                </a:tc>
                <a:tc>
                  <a:txBody>
                    <a:bodyPr/>
                    <a:lstStyle/>
                    <a:p>
                      <a:pPr indent="0" lvl="0" marL="0" marR="0" rtl="0" algn="l">
                        <a:spcBef>
                          <a:spcPts val="0"/>
                        </a:spcBef>
                        <a:spcAft>
                          <a:spcPts val="0"/>
                        </a:spcAft>
                        <a:buNone/>
                      </a:pPr>
                      <a:r>
                        <a:rPr lang="en-US"/>
                        <a:t>Hội đồng thẩm định QG SGK Toán</a:t>
                      </a:r>
                      <a:endParaRPr sz="1400"/>
                    </a:p>
                  </a:txBody>
                  <a:tcPr marT="45725" marB="45725" marR="91450" marL="91450"/>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5"/>
          <p:cNvSpPr/>
          <p:nvPr/>
        </p:nvSpPr>
        <p:spPr>
          <a:xfrm>
            <a:off x="748146" y="1277080"/>
            <a:ext cx="10800000" cy="923330"/>
          </a:xfrm>
          <a:prstGeom prst="rect">
            <a:avLst/>
          </a:prstGeom>
          <a:gradFill>
            <a:gsLst>
              <a:gs pos="0">
                <a:srgbClr val="FFFFFF"/>
              </a:gs>
              <a:gs pos="12000">
                <a:srgbClr val="FFFFFF"/>
              </a:gs>
              <a:gs pos="100000">
                <a:schemeClr val="accent2"/>
              </a:gs>
            </a:gsLst>
            <a:path path="circle">
              <a:fillToRect l="100%" t="100%"/>
            </a:path>
            <a:tileRect b="-100%" r="-100%"/>
          </a:gra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Hebrew"/>
                <a:ea typeface="Arial Hebrew"/>
                <a:cs typeface="Arial Hebrew"/>
                <a:sym typeface="Arial Hebrew"/>
              </a:rPr>
              <a:t>Chỉ thị số 16/CT-TTg ngày 04/5/2017 của Thủ tướng Chính phủ về việc tăng cường năng lực tiếp cận cuộc Cách mạng công nghiệp lần thứ 4, thúc đẩy triển khai giáo dục về khoa học, công nghệ, kỹ thuật và toán học (STEM) trong chương trình giáo dục phổ thông </a:t>
            </a:r>
            <a:endParaRPr sz="1800">
              <a:solidFill>
                <a:schemeClr val="dk1"/>
              </a:solidFill>
              <a:latin typeface="Arial Hebrew"/>
              <a:ea typeface="Arial Hebrew"/>
              <a:cs typeface="Arial Hebrew"/>
              <a:sym typeface="Arial Hebrew"/>
            </a:endParaRPr>
          </a:p>
        </p:txBody>
      </p:sp>
      <p:sp>
        <p:nvSpPr>
          <p:cNvPr id="137" name="Google Shape;137;p5"/>
          <p:cNvSpPr/>
          <p:nvPr/>
        </p:nvSpPr>
        <p:spPr>
          <a:xfrm>
            <a:off x="748146" y="2391013"/>
            <a:ext cx="10800000" cy="646331"/>
          </a:xfrm>
          <a:prstGeom prst="rect">
            <a:avLst/>
          </a:prstGeom>
          <a:gradFill>
            <a:gsLst>
              <a:gs pos="0">
                <a:srgbClr val="FFFFFF"/>
              </a:gs>
              <a:gs pos="12000">
                <a:srgbClr val="FFFFFF"/>
              </a:gs>
              <a:gs pos="100000">
                <a:schemeClr val="accent2"/>
              </a:gs>
            </a:gsLst>
            <a:path path="circle">
              <a:fillToRect l="100%" t="100%"/>
            </a:path>
            <a:tileRect b="-100%" r="-100%"/>
          </a:gra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Hebrew"/>
                <a:ea typeface="Arial Hebrew"/>
                <a:cs typeface="Arial Hebrew"/>
                <a:sym typeface="Arial Hebrew"/>
              </a:rPr>
              <a:t>Quyết định số </a:t>
            </a:r>
            <a:r>
              <a:rPr i="1" lang="en-US" sz="1800">
                <a:solidFill>
                  <a:schemeClr val="dk1"/>
                </a:solidFill>
                <a:latin typeface="Arial Hebrew"/>
                <a:ea typeface="Arial Hebrew"/>
                <a:cs typeface="Arial Hebrew"/>
                <a:sym typeface="Arial Hebrew"/>
              </a:rPr>
              <a:t>7</a:t>
            </a:r>
            <a:r>
              <a:rPr lang="en-US" sz="1800">
                <a:solidFill>
                  <a:schemeClr val="dk1"/>
                </a:solidFill>
                <a:latin typeface="Arial Hebrew"/>
                <a:ea typeface="Arial Hebrew"/>
                <a:cs typeface="Arial Hebrew"/>
                <a:sym typeface="Arial Hebrew"/>
              </a:rPr>
              <a:t>4</a:t>
            </a:r>
            <a:r>
              <a:rPr i="1" lang="en-US" sz="1800">
                <a:solidFill>
                  <a:schemeClr val="dk1"/>
                </a:solidFill>
                <a:latin typeface="Arial Hebrew"/>
                <a:ea typeface="Arial Hebrew"/>
                <a:cs typeface="Arial Hebrew"/>
                <a:sym typeface="Arial Hebrew"/>
              </a:rPr>
              <a:t>9</a:t>
            </a:r>
            <a:r>
              <a:rPr lang="en-US" sz="1800">
                <a:solidFill>
                  <a:schemeClr val="dk1"/>
                </a:solidFill>
                <a:latin typeface="Arial Hebrew"/>
                <a:ea typeface="Arial Hebrew"/>
                <a:cs typeface="Arial Hebrew"/>
                <a:sym typeface="Arial Hebrew"/>
              </a:rPr>
              <a:t>/QĐ-TTg ngày 03</a:t>
            </a:r>
            <a:r>
              <a:rPr i="1" lang="en-US" sz="1800">
                <a:solidFill>
                  <a:schemeClr val="dk1"/>
                </a:solidFill>
                <a:latin typeface="Arial Hebrew"/>
                <a:ea typeface="Arial Hebrew"/>
                <a:cs typeface="Arial Hebrew"/>
                <a:sym typeface="Arial Hebrew"/>
              </a:rPr>
              <a:t>/</a:t>
            </a:r>
            <a:r>
              <a:rPr lang="en-US" sz="1800">
                <a:solidFill>
                  <a:schemeClr val="dk1"/>
                </a:solidFill>
                <a:latin typeface="Arial Hebrew"/>
                <a:ea typeface="Arial Hebrew"/>
                <a:cs typeface="Arial Hebrew"/>
                <a:sym typeface="Arial Hebrew"/>
              </a:rPr>
              <a:t>6/2020 của Thủ tướng Chính phủ về việc phê duyệt “Chương trình Chuyển đổi số quốc gia đến năm 2025, định hướng đến năm 2030” </a:t>
            </a:r>
            <a:endParaRPr sz="1800">
              <a:solidFill>
                <a:schemeClr val="dk1"/>
              </a:solidFill>
              <a:latin typeface="Arial Hebrew"/>
              <a:ea typeface="Arial Hebrew"/>
              <a:cs typeface="Arial Hebrew"/>
              <a:sym typeface="Arial Hebrew"/>
            </a:endParaRPr>
          </a:p>
        </p:txBody>
      </p:sp>
      <p:sp>
        <p:nvSpPr>
          <p:cNvPr id="138" name="Google Shape;138;p5"/>
          <p:cNvSpPr/>
          <p:nvPr/>
        </p:nvSpPr>
        <p:spPr>
          <a:xfrm>
            <a:off x="748146" y="3222056"/>
            <a:ext cx="10800000" cy="923330"/>
          </a:xfrm>
          <a:prstGeom prst="rect">
            <a:avLst/>
          </a:prstGeom>
          <a:gradFill>
            <a:gsLst>
              <a:gs pos="0">
                <a:srgbClr val="FFFFFF"/>
              </a:gs>
              <a:gs pos="12000">
                <a:srgbClr val="FFFFFF"/>
              </a:gs>
              <a:gs pos="100000">
                <a:schemeClr val="accent2"/>
              </a:gs>
            </a:gsLst>
            <a:path path="circle">
              <a:fillToRect l="100%" t="100%"/>
            </a:path>
            <a:tileRect b="-100%" r="-100%"/>
          </a:gra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Hebrew"/>
                <a:ea typeface="Arial Hebrew"/>
                <a:cs typeface="Arial Hebrew"/>
                <a:sym typeface="Arial Hebrew"/>
              </a:rPr>
              <a:t>Quyết định số 131/QĐ-TTg ngày 25/01/2022 của Thủ tướng Chính phủ về việc phê duyệt đề án “Tăng cường ứng dụng công nghệ thông tin và chuyển đổi số trong giáo dục và đào tạo giai đoạn 2022 – 2025, định hướng đến năm 2030” </a:t>
            </a:r>
            <a:endParaRPr sz="1800">
              <a:solidFill>
                <a:schemeClr val="dk1"/>
              </a:solidFill>
              <a:latin typeface="Arial Hebrew"/>
              <a:ea typeface="Arial Hebrew"/>
              <a:cs typeface="Arial Hebrew"/>
              <a:sym typeface="Arial Hebrew"/>
            </a:endParaRPr>
          </a:p>
        </p:txBody>
      </p:sp>
      <p:sp>
        <p:nvSpPr>
          <p:cNvPr id="139" name="Google Shape;139;p5"/>
          <p:cNvSpPr/>
          <p:nvPr/>
        </p:nvSpPr>
        <p:spPr>
          <a:xfrm>
            <a:off x="748146" y="4330098"/>
            <a:ext cx="10800000" cy="369332"/>
          </a:xfrm>
          <a:prstGeom prst="rect">
            <a:avLst/>
          </a:prstGeom>
          <a:gradFill>
            <a:gsLst>
              <a:gs pos="0">
                <a:srgbClr val="FFFFFF"/>
              </a:gs>
              <a:gs pos="12000">
                <a:srgbClr val="FFFFFF"/>
              </a:gs>
              <a:gs pos="100000">
                <a:schemeClr val="accent2"/>
              </a:gs>
            </a:gsLst>
            <a:path path="circle">
              <a:fillToRect l="100%" t="100%"/>
            </a:path>
            <a:tileRect b="-100%" r="-100%"/>
          </a:gra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Hebrew"/>
                <a:ea typeface="Arial Hebrew"/>
                <a:cs typeface="Arial Hebrew"/>
                <a:sym typeface="Arial Hebrew"/>
              </a:rPr>
              <a:t>Thông tư số 32/2018/TT-BGDĐT ngày 26/12/2018 (Chương trình giáo dục phổ thông 2018) </a:t>
            </a:r>
            <a:endParaRPr sz="1800">
              <a:solidFill>
                <a:schemeClr val="dk1"/>
              </a:solidFill>
              <a:latin typeface="Arial Hebrew"/>
              <a:ea typeface="Arial Hebrew"/>
              <a:cs typeface="Arial Hebrew"/>
              <a:sym typeface="Arial Hebrew"/>
            </a:endParaRPr>
          </a:p>
        </p:txBody>
      </p:sp>
      <p:sp>
        <p:nvSpPr>
          <p:cNvPr id="140" name="Google Shape;140;p5"/>
          <p:cNvSpPr/>
          <p:nvPr/>
        </p:nvSpPr>
        <p:spPr>
          <a:xfrm>
            <a:off x="748146" y="4900873"/>
            <a:ext cx="10800000" cy="369332"/>
          </a:xfrm>
          <a:prstGeom prst="rect">
            <a:avLst/>
          </a:prstGeom>
          <a:gradFill>
            <a:gsLst>
              <a:gs pos="0">
                <a:srgbClr val="FFFFFF"/>
              </a:gs>
              <a:gs pos="12000">
                <a:srgbClr val="FFFFFF"/>
              </a:gs>
              <a:gs pos="100000">
                <a:schemeClr val="accent2"/>
              </a:gs>
            </a:gsLst>
            <a:path path="circle">
              <a:fillToRect l="100%" t="100%"/>
            </a:path>
            <a:tileRect b="-100%" r="-100%"/>
          </a:gra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Hebrew"/>
                <a:ea typeface="Arial Hebrew"/>
                <a:cs typeface="Arial Hebrew"/>
                <a:sym typeface="Arial Hebrew"/>
              </a:rPr>
              <a:t>Kế hoạch số 526/KH-BGDĐT ngày 17</a:t>
            </a:r>
            <a:r>
              <a:rPr i="1" lang="en-US" sz="1800">
                <a:solidFill>
                  <a:schemeClr val="dk1"/>
                </a:solidFill>
                <a:latin typeface="Arial Hebrew"/>
                <a:ea typeface="Arial Hebrew"/>
                <a:cs typeface="Arial Hebrew"/>
                <a:sym typeface="Arial Hebrew"/>
              </a:rPr>
              <a:t>/5/2</a:t>
            </a:r>
            <a:r>
              <a:rPr lang="en-US" sz="1800">
                <a:solidFill>
                  <a:schemeClr val="dk1"/>
                </a:solidFill>
                <a:latin typeface="Arial Hebrew"/>
                <a:ea typeface="Arial Hebrew"/>
                <a:cs typeface="Arial Hebrew"/>
                <a:sym typeface="Arial Hebrew"/>
              </a:rPr>
              <a:t>022 về việc triển khai thực hiện giáo dục STEM cấp Tiểu học </a:t>
            </a:r>
            <a:endParaRPr sz="1800">
              <a:solidFill>
                <a:schemeClr val="dk1"/>
              </a:solidFill>
              <a:latin typeface="Arial Hebrew"/>
              <a:ea typeface="Arial Hebrew"/>
              <a:cs typeface="Arial Hebrew"/>
              <a:sym typeface="Arial Hebrew"/>
            </a:endParaRPr>
          </a:p>
        </p:txBody>
      </p:sp>
      <p:sp>
        <p:nvSpPr>
          <p:cNvPr id="141" name="Google Shape;141;p5"/>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Các căn cứ pháp lí về Giáo dục STEM</a:t>
            </a:r>
            <a:endParaRPr b="1" sz="3600">
              <a:solidFill>
                <a:schemeClr val="lt1"/>
              </a:solidFill>
              <a:latin typeface="Federo"/>
              <a:ea typeface="Federo"/>
              <a:cs typeface="Federo"/>
              <a:sym typeface="Federo"/>
            </a:endParaRPr>
          </a:p>
        </p:txBody>
      </p:sp>
      <p:sp>
        <p:nvSpPr>
          <p:cNvPr id="142" name="Google Shape;142;p5"/>
          <p:cNvSpPr/>
          <p:nvPr/>
        </p:nvSpPr>
        <p:spPr>
          <a:xfrm>
            <a:off x="696000" y="5471648"/>
            <a:ext cx="10800000" cy="369332"/>
          </a:xfrm>
          <a:prstGeom prst="rect">
            <a:avLst/>
          </a:prstGeom>
          <a:gradFill>
            <a:gsLst>
              <a:gs pos="0">
                <a:srgbClr val="FFFFFF"/>
              </a:gs>
              <a:gs pos="12000">
                <a:srgbClr val="FFFFFF"/>
              </a:gs>
              <a:gs pos="100000">
                <a:schemeClr val="accent2"/>
              </a:gs>
            </a:gsLst>
            <a:path path="circle">
              <a:fillToRect l="100%" t="100%"/>
            </a:path>
            <a:tileRect b="-100%" r="-100%"/>
          </a:gra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US" sz="1800" u="none" strike="noStrike">
                <a:solidFill>
                  <a:schemeClr val="dk1"/>
                </a:solidFill>
                <a:latin typeface="Arial Hebrew"/>
                <a:ea typeface="Arial Hebrew"/>
                <a:cs typeface="Arial Hebrew"/>
                <a:sym typeface="Arial Hebrew"/>
              </a:rPr>
              <a:t>Công văn 2345/BGDĐT-GDTH xây dựng kế hoạch giáo dục trường tiểu học</a:t>
            </a:r>
            <a:endParaRPr/>
          </a:p>
        </p:txBody>
      </p:sp>
      <p:sp>
        <p:nvSpPr>
          <p:cNvPr id="143" name="Google Shape;143;p5"/>
          <p:cNvSpPr/>
          <p:nvPr/>
        </p:nvSpPr>
        <p:spPr>
          <a:xfrm>
            <a:off x="696000" y="6040059"/>
            <a:ext cx="10800000" cy="369332"/>
          </a:xfrm>
          <a:prstGeom prst="rect">
            <a:avLst/>
          </a:prstGeom>
          <a:gradFill>
            <a:gsLst>
              <a:gs pos="0">
                <a:srgbClr val="FFFFFF"/>
              </a:gs>
              <a:gs pos="12000">
                <a:srgbClr val="FFFFFF"/>
              </a:gs>
              <a:gs pos="100000">
                <a:schemeClr val="accent2"/>
              </a:gs>
            </a:gsLst>
            <a:path path="circle">
              <a:fillToRect l="100%" t="100%"/>
            </a:path>
            <a:tileRect b="-100%" r="-100%"/>
          </a:gra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US" sz="1800" u="none" strike="noStrike">
                <a:solidFill>
                  <a:schemeClr val="dk1"/>
                </a:solidFill>
                <a:latin typeface="Arial Hebrew"/>
                <a:ea typeface="Arial Hebrew"/>
                <a:cs typeface="Arial Hebrew"/>
                <a:sym typeface="Arial Hebrew"/>
              </a:rPr>
              <a:t>Công văn 909/BGDĐT-GDTH ngày 8/3/2022 về giáo dục STEM cấp tiểu học</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6"/>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Cấu trúc sách BÀI HỌC STEM 3</a:t>
            </a:r>
            <a:endParaRPr b="1" sz="3600">
              <a:solidFill>
                <a:schemeClr val="lt1"/>
              </a:solidFill>
              <a:latin typeface="Federo"/>
              <a:ea typeface="Federo"/>
              <a:cs typeface="Federo"/>
              <a:sym typeface="Federo"/>
            </a:endParaRPr>
          </a:p>
        </p:txBody>
      </p:sp>
      <p:grpSp>
        <p:nvGrpSpPr>
          <p:cNvPr id="149" name="Google Shape;149;p6"/>
          <p:cNvGrpSpPr/>
          <p:nvPr/>
        </p:nvGrpSpPr>
        <p:grpSpPr>
          <a:xfrm>
            <a:off x="2449344" y="1862125"/>
            <a:ext cx="8636195" cy="3754023"/>
            <a:chOff x="417345" y="1142459"/>
            <a:chExt cx="8636195" cy="3754023"/>
          </a:xfrm>
        </p:grpSpPr>
        <p:sp>
          <p:nvSpPr>
            <p:cNvPr id="150" name="Google Shape;150;p6"/>
            <p:cNvSpPr/>
            <p:nvPr/>
          </p:nvSpPr>
          <p:spPr>
            <a:xfrm>
              <a:off x="1137274" y="1142459"/>
              <a:ext cx="1932509" cy="1625378"/>
            </a:xfrm>
            <a:prstGeom prst="rect">
              <a:avLst/>
            </a:prstGeom>
            <a:blipFill rotWithShape="1">
              <a:blip r:embed="rId3">
                <a:alphaModFix/>
              </a:blip>
              <a:stretch>
                <a:fillRect b="-30995" l="0" r="0" t="-30997"/>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6"/>
            <p:cNvSpPr/>
            <p:nvPr/>
          </p:nvSpPr>
          <p:spPr>
            <a:xfrm>
              <a:off x="417345" y="1825740"/>
              <a:ext cx="1047351" cy="1047351"/>
            </a:xfrm>
            <a:prstGeom prst="rect">
              <a:avLst/>
            </a:prstGeom>
            <a:gradFill>
              <a:gsLst>
                <a:gs pos="0">
                  <a:srgbClr val="5E81C9"/>
                </a:gs>
                <a:gs pos="50000">
                  <a:srgbClr val="3B70C9"/>
                </a:gs>
                <a:gs pos="100000">
                  <a:srgbClr val="2E60B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6"/>
            <p:cNvSpPr txBox="1"/>
            <p:nvPr/>
          </p:nvSpPr>
          <p:spPr>
            <a:xfrm>
              <a:off x="417345" y="1825740"/>
              <a:ext cx="1047351" cy="1047351"/>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Bìa sách</a:t>
              </a:r>
              <a:endParaRPr/>
            </a:p>
          </p:txBody>
        </p:sp>
        <p:sp>
          <p:nvSpPr>
            <p:cNvPr id="153" name="Google Shape;153;p6"/>
            <p:cNvSpPr/>
            <p:nvPr/>
          </p:nvSpPr>
          <p:spPr>
            <a:xfrm>
              <a:off x="4129153" y="1142459"/>
              <a:ext cx="1932509" cy="1625378"/>
            </a:xfrm>
            <a:prstGeom prst="rect">
              <a:avLst/>
            </a:prstGeom>
            <a:blipFill rotWithShape="1">
              <a:blip r:embed="rId4">
                <a:alphaModFix/>
              </a:blip>
              <a:stretch>
                <a:fillRect b="-31997" l="0" r="0" t="-31998"/>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6"/>
            <p:cNvSpPr/>
            <p:nvPr/>
          </p:nvSpPr>
          <p:spPr>
            <a:xfrm>
              <a:off x="3409224" y="1825740"/>
              <a:ext cx="1047351" cy="1047351"/>
            </a:xfrm>
            <a:prstGeom prst="rect">
              <a:avLst/>
            </a:prstGeom>
            <a:gradFill>
              <a:gsLst>
                <a:gs pos="0">
                  <a:srgbClr val="5E81C9"/>
                </a:gs>
                <a:gs pos="50000">
                  <a:srgbClr val="3B70C9"/>
                </a:gs>
                <a:gs pos="100000">
                  <a:srgbClr val="2E60B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6"/>
            <p:cNvSpPr txBox="1"/>
            <p:nvPr/>
          </p:nvSpPr>
          <p:spPr>
            <a:xfrm>
              <a:off x="3409224" y="1825740"/>
              <a:ext cx="1047351" cy="1047351"/>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Lời nói đầu</a:t>
              </a:r>
              <a:endParaRPr/>
            </a:p>
          </p:txBody>
        </p:sp>
        <p:sp>
          <p:nvSpPr>
            <p:cNvPr id="156" name="Google Shape;156;p6"/>
            <p:cNvSpPr/>
            <p:nvPr/>
          </p:nvSpPr>
          <p:spPr>
            <a:xfrm>
              <a:off x="7121031" y="1142459"/>
              <a:ext cx="1932509" cy="1625378"/>
            </a:xfrm>
            <a:prstGeom prst="rect">
              <a:avLst/>
            </a:prstGeom>
            <a:blipFill rotWithShape="1">
              <a:blip r:embed="rId5">
                <a:alphaModFix/>
              </a:blip>
              <a:stretch>
                <a:fillRect b="-31997" l="0" r="0" t="-31998"/>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6"/>
            <p:cNvSpPr/>
            <p:nvPr/>
          </p:nvSpPr>
          <p:spPr>
            <a:xfrm>
              <a:off x="6401102" y="1825740"/>
              <a:ext cx="1047351" cy="1047351"/>
            </a:xfrm>
            <a:prstGeom prst="rect">
              <a:avLst/>
            </a:prstGeom>
            <a:gradFill>
              <a:gsLst>
                <a:gs pos="0">
                  <a:srgbClr val="5E81C9"/>
                </a:gs>
                <a:gs pos="50000">
                  <a:srgbClr val="3B70C9"/>
                </a:gs>
                <a:gs pos="100000">
                  <a:srgbClr val="2E60B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6"/>
            <p:cNvSpPr txBox="1"/>
            <p:nvPr/>
          </p:nvSpPr>
          <p:spPr>
            <a:xfrm>
              <a:off x="6401102" y="1825740"/>
              <a:ext cx="1047351" cy="1047351"/>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Mục lục</a:t>
              </a:r>
              <a:endParaRPr/>
            </a:p>
          </p:txBody>
        </p:sp>
        <p:sp>
          <p:nvSpPr>
            <p:cNvPr id="159" name="Google Shape;159;p6"/>
            <p:cNvSpPr/>
            <p:nvPr/>
          </p:nvSpPr>
          <p:spPr>
            <a:xfrm>
              <a:off x="1137274" y="3165851"/>
              <a:ext cx="1932509" cy="1625378"/>
            </a:xfrm>
            <a:prstGeom prst="rect">
              <a:avLst/>
            </a:prstGeom>
            <a:blipFill rotWithShape="1">
              <a:blip r:embed="rId6">
                <a:alphaModFix/>
              </a:blip>
              <a:stretch>
                <a:fillRect b="0" l="-10999" r="-10999"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6"/>
            <p:cNvSpPr/>
            <p:nvPr/>
          </p:nvSpPr>
          <p:spPr>
            <a:xfrm>
              <a:off x="417345" y="3849131"/>
              <a:ext cx="1047351" cy="1047351"/>
            </a:xfrm>
            <a:prstGeom prst="rect">
              <a:avLst/>
            </a:prstGeom>
            <a:gradFill>
              <a:gsLst>
                <a:gs pos="0">
                  <a:srgbClr val="5E81C9"/>
                </a:gs>
                <a:gs pos="50000">
                  <a:srgbClr val="3B70C9"/>
                </a:gs>
                <a:gs pos="100000">
                  <a:srgbClr val="2E60B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6"/>
            <p:cNvSpPr txBox="1"/>
            <p:nvPr/>
          </p:nvSpPr>
          <p:spPr>
            <a:xfrm>
              <a:off x="417345" y="3849131"/>
              <a:ext cx="1047351" cy="1047351"/>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Hưỡng dẫn học</a:t>
              </a:r>
              <a:endParaRPr/>
            </a:p>
          </p:txBody>
        </p:sp>
        <p:sp>
          <p:nvSpPr>
            <p:cNvPr id="162" name="Google Shape;162;p6"/>
            <p:cNvSpPr/>
            <p:nvPr/>
          </p:nvSpPr>
          <p:spPr>
            <a:xfrm>
              <a:off x="4129153" y="3165851"/>
              <a:ext cx="1932509" cy="1625378"/>
            </a:xfrm>
            <a:prstGeom prst="rect">
              <a:avLst/>
            </a:prstGeom>
            <a:blipFill rotWithShape="1">
              <a:blip r:embed="rId7">
                <a:alphaModFix/>
              </a:blip>
              <a:stretch>
                <a:fillRect b="0" l="-10999" r="-10999"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6"/>
            <p:cNvSpPr/>
            <p:nvPr/>
          </p:nvSpPr>
          <p:spPr>
            <a:xfrm>
              <a:off x="3409224" y="3849131"/>
              <a:ext cx="1047351" cy="1047351"/>
            </a:xfrm>
            <a:prstGeom prst="rect">
              <a:avLst/>
            </a:prstGeom>
            <a:gradFill>
              <a:gsLst>
                <a:gs pos="0">
                  <a:srgbClr val="5E81C9"/>
                </a:gs>
                <a:gs pos="50000">
                  <a:srgbClr val="3B70C9"/>
                </a:gs>
                <a:gs pos="100000">
                  <a:srgbClr val="2E60B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6"/>
            <p:cNvSpPr txBox="1"/>
            <p:nvPr/>
          </p:nvSpPr>
          <p:spPr>
            <a:xfrm>
              <a:off x="3409224" y="3849131"/>
              <a:ext cx="1047351" cy="1047351"/>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Nội dung chính</a:t>
              </a:r>
              <a:endParaRPr/>
            </a:p>
          </p:txBody>
        </p:sp>
        <p:sp>
          <p:nvSpPr>
            <p:cNvPr id="165" name="Google Shape;165;p6"/>
            <p:cNvSpPr/>
            <p:nvPr/>
          </p:nvSpPr>
          <p:spPr>
            <a:xfrm>
              <a:off x="7121031" y="3165851"/>
              <a:ext cx="1932509" cy="1625378"/>
            </a:xfrm>
            <a:prstGeom prst="rect">
              <a:avLst/>
            </a:prstGeom>
            <a:blipFill rotWithShape="1">
              <a:blip r:embed="rId8">
                <a:alphaModFix/>
              </a:blip>
              <a:stretch>
                <a:fillRect b="-31997" l="0" r="0" t="-31998"/>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6"/>
            <p:cNvSpPr/>
            <p:nvPr/>
          </p:nvSpPr>
          <p:spPr>
            <a:xfrm>
              <a:off x="6401102" y="3849131"/>
              <a:ext cx="1047351" cy="1047351"/>
            </a:xfrm>
            <a:prstGeom prst="rect">
              <a:avLst/>
            </a:prstGeom>
            <a:gradFill>
              <a:gsLst>
                <a:gs pos="0">
                  <a:srgbClr val="5E81C9"/>
                </a:gs>
                <a:gs pos="50000">
                  <a:srgbClr val="3B70C9"/>
                </a:gs>
                <a:gs pos="100000">
                  <a:srgbClr val="2E60B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6"/>
            <p:cNvSpPr txBox="1"/>
            <p:nvPr/>
          </p:nvSpPr>
          <p:spPr>
            <a:xfrm>
              <a:off x="6401102" y="3849131"/>
              <a:ext cx="1047351" cy="1047351"/>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Thông tin xuất bản phẩm</a:t>
              </a:r>
              <a:endParaRPr/>
            </a:p>
          </p:txBody>
        </p:sp>
      </p:grpSp>
      <p:sp>
        <p:nvSpPr>
          <p:cNvPr id="168" name="Google Shape;168;p6"/>
          <p:cNvSpPr txBox="1"/>
          <p:nvPr/>
        </p:nvSpPr>
        <p:spPr>
          <a:xfrm>
            <a:off x="649357" y="1776192"/>
            <a:ext cx="1382642" cy="20313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Sách tuân thủ đúng tiêu chuẩn sách Quốc gia dành cho học sinh tiểu học.</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7"/>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Cấu trúc nội dung chính sách BÀI HỌC STEM 3</a:t>
            </a:r>
            <a:endParaRPr b="1" sz="3600">
              <a:solidFill>
                <a:schemeClr val="lt1"/>
              </a:solidFill>
              <a:latin typeface="Federo"/>
              <a:ea typeface="Federo"/>
              <a:cs typeface="Federo"/>
              <a:sym typeface="Federo"/>
            </a:endParaRPr>
          </a:p>
        </p:txBody>
      </p:sp>
      <p:sp>
        <p:nvSpPr>
          <p:cNvPr id="174" name="Google Shape;174;p7"/>
          <p:cNvSpPr/>
          <p:nvPr/>
        </p:nvSpPr>
        <p:spPr>
          <a:xfrm>
            <a:off x="681266" y="2072527"/>
            <a:ext cx="3082351" cy="2462213"/>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2060"/>
              </a:buClr>
              <a:buSzPts val="2200"/>
              <a:buFont typeface="Arial"/>
              <a:buChar char="•"/>
            </a:pPr>
            <a:r>
              <a:rPr b="1" lang="en-US" sz="2200" cap="none">
                <a:solidFill>
                  <a:srgbClr val="002060"/>
                </a:solidFill>
                <a:latin typeface="Calibri"/>
                <a:ea typeface="Calibri"/>
                <a:cs typeface="Calibri"/>
                <a:sym typeface="Calibri"/>
              </a:rPr>
              <a:t>SÁCH GỒM 17 BÀI</a:t>
            </a:r>
            <a:endParaRPr/>
          </a:p>
          <a:p>
            <a:pPr indent="-342900" lvl="0" marL="342900" marR="0" rtl="0" algn="l">
              <a:spcBef>
                <a:spcPts val="0"/>
              </a:spcBef>
              <a:spcAft>
                <a:spcPts val="0"/>
              </a:spcAft>
              <a:buClr>
                <a:srgbClr val="002060"/>
              </a:buClr>
              <a:buSzPts val="2200"/>
              <a:buFont typeface="Arial"/>
              <a:buChar char="•"/>
            </a:pPr>
            <a:r>
              <a:rPr b="1" lang="en-US" sz="2200" cap="none">
                <a:solidFill>
                  <a:srgbClr val="002060"/>
                </a:solidFill>
                <a:latin typeface="Calibri"/>
                <a:ea typeface="Calibri"/>
                <a:cs typeface="Calibri"/>
                <a:sym typeface="Calibri"/>
              </a:rPr>
              <a:t>MỖI BÀI 02 TIẾT</a:t>
            </a:r>
            <a:endParaRPr/>
          </a:p>
          <a:p>
            <a:pPr indent="-342900" lvl="0" marL="342900" marR="0" rtl="0" algn="l">
              <a:spcBef>
                <a:spcPts val="0"/>
              </a:spcBef>
              <a:spcAft>
                <a:spcPts val="0"/>
              </a:spcAft>
              <a:buClr>
                <a:srgbClr val="002060"/>
              </a:buClr>
              <a:buSzPts val="2200"/>
              <a:buFont typeface="Arial"/>
              <a:buChar char="•"/>
            </a:pPr>
            <a:r>
              <a:rPr b="1" lang="en-US" sz="2200">
                <a:solidFill>
                  <a:srgbClr val="002060"/>
                </a:solidFill>
                <a:latin typeface="Calibri"/>
                <a:ea typeface="Calibri"/>
                <a:cs typeface="Calibri"/>
                <a:sym typeface="Calibri"/>
              </a:rPr>
              <a:t>MỖI BÀI </a:t>
            </a:r>
            <a:r>
              <a:rPr b="1" lang="en-US" sz="2200" cap="none">
                <a:solidFill>
                  <a:srgbClr val="002060"/>
                </a:solidFill>
                <a:latin typeface="Calibri"/>
                <a:ea typeface="Calibri"/>
                <a:cs typeface="Calibri"/>
                <a:sym typeface="Calibri"/>
              </a:rPr>
              <a:t>CÓ ĐỊA CHỈ THỰC HIỆN RÕ RÀNG TRONG KẾ HOẠCH GIÁO DỤC NĂM HỌC</a:t>
            </a:r>
            <a:endParaRPr/>
          </a:p>
        </p:txBody>
      </p:sp>
      <p:pic>
        <p:nvPicPr>
          <p:cNvPr id="175" name="Google Shape;175;p7"/>
          <p:cNvPicPr preferRelativeResize="0"/>
          <p:nvPr/>
        </p:nvPicPr>
        <p:blipFill rotWithShape="1">
          <a:blip r:embed="rId3">
            <a:alphaModFix/>
          </a:blip>
          <a:srcRect b="0" l="0" r="14257" t="0"/>
          <a:stretch/>
        </p:blipFill>
        <p:spPr>
          <a:xfrm>
            <a:off x="5312370" y="1039769"/>
            <a:ext cx="4293305" cy="56719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8"/>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Cấu trúc BÀI HỌC trong sách BÀI HỌC STEM</a:t>
            </a:r>
            <a:endParaRPr b="1" sz="3600">
              <a:solidFill>
                <a:schemeClr val="lt1"/>
              </a:solidFill>
              <a:latin typeface="Federo"/>
              <a:ea typeface="Federo"/>
              <a:cs typeface="Federo"/>
              <a:sym typeface="Federo"/>
            </a:endParaRPr>
          </a:p>
        </p:txBody>
      </p:sp>
      <p:pic>
        <p:nvPicPr>
          <p:cNvPr id="181" name="Google Shape;181;p8"/>
          <p:cNvPicPr preferRelativeResize="0"/>
          <p:nvPr/>
        </p:nvPicPr>
        <p:blipFill rotWithShape="1">
          <a:blip r:embed="rId3">
            <a:alphaModFix/>
          </a:blip>
          <a:srcRect b="0" l="0" r="0" t="0"/>
          <a:stretch/>
        </p:blipFill>
        <p:spPr>
          <a:xfrm>
            <a:off x="3575568" y="924196"/>
            <a:ext cx="3681651" cy="5596258"/>
          </a:xfrm>
          <a:prstGeom prst="rect">
            <a:avLst/>
          </a:prstGeom>
          <a:noFill/>
          <a:ln>
            <a:noFill/>
          </a:ln>
        </p:spPr>
      </p:pic>
      <p:pic>
        <p:nvPicPr>
          <p:cNvPr id="182" name="Google Shape;182;p8"/>
          <p:cNvPicPr preferRelativeResize="0"/>
          <p:nvPr/>
        </p:nvPicPr>
        <p:blipFill rotWithShape="1">
          <a:blip r:embed="rId4">
            <a:alphaModFix/>
          </a:blip>
          <a:srcRect b="0" l="0" r="0" t="0"/>
          <a:stretch/>
        </p:blipFill>
        <p:spPr>
          <a:xfrm>
            <a:off x="7673009" y="1019929"/>
            <a:ext cx="4288401" cy="5531412"/>
          </a:xfrm>
          <a:prstGeom prst="rect">
            <a:avLst/>
          </a:prstGeom>
          <a:noFill/>
          <a:ln>
            <a:noFill/>
          </a:ln>
        </p:spPr>
      </p:pic>
      <p:sp>
        <p:nvSpPr>
          <p:cNvPr id="183" name="Google Shape;183;p8"/>
          <p:cNvSpPr/>
          <p:nvPr/>
        </p:nvSpPr>
        <p:spPr>
          <a:xfrm>
            <a:off x="204187" y="1953258"/>
            <a:ext cx="3082351" cy="347787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2060"/>
              </a:buClr>
              <a:buSzPts val="2200"/>
              <a:buFont typeface="Arial"/>
              <a:buChar char="•"/>
            </a:pPr>
            <a:r>
              <a:rPr b="1" lang="en-US" sz="2200" cap="none">
                <a:solidFill>
                  <a:srgbClr val="002060"/>
                </a:solidFill>
                <a:latin typeface="Calibri"/>
                <a:ea typeface="Calibri"/>
                <a:cs typeface="Calibri"/>
                <a:sym typeface="Calibri"/>
              </a:rPr>
              <a:t>CÁC BÀI HỌC ĐƯỢC BIÊN SOẠN THEO MỘT TRONG HAI QUY TRÌNH:</a:t>
            </a:r>
            <a:endParaRPr/>
          </a:p>
          <a:p>
            <a:pPr indent="-342900" lvl="0" marL="342900" marR="0" rtl="0" algn="l">
              <a:spcBef>
                <a:spcPts val="0"/>
              </a:spcBef>
              <a:spcAft>
                <a:spcPts val="0"/>
              </a:spcAft>
              <a:buClr>
                <a:srgbClr val="FF0000"/>
              </a:buClr>
              <a:buSzPts val="2200"/>
              <a:buFont typeface="Arial"/>
              <a:buChar char="•"/>
            </a:pPr>
            <a:r>
              <a:rPr b="1" lang="en-US" sz="2200">
                <a:solidFill>
                  <a:srgbClr val="FF0000"/>
                </a:solidFill>
                <a:latin typeface="Calibri"/>
                <a:ea typeface="Calibri"/>
                <a:cs typeface="Calibri"/>
                <a:sym typeface="Calibri"/>
              </a:rPr>
              <a:t>QUY TRÌNH NGHIÊN CỨU KHOA HỌC</a:t>
            </a:r>
            <a:endParaRPr/>
          </a:p>
          <a:p>
            <a:pPr indent="-342900" lvl="0" marL="342900" marR="0" rtl="0" algn="l">
              <a:spcBef>
                <a:spcPts val="0"/>
              </a:spcBef>
              <a:spcAft>
                <a:spcPts val="0"/>
              </a:spcAft>
              <a:buClr>
                <a:srgbClr val="FF0000"/>
              </a:buClr>
              <a:buSzPts val="2200"/>
              <a:buFont typeface="Arial"/>
              <a:buChar char="•"/>
            </a:pPr>
            <a:r>
              <a:rPr b="1" lang="en-US" sz="2200" cap="none">
                <a:solidFill>
                  <a:srgbClr val="FF0000"/>
                </a:solidFill>
                <a:latin typeface="Calibri"/>
                <a:ea typeface="Calibri"/>
                <a:cs typeface="Calibri"/>
                <a:sym typeface="Calibri"/>
              </a:rPr>
              <a:t>QUY TRÌNH THIẾT KẾ KĨ THUẬT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9"/>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Cấu trúc BÀI HỌC trong sách BÀI HỌC STEM</a:t>
            </a:r>
            <a:endParaRPr b="1" sz="3600">
              <a:solidFill>
                <a:schemeClr val="lt1"/>
              </a:solidFill>
              <a:latin typeface="Federo"/>
              <a:ea typeface="Federo"/>
              <a:cs typeface="Federo"/>
              <a:sym typeface="Federo"/>
            </a:endParaRPr>
          </a:p>
        </p:txBody>
      </p:sp>
      <p:pic>
        <p:nvPicPr>
          <p:cNvPr id="189" name="Google Shape;189;p9"/>
          <p:cNvPicPr preferRelativeResize="0"/>
          <p:nvPr/>
        </p:nvPicPr>
        <p:blipFill rotWithShape="1">
          <a:blip r:embed="rId3">
            <a:alphaModFix/>
          </a:blip>
          <a:srcRect b="0" l="0" r="0" t="0"/>
          <a:stretch/>
        </p:blipFill>
        <p:spPr>
          <a:xfrm>
            <a:off x="1307144" y="1008138"/>
            <a:ext cx="9771673" cy="565108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2021-12-02T07:57:46Z</dcterms:created>
  <dc:creator>Microsoft Office User</dc:creator>
</cp:coreProperties>
</file>