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26" r:id="rId1"/>
    <p:sldMasterId id="2147483738" r:id="rId2"/>
    <p:sldMasterId id="2147483786" r:id="rId3"/>
    <p:sldMasterId id="2147483798" r:id="rId4"/>
  </p:sldMasterIdLst>
  <p:notesMasterIdLst>
    <p:notesMasterId r:id="rId38"/>
  </p:notesMasterIdLst>
  <p:sldIdLst>
    <p:sldId id="4247" r:id="rId5"/>
    <p:sldId id="4248" r:id="rId6"/>
    <p:sldId id="4320" r:id="rId7"/>
    <p:sldId id="4259" r:id="rId8"/>
    <p:sldId id="4312" r:id="rId9"/>
    <p:sldId id="4313" r:id="rId10"/>
    <p:sldId id="4314" r:id="rId11"/>
    <p:sldId id="4315" r:id="rId12"/>
    <p:sldId id="4262" r:id="rId13"/>
    <p:sldId id="4260" r:id="rId14"/>
    <p:sldId id="4316" r:id="rId15"/>
    <p:sldId id="4289" r:id="rId16"/>
    <p:sldId id="4318" r:id="rId17"/>
    <p:sldId id="4296" r:id="rId18"/>
    <p:sldId id="4290" r:id="rId19"/>
    <p:sldId id="4263" r:id="rId20"/>
    <p:sldId id="4254" r:id="rId21"/>
    <p:sldId id="4255" r:id="rId22"/>
    <p:sldId id="4298" r:id="rId23"/>
    <p:sldId id="4299" r:id="rId24"/>
    <p:sldId id="4319" r:id="rId25"/>
    <p:sldId id="4300" r:id="rId26"/>
    <p:sldId id="4301" r:id="rId27"/>
    <p:sldId id="4302" r:id="rId28"/>
    <p:sldId id="4303" r:id="rId29"/>
    <p:sldId id="4304" r:id="rId30"/>
    <p:sldId id="4305" r:id="rId31"/>
    <p:sldId id="4306" r:id="rId32"/>
    <p:sldId id="4307" r:id="rId33"/>
    <p:sldId id="4308" r:id="rId34"/>
    <p:sldId id="4309" r:id="rId35"/>
    <p:sldId id="4310" r:id="rId36"/>
    <p:sldId id="4311" r:id="rId37"/>
  </p:sldIdLst>
  <p:sldSz cx="12192000" cy="6858000"/>
  <p:notesSz cx="6858000" cy="9144000"/>
  <p:embeddedFontLst>
    <p:embeddedFont>
      <p:font typeface="Calibri" panose="020F0502020204030204" pitchFamily="34" charset="0"/>
      <p:regular r:id="rId39"/>
      <p:bold r:id="rId40"/>
      <p:italic r:id="rId41"/>
      <p:boldItalic r:id="rId42"/>
    </p:embeddedFont>
    <p:embeddedFont>
      <p:font typeface="Calibri Light" panose="020F0302020204030204" pitchFamily="34" charset="0"/>
      <p:regular r:id="rId43"/>
      <p:italic r:id="rId44"/>
    </p:embeddedFont>
    <p:embeddedFont>
      <p:font typeface="Pangolin" panose="020B0604020202020204" charset="0"/>
      <p:regular r:id="rId45"/>
    </p:embeddedFont>
    <p:embeddedFont>
      <p:font typeface="Roboto" pitchFamily="2" charset="0"/>
      <p:regular r:id="rId46"/>
      <p:bold r:id="rId47"/>
      <p:italic r:id="rId48"/>
      <p:boldItalic r:id="rId49"/>
    </p:embeddedFont>
    <p:embeddedFont>
      <p:font typeface="Roboto Black" pitchFamily="2" charset="0"/>
      <p:regular r:id="rId50"/>
      <p:bold r:id="rId51"/>
      <p:boldItalic r:id="rId52"/>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T" lastIdx="1" clrIdx="0">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1516"/>
    <a:srgbClr val="49C5CF"/>
    <a:srgbClr val="FF8B8B"/>
    <a:srgbClr val="FF5353"/>
    <a:srgbClr val="FFFFFF"/>
    <a:srgbClr val="E0444B"/>
    <a:srgbClr val="D1232A"/>
    <a:srgbClr val="7DD6DD"/>
    <a:srgbClr val="2FAAB2"/>
    <a:srgbClr val="CA41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7424" autoAdjust="0"/>
  </p:normalViewPr>
  <p:slideViewPr>
    <p:cSldViewPr snapToGrid="0">
      <p:cViewPr varScale="1">
        <p:scale>
          <a:sx n="81" d="100"/>
          <a:sy n="81" d="100"/>
        </p:scale>
        <p:origin x="120" y="366"/>
      </p:cViewPr>
      <p:guideLst/>
    </p:cSldViewPr>
  </p:slideViewPr>
  <p:notesTextViewPr>
    <p:cViewPr>
      <p:scale>
        <a:sx n="1" d="1"/>
        <a:sy n="1" d="1"/>
      </p:scale>
      <p:origin x="0" y="0"/>
    </p:cViewPr>
  </p:notesTextViewPr>
  <p:notesViewPr>
    <p:cSldViewPr snapToGrid="0">
      <p:cViewPr varScale="1">
        <p:scale>
          <a:sx n="47" d="100"/>
          <a:sy n="47" d="100"/>
        </p:scale>
        <p:origin x="2784" y="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46" Type="http://schemas.openxmlformats.org/officeDocument/2006/relationships/font" Target="fonts/font8.fntdata"/><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font" Target="fonts/font3.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11.fntdata"/><Relationship Id="rId57"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6.fntdata"/><Relationship Id="rId52" Type="http://schemas.openxmlformats.org/officeDocument/2006/relationships/font" Target="fonts/font14.fntdata"/><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font" Target="fonts/font13.fntdata"/><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886C9A-2569-46F8-987B-630E79973BE1}" type="datetimeFigureOut">
              <a:rPr lang="vi-VN" smtClean="0"/>
              <a:t>07/09/2023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EB516E-07DC-497B-9789-361D47A843FC}" type="slidenum">
              <a:rPr lang="vi-VN" smtClean="0"/>
              <a:t>‹#›</a:t>
            </a:fld>
            <a:endParaRPr lang="vi-VN"/>
          </a:p>
        </p:txBody>
      </p:sp>
    </p:spTree>
    <p:extLst>
      <p:ext uri="{BB962C8B-B14F-4D97-AF65-F5344CB8AC3E}">
        <p14:creationId xmlns:p14="http://schemas.microsoft.com/office/powerpoint/2010/main" val="1453063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giới</a:t>
            </a:r>
            <a:r>
              <a:rPr lang="en-US" baseline="0"/>
              <a:t> thiệu về bài học</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a:t>
            </a:fld>
            <a:endParaRPr lang="vi-VN"/>
          </a:p>
        </p:txBody>
      </p:sp>
    </p:spTree>
    <p:extLst>
      <p:ext uri="{BB962C8B-B14F-4D97-AF65-F5344CB8AC3E}">
        <p14:creationId xmlns:p14="http://schemas.microsoft.com/office/powerpoint/2010/main" val="4259359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vi-VN"/>
              <a:t>:</a:t>
            </a:r>
            <a:r>
              <a:rPr lang="vi-VN" baseline="0"/>
              <a:t> Con đường chủ yếu để virus xâm nhập vào cơ thể con người là thông qua mắt, mũi, miệng, hoặc cũng có thể thông qua các giọt bắn trong không khí khi người bệnh ho hoặc hắt hơi. Nó cũng lây lan khi tiếp xúc tay với người bị cảm lạnh hoặc do dùng chung các vật bị ô nhiễm, chẳng hạn như đồ dùng, khăn tắm, đồ chơi hoặc điện thoại. Nếu bạn chạm vào mắt, mũi hoặc miệng sau khi tiếp xúc hoặc tiếp xúc như vậy, bạn có thể bị cảm lạnh.</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269797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Giáo viên đặt</a:t>
            </a:r>
            <a:r>
              <a:rPr lang="en-US" baseline="0"/>
              <a:t> câu hỏi cho HS trả lời, các bạn khác nhận xét câu trả lời của bạn, chỉnh sửa, bổ sung nếu bạn trả lời chưa đúng</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823236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Giáo viên đặt</a:t>
            </a:r>
            <a:r>
              <a:rPr lang="en-US" baseline="0"/>
              <a:t> câu hỏi cho HS trả lời, các bạn khác nhận xét câu trả lời của bạn, chỉnh sửa, bổ sung nếu bạn trả lời chưa đúng</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423296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2, cho HS các nhóm lên trình bày phiếu học tập</a:t>
            </a:r>
            <a:endParaRPr lang="en-US">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908358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Giáo viên gợi</a:t>
            </a:r>
            <a:r>
              <a:rPr lang="en-US" baseline="0"/>
              <a:t> ý cho </a:t>
            </a:r>
            <a:r>
              <a:rPr lang="en-US"/>
              <a:t>học sinh trả</a:t>
            </a:r>
            <a:r>
              <a:rPr lang="en-US" baseline="0"/>
              <a:t> lời</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933267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3, cho HS các nhóm lên trình bày phiếu học tập</a:t>
            </a:r>
            <a:endParaRPr lang="en-US">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977151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Giao bài tập về nhà cho học sinh, yêu cầu học phân công chuẩn bị nguyên, vật liệu cho buổi học sau</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058022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Trong </a:t>
            </a:r>
            <a:r>
              <a:rPr lang="en-US" dirty="0" err="1"/>
              <a:t>quá</a:t>
            </a:r>
            <a:r>
              <a:rPr lang="en-US" dirty="0"/>
              <a:t> </a:t>
            </a:r>
            <a:r>
              <a:rPr lang="en-US" dirty="0" err="1"/>
              <a:t>trình</a:t>
            </a:r>
            <a:r>
              <a:rPr lang="en-US" dirty="0"/>
              <a:t> </a:t>
            </a:r>
            <a:r>
              <a:rPr lang="en-US" dirty="0" err="1"/>
              <a:t>dạy</a:t>
            </a:r>
            <a:r>
              <a:rPr lang="en-US" dirty="0"/>
              <a:t> </a:t>
            </a:r>
            <a:r>
              <a:rPr lang="en-US" dirty="0" err="1"/>
              <a:t>học</a:t>
            </a:r>
            <a:r>
              <a:rPr lang="en-US" dirty="0"/>
              <a:t>, GV </a:t>
            </a:r>
            <a:r>
              <a:rPr lang="en-US" dirty="0" err="1"/>
              <a:t>thường</a:t>
            </a:r>
            <a:r>
              <a:rPr lang="en-US" dirty="0"/>
              <a:t> </a:t>
            </a:r>
            <a:r>
              <a:rPr lang="en-US" dirty="0" err="1"/>
              <a:t>xuyên</a:t>
            </a:r>
            <a:r>
              <a:rPr lang="en-US" dirty="0"/>
              <a:t> </a:t>
            </a:r>
            <a:r>
              <a:rPr lang="en-US" dirty="0" err="1"/>
              <a:t>khuyến</a:t>
            </a:r>
            <a:r>
              <a:rPr lang="en-US" dirty="0"/>
              <a:t> </a:t>
            </a:r>
            <a:r>
              <a:rPr lang="en-US" dirty="0" err="1"/>
              <a:t>khích</a:t>
            </a:r>
            <a:r>
              <a:rPr lang="en-US" dirty="0"/>
              <a:t> HS </a:t>
            </a:r>
            <a:r>
              <a:rPr lang="en-US" dirty="0" err="1"/>
              <a:t>bằng</a:t>
            </a:r>
            <a:r>
              <a:rPr lang="en-US" dirty="0"/>
              <a:t> </a:t>
            </a:r>
            <a:r>
              <a:rPr lang="en-US" dirty="0" err="1"/>
              <a:t>các</a:t>
            </a:r>
            <a:r>
              <a:rPr lang="en-US" dirty="0"/>
              <a:t> </a:t>
            </a:r>
            <a:r>
              <a:rPr lang="en-US" dirty="0" err="1"/>
              <a:t>câu</a:t>
            </a:r>
            <a:r>
              <a:rPr lang="en-US" dirty="0"/>
              <a:t> </a:t>
            </a:r>
            <a:r>
              <a:rPr lang="en-US" dirty="0" err="1"/>
              <a:t>khen</a:t>
            </a:r>
            <a:r>
              <a:rPr lang="en-US" dirty="0"/>
              <a:t> </a:t>
            </a:r>
            <a:r>
              <a:rPr lang="en-US" dirty="0" err="1"/>
              <a:t>khi</a:t>
            </a:r>
            <a:r>
              <a:rPr lang="en-US" dirty="0"/>
              <a:t> HS </a:t>
            </a:r>
            <a:r>
              <a:rPr lang="en-US" dirty="0" err="1"/>
              <a:t>trả</a:t>
            </a:r>
            <a:r>
              <a:rPr lang="en-US" dirty="0"/>
              <a:t> </a:t>
            </a:r>
            <a:r>
              <a:rPr lang="en-US" dirty="0" err="1"/>
              <a:t>lời</a:t>
            </a:r>
            <a:r>
              <a:rPr lang="en-US" dirty="0"/>
              <a:t> </a:t>
            </a:r>
            <a:r>
              <a:rPr lang="en-US" dirty="0" err="1"/>
              <a:t>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420886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Giới</a:t>
            </a:r>
            <a:r>
              <a:rPr lang="en-US" dirty="0"/>
              <a:t> </a:t>
            </a:r>
            <a:r>
              <a:rPr lang="en-US" dirty="0" err="1"/>
              <a:t>thiệu</a:t>
            </a:r>
            <a:r>
              <a:rPr lang="en-US" dirty="0"/>
              <a:t> </a:t>
            </a:r>
            <a:r>
              <a:rPr lang="en-US" dirty="0" err="1"/>
              <a:t>bài</a:t>
            </a:r>
            <a:r>
              <a:rPr lang="en-US" dirty="0"/>
              <a:t> </a:t>
            </a:r>
            <a:r>
              <a:rPr lang="en-US" dirty="0" err="1"/>
              <a:t>học</a:t>
            </a:r>
            <a:r>
              <a:rPr lang="en-US" dirty="0"/>
              <a:t>: </a:t>
            </a:r>
            <a:r>
              <a:rPr lang="en-US" dirty="0" err="1"/>
              <a:t>thực</a:t>
            </a:r>
            <a:r>
              <a:rPr lang="en-US" dirty="0"/>
              <a:t> </a:t>
            </a:r>
            <a:r>
              <a:rPr lang="en-US" err="1"/>
              <a:t>hành</a:t>
            </a:r>
            <a:r>
              <a:rPr lang="en-US"/>
              <a:t> làm</a:t>
            </a:r>
            <a:r>
              <a:rPr lang="vi-VN"/>
              <a:t> </a:t>
            </a:r>
            <a:r>
              <a:rPr lang="en-US"/>
              <a:t>kính</a:t>
            </a:r>
            <a:r>
              <a:rPr lang="en-US" baseline="0"/>
              <a:t> chống giọt bắn bảo vệ cơ quan hô hấp</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947359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cho HS xem một số mẫu và thảo luận xem mình sẽ làm thế nào. GV chiếu tiêu chí sản phẩm và yêu cầu nội dung thảo luận của học sinh bám sát với các tiêu chí đó.</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86618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cùng HS vận động theo bài hát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420960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a:t>
            </a:r>
            <a:r>
              <a:rPr lang="en-US" baseline="0" dirty="0"/>
              <a:t> </a:t>
            </a:r>
            <a:r>
              <a:rPr lang="en-US" baseline="0" dirty="0" err="1"/>
              <a:t>nêu</a:t>
            </a:r>
            <a:r>
              <a:rPr lang="en-US" baseline="0" dirty="0"/>
              <a:t> </a:t>
            </a:r>
            <a:r>
              <a:rPr lang="en-US" baseline="0" dirty="0" err="1"/>
              <a:t>yêu</a:t>
            </a:r>
            <a:r>
              <a:rPr lang="en-US" baseline="0" dirty="0"/>
              <a:t> </a:t>
            </a:r>
            <a:r>
              <a:rPr lang="en-US" baseline="0" dirty="0" err="1"/>
              <a:t>cầu</a:t>
            </a:r>
            <a:r>
              <a:rPr lang="en-US" baseline="0" dirty="0"/>
              <a:t> </a:t>
            </a:r>
            <a:r>
              <a:rPr lang="en-US" baseline="0" err="1"/>
              <a:t>sản</a:t>
            </a:r>
            <a:r>
              <a:rPr lang="en-US" baseline="0"/>
              <a:t> phẩm</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171402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Giáo viên tổ chức cho 1-2 nhóm học sinh trình bày, chia sẻ ý tưởng với cả lớp theo gợi ý: </a:t>
            </a:r>
          </a:p>
          <a:p>
            <a:r>
              <a:rPr lang="vi-VN"/>
              <a:t>•	Các bộ phận của kính chắn giọt bắn</a:t>
            </a:r>
          </a:p>
          <a:p>
            <a:r>
              <a:rPr lang="vi-VN"/>
              <a:t>•	Nguyên vật liệu để làm kính chắn giọt bắn</a:t>
            </a:r>
          </a:p>
          <a:p>
            <a:r>
              <a:rPr lang="vi-VN"/>
              <a:t>•	Cách sử dụng kính chắn giọt bắn</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382303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a:t>
            </a:r>
            <a:r>
              <a:rPr lang="vi-VN" baseline="0"/>
              <a:t>hướng dẫn HS hoàn thiện phiếu số </a:t>
            </a:r>
            <a:r>
              <a:rPr lang="en-US" baseline="0"/>
              <a:t>4</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031007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yêu</a:t>
            </a:r>
            <a:r>
              <a:rPr lang="en-US" dirty="0"/>
              <a:t> </a:t>
            </a:r>
            <a:r>
              <a:rPr lang="en-US" dirty="0" err="1"/>
              <a:t>cầu</a:t>
            </a:r>
            <a:r>
              <a:rPr lang="en-US" dirty="0"/>
              <a:t> </a:t>
            </a:r>
            <a:r>
              <a:rPr lang="en-US" dirty="0" err="1"/>
              <a:t>nhóm</a:t>
            </a:r>
            <a:r>
              <a:rPr lang="en-US" dirty="0"/>
              <a:t> HS </a:t>
            </a:r>
            <a:r>
              <a:rPr lang="en-US" dirty="0" err="1"/>
              <a:t>kiểm</a:t>
            </a:r>
            <a:r>
              <a:rPr lang="en-US" dirty="0"/>
              <a:t> </a:t>
            </a:r>
            <a:r>
              <a:rPr lang="en-US" dirty="0" err="1"/>
              <a:t>tra</a:t>
            </a:r>
            <a:r>
              <a:rPr lang="en-US" dirty="0"/>
              <a:t> </a:t>
            </a:r>
            <a:r>
              <a:rPr lang="en-US" dirty="0" err="1"/>
              <a:t>lại</a:t>
            </a:r>
            <a:r>
              <a:rPr lang="en-US" dirty="0"/>
              <a:t> </a:t>
            </a:r>
            <a:r>
              <a:rPr lang="en-US" dirty="0" err="1"/>
              <a:t>các</a:t>
            </a:r>
            <a:r>
              <a:rPr lang="en-US" dirty="0"/>
              <a:t> </a:t>
            </a:r>
            <a:r>
              <a:rPr lang="en-US" dirty="0" err="1"/>
              <a:t>nguyên</a:t>
            </a:r>
            <a:r>
              <a:rPr lang="en-US" dirty="0"/>
              <a:t>, </a:t>
            </a:r>
            <a:r>
              <a:rPr lang="en-US" dirty="0" err="1"/>
              <a:t>vật</a:t>
            </a:r>
            <a:r>
              <a:rPr lang="en-US" dirty="0"/>
              <a:t> </a:t>
            </a:r>
            <a:r>
              <a:rPr lang="en-US" dirty="0" err="1"/>
              <a:t>liệu</a:t>
            </a:r>
            <a:r>
              <a:rPr lang="en-US" dirty="0"/>
              <a:t> </a:t>
            </a:r>
            <a:r>
              <a:rPr lang="en-US" dirty="0" err="1"/>
              <a:t>của</a:t>
            </a:r>
            <a:r>
              <a:rPr lang="en-US" dirty="0"/>
              <a:t> </a:t>
            </a:r>
            <a:r>
              <a:rPr lang="en-US" dirty="0" err="1"/>
              <a:t>nhóm</a:t>
            </a:r>
            <a:r>
              <a:rPr lang="en-US" dirty="0"/>
              <a:t> </a:t>
            </a:r>
            <a:r>
              <a:rPr lang="en-US" dirty="0" err="1"/>
              <a:t>theo</a:t>
            </a:r>
            <a:r>
              <a:rPr lang="en-US" dirty="0"/>
              <a:t> </a:t>
            </a:r>
            <a:r>
              <a:rPr lang="en-US" dirty="0" err="1"/>
              <a:t>phiếu</a:t>
            </a:r>
            <a:r>
              <a:rPr lang="en-US" dirty="0"/>
              <a:t> </a:t>
            </a:r>
            <a:r>
              <a:rPr lang="en-US" dirty="0" err="1"/>
              <a:t>học</a:t>
            </a:r>
            <a:r>
              <a:rPr lang="en-US" dirty="0"/>
              <a:t> </a:t>
            </a:r>
            <a:r>
              <a:rPr lang="en-US" dirty="0" err="1"/>
              <a:t>tập</a:t>
            </a:r>
            <a:r>
              <a:rPr lang="en-US" dirty="0"/>
              <a:t>, </a:t>
            </a:r>
            <a:r>
              <a:rPr lang="en-US" dirty="0" err="1"/>
              <a:t>nếu</a:t>
            </a:r>
            <a:r>
              <a:rPr lang="en-US" dirty="0"/>
              <a:t> </a:t>
            </a:r>
            <a:r>
              <a:rPr lang="en-US" dirty="0" err="1"/>
              <a:t>có</a:t>
            </a:r>
            <a:r>
              <a:rPr lang="en-US" dirty="0"/>
              <a:t> </a:t>
            </a:r>
            <a:r>
              <a:rPr lang="en-US" dirty="0" err="1"/>
              <a:t>khác</a:t>
            </a:r>
            <a:r>
              <a:rPr lang="en-US" dirty="0"/>
              <a:t> </a:t>
            </a:r>
            <a:r>
              <a:rPr lang="en-US" dirty="0" err="1"/>
              <a:t>thì</a:t>
            </a:r>
            <a:r>
              <a:rPr lang="en-US" dirty="0"/>
              <a:t> </a:t>
            </a:r>
            <a:r>
              <a:rPr lang="en-US" dirty="0" err="1"/>
              <a:t>bổ</a:t>
            </a:r>
            <a:r>
              <a:rPr lang="en-US" dirty="0"/>
              <a:t> sung </a:t>
            </a:r>
            <a:r>
              <a:rPr lang="en-US" dirty="0" err="1"/>
              <a:t>vào</a:t>
            </a:r>
            <a:r>
              <a:rPr lang="en-US" dirty="0"/>
              <a:t> </a:t>
            </a:r>
            <a:r>
              <a:rPr lang="en-US" dirty="0" err="1"/>
              <a:t>phiếu</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795821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cho</a:t>
            </a:r>
            <a:r>
              <a:rPr lang="en-US" dirty="0"/>
              <a:t> HS </a:t>
            </a:r>
            <a:r>
              <a:rPr lang="en-US" dirty="0" err="1"/>
              <a:t>quan</a:t>
            </a:r>
            <a:r>
              <a:rPr lang="en-US" dirty="0"/>
              <a:t> </a:t>
            </a:r>
            <a:r>
              <a:rPr lang="en-US" dirty="0" err="1"/>
              <a:t>sát</a:t>
            </a:r>
            <a:r>
              <a:rPr lang="en-US" dirty="0"/>
              <a:t> </a:t>
            </a:r>
            <a:r>
              <a:rPr lang="en-US" dirty="0" err="1"/>
              <a:t>một</a:t>
            </a:r>
            <a:r>
              <a:rPr lang="en-US" dirty="0"/>
              <a:t> </a:t>
            </a:r>
            <a:r>
              <a:rPr lang="en-US" dirty="0" err="1"/>
              <a:t>số</a:t>
            </a:r>
            <a:r>
              <a:rPr lang="en-US" dirty="0"/>
              <a:t> </a:t>
            </a:r>
            <a:r>
              <a:rPr lang="en-US" dirty="0" err="1"/>
              <a:t>mẫu</a:t>
            </a:r>
            <a:r>
              <a:rPr lang="en-US" dirty="0"/>
              <a:t> </a:t>
            </a:r>
            <a:r>
              <a:rPr lang="en-US" dirty="0" err="1"/>
              <a:t>trên</a:t>
            </a:r>
            <a:r>
              <a:rPr lang="en-US" dirty="0"/>
              <a:t>, </a:t>
            </a:r>
            <a:r>
              <a:rPr lang="en-US" dirty="0" err="1"/>
              <a:t>cho</a:t>
            </a:r>
            <a:r>
              <a:rPr lang="en-US" dirty="0"/>
              <a:t> HS </a:t>
            </a:r>
            <a:r>
              <a:rPr lang="en-US" dirty="0" err="1"/>
              <a:t>trình</a:t>
            </a:r>
            <a:r>
              <a:rPr lang="en-US" dirty="0"/>
              <a:t> </a:t>
            </a:r>
            <a:r>
              <a:rPr lang="en-US" dirty="0" err="1"/>
              <a:t>bày</a:t>
            </a:r>
            <a:r>
              <a:rPr lang="en-US" dirty="0"/>
              <a:t> </a:t>
            </a:r>
            <a:r>
              <a:rPr lang="en-US" dirty="0" err="1"/>
              <a:t>mẫu</a:t>
            </a:r>
            <a:r>
              <a:rPr lang="en-US" dirty="0"/>
              <a:t> </a:t>
            </a:r>
            <a:r>
              <a:rPr lang="en-US" dirty="0" err="1"/>
              <a:t>của</a:t>
            </a:r>
            <a:r>
              <a:rPr lang="en-US" dirty="0"/>
              <a:t> </a:t>
            </a:r>
            <a:r>
              <a:rPr lang="en-US" dirty="0" err="1"/>
              <a:t>nhóm</a:t>
            </a:r>
            <a:r>
              <a:rPr lang="en-US" dirty="0"/>
              <a:t> </a:t>
            </a:r>
            <a:r>
              <a:rPr lang="en-US" dirty="0" err="1"/>
              <a:t>mình</a:t>
            </a:r>
            <a:r>
              <a:rPr lang="en-US" dirty="0"/>
              <a:t>. </a:t>
            </a:r>
            <a:r>
              <a:rPr lang="en-US" dirty="0" err="1"/>
              <a:t>Các</a:t>
            </a:r>
            <a:r>
              <a:rPr lang="en-US" dirty="0"/>
              <a:t> </a:t>
            </a:r>
            <a:r>
              <a:rPr lang="en-US" dirty="0" err="1"/>
              <a:t>nhóm</a:t>
            </a:r>
            <a:r>
              <a:rPr lang="en-US" dirty="0"/>
              <a:t> </a:t>
            </a:r>
            <a:r>
              <a:rPr lang="en-US" dirty="0" err="1"/>
              <a:t>khác</a:t>
            </a:r>
            <a:r>
              <a:rPr lang="en-US" dirty="0"/>
              <a:t> </a:t>
            </a:r>
            <a:r>
              <a:rPr lang="en-US" dirty="0" err="1"/>
              <a:t>đặt</a:t>
            </a:r>
            <a:r>
              <a:rPr lang="en-US" dirty="0"/>
              <a:t> </a:t>
            </a:r>
            <a:r>
              <a:rPr lang="en-US" dirty="0" err="1"/>
              <a:t>câu</a:t>
            </a:r>
            <a:r>
              <a:rPr lang="en-US" dirty="0"/>
              <a:t> </a:t>
            </a:r>
            <a:r>
              <a:rPr lang="en-US" dirty="0" err="1"/>
              <a:t>hỏi</a:t>
            </a:r>
            <a:r>
              <a:rPr lang="en-US" dirty="0"/>
              <a:t> </a:t>
            </a:r>
            <a:r>
              <a:rPr lang="en-US" dirty="0" err="1"/>
              <a:t>nếu</a:t>
            </a:r>
            <a:r>
              <a:rPr lang="en-US" dirty="0"/>
              <a:t> </a:t>
            </a:r>
            <a:r>
              <a:rPr lang="en-US" dirty="0" err="1"/>
              <a:t>có</a:t>
            </a:r>
            <a:r>
              <a:rPr lang="en-US" dirty="0"/>
              <a:t> </a:t>
            </a:r>
            <a:r>
              <a:rPr lang="en-US" dirty="0" err="1"/>
              <a:t>thắc</a:t>
            </a:r>
            <a:r>
              <a:rPr lang="en-US" dirty="0"/>
              <a:t> </a:t>
            </a:r>
            <a:r>
              <a:rPr lang="en-US" dirty="0" err="1"/>
              <a:t>mắc</a:t>
            </a:r>
            <a:r>
              <a:rPr lang="en-US" dirty="0"/>
              <a:t> </a:t>
            </a:r>
            <a:r>
              <a:rPr lang="en-US" dirty="0" err="1"/>
              <a:t>hoặc</a:t>
            </a:r>
            <a:r>
              <a:rPr lang="en-US" dirty="0"/>
              <a:t> </a:t>
            </a:r>
            <a:r>
              <a:rPr lang="en-US" dirty="0" err="1"/>
              <a:t>góp</a:t>
            </a:r>
            <a:r>
              <a:rPr lang="en-US" dirty="0"/>
              <a:t> ý</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6540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HS thực hiện</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138483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HS thực hiện</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747210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HS thực hiện</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914189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HS trang trí tùy thích bằng cách tô màu, vẽ hình, dán hình…</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086231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latin typeface="Times New Roman" panose="02020603050405020304" pitchFamily="18" charset="0"/>
                <a:cs typeface="Times New Roman" panose="02020603050405020304" pitchFamily="18" charset="0"/>
              </a:rPr>
              <a:t>Kiểm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tiêu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từ</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vừa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Khuyến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khích</a:t>
            </a:r>
            <a:r>
              <a:rPr lang="en-US" dirty="0">
                <a:latin typeface="Times New Roman" panose="02020603050405020304" pitchFamily="18" charset="0"/>
                <a:cs typeface="Times New Roman" panose="02020603050405020304" pitchFamily="18" charset="0"/>
              </a:rPr>
              <a:t> HS </a:t>
            </a:r>
            <a:r>
              <a:rPr lang="en-US" dirty="0" err="1">
                <a:latin typeface="Times New Roman" panose="02020603050405020304" pitchFamily="18" charset="0"/>
                <a:cs typeface="Times New Roman" panose="02020603050405020304" pitchFamily="18" charset="0"/>
              </a:rPr>
              <a:t>sáng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độc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trưng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bày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lớp</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716578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cho HS thảo luận, trả lời.</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327166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HS trình</a:t>
            </a:r>
            <a:r>
              <a:rPr lang="en-US" baseline="0">
                <a:latin typeface="Times New Roman" panose="02020603050405020304" pitchFamily="18" charset="0"/>
                <a:cs typeface="Times New Roman" panose="02020603050405020304" pitchFamily="18" charset="0"/>
              </a:rPr>
              <a:t> bày, thuyết minh sản phẩm</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146747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cho</a:t>
            </a:r>
            <a:r>
              <a:rPr lang="en-US" dirty="0"/>
              <a:t> HS </a:t>
            </a:r>
            <a:r>
              <a:rPr lang="en-US" dirty="0" err="1"/>
              <a:t>đi</a:t>
            </a:r>
            <a:r>
              <a:rPr lang="en-US" dirty="0"/>
              <a:t> </a:t>
            </a:r>
            <a:r>
              <a:rPr lang="en-US" dirty="0" err="1"/>
              <a:t>vòng</a:t>
            </a:r>
            <a:r>
              <a:rPr lang="en-US" dirty="0"/>
              <a:t> </a:t>
            </a:r>
            <a:r>
              <a:rPr lang="en-US" dirty="0" err="1"/>
              <a:t>quanh</a:t>
            </a:r>
            <a:r>
              <a:rPr lang="en-US" dirty="0"/>
              <a:t> </a:t>
            </a:r>
            <a:r>
              <a:rPr lang="en-US" err="1"/>
              <a:t>xem</a:t>
            </a:r>
            <a:r>
              <a:rPr lang="en-US"/>
              <a:t> các sản</a:t>
            </a:r>
            <a:r>
              <a:rPr lang="en-US" baseline="0"/>
              <a:t> phẩm </a:t>
            </a:r>
            <a:r>
              <a:rPr lang="en-US"/>
              <a:t>của </a:t>
            </a:r>
            <a:r>
              <a:rPr lang="en-US" dirty="0" err="1"/>
              <a:t>các</a:t>
            </a:r>
            <a:r>
              <a:rPr lang="en-US" dirty="0"/>
              <a:t> </a:t>
            </a:r>
            <a:r>
              <a:rPr lang="en-US" dirty="0" err="1"/>
              <a:t>bạn</a:t>
            </a:r>
            <a:r>
              <a:rPr lang="en-US" dirty="0"/>
              <a:t> </a:t>
            </a:r>
            <a:r>
              <a:rPr lang="en-US" dirty="0" err="1"/>
              <a:t>sau</a:t>
            </a:r>
            <a:r>
              <a:rPr lang="en-US" dirty="0"/>
              <a:t> </a:t>
            </a:r>
            <a:r>
              <a:rPr lang="en-US" dirty="0" err="1"/>
              <a:t>đó</a:t>
            </a:r>
            <a:r>
              <a:rPr lang="en-US" dirty="0"/>
              <a:t> </a:t>
            </a:r>
            <a:r>
              <a:rPr lang="en-US" dirty="0" err="1"/>
              <a:t>hướng</a:t>
            </a:r>
            <a:r>
              <a:rPr lang="en-US" dirty="0"/>
              <a:t> </a:t>
            </a:r>
            <a:r>
              <a:rPr lang="en-US" dirty="0" err="1"/>
              <a:t>dẫn</a:t>
            </a:r>
            <a:r>
              <a:rPr lang="en-US" dirty="0"/>
              <a:t> HS </a:t>
            </a:r>
            <a:r>
              <a:rPr lang="en-US" dirty="0" err="1"/>
              <a:t>đánh</a:t>
            </a:r>
            <a:r>
              <a:rPr lang="en-US" dirty="0"/>
              <a:t> </a:t>
            </a:r>
            <a:r>
              <a:rPr lang="en-US" dirty="0" err="1"/>
              <a:t>giá</a:t>
            </a:r>
            <a:r>
              <a:rPr lang="en-US" dirty="0"/>
              <a:t> </a:t>
            </a:r>
            <a:r>
              <a:rPr lang="en-US" dirty="0" err="1"/>
              <a:t>theo</a:t>
            </a:r>
            <a:r>
              <a:rPr lang="en-US" dirty="0"/>
              <a:t> </a:t>
            </a:r>
            <a:r>
              <a:rPr lang="en-US" dirty="0" err="1"/>
              <a:t>từng</a:t>
            </a:r>
            <a:r>
              <a:rPr lang="en-US" dirty="0"/>
              <a:t> </a:t>
            </a:r>
            <a:r>
              <a:rPr lang="en-US" dirty="0" err="1"/>
              <a:t>tiêu</a:t>
            </a:r>
            <a:r>
              <a:rPr lang="en-US" dirty="0"/>
              <a:t> </a:t>
            </a:r>
            <a:r>
              <a:rPr lang="en-US" dirty="0" err="1"/>
              <a:t>chí</a:t>
            </a:r>
            <a:r>
              <a:rPr lang="en-US" dirty="0"/>
              <a:t> </a:t>
            </a:r>
            <a:r>
              <a:rPr lang="en-US" dirty="0" err="1"/>
              <a:t>bằng</a:t>
            </a:r>
            <a:r>
              <a:rPr lang="en-US" dirty="0"/>
              <a:t> </a:t>
            </a:r>
            <a:r>
              <a:rPr lang="en-US" dirty="0" err="1"/>
              <a:t>hình</a:t>
            </a:r>
            <a:r>
              <a:rPr lang="en-US" dirty="0"/>
              <a:t> </a:t>
            </a:r>
            <a:r>
              <a:rPr lang="en-US" dirty="0" err="1"/>
              <a:t>dán</a:t>
            </a:r>
            <a:r>
              <a:rPr lang="en-US" dirty="0"/>
              <a:t>. </a:t>
            </a:r>
            <a:r>
              <a:rPr lang="en-US" dirty="0" err="1"/>
              <a:t>Có</a:t>
            </a:r>
            <a:r>
              <a:rPr lang="en-US" dirty="0"/>
              <a:t> </a:t>
            </a:r>
            <a:r>
              <a:rPr lang="en-US" dirty="0" err="1"/>
              <a:t>thể</a:t>
            </a:r>
            <a:r>
              <a:rPr lang="en-US" dirty="0"/>
              <a:t> </a:t>
            </a:r>
            <a:r>
              <a:rPr lang="en-US" err="1"/>
              <a:t>tặng</a:t>
            </a:r>
            <a:r>
              <a:rPr lang="en-US"/>
              <a:t> thêm </a:t>
            </a:r>
            <a:r>
              <a:rPr lang="en-US" dirty="0" err="1"/>
              <a:t>hình</a:t>
            </a:r>
            <a:r>
              <a:rPr lang="en-US" dirty="0"/>
              <a:t> </a:t>
            </a:r>
            <a:r>
              <a:rPr lang="en-US" dirty="0" err="1"/>
              <a:t>dán</a:t>
            </a:r>
            <a:r>
              <a:rPr lang="en-US" dirty="0"/>
              <a:t> </a:t>
            </a:r>
            <a:r>
              <a:rPr lang="en-US" dirty="0" err="1"/>
              <a:t>cho</a:t>
            </a:r>
            <a:r>
              <a:rPr lang="en-US" dirty="0"/>
              <a:t> </a:t>
            </a:r>
            <a:r>
              <a:rPr lang="en-US" dirty="0" err="1"/>
              <a:t>điểm</a:t>
            </a:r>
            <a:r>
              <a:rPr lang="en-US" dirty="0"/>
              <a:t> </a:t>
            </a:r>
            <a:r>
              <a:rPr lang="en-US" dirty="0" err="1"/>
              <a:t>sáng</a:t>
            </a:r>
            <a:r>
              <a:rPr lang="en-US" dirty="0"/>
              <a:t> </a:t>
            </a:r>
            <a:r>
              <a:rPr lang="en-US" dirty="0" err="1"/>
              <a:t>tạo</a:t>
            </a:r>
            <a:r>
              <a:rPr lang="en-US" dirty="0"/>
              <a:t>, </a:t>
            </a:r>
            <a:r>
              <a:rPr lang="en-US" dirty="0" err="1"/>
              <a:t>làm</a:t>
            </a:r>
            <a:r>
              <a:rPr lang="en-US" dirty="0"/>
              <a:t> </a:t>
            </a:r>
            <a:r>
              <a:rPr lang="en-US" dirty="0" err="1"/>
              <a:t>nhanh</a:t>
            </a:r>
            <a:r>
              <a:rPr lang="en-US" dirty="0"/>
              <a:t> </a:t>
            </a:r>
            <a:r>
              <a:rPr lang="en-US" dirty="0" err="1"/>
              <a:t>hoặc</a:t>
            </a:r>
            <a:r>
              <a:rPr lang="en-US" dirty="0"/>
              <a:t> </a:t>
            </a:r>
            <a:r>
              <a:rPr lang="en-US" dirty="0" err="1"/>
              <a:t>nhiều</a:t>
            </a:r>
            <a:r>
              <a:rPr lang="en-US" dirty="0"/>
              <a:t> </a:t>
            </a:r>
            <a:r>
              <a:rPr lang="en-US" dirty="0" err="1"/>
              <a:t>hơn</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466436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70975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cho HS thảo luận</a:t>
            </a:r>
            <a:r>
              <a:rPr lang="vi-VN" baseline="0"/>
              <a:t>. GV gọi một vài HS trình bày: em biết có những loại khẩu trang nào? Tác dụng? Người thường xuyên dùng khẩu trang là ai? Dùng để làm gì?</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524689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cho HS thảo luận</a:t>
            </a:r>
            <a:r>
              <a:rPr lang="vi-VN" baseline="0"/>
              <a:t>. GV gọi một vài HS trình bày: em có biết Kính chống giọt bắn làm từ gì? (Kính và tấm chắn được làm từ chất liệu nhựa nên rất nhẹ, tạo cảm giác thoải mái khi dùng) Tác dụng?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95097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cho HS thảo luận</a:t>
            </a:r>
            <a:r>
              <a:rPr lang="vi-VN" baseline="0"/>
              <a:t>. GV gọi một vài HS trình bày: Gia đình em có ai sử dụng loại mũ này không? Khi đi xe máy, bố mẹ và em thường sử dụng loại mũ bảo hiểm nào? Em cảm thấy thế nào khi dùng chúng? Về nhà em có thể trải nghiệm dùng 2 loại mũ này và chia sẻ với bạn bè về cảm nhận của mình nhé</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466182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cho HS thảo luận, khan làm bằng chất liệu gì, có tiện lợi không? Có tác dụng tốt như các loại trước không?</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574437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1, cho HS các nhóm lên trình bày phiếu học tập</a:t>
            </a:r>
            <a:endParaRPr lang="en-US">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893385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cho HS trả lời các câu hỏi. Em đã từng bị cảm chưa? Khi cảm, em cảm thấy trong người như thế nào? Có uống thuốc không? Sau bao lâu thì khỏi</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62499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CD175D0-1594-4CAE-A99E-4254893D31EE}"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325A04-E8E8-4091-8B02-D48C0638D80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3931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CD175D0-1594-4CAE-A99E-4254893D31EE}"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325A04-E8E8-4091-8B02-D48C0638D80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3653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CD175D0-1594-4CAE-A99E-4254893D31EE}"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325A04-E8E8-4091-8B02-D48C0638D80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41053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117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94099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86112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05171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43232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68143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15738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3324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CD175D0-1594-4CAE-A99E-4254893D31EE}"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325A04-E8E8-4091-8B02-D48C0638D80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35633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39746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08387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71846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3434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03371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63851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0617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97394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30383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6410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CD175D0-1594-4CAE-A99E-4254893D31EE}"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325A04-E8E8-4091-8B02-D48C0638D80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59694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68682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79513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75674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61989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72644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66579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28989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07828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26992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6365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CD175D0-1594-4CAE-A99E-4254893D31EE}"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325A04-E8E8-4091-8B02-D48C0638D80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8461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87497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803405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57097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071444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633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CD175D0-1594-4CAE-A99E-4254893D31EE}"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325A04-E8E8-4091-8B02-D48C0638D80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7246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CD175D0-1594-4CAE-A99E-4254893D31EE}"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325A04-E8E8-4091-8B02-D48C0638D80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6636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CD175D0-1594-4CAE-A99E-4254893D31EE}"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325A04-E8E8-4091-8B02-D48C0638D80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7661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CD175D0-1594-4CAE-A99E-4254893D31EE}"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325A04-E8E8-4091-8B02-D48C0638D80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0208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CD175D0-1594-4CAE-A99E-4254893D31EE}"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325A04-E8E8-4091-8B02-D48C0638D80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4155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2.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CD175D0-1594-4CAE-A99E-4254893D31EE}"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8325A04-E8E8-4091-8B02-D48C0638D80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8004159"/>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424643"/>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062524"/>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575384"/>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4.png"/><Relationship Id="rId7"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6.png"/><Relationship Id="rId5" Type="http://schemas.microsoft.com/office/2007/relationships/hdphoto" Target="../media/hdphoto4.wdp"/><Relationship Id="rId4" Type="http://schemas.openxmlformats.org/officeDocument/2006/relationships/image" Target="../media/image25.png"/><Relationship Id="rId9" Type="http://schemas.openxmlformats.org/officeDocument/2006/relationships/image" Target="../media/image29.png"/></Relationships>
</file>

<file path=ppt/slides/_rels/slide1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4.png"/><Relationship Id="rId7"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png"/><Relationship Id="rId7"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4.png"/><Relationship Id="rId7" Type="http://schemas.microsoft.com/office/2007/relationships/hdphoto" Target="../media/hdphoto5.wdp"/><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0.png"/><Relationship Id="rId11" Type="http://schemas.microsoft.com/office/2007/relationships/hdphoto" Target="../media/hdphoto7.wdp"/><Relationship Id="rId5" Type="http://schemas.openxmlformats.org/officeDocument/2006/relationships/image" Target="../media/image39.png"/><Relationship Id="rId10" Type="http://schemas.openxmlformats.org/officeDocument/2006/relationships/image" Target="../media/image42.png"/><Relationship Id="rId4" Type="http://schemas.openxmlformats.org/officeDocument/2006/relationships/image" Target="../media/image38.jpeg"/><Relationship Id="rId9" Type="http://schemas.microsoft.com/office/2007/relationships/hdphoto" Target="../media/hdphoto6.wdp"/></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3.xml"/><Relationship Id="rId4" Type="http://schemas.openxmlformats.org/officeDocument/2006/relationships/image" Target="../media/image44.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34.xml"/><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34.xml"/><Relationship Id="rId5" Type="http://schemas.openxmlformats.org/officeDocument/2006/relationships/image" Target="../media/image47.png"/><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3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34.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audio" Target="../media/audio1.wav"/><Relationship Id="rId7"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23.xml"/><Relationship Id="rId6" Type="http://schemas.microsoft.com/office/2007/relationships/hdphoto" Target="../media/hdphoto5.wdp"/><Relationship Id="rId5" Type="http://schemas.openxmlformats.org/officeDocument/2006/relationships/image" Target="../media/image40.png"/><Relationship Id="rId10" Type="http://schemas.microsoft.com/office/2007/relationships/hdphoto" Target="../media/hdphoto7.wdp"/><Relationship Id="rId4" Type="http://schemas.openxmlformats.org/officeDocument/2006/relationships/image" Target="../media/image4.png"/><Relationship Id="rId9"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23.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23.xml"/><Relationship Id="rId4" Type="http://schemas.openxmlformats.org/officeDocument/2006/relationships/image" Target="../media/image52.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23.xml"/><Relationship Id="rId4" Type="http://schemas.openxmlformats.org/officeDocument/2006/relationships/image" Target="../media/image53.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23.xml"/><Relationship Id="rId5" Type="http://schemas.openxmlformats.org/officeDocument/2006/relationships/image" Target="../media/image55.png"/><Relationship Id="rId4" Type="http://schemas.openxmlformats.org/officeDocument/2006/relationships/image" Target="../media/image54.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23.xml"/><Relationship Id="rId5" Type="http://schemas.openxmlformats.org/officeDocument/2006/relationships/image" Target="../media/image57.png"/><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23.xml"/><Relationship Id="rId4" Type="http://schemas.openxmlformats.org/officeDocument/2006/relationships/image" Target="../media/image58.jpeg"/></Relationships>
</file>

<file path=ppt/slides/_rels/slide3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0.xml"/><Relationship Id="rId1" Type="http://schemas.openxmlformats.org/officeDocument/2006/relationships/slideLayout" Target="../slideLayouts/slideLayout23.xml"/><Relationship Id="rId5" Type="http://schemas.openxmlformats.org/officeDocument/2006/relationships/image" Target="../media/image49.jpeg"/><Relationship Id="rId4" Type="http://schemas.openxmlformats.org/officeDocument/2006/relationships/image" Target="../media/image57.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23.xml"/><Relationship Id="rId4" Type="http://schemas.openxmlformats.org/officeDocument/2006/relationships/image" Target="../media/image60.png"/></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2.xml"/><Relationship Id="rId1" Type="http://schemas.openxmlformats.org/officeDocument/2006/relationships/slideLayout" Target="../slideLayouts/slideLayout23.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microsoft.com/office/2007/relationships/hdphoto" Target="../media/hdphoto2.wdp"/><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microsoft.com/office/2007/relationships/hdphoto" Target="../media/hdphoto2.wdp"/><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21.pn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BEBA8EAE-BF5A-486C-A8C5-ECC9F3942E4B}">
                <a14:imgProps xmlns:a14="http://schemas.microsoft.com/office/drawing/2010/main">
                  <a14:imgLayer r:embed="rId4">
                    <a14:imgEffect>
                      <a14:artisticCutout/>
                    </a14:imgEffect>
                  </a14:imgLayer>
                </a14:imgProps>
              </a:ext>
            </a:extLst>
          </a:blip>
          <a:stretch>
            <a:fillRect/>
          </a:stretch>
        </p:blipFill>
        <p:spPr>
          <a:xfrm>
            <a:off x="10705" y="-33575"/>
            <a:ext cx="12192000" cy="6891575"/>
          </a:xfrm>
          <a:prstGeom prst="rect">
            <a:avLst/>
          </a:prstGeom>
        </p:spPr>
      </p:pic>
      <p:grpSp>
        <p:nvGrpSpPr>
          <p:cNvPr id="6" name="Group 5"/>
          <p:cNvGrpSpPr/>
          <p:nvPr/>
        </p:nvGrpSpPr>
        <p:grpSpPr>
          <a:xfrm>
            <a:off x="9783097" y="116319"/>
            <a:ext cx="2179893" cy="1594314"/>
            <a:chOff x="223610" y="-30871"/>
            <a:chExt cx="2179893" cy="1594314"/>
          </a:xfrm>
        </p:grpSpPr>
        <p:sp>
          <p:nvSpPr>
            <p:cNvPr id="4" name="Oval 3"/>
            <p:cNvSpPr/>
            <p:nvPr/>
          </p:nvSpPr>
          <p:spPr>
            <a:xfrm>
              <a:off x="426720" y="152426"/>
              <a:ext cx="1859280" cy="12546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3610" y="-30871"/>
              <a:ext cx="2179893" cy="1594314"/>
            </a:xfrm>
            <a:prstGeom prst="rect">
              <a:avLst/>
            </a:prstGeom>
            <a:ln>
              <a:noFill/>
            </a:ln>
          </p:spPr>
        </p:pic>
      </p:grpSp>
      <p:sp>
        <p:nvSpPr>
          <p:cNvPr id="40" name="TextBox 39">
            <a:extLst>
              <a:ext uri="{FF2B5EF4-FFF2-40B4-BE49-F238E27FC236}">
                <a16:creationId xmlns:a16="http://schemas.microsoft.com/office/drawing/2014/main" id="{DA14CBFD-2C6F-E4A0-F468-3C5C731B2275}"/>
              </a:ext>
            </a:extLst>
          </p:cNvPr>
          <p:cNvSpPr txBox="1"/>
          <p:nvPr/>
        </p:nvSpPr>
        <p:spPr>
          <a:xfrm>
            <a:off x="785132" y="621088"/>
            <a:ext cx="1636798"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BÀI </a:t>
            </a:r>
            <a:r>
              <a:rPr kumimoji="0" lang="vi-VN"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12</a:t>
            </a:r>
            <a:endParaRPr kumimoji="0" lang="en-US"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endParaRPr>
          </a:p>
        </p:txBody>
      </p:sp>
      <p:grpSp>
        <p:nvGrpSpPr>
          <p:cNvPr id="5" name="Group 4"/>
          <p:cNvGrpSpPr/>
          <p:nvPr/>
        </p:nvGrpSpPr>
        <p:grpSpPr>
          <a:xfrm>
            <a:off x="5427406" y="5732206"/>
            <a:ext cx="1199536" cy="707923"/>
            <a:chOff x="6184490" y="5909187"/>
            <a:chExt cx="1199536" cy="707923"/>
          </a:xfrm>
        </p:grpSpPr>
        <p:sp>
          <p:nvSpPr>
            <p:cNvPr id="2" name="Rounded Rectangle 1"/>
            <p:cNvSpPr/>
            <p:nvPr/>
          </p:nvSpPr>
          <p:spPr>
            <a:xfrm>
              <a:off x="6184490" y="5909187"/>
              <a:ext cx="1199536" cy="707923"/>
            </a:xfrm>
            <a:prstGeom prst="roundRect">
              <a:avLst/>
            </a:prstGeom>
            <a:solidFill>
              <a:srgbClr val="D240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5B1500B4-2A13-B105-884B-9C3A22343CC6}"/>
                </a:ext>
              </a:extLst>
            </p:cNvPr>
            <p:cNvSpPr txBox="1"/>
            <p:nvPr/>
          </p:nvSpPr>
          <p:spPr>
            <a:xfrm>
              <a:off x="6325936" y="6032315"/>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Tiết 1</a:t>
              </a:r>
            </a:p>
          </p:txBody>
        </p:sp>
      </p:grpSp>
      <p:sp>
        <p:nvSpPr>
          <p:cNvPr id="7" name="TextBox 6"/>
          <p:cNvSpPr txBox="1"/>
          <p:nvPr/>
        </p:nvSpPr>
        <p:spPr>
          <a:xfrm>
            <a:off x="2729324" y="1466108"/>
            <a:ext cx="6754761" cy="1938992"/>
          </a:xfrm>
          <a:prstGeom prst="rect">
            <a:avLst/>
          </a:prstGeom>
          <a:noFill/>
        </p:spPr>
        <p:txBody>
          <a:bodyPr wrap="square" rtlCol="0">
            <a:spAutoFit/>
          </a:bodyPr>
          <a:lstStyle/>
          <a:p>
            <a:pPr lvl="0" algn="ctr">
              <a:defRPr/>
            </a:pPr>
            <a:r>
              <a:rPr lang="vi-VN" altLang="zh-CN" sz="6000" b="1">
                <a:solidFill>
                  <a:srgbClr val="FFFF00"/>
                </a:solidFill>
                <a:latin typeface="Roboto Black" panose="02000000000000000000" pitchFamily="2" charset="0"/>
                <a:ea typeface="Roboto Black" panose="02000000000000000000" pitchFamily="2" charset="0"/>
              </a:rPr>
              <a:t>BẢO VỆ </a:t>
            </a:r>
          </a:p>
          <a:p>
            <a:pPr lvl="0" algn="ctr">
              <a:defRPr/>
            </a:pPr>
            <a:r>
              <a:rPr lang="vi-VN" altLang="zh-CN" sz="6000" b="1">
                <a:solidFill>
                  <a:srgbClr val="FFFF00"/>
                </a:solidFill>
                <a:latin typeface="Roboto Black" panose="02000000000000000000" pitchFamily="2" charset="0"/>
                <a:ea typeface="Roboto Black" panose="02000000000000000000" pitchFamily="2" charset="0"/>
              </a:rPr>
              <a:t>CƠ QUAN HÔ HẤP</a:t>
            </a:r>
            <a:endParaRPr kumimoji="0" lang="en-US" altLang="zh-CN" sz="9600" b="1" i="0" u="none" strike="noStrike" kern="1200" cap="none" spc="0" normalizeH="0" baseline="0" noProof="0" dirty="0">
              <a:ln>
                <a:noFill/>
              </a:ln>
              <a:solidFill>
                <a:srgbClr val="FFFF00"/>
              </a:solidFill>
              <a:effectLst/>
              <a:uLnTx/>
              <a:uFillTx/>
              <a:latin typeface="Roboto Black" panose="02000000000000000000" pitchFamily="2" charset="0"/>
              <a:ea typeface="Roboto Black" panose="02000000000000000000" pitchFamily="2" charset="0"/>
            </a:endParaRPr>
          </a:p>
        </p:txBody>
      </p:sp>
    </p:spTree>
    <p:extLst>
      <p:ext uri="{BB962C8B-B14F-4D97-AF65-F5344CB8AC3E}">
        <p14:creationId xmlns:p14="http://schemas.microsoft.com/office/powerpoint/2010/main" val="2322292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477621" y="495797"/>
            <a:ext cx="7988178" cy="1077218"/>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TÌM HIỂU VỀ CÁCH CHĂM SÓC, BẢO VỆ CƠ QUAN HÔ HẤP</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grpSp>
        <p:nvGrpSpPr>
          <p:cNvPr id="3" name="Group 2"/>
          <p:cNvGrpSpPr/>
          <p:nvPr/>
        </p:nvGrpSpPr>
        <p:grpSpPr>
          <a:xfrm>
            <a:off x="-129984" y="-114428"/>
            <a:ext cx="2029820" cy="1484555"/>
            <a:chOff x="442597" y="615596"/>
            <a:chExt cx="2029820" cy="1484555"/>
          </a:xfrm>
        </p:grpSpPr>
        <p:sp>
          <p:nvSpPr>
            <p:cNvPr id="2" name="Oval 1"/>
            <p:cNvSpPr/>
            <p:nvPr/>
          </p:nvSpPr>
          <p:spPr>
            <a:xfrm>
              <a:off x="700765" y="802476"/>
              <a:ext cx="1642322" cy="115563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597" y="615596"/>
              <a:ext cx="2029820" cy="1484555"/>
            </a:xfrm>
            <a:prstGeom prst="rect">
              <a:avLst/>
            </a:prstGeom>
            <a:ln>
              <a:noFill/>
            </a:ln>
          </p:spPr>
        </p:pic>
      </p:grpSp>
      <p:sp>
        <p:nvSpPr>
          <p:cNvPr id="23" name="TextBox 22"/>
          <p:cNvSpPr txBox="1"/>
          <p:nvPr/>
        </p:nvSpPr>
        <p:spPr>
          <a:xfrm>
            <a:off x="1079962" y="3247236"/>
            <a:ext cx="4407590" cy="830997"/>
          </a:xfrm>
          <a:prstGeom prst="rect">
            <a:avLst/>
          </a:prstGeom>
          <a:noFill/>
        </p:spPr>
        <p:txBody>
          <a:bodyPr wrap="square" rtlCol="0">
            <a:spAutoFit/>
          </a:bodyPr>
          <a:lstStyle/>
          <a:p>
            <a:pPr lvl="0" algn="just">
              <a:defRPr/>
            </a:pPr>
            <a:r>
              <a:rPr lang="vi-VN" altLang="zh-CN" sz="2400">
                <a:solidFill>
                  <a:srgbClr val="FF0000"/>
                </a:solidFill>
                <a:latin typeface="Roboto" panose="02000000000000000000" pitchFamily="2" charset="0"/>
                <a:ea typeface="Roboto" panose="02000000000000000000" pitchFamily="2" charset="0"/>
              </a:rPr>
              <a:t>Bạn bị ho, sổ mũi có dấu hiệu của bệnh cảm lạnh</a:t>
            </a:r>
          </a:p>
        </p:txBody>
      </p:sp>
      <p:sp>
        <p:nvSpPr>
          <p:cNvPr id="34" name="TextBox 33"/>
          <p:cNvSpPr txBox="1"/>
          <p:nvPr/>
        </p:nvSpPr>
        <p:spPr>
          <a:xfrm>
            <a:off x="1079962" y="2479375"/>
            <a:ext cx="5373235" cy="461665"/>
          </a:xfrm>
          <a:prstGeom prst="rect">
            <a:avLst/>
          </a:prstGeom>
          <a:noFill/>
        </p:spPr>
        <p:txBody>
          <a:bodyPr wrap="square" rtlCol="0">
            <a:spAutoFit/>
          </a:bodyPr>
          <a:lstStyle/>
          <a:p>
            <a:pPr lvl="0">
              <a:defRPr/>
            </a:pPr>
            <a:r>
              <a:rPr lang="vi-VN" altLang="zh-CN" sz="2400">
                <a:solidFill>
                  <a:srgbClr val="002060"/>
                </a:solidFill>
                <a:latin typeface="Roboto" panose="02000000000000000000" pitchFamily="2" charset="0"/>
                <a:ea typeface="Roboto" panose="02000000000000000000" pitchFamily="2" charset="0"/>
              </a:rPr>
              <a:t>Bạn đang có dấu hiệu bị bệnh gì? </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grpSp>
        <p:nvGrpSpPr>
          <p:cNvPr id="9" name="Group 8"/>
          <p:cNvGrpSpPr/>
          <p:nvPr/>
        </p:nvGrpSpPr>
        <p:grpSpPr>
          <a:xfrm>
            <a:off x="8015216" y="1782689"/>
            <a:ext cx="1609111" cy="927519"/>
            <a:chOff x="5445944" y="1169985"/>
            <a:chExt cx="1609111" cy="927519"/>
          </a:xfrm>
        </p:grpSpPr>
        <p:sp>
          <p:nvSpPr>
            <p:cNvPr id="8" name="Rounded Rectangular Callout 7"/>
            <p:cNvSpPr/>
            <p:nvPr/>
          </p:nvSpPr>
          <p:spPr>
            <a:xfrm>
              <a:off x="5445944" y="1169985"/>
              <a:ext cx="1489735" cy="927519"/>
            </a:xfrm>
            <a:prstGeom prst="wedgeRoundRectCallout">
              <a:avLst>
                <a:gd name="adj1" fmla="val -33373"/>
                <a:gd name="adj2" fmla="val 77341"/>
                <a:gd name="adj3" fmla="val 1666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5610553" y="1349426"/>
              <a:ext cx="1444502" cy="461665"/>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hụ... hụ</a:t>
              </a:r>
            </a:p>
          </p:txBody>
        </p:sp>
      </p:gr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38401" y="2607670"/>
            <a:ext cx="2281371" cy="3131464"/>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85540" y="2877422"/>
            <a:ext cx="2215060" cy="3028926"/>
          </a:xfrm>
          <a:prstGeom prst="rect">
            <a:avLst/>
          </a:prstGeom>
        </p:spPr>
      </p:pic>
      <p:sp>
        <p:nvSpPr>
          <p:cNvPr id="39" name="TextBox 38"/>
          <p:cNvSpPr txBox="1"/>
          <p:nvPr/>
        </p:nvSpPr>
        <p:spPr>
          <a:xfrm>
            <a:off x="1074164" y="5356481"/>
            <a:ext cx="3829250" cy="830997"/>
          </a:xfrm>
          <a:prstGeom prst="rect">
            <a:avLst/>
          </a:prstGeom>
          <a:noFill/>
        </p:spPr>
        <p:txBody>
          <a:bodyPr wrap="square" rtlCol="0">
            <a:spAutoFit/>
          </a:bodyPr>
          <a:lstStyle/>
          <a:p>
            <a:pPr lvl="0">
              <a:defRPr/>
            </a:pPr>
            <a:r>
              <a:rPr lang="vi-VN" altLang="zh-CN" sz="2400">
                <a:solidFill>
                  <a:srgbClr val="FF0000"/>
                </a:solidFill>
                <a:latin typeface="Roboto" panose="02000000000000000000" pitchFamily="2" charset="0"/>
                <a:ea typeface="Roboto" panose="02000000000000000000" pitchFamily="2" charset="0"/>
              </a:rPr>
              <a:t>Bệnh gây ảnh hưởng đến cơ quan hô hấp</a:t>
            </a:r>
          </a:p>
        </p:txBody>
      </p:sp>
      <p:sp>
        <p:nvSpPr>
          <p:cNvPr id="40" name="TextBox 39"/>
          <p:cNvSpPr txBox="1"/>
          <p:nvPr/>
        </p:nvSpPr>
        <p:spPr>
          <a:xfrm>
            <a:off x="1079962" y="4281121"/>
            <a:ext cx="4944330" cy="830997"/>
          </a:xfrm>
          <a:prstGeom prst="rect">
            <a:avLst/>
          </a:prstGeom>
          <a:noFill/>
        </p:spPr>
        <p:txBody>
          <a:bodyPr wrap="square" rtlCol="0">
            <a:spAutoFit/>
          </a:bodyPr>
          <a:lstStyle/>
          <a:p>
            <a:pPr lvl="0">
              <a:defRPr/>
            </a:pPr>
            <a:r>
              <a:rPr lang="vi-VN" altLang="zh-CN" sz="2400">
                <a:solidFill>
                  <a:srgbClr val="002060"/>
                </a:solidFill>
                <a:latin typeface="Roboto" panose="02000000000000000000" pitchFamily="2" charset="0"/>
                <a:ea typeface="Roboto" panose="02000000000000000000" pitchFamily="2" charset="0"/>
              </a:rPr>
              <a:t>Bệnh đó gây ảnh hưởng đến cơ quan nào trong cơ thể? </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546900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6"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par>
                                <p:cTn id="11" presetID="6" presetClass="entr" presetSubtype="16"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circle(in)">
                                      <p:cBhvr>
                                        <p:cTn id="13" dur="2000"/>
                                        <p:tgtEl>
                                          <p:spTgt spid="10"/>
                                        </p:tgtEl>
                                      </p:cBhvr>
                                    </p:animEffect>
                                  </p:childTnLst>
                                </p:cTn>
                              </p:par>
                              <p:par>
                                <p:cTn id="14" presetID="6" presetClass="entr" presetSubtype="16"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circle(in)">
                                      <p:cBhvr>
                                        <p:cTn id="16" dur="2000"/>
                                        <p:tgtEl>
                                          <p:spTgt spid="9"/>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wipe(down)">
                                      <p:cBhvr>
                                        <p:cTn id="19" dur="500"/>
                                        <p:tgtEl>
                                          <p:spTgt spid="3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wipe(down)">
                                      <p:cBhvr>
                                        <p:cTn id="24" dur="500"/>
                                        <p:tgtEl>
                                          <p:spTgt spid="2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40"/>
                                        </p:tgtEl>
                                        <p:attrNameLst>
                                          <p:attrName>style.visibility</p:attrName>
                                        </p:attrNameLst>
                                      </p:cBhvr>
                                      <p:to>
                                        <p:strVal val="visible"/>
                                      </p:to>
                                    </p:set>
                                    <p:animEffect transition="in" filter="wipe(down)">
                                      <p:cBhvr>
                                        <p:cTn id="29" dur="500"/>
                                        <p:tgtEl>
                                          <p:spTgt spid="4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39"/>
                                        </p:tgtEl>
                                        <p:attrNameLst>
                                          <p:attrName>style.visibility</p:attrName>
                                        </p:attrNameLst>
                                      </p:cBhvr>
                                      <p:to>
                                        <p:strVal val="visible"/>
                                      </p:to>
                                    </p:set>
                                    <p:animEffect transition="in" filter="wipe(down)">
                                      <p:cBhvr>
                                        <p:cTn id="34"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23" grpId="0"/>
      <p:bldP spid="34" grpId="0"/>
      <p:bldP spid="39" grpId="0"/>
      <p:bldP spid="4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632702" y="184686"/>
            <a:ext cx="10579618"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MỘT SỐ NGUYÊN NHÂN CÓ THỂ GÂY BỆNH CẢM LẠNH</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grpSp>
        <p:nvGrpSpPr>
          <p:cNvPr id="3" name="Group 2"/>
          <p:cNvGrpSpPr/>
          <p:nvPr/>
        </p:nvGrpSpPr>
        <p:grpSpPr>
          <a:xfrm>
            <a:off x="-129984" y="-114428"/>
            <a:ext cx="2029820" cy="1484555"/>
            <a:chOff x="442597" y="615596"/>
            <a:chExt cx="2029820" cy="1484555"/>
          </a:xfrm>
        </p:grpSpPr>
        <p:sp>
          <p:nvSpPr>
            <p:cNvPr id="2" name="Oval 1"/>
            <p:cNvSpPr/>
            <p:nvPr/>
          </p:nvSpPr>
          <p:spPr>
            <a:xfrm>
              <a:off x="700765" y="802476"/>
              <a:ext cx="1642322" cy="115563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597" y="615596"/>
              <a:ext cx="2029820" cy="1484555"/>
            </a:xfrm>
            <a:prstGeom prst="rect">
              <a:avLst/>
            </a:prstGeom>
            <a:ln>
              <a:noFill/>
            </a:ln>
          </p:spPr>
        </p:pic>
      </p:grpSp>
      <p:sp>
        <p:nvSpPr>
          <p:cNvPr id="23" name="TextBox 22"/>
          <p:cNvSpPr txBox="1"/>
          <p:nvPr/>
        </p:nvSpPr>
        <p:spPr>
          <a:xfrm>
            <a:off x="6219520" y="3855615"/>
            <a:ext cx="4791055" cy="830997"/>
          </a:xfrm>
          <a:prstGeom prst="rect">
            <a:avLst/>
          </a:prstGeom>
          <a:noFill/>
        </p:spPr>
        <p:txBody>
          <a:bodyPr wrap="square" rtlCol="0">
            <a:spAutoFit/>
          </a:bodyPr>
          <a:lstStyle/>
          <a:p>
            <a:pPr lvl="0" algn="just">
              <a:defRPr/>
            </a:pPr>
            <a:r>
              <a:rPr lang="vi-VN" altLang="zh-CN" sz="2400">
                <a:solidFill>
                  <a:srgbClr val="FF0000"/>
                </a:solidFill>
                <a:latin typeface="Roboto" panose="02000000000000000000" pitchFamily="2" charset="0"/>
                <a:ea typeface="Roboto" panose="02000000000000000000" pitchFamily="2" charset="0"/>
              </a:rPr>
              <a:t>Bị ngấm lạnh do gió, nước mưa, quần áo ướt...</a:t>
            </a:r>
          </a:p>
        </p:txBody>
      </p:sp>
      <p:sp>
        <p:nvSpPr>
          <p:cNvPr id="34" name="TextBox 33"/>
          <p:cNvSpPr txBox="1"/>
          <p:nvPr/>
        </p:nvSpPr>
        <p:spPr>
          <a:xfrm>
            <a:off x="3394447" y="919021"/>
            <a:ext cx="5099314" cy="1200329"/>
          </a:xfrm>
          <a:prstGeom prst="rect">
            <a:avLst/>
          </a:prstGeom>
          <a:noFill/>
          <a:ln w="38100">
            <a:solidFill>
              <a:srgbClr val="FFC000"/>
            </a:solidFill>
          </a:ln>
        </p:spPr>
        <p:txBody>
          <a:bodyPr wrap="square" rtlCol="0">
            <a:spAutoFit/>
          </a:bodyPr>
          <a:lstStyle/>
          <a:p>
            <a:pPr lvl="0" algn="just">
              <a:defRPr/>
            </a:pPr>
            <a:r>
              <a:rPr lang="vi-VN" altLang="zh-CN" sz="2400">
                <a:solidFill>
                  <a:srgbClr val="00B050"/>
                </a:solidFill>
                <a:latin typeface="Roboto" panose="02000000000000000000" pitchFamily="2" charset="0"/>
                <a:ea typeface="Roboto" panose="02000000000000000000" pitchFamily="2" charset="0"/>
              </a:rPr>
              <a:t>Bệnh cảm lạnh là virus gây ra, trong đó phổ biến nhất là các virus thuộc chủng Rhinovirus, hoặc Enterovirus. </a:t>
            </a:r>
            <a:endParaRPr kumimoji="0" lang="en-US" altLang="zh-CN"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endParaRPr>
          </a:p>
        </p:txBody>
      </p:sp>
      <p:sp>
        <p:nvSpPr>
          <p:cNvPr id="39" name="TextBox 38"/>
          <p:cNvSpPr txBox="1"/>
          <p:nvPr/>
        </p:nvSpPr>
        <p:spPr>
          <a:xfrm>
            <a:off x="6219519" y="5050183"/>
            <a:ext cx="3777921" cy="461665"/>
          </a:xfrm>
          <a:prstGeom prst="rect">
            <a:avLst/>
          </a:prstGeom>
          <a:noFill/>
        </p:spPr>
        <p:txBody>
          <a:bodyPr wrap="square" rtlCol="0">
            <a:spAutoFit/>
          </a:bodyPr>
          <a:lstStyle/>
          <a:p>
            <a:pPr lvl="0">
              <a:defRPr/>
            </a:pPr>
            <a:r>
              <a:rPr lang="vi-VN" altLang="zh-CN" sz="2400">
                <a:solidFill>
                  <a:srgbClr val="FF0000"/>
                </a:solidFill>
                <a:latin typeface="Roboto" panose="02000000000000000000" pitchFamily="2" charset="0"/>
                <a:ea typeface="Roboto" panose="02000000000000000000" pitchFamily="2" charset="0"/>
              </a:rPr>
              <a:t>Lây bệnh từ người bị bệnh</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079" y="2779567"/>
            <a:ext cx="5915025" cy="3814090"/>
          </a:xfrm>
          <a:prstGeom prst="rect">
            <a:avLst/>
          </a:prstGeom>
        </p:spPr>
      </p:pic>
      <p:sp>
        <p:nvSpPr>
          <p:cNvPr id="17" name="TextBox 16"/>
          <p:cNvSpPr txBox="1"/>
          <p:nvPr/>
        </p:nvSpPr>
        <p:spPr>
          <a:xfrm>
            <a:off x="6219520" y="2571984"/>
            <a:ext cx="4791055" cy="830997"/>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Em hãy kể một vài nguyên nhân gây bệnh cảm lạnh?</a:t>
            </a:r>
          </a:p>
        </p:txBody>
      </p:sp>
    </p:spTree>
    <p:extLst>
      <p:ext uri="{BB962C8B-B14F-4D97-AF65-F5344CB8AC3E}">
        <p14:creationId xmlns:p14="http://schemas.microsoft.com/office/powerpoint/2010/main" val="1114050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wipe(down)">
                                      <p:cBhvr>
                                        <p:cTn id="10" dur="500"/>
                                        <p:tgtEl>
                                          <p:spTgt spid="3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down)">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wipe(down)">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wipe(down)">
                                      <p:cBhvr>
                                        <p:cTn id="2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23" grpId="0"/>
      <p:bldP spid="34" grpId="0" animBg="1"/>
      <p:bldP spid="39"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598859" y="367266"/>
            <a:ext cx="10397544"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CÁCH CHĂM SÓC, BẢO VỆ CƠ QUAN HÔ HẤP</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grpSp>
        <p:nvGrpSpPr>
          <p:cNvPr id="3" name="Group 2"/>
          <p:cNvGrpSpPr/>
          <p:nvPr/>
        </p:nvGrpSpPr>
        <p:grpSpPr>
          <a:xfrm>
            <a:off x="-76655" y="-17348"/>
            <a:ext cx="2029820" cy="1484555"/>
            <a:chOff x="442597" y="615596"/>
            <a:chExt cx="2029820" cy="1484555"/>
          </a:xfrm>
        </p:grpSpPr>
        <p:sp>
          <p:nvSpPr>
            <p:cNvPr id="2" name="Oval 1"/>
            <p:cNvSpPr/>
            <p:nvPr/>
          </p:nvSpPr>
          <p:spPr>
            <a:xfrm>
              <a:off x="700765" y="802476"/>
              <a:ext cx="1642322" cy="115563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597" y="615596"/>
              <a:ext cx="2029820" cy="1484555"/>
            </a:xfrm>
            <a:prstGeom prst="rect">
              <a:avLst/>
            </a:prstGeom>
            <a:ln>
              <a:noFill/>
            </a:ln>
          </p:spPr>
        </p:pic>
      </p:grpSp>
      <p:sp>
        <p:nvSpPr>
          <p:cNvPr id="21" name="TextBox 20"/>
          <p:cNvSpPr txBox="1"/>
          <p:nvPr/>
        </p:nvSpPr>
        <p:spPr>
          <a:xfrm>
            <a:off x="4199781" y="1374279"/>
            <a:ext cx="3302230" cy="461665"/>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Bạn nhỏ đang làm gì?</a:t>
            </a:r>
          </a:p>
        </p:txBody>
      </p:sp>
      <p:sp>
        <p:nvSpPr>
          <p:cNvPr id="11" name="Rounded Rectangle 10"/>
          <p:cNvSpPr/>
          <p:nvPr/>
        </p:nvSpPr>
        <p:spPr>
          <a:xfrm>
            <a:off x="386964" y="1971225"/>
            <a:ext cx="2998369" cy="2631590"/>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4" cstate="hqprint">
            <a:extLst>
              <a:ext uri="{BEBA8EAE-BF5A-486C-A8C5-ECC9F3942E4B}">
                <a14:imgProps xmlns:a14="http://schemas.microsoft.com/office/drawing/2010/main">
                  <a14:imgLayer r:embed="rId5">
                    <a14:imgEffect>
                      <a14:backgroundRemoval t="0" b="100000" l="0" r="100000">
                        <a14:foregroundMark x1="48686" y1="5317" x2="84094" y2="24909"/>
                        <a14:foregroundMark x1="93223" y1="26147" x2="83126" y2="28259"/>
                      </a14:backgroundRemoval>
                    </a14:imgEffect>
                  </a14:imgLayer>
                </a14:imgProps>
              </a:ext>
              <a:ext uri="{28A0092B-C50C-407E-A947-70E740481C1C}">
                <a14:useLocalDpi xmlns:a14="http://schemas.microsoft.com/office/drawing/2010/main" val="0"/>
              </a:ext>
            </a:extLst>
          </a:blip>
          <a:stretch>
            <a:fillRect/>
          </a:stretch>
        </p:blipFill>
        <p:spPr>
          <a:xfrm flipH="1">
            <a:off x="1286190" y="2065679"/>
            <a:ext cx="1269318" cy="1682624"/>
          </a:xfrm>
          <a:prstGeom prst="rect">
            <a:avLst/>
          </a:prstGeom>
          <a:effectLst>
            <a:outerShdw blurRad="63500" sx="102000" sy="102000" algn="ctr" rotWithShape="0">
              <a:prstClr val="black">
                <a:alpha val="40000"/>
              </a:prstClr>
            </a:outerShdw>
          </a:effectLst>
        </p:spPr>
      </p:pic>
      <p:sp>
        <p:nvSpPr>
          <p:cNvPr id="27" name="TextBox 26"/>
          <p:cNvSpPr txBox="1"/>
          <p:nvPr/>
        </p:nvSpPr>
        <p:spPr>
          <a:xfrm>
            <a:off x="524543" y="3774649"/>
            <a:ext cx="2723212" cy="707886"/>
          </a:xfrm>
          <a:prstGeom prst="rect">
            <a:avLst/>
          </a:prstGeom>
          <a:noFill/>
        </p:spPr>
        <p:txBody>
          <a:bodyPr wrap="square" rtlCol="0">
            <a:spAutoFit/>
          </a:bodyPr>
          <a:lstStyle/>
          <a:p>
            <a:pPr lvl="0" algn="ctr">
              <a:defRPr/>
            </a:pPr>
            <a:r>
              <a:rPr lang="en-US" altLang="zh-CN" sz="2000">
                <a:solidFill>
                  <a:srgbClr val="002060"/>
                </a:solidFill>
                <a:latin typeface="Roboto" panose="02000000000000000000" pitchFamily="2" charset="0"/>
                <a:ea typeface="Roboto" panose="02000000000000000000" pitchFamily="2" charset="0"/>
              </a:rPr>
              <a:t>Đeo khẩu trang, mũ,</a:t>
            </a:r>
            <a:r>
              <a:rPr lang="vi-VN" altLang="zh-CN" sz="2000">
                <a:solidFill>
                  <a:srgbClr val="002060"/>
                </a:solidFill>
                <a:latin typeface="Roboto" panose="02000000000000000000" pitchFamily="2" charset="0"/>
                <a:ea typeface="Roboto" panose="02000000000000000000" pitchFamily="2" charset="0"/>
              </a:rPr>
              <a:t> </a:t>
            </a:r>
            <a:r>
              <a:rPr lang="en-US" altLang="zh-CN" sz="2000">
                <a:solidFill>
                  <a:srgbClr val="002060"/>
                </a:solidFill>
                <a:latin typeface="Roboto" panose="02000000000000000000" pitchFamily="2" charset="0"/>
                <a:ea typeface="Roboto" panose="02000000000000000000" pitchFamily="2" charset="0"/>
              </a:rPr>
              <a:t>kính chắn giọt bắn</a:t>
            </a:r>
            <a:endParaRPr lang="vi-VN" altLang="zh-CN" sz="2000">
              <a:solidFill>
                <a:srgbClr val="002060"/>
              </a:solidFill>
              <a:latin typeface="Roboto" panose="02000000000000000000" pitchFamily="2" charset="0"/>
              <a:ea typeface="Roboto" panose="02000000000000000000" pitchFamily="2" charset="0"/>
            </a:endParaRPr>
          </a:p>
        </p:txBody>
      </p:sp>
      <p:sp>
        <p:nvSpPr>
          <p:cNvPr id="17" name="Rounded Rectangle 16"/>
          <p:cNvSpPr/>
          <p:nvPr/>
        </p:nvSpPr>
        <p:spPr>
          <a:xfrm>
            <a:off x="3818595" y="3547802"/>
            <a:ext cx="4136194" cy="3066690"/>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6"/>
          <a:stretch>
            <a:fillRect/>
          </a:stretch>
        </p:blipFill>
        <p:spPr>
          <a:xfrm>
            <a:off x="4201164" y="3750543"/>
            <a:ext cx="3354599" cy="1942848"/>
          </a:xfrm>
          <a:prstGeom prst="roundRect">
            <a:avLst/>
          </a:prstGeom>
        </p:spPr>
      </p:pic>
      <p:sp>
        <p:nvSpPr>
          <p:cNvPr id="18" name="TextBox 17"/>
          <p:cNvSpPr txBox="1"/>
          <p:nvPr/>
        </p:nvSpPr>
        <p:spPr>
          <a:xfrm>
            <a:off x="4044588" y="5799998"/>
            <a:ext cx="3667750" cy="707886"/>
          </a:xfrm>
          <a:prstGeom prst="rect">
            <a:avLst/>
          </a:prstGeom>
          <a:noFill/>
        </p:spPr>
        <p:txBody>
          <a:bodyPr wrap="square" rtlCol="0">
            <a:spAutoFit/>
          </a:bodyPr>
          <a:lstStyle/>
          <a:p>
            <a:pPr lvl="0" algn="just">
              <a:defRPr/>
            </a:pPr>
            <a:r>
              <a:rPr lang="vi-VN" altLang="zh-CN" sz="2000">
                <a:solidFill>
                  <a:srgbClr val="002060"/>
                </a:solidFill>
                <a:latin typeface="Roboto" panose="02000000000000000000" pitchFamily="2" charset="0"/>
                <a:ea typeface="Roboto" panose="02000000000000000000" pitchFamily="2" charset="0"/>
              </a:rPr>
              <a:t>Tập trung nơi đông người khi có dịch bệnh về đường hô hấp</a:t>
            </a:r>
          </a:p>
        </p:txBody>
      </p:sp>
      <p:sp>
        <p:nvSpPr>
          <p:cNvPr id="20" name="Rounded Rectangle 19"/>
          <p:cNvSpPr/>
          <p:nvPr/>
        </p:nvSpPr>
        <p:spPr>
          <a:xfrm>
            <a:off x="8388052" y="1605112"/>
            <a:ext cx="3256472" cy="3363817"/>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7">
            <a:extLst>
              <a:ext uri="{28A0092B-C50C-407E-A947-70E740481C1C}">
                <a14:useLocalDpi xmlns:a14="http://schemas.microsoft.com/office/drawing/2010/main" val="0"/>
              </a:ext>
            </a:extLst>
          </a:blip>
          <a:srcRect t="8061"/>
          <a:stretch/>
        </p:blipFill>
        <p:spPr>
          <a:xfrm>
            <a:off x="8650834" y="1574157"/>
            <a:ext cx="3070294" cy="2839798"/>
          </a:xfrm>
          <a:prstGeom prst="rect">
            <a:avLst/>
          </a:prstGeom>
        </p:spPr>
      </p:pic>
      <p:sp>
        <p:nvSpPr>
          <p:cNvPr id="22" name="TextBox 21"/>
          <p:cNvSpPr txBox="1"/>
          <p:nvPr/>
        </p:nvSpPr>
        <p:spPr>
          <a:xfrm>
            <a:off x="8636945" y="4401536"/>
            <a:ext cx="3007580" cy="400110"/>
          </a:xfrm>
          <a:prstGeom prst="rect">
            <a:avLst/>
          </a:prstGeom>
          <a:noFill/>
        </p:spPr>
        <p:txBody>
          <a:bodyPr wrap="square" rtlCol="0">
            <a:spAutoFit/>
          </a:bodyPr>
          <a:lstStyle/>
          <a:p>
            <a:pPr lvl="0" algn="just">
              <a:defRPr/>
            </a:pPr>
            <a:r>
              <a:rPr lang="vi-VN" altLang="zh-CN" sz="2000">
                <a:solidFill>
                  <a:srgbClr val="002060"/>
                </a:solidFill>
                <a:latin typeface="Roboto" panose="02000000000000000000" pitchFamily="2" charset="0"/>
                <a:ea typeface="Roboto" panose="02000000000000000000" pitchFamily="2" charset="0"/>
              </a:rPr>
              <a:t>Tiêm vắc-xin phòng bệnh</a:t>
            </a:r>
          </a:p>
        </p:txBody>
      </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0868088">
            <a:off x="2370347" y="2679697"/>
            <a:ext cx="1014986" cy="769559"/>
          </a:xfrm>
          <a:prstGeom prst="rect">
            <a:avLst/>
          </a:prstGeom>
        </p:spPr>
      </p:pic>
      <p:pic>
        <p:nvPicPr>
          <p:cNvPr id="19" name="Picture 1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164633" y="3788815"/>
            <a:ext cx="824393" cy="850864"/>
          </a:xfrm>
          <a:prstGeom prst="rect">
            <a:avLst/>
          </a:prstGeom>
        </p:spPr>
      </p:pic>
      <p:sp>
        <p:nvSpPr>
          <p:cNvPr id="23" name="Oval 22"/>
          <p:cNvSpPr/>
          <p:nvPr/>
        </p:nvSpPr>
        <p:spPr>
          <a:xfrm>
            <a:off x="458664" y="2072344"/>
            <a:ext cx="544010" cy="544010"/>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a:latin typeface="Roboto Black" panose="02000000000000000000" pitchFamily="2" charset="0"/>
                <a:ea typeface="Roboto Black" panose="02000000000000000000" pitchFamily="2" charset="0"/>
              </a:rPr>
              <a:t>1</a:t>
            </a:r>
            <a:endParaRPr lang="en-US" sz="3200">
              <a:latin typeface="Roboto Black" panose="02000000000000000000" pitchFamily="2" charset="0"/>
              <a:ea typeface="Roboto Black" panose="02000000000000000000" pitchFamily="2" charset="0"/>
            </a:endParaRPr>
          </a:p>
        </p:txBody>
      </p:sp>
      <p:sp>
        <p:nvSpPr>
          <p:cNvPr id="28" name="Oval 27"/>
          <p:cNvSpPr/>
          <p:nvPr/>
        </p:nvSpPr>
        <p:spPr>
          <a:xfrm>
            <a:off x="4012554" y="3670237"/>
            <a:ext cx="544010" cy="544010"/>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a:latin typeface="Roboto Black" panose="02000000000000000000" pitchFamily="2" charset="0"/>
                <a:ea typeface="Roboto Black" panose="02000000000000000000" pitchFamily="2" charset="0"/>
              </a:rPr>
              <a:t>2</a:t>
            </a:r>
            <a:endParaRPr lang="en-US" sz="3200">
              <a:latin typeface="Roboto Black" panose="02000000000000000000" pitchFamily="2" charset="0"/>
              <a:ea typeface="Roboto Black" panose="02000000000000000000" pitchFamily="2" charset="0"/>
            </a:endParaRPr>
          </a:p>
        </p:txBody>
      </p:sp>
      <p:sp>
        <p:nvSpPr>
          <p:cNvPr id="29" name="Oval 28"/>
          <p:cNvSpPr/>
          <p:nvPr/>
        </p:nvSpPr>
        <p:spPr>
          <a:xfrm>
            <a:off x="10947388" y="1682012"/>
            <a:ext cx="544010" cy="544010"/>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a:latin typeface="Roboto Black" panose="02000000000000000000" pitchFamily="2" charset="0"/>
                <a:ea typeface="Roboto Black" panose="02000000000000000000" pitchFamily="2" charset="0"/>
              </a:rPr>
              <a:t>3</a:t>
            </a:r>
            <a:endParaRPr lang="en-US" sz="3200">
              <a:latin typeface="Roboto Black" panose="02000000000000000000" pitchFamily="2" charset="0"/>
              <a:ea typeface="Roboto Black" panose="02000000000000000000" pitchFamily="2" charset="0"/>
            </a:endParaRPr>
          </a:p>
        </p:txBody>
      </p:sp>
      <p:pic>
        <p:nvPicPr>
          <p:cNvPr id="30" name="Picture 2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0868088">
            <a:off x="10812407" y="3163021"/>
            <a:ext cx="1014986" cy="769559"/>
          </a:xfrm>
          <a:prstGeom prst="rect">
            <a:avLst/>
          </a:prstGeom>
        </p:spPr>
      </p:pic>
      <p:sp>
        <p:nvSpPr>
          <p:cNvPr id="31" name="TextBox 30"/>
          <p:cNvSpPr txBox="1"/>
          <p:nvPr/>
        </p:nvSpPr>
        <p:spPr>
          <a:xfrm>
            <a:off x="4199781" y="1999551"/>
            <a:ext cx="3063172" cy="1200329"/>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Việc làm của bạn là đúng hay sai? Nếu sai thì bạn nên làm gì?</a:t>
            </a:r>
          </a:p>
        </p:txBody>
      </p:sp>
      <p:sp>
        <p:nvSpPr>
          <p:cNvPr id="32" name="TextBox 31"/>
          <p:cNvSpPr txBox="1"/>
          <p:nvPr/>
        </p:nvSpPr>
        <p:spPr>
          <a:xfrm>
            <a:off x="5253712" y="3711409"/>
            <a:ext cx="1269318" cy="369332"/>
          </a:xfrm>
          <a:prstGeom prst="rect">
            <a:avLst/>
          </a:prstGeom>
          <a:noFill/>
        </p:spPr>
        <p:txBody>
          <a:bodyPr wrap="square" rtlCol="0">
            <a:spAutoFit/>
          </a:bodyPr>
          <a:lstStyle/>
          <a:p>
            <a:pPr lvl="0" algn="just">
              <a:defRPr/>
            </a:pPr>
            <a:r>
              <a:rPr lang="vi-VN" altLang="zh-CN">
                <a:solidFill>
                  <a:srgbClr val="002060"/>
                </a:solidFill>
                <a:latin typeface="Roboto" panose="02000000000000000000" pitchFamily="2" charset="0"/>
                <a:ea typeface="Roboto" panose="02000000000000000000" pitchFamily="2" charset="0"/>
              </a:rPr>
              <a:t>Corona</a:t>
            </a:r>
          </a:p>
        </p:txBody>
      </p:sp>
      <p:sp>
        <p:nvSpPr>
          <p:cNvPr id="34" name="TextBox 33"/>
          <p:cNvSpPr txBox="1"/>
          <p:nvPr/>
        </p:nvSpPr>
        <p:spPr>
          <a:xfrm>
            <a:off x="3818595" y="5792599"/>
            <a:ext cx="4000379" cy="707886"/>
          </a:xfrm>
          <a:prstGeom prst="rect">
            <a:avLst/>
          </a:prstGeom>
          <a:noFill/>
        </p:spPr>
        <p:txBody>
          <a:bodyPr wrap="square" rtlCol="0">
            <a:spAutoFit/>
          </a:bodyPr>
          <a:lstStyle/>
          <a:p>
            <a:pPr lvl="0" algn="just">
              <a:defRPr/>
            </a:pPr>
            <a:r>
              <a:rPr lang="vi-VN" altLang="zh-CN" sz="2000" b="1">
                <a:solidFill>
                  <a:srgbClr val="FF0000"/>
                </a:solidFill>
                <a:latin typeface="Roboto" panose="02000000000000000000" pitchFamily="2" charset="0"/>
                <a:ea typeface="Roboto" panose="02000000000000000000" pitchFamily="2" charset="0"/>
              </a:rPr>
              <a:t>Tránh </a:t>
            </a:r>
            <a:r>
              <a:rPr lang="vi-VN" altLang="zh-CN" sz="2000">
                <a:solidFill>
                  <a:srgbClr val="002060"/>
                </a:solidFill>
                <a:latin typeface="Roboto" panose="02000000000000000000" pitchFamily="2" charset="0"/>
                <a:ea typeface="Roboto" panose="02000000000000000000" pitchFamily="2" charset="0"/>
              </a:rPr>
              <a:t>tập trung nơi đông người khi có dịch bệnh về đường hô hấp</a:t>
            </a:r>
          </a:p>
        </p:txBody>
      </p:sp>
    </p:spTree>
    <p:extLst>
      <p:ext uri="{BB962C8B-B14F-4D97-AF65-F5344CB8AC3E}">
        <p14:creationId xmlns:p14="http://schemas.microsoft.com/office/powerpoint/2010/main" val="1246131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wipe(down)">
                                      <p:cBhvr>
                                        <p:cTn id="10" dur="500"/>
                                        <p:tgtEl>
                                          <p:spTgt spid="21"/>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wipe(down)">
                                      <p:cBhvr>
                                        <p:cTn id="13" dur="500"/>
                                        <p:tgtEl>
                                          <p:spTgt spid="31"/>
                                        </p:tgtEl>
                                      </p:cBhvr>
                                    </p:animEffect>
                                  </p:childTnLst>
                                </p:cTn>
                              </p:par>
                              <p:par>
                                <p:cTn id="14" presetID="42"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anim calcmode="lin" valueType="num">
                                      <p:cBhvr>
                                        <p:cTn id="17" dur="1000" fill="hold"/>
                                        <p:tgtEl>
                                          <p:spTgt spid="11"/>
                                        </p:tgtEl>
                                        <p:attrNameLst>
                                          <p:attrName>ppt_x</p:attrName>
                                        </p:attrNameLst>
                                      </p:cBhvr>
                                      <p:tavLst>
                                        <p:tav tm="0">
                                          <p:val>
                                            <p:strVal val="#ppt_x"/>
                                          </p:val>
                                        </p:tav>
                                        <p:tav tm="100000">
                                          <p:val>
                                            <p:strVal val="#ppt_x"/>
                                          </p:val>
                                        </p:tav>
                                      </p:tavLst>
                                    </p:anim>
                                    <p:anim calcmode="lin" valueType="num">
                                      <p:cBhvr>
                                        <p:cTn id="18" dur="1000" fill="hold"/>
                                        <p:tgtEl>
                                          <p:spTgt spid="11"/>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1000"/>
                                        <p:tgtEl>
                                          <p:spTgt spid="17"/>
                                        </p:tgtEl>
                                      </p:cBhvr>
                                    </p:animEffect>
                                    <p:anim calcmode="lin" valueType="num">
                                      <p:cBhvr>
                                        <p:cTn id="27" dur="1000" fill="hold"/>
                                        <p:tgtEl>
                                          <p:spTgt spid="17"/>
                                        </p:tgtEl>
                                        <p:attrNameLst>
                                          <p:attrName>ppt_x</p:attrName>
                                        </p:attrNameLst>
                                      </p:cBhvr>
                                      <p:tavLst>
                                        <p:tav tm="0">
                                          <p:val>
                                            <p:strVal val="#ppt_x"/>
                                          </p:val>
                                        </p:tav>
                                        <p:tav tm="100000">
                                          <p:val>
                                            <p:strVal val="#ppt_x"/>
                                          </p:val>
                                        </p:tav>
                                      </p:tavLst>
                                    </p:anim>
                                    <p:anim calcmode="lin" valueType="num">
                                      <p:cBhvr>
                                        <p:cTn id="28" dur="1000" fill="hold"/>
                                        <p:tgtEl>
                                          <p:spTgt spid="17"/>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anim calcmode="lin" valueType="num">
                                      <p:cBhvr>
                                        <p:cTn id="32" dur="1000" fill="hold"/>
                                        <p:tgtEl>
                                          <p:spTgt spid="5"/>
                                        </p:tgtEl>
                                        <p:attrNameLst>
                                          <p:attrName>ppt_x</p:attrName>
                                        </p:attrNameLst>
                                      </p:cBhvr>
                                      <p:tavLst>
                                        <p:tav tm="0">
                                          <p:val>
                                            <p:strVal val="#ppt_x"/>
                                          </p:val>
                                        </p:tav>
                                        <p:tav tm="100000">
                                          <p:val>
                                            <p:strVal val="#ppt_x"/>
                                          </p:val>
                                        </p:tav>
                                      </p:tavLst>
                                    </p:anim>
                                    <p:anim calcmode="lin" valueType="num">
                                      <p:cBhvr>
                                        <p:cTn id="33" dur="1000" fill="hold"/>
                                        <p:tgtEl>
                                          <p:spTgt spid="5"/>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1000"/>
                                        <p:tgtEl>
                                          <p:spTgt spid="20"/>
                                        </p:tgtEl>
                                      </p:cBhvr>
                                    </p:animEffect>
                                    <p:anim calcmode="lin" valueType="num">
                                      <p:cBhvr>
                                        <p:cTn id="37" dur="1000" fill="hold"/>
                                        <p:tgtEl>
                                          <p:spTgt spid="20"/>
                                        </p:tgtEl>
                                        <p:attrNameLst>
                                          <p:attrName>ppt_x</p:attrName>
                                        </p:attrNameLst>
                                      </p:cBhvr>
                                      <p:tavLst>
                                        <p:tav tm="0">
                                          <p:val>
                                            <p:strVal val="#ppt_x"/>
                                          </p:val>
                                        </p:tav>
                                        <p:tav tm="100000">
                                          <p:val>
                                            <p:strVal val="#ppt_x"/>
                                          </p:val>
                                        </p:tav>
                                      </p:tavLst>
                                    </p:anim>
                                    <p:anim calcmode="lin" valueType="num">
                                      <p:cBhvr>
                                        <p:cTn id="38" dur="1000" fill="hold"/>
                                        <p:tgtEl>
                                          <p:spTgt spid="20"/>
                                        </p:tgtEl>
                                        <p:attrNameLst>
                                          <p:attrName>ppt_y</p:attrName>
                                        </p:attrNameLst>
                                      </p:cBhvr>
                                      <p:tavLst>
                                        <p:tav tm="0">
                                          <p:val>
                                            <p:strVal val="#ppt_y+.1"/>
                                          </p:val>
                                        </p:tav>
                                        <p:tav tm="100000">
                                          <p:val>
                                            <p:strVal val="#ppt_y"/>
                                          </p:val>
                                        </p:tav>
                                      </p:tavLst>
                                    </p:anim>
                                  </p:childTnLst>
                                </p:cTn>
                              </p:par>
                              <p:par>
                                <p:cTn id="39" presetID="22" presetClass="entr" presetSubtype="4"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wipe(down)">
                                      <p:cBhvr>
                                        <p:cTn id="41" dur="500"/>
                                        <p:tgtEl>
                                          <p:spTgt spid="32"/>
                                        </p:tgtEl>
                                      </p:cBhvr>
                                    </p:animEffect>
                                  </p:childTnLst>
                                </p:cTn>
                              </p:par>
                              <p:par>
                                <p:cTn id="42" presetID="42" presetClass="entr" presetSubtype="0" fill="hold" nodeType="with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1000"/>
                                        <p:tgtEl>
                                          <p:spTgt spid="7"/>
                                        </p:tgtEl>
                                      </p:cBhvr>
                                    </p:animEffect>
                                    <p:anim calcmode="lin" valueType="num">
                                      <p:cBhvr>
                                        <p:cTn id="45" dur="1000" fill="hold"/>
                                        <p:tgtEl>
                                          <p:spTgt spid="7"/>
                                        </p:tgtEl>
                                        <p:attrNameLst>
                                          <p:attrName>ppt_x</p:attrName>
                                        </p:attrNameLst>
                                      </p:cBhvr>
                                      <p:tavLst>
                                        <p:tav tm="0">
                                          <p:val>
                                            <p:strVal val="#ppt_x"/>
                                          </p:val>
                                        </p:tav>
                                        <p:tav tm="100000">
                                          <p:val>
                                            <p:strVal val="#ppt_x"/>
                                          </p:val>
                                        </p:tav>
                                      </p:tavLst>
                                    </p:anim>
                                    <p:anim calcmode="lin" valueType="num">
                                      <p:cBhvr>
                                        <p:cTn id="46" dur="1000" fill="hold"/>
                                        <p:tgtEl>
                                          <p:spTgt spid="7"/>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1000"/>
                                        <p:tgtEl>
                                          <p:spTgt spid="23"/>
                                        </p:tgtEl>
                                      </p:cBhvr>
                                    </p:animEffect>
                                    <p:anim calcmode="lin" valueType="num">
                                      <p:cBhvr>
                                        <p:cTn id="50" dur="1000" fill="hold"/>
                                        <p:tgtEl>
                                          <p:spTgt spid="23"/>
                                        </p:tgtEl>
                                        <p:attrNameLst>
                                          <p:attrName>ppt_x</p:attrName>
                                        </p:attrNameLst>
                                      </p:cBhvr>
                                      <p:tavLst>
                                        <p:tav tm="0">
                                          <p:val>
                                            <p:strVal val="#ppt_x"/>
                                          </p:val>
                                        </p:tav>
                                        <p:tav tm="100000">
                                          <p:val>
                                            <p:strVal val="#ppt_x"/>
                                          </p:val>
                                        </p:tav>
                                      </p:tavLst>
                                    </p:anim>
                                    <p:anim calcmode="lin" valueType="num">
                                      <p:cBhvr>
                                        <p:cTn id="51" dur="1000" fill="hold"/>
                                        <p:tgtEl>
                                          <p:spTgt spid="23"/>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28"/>
                                        </p:tgtEl>
                                        <p:attrNameLst>
                                          <p:attrName>style.visibility</p:attrName>
                                        </p:attrNameLst>
                                      </p:cBhvr>
                                      <p:to>
                                        <p:strVal val="visible"/>
                                      </p:to>
                                    </p:set>
                                    <p:animEffect transition="in" filter="fade">
                                      <p:cBhvr>
                                        <p:cTn id="54" dur="1000"/>
                                        <p:tgtEl>
                                          <p:spTgt spid="28"/>
                                        </p:tgtEl>
                                      </p:cBhvr>
                                    </p:animEffect>
                                    <p:anim calcmode="lin" valueType="num">
                                      <p:cBhvr>
                                        <p:cTn id="55" dur="1000" fill="hold"/>
                                        <p:tgtEl>
                                          <p:spTgt spid="28"/>
                                        </p:tgtEl>
                                        <p:attrNameLst>
                                          <p:attrName>ppt_x</p:attrName>
                                        </p:attrNameLst>
                                      </p:cBhvr>
                                      <p:tavLst>
                                        <p:tav tm="0">
                                          <p:val>
                                            <p:strVal val="#ppt_x"/>
                                          </p:val>
                                        </p:tav>
                                        <p:tav tm="100000">
                                          <p:val>
                                            <p:strVal val="#ppt_x"/>
                                          </p:val>
                                        </p:tav>
                                      </p:tavLst>
                                    </p:anim>
                                    <p:anim calcmode="lin" valueType="num">
                                      <p:cBhvr>
                                        <p:cTn id="56" dur="1000" fill="hold"/>
                                        <p:tgtEl>
                                          <p:spTgt spid="28"/>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29"/>
                                        </p:tgtEl>
                                        <p:attrNameLst>
                                          <p:attrName>style.visibility</p:attrName>
                                        </p:attrNameLst>
                                      </p:cBhvr>
                                      <p:to>
                                        <p:strVal val="visible"/>
                                      </p:to>
                                    </p:set>
                                    <p:animEffect transition="in" filter="fade">
                                      <p:cBhvr>
                                        <p:cTn id="59" dur="1000"/>
                                        <p:tgtEl>
                                          <p:spTgt spid="29"/>
                                        </p:tgtEl>
                                      </p:cBhvr>
                                    </p:animEffect>
                                    <p:anim calcmode="lin" valueType="num">
                                      <p:cBhvr>
                                        <p:cTn id="60" dur="1000" fill="hold"/>
                                        <p:tgtEl>
                                          <p:spTgt spid="29"/>
                                        </p:tgtEl>
                                        <p:attrNameLst>
                                          <p:attrName>ppt_x</p:attrName>
                                        </p:attrNameLst>
                                      </p:cBhvr>
                                      <p:tavLst>
                                        <p:tav tm="0">
                                          <p:val>
                                            <p:strVal val="#ppt_x"/>
                                          </p:val>
                                        </p:tav>
                                        <p:tav tm="100000">
                                          <p:val>
                                            <p:strVal val="#ppt_x"/>
                                          </p:val>
                                        </p:tav>
                                      </p:tavLst>
                                    </p:anim>
                                    <p:anim calcmode="lin" valueType="num">
                                      <p:cBhvr>
                                        <p:cTn id="61"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1000"/>
                                        <p:tgtEl>
                                          <p:spTgt spid="27"/>
                                        </p:tgtEl>
                                      </p:cBhvr>
                                    </p:animEffect>
                                    <p:anim calcmode="lin" valueType="num">
                                      <p:cBhvr>
                                        <p:cTn id="67" dur="1000" fill="hold"/>
                                        <p:tgtEl>
                                          <p:spTgt spid="27"/>
                                        </p:tgtEl>
                                        <p:attrNameLst>
                                          <p:attrName>ppt_x</p:attrName>
                                        </p:attrNameLst>
                                      </p:cBhvr>
                                      <p:tavLst>
                                        <p:tav tm="0">
                                          <p:val>
                                            <p:strVal val="#ppt_x"/>
                                          </p:val>
                                        </p:tav>
                                        <p:tav tm="100000">
                                          <p:val>
                                            <p:strVal val="#ppt_x"/>
                                          </p:val>
                                        </p:tav>
                                      </p:tavLst>
                                    </p:anim>
                                    <p:anim calcmode="lin" valueType="num">
                                      <p:cBhvr>
                                        <p:cTn id="6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16"/>
                                        </p:tgtEl>
                                        <p:attrNameLst>
                                          <p:attrName>style.visibility</p:attrName>
                                        </p:attrNameLst>
                                      </p:cBhvr>
                                      <p:to>
                                        <p:strVal val="visible"/>
                                      </p:to>
                                    </p:set>
                                    <p:animEffect transition="in" filter="fade">
                                      <p:cBhvr>
                                        <p:cTn id="73" dur="1000"/>
                                        <p:tgtEl>
                                          <p:spTgt spid="16"/>
                                        </p:tgtEl>
                                      </p:cBhvr>
                                    </p:animEffect>
                                    <p:anim calcmode="lin" valueType="num">
                                      <p:cBhvr>
                                        <p:cTn id="74" dur="1000" fill="hold"/>
                                        <p:tgtEl>
                                          <p:spTgt spid="16"/>
                                        </p:tgtEl>
                                        <p:attrNameLst>
                                          <p:attrName>ppt_x</p:attrName>
                                        </p:attrNameLst>
                                      </p:cBhvr>
                                      <p:tavLst>
                                        <p:tav tm="0">
                                          <p:val>
                                            <p:strVal val="#ppt_x"/>
                                          </p:val>
                                        </p:tav>
                                        <p:tav tm="100000">
                                          <p:val>
                                            <p:strVal val="#ppt_x"/>
                                          </p:val>
                                        </p:tav>
                                      </p:tavLst>
                                    </p:anim>
                                    <p:anim calcmode="lin" valueType="num">
                                      <p:cBhvr>
                                        <p:cTn id="7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grpId="0" nodeType="clickEffect">
                                  <p:stCondLst>
                                    <p:cond delay="0"/>
                                  </p:stCondLst>
                                  <p:childTnLst>
                                    <p:set>
                                      <p:cBhvr>
                                        <p:cTn id="79" dur="1" fill="hold">
                                          <p:stCondLst>
                                            <p:cond delay="0"/>
                                          </p:stCondLst>
                                        </p:cTn>
                                        <p:tgtEl>
                                          <p:spTgt spid="18"/>
                                        </p:tgtEl>
                                        <p:attrNameLst>
                                          <p:attrName>style.visibility</p:attrName>
                                        </p:attrNameLst>
                                      </p:cBhvr>
                                      <p:to>
                                        <p:strVal val="visible"/>
                                      </p:to>
                                    </p:set>
                                    <p:animEffect transition="in" filter="fade">
                                      <p:cBhvr>
                                        <p:cTn id="80" dur="1000"/>
                                        <p:tgtEl>
                                          <p:spTgt spid="18"/>
                                        </p:tgtEl>
                                      </p:cBhvr>
                                    </p:animEffect>
                                    <p:anim calcmode="lin" valueType="num">
                                      <p:cBhvr>
                                        <p:cTn id="81" dur="1000" fill="hold"/>
                                        <p:tgtEl>
                                          <p:spTgt spid="18"/>
                                        </p:tgtEl>
                                        <p:attrNameLst>
                                          <p:attrName>ppt_x</p:attrName>
                                        </p:attrNameLst>
                                      </p:cBhvr>
                                      <p:tavLst>
                                        <p:tav tm="0">
                                          <p:val>
                                            <p:strVal val="#ppt_x"/>
                                          </p:val>
                                        </p:tav>
                                        <p:tav tm="100000">
                                          <p:val>
                                            <p:strVal val="#ppt_x"/>
                                          </p:val>
                                        </p:tav>
                                      </p:tavLst>
                                    </p:anim>
                                    <p:anim calcmode="lin" valueType="num">
                                      <p:cBhvr>
                                        <p:cTn id="8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nodeType="clickEffect">
                                  <p:stCondLst>
                                    <p:cond delay="0"/>
                                  </p:stCondLst>
                                  <p:childTnLst>
                                    <p:set>
                                      <p:cBhvr>
                                        <p:cTn id="86" dur="1" fill="hold">
                                          <p:stCondLst>
                                            <p:cond delay="0"/>
                                          </p:stCondLst>
                                        </p:cTn>
                                        <p:tgtEl>
                                          <p:spTgt spid="19"/>
                                        </p:tgtEl>
                                        <p:attrNameLst>
                                          <p:attrName>style.visibility</p:attrName>
                                        </p:attrNameLst>
                                      </p:cBhvr>
                                      <p:to>
                                        <p:strVal val="visible"/>
                                      </p:to>
                                    </p:set>
                                    <p:animEffect transition="in" filter="fade">
                                      <p:cBhvr>
                                        <p:cTn id="87" dur="1000"/>
                                        <p:tgtEl>
                                          <p:spTgt spid="19"/>
                                        </p:tgtEl>
                                      </p:cBhvr>
                                    </p:animEffect>
                                    <p:anim calcmode="lin" valueType="num">
                                      <p:cBhvr>
                                        <p:cTn id="88" dur="1000" fill="hold"/>
                                        <p:tgtEl>
                                          <p:spTgt spid="19"/>
                                        </p:tgtEl>
                                        <p:attrNameLst>
                                          <p:attrName>ppt_x</p:attrName>
                                        </p:attrNameLst>
                                      </p:cBhvr>
                                      <p:tavLst>
                                        <p:tav tm="0">
                                          <p:val>
                                            <p:strVal val="#ppt_x"/>
                                          </p:val>
                                        </p:tav>
                                        <p:tav tm="100000">
                                          <p:val>
                                            <p:strVal val="#ppt_x"/>
                                          </p:val>
                                        </p:tav>
                                      </p:tavLst>
                                    </p:anim>
                                    <p:anim calcmode="lin" valueType="num">
                                      <p:cBhvr>
                                        <p:cTn id="8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42" presetClass="entr" presetSubtype="0" fill="hold" grpId="0" nodeType="clickEffect">
                                  <p:stCondLst>
                                    <p:cond delay="0"/>
                                  </p:stCondLst>
                                  <p:childTnLst>
                                    <p:set>
                                      <p:cBhvr>
                                        <p:cTn id="93" dur="1" fill="hold">
                                          <p:stCondLst>
                                            <p:cond delay="0"/>
                                          </p:stCondLst>
                                        </p:cTn>
                                        <p:tgtEl>
                                          <p:spTgt spid="34"/>
                                        </p:tgtEl>
                                        <p:attrNameLst>
                                          <p:attrName>style.visibility</p:attrName>
                                        </p:attrNameLst>
                                      </p:cBhvr>
                                      <p:to>
                                        <p:strVal val="visible"/>
                                      </p:to>
                                    </p:set>
                                    <p:animEffect transition="in" filter="fade">
                                      <p:cBhvr>
                                        <p:cTn id="94" dur="1000"/>
                                        <p:tgtEl>
                                          <p:spTgt spid="34"/>
                                        </p:tgtEl>
                                      </p:cBhvr>
                                    </p:animEffect>
                                    <p:anim calcmode="lin" valueType="num">
                                      <p:cBhvr>
                                        <p:cTn id="95" dur="1000" fill="hold"/>
                                        <p:tgtEl>
                                          <p:spTgt spid="34"/>
                                        </p:tgtEl>
                                        <p:attrNameLst>
                                          <p:attrName>ppt_x</p:attrName>
                                        </p:attrNameLst>
                                      </p:cBhvr>
                                      <p:tavLst>
                                        <p:tav tm="0">
                                          <p:val>
                                            <p:strVal val="#ppt_x"/>
                                          </p:val>
                                        </p:tav>
                                        <p:tav tm="100000">
                                          <p:val>
                                            <p:strVal val="#ppt_x"/>
                                          </p:val>
                                        </p:tav>
                                      </p:tavLst>
                                    </p:anim>
                                    <p:anim calcmode="lin" valueType="num">
                                      <p:cBhvr>
                                        <p:cTn id="96" dur="1000" fill="hold"/>
                                        <p:tgtEl>
                                          <p:spTgt spid="34"/>
                                        </p:tgtEl>
                                        <p:attrNameLst>
                                          <p:attrName>ppt_y</p:attrName>
                                        </p:attrNameLst>
                                      </p:cBhvr>
                                      <p:tavLst>
                                        <p:tav tm="0">
                                          <p:val>
                                            <p:strVal val="#ppt_y+.1"/>
                                          </p:val>
                                        </p:tav>
                                        <p:tav tm="100000">
                                          <p:val>
                                            <p:strVal val="#ppt_y"/>
                                          </p:val>
                                        </p:tav>
                                      </p:tavLst>
                                    </p:anim>
                                  </p:childTnLst>
                                </p:cTn>
                              </p:par>
                              <p:par>
                                <p:cTn id="97" presetID="1" presetClass="exit" presetSubtype="0" fill="hold" grpId="1" nodeType="withEffect">
                                  <p:stCondLst>
                                    <p:cond delay="0"/>
                                  </p:stCondLst>
                                  <p:childTnLst>
                                    <p:set>
                                      <p:cBhvr>
                                        <p:cTn id="98" dur="1" fill="hold">
                                          <p:stCondLst>
                                            <p:cond delay="0"/>
                                          </p:stCondLst>
                                        </p:cTn>
                                        <p:tgtEl>
                                          <p:spTgt spid="18"/>
                                        </p:tgtEl>
                                        <p:attrNameLst>
                                          <p:attrName>style.visibility</p:attrName>
                                        </p:attrNameLst>
                                      </p:cBhvr>
                                      <p:to>
                                        <p:strVal val="hidden"/>
                                      </p:to>
                                    </p:set>
                                  </p:childTnLst>
                                </p:cTn>
                              </p:par>
                            </p:childTnLst>
                          </p:cTn>
                        </p:par>
                      </p:childTnLst>
                    </p:cTn>
                  </p:par>
                  <p:par>
                    <p:cTn id="99" fill="hold">
                      <p:stCondLst>
                        <p:cond delay="indefinite"/>
                      </p:stCondLst>
                      <p:childTnLst>
                        <p:par>
                          <p:cTn id="100" fill="hold">
                            <p:stCondLst>
                              <p:cond delay="0"/>
                            </p:stCondLst>
                            <p:childTnLst>
                              <p:par>
                                <p:cTn id="101" presetID="42" presetClass="entr" presetSubtype="0" fill="hold" grpId="0" nodeType="clickEffect">
                                  <p:stCondLst>
                                    <p:cond delay="0"/>
                                  </p:stCondLst>
                                  <p:childTnLst>
                                    <p:set>
                                      <p:cBhvr>
                                        <p:cTn id="102" dur="1" fill="hold">
                                          <p:stCondLst>
                                            <p:cond delay="0"/>
                                          </p:stCondLst>
                                        </p:cTn>
                                        <p:tgtEl>
                                          <p:spTgt spid="22"/>
                                        </p:tgtEl>
                                        <p:attrNameLst>
                                          <p:attrName>style.visibility</p:attrName>
                                        </p:attrNameLst>
                                      </p:cBhvr>
                                      <p:to>
                                        <p:strVal val="visible"/>
                                      </p:to>
                                    </p:set>
                                    <p:animEffect transition="in" filter="fade">
                                      <p:cBhvr>
                                        <p:cTn id="103" dur="1000"/>
                                        <p:tgtEl>
                                          <p:spTgt spid="22"/>
                                        </p:tgtEl>
                                      </p:cBhvr>
                                    </p:animEffect>
                                    <p:anim calcmode="lin" valueType="num">
                                      <p:cBhvr>
                                        <p:cTn id="104" dur="1000" fill="hold"/>
                                        <p:tgtEl>
                                          <p:spTgt spid="22"/>
                                        </p:tgtEl>
                                        <p:attrNameLst>
                                          <p:attrName>ppt_x</p:attrName>
                                        </p:attrNameLst>
                                      </p:cBhvr>
                                      <p:tavLst>
                                        <p:tav tm="0">
                                          <p:val>
                                            <p:strVal val="#ppt_x"/>
                                          </p:val>
                                        </p:tav>
                                        <p:tav tm="100000">
                                          <p:val>
                                            <p:strVal val="#ppt_x"/>
                                          </p:val>
                                        </p:tav>
                                      </p:tavLst>
                                    </p:anim>
                                    <p:anim calcmode="lin" valueType="num">
                                      <p:cBhvr>
                                        <p:cTn id="105"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2" presetClass="entr" presetSubtype="0" fill="hold" nodeType="clickEffect">
                                  <p:stCondLst>
                                    <p:cond delay="0"/>
                                  </p:stCondLst>
                                  <p:childTnLst>
                                    <p:set>
                                      <p:cBhvr>
                                        <p:cTn id="109" dur="1" fill="hold">
                                          <p:stCondLst>
                                            <p:cond delay="0"/>
                                          </p:stCondLst>
                                        </p:cTn>
                                        <p:tgtEl>
                                          <p:spTgt spid="30"/>
                                        </p:tgtEl>
                                        <p:attrNameLst>
                                          <p:attrName>style.visibility</p:attrName>
                                        </p:attrNameLst>
                                      </p:cBhvr>
                                      <p:to>
                                        <p:strVal val="visible"/>
                                      </p:to>
                                    </p:set>
                                    <p:animEffect transition="in" filter="fade">
                                      <p:cBhvr>
                                        <p:cTn id="110" dur="1000"/>
                                        <p:tgtEl>
                                          <p:spTgt spid="30"/>
                                        </p:tgtEl>
                                      </p:cBhvr>
                                    </p:animEffect>
                                    <p:anim calcmode="lin" valueType="num">
                                      <p:cBhvr>
                                        <p:cTn id="111" dur="1000" fill="hold"/>
                                        <p:tgtEl>
                                          <p:spTgt spid="30"/>
                                        </p:tgtEl>
                                        <p:attrNameLst>
                                          <p:attrName>ppt_x</p:attrName>
                                        </p:attrNameLst>
                                      </p:cBhvr>
                                      <p:tavLst>
                                        <p:tav tm="0">
                                          <p:val>
                                            <p:strVal val="#ppt_x"/>
                                          </p:val>
                                        </p:tav>
                                        <p:tav tm="100000">
                                          <p:val>
                                            <p:strVal val="#ppt_x"/>
                                          </p:val>
                                        </p:tav>
                                      </p:tavLst>
                                    </p:anim>
                                    <p:anim calcmode="lin" valueType="num">
                                      <p:cBhvr>
                                        <p:cTn id="112"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21" grpId="0"/>
      <p:bldP spid="11" grpId="0" animBg="1"/>
      <p:bldP spid="27" grpId="0"/>
      <p:bldP spid="17" grpId="0" animBg="1"/>
      <p:bldP spid="18" grpId="0"/>
      <p:bldP spid="18" grpId="1"/>
      <p:bldP spid="20" grpId="0" animBg="1"/>
      <p:bldP spid="22" grpId="0"/>
      <p:bldP spid="23" grpId="0" animBg="1"/>
      <p:bldP spid="28" grpId="0" animBg="1"/>
      <p:bldP spid="29" grpId="0" animBg="1"/>
      <p:bldP spid="31" grpId="0"/>
      <p:bldP spid="32" grpId="0"/>
      <p:bldP spid="3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598859" y="367266"/>
            <a:ext cx="10397544"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CÁCH CHĂM SÓC, BẢO VỆ CƠ QUAN HÔ HẤP</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grpSp>
        <p:nvGrpSpPr>
          <p:cNvPr id="3" name="Group 2"/>
          <p:cNvGrpSpPr/>
          <p:nvPr/>
        </p:nvGrpSpPr>
        <p:grpSpPr>
          <a:xfrm>
            <a:off x="-76655" y="-17348"/>
            <a:ext cx="2029820" cy="1484555"/>
            <a:chOff x="442597" y="615596"/>
            <a:chExt cx="2029820" cy="1484555"/>
          </a:xfrm>
        </p:grpSpPr>
        <p:sp>
          <p:nvSpPr>
            <p:cNvPr id="2" name="Oval 1"/>
            <p:cNvSpPr/>
            <p:nvPr/>
          </p:nvSpPr>
          <p:spPr>
            <a:xfrm>
              <a:off x="700765" y="802476"/>
              <a:ext cx="1642322" cy="115563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597" y="615596"/>
              <a:ext cx="2029820" cy="1484555"/>
            </a:xfrm>
            <a:prstGeom prst="rect">
              <a:avLst/>
            </a:prstGeom>
            <a:ln>
              <a:noFill/>
            </a:ln>
          </p:spPr>
        </p:pic>
      </p:grpSp>
      <p:sp>
        <p:nvSpPr>
          <p:cNvPr id="21" name="TextBox 20"/>
          <p:cNvSpPr txBox="1"/>
          <p:nvPr/>
        </p:nvSpPr>
        <p:spPr>
          <a:xfrm>
            <a:off x="2538131" y="986588"/>
            <a:ext cx="8518999" cy="461665"/>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Quan sát và cho biết cách chăm sóc, bảo vệ cơ quan hô hấp</a:t>
            </a:r>
          </a:p>
        </p:txBody>
      </p:sp>
      <p:sp>
        <p:nvSpPr>
          <p:cNvPr id="11" name="Rounded Rectangle 10"/>
          <p:cNvSpPr/>
          <p:nvPr/>
        </p:nvSpPr>
        <p:spPr>
          <a:xfrm>
            <a:off x="386964" y="1971225"/>
            <a:ext cx="2998369" cy="4105484"/>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386964" y="5126427"/>
            <a:ext cx="2723212" cy="400110"/>
          </a:xfrm>
          <a:prstGeom prst="rect">
            <a:avLst/>
          </a:prstGeom>
          <a:noFill/>
        </p:spPr>
        <p:txBody>
          <a:bodyPr wrap="square" rtlCol="0">
            <a:spAutoFit/>
          </a:bodyPr>
          <a:lstStyle/>
          <a:p>
            <a:pPr lvl="0" algn="ctr">
              <a:defRPr/>
            </a:pPr>
            <a:r>
              <a:rPr lang="en-US" altLang="zh-CN" sz="2000">
                <a:solidFill>
                  <a:srgbClr val="002060"/>
                </a:solidFill>
                <a:latin typeface="Roboto" panose="02000000000000000000" pitchFamily="2" charset="0"/>
                <a:ea typeface="Roboto" panose="02000000000000000000" pitchFamily="2" charset="0"/>
              </a:rPr>
              <a:t>Tập thể dục</a:t>
            </a:r>
            <a:endParaRPr lang="vi-VN" altLang="zh-CN" sz="2000">
              <a:solidFill>
                <a:srgbClr val="002060"/>
              </a:solidFill>
              <a:latin typeface="Roboto" panose="02000000000000000000" pitchFamily="2" charset="0"/>
              <a:ea typeface="Roboto" panose="02000000000000000000" pitchFamily="2" charset="0"/>
            </a:endParaRPr>
          </a:p>
        </p:txBody>
      </p:sp>
      <p:sp>
        <p:nvSpPr>
          <p:cNvPr id="17" name="Rounded Rectangle 16"/>
          <p:cNvSpPr/>
          <p:nvPr/>
        </p:nvSpPr>
        <p:spPr>
          <a:xfrm>
            <a:off x="4042355" y="1571851"/>
            <a:ext cx="4136194" cy="3479574"/>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4991091" y="4290337"/>
            <a:ext cx="2280805" cy="400110"/>
          </a:xfrm>
          <a:prstGeom prst="rect">
            <a:avLst/>
          </a:prstGeom>
          <a:noFill/>
        </p:spPr>
        <p:txBody>
          <a:bodyPr wrap="square" rtlCol="0">
            <a:spAutoFit/>
          </a:bodyPr>
          <a:lstStyle/>
          <a:p>
            <a:pPr lvl="0" algn="just">
              <a:defRPr/>
            </a:pPr>
            <a:r>
              <a:rPr lang="vi-VN" altLang="zh-CN" sz="2000">
                <a:solidFill>
                  <a:srgbClr val="002060"/>
                </a:solidFill>
                <a:latin typeface="Roboto" panose="02000000000000000000" pitchFamily="2" charset="0"/>
                <a:ea typeface="Roboto" panose="02000000000000000000" pitchFamily="2" charset="0"/>
              </a:rPr>
              <a:t>Ăn uống đủ chất</a:t>
            </a:r>
          </a:p>
        </p:txBody>
      </p:sp>
      <p:sp>
        <p:nvSpPr>
          <p:cNvPr id="20" name="Rounded Rectangle 19"/>
          <p:cNvSpPr/>
          <p:nvPr/>
        </p:nvSpPr>
        <p:spPr>
          <a:xfrm>
            <a:off x="8433086" y="3299867"/>
            <a:ext cx="3256472" cy="3363817"/>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9173740" y="5617384"/>
            <a:ext cx="1762058" cy="400110"/>
          </a:xfrm>
          <a:prstGeom prst="rect">
            <a:avLst/>
          </a:prstGeom>
          <a:noFill/>
        </p:spPr>
        <p:txBody>
          <a:bodyPr wrap="square" rtlCol="0">
            <a:spAutoFit/>
          </a:bodyPr>
          <a:lstStyle/>
          <a:p>
            <a:pPr lvl="0" algn="just">
              <a:defRPr/>
            </a:pPr>
            <a:r>
              <a:rPr lang="en-US" altLang="zh-CN" sz="2000">
                <a:solidFill>
                  <a:srgbClr val="002060"/>
                </a:solidFill>
                <a:latin typeface="Roboto" panose="02000000000000000000" pitchFamily="2" charset="0"/>
                <a:ea typeface="Roboto" panose="02000000000000000000" pitchFamily="2" charset="0"/>
              </a:rPr>
              <a:t>K</a:t>
            </a:r>
            <a:r>
              <a:rPr lang="vi-VN" altLang="zh-CN" sz="2000">
                <a:solidFill>
                  <a:srgbClr val="002060"/>
                </a:solidFill>
                <a:latin typeface="Roboto" panose="02000000000000000000" pitchFamily="2" charset="0"/>
                <a:ea typeface="Roboto" panose="02000000000000000000" pitchFamily="2" charset="0"/>
              </a:rPr>
              <a:t>hói thuốc</a:t>
            </a:r>
          </a:p>
        </p:txBody>
      </p:sp>
      <p:pic>
        <p:nvPicPr>
          <p:cNvPr id="19" name="Picture 18"/>
          <p:cNvPicPr>
            <a:picLocks noChangeAspect="1"/>
          </p:cNvPicPr>
          <p:nvPr/>
        </p:nvPicPr>
        <p:blipFill>
          <a:blip r:embed="rId4"/>
          <a:stretch>
            <a:fillRect/>
          </a:stretch>
        </p:blipFill>
        <p:spPr>
          <a:xfrm>
            <a:off x="596466" y="2266099"/>
            <a:ext cx="2579364" cy="2548969"/>
          </a:xfrm>
          <a:prstGeom prst="roundRect">
            <a:avLst/>
          </a:prstGeom>
        </p:spPr>
      </p:pic>
      <p:pic>
        <p:nvPicPr>
          <p:cNvPr id="23" name="Picture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96892" y="1548511"/>
            <a:ext cx="3627120" cy="2380849"/>
          </a:xfrm>
          <a:prstGeom prst="rect">
            <a:avLst/>
          </a:prstGeom>
        </p:spPr>
      </p:pic>
      <p:pic>
        <p:nvPicPr>
          <p:cNvPr id="24" name="Picture 23"/>
          <p:cNvPicPr>
            <a:picLocks noChangeAspect="1"/>
          </p:cNvPicPr>
          <p:nvPr/>
        </p:nvPicPr>
        <p:blipFill rotWithShape="1">
          <a:blip r:embed="rId6">
            <a:extLst>
              <a:ext uri="{28A0092B-C50C-407E-A947-70E740481C1C}">
                <a14:useLocalDpi xmlns:a14="http://schemas.microsoft.com/office/drawing/2010/main" val="0"/>
              </a:ext>
            </a:extLst>
          </a:blip>
          <a:srcRect l="9179" t="21716" r="13010" b="7361"/>
          <a:stretch/>
        </p:blipFill>
        <p:spPr>
          <a:xfrm>
            <a:off x="8787955" y="3852680"/>
            <a:ext cx="2546733" cy="133703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25" name="TextBox 24"/>
          <p:cNvSpPr txBox="1"/>
          <p:nvPr/>
        </p:nvSpPr>
        <p:spPr>
          <a:xfrm>
            <a:off x="4229794" y="5189715"/>
            <a:ext cx="3302230" cy="461665"/>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Bạn nhỏ đang làm gì?</a:t>
            </a:r>
          </a:p>
        </p:txBody>
      </p:sp>
      <p:pic>
        <p:nvPicPr>
          <p:cNvPr id="26" name="Picture 2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868088">
            <a:off x="2203250" y="3747285"/>
            <a:ext cx="1014986" cy="769559"/>
          </a:xfrm>
          <a:prstGeom prst="rect">
            <a:avLst/>
          </a:prstGeom>
        </p:spPr>
      </p:pic>
      <p:pic>
        <p:nvPicPr>
          <p:cNvPr id="28" name="Picture 2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86657" y="4490392"/>
            <a:ext cx="824393" cy="850864"/>
          </a:xfrm>
          <a:prstGeom prst="rect">
            <a:avLst/>
          </a:prstGeom>
        </p:spPr>
      </p:pic>
      <p:sp>
        <p:nvSpPr>
          <p:cNvPr id="29" name="Oval 28"/>
          <p:cNvSpPr/>
          <p:nvPr/>
        </p:nvSpPr>
        <p:spPr>
          <a:xfrm>
            <a:off x="458664" y="2072344"/>
            <a:ext cx="544010" cy="544010"/>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a:latin typeface="Roboto Black" panose="02000000000000000000" pitchFamily="2" charset="0"/>
                <a:ea typeface="Roboto Black" panose="02000000000000000000" pitchFamily="2" charset="0"/>
              </a:rPr>
              <a:t>4</a:t>
            </a:r>
            <a:endParaRPr lang="en-US" sz="3200">
              <a:latin typeface="Roboto Black" panose="02000000000000000000" pitchFamily="2" charset="0"/>
              <a:ea typeface="Roboto Black" panose="02000000000000000000" pitchFamily="2" charset="0"/>
            </a:endParaRPr>
          </a:p>
        </p:txBody>
      </p:sp>
      <p:sp>
        <p:nvSpPr>
          <p:cNvPr id="30" name="Oval 29"/>
          <p:cNvSpPr/>
          <p:nvPr/>
        </p:nvSpPr>
        <p:spPr>
          <a:xfrm>
            <a:off x="4185831" y="1736253"/>
            <a:ext cx="544010" cy="544010"/>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a:latin typeface="Roboto Black" panose="02000000000000000000" pitchFamily="2" charset="0"/>
                <a:ea typeface="Roboto Black" panose="02000000000000000000" pitchFamily="2" charset="0"/>
              </a:rPr>
              <a:t>5</a:t>
            </a:r>
            <a:endParaRPr lang="en-US" sz="3200">
              <a:latin typeface="Roboto Black" panose="02000000000000000000" pitchFamily="2" charset="0"/>
              <a:ea typeface="Roboto Black" panose="02000000000000000000" pitchFamily="2" charset="0"/>
            </a:endParaRPr>
          </a:p>
        </p:txBody>
      </p:sp>
      <p:pic>
        <p:nvPicPr>
          <p:cNvPr id="31" name="Picture 3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868088">
            <a:off x="6878066" y="3613726"/>
            <a:ext cx="1014986" cy="769559"/>
          </a:xfrm>
          <a:prstGeom prst="rect">
            <a:avLst/>
          </a:prstGeom>
        </p:spPr>
      </p:pic>
      <p:sp>
        <p:nvSpPr>
          <p:cNvPr id="32" name="TextBox 31"/>
          <p:cNvSpPr txBox="1"/>
          <p:nvPr/>
        </p:nvSpPr>
        <p:spPr>
          <a:xfrm>
            <a:off x="3814916" y="5642780"/>
            <a:ext cx="4109096" cy="1200329"/>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Việc làm của bạn là đúng hay sai? Nếu sai thì bạn nên làm gì?</a:t>
            </a:r>
          </a:p>
        </p:txBody>
      </p:sp>
      <p:sp>
        <p:nvSpPr>
          <p:cNvPr id="33" name="Oval 32"/>
          <p:cNvSpPr/>
          <p:nvPr/>
        </p:nvSpPr>
        <p:spPr>
          <a:xfrm>
            <a:off x="8701838" y="3425011"/>
            <a:ext cx="544010" cy="544010"/>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a:latin typeface="Roboto Black" panose="02000000000000000000" pitchFamily="2" charset="0"/>
                <a:ea typeface="Roboto Black" panose="02000000000000000000" pitchFamily="2" charset="0"/>
              </a:rPr>
              <a:t>6</a:t>
            </a:r>
            <a:endParaRPr lang="en-US" sz="3200">
              <a:latin typeface="Roboto Black" panose="02000000000000000000" pitchFamily="2" charset="0"/>
              <a:ea typeface="Roboto Black" panose="02000000000000000000" pitchFamily="2" charset="0"/>
            </a:endParaRPr>
          </a:p>
        </p:txBody>
      </p:sp>
      <p:sp>
        <p:nvSpPr>
          <p:cNvPr id="34" name="TextBox 33"/>
          <p:cNvSpPr txBox="1"/>
          <p:nvPr/>
        </p:nvSpPr>
        <p:spPr>
          <a:xfrm>
            <a:off x="8825074" y="5593895"/>
            <a:ext cx="3007580" cy="400110"/>
          </a:xfrm>
          <a:prstGeom prst="rect">
            <a:avLst/>
          </a:prstGeom>
          <a:noFill/>
        </p:spPr>
        <p:txBody>
          <a:bodyPr wrap="square" rtlCol="0">
            <a:spAutoFit/>
          </a:bodyPr>
          <a:lstStyle/>
          <a:p>
            <a:pPr lvl="0" algn="just">
              <a:defRPr/>
            </a:pPr>
            <a:r>
              <a:rPr lang="vi-VN" altLang="zh-CN" sz="2000" b="1">
                <a:solidFill>
                  <a:srgbClr val="FF0000"/>
                </a:solidFill>
                <a:latin typeface="Roboto" panose="02000000000000000000" pitchFamily="2" charset="0"/>
                <a:ea typeface="Roboto" panose="02000000000000000000" pitchFamily="2" charset="0"/>
              </a:rPr>
              <a:t>Tránh xa </a:t>
            </a:r>
            <a:r>
              <a:rPr lang="vi-VN" altLang="zh-CN" sz="2000">
                <a:solidFill>
                  <a:srgbClr val="002060"/>
                </a:solidFill>
                <a:latin typeface="Roboto" panose="02000000000000000000" pitchFamily="2" charset="0"/>
                <a:ea typeface="Roboto" panose="02000000000000000000" pitchFamily="2" charset="0"/>
              </a:rPr>
              <a:t>khói thuốc</a:t>
            </a:r>
          </a:p>
        </p:txBody>
      </p:sp>
    </p:spTree>
    <p:extLst>
      <p:ext uri="{BB962C8B-B14F-4D97-AF65-F5344CB8AC3E}">
        <p14:creationId xmlns:p14="http://schemas.microsoft.com/office/powerpoint/2010/main" val="2971373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wipe(down)">
                                      <p:cBhvr>
                                        <p:cTn id="10" dur="500"/>
                                        <p:tgtEl>
                                          <p:spTgt spid="21"/>
                                        </p:tgtEl>
                                      </p:cBhvr>
                                    </p:animEffect>
                                  </p:childTnLst>
                                </p:cTn>
                              </p:par>
                              <p:par>
                                <p:cTn id="11" presetID="14" presetClass="entr" presetSubtype="1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randombar(horizontal)">
                                      <p:cBhvr>
                                        <p:cTn id="13" dur="500"/>
                                        <p:tgtEl>
                                          <p:spTgt spid="19"/>
                                        </p:tgtEl>
                                      </p:cBhvr>
                                    </p:animEffect>
                                  </p:childTnLst>
                                </p:cTn>
                              </p:par>
                              <p:par>
                                <p:cTn id="14" presetID="14" presetClass="entr" presetSubtype="10" fill="hold"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randombar(horizontal)">
                                      <p:cBhvr>
                                        <p:cTn id="16" dur="500"/>
                                        <p:tgtEl>
                                          <p:spTgt spid="23"/>
                                        </p:tgtEl>
                                      </p:cBhvr>
                                    </p:animEffect>
                                  </p:childTnLst>
                                </p:cTn>
                              </p:par>
                              <p:par>
                                <p:cTn id="17" presetID="14" presetClass="entr" presetSubtype="1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randombar(horizontal)">
                                      <p:cBhvr>
                                        <p:cTn id="19" dur="500"/>
                                        <p:tgtEl>
                                          <p:spTgt spid="24"/>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down)">
                                      <p:cBhvr>
                                        <p:cTn id="22" dur="500"/>
                                        <p:tgtEl>
                                          <p:spTgt spid="25"/>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wipe(down)">
                                      <p:cBhvr>
                                        <p:cTn id="25" dur="500"/>
                                        <p:tgtEl>
                                          <p:spTgt spid="32"/>
                                        </p:tgtEl>
                                      </p:cBhvr>
                                    </p:animEffect>
                                  </p:childTnLst>
                                </p:cTn>
                              </p:par>
                              <p:par>
                                <p:cTn id="26" presetID="42" presetClass="entr" presetSubtype="0" fill="hold" grpId="0" nodeType="with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1000"/>
                                        <p:tgtEl>
                                          <p:spTgt spid="29"/>
                                        </p:tgtEl>
                                      </p:cBhvr>
                                    </p:animEffect>
                                    <p:anim calcmode="lin" valueType="num">
                                      <p:cBhvr>
                                        <p:cTn id="29" dur="1000" fill="hold"/>
                                        <p:tgtEl>
                                          <p:spTgt spid="29"/>
                                        </p:tgtEl>
                                        <p:attrNameLst>
                                          <p:attrName>ppt_x</p:attrName>
                                        </p:attrNameLst>
                                      </p:cBhvr>
                                      <p:tavLst>
                                        <p:tav tm="0">
                                          <p:val>
                                            <p:strVal val="#ppt_x"/>
                                          </p:val>
                                        </p:tav>
                                        <p:tav tm="100000">
                                          <p:val>
                                            <p:strVal val="#ppt_x"/>
                                          </p:val>
                                        </p:tav>
                                      </p:tavLst>
                                    </p:anim>
                                    <p:anim calcmode="lin" valueType="num">
                                      <p:cBhvr>
                                        <p:cTn id="30" dur="1000" fill="hold"/>
                                        <p:tgtEl>
                                          <p:spTgt spid="29"/>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fade">
                                      <p:cBhvr>
                                        <p:cTn id="33" dur="1000"/>
                                        <p:tgtEl>
                                          <p:spTgt spid="30"/>
                                        </p:tgtEl>
                                      </p:cBhvr>
                                    </p:animEffect>
                                    <p:anim calcmode="lin" valueType="num">
                                      <p:cBhvr>
                                        <p:cTn id="34" dur="1000" fill="hold"/>
                                        <p:tgtEl>
                                          <p:spTgt spid="30"/>
                                        </p:tgtEl>
                                        <p:attrNameLst>
                                          <p:attrName>ppt_x</p:attrName>
                                        </p:attrNameLst>
                                      </p:cBhvr>
                                      <p:tavLst>
                                        <p:tav tm="0">
                                          <p:val>
                                            <p:strVal val="#ppt_x"/>
                                          </p:val>
                                        </p:tav>
                                        <p:tav tm="100000">
                                          <p:val>
                                            <p:strVal val="#ppt_x"/>
                                          </p:val>
                                        </p:tav>
                                      </p:tavLst>
                                    </p:anim>
                                    <p:anim calcmode="lin" valueType="num">
                                      <p:cBhvr>
                                        <p:cTn id="35" dur="1000" fill="hold"/>
                                        <p:tgtEl>
                                          <p:spTgt spid="30"/>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fade">
                                      <p:cBhvr>
                                        <p:cTn id="38" dur="1000"/>
                                        <p:tgtEl>
                                          <p:spTgt spid="33"/>
                                        </p:tgtEl>
                                      </p:cBhvr>
                                    </p:animEffect>
                                    <p:anim calcmode="lin" valueType="num">
                                      <p:cBhvr>
                                        <p:cTn id="39" dur="1000" fill="hold"/>
                                        <p:tgtEl>
                                          <p:spTgt spid="33"/>
                                        </p:tgtEl>
                                        <p:attrNameLst>
                                          <p:attrName>ppt_x</p:attrName>
                                        </p:attrNameLst>
                                      </p:cBhvr>
                                      <p:tavLst>
                                        <p:tav tm="0">
                                          <p:val>
                                            <p:strVal val="#ppt_x"/>
                                          </p:val>
                                        </p:tav>
                                        <p:tav tm="100000">
                                          <p:val>
                                            <p:strVal val="#ppt_x"/>
                                          </p:val>
                                        </p:tav>
                                      </p:tavLst>
                                    </p:anim>
                                    <p:anim calcmode="lin" valueType="num">
                                      <p:cBhvr>
                                        <p:cTn id="40" dur="1000" fill="hold"/>
                                        <p:tgtEl>
                                          <p:spTgt spid="33"/>
                                        </p:tgtEl>
                                        <p:attrNameLst>
                                          <p:attrName>ppt_y</p:attrName>
                                        </p:attrNameLst>
                                      </p:cBhvr>
                                      <p:tavLst>
                                        <p:tav tm="0">
                                          <p:val>
                                            <p:strVal val="#ppt_y+.1"/>
                                          </p:val>
                                        </p:tav>
                                        <p:tav tm="100000">
                                          <p:val>
                                            <p:strVal val="#ppt_y"/>
                                          </p:val>
                                        </p:tav>
                                      </p:tavLst>
                                    </p:anim>
                                  </p:childTnLst>
                                </p:cTn>
                              </p:par>
                              <p:par>
                                <p:cTn id="41" presetID="10" presetClass="entr" presetSubtype="0"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500"/>
                                        <p:tgtEl>
                                          <p:spTgt spid="17"/>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fade">
                                      <p:cBhvr>
                                        <p:cTn id="54" dur="500"/>
                                        <p:tgtEl>
                                          <p:spTgt spid="27"/>
                                        </p:tgtEl>
                                      </p:cBhvr>
                                    </p:animEffect>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fade">
                                      <p:cBhvr>
                                        <p:cTn id="59" dur="1000"/>
                                        <p:tgtEl>
                                          <p:spTgt spid="26"/>
                                        </p:tgtEl>
                                      </p:cBhvr>
                                    </p:animEffect>
                                    <p:anim calcmode="lin" valueType="num">
                                      <p:cBhvr>
                                        <p:cTn id="60" dur="1000" fill="hold"/>
                                        <p:tgtEl>
                                          <p:spTgt spid="26"/>
                                        </p:tgtEl>
                                        <p:attrNameLst>
                                          <p:attrName>ppt_x</p:attrName>
                                        </p:attrNameLst>
                                      </p:cBhvr>
                                      <p:tavLst>
                                        <p:tav tm="0">
                                          <p:val>
                                            <p:strVal val="#ppt_x"/>
                                          </p:val>
                                        </p:tav>
                                        <p:tav tm="100000">
                                          <p:val>
                                            <p:strVal val="#ppt_x"/>
                                          </p:val>
                                        </p:tav>
                                      </p:tavLst>
                                    </p:anim>
                                    <p:anim calcmode="lin" valueType="num">
                                      <p:cBhvr>
                                        <p:cTn id="61"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8"/>
                                        </p:tgtEl>
                                        <p:attrNameLst>
                                          <p:attrName>style.visibility</p:attrName>
                                        </p:attrNameLst>
                                      </p:cBhvr>
                                      <p:to>
                                        <p:strVal val="visible"/>
                                      </p:to>
                                    </p:set>
                                    <p:animEffect transition="in" filter="fade">
                                      <p:cBhvr>
                                        <p:cTn id="66" dur="500"/>
                                        <p:tgtEl>
                                          <p:spTgt spid="18"/>
                                        </p:tgtEl>
                                      </p:cBhvr>
                                    </p:animEffect>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nodeType="clickEffect">
                                  <p:stCondLst>
                                    <p:cond delay="0"/>
                                  </p:stCondLst>
                                  <p:childTnLst>
                                    <p:set>
                                      <p:cBhvr>
                                        <p:cTn id="70" dur="1" fill="hold">
                                          <p:stCondLst>
                                            <p:cond delay="0"/>
                                          </p:stCondLst>
                                        </p:cTn>
                                        <p:tgtEl>
                                          <p:spTgt spid="31"/>
                                        </p:tgtEl>
                                        <p:attrNameLst>
                                          <p:attrName>style.visibility</p:attrName>
                                        </p:attrNameLst>
                                      </p:cBhvr>
                                      <p:to>
                                        <p:strVal val="visible"/>
                                      </p:to>
                                    </p:set>
                                    <p:animEffect transition="in" filter="fade">
                                      <p:cBhvr>
                                        <p:cTn id="71" dur="1000"/>
                                        <p:tgtEl>
                                          <p:spTgt spid="31"/>
                                        </p:tgtEl>
                                      </p:cBhvr>
                                    </p:animEffect>
                                    <p:anim calcmode="lin" valueType="num">
                                      <p:cBhvr>
                                        <p:cTn id="72" dur="1000" fill="hold"/>
                                        <p:tgtEl>
                                          <p:spTgt spid="31"/>
                                        </p:tgtEl>
                                        <p:attrNameLst>
                                          <p:attrName>ppt_x</p:attrName>
                                        </p:attrNameLst>
                                      </p:cBhvr>
                                      <p:tavLst>
                                        <p:tav tm="0">
                                          <p:val>
                                            <p:strVal val="#ppt_x"/>
                                          </p:val>
                                        </p:tav>
                                        <p:tav tm="100000">
                                          <p:val>
                                            <p:strVal val="#ppt_x"/>
                                          </p:val>
                                        </p:tav>
                                      </p:tavLst>
                                    </p:anim>
                                    <p:anim calcmode="lin" valueType="num">
                                      <p:cBhvr>
                                        <p:cTn id="73"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22"/>
                                        </p:tgtEl>
                                        <p:attrNameLst>
                                          <p:attrName>style.visibility</p:attrName>
                                        </p:attrNameLst>
                                      </p:cBhvr>
                                      <p:to>
                                        <p:strVal val="visible"/>
                                      </p:to>
                                    </p:set>
                                    <p:animEffect transition="in" filter="fade">
                                      <p:cBhvr>
                                        <p:cTn id="78" dur="500"/>
                                        <p:tgtEl>
                                          <p:spTgt spid="22"/>
                                        </p:tgtEl>
                                      </p:cBhvr>
                                    </p:animEffect>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nodeType="clickEffect">
                                  <p:stCondLst>
                                    <p:cond delay="0"/>
                                  </p:stCondLst>
                                  <p:childTnLst>
                                    <p:set>
                                      <p:cBhvr>
                                        <p:cTn id="82" dur="1" fill="hold">
                                          <p:stCondLst>
                                            <p:cond delay="0"/>
                                          </p:stCondLst>
                                        </p:cTn>
                                        <p:tgtEl>
                                          <p:spTgt spid="28"/>
                                        </p:tgtEl>
                                        <p:attrNameLst>
                                          <p:attrName>style.visibility</p:attrName>
                                        </p:attrNameLst>
                                      </p:cBhvr>
                                      <p:to>
                                        <p:strVal val="visible"/>
                                      </p:to>
                                    </p:set>
                                    <p:animEffect transition="in" filter="fade">
                                      <p:cBhvr>
                                        <p:cTn id="83" dur="1000"/>
                                        <p:tgtEl>
                                          <p:spTgt spid="28"/>
                                        </p:tgtEl>
                                      </p:cBhvr>
                                    </p:animEffect>
                                    <p:anim calcmode="lin" valueType="num">
                                      <p:cBhvr>
                                        <p:cTn id="84" dur="1000" fill="hold"/>
                                        <p:tgtEl>
                                          <p:spTgt spid="28"/>
                                        </p:tgtEl>
                                        <p:attrNameLst>
                                          <p:attrName>ppt_x</p:attrName>
                                        </p:attrNameLst>
                                      </p:cBhvr>
                                      <p:tavLst>
                                        <p:tav tm="0">
                                          <p:val>
                                            <p:strVal val="#ppt_x"/>
                                          </p:val>
                                        </p:tav>
                                        <p:tav tm="100000">
                                          <p:val>
                                            <p:strVal val="#ppt_x"/>
                                          </p:val>
                                        </p:tav>
                                      </p:tavLst>
                                    </p:anim>
                                    <p:anim calcmode="lin" valueType="num">
                                      <p:cBhvr>
                                        <p:cTn id="85"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34"/>
                                        </p:tgtEl>
                                        <p:attrNameLst>
                                          <p:attrName>style.visibility</p:attrName>
                                        </p:attrNameLst>
                                      </p:cBhvr>
                                      <p:to>
                                        <p:strVal val="visible"/>
                                      </p:to>
                                    </p:set>
                                    <p:animEffect transition="in" filter="fade">
                                      <p:cBhvr>
                                        <p:cTn id="90" dur="500"/>
                                        <p:tgtEl>
                                          <p:spTgt spid="34"/>
                                        </p:tgtEl>
                                      </p:cBhvr>
                                    </p:animEffect>
                                  </p:childTnLst>
                                </p:cTn>
                              </p:par>
                              <p:par>
                                <p:cTn id="91" presetID="1" presetClass="exit" presetSubtype="0" fill="hold" grpId="1" nodeType="withEffect">
                                  <p:stCondLst>
                                    <p:cond delay="0"/>
                                  </p:stCondLst>
                                  <p:childTnLst>
                                    <p:set>
                                      <p:cBhvr>
                                        <p:cTn id="92" dur="1" fill="hold">
                                          <p:stCondLst>
                                            <p:cond delay="0"/>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21" grpId="0"/>
      <p:bldP spid="11" grpId="0" animBg="1"/>
      <p:bldP spid="27" grpId="0"/>
      <p:bldP spid="17" grpId="0" animBg="1"/>
      <p:bldP spid="18" grpId="0"/>
      <p:bldP spid="20" grpId="0" animBg="1"/>
      <p:bldP spid="22" grpId="0"/>
      <p:bldP spid="22" grpId="1"/>
      <p:bldP spid="25" grpId="0"/>
      <p:bldP spid="29" grpId="0" animBg="1"/>
      <p:bldP spid="30" grpId="0" animBg="1"/>
      <p:bldP spid="32" grpId="0"/>
      <p:bldP spid="33" grpId="0" animBg="1"/>
      <p:bldP spid="3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1063518" y="1521495"/>
            <a:ext cx="9674608" cy="4140485"/>
          </a:xfrm>
          <a:prstGeom prst="roundRect">
            <a:avLst>
              <a:gd name="adj" fmla="val 10160"/>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TextBox 7"/>
          <p:cNvSpPr txBox="1"/>
          <p:nvPr/>
        </p:nvSpPr>
        <p:spPr>
          <a:xfrm>
            <a:off x="3579508" y="481020"/>
            <a:ext cx="4070959" cy="584775"/>
          </a:xfrm>
          <a:prstGeom prst="rect">
            <a:avLst/>
          </a:prstGeom>
          <a:noFill/>
        </p:spPr>
        <p:txBody>
          <a:bodyPr wrap="square" rtlCol="0">
            <a:spAutoFit/>
          </a:bodyPr>
          <a:lstStyle/>
          <a:p>
            <a:pPr lvl="0" algn="ctr">
              <a:defRPr/>
            </a:pPr>
            <a:r>
              <a:rPr lang="en-US" altLang="zh-CN" sz="3200" b="1">
                <a:solidFill>
                  <a:srgbClr val="002060"/>
                </a:solidFill>
                <a:latin typeface="Pangolin" panose="00000500000000000000" pitchFamily="2" charset="0"/>
                <a:ea typeface="Roboto" panose="02000000000000000000" pitchFamily="2" charset="0"/>
              </a:rPr>
              <a:t>PHIẾU HỌC TẬP SỐ 2</a:t>
            </a:r>
            <a:endParaRPr kumimoji="0" lang="en-US" altLang="zh-CN" sz="3200" b="1" i="0" u="none" strike="noStrike" kern="1200" cap="none" spc="0" normalizeH="0" baseline="0" noProof="0" dirty="0">
              <a:ln>
                <a:noFill/>
              </a:ln>
              <a:solidFill>
                <a:srgbClr val="002060"/>
              </a:solidFill>
              <a:effectLst/>
              <a:uLnTx/>
              <a:uFillTx/>
              <a:latin typeface="Pangolin" panose="00000500000000000000" pitchFamily="2" charset="0"/>
              <a:ea typeface="Roboto" panose="02000000000000000000" pitchFamily="2" charset="0"/>
            </a:endParaRPr>
          </a:p>
        </p:txBody>
      </p:sp>
      <p:sp>
        <p:nvSpPr>
          <p:cNvPr id="18" name="TextBox 17"/>
          <p:cNvSpPr txBox="1"/>
          <p:nvPr/>
        </p:nvSpPr>
        <p:spPr>
          <a:xfrm>
            <a:off x="1415845" y="1736214"/>
            <a:ext cx="9045680" cy="3785652"/>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1</a:t>
            </a:r>
            <a:r>
              <a:rPr lang="vi-VN" altLang="zh-CN" sz="2400">
                <a:solidFill>
                  <a:srgbClr val="002060"/>
                </a:solidFill>
                <a:latin typeface="Roboto" panose="02000000000000000000" pitchFamily="2" charset="0"/>
                <a:ea typeface="Roboto" panose="02000000000000000000" pitchFamily="2" charset="0"/>
              </a:rPr>
              <a:t>. Em đã từng mắc bệnh gì về đường hô hấp?</a:t>
            </a:r>
          </a:p>
          <a:p>
            <a:pPr lvl="0" algn="just">
              <a:defRPr/>
            </a:pPr>
            <a:r>
              <a:rPr lang="vi-VN" altLang="zh-CN" sz="2400">
                <a:solidFill>
                  <a:srgbClr val="002060"/>
                </a:solidFill>
                <a:latin typeface="Roboto" panose="02000000000000000000" pitchFamily="2" charset="0"/>
                <a:ea typeface="Roboto" panose="02000000000000000000" pitchFamily="2" charset="0"/>
              </a:rPr>
              <a:t>a. Cảm </a:t>
            </a:r>
            <a:r>
              <a:rPr lang="en-US" altLang="zh-CN" sz="2400">
                <a:solidFill>
                  <a:srgbClr val="002060"/>
                </a:solidFill>
                <a:latin typeface="Roboto" panose="02000000000000000000" pitchFamily="2" charset="0"/>
                <a:ea typeface="Roboto" panose="02000000000000000000" pitchFamily="2" charset="0"/>
              </a:rPr>
              <a:t>lạnh</a:t>
            </a:r>
            <a:r>
              <a:rPr lang="vi-VN" altLang="zh-CN" sz="2400">
                <a:solidFill>
                  <a:srgbClr val="002060"/>
                </a:solidFill>
                <a:latin typeface="Roboto" panose="02000000000000000000" pitchFamily="2" charset="0"/>
                <a:ea typeface="Roboto" panose="02000000000000000000" pitchFamily="2" charset="0"/>
              </a:rPr>
              <a:t>        b. Viêm ph</a:t>
            </a:r>
            <a:r>
              <a:rPr lang="en-US" altLang="zh-CN" sz="2400">
                <a:solidFill>
                  <a:srgbClr val="002060"/>
                </a:solidFill>
                <a:latin typeface="Roboto" panose="02000000000000000000" pitchFamily="2" charset="0"/>
                <a:ea typeface="Roboto" panose="02000000000000000000" pitchFamily="2" charset="0"/>
              </a:rPr>
              <a:t>ổ</a:t>
            </a:r>
            <a:r>
              <a:rPr lang="vi-VN" altLang="zh-CN" sz="2400">
                <a:solidFill>
                  <a:srgbClr val="002060"/>
                </a:solidFill>
                <a:latin typeface="Roboto" panose="02000000000000000000" pitchFamily="2" charset="0"/>
                <a:ea typeface="Roboto" panose="02000000000000000000" pitchFamily="2" charset="0"/>
              </a:rPr>
              <a:t>i      c. Viêm phế quản    d. Hen suyễn</a:t>
            </a:r>
          </a:p>
          <a:p>
            <a:pPr lvl="0" algn="just">
              <a:defRPr/>
            </a:pPr>
            <a:r>
              <a:rPr lang="vi-VN" altLang="zh-CN" sz="2400">
                <a:solidFill>
                  <a:srgbClr val="002060"/>
                </a:solidFill>
                <a:latin typeface="Roboto" panose="02000000000000000000" pitchFamily="2" charset="0"/>
                <a:ea typeface="Roboto" panose="02000000000000000000" pitchFamily="2" charset="0"/>
              </a:rPr>
              <a:t>2. Vì sao em mắc bệnh đó?</a:t>
            </a:r>
          </a:p>
          <a:p>
            <a:pPr lvl="0" algn="just">
              <a:defRPr/>
            </a:pPr>
            <a:r>
              <a:rPr lang="vi-VN" altLang="zh-CN" sz="2400">
                <a:solidFill>
                  <a:srgbClr val="002060"/>
                </a:solidFill>
                <a:latin typeface="Roboto" panose="02000000000000000000" pitchFamily="2" charset="0"/>
                <a:ea typeface="Roboto" panose="02000000000000000000" pitchFamily="2" charset="0"/>
              </a:rPr>
              <a:t>…………………………………………………………………………………………………………</a:t>
            </a:r>
          </a:p>
          <a:p>
            <a:pPr lvl="0" algn="just">
              <a:defRPr/>
            </a:pPr>
            <a:r>
              <a:rPr lang="vi-VN" altLang="zh-CN" sz="2400">
                <a:solidFill>
                  <a:srgbClr val="002060"/>
                </a:solidFill>
                <a:latin typeface="Roboto" panose="02000000000000000000" pitchFamily="2" charset="0"/>
                <a:ea typeface="Roboto" panose="02000000000000000000" pitchFamily="2" charset="0"/>
              </a:rPr>
              <a:t>…………………………………………………………………………………………………………</a:t>
            </a:r>
          </a:p>
          <a:p>
            <a:pPr lvl="0" algn="just">
              <a:defRPr/>
            </a:pPr>
            <a:r>
              <a:rPr lang="vi-VN" altLang="zh-CN" sz="2400">
                <a:solidFill>
                  <a:srgbClr val="002060"/>
                </a:solidFill>
                <a:latin typeface="Roboto" panose="02000000000000000000" pitchFamily="2" charset="0"/>
                <a:ea typeface="Roboto" panose="02000000000000000000" pitchFamily="2" charset="0"/>
              </a:rPr>
              <a:t>3. Hãy kể tên một số cách chăm sóc và bảo vệ cơ quan hô hấp</a:t>
            </a:r>
          </a:p>
          <a:p>
            <a:pPr lvl="0" algn="just">
              <a:defRPr/>
            </a:pPr>
            <a:r>
              <a:rPr lang="vi-VN" altLang="zh-CN" sz="2400">
                <a:solidFill>
                  <a:srgbClr val="002060"/>
                </a:solidFill>
                <a:latin typeface="Roboto" panose="02000000000000000000" pitchFamily="2" charset="0"/>
                <a:ea typeface="Roboto" panose="02000000000000000000" pitchFamily="2" charset="0"/>
              </a:rPr>
              <a:t>…………………………………………………………………………………………………………</a:t>
            </a:r>
          </a:p>
          <a:p>
            <a:pPr lvl="0" algn="just">
              <a:defRPr/>
            </a:pPr>
            <a:r>
              <a:rPr lang="vi-VN" altLang="zh-CN" sz="2400">
                <a:solidFill>
                  <a:srgbClr val="002060"/>
                </a:solidFill>
                <a:latin typeface="Roboto" panose="02000000000000000000" pitchFamily="2" charset="0"/>
                <a:ea typeface="Roboto" panose="02000000000000000000" pitchFamily="2" charset="0"/>
              </a:rPr>
              <a:t>…………………………………………………………………………………………………………</a:t>
            </a:r>
          </a:p>
          <a:p>
            <a:pPr lvl="0" algn="just">
              <a:defRPr/>
            </a:pPr>
            <a:r>
              <a:rPr lang="vi-VN" altLang="zh-CN" sz="2400">
                <a:solidFill>
                  <a:srgbClr val="002060"/>
                </a:solidFill>
                <a:latin typeface="Roboto" panose="02000000000000000000" pitchFamily="2" charset="0"/>
                <a:ea typeface="Roboto" panose="02000000000000000000" pitchFamily="2" charset="0"/>
              </a:rPr>
              <a:t>…………………………………………………………………………………………………………</a:t>
            </a:r>
            <a:endParaRPr lang="en-US" altLang="zh-CN" sz="2400">
              <a:solidFill>
                <a:srgbClr val="002060"/>
              </a:solidFill>
              <a:latin typeface="Roboto" panose="02000000000000000000" pitchFamily="2" charset="0"/>
              <a:ea typeface="Roboto" panose="02000000000000000000" pitchFamily="2" charset="0"/>
            </a:endParaRPr>
          </a:p>
          <a:p>
            <a:pPr lvl="0" algn="just">
              <a:defRPr/>
            </a:pPr>
            <a:r>
              <a:rPr lang="en-US" altLang="zh-CN" sz="2400">
                <a:solidFill>
                  <a:srgbClr val="002060"/>
                </a:solidFill>
                <a:latin typeface="Roboto" panose="02000000000000000000" pitchFamily="2" charset="0"/>
                <a:ea typeface="Roboto" panose="02000000000000000000" pitchFamily="2" charset="0"/>
              </a:rPr>
              <a:t>…</a:t>
            </a:r>
            <a:r>
              <a:rPr lang="vi-VN" altLang="zh-CN" sz="2400">
                <a:solidFill>
                  <a:srgbClr val="002060"/>
                </a:solidFill>
                <a:latin typeface="Roboto" panose="02000000000000000000" pitchFamily="2" charset="0"/>
                <a:ea typeface="Roboto" panose="02000000000000000000" pitchFamily="2" charset="0"/>
              </a:rPr>
              <a:t>………………………………………………………………………………………………………</a:t>
            </a:r>
          </a:p>
        </p:txBody>
      </p:sp>
      <p:grpSp>
        <p:nvGrpSpPr>
          <p:cNvPr id="24" name="Group 23"/>
          <p:cNvGrpSpPr/>
          <p:nvPr/>
        </p:nvGrpSpPr>
        <p:grpSpPr>
          <a:xfrm>
            <a:off x="-87623" y="-82623"/>
            <a:ext cx="2029820" cy="1484555"/>
            <a:chOff x="442597" y="615596"/>
            <a:chExt cx="2029820" cy="1484555"/>
          </a:xfrm>
        </p:grpSpPr>
        <p:sp>
          <p:nvSpPr>
            <p:cNvPr id="25" name="Oval 24"/>
            <p:cNvSpPr/>
            <p:nvPr/>
          </p:nvSpPr>
          <p:spPr>
            <a:xfrm>
              <a:off x="700765" y="802476"/>
              <a:ext cx="1642322" cy="115563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1" name="Picture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597" y="615596"/>
              <a:ext cx="2029820" cy="1484555"/>
            </a:xfrm>
            <a:prstGeom prst="rect">
              <a:avLst/>
            </a:prstGeom>
            <a:ln>
              <a:noFill/>
            </a:ln>
          </p:spPr>
        </p:pic>
      </p:grpSp>
      <p:sp>
        <p:nvSpPr>
          <p:cNvPr id="36" name="TextBox 35"/>
          <p:cNvSpPr txBox="1"/>
          <p:nvPr/>
        </p:nvSpPr>
        <p:spPr>
          <a:xfrm>
            <a:off x="1691148" y="2760740"/>
            <a:ext cx="1888360" cy="461665"/>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rPr>
              <a:t>Bị gió lạnh</a:t>
            </a:r>
          </a:p>
        </p:txBody>
      </p:sp>
      <p:sp>
        <p:nvSpPr>
          <p:cNvPr id="37" name="TextBox 36"/>
          <p:cNvSpPr txBox="1"/>
          <p:nvPr/>
        </p:nvSpPr>
        <p:spPr>
          <a:xfrm>
            <a:off x="1691147" y="3910470"/>
            <a:ext cx="8013291" cy="1200329"/>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rPr>
              <a:t>Đeo khẩu trang, mũ, kính chắn giọt bắn;</a:t>
            </a:r>
            <a:r>
              <a:rPr lang="vi-VN" altLang="zh-CN" sz="2400">
                <a:solidFill>
                  <a:srgbClr val="FF0000"/>
                </a:solidFill>
                <a:latin typeface="Roboto" panose="02000000000000000000" pitchFamily="2" charset="0"/>
                <a:ea typeface="Roboto" panose="02000000000000000000" pitchFamily="2" charset="0"/>
              </a:rPr>
              <a:t> Tránh tập trung nơi đông người</a:t>
            </a:r>
            <a:r>
              <a:rPr lang="en-US" altLang="zh-CN" sz="2400">
                <a:solidFill>
                  <a:srgbClr val="FF0000"/>
                </a:solidFill>
                <a:latin typeface="Roboto" panose="02000000000000000000" pitchFamily="2" charset="0"/>
                <a:ea typeface="Roboto" panose="02000000000000000000" pitchFamily="2" charset="0"/>
              </a:rPr>
              <a:t> </a:t>
            </a:r>
            <a:r>
              <a:rPr lang="vi-VN" altLang="zh-CN" sz="2400">
                <a:solidFill>
                  <a:srgbClr val="FF0000"/>
                </a:solidFill>
                <a:latin typeface="Roboto" panose="02000000000000000000" pitchFamily="2" charset="0"/>
                <a:ea typeface="Roboto" panose="02000000000000000000" pitchFamily="2" charset="0"/>
              </a:rPr>
              <a:t>khi có dịch bệnh về đường hô hấp</a:t>
            </a:r>
            <a:r>
              <a:rPr lang="en-US" altLang="zh-CN" sz="2400">
                <a:solidFill>
                  <a:srgbClr val="FF0000"/>
                </a:solidFill>
                <a:latin typeface="Roboto" panose="02000000000000000000" pitchFamily="2" charset="0"/>
                <a:ea typeface="Roboto" panose="02000000000000000000" pitchFamily="2" charset="0"/>
              </a:rPr>
              <a:t>; tiêm phòng dịch, tập thể dục, ăn uống đủ chất </a:t>
            </a:r>
          </a:p>
        </p:txBody>
      </p:sp>
      <p:sp>
        <p:nvSpPr>
          <p:cNvPr id="2" name="Oval 1"/>
          <p:cNvSpPr/>
          <p:nvPr/>
        </p:nvSpPr>
        <p:spPr>
          <a:xfrm>
            <a:off x="1327355" y="2151329"/>
            <a:ext cx="485512" cy="43262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7930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wipe(down)">
                                      <p:cBhvr>
                                        <p:cTn id="17" dur="500"/>
                                        <p:tgtEl>
                                          <p:spTgt spid="3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wipe(down)">
                                      <p:cBhvr>
                                        <p:cTn id="2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6" grpId="0"/>
      <p:bldP spid="37" grpId="0"/>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7471" y="0"/>
            <a:ext cx="12229471" cy="1428612"/>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extBox 116"/>
          <p:cNvSpPr txBox="1"/>
          <p:nvPr/>
        </p:nvSpPr>
        <p:spPr>
          <a:xfrm>
            <a:off x="2150213" y="291319"/>
            <a:ext cx="9043905" cy="1077218"/>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CHIA SẺ CÙNG BẠN NHỮNG VIỆC EM ĐÃ LÀM ĐỂ CHĂM SÓC, BẢO VỆ CƠ QUAN HÔ HẤP</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grpSp>
        <p:nvGrpSpPr>
          <p:cNvPr id="3" name="Group 2"/>
          <p:cNvGrpSpPr/>
          <p:nvPr/>
        </p:nvGrpSpPr>
        <p:grpSpPr>
          <a:xfrm>
            <a:off x="-87623" y="-82623"/>
            <a:ext cx="2029820" cy="1484555"/>
            <a:chOff x="442597" y="615596"/>
            <a:chExt cx="2029820" cy="1484555"/>
          </a:xfrm>
        </p:grpSpPr>
        <p:sp>
          <p:nvSpPr>
            <p:cNvPr id="2" name="Oval 1"/>
            <p:cNvSpPr/>
            <p:nvPr/>
          </p:nvSpPr>
          <p:spPr>
            <a:xfrm>
              <a:off x="700765" y="802476"/>
              <a:ext cx="1642322" cy="115563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597" y="615596"/>
              <a:ext cx="2029820" cy="1484555"/>
            </a:xfrm>
            <a:prstGeom prst="rect">
              <a:avLst/>
            </a:prstGeom>
            <a:ln>
              <a:noFill/>
            </a:ln>
          </p:spPr>
        </p:pic>
      </p:grpSp>
      <p:sp>
        <p:nvSpPr>
          <p:cNvPr id="27" name="TextBox 26"/>
          <p:cNvSpPr txBox="1"/>
          <p:nvPr/>
        </p:nvSpPr>
        <p:spPr>
          <a:xfrm>
            <a:off x="2079846" y="1719931"/>
            <a:ext cx="3593364" cy="1200329"/>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Rửa tay: Hãy rửa tay thật sạch và thường xuyên bằng xà phòng và nước</a:t>
            </a:r>
          </a:p>
        </p:txBody>
      </p:sp>
      <p:sp>
        <p:nvSpPr>
          <p:cNvPr id="11" name="TextBox 10"/>
          <p:cNvSpPr txBox="1"/>
          <p:nvPr/>
        </p:nvSpPr>
        <p:spPr>
          <a:xfrm>
            <a:off x="164054" y="3650218"/>
            <a:ext cx="3141935" cy="1200329"/>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Khử trùng đồ đạc: Lau dọn vệ sinh nhà cửa, đồ đạc của mình</a:t>
            </a:r>
          </a:p>
        </p:txBody>
      </p:sp>
      <p:sp>
        <p:nvSpPr>
          <p:cNvPr id="13" name="TextBox 12"/>
          <p:cNvSpPr txBox="1"/>
          <p:nvPr/>
        </p:nvSpPr>
        <p:spPr>
          <a:xfrm>
            <a:off x="2079845" y="5288340"/>
            <a:ext cx="3513967" cy="1569660"/>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Sử dụng khăn giấy khi bị bệnh. Vứt khăn giấy đã dùng ngay, sau đó rửa tay cẩn thận</a:t>
            </a:r>
          </a:p>
        </p:txBody>
      </p:sp>
      <p:sp>
        <p:nvSpPr>
          <p:cNvPr id="14" name="TextBox 13"/>
          <p:cNvSpPr txBox="1"/>
          <p:nvPr/>
        </p:nvSpPr>
        <p:spPr>
          <a:xfrm>
            <a:off x="8862444" y="1763363"/>
            <a:ext cx="3077497" cy="1200329"/>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Không dùng chung ly hoặc dụng cụ uống nước với người khác</a:t>
            </a:r>
          </a:p>
        </p:txBody>
      </p:sp>
      <p:sp>
        <p:nvSpPr>
          <p:cNvPr id="15" name="TextBox 14"/>
          <p:cNvSpPr txBox="1"/>
          <p:nvPr/>
        </p:nvSpPr>
        <p:spPr>
          <a:xfrm>
            <a:off x="6967166" y="3834883"/>
            <a:ext cx="3347756" cy="830997"/>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Tránh tiếp xúc gần với bất kỳ ai bị cảm lạnh</a:t>
            </a:r>
          </a:p>
        </p:txBody>
      </p:sp>
      <p:sp>
        <p:nvSpPr>
          <p:cNvPr id="16" name="TextBox 15"/>
          <p:cNvSpPr txBox="1"/>
          <p:nvPr/>
        </p:nvSpPr>
        <p:spPr>
          <a:xfrm>
            <a:off x="8862444" y="5791301"/>
            <a:ext cx="3241066" cy="830997"/>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Ăn uống đầy đủ, tập thể dục và ngủ đủ giấc</a:t>
            </a:r>
          </a:p>
        </p:txBody>
      </p:sp>
      <p:pic>
        <p:nvPicPr>
          <p:cNvPr id="5" name="Picture 4"/>
          <p:cNvPicPr>
            <a:picLocks noChangeAspect="1"/>
          </p:cNvPicPr>
          <p:nvPr/>
        </p:nvPicPr>
        <p:blipFill>
          <a:blip r:embed="rId4"/>
          <a:stretch>
            <a:fillRect/>
          </a:stretch>
        </p:blipFill>
        <p:spPr>
          <a:xfrm>
            <a:off x="183649" y="5015404"/>
            <a:ext cx="1915791" cy="1768749"/>
          </a:xfrm>
          <a:prstGeom prst="roundRect">
            <a:avLst/>
          </a:prstGeom>
          <a:ln>
            <a:noFill/>
          </a:ln>
          <a:effectLst>
            <a:outerShdw blurRad="63500" sx="102000" sy="102000" algn="ctr" rotWithShape="0">
              <a:prstClr val="black">
                <a:alpha val="40000"/>
              </a:prstClr>
            </a:outerShdw>
          </a:effectLst>
          <a:scene3d>
            <a:camera prst="orthographicFront">
              <a:rot lat="0" lon="0" rev="0"/>
            </a:camera>
            <a:lightRig rig="glow" dir="t">
              <a:rot lat="0" lon="0" rev="4800000"/>
            </a:lightRig>
          </a:scene3d>
          <a:sp3d prstMaterial="matte">
            <a:bevelT w="127000" h="63500"/>
          </a:sp3d>
        </p:spPr>
      </p:pic>
      <p:pic>
        <p:nvPicPr>
          <p:cNvPr id="7" name="Picture 6"/>
          <p:cNvPicPr>
            <a:picLocks noChangeAspect="1"/>
          </p:cNvPicPr>
          <p:nvPr/>
        </p:nvPicPr>
        <p:blipFill>
          <a:blip r:embed="rId5"/>
          <a:stretch>
            <a:fillRect/>
          </a:stretch>
        </p:blipFill>
        <p:spPr>
          <a:xfrm>
            <a:off x="183649" y="1566789"/>
            <a:ext cx="1828571" cy="1838095"/>
          </a:xfrm>
          <a:prstGeom prst="roundRect">
            <a:avLst/>
          </a:prstGeom>
          <a:ln>
            <a:noFill/>
          </a:ln>
          <a:effectLst>
            <a:outerShdw blurRad="63500" sx="102000" sy="102000" algn="ctr" rotWithShape="0">
              <a:prstClr val="black">
                <a:alpha val="40000"/>
              </a:prstClr>
            </a:outerShdw>
          </a:effectLst>
          <a:scene3d>
            <a:camera prst="orthographicFront">
              <a:rot lat="0" lon="0" rev="0"/>
            </a:camera>
            <a:lightRig rig="glow" dir="t">
              <a:rot lat="0" lon="0" rev="4800000"/>
            </a:lightRig>
          </a:scene3d>
          <a:sp3d prstMaterial="matte">
            <a:bevelT w="127000" h="63500"/>
          </a:sp3d>
        </p:spPr>
      </p:pic>
      <p:pic>
        <p:nvPicPr>
          <p:cNvPr id="8" name="Picture 7"/>
          <p:cNvPicPr>
            <a:picLocks noChangeAspect="1"/>
          </p:cNvPicPr>
          <p:nvPr/>
        </p:nvPicPr>
        <p:blipFill>
          <a:blip r:embed="rId6"/>
          <a:stretch>
            <a:fillRect/>
          </a:stretch>
        </p:blipFill>
        <p:spPr>
          <a:xfrm>
            <a:off x="3441241" y="3392914"/>
            <a:ext cx="2188551" cy="1622490"/>
          </a:xfrm>
          <a:prstGeom prst="roundRect">
            <a:avLst/>
          </a:prstGeom>
          <a:ln>
            <a:noFill/>
          </a:ln>
          <a:effectLst>
            <a:outerShdw blurRad="63500" sx="102000" sy="102000" algn="ctr" rotWithShape="0">
              <a:prstClr val="black">
                <a:alpha val="40000"/>
              </a:prstClr>
            </a:outerShdw>
          </a:effectLst>
          <a:scene3d>
            <a:camera prst="orthographicFront">
              <a:rot lat="0" lon="0" rev="0"/>
            </a:camera>
            <a:lightRig rig="glow" dir="t">
              <a:rot lat="0" lon="0" rev="4800000"/>
            </a:lightRig>
          </a:scene3d>
          <a:sp3d prstMaterial="matte">
            <a:bevelT w="127000" h="63500"/>
          </a:sp3d>
        </p:spPr>
      </p:pic>
      <p:pic>
        <p:nvPicPr>
          <p:cNvPr id="9" name="Picture 8"/>
          <p:cNvPicPr>
            <a:picLocks noChangeAspect="1"/>
          </p:cNvPicPr>
          <p:nvPr/>
        </p:nvPicPr>
        <p:blipFill>
          <a:blip r:embed="rId7"/>
          <a:stretch>
            <a:fillRect/>
          </a:stretch>
        </p:blipFill>
        <p:spPr>
          <a:xfrm>
            <a:off x="7132646" y="1593390"/>
            <a:ext cx="1729798" cy="1586317"/>
          </a:xfrm>
          <a:prstGeom prst="roundRect">
            <a:avLst/>
          </a:prstGeom>
          <a:ln>
            <a:noFill/>
          </a:ln>
          <a:effectLst>
            <a:outerShdw blurRad="63500" sx="102000" sy="102000" algn="ctr" rotWithShape="0">
              <a:prstClr val="black">
                <a:alpha val="40000"/>
              </a:prstClr>
            </a:outerShdw>
          </a:effectLst>
          <a:scene3d>
            <a:camera prst="orthographicFront">
              <a:rot lat="0" lon="0" rev="0"/>
            </a:camera>
            <a:lightRig rig="glow" dir="t">
              <a:rot lat="0" lon="0" rev="4800000"/>
            </a:lightRig>
          </a:scene3d>
          <a:sp3d prstMaterial="matte">
            <a:bevelT w="127000" h="63500"/>
          </a:sp3d>
        </p:spPr>
      </p:pic>
      <p:pic>
        <p:nvPicPr>
          <p:cNvPr id="20" name="Picture 19"/>
          <p:cNvPicPr>
            <a:picLocks noChangeAspect="1"/>
          </p:cNvPicPr>
          <p:nvPr/>
        </p:nvPicPr>
        <p:blipFill rotWithShape="1">
          <a:blip r:embed="rId8">
            <a:extLst>
              <a:ext uri="{28A0092B-C50C-407E-A947-70E740481C1C}">
                <a14:useLocalDpi xmlns:a14="http://schemas.microsoft.com/office/drawing/2010/main" val="0"/>
              </a:ext>
            </a:extLst>
          </a:blip>
          <a:srcRect l="21517" t="2695" r="22800"/>
          <a:stretch/>
        </p:blipFill>
        <p:spPr>
          <a:xfrm>
            <a:off x="10401192" y="3298443"/>
            <a:ext cx="1439152" cy="1621667"/>
          </a:xfrm>
          <a:prstGeom prst="roundRect">
            <a:avLst/>
          </a:prstGeom>
          <a:ln>
            <a:noFill/>
          </a:ln>
          <a:effectLst>
            <a:outerShdw blurRad="63500" sx="102000" sy="102000" algn="ctr" rotWithShape="0">
              <a:prstClr val="black">
                <a:alpha val="40000"/>
              </a:prstClr>
            </a:outerShdw>
          </a:effectLst>
          <a:scene3d>
            <a:camera prst="orthographicFront">
              <a:rot lat="0" lon="0" rev="0"/>
            </a:camera>
            <a:lightRig rig="glow" dir="t">
              <a:rot lat="0" lon="0" rev="4800000"/>
            </a:lightRig>
          </a:scene3d>
          <a:sp3d prstMaterial="matte">
            <a:bevelT w="127000" h="63500"/>
          </a:sp3d>
        </p:spPr>
      </p:pic>
      <p:pic>
        <p:nvPicPr>
          <p:cNvPr id="10" name="Picture 9"/>
          <p:cNvPicPr>
            <a:picLocks noChangeAspect="1"/>
          </p:cNvPicPr>
          <p:nvPr/>
        </p:nvPicPr>
        <p:blipFill>
          <a:blip r:embed="rId9"/>
          <a:stretch>
            <a:fillRect/>
          </a:stretch>
        </p:blipFill>
        <p:spPr>
          <a:xfrm>
            <a:off x="6840929" y="5041346"/>
            <a:ext cx="1942857" cy="1580952"/>
          </a:xfrm>
          <a:prstGeom prst="roundRect">
            <a:avLst/>
          </a:prstGeom>
          <a:ln>
            <a:noFill/>
          </a:ln>
          <a:effectLst>
            <a:outerShdw blurRad="63500" sx="102000" sy="102000" algn="ctr" rotWithShape="0">
              <a:prstClr val="black">
                <a:alpha val="40000"/>
              </a:prst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1322379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ipe(down)">
                                      <p:cBhvr>
                                        <p:cTn id="15" dur="50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down)">
                                      <p:cBhvr>
                                        <p:cTn id="20" dur="500"/>
                                        <p:tgtEl>
                                          <p:spTgt spid="8"/>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down)">
                                      <p:cBhvr>
                                        <p:cTn id="28" dur="500"/>
                                        <p:tgtEl>
                                          <p:spTgt spid="5"/>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down)">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down)">
                                      <p:cBhvr>
                                        <p:cTn id="36" dur="500"/>
                                        <p:tgtEl>
                                          <p:spTgt spid="9"/>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down)">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ipe(down)">
                                      <p:cBhvr>
                                        <p:cTn id="44" dur="500"/>
                                        <p:tgtEl>
                                          <p:spTgt spid="20"/>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down)">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wipe(down)">
                                      <p:cBhvr>
                                        <p:cTn id="52" dur="500"/>
                                        <p:tgtEl>
                                          <p:spTgt spid="10"/>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wipe(down)">
                                      <p:cBhvr>
                                        <p:cTn id="5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27" grpId="0"/>
      <p:bldP spid="11" grpId="0"/>
      <p:bldP spid="13" grpId="0"/>
      <p:bldP spid="14" grpId="0"/>
      <p:bldP spid="15" grpId="0"/>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1068396" y="1698475"/>
            <a:ext cx="9674608" cy="4140485"/>
          </a:xfrm>
          <a:prstGeom prst="roundRect">
            <a:avLst>
              <a:gd name="adj" fmla="val 10160"/>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TextBox 7"/>
          <p:cNvSpPr txBox="1"/>
          <p:nvPr/>
        </p:nvSpPr>
        <p:spPr>
          <a:xfrm>
            <a:off x="3579508" y="481020"/>
            <a:ext cx="4070959" cy="584775"/>
          </a:xfrm>
          <a:prstGeom prst="rect">
            <a:avLst/>
          </a:prstGeom>
          <a:noFill/>
        </p:spPr>
        <p:txBody>
          <a:bodyPr wrap="square" rtlCol="0">
            <a:spAutoFit/>
          </a:bodyPr>
          <a:lstStyle/>
          <a:p>
            <a:pPr lvl="0" algn="ctr">
              <a:defRPr/>
            </a:pPr>
            <a:r>
              <a:rPr lang="en-US" altLang="zh-CN" sz="3200" b="1">
                <a:solidFill>
                  <a:srgbClr val="002060"/>
                </a:solidFill>
                <a:latin typeface="Pangolin" panose="00000500000000000000" pitchFamily="2" charset="0"/>
                <a:ea typeface="Roboto" panose="02000000000000000000" pitchFamily="2" charset="0"/>
              </a:rPr>
              <a:t>PHIẾU HỌC TẬP SỐ 3</a:t>
            </a:r>
            <a:endParaRPr kumimoji="0" lang="en-US" altLang="zh-CN" sz="3200" b="1" i="0" u="none" strike="noStrike" kern="1200" cap="none" spc="0" normalizeH="0" baseline="0" noProof="0" dirty="0">
              <a:ln>
                <a:noFill/>
              </a:ln>
              <a:solidFill>
                <a:srgbClr val="002060"/>
              </a:solidFill>
              <a:effectLst/>
              <a:uLnTx/>
              <a:uFillTx/>
              <a:latin typeface="Pangolin" panose="00000500000000000000" pitchFamily="2" charset="0"/>
              <a:ea typeface="Roboto" panose="02000000000000000000" pitchFamily="2" charset="0"/>
            </a:endParaRPr>
          </a:p>
        </p:txBody>
      </p:sp>
      <p:sp>
        <p:nvSpPr>
          <p:cNvPr id="21" name="TextBox 20"/>
          <p:cNvSpPr txBox="1"/>
          <p:nvPr/>
        </p:nvSpPr>
        <p:spPr>
          <a:xfrm>
            <a:off x="1415845" y="2035038"/>
            <a:ext cx="9184590" cy="3785652"/>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1. Em hãy nêu các bộ phận chính của cơ quan hô hấp</a:t>
            </a:r>
          </a:p>
          <a:p>
            <a:pPr lvl="0" algn="just">
              <a:defRPr/>
            </a:pPr>
            <a:r>
              <a:rPr lang="vi-VN" altLang="zh-CN" sz="2400">
                <a:solidFill>
                  <a:srgbClr val="002060"/>
                </a:solidFill>
                <a:latin typeface="Roboto" panose="02000000000000000000" pitchFamily="2" charset="0"/>
                <a:ea typeface="Roboto" panose="02000000000000000000" pitchFamily="2" charset="0"/>
              </a:rPr>
              <a:t>…………………………………………………………………………………………………………………</a:t>
            </a:r>
          </a:p>
          <a:p>
            <a:pPr lvl="0" algn="just">
              <a:defRPr/>
            </a:pPr>
            <a:r>
              <a:rPr lang="vi-VN" altLang="zh-CN" sz="2400">
                <a:solidFill>
                  <a:srgbClr val="002060"/>
                </a:solidFill>
                <a:latin typeface="Roboto" panose="02000000000000000000" pitchFamily="2" charset="0"/>
                <a:ea typeface="Roboto" panose="02000000000000000000" pitchFamily="2" charset="0"/>
              </a:rPr>
              <a:t>2. Nơi nào dễ </a:t>
            </a:r>
            <a:r>
              <a:rPr lang="en-US" altLang="zh-CN" sz="2400">
                <a:solidFill>
                  <a:srgbClr val="002060"/>
                </a:solidFill>
                <a:latin typeface="Roboto" panose="02000000000000000000" pitchFamily="2" charset="0"/>
                <a:ea typeface="Roboto" panose="02000000000000000000" pitchFamily="2" charset="0"/>
              </a:rPr>
              <a:t>gây</a:t>
            </a:r>
            <a:r>
              <a:rPr lang="vi-VN" altLang="zh-CN" sz="2400">
                <a:solidFill>
                  <a:srgbClr val="002060"/>
                </a:solidFill>
                <a:latin typeface="Roboto" panose="02000000000000000000" pitchFamily="2" charset="0"/>
                <a:ea typeface="Roboto" panose="02000000000000000000" pitchFamily="2" charset="0"/>
              </a:rPr>
              <a:t> bệnh về đường hô hấp?</a:t>
            </a:r>
          </a:p>
          <a:p>
            <a:pPr lvl="0" algn="just">
              <a:defRPr/>
            </a:pPr>
            <a:r>
              <a:rPr lang="vi-VN" altLang="zh-CN" sz="2400">
                <a:solidFill>
                  <a:srgbClr val="002060"/>
                </a:solidFill>
                <a:latin typeface="Roboto" panose="02000000000000000000" pitchFamily="2" charset="0"/>
                <a:ea typeface="Roboto" panose="02000000000000000000" pitchFamily="2" charset="0"/>
              </a:rPr>
              <a:t>…………………………………………………………………………………………………………………</a:t>
            </a:r>
          </a:p>
          <a:p>
            <a:pPr lvl="0" algn="just">
              <a:defRPr/>
            </a:pPr>
            <a:r>
              <a:rPr lang="vi-VN" altLang="zh-CN" sz="2400">
                <a:solidFill>
                  <a:srgbClr val="002060"/>
                </a:solidFill>
                <a:latin typeface="Roboto" panose="02000000000000000000" pitchFamily="2" charset="0"/>
                <a:ea typeface="Roboto" panose="02000000000000000000" pitchFamily="2" charset="0"/>
              </a:rPr>
              <a:t>3. Em hãy nêu một số cách phòng tránh bệnh về đường hô hấp</a:t>
            </a:r>
          </a:p>
          <a:p>
            <a:pPr lvl="0" algn="just">
              <a:defRPr/>
            </a:pPr>
            <a:r>
              <a:rPr lang="vi-VN" altLang="zh-CN" sz="2400">
                <a:solidFill>
                  <a:srgbClr val="002060"/>
                </a:solidFill>
                <a:latin typeface="Roboto" panose="02000000000000000000" pitchFamily="2" charset="0"/>
                <a:ea typeface="Roboto" panose="02000000000000000000" pitchFamily="2" charset="0"/>
              </a:rPr>
              <a:t>…………………………………………………………………………………………………………………</a:t>
            </a:r>
          </a:p>
          <a:p>
            <a:pPr lvl="0" algn="just">
              <a:defRPr/>
            </a:pPr>
            <a:r>
              <a:rPr lang="vi-VN" altLang="zh-CN" sz="2400">
                <a:solidFill>
                  <a:srgbClr val="002060"/>
                </a:solidFill>
                <a:latin typeface="Roboto" panose="02000000000000000000" pitchFamily="2" charset="0"/>
                <a:ea typeface="Roboto" panose="02000000000000000000" pitchFamily="2" charset="0"/>
              </a:rPr>
              <a:t>…………………………………………………………………………………………………………………</a:t>
            </a:r>
          </a:p>
          <a:p>
            <a:pPr lvl="0" algn="just">
              <a:defRPr/>
            </a:pPr>
            <a:r>
              <a:rPr lang="vi-VN" altLang="zh-CN" sz="2400">
                <a:solidFill>
                  <a:srgbClr val="002060"/>
                </a:solidFill>
                <a:latin typeface="Roboto" panose="02000000000000000000" pitchFamily="2" charset="0"/>
                <a:ea typeface="Roboto" panose="02000000000000000000" pitchFamily="2" charset="0"/>
              </a:rPr>
              <a:t>4. Hằng ngày em làm gì để bảo vệ cơ quan hô hấp của mình</a:t>
            </a:r>
          </a:p>
          <a:p>
            <a:pPr lvl="0" algn="just">
              <a:defRPr/>
            </a:pPr>
            <a:r>
              <a:rPr lang="vi-VN" altLang="zh-CN" sz="2400">
                <a:solidFill>
                  <a:srgbClr val="002060"/>
                </a:solidFill>
                <a:latin typeface="Roboto" panose="02000000000000000000" pitchFamily="2" charset="0"/>
                <a:ea typeface="Roboto" panose="02000000000000000000" pitchFamily="2" charset="0"/>
              </a:rPr>
              <a:t>…………………………………………………………………………………………………………………</a:t>
            </a:r>
          </a:p>
          <a:p>
            <a:pPr lvl="0" algn="just">
              <a:defRPr/>
            </a:pPr>
            <a:r>
              <a:rPr lang="vi-VN" altLang="zh-CN" sz="2400">
                <a:solidFill>
                  <a:srgbClr val="002060"/>
                </a:solidFill>
                <a:latin typeface="Roboto" panose="02000000000000000000" pitchFamily="2" charset="0"/>
                <a:ea typeface="Roboto" panose="02000000000000000000" pitchFamily="2" charset="0"/>
              </a:rPr>
              <a:t>…………………………………………………………………………………………………………………</a:t>
            </a:r>
          </a:p>
        </p:txBody>
      </p:sp>
      <p:grpSp>
        <p:nvGrpSpPr>
          <p:cNvPr id="24" name="Group 23"/>
          <p:cNvGrpSpPr/>
          <p:nvPr/>
        </p:nvGrpSpPr>
        <p:grpSpPr>
          <a:xfrm>
            <a:off x="-87623" y="-82623"/>
            <a:ext cx="2029820" cy="1484555"/>
            <a:chOff x="442597" y="615596"/>
            <a:chExt cx="2029820" cy="1484555"/>
          </a:xfrm>
        </p:grpSpPr>
        <p:sp>
          <p:nvSpPr>
            <p:cNvPr id="25" name="Oval 24"/>
            <p:cNvSpPr/>
            <p:nvPr/>
          </p:nvSpPr>
          <p:spPr>
            <a:xfrm>
              <a:off x="700765" y="802476"/>
              <a:ext cx="1642322" cy="115563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1" name="Picture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597" y="615596"/>
              <a:ext cx="2029820" cy="1484555"/>
            </a:xfrm>
            <a:prstGeom prst="rect">
              <a:avLst/>
            </a:prstGeom>
            <a:ln>
              <a:noFill/>
            </a:ln>
          </p:spPr>
        </p:pic>
      </p:grpSp>
      <p:sp>
        <p:nvSpPr>
          <p:cNvPr id="19" name="TextBox 18"/>
          <p:cNvSpPr txBox="1"/>
          <p:nvPr/>
        </p:nvSpPr>
        <p:spPr>
          <a:xfrm>
            <a:off x="1608761" y="2353281"/>
            <a:ext cx="5307074" cy="461665"/>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rPr>
              <a:t>Mũi, khí quản, phế quản và phổi</a:t>
            </a:r>
          </a:p>
        </p:txBody>
      </p:sp>
      <p:sp>
        <p:nvSpPr>
          <p:cNvPr id="26" name="TextBox 25"/>
          <p:cNvSpPr txBox="1"/>
          <p:nvPr/>
        </p:nvSpPr>
        <p:spPr>
          <a:xfrm>
            <a:off x="1608761" y="3068926"/>
            <a:ext cx="5045765" cy="461665"/>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rPr>
              <a:t>Nơi ô nhiễm môi trường</a:t>
            </a:r>
            <a:endParaRPr lang="vi-VN" altLang="zh-CN" sz="2400">
              <a:solidFill>
                <a:srgbClr val="FF0000"/>
              </a:solidFill>
              <a:latin typeface="Roboto" panose="02000000000000000000" pitchFamily="2" charset="0"/>
              <a:ea typeface="Roboto" panose="02000000000000000000" pitchFamily="2" charset="0"/>
            </a:endParaRPr>
          </a:p>
        </p:txBody>
      </p:sp>
      <p:sp>
        <p:nvSpPr>
          <p:cNvPr id="33" name="TextBox 32"/>
          <p:cNvSpPr txBox="1"/>
          <p:nvPr/>
        </p:nvSpPr>
        <p:spPr>
          <a:xfrm>
            <a:off x="1522902" y="4925983"/>
            <a:ext cx="8184169" cy="830997"/>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rPr>
              <a:t>Rửa tay </a:t>
            </a:r>
            <a:r>
              <a:rPr lang="vi-VN" altLang="zh-CN" sz="2400">
                <a:solidFill>
                  <a:srgbClr val="FF0000"/>
                </a:solidFill>
                <a:latin typeface="Roboto" panose="02000000000000000000" pitchFamily="2" charset="0"/>
                <a:ea typeface="Roboto" panose="02000000000000000000" pitchFamily="2" charset="0"/>
              </a:rPr>
              <a:t>bằng xà phòng và nước</a:t>
            </a:r>
            <a:r>
              <a:rPr lang="en-US" altLang="zh-CN" sz="2400">
                <a:solidFill>
                  <a:srgbClr val="FF0000"/>
                </a:solidFill>
                <a:latin typeface="Roboto" panose="02000000000000000000" pitchFamily="2" charset="0"/>
                <a:ea typeface="Roboto" panose="02000000000000000000" pitchFamily="2" charset="0"/>
              </a:rPr>
              <a:t>, lau dọn vệ sinh nhà cửa, đồ đạc   </a:t>
            </a:r>
            <a:endParaRPr lang="vi-VN" altLang="zh-CN" sz="2400">
              <a:solidFill>
                <a:srgbClr val="FF0000"/>
              </a:solidFill>
              <a:latin typeface="Roboto" panose="02000000000000000000" pitchFamily="2" charset="0"/>
              <a:ea typeface="Roboto" panose="02000000000000000000" pitchFamily="2" charset="0"/>
            </a:endParaRPr>
          </a:p>
        </p:txBody>
      </p:sp>
      <p:sp>
        <p:nvSpPr>
          <p:cNvPr id="34" name="TextBox 33"/>
          <p:cNvSpPr txBox="1"/>
          <p:nvPr/>
        </p:nvSpPr>
        <p:spPr>
          <a:xfrm>
            <a:off x="1608761" y="3867154"/>
            <a:ext cx="8445759" cy="830997"/>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rPr>
              <a:t>Tránh tiếp xúc với người bệnh, đeo khẩu trang, kính chống giọt bắn ở nơi đông người, nơi ô nhiễm môi trường</a:t>
            </a:r>
            <a:endParaRPr lang="vi-VN" altLang="zh-CN" sz="2400">
              <a:solidFill>
                <a:srgbClr val="FF000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66490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wipe(down)">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wipe(down)">
                                      <p:cBhvr>
                                        <p:cTn id="22" dur="500"/>
                                        <p:tgtEl>
                                          <p:spTgt spid="3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wipe(down)">
                                      <p:cBhvr>
                                        <p:cTn id="2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19" grpId="0"/>
      <p:bldP spid="26" grpId="0"/>
      <p:bldP spid="33" grpId="0"/>
      <p:bldP spid="3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725248E-A0D6-AD5A-5800-9A78FC7887FD}"/>
              </a:ext>
            </a:extLst>
          </p:cNvPr>
          <p:cNvSpPr txBox="1"/>
          <p:nvPr/>
        </p:nvSpPr>
        <p:spPr>
          <a:xfrm>
            <a:off x="3005127" y="648819"/>
            <a:ext cx="6174499"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lvl="0">
              <a:defRPr/>
            </a:pPr>
            <a:r>
              <a:rPr lang="en-US" sz="3200">
                <a:solidFill>
                  <a:srgbClr val="002060"/>
                </a:solidFill>
                <a:latin typeface="Roboto Black" panose="02000000000000000000" pitchFamily="2" charset="0"/>
                <a:ea typeface="Roboto Black" panose="02000000000000000000" pitchFamily="2" charset="0"/>
              </a:rPr>
              <a:t>CHUẨN BỊ CHO GIỜ HỌC SAU</a:t>
            </a:r>
            <a:endParaRPr lang="en-US" sz="3200" dirty="0">
              <a:solidFill>
                <a:srgbClr val="002060"/>
              </a:solidFill>
              <a:latin typeface="Roboto Black" panose="02000000000000000000" pitchFamily="2" charset="0"/>
              <a:ea typeface="Roboto Black" panose="02000000000000000000" pitchFamily="2" charset="0"/>
            </a:endParaRPr>
          </a:p>
        </p:txBody>
      </p:sp>
      <p:sp>
        <p:nvSpPr>
          <p:cNvPr id="14" name="Rectangle: Rounded Corners 2">
            <a:extLst>
              <a:ext uri="{FF2B5EF4-FFF2-40B4-BE49-F238E27FC236}">
                <a16:creationId xmlns:a16="http://schemas.microsoft.com/office/drawing/2014/main" id="{8D375CCE-294A-4A06-B090-A5CB539AC2CB}"/>
              </a:ext>
            </a:extLst>
          </p:cNvPr>
          <p:cNvSpPr/>
          <p:nvPr/>
        </p:nvSpPr>
        <p:spPr>
          <a:xfrm>
            <a:off x="1621164" y="1701809"/>
            <a:ext cx="8991600" cy="4080757"/>
          </a:xfrm>
          <a:prstGeom prst="roundRect">
            <a:avLst>
              <a:gd name="adj" fmla="val 9417"/>
            </a:avLst>
          </a:prstGeom>
          <a:solidFill>
            <a:srgbClr val="FFFFFF"/>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060"/>
              </a:solidFill>
              <a:effectLst/>
              <a:uLnTx/>
              <a:uFillTx/>
              <a:latin typeface="Roboto" panose="02000000000000000000" pitchFamily="2" charset="0"/>
              <a:ea typeface="+mn-ea"/>
              <a:cs typeface="+mn-cs"/>
            </a:endParaRPr>
          </a:p>
        </p:txBody>
      </p:sp>
      <p:sp>
        <p:nvSpPr>
          <p:cNvPr id="15" name="TextBox 14">
            <a:extLst>
              <a:ext uri="{FF2B5EF4-FFF2-40B4-BE49-F238E27FC236}">
                <a16:creationId xmlns:a16="http://schemas.microsoft.com/office/drawing/2014/main" id="{F47EDC76-93E4-69B2-B3EB-FFBB9F9285CB}"/>
              </a:ext>
            </a:extLst>
          </p:cNvPr>
          <p:cNvSpPr txBox="1"/>
          <p:nvPr/>
        </p:nvSpPr>
        <p:spPr>
          <a:xfrm>
            <a:off x="2169304" y="1813069"/>
            <a:ext cx="685800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Chuẩn bị các nguyên, vật liệu cho buổi học sau:</a:t>
            </a: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974" y="-38328"/>
            <a:ext cx="2029820" cy="1484555"/>
          </a:xfrm>
          <a:prstGeom prst="rect">
            <a:avLst/>
          </a:prstGeom>
          <a:ln>
            <a:noFill/>
          </a:ln>
        </p:spPr>
      </p:pic>
      <p:pic>
        <p:nvPicPr>
          <p:cNvPr id="29" name="Picture 28"/>
          <p:cNvPicPr>
            <a:picLocks noChangeAspect="1"/>
          </p:cNvPicPr>
          <p:nvPr/>
        </p:nvPicPr>
        <p:blipFill rotWithShape="1">
          <a:blip r:embed="rId4" cstate="hqprint">
            <a:extLst>
              <a:ext uri="{28A0092B-C50C-407E-A947-70E740481C1C}">
                <a14:useLocalDpi xmlns:a14="http://schemas.microsoft.com/office/drawing/2010/main" val="0"/>
              </a:ext>
            </a:extLst>
          </a:blip>
          <a:srcRect t="24941" b="13099"/>
          <a:stretch/>
        </p:blipFill>
        <p:spPr>
          <a:xfrm>
            <a:off x="4494344" y="2931554"/>
            <a:ext cx="2146384" cy="1773221"/>
          </a:xfrm>
          <a:prstGeom prst="rect">
            <a:avLst/>
          </a:prstGeom>
          <a:effectLst/>
        </p:spPr>
      </p:pic>
      <p:pic>
        <p:nvPicPr>
          <p:cNvPr id="31" name="Picture 30"/>
          <p:cNvPicPr>
            <a:picLocks noChangeAspect="1"/>
          </p:cNvPicPr>
          <p:nvPr/>
        </p:nvPicPr>
        <p:blipFill>
          <a:blip r:embed="rId5"/>
          <a:stretch>
            <a:fillRect/>
          </a:stretch>
        </p:blipFill>
        <p:spPr>
          <a:xfrm>
            <a:off x="2169304" y="3270314"/>
            <a:ext cx="835823" cy="799483"/>
          </a:xfrm>
          <a:prstGeom prst="rect">
            <a:avLst/>
          </a:prstGeom>
          <a:effectLst/>
        </p:spPr>
      </p:pic>
      <p:sp>
        <p:nvSpPr>
          <p:cNvPr id="13" name="TextBox 12">
            <a:extLst>
              <a:ext uri="{FF2B5EF4-FFF2-40B4-BE49-F238E27FC236}">
                <a16:creationId xmlns:a16="http://schemas.microsoft.com/office/drawing/2014/main" id="{C50EEADF-F242-4F8F-96FE-76601BA8159E}"/>
              </a:ext>
            </a:extLst>
          </p:cNvPr>
          <p:cNvSpPr txBox="1"/>
          <p:nvPr/>
        </p:nvSpPr>
        <p:spPr>
          <a:xfrm>
            <a:off x="1992303" y="2326806"/>
            <a:ext cx="8249323"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Giấy A4, bút màu, bút chì, kéo, ống hút, giấy bìa</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chỉ</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6" name="Picture 15">
            <a:extLst>
              <a:ext uri="{FF2B5EF4-FFF2-40B4-BE49-F238E27FC236}">
                <a16:creationId xmlns:a16="http://schemas.microsoft.com/office/drawing/2014/main" id="{2CD21B1A-23F9-50CA-F1F6-76F1CA7EE1C6}"/>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6923" l="1067" r="96000"/>
                    </a14:imgEffect>
                  </a14:imgLayer>
                </a14:imgProps>
              </a:ext>
            </a:extLst>
          </a:blip>
          <a:stretch>
            <a:fillRect/>
          </a:stretch>
        </p:blipFill>
        <p:spPr>
          <a:xfrm>
            <a:off x="3110381" y="4137865"/>
            <a:ext cx="1995057" cy="1383239"/>
          </a:xfrm>
          <a:prstGeom prst="rect">
            <a:avLst/>
          </a:prstGeom>
          <a:effectLst>
            <a:outerShdw blurRad="63500" sx="102000" sy="102000" algn="ctr" rotWithShape="0">
              <a:prstClr val="black">
                <a:alpha val="40000"/>
              </a:prstClr>
            </a:outerShdw>
          </a:effectLst>
        </p:spPr>
      </p:pic>
      <p:pic>
        <p:nvPicPr>
          <p:cNvPr id="17" name="Picture 16">
            <a:extLst>
              <a:ext uri="{FF2B5EF4-FFF2-40B4-BE49-F238E27FC236}">
                <a16:creationId xmlns:a16="http://schemas.microsoft.com/office/drawing/2014/main" id="{EBCC3FF7-7660-9402-074B-702163FD164A}"/>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2273" b="98864" l="4177" r="96806"/>
                    </a14:imgEffect>
                  </a14:imgLayer>
                </a14:imgProps>
              </a:ext>
            </a:extLst>
          </a:blip>
          <a:stretch>
            <a:fillRect/>
          </a:stretch>
        </p:blipFill>
        <p:spPr>
          <a:xfrm>
            <a:off x="6832720" y="3637755"/>
            <a:ext cx="1249726" cy="1621266"/>
          </a:xfrm>
          <a:prstGeom prst="rect">
            <a:avLst/>
          </a:prstGeom>
          <a:effectLst>
            <a:outerShdw blurRad="63500" sx="102000" sy="102000" algn="ctr" rotWithShape="0">
              <a:prstClr val="black">
                <a:alpha val="40000"/>
              </a:prstClr>
            </a:outerShdw>
          </a:effectLst>
        </p:spPr>
      </p:pic>
      <p:pic>
        <p:nvPicPr>
          <p:cNvPr id="21" name="Picture 20">
            <a:extLst>
              <a:ext uri="{FF2B5EF4-FFF2-40B4-BE49-F238E27FC236}">
                <a16:creationId xmlns:a16="http://schemas.microsoft.com/office/drawing/2014/main" id="{962E74B2-FAF3-A238-4DDE-A321C75482DD}"/>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4051" b="95736" l="0" r="97417"/>
                    </a14:imgEffect>
                  </a14:imgLayer>
                </a14:imgProps>
              </a:ext>
            </a:extLst>
          </a:blip>
          <a:stretch>
            <a:fillRect/>
          </a:stretch>
        </p:blipFill>
        <p:spPr>
          <a:xfrm>
            <a:off x="8368010" y="2931554"/>
            <a:ext cx="1873616" cy="162126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58248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500" fill="hold"/>
                                        <p:tgtEl>
                                          <p:spTgt spid="15"/>
                                        </p:tgtEl>
                                        <p:attrNameLst>
                                          <p:attrName>ppt_w</p:attrName>
                                        </p:attrNameLst>
                                      </p:cBhvr>
                                      <p:tavLst>
                                        <p:tav tm="0">
                                          <p:val>
                                            <p:fltVal val="0"/>
                                          </p:val>
                                        </p:tav>
                                        <p:tav tm="100000">
                                          <p:val>
                                            <p:strVal val="#ppt_w"/>
                                          </p:val>
                                        </p:tav>
                                      </p:tavLst>
                                    </p:anim>
                                    <p:anim calcmode="lin" valueType="num">
                                      <p:cBhvr>
                                        <p:cTn id="12" dur="500" fill="hold"/>
                                        <p:tgtEl>
                                          <p:spTgt spid="15"/>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childTnLst>
                                </p:cTn>
                              </p:par>
                              <p:par>
                                <p:cTn id="21" presetID="21" presetClass="entr" presetSubtype="1"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heel(1)">
                                      <p:cBhvr>
                                        <p:cTn id="23" dur="2000"/>
                                        <p:tgtEl>
                                          <p:spTgt spid="16"/>
                                        </p:tgtEl>
                                      </p:cBhvr>
                                    </p:animEffect>
                                  </p:childTnLst>
                                </p:cTn>
                              </p:par>
                              <p:par>
                                <p:cTn id="24" presetID="21" presetClass="entr" presetSubtype="1"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wheel(1)">
                                      <p:cBhvr>
                                        <p:cTn id="26" dur="2000"/>
                                        <p:tgtEl>
                                          <p:spTgt spid="17"/>
                                        </p:tgtEl>
                                      </p:cBhvr>
                                    </p:animEffect>
                                  </p:childTnLst>
                                </p:cTn>
                              </p:par>
                              <p:par>
                                <p:cTn id="27" presetID="21" presetClass="entr" presetSubtype="1"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wheel(1)">
                                      <p:cBhvr>
                                        <p:cTn id="29"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P spid="15"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3034" y="2522362"/>
            <a:ext cx="2398474" cy="3929809"/>
          </a:xfrm>
          <a:prstGeom prst="rect">
            <a:avLst/>
          </a:prstGeom>
        </p:spPr>
      </p:pic>
      <p:sp>
        <p:nvSpPr>
          <p:cNvPr id="4" name="TextBox 3">
            <a:extLst>
              <a:ext uri="{FF2B5EF4-FFF2-40B4-BE49-F238E27FC236}">
                <a16:creationId xmlns:a16="http://schemas.microsoft.com/office/drawing/2014/main" id="{B725248E-A0D6-AD5A-5800-9A78FC7887FD}"/>
              </a:ext>
            </a:extLst>
          </p:cNvPr>
          <p:cNvSpPr txBox="1"/>
          <p:nvPr/>
        </p:nvSpPr>
        <p:spPr>
          <a:xfrm>
            <a:off x="3036911" y="2871004"/>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B050"/>
                </a:solidFill>
                <a:effectLst/>
                <a:uLnTx/>
                <a:uFillTx/>
                <a:latin typeface="Roboto Black" panose="02000000000000000000" pitchFamily="2" charset="0"/>
                <a:ea typeface="Roboto Black" panose="02000000000000000000" pitchFamily="2" charset="0"/>
                <a:cs typeface="+mn-cs"/>
              </a:rPr>
              <a:t>TẠM BIỆT CÁC EM</a:t>
            </a:r>
            <a:endParaRPr kumimoji="0" lang="en-US" sz="48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cs typeface="+mn-cs"/>
            </a:endParaRPr>
          </a:p>
        </p:txBody>
      </p:sp>
      <p:grpSp>
        <p:nvGrpSpPr>
          <p:cNvPr id="5" name="Group 4"/>
          <p:cNvGrpSpPr/>
          <p:nvPr/>
        </p:nvGrpSpPr>
        <p:grpSpPr>
          <a:xfrm>
            <a:off x="-87623" y="-82623"/>
            <a:ext cx="2029820" cy="1484555"/>
            <a:chOff x="442597" y="615596"/>
            <a:chExt cx="2029820" cy="1484555"/>
          </a:xfrm>
        </p:grpSpPr>
        <p:sp>
          <p:nvSpPr>
            <p:cNvPr id="6" name="Oval 5"/>
            <p:cNvSpPr/>
            <p:nvPr/>
          </p:nvSpPr>
          <p:spPr>
            <a:xfrm>
              <a:off x="700765" y="802476"/>
              <a:ext cx="1642322" cy="115563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2597" y="615596"/>
              <a:ext cx="2029820" cy="1484555"/>
            </a:xfrm>
            <a:prstGeom prst="rect">
              <a:avLst/>
            </a:prstGeom>
            <a:ln>
              <a:noFill/>
            </a:ln>
          </p:spPr>
        </p:pic>
      </p:grpSp>
    </p:spTree>
    <p:extLst>
      <p:ext uri="{BB962C8B-B14F-4D97-AF65-F5344CB8AC3E}">
        <p14:creationId xmlns:p14="http://schemas.microsoft.com/office/powerpoint/2010/main" val="2478695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par>
                                <p:cTn id="14" presetID="2" presetClass="entr" presetSubtype="1" fill="hold" grpId="0" nodeType="withEffect">
                                  <p:stCondLst>
                                    <p:cond delay="0"/>
                                  </p:stCondLst>
                                  <p:iterate type="lt">
                                    <p:tmPct val="0"/>
                                  </p:iterate>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0-#ppt_h/2"/>
                                          </p:val>
                                        </p:tav>
                                        <p:tav tm="100000">
                                          <p:val>
                                            <p:strVal val="#ppt_y"/>
                                          </p:val>
                                        </p:tav>
                                      </p:tavLst>
                                    </p:anim>
                                  </p:childTnLst>
                                </p:cTn>
                              </p:par>
                              <p:par>
                                <p:cTn id="18" presetID="34" presetClass="emph" presetSubtype="0" fill="hold" grpId="1" nodeType="withEffect">
                                  <p:stCondLst>
                                    <p:cond delay="0"/>
                                  </p:stCondLst>
                                  <p:iterate type="lt">
                                    <p:tmPct val="10000"/>
                                  </p:iterate>
                                  <p:childTnLst>
                                    <p:animMotion origin="layout" path="M -2.70833E-6 3.33333E-6 L -2.70833E-6 -0.07223 " pathEditMode="relative" rAng="0" ptsTypes="AA">
                                      <p:cBhvr>
                                        <p:cTn id="19" dur="250" accel="50000" decel="50000" autoRev="1" fill="hold">
                                          <p:stCondLst>
                                            <p:cond delay="0"/>
                                          </p:stCondLst>
                                        </p:cTn>
                                        <p:tgtEl>
                                          <p:spTgt spid="4"/>
                                        </p:tgtEl>
                                        <p:attrNameLst>
                                          <p:attrName>ppt_x</p:attrName>
                                          <p:attrName>ppt_y</p:attrName>
                                        </p:attrNameLst>
                                      </p:cBhvr>
                                      <p:rCtr x="0" y="-3611"/>
                                    </p:animMotion>
                                    <p:animRot by="1500000">
                                      <p:cBhvr>
                                        <p:cTn id="20" dur="125" fill="hold">
                                          <p:stCondLst>
                                            <p:cond delay="0"/>
                                          </p:stCondLst>
                                        </p:cTn>
                                        <p:tgtEl>
                                          <p:spTgt spid="4"/>
                                        </p:tgtEl>
                                        <p:attrNameLst>
                                          <p:attrName>r</p:attrName>
                                        </p:attrNameLst>
                                      </p:cBhvr>
                                    </p:animRot>
                                    <p:animRot by="-1500000">
                                      <p:cBhvr>
                                        <p:cTn id="21" dur="125" fill="hold">
                                          <p:stCondLst>
                                            <p:cond delay="125"/>
                                          </p:stCondLst>
                                        </p:cTn>
                                        <p:tgtEl>
                                          <p:spTgt spid="4"/>
                                        </p:tgtEl>
                                        <p:attrNameLst>
                                          <p:attrName>r</p:attrName>
                                        </p:attrNameLst>
                                      </p:cBhvr>
                                    </p:animRot>
                                    <p:animRot by="-1500000">
                                      <p:cBhvr>
                                        <p:cTn id="22" dur="125" fill="hold">
                                          <p:stCondLst>
                                            <p:cond delay="250"/>
                                          </p:stCondLst>
                                        </p:cTn>
                                        <p:tgtEl>
                                          <p:spTgt spid="4"/>
                                        </p:tgtEl>
                                        <p:attrNameLst>
                                          <p:attrName>r</p:attrName>
                                        </p:attrNameLst>
                                      </p:cBhvr>
                                    </p:animRot>
                                    <p:animRot by="1500000">
                                      <p:cBhvr>
                                        <p:cTn id="23"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5022" y="-28345"/>
            <a:ext cx="2336328" cy="1708727"/>
            <a:chOff x="-45022" y="-28345"/>
            <a:chExt cx="2336328" cy="1708727"/>
          </a:xfrm>
        </p:grpSpPr>
        <p:sp>
          <p:nvSpPr>
            <p:cNvPr id="4" name="Oval 3"/>
            <p:cNvSpPr/>
            <p:nvPr/>
          </p:nvSpPr>
          <p:spPr>
            <a:xfrm>
              <a:off x="193964" y="152427"/>
              <a:ext cx="1858356" cy="122933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22" y="-28345"/>
              <a:ext cx="2336328" cy="1708727"/>
            </a:xfrm>
            <a:prstGeom prst="rect">
              <a:avLst/>
            </a:prstGeom>
            <a:ln>
              <a:noFill/>
            </a:ln>
          </p:spPr>
        </p:pic>
      </p:grpSp>
      <p:sp>
        <p:nvSpPr>
          <p:cNvPr id="43" name="TextBox 42">
            <a:extLst>
              <a:ext uri="{FF2B5EF4-FFF2-40B4-BE49-F238E27FC236}">
                <a16:creationId xmlns:a16="http://schemas.microsoft.com/office/drawing/2014/main" id="{5B1500B4-2A13-B105-884B-9C3A22343CC6}"/>
              </a:ext>
            </a:extLst>
          </p:cNvPr>
          <p:cNvSpPr txBox="1"/>
          <p:nvPr/>
        </p:nvSpPr>
        <p:spPr>
          <a:xfrm>
            <a:off x="5504493" y="6396335"/>
            <a:ext cx="1099507"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ED7D31">
                    <a:lumMod val="50000"/>
                  </a:srgbClr>
                </a:solidFill>
                <a:effectLst/>
                <a:uLnTx/>
                <a:uFillTx/>
                <a:latin typeface="Roboto Black" panose="02000000000000000000" pitchFamily="2" charset="0"/>
                <a:ea typeface="Roboto Black" panose="02000000000000000000" pitchFamily="2" charset="0"/>
                <a:cs typeface="+mn-cs"/>
              </a:rPr>
              <a:t>Tiết </a:t>
            </a:r>
            <a:r>
              <a:rPr kumimoji="0" lang="en-US" sz="2400" b="0" i="0" u="none" strike="noStrike" kern="1200" cap="none" spc="0" normalizeH="0" baseline="0" noProof="0" dirty="0">
                <a:ln>
                  <a:noFill/>
                </a:ln>
                <a:solidFill>
                  <a:srgbClr val="ED7D31">
                    <a:lumMod val="50000"/>
                  </a:srgbClr>
                </a:solidFill>
                <a:effectLst/>
                <a:uLnTx/>
                <a:uFillTx/>
                <a:latin typeface="Roboto Black" panose="02000000000000000000" pitchFamily="2" charset="0"/>
                <a:ea typeface="Roboto Black" panose="02000000000000000000" pitchFamily="2" charset="0"/>
                <a:cs typeface="+mn-cs"/>
              </a:rPr>
              <a:t>2</a:t>
            </a:r>
            <a:endParaRPr kumimoji="0" lang="vi-VN" sz="2400" b="0" i="0" u="none" strike="noStrike" kern="1200" cap="none" spc="0" normalizeH="0" baseline="0" noProof="0" dirty="0">
              <a:ln>
                <a:noFill/>
              </a:ln>
              <a:solidFill>
                <a:srgbClr val="ED7D31">
                  <a:lumMod val="50000"/>
                </a:srgbClr>
              </a:solidFill>
              <a:effectLst/>
              <a:uLnTx/>
              <a:uFillTx/>
              <a:latin typeface="Roboto Black" panose="02000000000000000000" pitchFamily="2" charset="0"/>
              <a:ea typeface="Roboto Black" panose="02000000000000000000" pitchFamily="2" charset="0"/>
              <a:cs typeface="+mn-cs"/>
            </a:endParaRPr>
          </a:p>
        </p:txBody>
      </p:sp>
      <p:sp>
        <p:nvSpPr>
          <p:cNvPr id="22" name="TextBox 21">
            <a:extLst>
              <a:ext uri="{FF2B5EF4-FFF2-40B4-BE49-F238E27FC236}">
                <a16:creationId xmlns:a16="http://schemas.microsoft.com/office/drawing/2014/main" id="{DA14CBFD-2C6F-E4A0-F468-3C5C731B2275}"/>
              </a:ext>
            </a:extLst>
          </p:cNvPr>
          <p:cNvSpPr txBox="1"/>
          <p:nvPr/>
        </p:nvSpPr>
        <p:spPr>
          <a:xfrm>
            <a:off x="5227803" y="972496"/>
            <a:ext cx="2361717"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rPr>
              <a:t>BÀI 12</a:t>
            </a:r>
          </a:p>
        </p:txBody>
      </p:sp>
      <p:sp>
        <p:nvSpPr>
          <p:cNvPr id="23" name="TextBox 22"/>
          <p:cNvSpPr txBox="1"/>
          <p:nvPr/>
        </p:nvSpPr>
        <p:spPr>
          <a:xfrm>
            <a:off x="5110480" y="2517219"/>
            <a:ext cx="6868160" cy="1754326"/>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BẢO </a:t>
            </a:r>
            <a:r>
              <a:rPr kumimoji="0" lang="en-US" altLang="zh-CN" sz="54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VỆ </a:t>
            </a:r>
            <a:endParaRPr kumimoji="0" lang="vi-VN" altLang="zh-CN" sz="54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CƠ </a:t>
            </a:r>
            <a:r>
              <a:rPr kumimoji="0" lang="en-US" altLang="zh-CN" sz="54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QUAN HÔ HẤP</a:t>
            </a:r>
            <a:endParaRPr kumimoji="0" lang="en-US" altLang="zh-CN" sz="88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cs typeface="+mn-cs"/>
            </a:endParaRPr>
          </a:p>
        </p:txBody>
      </p:sp>
      <p:pic>
        <p:nvPicPr>
          <p:cNvPr id="1026" name="Picture 2">
            <a:extLst>
              <a:ext uri="{FF2B5EF4-FFF2-40B4-BE49-F238E27FC236}">
                <a16:creationId xmlns:a16="http://schemas.microsoft.com/office/drawing/2014/main" id="{950AC6E4-BE8F-8647-E4F2-AF021DEE059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7609"/>
          <a:stretch/>
        </p:blipFill>
        <p:spPr bwMode="auto">
          <a:xfrm>
            <a:off x="1131963" y="1779690"/>
            <a:ext cx="3600056" cy="3433759"/>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9517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0-#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500"/>
                                        <p:tgtEl>
                                          <p:spTgt spid="23"/>
                                        </p:tgtEl>
                                      </p:cBhvr>
                                    </p:animEffect>
                                  </p:childTnLst>
                                </p:cTn>
                              </p:par>
                              <p:par>
                                <p:cTn id="12" presetID="6" presetClass="entr" presetSubtype="32" fill="hold" nodeType="with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circle(out)">
                                      <p:cBhvr>
                                        <p:cTn id="14"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900490" y="839682"/>
            <a:ext cx="887505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rPr>
              <a:t>MỜI CÁC</a:t>
            </a:r>
            <a:r>
              <a:rPr kumimoji="0" lang="en-US" altLang="zh-CN" sz="3200" b="1" i="0" u="none" strike="noStrike" kern="1200" cap="none" spc="0" normalizeH="0" noProof="0">
                <a:ln>
                  <a:noFill/>
                </a:ln>
                <a:solidFill>
                  <a:srgbClr val="002060"/>
                </a:solidFill>
                <a:effectLst/>
                <a:uLnTx/>
                <a:uFillTx/>
                <a:latin typeface="Roboto Black" panose="02000000000000000000" pitchFamily="2" charset="0"/>
                <a:ea typeface="Roboto Black" panose="02000000000000000000" pitchFamily="2" charset="0"/>
              </a:rPr>
              <a:t> BẠN </a:t>
            </a:r>
            <a:r>
              <a:rPr lang="en-US" altLang="zh-CN" sz="3200" b="1">
                <a:solidFill>
                  <a:srgbClr val="002060"/>
                </a:solidFill>
                <a:latin typeface="Roboto Black" panose="02000000000000000000" pitchFamily="2" charset="0"/>
                <a:ea typeface="Roboto Black" panose="02000000000000000000" pitchFamily="2" charset="0"/>
              </a:rPr>
              <a:t>CÙNG</a:t>
            </a:r>
            <a:r>
              <a:rPr lang="vi-VN" altLang="zh-CN" sz="3200" b="1">
                <a:solidFill>
                  <a:srgbClr val="002060"/>
                </a:solidFill>
                <a:latin typeface="Roboto Black" panose="02000000000000000000" pitchFamily="2" charset="0"/>
                <a:ea typeface="Roboto Black" panose="02000000000000000000" pitchFamily="2" charset="0"/>
              </a:rPr>
              <a:t> HÁT VÀ</a:t>
            </a:r>
            <a:r>
              <a:rPr lang="en-US" altLang="zh-CN" sz="3200" b="1">
                <a:solidFill>
                  <a:srgbClr val="002060"/>
                </a:solidFill>
                <a:latin typeface="Roboto Black" panose="02000000000000000000" pitchFamily="2" charset="0"/>
                <a:ea typeface="Roboto Black" panose="02000000000000000000" pitchFamily="2" charset="0"/>
              </a:rPr>
              <a:t> VẬN ĐỘNG NHÉ</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grpSp>
        <p:nvGrpSpPr>
          <p:cNvPr id="3" name="Group 2"/>
          <p:cNvGrpSpPr/>
          <p:nvPr/>
        </p:nvGrpSpPr>
        <p:grpSpPr>
          <a:xfrm>
            <a:off x="0" y="0"/>
            <a:ext cx="2029820" cy="1484555"/>
            <a:chOff x="442597" y="615596"/>
            <a:chExt cx="2029820" cy="1484555"/>
          </a:xfrm>
        </p:grpSpPr>
        <p:sp>
          <p:nvSpPr>
            <p:cNvPr id="2" name="Oval 1"/>
            <p:cNvSpPr/>
            <p:nvPr/>
          </p:nvSpPr>
          <p:spPr>
            <a:xfrm>
              <a:off x="700765" y="802476"/>
              <a:ext cx="1642322" cy="115563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2597" y="615596"/>
              <a:ext cx="2029820" cy="1484555"/>
            </a:xfrm>
            <a:prstGeom prst="rect">
              <a:avLst/>
            </a:prstGeom>
            <a:ln>
              <a:noFill/>
            </a:ln>
          </p:spPr>
        </p:pic>
      </p:grpSp>
      <p:pic>
        <p:nvPicPr>
          <p:cNvPr id="5" name="ĐEO KHẨU TRAN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750141" y="1558887"/>
            <a:ext cx="8563897" cy="4817192"/>
          </a:xfrm>
          <a:prstGeom prst="rect">
            <a:avLst/>
          </a:prstGeom>
        </p:spPr>
      </p:pic>
      <p:sp>
        <p:nvSpPr>
          <p:cNvPr id="7" name="TextBox 6"/>
          <p:cNvSpPr txBox="1"/>
          <p:nvPr/>
        </p:nvSpPr>
        <p:spPr>
          <a:xfrm>
            <a:off x="3669554" y="165082"/>
            <a:ext cx="4931552" cy="584775"/>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KHỞI ĐỘNG TIẾT HỌC</a:t>
            </a:r>
          </a:p>
        </p:txBody>
      </p:sp>
    </p:spTree>
    <p:extLst>
      <p:ext uri="{BB962C8B-B14F-4D97-AF65-F5344CB8AC3E}">
        <p14:creationId xmlns:p14="http://schemas.microsoft.com/office/powerpoint/2010/main" val="10433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5"/>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5"/>
                                        </p:tgtEl>
                                      </p:cBhvr>
                                    </p:cmd>
                                  </p:childTnLst>
                                </p:cTn>
                              </p:par>
                            </p:childTnLst>
                          </p:cTn>
                        </p:par>
                      </p:childTnLst>
                    </p:cTn>
                  </p:par>
                </p:childTnLst>
              </p:cTn>
              <p:nextCondLst>
                <p:cond evt="onClick" delay="0">
                  <p:tgtEl>
                    <p:spTgt spid="5"/>
                  </p:tgtEl>
                </p:cond>
              </p:nextCondLst>
            </p:seq>
            <p:video fullScrn="1">
              <p:cMediaNode vol="80000">
                <p:cTn id="16" fill="hold" display="0">
                  <p:stCondLst>
                    <p:cond delay="indefinite"/>
                  </p:stCondLst>
                </p:cTn>
                <p:tgtEl>
                  <p:spTgt spid="5"/>
                </p:tgtEl>
              </p:cMediaNode>
            </p:video>
          </p:childTnLst>
        </p:cTn>
      </p:par>
    </p:tnLst>
    <p:bldLst>
      <p:bldP spid="117"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28" y="-45481"/>
            <a:ext cx="1947954" cy="1424681"/>
          </a:xfrm>
          <a:prstGeom prst="rect">
            <a:avLst/>
          </a:prstGeom>
          <a:ln>
            <a:noFill/>
          </a:ln>
        </p:spPr>
      </p:pic>
      <p:sp>
        <p:nvSpPr>
          <p:cNvPr id="8" name="TextBox 7">
            <a:extLst>
              <a:ext uri="{FF2B5EF4-FFF2-40B4-BE49-F238E27FC236}">
                <a16:creationId xmlns:a16="http://schemas.microsoft.com/office/drawing/2014/main" id="{4796A321-AC52-BF58-5300-23B266D7F782}"/>
              </a:ext>
            </a:extLst>
          </p:cNvPr>
          <p:cNvSpPr txBox="1"/>
          <p:nvPr/>
        </p:nvSpPr>
        <p:spPr>
          <a:xfrm>
            <a:off x="3755836" y="1563666"/>
            <a:ext cx="481944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Thảo luận và chia</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sẻ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ý tưởng</a:t>
            </a:r>
            <a:endParaRPr kumimoji="0" lang="vi-VN" sz="24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36" name="TextBox 35">
            <a:extLst>
              <a:ext uri="{FF2B5EF4-FFF2-40B4-BE49-F238E27FC236}">
                <a16:creationId xmlns:a16="http://schemas.microsoft.com/office/drawing/2014/main" id="{06C091AB-5898-9845-DC2E-F39E1E97A781}"/>
              </a:ext>
            </a:extLst>
          </p:cNvPr>
          <p:cNvSpPr txBox="1"/>
          <p:nvPr/>
        </p:nvSpPr>
        <p:spPr>
          <a:xfrm>
            <a:off x="1897626" y="158067"/>
            <a:ext cx="8023614"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ĐỀ XUẤT Ý TƯỞNG VÀ CÁCH </a:t>
            </a:r>
            <a:r>
              <a:rPr kumimoji="0" lang="vi-V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a:t>
            </a:r>
            <a:endParaRPr kumimoji="0" lang="en-US"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KÍNH </a:t>
            </a:r>
            <a:r>
              <a:rPr kumimoji="0" lang="vi-V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CHẮN GIỌT BẮN</a:t>
            </a:r>
            <a:endParaRPr kumimoji="0" lang="vi-VN" sz="32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37639" y="2235725"/>
            <a:ext cx="5637643" cy="3729684"/>
          </a:xfrm>
          <a:prstGeom prst="rect">
            <a:avLst/>
          </a:prstGeom>
        </p:spPr>
      </p:pic>
    </p:spTree>
    <p:extLst>
      <p:ext uri="{BB962C8B-B14F-4D97-AF65-F5344CB8AC3E}">
        <p14:creationId xmlns:p14="http://schemas.microsoft.com/office/powerpoint/2010/main" val="2414842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1000"/>
                                        <p:tgtEl>
                                          <p:spTgt spid="36"/>
                                        </p:tgtEl>
                                      </p:cBhvr>
                                    </p:animEffect>
                                    <p:anim calcmode="lin" valueType="num">
                                      <p:cBhvr>
                                        <p:cTn id="8" dur="1000" fill="hold"/>
                                        <p:tgtEl>
                                          <p:spTgt spid="36"/>
                                        </p:tgtEl>
                                        <p:attrNameLst>
                                          <p:attrName>ppt_x</p:attrName>
                                        </p:attrNameLst>
                                      </p:cBhvr>
                                      <p:tavLst>
                                        <p:tav tm="0">
                                          <p:val>
                                            <p:strVal val="#ppt_x"/>
                                          </p:val>
                                        </p:tav>
                                        <p:tav tm="100000">
                                          <p:val>
                                            <p:strVal val="#ppt_x"/>
                                          </p:val>
                                        </p:tav>
                                      </p:tavLst>
                                    </p:anim>
                                    <p:anim calcmode="lin" valueType="num">
                                      <p:cBhvr>
                                        <p:cTn id="9" dur="1000" fill="hold"/>
                                        <p:tgtEl>
                                          <p:spTgt spid="36"/>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21" presetClass="entr" presetSubtype="1"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heel(1)">
                                      <p:cBhvr>
                                        <p:cTn id="1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Rounded Corners 20">
            <a:extLst>
              <a:ext uri="{FF2B5EF4-FFF2-40B4-BE49-F238E27FC236}">
                <a16:creationId xmlns:a16="http://schemas.microsoft.com/office/drawing/2014/main" id="{EDD3F7AA-6D04-AFE5-CC55-486FC8517FFC}"/>
              </a:ext>
            </a:extLst>
          </p:cNvPr>
          <p:cNvSpPr/>
          <p:nvPr/>
        </p:nvSpPr>
        <p:spPr>
          <a:xfrm>
            <a:off x="923649" y="1833559"/>
            <a:ext cx="4855777" cy="3730515"/>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 name="TextBox 6"/>
          <p:cNvSpPr txBox="1"/>
          <p:nvPr/>
        </p:nvSpPr>
        <p:spPr>
          <a:xfrm>
            <a:off x="1157926" y="2193196"/>
            <a:ext cx="4387222" cy="1015663"/>
          </a:xfrm>
          <a:prstGeom prst="rect">
            <a:avLst/>
          </a:prstGeom>
          <a:noFill/>
        </p:spPr>
        <p:txBody>
          <a:bodyPr wrap="square" rtlCol="0">
            <a:spAutoFit/>
          </a:bodyPr>
          <a:lstStyle/>
          <a:p>
            <a:pPr lvl="0">
              <a:defRPr/>
            </a:pPr>
            <a:r>
              <a:rPr kumimoji="0" lang="vi-VN" sz="2000" b="0" i="0" u="none" strike="noStrike" kern="1200" cap="none" spc="0" normalizeH="0" baseline="0" noProof="0">
                <a:ln>
                  <a:noFill/>
                </a:ln>
                <a:solidFill>
                  <a:schemeClr val="accent6">
                    <a:lumMod val="75000"/>
                  </a:schemeClr>
                </a:solidFill>
                <a:effectLst/>
                <a:uLnTx/>
                <a:uFillTx/>
                <a:latin typeface="Roboto" panose="02000000000000000000" pitchFamily="2" charset="0"/>
                <a:ea typeface="Roboto" panose="02000000000000000000" pitchFamily="2" charset="0"/>
                <a:cs typeface="Roboto" panose="02000000000000000000" pitchFamily="2" charset="0"/>
                <a:sym typeface="Webdings" panose="05030102010509060703" pitchFamily="18" charset="2"/>
              </a:rPr>
              <a:t></a:t>
            </a:r>
            <a:r>
              <a:rPr kumimoji="0" lang="en-US"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sym typeface="Webdings" panose="05030102010509060703" pitchFamily="18" charset="2"/>
              </a:rPr>
              <a:t> </a:t>
            </a:r>
            <a:r>
              <a:rPr kumimoji="0" lang="vi-V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Kính chắn </a:t>
            </a:r>
            <a:r>
              <a:rPr kumimoji="0" lang="vi-V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giọt bắn có kích thước phù </a:t>
            </a:r>
            <a:r>
              <a:rPr kumimoji="0" lang="vi-V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hợp để </a:t>
            </a:r>
            <a:r>
              <a:rPr kumimoji="0" lang="vi-V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che được mặt của bạn nhỏ từ 7 – 9 </a:t>
            </a:r>
            <a:r>
              <a:rPr kumimoji="0" lang="vi-V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tuổi.</a:t>
            </a:r>
            <a:endParaRPr kumimoji="0" lang="vi-VN"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35" name="Picture 3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28" y="-45481"/>
            <a:ext cx="1947954" cy="1424681"/>
          </a:xfrm>
          <a:prstGeom prst="rect">
            <a:avLst/>
          </a:prstGeom>
          <a:ln>
            <a:noFill/>
          </a:ln>
        </p:spPr>
      </p:pic>
      <p:sp>
        <p:nvSpPr>
          <p:cNvPr id="36" name="TextBox 35">
            <a:extLst>
              <a:ext uri="{FF2B5EF4-FFF2-40B4-BE49-F238E27FC236}">
                <a16:creationId xmlns:a16="http://schemas.microsoft.com/office/drawing/2014/main" id="{06C091AB-5898-9845-DC2E-F39E1E97A781}"/>
              </a:ext>
            </a:extLst>
          </p:cNvPr>
          <p:cNvSpPr txBox="1"/>
          <p:nvPr/>
        </p:nvSpPr>
        <p:spPr>
          <a:xfrm>
            <a:off x="3077495" y="384368"/>
            <a:ext cx="5005111" cy="584775"/>
          </a:xfrm>
          <a:prstGeom prst="rect">
            <a:avLst/>
          </a:prstGeom>
          <a:noFill/>
        </p:spPr>
        <p:txBody>
          <a:bodyPr wrap="square" rtlCol="0">
            <a:spAutoFit/>
          </a:bodyPr>
          <a:lstStyle/>
          <a:p>
            <a:pPr lvl="0" algn="ctr">
              <a:defRPr/>
            </a:pPr>
            <a:r>
              <a:rPr lang="vi-VN" sz="3200" b="1">
                <a:solidFill>
                  <a:srgbClr val="002060"/>
                </a:solidFill>
                <a:latin typeface="Roboto Black" panose="02000000000000000000" pitchFamily="2" charset="0"/>
                <a:ea typeface="Roboto Black" panose="02000000000000000000" pitchFamily="2" charset="0"/>
                <a:cs typeface="Roboto Black" panose="02000000000000000000" pitchFamily="2" charset="0"/>
              </a:rPr>
              <a:t>TIÊU CHÍ SẢN PHẨM</a:t>
            </a:r>
            <a:endParaRPr lang="vi-VN" sz="3200" b="1" dirty="0">
              <a:solidFill>
                <a:srgbClr val="002060"/>
              </a:solidFill>
              <a:latin typeface="Roboto Black" panose="02000000000000000000" pitchFamily="2" charset="0"/>
              <a:ea typeface="Roboto Black" panose="02000000000000000000" pitchFamily="2" charset="0"/>
              <a:cs typeface="Roboto Black" panose="02000000000000000000" pitchFamily="2" charset="0"/>
            </a:endParaRPr>
          </a:p>
        </p:txBody>
      </p:sp>
      <p:pic>
        <p:nvPicPr>
          <p:cNvPr id="10" name="Picture 2">
            <a:extLst>
              <a:ext uri="{FF2B5EF4-FFF2-40B4-BE49-F238E27FC236}">
                <a16:creationId xmlns:a16="http://schemas.microsoft.com/office/drawing/2014/main" id="{AA61FC1A-4375-8D35-DD69-EE40D938E3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326249">
            <a:off x="5340152" y="3071406"/>
            <a:ext cx="4192695" cy="298027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a:extLst>
              <a:ext uri="{FF2B5EF4-FFF2-40B4-BE49-F238E27FC236}">
                <a16:creationId xmlns:a16="http://schemas.microsoft.com/office/drawing/2014/main" id="{8D0053AE-25E1-6E96-1D02-210DCCC4C8C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2830178">
            <a:off x="8500729" y="1694755"/>
            <a:ext cx="3471290" cy="28439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1108181" y="3393434"/>
            <a:ext cx="4675577" cy="707886"/>
          </a:xfrm>
          <a:prstGeom prst="rect">
            <a:avLst/>
          </a:prstGeom>
          <a:noFill/>
        </p:spPr>
        <p:txBody>
          <a:bodyPr wrap="square" rtlCol="0">
            <a:spAutoFit/>
          </a:bodyPr>
          <a:lstStyle/>
          <a:p>
            <a:pPr lvl="0">
              <a:defRPr/>
            </a:pPr>
            <a:r>
              <a:rPr lang="vi-VN" sz="2000">
                <a:solidFill>
                  <a:schemeClr val="accent6">
                    <a:lumMod val="75000"/>
                  </a:schemeClr>
                </a:solidFill>
                <a:latin typeface="Roboto" panose="02000000000000000000" pitchFamily="2" charset="0"/>
                <a:ea typeface="Roboto" panose="02000000000000000000" pitchFamily="2" charset="0"/>
                <a:cs typeface="Roboto" panose="02000000000000000000" pitchFamily="2" charset="0"/>
                <a:sym typeface="Webdings" panose="05030102010509060703" pitchFamily="18" charset="2"/>
              </a:rPr>
              <a:t></a:t>
            </a:r>
            <a:r>
              <a:rPr lang="en-US" sz="2000">
                <a:solidFill>
                  <a:srgbClr val="002060"/>
                </a:solidFill>
                <a:latin typeface="Roboto" panose="02000000000000000000" pitchFamily="2" charset="0"/>
                <a:ea typeface="Roboto" panose="02000000000000000000" pitchFamily="2" charset="0"/>
                <a:cs typeface="Roboto" panose="02000000000000000000" pitchFamily="2" charset="0"/>
                <a:sym typeface="Webdings" panose="05030102010509060703" pitchFamily="18" charset="2"/>
              </a:rPr>
              <a:t> </a:t>
            </a:r>
            <a:r>
              <a:rPr kumimoji="0" lang="vi-V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Dây </a:t>
            </a:r>
            <a:r>
              <a:rPr kumimoji="0" lang="vi-V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đeo có chiều dài phù hợp, </a:t>
            </a:r>
            <a:r>
              <a:rPr kumimoji="0" lang="vi-V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gắn chắc</a:t>
            </a:r>
            <a:r>
              <a:rPr kumimoji="0" lang="en-US"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vi-V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chắn </a:t>
            </a:r>
            <a:r>
              <a:rPr kumimoji="0" lang="vi-V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vào </a:t>
            </a:r>
            <a:r>
              <a:rPr kumimoji="0" lang="vi-V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kính.</a:t>
            </a:r>
            <a:endParaRPr kumimoji="0" lang="vi-VN"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13" name="TextBox 12"/>
          <p:cNvSpPr txBox="1"/>
          <p:nvPr/>
        </p:nvSpPr>
        <p:spPr>
          <a:xfrm>
            <a:off x="1103849" y="4364896"/>
            <a:ext cx="4675577" cy="769441"/>
          </a:xfrm>
          <a:prstGeom prst="rect">
            <a:avLst/>
          </a:prstGeom>
          <a:noFill/>
        </p:spPr>
        <p:txBody>
          <a:bodyPr wrap="square" rtlCol="0">
            <a:spAutoFit/>
          </a:bodyPr>
          <a:lstStyle/>
          <a:p>
            <a:pPr lvl="0">
              <a:defRPr/>
            </a:pPr>
            <a:r>
              <a:rPr lang="vi-VN" sz="2000">
                <a:solidFill>
                  <a:schemeClr val="accent6">
                    <a:lumMod val="75000"/>
                  </a:schemeClr>
                </a:solidFill>
                <a:latin typeface="Roboto" panose="02000000000000000000" pitchFamily="2" charset="0"/>
                <a:ea typeface="Roboto" panose="02000000000000000000" pitchFamily="2" charset="0"/>
                <a:cs typeface="Roboto" panose="02000000000000000000" pitchFamily="2" charset="0"/>
                <a:sym typeface="Webdings" panose="05030102010509060703" pitchFamily="18" charset="2"/>
              </a:rPr>
              <a:t></a:t>
            </a:r>
            <a:r>
              <a:rPr lang="en-US" sz="2000">
                <a:solidFill>
                  <a:srgbClr val="002060"/>
                </a:solidFill>
                <a:latin typeface="Roboto" panose="02000000000000000000" pitchFamily="2" charset="0"/>
                <a:ea typeface="Roboto" panose="02000000000000000000" pitchFamily="2" charset="0"/>
                <a:cs typeface="Roboto" panose="02000000000000000000" pitchFamily="2" charset="0"/>
                <a:sym typeface="Webdings" panose="05030102010509060703" pitchFamily="18" charset="2"/>
              </a:rPr>
              <a:t> </a:t>
            </a:r>
            <a:r>
              <a:rPr kumimoji="0" lang="vi-V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Sản </a:t>
            </a:r>
            <a:r>
              <a:rPr kumimoji="0" lang="vi-V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phẩm chắc chắn, trang trí hài hoà</a:t>
            </a:r>
            <a:r>
              <a:rPr kumimoji="0" lang="vi-V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endParaRPr kumimoji="0" lang="vi-VN"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4289414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1000"/>
                                        <p:tgtEl>
                                          <p:spTgt spid="36"/>
                                        </p:tgtEl>
                                      </p:cBhvr>
                                    </p:animEffect>
                                    <p:anim calcmode="lin" valueType="num">
                                      <p:cBhvr>
                                        <p:cTn id="8" dur="1000" fill="hold"/>
                                        <p:tgtEl>
                                          <p:spTgt spid="36"/>
                                        </p:tgtEl>
                                        <p:attrNameLst>
                                          <p:attrName>ppt_x</p:attrName>
                                        </p:attrNameLst>
                                      </p:cBhvr>
                                      <p:tavLst>
                                        <p:tav tm="0">
                                          <p:val>
                                            <p:strVal val="#ppt_x"/>
                                          </p:val>
                                        </p:tav>
                                        <p:tav tm="100000">
                                          <p:val>
                                            <p:strVal val="#ppt_x"/>
                                          </p:val>
                                        </p:tav>
                                      </p:tavLst>
                                    </p:anim>
                                    <p:anim calcmode="lin" valueType="num">
                                      <p:cBhvr>
                                        <p:cTn id="9" dur="1000" fill="hold"/>
                                        <p:tgtEl>
                                          <p:spTgt spid="36"/>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ppt_x"/>
                                          </p:val>
                                        </p:tav>
                                        <p:tav tm="100000">
                                          <p:val>
                                            <p:strVal val="#ppt_x"/>
                                          </p:val>
                                        </p:tav>
                                      </p:tavLst>
                                    </p:anim>
                                    <p:anim calcmode="lin" valueType="num">
                                      <p:cBhvr additive="base">
                                        <p:cTn id="1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6" grpId="0"/>
      <p:bldP spid="12" grpId="0"/>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491739" y="463205"/>
            <a:ext cx="7263720" cy="1077218"/>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cs typeface="Roboto Black" panose="02000000000000000000" pitchFamily="2" charset="0"/>
              </a:rPr>
              <a:t>LỰA CHỌN Ý </a:t>
            </a: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TƯỞNG VÀ CÁCH LÀM KÍNH CHẮN GIỌT BẮN</a:t>
            </a:r>
            <a:endPar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pic>
        <p:nvPicPr>
          <p:cNvPr id="35" name="Picture 3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28" y="-45481"/>
            <a:ext cx="1947954" cy="1424681"/>
          </a:xfrm>
          <a:prstGeom prst="rect">
            <a:avLst/>
          </a:prstGeom>
          <a:ln>
            <a:noFill/>
          </a:ln>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08681" y="1678188"/>
            <a:ext cx="4049905" cy="4049905"/>
          </a:xfrm>
          <a:prstGeom prst="rect">
            <a:avLst/>
          </a:prstGeom>
        </p:spPr>
      </p:pic>
      <p:pic>
        <p:nvPicPr>
          <p:cNvPr id="11" name="Picture 10"/>
          <p:cNvPicPr>
            <a:picLocks noChangeAspect="1"/>
          </p:cNvPicPr>
          <p:nvPr/>
        </p:nvPicPr>
        <p:blipFill>
          <a:blip r:embed="rId5"/>
          <a:stretch>
            <a:fillRect/>
          </a:stretch>
        </p:blipFill>
        <p:spPr>
          <a:xfrm>
            <a:off x="535551" y="2590986"/>
            <a:ext cx="2724150" cy="2724150"/>
          </a:xfrm>
          <a:prstGeom prst="rect">
            <a:avLst/>
          </a:prstGeom>
          <a:effectLst>
            <a:outerShdw blurRad="63500" sx="102000" sy="102000" algn="ctr" rotWithShape="0">
              <a:prstClr val="black">
                <a:alpha val="40000"/>
              </a:prstClr>
            </a:outerShdw>
          </a:effectLst>
        </p:spPr>
      </p:pic>
      <p:pic>
        <p:nvPicPr>
          <p:cNvPr id="12" name="Picture 11"/>
          <p:cNvPicPr>
            <a:picLocks noChangeAspect="1"/>
          </p:cNvPicPr>
          <p:nvPr/>
        </p:nvPicPr>
        <p:blipFill>
          <a:blip r:embed="rId6"/>
          <a:stretch>
            <a:fillRect/>
          </a:stretch>
        </p:blipFill>
        <p:spPr>
          <a:xfrm>
            <a:off x="8460791" y="2146316"/>
            <a:ext cx="2589337" cy="272415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624811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1000"/>
                                        <p:tgtEl>
                                          <p:spTgt spid="117"/>
                                        </p:tgtEl>
                                      </p:cBhvr>
                                    </p:animEffect>
                                    <p:anim calcmode="lin" valueType="num">
                                      <p:cBhvr>
                                        <p:cTn id="8" dur="1000" fill="hold"/>
                                        <p:tgtEl>
                                          <p:spTgt spid="117"/>
                                        </p:tgtEl>
                                        <p:attrNameLst>
                                          <p:attrName>ppt_x</p:attrName>
                                        </p:attrNameLst>
                                      </p:cBhvr>
                                      <p:tavLst>
                                        <p:tav tm="0">
                                          <p:val>
                                            <p:strVal val="#ppt_x"/>
                                          </p:val>
                                        </p:tav>
                                        <p:tav tm="100000">
                                          <p:val>
                                            <p:strVal val="#ppt_x"/>
                                          </p:val>
                                        </p:tav>
                                      </p:tavLst>
                                    </p:anim>
                                    <p:anim calcmode="lin" valueType="num">
                                      <p:cBhvr>
                                        <p:cTn id="9" dur="1000" fill="hold"/>
                                        <p:tgtEl>
                                          <p:spTgt spid="117"/>
                                        </p:tgtEl>
                                        <p:attrNameLst>
                                          <p:attrName>ppt_y</p:attrName>
                                        </p:attrNameLst>
                                      </p:cBhvr>
                                      <p:tavLst>
                                        <p:tav tm="0">
                                          <p:val>
                                            <p:strVal val="#ppt_y-.1"/>
                                          </p:val>
                                        </p:tav>
                                        <p:tav tm="100000">
                                          <p:val>
                                            <p:strVal val="#ppt_y"/>
                                          </p:val>
                                        </p:tav>
                                      </p:tavLst>
                                    </p:anim>
                                  </p:childTnLst>
                                </p:cTn>
                              </p:par>
                              <p:par>
                                <p:cTn id="10" presetID="14" presetClass="entr" presetSubtype="1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par>
                                <p:cTn id="13" presetID="14" presetClass="entr" presetSubtype="1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par>
                                <p:cTn id="16" presetID="14" presetClass="entr" presetSubtype="1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randombar(horizontal)">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1378788" y="1931901"/>
            <a:ext cx="375827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Vẽ ý tưởng của nhóm</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7" name="TextBox 6"/>
          <p:cNvSpPr txBox="1"/>
          <p:nvPr/>
        </p:nvSpPr>
        <p:spPr>
          <a:xfrm>
            <a:off x="3376987" y="708680"/>
            <a:ext cx="5819333" cy="584775"/>
          </a:xfrm>
          <a:prstGeom prst="rect">
            <a:avLst/>
          </a:prstGeom>
          <a:noFill/>
        </p:spPr>
        <p:txBody>
          <a:bodyPr wrap="square" rtlCol="0">
            <a:spAutoFit/>
          </a:bodyPr>
          <a:lstStyle/>
          <a:p>
            <a:pPr lvl="0" algn="ctr">
              <a:defRPr/>
            </a:pPr>
            <a:r>
              <a:rPr lang="en-US" altLang="zh-CN" sz="3200" b="1">
                <a:solidFill>
                  <a:srgbClr val="002060"/>
                </a:solidFill>
                <a:latin typeface="Pangolin" panose="00000500000000000000" pitchFamily="2" charset="0"/>
                <a:ea typeface="Roboto" panose="02000000000000000000" pitchFamily="2" charset="0"/>
              </a:rPr>
              <a:t>PHIẾU HỌC TẬP SỐ 4</a:t>
            </a:r>
            <a:endParaRPr lang="en-US" altLang="zh-CN" sz="3200" b="1" dirty="0">
              <a:solidFill>
                <a:srgbClr val="002060"/>
              </a:solidFill>
              <a:latin typeface="Pangolin" panose="00000500000000000000" pitchFamily="2" charset="0"/>
              <a:ea typeface="Roboto" panose="02000000000000000000" pitchFamily="2" charset="0"/>
            </a:endParaRPr>
          </a:p>
        </p:txBody>
      </p:sp>
      <p:sp>
        <p:nvSpPr>
          <p:cNvPr id="9" name="TextBox 8"/>
          <p:cNvSpPr txBox="1"/>
          <p:nvPr/>
        </p:nvSpPr>
        <p:spPr>
          <a:xfrm>
            <a:off x="5466854" y="1747197"/>
            <a:ext cx="5555107" cy="3016210"/>
          </a:xfrm>
          <a:prstGeom prst="rect">
            <a:avLst/>
          </a:prstGeom>
          <a:noFill/>
        </p:spPr>
        <p:txBody>
          <a:bodyPr wrap="square" rtlCol="0">
            <a:spAutoFit/>
          </a:bodyPr>
          <a:lstStyle/>
          <a:p>
            <a:pPr lvl="0">
              <a:spcBef>
                <a:spcPts val="300"/>
              </a:spcBef>
              <a:spcAft>
                <a:spcPts val="300"/>
              </a:spcAft>
              <a:defRPr/>
            </a:pPr>
            <a:r>
              <a:rPr lang="vi-VN" altLang="zh-CN" sz="2000">
                <a:solidFill>
                  <a:srgbClr val="002060"/>
                </a:solidFill>
                <a:latin typeface="Roboto" panose="02000000000000000000" pitchFamily="2" charset="0"/>
                <a:ea typeface="Roboto" panose="02000000000000000000" pitchFamily="2" charset="0"/>
              </a:rPr>
              <a:t>1. Vật liệu sử dụng để làm kính chắn giọt bắn</a:t>
            </a:r>
          </a:p>
          <a:p>
            <a:pPr lvl="0">
              <a:spcBef>
                <a:spcPts val="300"/>
              </a:spcBef>
              <a:spcAft>
                <a:spcPts val="300"/>
              </a:spcAft>
              <a:defRPr/>
            </a:pPr>
            <a:r>
              <a:rPr lang="vi-VN" altLang="zh-CN" sz="2000">
                <a:solidFill>
                  <a:srgbClr val="002060"/>
                </a:solidFill>
                <a:latin typeface="Roboto" panose="02000000000000000000" pitchFamily="2" charset="0"/>
                <a:ea typeface="Roboto" panose="02000000000000000000" pitchFamily="2" charset="0"/>
              </a:rPr>
              <a:t>Kính…………………………………………………………..</a:t>
            </a:r>
          </a:p>
          <a:p>
            <a:pPr lvl="0">
              <a:spcBef>
                <a:spcPts val="300"/>
              </a:spcBef>
              <a:spcAft>
                <a:spcPts val="300"/>
              </a:spcAft>
              <a:defRPr/>
            </a:pPr>
            <a:r>
              <a:rPr lang="vi-VN" altLang="zh-CN" sz="2000">
                <a:solidFill>
                  <a:srgbClr val="002060"/>
                </a:solidFill>
                <a:latin typeface="Roboto" panose="02000000000000000000" pitchFamily="2" charset="0"/>
                <a:ea typeface="Roboto" panose="02000000000000000000" pitchFamily="2" charset="0"/>
              </a:rPr>
              <a:t>Dây đeo……………………………………………………</a:t>
            </a:r>
          </a:p>
          <a:p>
            <a:pPr lvl="0">
              <a:spcBef>
                <a:spcPts val="300"/>
              </a:spcBef>
              <a:spcAft>
                <a:spcPts val="300"/>
              </a:spcAft>
              <a:defRPr/>
            </a:pPr>
            <a:r>
              <a:rPr lang="vi-VN" altLang="zh-CN" sz="2000">
                <a:solidFill>
                  <a:srgbClr val="002060"/>
                </a:solidFill>
                <a:latin typeface="Roboto" panose="02000000000000000000" pitchFamily="2" charset="0"/>
                <a:ea typeface="Roboto" panose="02000000000000000000" pitchFamily="2" charset="0"/>
              </a:rPr>
              <a:t>Vành………………………………………………………….</a:t>
            </a:r>
          </a:p>
          <a:p>
            <a:pPr lvl="0">
              <a:spcBef>
                <a:spcPts val="300"/>
              </a:spcBef>
              <a:spcAft>
                <a:spcPts val="300"/>
              </a:spcAft>
              <a:defRPr/>
            </a:pPr>
            <a:r>
              <a:rPr lang="vi-VN" altLang="zh-CN" sz="2000">
                <a:solidFill>
                  <a:srgbClr val="002060"/>
                </a:solidFill>
                <a:latin typeface="Roboto" panose="02000000000000000000" pitchFamily="2" charset="0"/>
                <a:ea typeface="Roboto" panose="02000000000000000000" pitchFamily="2" charset="0"/>
              </a:rPr>
              <a:t>Vật liệu để dán mũ………………………………</a:t>
            </a:r>
          </a:p>
          <a:p>
            <a:pPr lvl="0">
              <a:spcBef>
                <a:spcPts val="300"/>
              </a:spcBef>
              <a:spcAft>
                <a:spcPts val="300"/>
              </a:spcAft>
              <a:defRPr/>
            </a:pPr>
            <a:r>
              <a:rPr lang="vi-VN" altLang="zh-CN" sz="2000">
                <a:solidFill>
                  <a:srgbClr val="002060"/>
                </a:solidFill>
                <a:latin typeface="Roboto" panose="02000000000000000000" pitchFamily="2" charset="0"/>
                <a:ea typeface="Roboto" panose="02000000000000000000" pitchFamily="2" charset="0"/>
              </a:rPr>
              <a:t>2. Em dùng cách gì để trang trí cho kính chắn giọt bắn</a:t>
            </a:r>
          </a:p>
          <a:p>
            <a:pPr lvl="0">
              <a:spcBef>
                <a:spcPts val="300"/>
              </a:spcBef>
              <a:spcAft>
                <a:spcPts val="300"/>
              </a:spcAft>
              <a:defRPr/>
            </a:pPr>
            <a:r>
              <a:rPr lang="vi-VN" altLang="zh-CN" sz="2000">
                <a:solidFill>
                  <a:srgbClr val="002060"/>
                </a:solidFill>
                <a:latin typeface="Roboto" panose="02000000000000000000" pitchFamily="2" charset="0"/>
                <a:ea typeface="Roboto" panose="02000000000000000000" pitchFamily="2" charset="0"/>
              </a:rPr>
              <a:t>……………………………………………………………………</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28" y="-45481"/>
            <a:ext cx="2336328" cy="1708727"/>
          </a:xfrm>
          <a:prstGeom prst="rect">
            <a:avLst/>
          </a:prstGeom>
          <a:ln>
            <a:noFill/>
          </a:ln>
        </p:spPr>
      </p:pic>
      <p:sp>
        <p:nvSpPr>
          <p:cNvPr id="10" name="TextBox 9"/>
          <p:cNvSpPr txBox="1"/>
          <p:nvPr/>
        </p:nvSpPr>
        <p:spPr>
          <a:xfrm>
            <a:off x="729859" y="4894021"/>
            <a:ext cx="9881754" cy="1015663"/>
          </a:xfrm>
          <a:prstGeom prst="rect">
            <a:avLst/>
          </a:prstGeom>
          <a:noFill/>
        </p:spPr>
        <p:txBody>
          <a:bodyPr wrap="square" rtlCol="0">
            <a:spAutoFit/>
          </a:bodyPr>
          <a:lstStyle/>
          <a:p>
            <a:pPr lvl="0">
              <a:defRPr/>
            </a:pPr>
            <a:r>
              <a:rPr lang="en-US" altLang="zh-CN" sz="2000">
                <a:solidFill>
                  <a:srgbClr val="002060"/>
                </a:solidFill>
                <a:latin typeface="Roboto" panose="02000000000000000000" pitchFamily="2" charset="0"/>
                <a:ea typeface="Roboto" panose="02000000000000000000" pitchFamily="2" charset="0"/>
              </a:rPr>
              <a:t>3</a:t>
            </a:r>
            <a:r>
              <a:rPr lang="vi-VN" altLang="zh-CN" sz="2000">
                <a:solidFill>
                  <a:srgbClr val="002060"/>
                </a:solidFill>
                <a:latin typeface="Roboto" panose="02000000000000000000" pitchFamily="2" charset="0"/>
                <a:ea typeface="Roboto" panose="02000000000000000000" pitchFamily="2" charset="0"/>
              </a:rPr>
              <a:t>. Mô tả ngắn gọn cách làm kính chắn giọt bắn</a:t>
            </a:r>
          </a:p>
          <a:p>
            <a:pPr lvl="0">
              <a:defRPr/>
            </a:pPr>
            <a:r>
              <a:rPr lang="vi-VN" altLang="zh-CN" sz="2000">
                <a:solidFill>
                  <a:srgbClr val="002060"/>
                </a:solidFill>
                <a:latin typeface="Roboto" panose="02000000000000000000" pitchFamily="2" charset="0"/>
                <a:ea typeface="Roboto" panose="02000000000000000000" pitchFamily="2" charset="0"/>
              </a:rPr>
              <a:t>……………………………………………………………………………………………………………………………………..</a:t>
            </a:r>
          </a:p>
          <a:p>
            <a:pPr lvl="0">
              <a:defRPr/>
            </a:pPr>
            <a:r>
              <a:rPr lang="vi-VN" altLang="zh-CN" sz="2000">
                <a:solidFill>
                  <a:srgbClr val="002060"/>
                </a:solidFill>
                <a:latin typeface="Roboto" panose="02000000000000000000" pitchFamily="2" charset="0"/>
                <a:ea typeface="Roboto" panose="02000000000000000000" pitchFamily="2" charset="0"/>
              </a:rPr>
              <a:t>……………………………………………………………………………………………………………………………………..</a:t>
            </a:r>
          </a:p>
        </p:txBody>
      </p:sp>
      <p:pic>
        <p:nvPicPr>
          <p:cNvPr id="11" name="Picture 10"/>
          <p:cNvPicPr>
            <a:picLocks noChangeAspect="1"/>
          </p:cNvPicPr>
          <p:nvPr/>
        </p:nvPicPr>
        <p:blipFill>
          <a:blip r:embed="rId4"/>
          <a:stretch>
            <a:fillRect/>
          </a:stretch>
        </p:blipFill>
        <p:spPr>
          <a:xfrm>
            <a:off x="2622761" y="2662221"/>
            <a:ext cx="1688290" cy="1813593"/>
          </a:xfrm>
          <a:prstGeom prst="rect">
            <a:avLst/>
          </a:prstGeom>
        </p:spPr>
      </p:pic>
    </p:spTree>
    <p:extLst>
      <p:ext uri="{BB962C8B-B14F-4D97-AF65-F5344CB8AC3E}">
        <p14:creationId xmlns:p14="http://schemas.microsoft.com/office/powerpoint/2010/main" val="73989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wipe(down)">
                                      <p:cBhvr>
                                        <p:cTn id="7" dur="500"/>
                                        <p:tgtEl>
                                          <p:spTgt spid="116"/>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00"/>
                                        <p:tgtEl>
                                          <p:spTgt spid="10"/>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7" grpId="0"/>
      <p:bldP spid="9"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23361" y="632085"/>
            <a:ext cx="625019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KÍNH CHẮN GIỌT BẮN</a:t>
            </a:r>
          </a:p>
        </p:txBody>
      </p:sp>
      <p:sp>
        <p:nvSpPr>
          <p:cNvPr id="6" name="TextBox 5">
            <a:extLst>
              <a:ext uri="{FF2B5EF4-FFF2-40B4-BE49-F238E27FC236}">
                <a16:creationId xmlns:a16="http://schemas.microsoft.com/office/drawing/2014/main" id="{F47EDC76-93E4-69B2-B3EB-FFBB9F9285CB}"/>
              </a:ext>
            </a:extLst>
          </p:cNvPr>
          <p:cNvSpPr txBox="1"/>
          <p:nvPr/>
        </p:nvSpPr>
        <p:spPr>
          <a:xfrm>
            <a:off x="4028425" y="1461865"/>
            <a:ext cx="4231758" cy="36933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Lựa chọn dụng cụ và vật liệu</a:t>
            </a:r>
          </a:p>
        </p:txBody>
      </p:sp>
      <p:sp>
        <p:nvSpPr>
          <p:cNvPr id="7" name="TextBox 6">
            <a:extLst>
              <a:ext uri="{FF2B5EF4-FFF2-40B4-BE49-F238E27FC236}">
                <a16:creationId xmlns:a16="http://schemas.microsoft.com/office/drawing/2014/main" id="{C50EEADF-F242-4F8F-96FE-76601BA8159E}"/>
              </a:ext>
            </a:extLst>
          </p:cNvPr>
          <p:cNvSpPr txBox="1"/>
          <p:nvPr/>
        </p:nvSpPr>
        <p:spPr>
          <a:xfrm>
            <a:off x="3183934" y="2081528"/>
            <a:ext cx="5920740" cy="36933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Dây chun, xốp dán mũ, giấy bóng kính</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328" y="-45481"/>
            <a:ext cx="2336328" cy="1708727"/>
          </a:xfrm>
          <a:prstGeom prst="rect">
            <a:avLst/>
          </a:prstGeom>
          <a:ln>
            <a:noFill/>
          </a:ln>
        </p:spPr>
      </p:pic>
      <p:pic>
        <p:nvPicPr>
          <p:cNvPr id="5" name="Picture 4">
            <a:extLst>
              <a:ext uri="{FF2B5EF4-FFF2-40B4-BE49-F238E27FC236}">
                <a16:creationId xmlns:a16="http://schemas.microsoft.com/office/drawing/2014/main" id="{2CD21B1A-23F9-50CA-F1F6-76F1CA7EE1C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6923" l="1067" r="96000"/>
                    </a14:imgEffect>
                  </a14:imgLayer>
                </a14:imgProps>
              </a:ext>
            </a:extLst>
          </a:blip>
          <a:stretch>
            <a:fillRect/>
          </a:stretch>
        </p:blipFill>
        <p:spPr>
          <a:xfrm>
            <a:off x="1207097" y="2793385"/>
            <a:ext cx="3047470" cy="2112912"/>
          </a:xfrm>
          <a:prstGeom prst="rect">
            <a:avLst/>
          </a:prstGeom>
        </p:spPr>
      </p:pic>
      <p:pic>
        <p:nvPicPr>
          <p:cNvPr id="10" name="Picture 9">
            <a:extLst>
              <a:ext uri="{FF2B5EF4-FFF2-40B4-BE49-F238E27FC236}">
                <a16:creationId xmlns:a16="http://schemas.microsoft.com/office/drawing/2014/main" id="{EBCC3FF7-7660-9402-074B-702163FD164A}"/>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2273" b="98864" l="4177" r="96806"/>
                    </a14:imgEffect>
                  </a14:imgLayer>
                </a14:imgProps>
              </a:ext>
            </a:extLst>
          </a:blip>
          <a:stretch>
            <a:fillRect/>
          </a:stretch>
        </p:blipFill>
        <p:spPr>
          <a:xfrm>
            <a:off x="5062316" y="2908875"/>
            <a:ext cx="1908970" cy="2476501"/>
          </a:xfrm>
          <a:prstGeom prst="rect">
            <a:avLst/>
          </a:prstGeom>
        </p:spPr>
      </p:pic>
      <p:pic>
        <p:nvPicPr>
          <p:cNvPr id="12" name="Picture 11">
            <a:extLst>
              <a:ext uri="{FF2B5EF4-FFF2-40B4-BE49-F238E27FC236}">
                <a16:creationId xmlns:a16="http://schemas.microsoft.com/office/drawing/2014/main" id="{962E74B2-FAF3-A238-4DDE-A321C75482DD}"/>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4051" b="95736" l="0" r="97417"/>
                    </a14:imgEffect>
                  </a14:imgLayer>
                </a14:imgProps>
              </a:ext>
            </a:extLst>
          </a:blip>
          <a:stretch>
            <a:fillRect/>
          </a:stretch>
        </p:blipFill>
        <p:spPr>
          <a:xfrm>
            <a:off x="7673689" y="2695865"/>
            <a:ext cx="2861969" cy="2476501"/>
          </a:xfrm>
          <a:prstGeom prst="rect">
            <a:avLst/>
          </a:prstGeom>
        </p:spPr>
      </p:pic>
    </p:spTree>
    <p:extLst>
      <p:ext uri="{BB962C8B-B14F-4D97-AF65-F5344CB8AC3E}">
        <p14:creationId xmlns:p14="http://schemas.microsoft.com/office/powerpoint/2010/main" val="1250534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8"/>
                                            </p:cond>
                                          </p:stCondLst>
                                          <p:endCondLst>
                                            <p:cond evt="onStopAudio" delay="0">
                                              <p:tgtEl>
                                                <p:sldTgt/>
                                              </p:tgtEl>
                                            </p:cond>
                                          </p:endCondLst>
                                        </p:cTn>
                                        <p:tgtEl>
                                          <p:sndTgt r:embed="rId3" name="Chuong cua.wav"/>
                                        </p:tgtEl>
                                      </p:cMediaNode>
                                    </p:audio>
                                  </p:subTnLst>
                                </p:cTn>
                              </p:par>
                              <p:par>
                                <p:cTn id="12" presetID="23" presetClass="entr" presetSubtype="16"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2"/>
                                            </p:cond>
                                          </p:stCondLst>
                                          <p:endCondLst>
                                            <p:cond evt="onStopAudio" delay="0">
                                              <p:tgtEl>
                                                <p:sldTgt/>
                                              </p:tgtEl>
                                            </p:cond>
                                          </p:endCondLst>
                                        </p:cTn>
                                        <p:tgtEl>
                                          <p:sndTgt r:embed="rId3" name="Chuong cua.wav"/>
                                        </p:tgtEl>
                                      </p:cMediaNode>
                                    </p:audio>
                                  </p:subTnLst>
                                </p:cTn>
                              </p:par>
                              <p:par>
                                <p:cTn id="16" presetID="21" presetClass="entr" presetSubtype="1"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heel(1)">
                                      <p:cBhvr>
                                        <p:cTn id="18" dur="2000"/>
                                        <p:tgtEl>
                                          <p:spTgt spid="5"/>
                                        </p:tgtEl>
                                      </p:cBhvr>
                                    </p:animEffect>
                                  </p:childTnLst>
                                </p:cTn>
                              </p:par>
                              <p:par>
                                <p:cTn id="19" presetID="21" presetClass="entr" presetSubtype="1"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heel(1)">
                                      <p:cBhvr>
                                        <p:cTn id="21" dur="2000"/>
                                        <p:tgtEl>
                                          <p:spTgt spid="10"/>
                                        </p:tgtEl>
                                      </p:cBhvr>
                                    </p:animEffect>
                                  </p:childTnLst>
                                </p:cTn>
                              </p:par>
                              <p:par>
                                <p:cTn id="22" presetID="21" presetClass="entr" presetSubtype="1"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heel(1)">
                                      <p:cBhvr>
                                        <p:cTn id="24"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7EDC76-93E4-69B2-B3EB-FFBB9F9285CB}"/>
              </a:ext>
            </a:extLst>
          </p:cNvPr>
          <p:cNvSpPr txBox="1"/>
          <p:nvPr/>
        </p:nvSpPr>
        <p:spPr>
          <a:xfrm>
            <a:off x="2286000" y="1499123"/>
            <a:ext cx="8127734" cy="36933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Làm </a:t>
            </a: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kính chắn giọt bắn </a:t>
            </a:r>
            <a:r>
              <a:rPr kumimoji="0" lang="pt-BR"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theo cách của em hoặc nhóm em</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TextBox 7"/>
          <p:cNvSpPr txBox="1"/>
          <p:nvPr/>
        </p:nvSpPr>
        <p:spPr>
          <a:xfrm>
            <a:off x="2979869" y="639346"/>
            <a:ext cx="599200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KÍNH CHẮN GIỌT BẮN</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28" y="-45481"/>
            <a:ext cx="2336328" cy="1708727"/>
          </a:xfrm>
          <a:prstGeom prst="rect">
            <a:avLst/>
          </a:prstGeom>
          <a:ln>
            <a:noFill/>
          </a:ln>
        </p:spPr>
      </p:pic>
      <p:pic>
        <p:nvPicPr>
          <p:cNvPr id="4098" name="Picture 2">
            <a:extLst>
              <a:ext uri="{FF2B5EF4-FFF2-40B4-BE49-F238E27FC236}">
                <a16:creationId xmlns:a16="http://schemas.microsoft.com/office/drawing/2014/main" id="{DE4D59F6-E2E1-6947-62E6-78380654B16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992" r="13316"/>
          <a:stretch/>
        </p:blipFill>
        <p:spPr bwMode="auto">
          <a:xfrm>
            <a:off x="890852" y="2296278"/>
            <a:ext cx="3377485" cy="3429000"/>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F109CA60-8DFA-8A15-D6F0-6CBA2343094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0190" r="10921"/>
          <a:stretch/>
        </p:blipFill>
        <p:spPr bwMode="auto">
          <a:xfrm>
            <a:off x="8674060" y="2296278"/>
            <a:ext cx="2705102" cy="3429000"/>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B14E1124-4B40-17BF-9F0B-E0AA1EF5026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3435" r="12662"/>
          <a:stretch/>
        </p:blipFill>
        <p:spPr bwMode="auto">
          <a:xfrm>
            <a:off x="5243738" y="2296278"/>
            <a:ext cx="2454921" cy="3429000"/>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6144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par>
                                <p:cTn id="12" presetID="16" presetClass="entr" presetSubtype="37" fill="hold" nodeType="withEffect">
                                  <p:stCondLst>
                                    <p:cond delay="0"/>
                                  </p:stCondLst>
                                  <p:childTnLst>
                                    <p:set>
                                      <p:cBhvr>
                                        <p:cTn id="13" dur="1" fill="hold">
                                          <p:stCondLst>
                                            <p:cond delay="0"/>
                                          </p:stCondLst>
                                        </p:cTn>
                                        <p:tgtEl>
                                          <p:spTgt spid="4098"/>
                                        </p:tgtEl>
                                        <p:attrNameLst>
                                          <p:attrName>style.visibility</p:attrName>
                                        </p:attrNameLst>
                                      </p:cBhvr>
                                      <p:to>
                                        <p:strVal val="visible"/>
                                      </p:to>
                                    </p:set>
                                    <p:animEffect transition="in" filter="barn(outVertical)">
                                      <p:cBhvr>
                                        <p:cTn id="14" dur="500"/>
                                        <p:tgtEl>
                                          <p:spTgt spid="4098"/>
                                        </p:tgtEl>
                                      </p:cBhvr>
                                    </p:animEffect>
                                  </p:childTnLst>
                                </p:cTn>
                              </p:par>
                              <p:par>
                                <p:cTn id="15" presetID="16" presetClass="entr" presetSubtype="37" fill="hold" nodeType="withEffect">
                                  <p:stCondLst>
                                    <p:cond delay="0"/>
                                  </p:stCondLst>
                                  <p:childTnLst>
                                    <p:set>
                                      <p:cBhvr>
                                        <p:cTn id="16" dur="1" fill="hold">
                                          <p:stCondLst>
                                            <p:cond delay="0"/>
                                          </p:stCondLst>
                                        </p:cTn>
                                        <p:tgtEl>
                                          <p:spTgt spid="4102"/>
                                        </p:tgtEl>
                                        <p:attrNameLst>
                                          <p:attrName>style.visibility</p:attrName>
                                        </p:attrNameLst>
                                      </p:cBhvr>
                                      <p:to>
                                        <p:strVal val="visible"/>
                                      </p:to>
                                    </p:set>
                                    <p:animEffect transition="in" filter="barn(outVertical)">
                                      <p:cBhvr>
                                        <p:cTn id="17" dur="500"/>
                                        <p:tgtEl>
                                          <p:spTgt spid="4102"/>
                                        </p:tgtEl>
                                      </p:cBhvr>
                                    </p:animEffect>
                                  </p:childTnLst>
                                </p:cTn>
                              </p:par>
                              <p:par>
                                <p:cTn id="18" presetID="16" presetClass="entr" presetSubtype="37" fill="hold" nodeType="withEffect">
                                  <p:stCondLst>
                                    <p:cond delay="0"/>
                                  </p:stCondLst>
                                  <p:childTnLst>
                                    <p:set>
                                      <p:cBhvr>
                                        <p:cTn id="19" dur="1" fill="hold">
                                          <p:stCondLst>
                                            <p:cond delay="0"/>
                                          </p:stCondLst>
                                        </p:cTn>
                                        <p:tgtEl>
                                          <p:spTgt spid="4100"/>
                                        </p:tgtEl>
                                        <p:attrNameLst>
                                          <p:attrName>style.visibility</p:attrName>
                                        </p:attrNameLst>
                                      </p:cBhvr>
                                      <p:to>
                                        <p:strVal val="visible"/>
                                      </p:to>
                                    </p:set>
                                    <p:animEffect transition="in" filter="barn(outVertical)">
                                      <p:cBhvr>
                                        <p:cTn id="20" dur="5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777240" y="4080972"/>
            <a:ext cx="3256991"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Cắt mặt kính theo kích thước khuôn mặt</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TextBox 7"/>
          <p:cNvSpPr txBox="1"/>
          <p:nvPr/>
        </p:nvSpPr>
        <p:spPr>
          <a:xfrm>
            <a:off x="3001384" y="793135"/>
            <a:ext cx="60027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KÍNH CHẮN GIỌT BẮN</a:t>
            </a:r>
          </a:p>
        </p:txBody>
      </p:sp>
      <p:grpSp>
        <p:nvGrpSpPr>
          <p:cNvPr id="19" name="Group 18"/>
          <p:cNvGrpSpPr/>
          <p:nvPr/>
        </p:nvGrpSpPr>
        <p:grpSpPr>
          <a:xfrm>
            <a:off x="1295102" y="2227989"/>
            <a:ext cx="1271353" cy="1365783"/>
            <a:chOff x="5964581" y="1596496"/>
            <a:chExt cx="1271353" cy="1365783"/>
          </a:xfrm>
          <a:solidFill>
            <a:srgbClr val="00B050"/>
          </a:solidFill>
        </p:grpSpPr>
        <p:sp>
          <p:nvSpPr>
            <p:cNvPr id="20" name="Rectangle 34">
              <a:extLst>
                <a:ext uri="{FF2B5EF4-FFF2-40B4-BE49-F238E27FC236}">
                  <a16:creationId xmlns:a16="http://schemas.microsoft.com/office/drawing/2014/main" id="{727AB63F-DB34-3CBD-1690-0D28436EF066}"/>
                </a:ext>
              </a:extLst>
            </p:cNvPr>
            <p:cNvSpPr/>
            <p:nvPr/>
          </p:nvSpPr>
          <p:spPr>
            <a:xfrm rot="20386697">
              <a:off x="5964581" y="1596496"/>
              <a:ext cx="1271353" cy="1365783"/>
            </a:xfrm>
            <a:prstGeom prst="notchedRightArrow">
              <a:avLst/>
            </a:prstGeom>
            <a:gr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sp>
          <p:nvSpPr>
            <p:cNvPr id="21" name="Rounded Rectangle 20"/>
            <p:cNvSpPr/>
            <p:nvPr/>
          </p:nvSpPr>
          <p:spPr>
            <a:xfrm>
              <a:off x="6155190" y="1822387"/>
              <a:ext cx="890133" cy="829031"/>
            </a:xfrm>
            <a:prstGeom prst="notchedRightArrow">
              <a:avLst/>
            </a:prstGeom>
            <a:gr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chemeClr val="bg1"/>
                  </a:solidFill>
                  <a:effectLst/>
                  <a:uLnTx/>
                  <a:uFillTx/>
                  <a:latin typeface="Roboto Black" panose="02000000000000000000" pitchFamily="2" charset="0"/>
                  <a:ea typeface="Roboto Black" panose="02000000000000000000" pitchFamily="2" charset="0"/>
                  <a:cs typeface="+mn-cs"/>
                </a:rPr>
                <a:t>1</a:t>
              </a:r>
            </a:p>
          </p:txBody>
        </p:sp>
      </p:grpSp>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28" y="-45481"/>
            <a:ext cx="2336328" cy="1708727"/>
          </a:xfrm>
          <a:prstGeom prst="rect">
            <a:avLst/>
          </a:prstGeom>
          <a:ln>
            <a:noFill/>
          </a:ln>
        </p:spPr>
      </p:pic>
      <p:pic>
        <p:nvPicPr>
          <p:cNvPr id="3" name="Picture 2">
            <a:extLst>
              <a:ext uri="{FF2B5EF4-FFF2-40B4-BE49-F238E27FC236}">
                <a16:creationId xmlns:a16="http://schemas.microsoft.com/office/drawing/2014/main" id="{D6637ADD-6313-A0BE-DD64-3090E1CC9AF4}"/>
              </a:ext>
            </a:extLst>
          </p:cNvPr>
          <p:cNvPicPr>
            <a:picLocks noChangeAspect="1"/>
          </p:cNvPicPr>
          <p:nvPr/>
        </p:nvPicPr>
        <p:blipFill>
          <a:blip r:embed="rId4"/>
          <a:stretch>
            <a:fillRect/>
          </a:stretch>
        </p:blipFill>
        <p:spPr>
          <a:xfrm>
            <a:off x="4352877" y="1895244"/>
            <a:ext cx="5853361" cy="3323152"/>
          </a:xfrm>
          <a:prstGeom prst="ellipse">
            <a:avLst/>
          </a:prstGeom>
          <a:ln>
            <a:noFill/>
          </a:ln>
          <a:effectLst>
            <a:outerShdw blurRad="63500" sx="102000" sy="102000" algn="ctr" rotWithShape="0">
              <a:prstClr val="black">
                <a:alpha val="40000"/>
              </a:prstClr>
            </a:outerShdw>
            <a:softEdge rad="112500"/>
          </a:effectLst>
        </p:spPr>
      </p:pic>
    </p:spTree>
    <p:extLst>
      <p:ext uri="{BB962C8B-B14F-4D97-AF65-F5344CB8AC3E}">
        <p14:creationId xmlns:p14="http://schemas.microsoft.com/office/powerpoint/2010/main" val="1584251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par>
                                <p:cTn id="12" presetID="53" presetClass="entr" presetSubtype="16" fill="hold" nodeType="with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p:cTn id="14" dur="500" fill="hold"/>
                                        <p:tgtEl>
                                          <p:spTgt spid="19"/>
                                        </p:tgtEl>
                                        <p:attrNameLst>
                                          <p:attrName>ppt_w</p:attrName>
                                        </p:attrNameLst>
                                      </p:cBhvr>
                                      <p:tavLst>
                                        <p:tav tm="0">
                                          <p:val>
                                            <p:fltVal val="0"/>
                                          </p:val>
                                        </p:tav>
                                        <p:tav tm="100000">
                                          <p:val>
                                            <p:strVal val="#ppt_w"/>
                                          </p:val>
                                        </p:tav>
                                      </p:tavLst>
                                    </p:anim>
                                    <p:anim calcmode="lin" valueType="num">
                                      <p:cBhvr>
                                        <p:cTn id="15" dur="500" fill="hold"/>
                                        <p:tgtEl>
                                          <p:spTgt spid="19"/>
                                        </p:tgtEl>
                                        <p:attrNameLst>
                                          <p:attrName>ppt_h</p:attrName>
                                        </p:attrNameLst>
                                      </p:cBhvr>
                                      <p:tavLst>
                                        <p:tav tm="0">
                                          <p:val>
                                            <p:fltVal val="0"/>
                                          </p:val>
                                        </p:tav>
                                        <p:tav tm="100000">
                                          <p:val>
                                            <p:strVal val="#ppt_h"/>
                                          </p:val>
                                        </p:tav>
                                      </p:tavLst>
                                    </p:anim>
                                    <p:animEffect transition="in" filter="fade">
                                      <p:cBhvr>
                                        <p:cTn id="16" dur="500"/>
                                        <p:tgtEl>
                                          <p:spTgt spid="19"/>
                                        </p:tgtEl>
                                      </p:cBhvr>
                                    </p:animEffect>
                                  </p:childTnLst>
                                </p:cTn>
                              </p:par>
                              <p:par>
                                <p:cTn id="17" presetID="42"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1507969" y="3748562"/>
            <a:ext cx="4431138"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Làm dây đeo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TextBox 7"/>
          <p:cNvSpPr txBox="1"/>
          <p:nvPr/>
        </p:nvSpPr>
        <p:spPr>
          <a:xfrm>
            <a:off x="3001384" y="793135"/>
            <a:ext cx="60027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KÍNH CHẮN GIỌT BẮN</a:t>
            </a:r>
          </a:p>
        </p:txBody>
      </p:sp>
      <p:grpSp>
        <p:nvGrpSpPr>
          <p:cNvPr id="19" name="Group 18"/>
          <p:cNvGrpSpPr/>
          <p:nvPr/>
        </p:nvGrpSpPr>
        <p:grpSpPr>
          <a:xfrm>
            <a:off x="2365707" y="1756193"/>
            <a:ext cx="1271353" cy="1365783"/>
            <a:chOff x="5964581" y="1596496"/>
            <a:chExt cx="1271353" cy="1365783"/>
          </a:xfrm>
          <a:solidFill>
            <a:srgbClr val="00B050"/>
          </a:solidFill>
        </p:grpSpPr>
        <p:sp>
          <p:nvSpPr>
            <p:cNvPr id="20" name="Rectangle 34">
              <a:extLst>
                <a:ext uri="{FF2B5EF4-FFF2-40B4-BE49-F238E27FC236}">
                  <a16:creationId xmlns:a16="http://schemas.microsoft.com/office/drawing/2014/main" id="{727AB63F-DB34-3CBD-1690-0D28436EF066}"/>
                </a:ext>
              </a:extLst>
            </p:cNvPr>
            <p:cNvSpPr/>
            <p:nvPr/>
          </p:nvSpPr>
          <p:spPr>
            <a:xfrm rot="20386697">
              <a:off x="5964581" y="1596496"/>
              <a:ext cx="1271353" cy="1365783"/>
            </a:xfrm>
            <a:prstGeom prst="notchedRightArrow">
              <a:avLst/>
            </a:prstGeom>
            <a:gr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sp>
          <p:nvSpPr>
            <p:cNvPr id="21" name="Rounded Rectangle 20"/>
            <p:cNvSpPr/>
            <p:nvPr/>
          </p:nvSpPr>
          <p:spPr>
            <a:xfrm>
              <a:off x="6155190" y="1822387"/>
              <a:ext cx="890133" cy="829031"/>
            </a:xfrm>
            <a:prstGeom prst="notchedRightArrow">
              <a:avLst/>
            </a:prstGeom>
            <a:gr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2</a:t>
              </a:r>
            </a:p>
          </p:txBody>
        </p:sp>
      </p:grpSp>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28" y="-45481"/>
            <a:ext cx="2336328" cy="1708727"/>
          </a:xfrm>
          <a:prstGeom prst="rect">
            <a:avLst/>
          </a:prstGeom>
          <a:ln>
            <a:noFill/>
          </a:ln>
        </p:spPr>
      </p:pic>
      <p:pic>
        <p:nvPicPr>
          <p:cNvPr id="3" name="Picture 2">
            <a:extLst>
              <a:ext uri="{FF2B5EF4-FFF2-40B4-BE49-F238E27FC236}">
                <a16:creationId xmlns:a16="http://schemas.microsoft.com/office/drawing/2014/main" id="{FA0ACFFB-1382-85B6-2C22-7908761C83BF}"/>
              </a:ext>
            </a:extLst>
          </p:cNvPr>
          <p:cNvPicPr>
            <a:picLocks noChangeAspect="1"/>
          </p:cNvPicPr>
          <p:nvPr/>
        </p:nvPicPr>
        <p:blipFill>
          <a:blip r:embed="rId4"/>
          <a:stretch>
            <a:fillRect/>
          </a:stretch>
        </p:blipFill>
        <p:spPr>
          <a:xfrm>
            <a:off x="4798515" y="1578560"/>
            <a:ext cx="6719527" cy="3599747"/>
          </a:xfrm>
          <a:prstGeom prst="ellipse">
            <a:avLst/>
          </a:prstGeom>
          <a:ln>
            <a:noFill/>
          </a:ln>
          <a:effectLst>
            <a:outerShdw blurRad="63500" sx="102000" sy="102000" algn="ctr" rotWithShape="0">
              <a:prstClr val="black">
                <a:alpha val="40000"/>
              </a:prstClr>
            </a:outerShdw>
            <a:softEdge rad="112500"/>
          </a:effectLst>
        </p:spPr>
      </p:pic>
    </p:spTree>
    <p:extLst>
      <p:ext uri="{BB962C8B-B14F-4D97-AF65-F5344CB8AC3E}">
        <p14:creationId xmlns:p14="http://schemas.microsoft.com/office/powerpoint/2010/main" val="3635472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par>
                                <p:cTn id="12" presetID="53" presetClass="entr" presetSubtype="16" fill="hold" nodeType="with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p:cTn id="14" dur="500" fill="hold"/>
                                        <p:tgtEl>
                                          <p:spTgt spid="19"/>
                                        </p:tgtEl>
                                        <p:attrNameLst>
                                          <p:attrName>ppt_w</p:attrName>
                                        </p:attrNameLst>
                                      </p:cBhvr>
                                      <p:tavLst>
                                        <p:tav tm="0">
                                          <p:val>
                                            <p:fltVal val="0"/>
                                          </p:val>
                                        </p:tav>
                                        <p:tav tm="100000">
                                          <p:val>
                                            <p:strVal val="#ppt_w"/>
                                          </p:val>
                                        </p:tav>
                                      </p:tavLst>
                                    </p:anim>
                                    <p:anim calcmode="lin" valueType="num">
                                      <p:cBhvr>
                                        <p:cTn id="15" dur="500" fill="hold"/>
                                        <p:tgtEl>
                                          <p:spTgt spid="19"/>
                                        </p:tgtEl>
                                        <p:attrNameLst>
                                          <p:attrName>ppt_h</p:attrName>
                                        </p:attrNameLst>
                                      </p:cBhvr>
                                      <p:tavLst>
                                        <p:tav tm="0">
                                          <p:val>
                                            <p:fltVal val="0"/>
                                          </p:val>
                                        </p:tav>
                                        <p:tav tm="100000">
                                          <p:val>
                                            <p:strVal val="#ppt_h"/>
                                          </p:val>
                                        </p:tav>
                                      </p:tavLst>
                                    </p:anim>
                                    <p:animEffect transition="in" filter="fade">
                                      <p:cBhvr>
                                        <p:cTn id="16" dur="500"/>
                                        <p:tgtEl>
                                          <p:spTgt spid="19"/>
                                        </p:tgtEl>
                                      </p:cBhvr>
                                    </p:animEffect>
                                  </p:childTnLst>
                                </p:cTn>
                              </p:par>
                              <p:par>
                                <p:cTn id="17" presetID="2" presetClass="entr" presetSubtype="2"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1+#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1473798" y="3734923"/>
            <a:ext cx="3418559"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Làm vành đệm kính</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TextBox 7"/>
          <p:cNvSpPr txBox="1"/>
          <p:nvPr/>
        </p:nvSpPr>
        <p:spPr>
          <a:xfrm>
            <a:off x="3001384" y="793135"/>
            <a:ext cx="60027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KÍNH CHẮN GIỌT BẮN</a:t>
            </a:r>
          </a:p>
        </p:txBody>
      </p:sp>
      <p:grpSp>
        <p:nvGrpSpPr>
          <p:cNvPr id="19" name="Group 18"/>
          <p:cNvGrpSpPr/>
          <p:nvPr/>
        </p:nvGrpSpPr>
        <p:grpSpPr>
          <a:xfrm>
            <a:off x="2365707" y="1756193"/>
            <a:ext cx="1271353" cy="1365783"/>
            <a:chOff x="5964581" y="1596496"/>
            <a:chExt cx="1271353" cy="1365783"/>
          </a:xfrm>
          <a:solidFill>
            <a:srgbClr val="00B050"/>
          </a:solidFill>
        </p:grpSpPr>
        <p:sp>
          <p:nvSpPr>
            <p:cNvPr id="20" name="Rectangle 34">
              <a:extLst>
                <a:ext uri="{FF2B5EF4-FFF2-40B4-BE49-F238E27FC236}">
                  <a16:creationId xmlns:a16="http://schemas.microsoft.com/office/drawing/2014/main" id="{727AB63F-DB34-3CBD-1690-0D28436EF066}"/>
                </a:ext>
              </a:extLst>
            </p:cNvPr>
            <p:cNvSpPr/>
            <p:nvPr/>
          </p:nvSpPr>
          <p:spPr>
            <a:xfrm rot="20386697">
              <a:off x="5964581" y="1596496"/>
              <a:ext cx="1271353" cy="1365783"/>
            </a:xfrm>
            <a:prstGeom prst="notchedRightArrow">
              <a:avLst/>
            </a:prstGeom>
            <a:gr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sp>
          <p:nvSpPr>
            <p:cNvPr id="21" name="Rounded Rectangle 20"/>
            <p:cNvSpPr/>
            <p:nvPr/>
          </p:nvSpPr>
          <p:spPr>
            <a:xfrm>
              <a:off x="6155190" y="1822387"/>
              <a:ext cx="890133" cy="829031"/>
            </a:xfrm>
            <a:prstGeom prst="notchedRightArrow">
              <a:avLst/>
            </a:prstGeom>
            <a:gr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3</a:t>
              </a:r>
            </a:p>
          </p:txBody>
        </p:sp>
      </p:grpSp>
      <p:pic>
        <p:nvPicPr>
          <p:cNvPr id="23" name="Picture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28" y="-45481"/>
            <a:ext cx="2336328" cy="1708727"/>
          </a:xfrm>
          <a:prstGeom prst="rect">
            <a:avLst/>
          </a:prstGeom>
          <a:ln>
            <a:noFill/>
          </a:ln>
        </p:spPr>
      </p:pic>
      <p:pic>
        <p:nvPicPr>
          <p:cNvPr id="3" name="Picture 2">
            <a:extLst>
              <a:ext uri="{FF2B5EF4-FFF2-40B4-BE49-F238E27FC236}">
                <a16:creationId xmlns:a16="http://schemas.microsoft.com/office/drawing/2014/main" id="{4722D008-749B-7C78-3A3B-0253E87EB457}"/>
              </a:ext>
            </a:extLst>
          </p:cNvPr>
          <p:cNvPicPr>
            <a:picLocks noChangeAspect="1"/>
          </p:cNvPicPr>
          <p:nvPr/>
        </p:nvPicPr>
        <p:blipFill>
          <a:blip r:embed="rId4"/>
          <a:stretch>
            <a:fillRect/>
          </a:stretch>
        </p:blipFill>
        <p:spPr>
          <a:xfrm>
            <a:off x="7194930" y="1305222"/>
            <a:ext cx="3567070" cy="2414125"/>
          </a:xfrm>
          <a:prstGeom prst="ellipse">
            <a:avLst/>
          </a:prstGeom>
          <a:ln>
            <a:noFill/>
          </a:ln>
          <a:effectLst>
            <a:outerShdw blurRad="63500" sx="102000" sy="102000" algn="ctr" rotWithShape="0">
              <a:prstClr val="black">
                <a:alpha val="40000"/>
              </a:prstClr>
            </a:outerShdw>
            <a:softEdge rad="112500"/>
          </a:effectLst>
        </p:spPr>
      </p:pic>
      <p:pic>
        <p:nvPicPr>
          <p:cNvPr id="6" name="Picture 5">
            <a:extLst>
              <a:ext uri="{FF2B5EF4-FFF2-40B4-BE49-F238E27FC236}">
                <a16:creationId xmlns:a16="http://schemas.microsoft.com/office/drawing/2014/main" id="{1D612AE5-DB2C-4087-5858-C90109B5AB2D}"/>
              </a:ext>
            </a:extLst>
          </p:cNvPr>
          <p:cNvPicPr>
            <a:picLocks noChangeAspect="1"/>
          </p:cNvPicPr>
          <p:nvPr/>
        </p:nvPicPr>
        <p:blipFill>
          <a:blip r:embed="rId5"/>
          <a:stretch>
            <a:fillRect/>
          </a:stretch>
        </p:blipFill>
        <p:spPr>
          <a:xfrm>
            <a:off x="7299645" y="3686934"/>
            <a:ext cx="3418560" cy="2377931"/>
          </a:xfrm>
          <a:prstGeom prst="ellipse">
            <a:avLst/>
          </a:prstGeom>
          <a:ln>
            <a:noFill/>
          </a:ln>
          <a:effectLst>
            <a:outerShdw blurRad="63500" sx="102000" sy="102000" algn="ctr" rotWithShape="0">
              <a:prstClr val="black">
                <a:alpha val="40000"/>
              </a:prstClr>
            </a:outerShdw>
            <a:softEdge rad="112500"/>
          </a:effectLst>
        </p:spPr>
      </p:pic>
    </p:spTree>
    <p:extLst>
      <p:ext uri="{BB962C8B-B14F-4D97-AF65-F5344CB8AC3E}">
        <p14:creationId xmlns:p14="http://schemas.microsoft.com/office/powerpoint/2010/main" val="1638398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par>
                                <p:cTn id="12" presetID="53" presetClass="entr" presetSubtype="16" fill="hold" nodeType="with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p:cTn id="14" dur="500" fill="hold"/>
                                        <p:tgtEl>
                                          <p:spTgt spid="19"/>
                                        </p:tgtEl>
                                        <p:attrNameLst>
                                          <p:attrName>ppt_w</p:attrName>
                                        </p:attrNameLst>
                                      </p:cBhvr>
                                      <p:tavLst>
                                        <p:tav tm="0">
                                          <p:val>
                                            <p:fltVal val="0"/>
                                          </p:val>
                                        </p:tav>
                                        <p:tav tm="100000">
                                          <p:val>
                                            <p:strVal val="#ppt_w"/>
                                          </p:val>
                                        </p:tav>
                                      </p:tavLst>
                                    </p:anim>
                                    <p:anim calcmode="lin" valueType="num">
                                      <p:cBhvr>
                                        <p:cTn id="15" dur="500" fill="hold"/>
                                        <p:tgtEl>
                                          <p:spTgt spid="19"/>
                                        </p:tgtEl>
                                        <p:attrNameLst>
                                          <p:attrName>ppt_h</p:attrName>
                                        </p:attrNameLst>
                                      </p:cBhvr>
                                      <p:tavLst>
                                        <p:tav tm="0">
                                          <p:val>
                                            <p:fltVal val="0"/>
                                          </p:val>
                                        </p:tav>
                                        <p:tav tm="100000">
                                          <p:val>
                                            <p:strVal val="#ppt_h"/>
                                          </p:val>
                                        </p:tav>
                                      </p:tavLst>
                                    </p:anim>
                                    <p:animEffect transition="in" filter="fade">
                                      <p:cBhvr>
                                        <p:cTn id="16" dur="500"/>
                                        <p:tgtEl>
                                          <p:spTgt spid="19"/>
                                        </p:tgtEl>
                                      </p:cBhvr>
                                    </p:animEffect>
                                  </p:childTnLst>
                                </p:cTn>
                              </p:par>
                              <p:par>
                                <p:cTn id="17" presetID="26"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down)">
                                      <p:cBhvr>
                                        <p:cTn id="19" dur="580">
                                          <p:stCondLst>
                                            <p:cond delay="0"/>
                                          </p:stCondLst>
                                        </p:cTn>
                                        <p:tgtEl>
                                          <p:spTgt spid="3"/>
                                        </p:tgtEl>
                                      </p:cBhvr>
                                    </p:animEffect>
                                    <p:anim calcmode="lin" valueType="num">
                                      <p:cBhvr>
                                        <p:cTn id="20"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5" dur="26">
                                          <p:stCondLst>
                                            <p:cond delay="650"/>
                                          </p:stCondLst>
                                        </p:cTn>
                                        <p:tgtEl>
                                          <p:spTgt spid="3"/>
                                        </p:tgtEl>
                                      </p:cBhvr>
                                      <p:to x="100000" y="60000"/>
                                    </p:animScale>
                                    <p:animScale>
                                      <p:cBhvr>
                                        <p:cTn id="26" dur="166" decel="50000">
                                          <p:stCondLst>
                                            <p:cond delay="676"/>
                                          </p:stCondLst>
                                        </p:cTn>
                                        <p:tgtEl>
                                          <p:spTgt spid="3"/>
                                        </p:tgtEl>
                                      </p:cBhvr>
                                      <p:to x="100000" y="100000"/>
                                    </p:animScale>
                                    <p:animScale>
                                      <p:cBhvr>
                                        <p:cTn id="27" dur="26">
                                          <p:stCondLst>
                                            <p:cond delay="1312"/>
                                          </p:stCondLst>
                                        </p:cTn>
                                        <p:tgtEl>
                                          <p:spTgt spid="3"/>
                                        </p:tgtEl>
                                      </p:cBhvr>
                                      <p:to x="100000" y="80000"/>
                                    </p:animScale>
                                    <p:animScale>
                                      <p:cBhvr>
                                        <p:cTn id="28" dur="166" decel="50000">
                                          <p:stCondLst>
                                            <p:cond delay="1338"/>
                                          </p:stCondLst>
                                        </p:cTn>
                                        <p:tgtEl>
                                          <p:spTgt spid="3"/>
                                        </p:tgtEl>
                                      </p:cBhvr>
                                      <p:to x="100000" y="100000"/>
                                    </p:animScale>
                                    <p:animScale>
                                      <p:cBhvr>
                                        <p:cTn id="29" dur="26">
                                          <p:stCondLst>
                                            <p:cond delay="1642"/>
                                          </p:stCondLst>
                                        </p:cTn>
                                        <p:tgtEl>
                                          <p:spTgt spid="3"/>
                                        </p:tgtEl>
                                      </p:cBhvr>
                                      <p:to x="100000" y="90000"/>
                                    </p:animScale>
                                    <p:animScale>
                                      <p:cBhvr>
                                        <p:cTn id="30" dur="166" decel="50000">
                                          <p:stCondLst>
                                            <p:cond delay="1668"/>
                                          </p:stCondLst>
                                        </p:cTn>
                                        <p:tgtEl>
                                          <p:spTgt spid="3"/>
                                        </p:tgtEl>
                                      </p:cBhvr>
                                      <p:to x="100000" y="100000"/>
                                    </p:animScale>
                                    <p:animScale>
                                      <p:cBhvr>
                                        <p:cTn id="31" dur="26">
                                          <p:stCondLst>
                                            <p:cond delay="1808"/>
                                          </p:stCondLst>
                                        </p:cTn>
                                        <p:tgtEl>
                                          <p:spTgt spid="3"/>
                                        </p:tgtEl>
                                      </p:cBhvr>
                                      <p:to x="100000" y="95000"/>
                                    </p:animScale>
                                    <p:animScale>
                                      <p:cBhvr>
                                        <p:cTn id="32" dur="166" decel="50000">
                                          <p:stCondLst>
                                            <p:cond delay="1834"/>
                                          </p:stCondLst>
                                        </p:cTn>
                                        <p:tgtEl>
                                          <p:spTgt spid="3"/>
                                        </p:tgtEl>
                                      </p:cBhvr>
                                      <p:to x="100000" y="100000"/>
                                    </p:animScale>
                                  </p:childTnLst>
                                </p:cTn>
                              </p:par>
                              <p:par>
                                <p:cTn id="33" presetID="26" presetClass="entr" presetSubtype="0" fill="hold"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wipe(down)">
                                      <p:cBhvr>
                                        <p:cTn id="35" dur="580">
                                          <p:stCondLst>
                                            <p:cond delay="0"/>
                                          </p:stCondLst>
                                        </p:cTn>
                                        <p:tgtEl>
                                          <p:spTgt spid="6"/>
                                        </p:tgtEl>
                                      </p:cBhvr>
                                    </p:animEffect>
                                    <p:anim calcmode="lin" valueType="num">
                                      <p:cBhvr>
                                        <p:cTn id="3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1" dur="26">
                                          <p:stCondLst>
                                            <p:cond delay="650"/>
                                          </p:stCondLst>
                                        </p:cTn>
                                        <p:tgtEl>
                                          <p:spTgt spid="6"/>
                                        </p:tgtEl>
                                      </p:cBhvr>
                                      <p:to x="100000" y="60000"/>
                                    </p:animScale>
                                    <p:animScale>
                                      <p:cBhvr>
                                        <p:cTn id="42" dur="166" decel="50000">
                                          <p:stCondLst>
                                            <p:cond delay="676"/>
                                          </p:stCondLst>
                                        </p:cTn>
                                        <p:tgtEl>
                                          <p:spTgt spid="6"/>
                                        </p:tgtEl>
                                      </p:cBhvr>
                                      <p:to x="100000" y="100000"/>
                                    </p:animScale>
                                    <p:animScale>
                                      <p:cBhvr>
                                        <p:cTn id="43" dur="26">
                                          <p:stCondLst>
                                            <p:cond delay="1312"/>
                                          </p:stCondLst>
                                        </p:cTn>
                                        <p:tgtEl>
                                          <p:spTgt spid="6"/>
                                        </p:tgtEl>
                                      </p:cBhvr>
                                      <p:to x="100000" y="80000"/>
                                    </p:animScale>
                                    <p:animScale>
                                      <p:cBhvr>
                                        <p:cTn id="44" dur="166" decel="50000">
                                          <p:stCondLst>
                                            <p:cond delay="1338"/>
                                          </p:stCondLst>
                                        </p:cTn>
                                        <p:tgtEl>
                                          <p:spTgt spid="6"/>
                                        </p:tgtEl>
                                      </p:cBhvr>
                                      <p:to x="100000" y="100000"/>
                                    </p:animScale>
                                    <p:animScale>
                                      <p:cBhvr>
                                        <p:cTn id="45" dur="26">
                                          <p:stCondLst>
                                            <p:cond delay="1642"/>
                                          </p:stCondLst>
                                        </p:cTn>
                                        <p:tgtEl>
                                          <p:spTgt spid="6"/>
                                        </p:tgtEl>
                                      </p:cBhvr>
                                      <p:to x="100000" y="90000"/>
                                    </p:animScale>
                                    <p:animScale>
                                      <p:cBhvr>
                                        <p:cTn id="46" dur="166" decel="50000">
                                          <p:stCondLst>
                                            <p:cond delay="1668"/>
                                          </p:stCondLst>
                                        </p:cTn>
                                        <p:tgtEl>
                                          <p:spTgt spid="6"/>
                                        </p:tgtEl>
                                      </p:cBhvr>
                                      <p:to x="100000" y="100000"/>
                                    </p:animScale>
                                    <p:animScale>
                                      <p:cBhvr>
                                        <p:cTn id="47" dur="26">
                                          <p:stCondLst>
                                            <p:cond delay="1808"/>
                                          </p:stCondLst>
                                        </p:cTn>
                                        <p:tgtEl>
                                          <p:spTgt spid="6"/>
                                        </p:tgtEl>
                                      </p:cBhvr>
                                      <p:to x="100000" y="95000"/>
                                    </p:animScale>
                                    <p:animScale>
                                      <p:cBhvr>
                                        <p:cTn id="48"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1473798" y="3734923"/>
            <a:ext cx="3056057" cy="73866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Trang trí, hoàn thiện kính chắn giọt bắn</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TextBox 7"/>
          <p:cNvSpPr txBox="1"/>
          <p:nvPr/>
        </p:nvSpPr>
        <p:spPr>
          <a:xfrm>
            <a:off x="3001384" y="793135"/>
            <a:ext cx="60027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KÍNH CHẮN GIỌT BẮN</a:t>
            </a:r>
          </a:p>
        </p:txBody>
      </p:sp>
      <p:grpSp>
        <p:nvGrpSpPr>
          <p:cNvPr id="19" name="Group 18"/>
          <p:cNvGrpSpPr/>
          <p:nvPr/>
        </p:nvGrpSpPr>
        <p:grpSpPr>
          <a:xfrm>
            <a:off x="2365707" y="1756193"/>
            <a:ext cx="1271353" cy="1365783"/>
            <a:chOff x="5964581" y="1596496"/>
            <a:chExt cx="1271353" cy="1365783"/>
          </a:xfrm>
          <a:solidFill>
            <a:srgbClr val="00B050"/>
          </a:solidFill>
        </p:grpSpPr>
        <p:sp>
          <p:nvSpPr>
            <p:cNvPr id="20" name="Rectangle 34">
              <a:extLst>
                <a:ext uri="{FF2B5EF4-FFF2-40B4-BE49-F238E27FC236}">
                  <a16:creationId xmlns:a16="http://schemas.microsoft.com/office/drawing/2014/main" id="{727AB63F-DB34-3CBD-1690-0D28436EF066}"/>
                </a:ext>
              </a:extLst>
            </p:cNvPr>
            <p:cNvSpPr/>
            <p:nvPr/>
          </p:nvSpPr>
          <p:spPr>
            <a:xfrm rot="20386697">
              <a:off x="5964581" y="1596496"/>
              <a:ext cx="1271353" cy="1365783"/>
            </a:xfrm>
            <a:prstGeom prst="notchedRightArrow">
              <a:avLst/>
            </a:prstGeom>
            <a:gr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1" name="Rounded Rectangle 20"/>
            <p:cNvSpPr/>
            <p:nvPr/>
          </p:nvSpPr>
          <p:spPr>
            <a:xfrm>
              <a:off x="6155190" y="1822387"/>
              <a:ext cx="890133" cy="829031"/>
            </a:xfrm>
            <a:prstGeom prst="notchedRightArrow">
              <a:avLst/>
            </a:prstGeom>
            <a:gr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chemeClr val="bg1"/>
                  </a:solidFill>
                  <a:effectLst/>
                  <a:uLnTx/>
                  <a:uFillTx/>
                  <a:latin typeface="Roboto Black" panose="02000000000000000000" pitchFamily="2" charset="0"/>
                  <a:ea typeface="Roboto Black" panose="02000000000000000000" pitchFamily="2" charset="0"/>
                  <a:cs typeface="+mn-cs"/>
                </a:rPr>
                <a:t>4</a:t>
              </a:r>
            </a:p>
          </p:txBody>
        </p:sp>
      </p:grpSp>
      <p:pic>
        <p:nvPicPr>
          <p:cNvPr id="23" name="Picture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28" y="-45481"/>
            <a:ext cx="2336328" cy="1708727"/>
          </a:xfrm>
          <a:prstGeom prst="rect">
            <a:avLst/>
          </a:prstGeom>
          <a:ln>
            <a:noFill/>
          </a:ln>
        </p:spPr>
      </p:pic>
      <p:pic>
        <p:nvPicPr>
          <p:cNvPr id="3" name="Picture 2">
            <a:extLst>
              <a:ext uri="{FF2B5EF4-FFF2-40B4-BE49-F238E27FC236}">
                <a16:creationId xmlns:a16="http://schemas.microsoft.com/office/drawing/2014/main" id="{6EB580AC-C70C-0B38-6601-FC90665173ED}"/>
              </a:ext>
            </a:extLst>
          </p:cNvPr>
          <p:cNvPicPr>
            <a:picLocks noChangeAspect="1"/>
          </p:cNvPicPr>
          <p:nvPr/>
        </p:nvPicPr>
        <p:blipFill>
          <a:blip r:embed="rId4"/>
          <a:stretch>
            <a:fillRect/>
          </a:stretch>
        </p:blipFill>
        <p:spPr>
          <a:xfrm>
            <a:off x="4529857" y="1303941"/>
            <a:ext cx="3414713" cy="2738838"/>
          </a:xfrm>
          <a:prstGeom prst="ellipse">
            <a:avLst/>
          </a:prstGeom>
          <a:ln>
            <a:noFill/>
          </a:ln>
          <a:effectLst>
            <a:outerShdw blurRad="63500" sx="102000" sy="102000" algn="ctr" rotWithShape="0">
              <a:prstClr val="black">
                <a:alpha val="40000"/>
              </a:prstClr>
            </a:outerShdw>
            <a:softEdge rad="112500"/>
          </a:effectLst>
        </p:spPr>
      </p:pic>
      <p:pic>
        <p:nvPicPr>
          <p:cNvPr id="5" name="Picture 4">
            <a:extLst>
              <a:ext uri="{FF2B5EF4-FFF2-40B4-BE49-F238E27FC236}">
                <a16:creationId xmlns:a16="http://schemas.microsoft.com/office/drawing/2014/main" id="{101431D9-8230-1BAC-1A2B-D72AD55FFB61}"/>
              </a:ext>
            </a:extLst>
          </p:cNvPr>
          <p:cNvPicPr>
            <a:picLocks noChangeAspect="1"/>
          </p:cNvPicPr>
          <p:nvPr/>
        </p:nvPicPr>
        <p:blipFill>
          <a:blip r:embed="rId5"/>
          <a:stretch>
            <a:fillRect/>
          </a:stretch>
        </p:blipFill>
        <p:spPr>
          <a:xfrm>
            <a:off x="8777286" y="2327867"/>
            <a:ext cx="3414714" cy="3552775"/>
          </a:xfrm>
          <a:prstGeom prst="ellipse">
            <a:avLst/>
          </a:prstGeom>
          <a:ln>
            <a:noFill/>
          </a:ln>
          <a:effectLst>
            <a:outerShdw blurRad="63500" sx="102000" sy="102000" algn="ctr" rotWithShape="0">
              <a:prstClr val="black">
                <a:alpha val="40000"/>
              </a:prstClr>
            </a:outerShdw>
            <a:softEdge rad="112500"/>
          </a:effectLst>
        </p:spPr>
      </p:pic>
      <p:sp>
        <p:nvSpPr>
          <p:cNvPr id="14" name="Arrow: Right 13">
            <a:extLst>
              <a:ext uri="{FF2B5EF4-FFF2-40B4-BE49-F238E27FC236}">
                <a16:creationId xmlns:a16="http://schemas.microsoft.com/office/drawing/2014/main" id="{38FCF5AF-608C-7183-6019-8436EFFE0D8D}"/>
              </a:ext>
            </a:extLst>
          </p:cNvPr>
          <p:cNvSpPr/>
          <p:nvPr/>
        </p:nvSpPr>
        <p:spPr>
          <a:xfrm rot="939908">
            <a:off x="7416296" y="2935080"/>
            <a:ext cx="1889264" cy="596560"/>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61063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par>
                                <p:cTn id="12" presetID="53" presetClass="entr" presetSubtype="16" fill="hold" nodeType="with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p:cTn id="14" dur="500" fill="hold"/>
                                        <p:tgtEl>
                                          <p:spTgt spid="19"/>
                                        </p:tgtEl>
                                        <p:attrNameLst>
                                          <p:attrName>ppt_w</p:attrName>
                                        </p:attrNameLst>
                                      </p:cBhvr>
                                      <p:tavLst>
                                        <p:tav tm="0">
                                          <p:val>
                                            <p:fltVal val="0"/>
                                          </p:val>
                                        </p:tav>
                                        <p:tav tm="100000">
                                          <p:val>
                                            <p:strVal val="#ppt_w"/>
                                          </p:val>
                                        </p:tav>
                                      </p:tavLst>
                                    </p:anim>
                                    <p:anim calcmode="lin" valueType="num">
                                      <p:cBhvr>
                                        <p:cTn id="15" dur="500" fill="hold"/>
                                        <p:tgtEl>
                                          <p:spTgt spid="19"/>
                                        </p:tgtEl>
                                        <p:attrNameLst>
                                          <p:attrName>ppt_h</p:attrName>
                                        </p:attrNameLst>
                                      </p:cBhvr>
                                      <p:tavLst>
                                        <p:tav tm="0">
                                          <p:val>
                                            <p:fltVal val="0"/>
                                          </p:val>
                                        </p:tav>
                                        <p:tav tm="100000">
                                          <p:val>
                                            <p:strVal val="#ppt_h"/>
                                          </p:val>
                                        </p:tav>
                                      </p:tavLst>
                                    </p:anim>
                                    <p:animEffect transition="in" filter="fade">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par>
                                <p:cTn id="24" presetID="53" presetClass="entr" presetSubtype="16"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animEffect transition="in" filter="fade">
                                      <p:cBhvr>
                                        <p:cTn id="28" dur="500"/>
                                        <p:tgtEl>
                                          <p:spTgt spid="5"/>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500" fill="hold"/>
                                        <p:tgtEl>
                                          <p:spTgt spid="14"/>
                                        </p:tgtEl>
                                        <p:attrNameLst>
                                          <p:attrName>ppt_w</p:attrName>
                                        </p:attrNameLst>
                                      </p:cBhvr>
                                      <p:tavLst>
                                        <p:tav tm="0">
                                          <p:val>
                                            <p:fltVal val="0"/>
                                          </p:val>
                                        </p:tav>
                                        <p:tav tm="100000">
                                          <p:val>
                                            <p:strVal val="#ppt_w"/>
                                          </p:val>
                                        </p:tav>
                                      </p:tavLst>
                                    </p:anim>
                                    <p:anim calcmode="lin" valueType="num">
                                      <p:cBhvr>
                                        <p:cTn id="32" dur="500" fill="hold"/>
                                        <p:tgtEl>
                                          <p:spTgt spid="14"/>
                                        </p:tgtEl>
                                        <p:attrNameLst>
                                          <p:attrName>ppt_h</p:attrName>
                                        </p:attrNameLst>
                                      </p:cBhvr>
                                      <p:tavLst>
                                        <p:tav tm="0">
                                          <p:val>
                                            <p:fltVal val="0"/>
                                          </p:val>
                                        </p:tav>
                                        <p:tav tm="100000">
                                          <p:val>
                                            <p:strVal val="#ppt_h"/>
                                          </p:val>
                                        </p:tav>
                                      </p:tavLst>
                                    </p:anim>
                                    <p:animEffect transition="in" filter="fade">
                                      <p:cBhvr>
                                        <p:cTn id="3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8" grpId="0"/>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7A1DD84-D651-C9D7-1D3D-549FE6D4D8FF}"/>
              </a:ext>
            </a:extLst>
          </p:cNvPr>
          <p:cNvSpPr txBox="1"/>
          <p:nvPr/>
        </p:nvSpPr>
        <p:spPr>
          <a:xfrm>
            <a:off x="1725621" y="2858646"/>
            <a:ext cx="8740758" cy="707886"/>
          </a:xfrm>
          <a:prstGeom prst="rect">
            <a:avLst/>
          </a:prstGeom>
          <a:noFill/>
        </p:spPr>
        <p:txBody>
          <a:bodyPr wrap="square" rtlCol="0">
            <a:spAutoFit/>
          </a:bodyPr>
          <a:lstStyle/>
          <a:p>
            <a:pPr lvl="0" algn="ctr">
              <a:defRPr/>
            </a:pPr>
            <a:r>
              <a:rPr lang="en-US" altLang="zh-CN" sz="4000" b="1" noProof="0">
                <a:solidFill>
                  <a:srgbClr val="002060"/>
                </a:solidFill>
                <a:latin typeface="Roboto" panose="02000000000000000000" pitchFamily="2" charset="0"/>
                <a:ea typeface="Roboto" panose="02000000000000000000" pitchFamily="2" charset="0"/>
              </a:rPr>
              <a:t>CHÚNG TA BẮT ĐẦU VÀO BÀI HỌC</a:t>
            </a:r>
            <a:endParaRPr kumimoji="0" lang="en-US" altLang="zh-CN" sz="40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nvGrpSpPr>
          <p:cNvPr id="3" name="Group 2"/>
          <p:cNvGrpSpPr/>
          <p:nvPr/>
        </p:nvGrpSpPr>
        <p:grpSpPr>
          <a:xfrm>
            <a:off x="0" y="0"/>
            <a:ext cx="2029820" cy="1484555"/>
            <a:chOff x="442597" y="615596"/>
            <a:chExt cx="2029820" cy="1484555"/>
          </a:xfrm>
        </p:grpSpPr>
        <p:sp>
          <p:nvSpPr>
            <p:cNvPr id="4" name="Oval 3"/>
            <p:cNvSpPr/>
            <p:nvPr/>
          </p:nvSpPr>
          <p:spPr>
            <a:xfrm>
              <a:off x="700765" y="802476"/>
              <a:ext cx="1642322" cy="115563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597" y="615596"/>
              <a:ext cx="2029820" cy="1484555"/>
            </a:xfrm>
            <a:prstGeom prst="rect">
              <a:avLst/>
            </a:prstGeom>
            <a:ln>
              <a:noFill/>
            </a:ln>
          </p:spPr>
        </p:pic>
      </p:grpSp>
    </p:spTree>
    <p:extLst>
      <p:ext uri="{BB962C8B-B14F-4D97-AF65-F5344CB8AC3E}">
        <p14:creationId xmlns:p14="http://schemas.microsoft.com/office/powerpoint/2010/main" val="4028220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1539650" y="6252161"/>
            <a:ext cx="8335561"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Nếu không đảm bảo theo đúng tiêu chí, em hãy làm lại nhé</a:t>
            </a:r>
          </a:p>
        </p:txBody>
      </p:sp>
      <p:sp>
        <p:nvSpPr>
          <p:cNvPr id="12" name="TextBox 11"/>
          <p:cNvSpPr txBox="1"/>
          <p:nvPr/>
        </p:nvSpPr>
        <p:spPr>
          <a:xfrm>
            <a:off x="2704485" y="426656"/>
            <a:ext cx="7618626"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cs typeface="Roboto Black" panose="02000000000000000000" pitchFamily="2" charset="0"/>
              </a:rPr>
              <a:t>KIỂM TRA VÀ ĐIỀU CHỈNH SẢN PHẨM</a:t>
            </a:r>
            <a:endPar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grpSp>
        <p:nvGrpSpPr>
          <p:cNvPr id="19" name="Group 18">
            <a:extLst>
              <a:ext uri="{FF2B5EF4-FFF2-40B4-BE49-F238E27FC236}">
                <a16:creationId xmlns:a16="http://schemas.microsoft.com/office/drawing/2014/main" id="{6D233B94-431C-F8F6-CCE2-E290E8032016}"/>
              </a:ext>
            </a:extLst>
          </p:cNvPr>
          <p:cNvGrpSpPr/>
          <p:nvPr/>
        </p:nvGrpSpPr>
        <p:grpSpPr>
          <a:xfrm rot="157239">
            <a:off x="2033184" y="1672912"/>
            <a:ext cx="3769418" cy="4173255"/>
            <a:chOff x="1333523" y="3165658"/>
            <a:chExt cx="2634916" cy="3272962"/>
          </a:xfrm>
        </p:grpSpPr>
        <p:sp>
          <p:nvSpPr>
            <p:cNvPr id="20" name="Rectangle 19">
              <a:extLst>
                <a:ext uri="{FF2B5EF4-FFF2-40B4-BE49-F238E27FC236}">
                  <a16:creationId xmlns:a16="http://schemas.microsoft.com/office/drawing/2014/main" id="{FD2D1B78-3A81-C09B-9053-48169FD8BC63}"/>
                </a:ext>
              </a:extLst>
            </p:cNvPr>
            <p:cNvSpPr/>
            <p:nvPr/>
          </p:nvSpPr>
          <p:spPr>
            <a:xfrm rot="271670">
              <a:off x="1333523" y="3165658"/>
              <a:ext cx="2634916" cy="3272962"/>
            </a:xfrm>
            <a:prstGeom prst="rect">
              <a:avLst/>
            </a:prstGeom>
            <a:solidFill>
              <a:srgbClr val="F5CC1A"/>
            </a:solidFill>
            <a:ln w="12700">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1" name="Rectangle 20">
              <a:extLst>
                <a:ext uri="{FF2B5EF4-FFF2-40B4-BE49-F238E27FC236}">
                  <a16:creationId xmlns:a16="http://schemas.microsoft.com/office/drawing/2014/main" id="{C659A2BF-CCB1-C081-3A53-99BE5FCA7716}"/>
                </a:ext>
              </a:extLst>
            </p:cNvPr>
            <p:cNvSpPr/>
            <p:nvPr/>
          </p:nvSpPr>
          <p:spPr>
            <a:xfrm>
              <a:off x="1339444" y="3188072"/>
              <a:ext cx="2623093" cy="3228714"/>
            </a:xfrm>
            <a:prstGeom prst="rect">
              <a:avLst/>
            </a:prstGeom>
            <a:solidFill>
              <a:schemeClr val="bg1"/>
            </a:solidFill>
            <a:ln w="12700">
              <a:noFill/>
              <a:prstDash val="sysDo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2" name="Oval 21">
              <a:extLst>
                <a:ext uri="{FF2B5EF4-FFF2-40B4-BE49-F238E27FC236}">
                  <a16:creationId xmlns:a16="http://schemas.microsoft.com/office/drawing/2014/main" id="{2ECF5BD5-B8F5-F376-9542-522909C9F4B2}"/>
                </a:ext>
              </a:extLst>
            </p:cNvPr>
            <p:cNvSpPr/>
            <p:nvPr/>
          </p:nvSpPr>
          <p:spPr>
            <a:xfrm>
              <a:off x="1886651"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3" name="Oval 22">
              <a:extLst>
                <a:ext uri="{FF2B5EF4-FFF2-40B4-BE49-F238E27FC236}">
                  <a16:creationId xmlns:a16="http://schemas.microsoft.com/office/drawing/2014/main" id="{E36C158C-0B05-5AB4-7A04-38C82D918E11}"/>
                </a:ext>
              </a:extLst>
            </p:cNvPr>
            <p:cNvSpPr/>
            <p:nvPr/>
          </p:nvSpPr>
          <p:spPr>
            <a:xfrm>
              <a:off x="2210832"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4" name="Oval 23">
              <a:extLst>
                <a:ext uri="{FF2B5EF4-FFF2-40B4-BE49-F238E27FC236}">
                  <a16:creationId xmlns:a16="http://schemas.microsoft.com/office/drawing/2014/main" id="{ADF423A6-B5AD-5EE3-EC2E-47263CEBA323}"/>
                </a:ext>
              </a:extLst>
            </p:cNvPr>
            <p:cNvSpPr/>
            <p:nvPr/>
          </p:nvSpPr>
          <p:spPr>
            <a:xfrm>
              <a:off x="2549840"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5" name="Oval 24">
              <a:extLst>
                <a:ext uri="{FF2B5EF4-FFF2-40B4-BE49-F238E27FC236}">
                  <a16:creationId xmlns:a16="http://schemas.microsoft.com/office/drawing/2014/main" id="{DB6EAA61-40A3-CA8E-D1AE-5FD8B8DB3B09}"/>
                </a:ext>
              </a:extLst>
            </p:cNvPr>
            <p:cNvSpPr/>
            <p:nvPr/>
          </p:nvSpPr>
          <p:spPr>
            <a:xfrm>
              <a:off x="2920371"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6" name="Oval 25">
              <a:extLst>
                <a:ext uri="{FF2B5EF4-FFF2-40B4-BE49-F238E27FC236}">
                  <a16:creationId xmlns:a16="http://schemas.microsoft.com/office/drawing/2014/main" id="{C187B842-28C4-1103-335E-421DC67FFD1D}"/>
                </a:ext>
              </a:extLst>
            </p:cNvPr>
            <p:cNvSpPr/>
            <p:nvPr/>
          </p:nvSpPr>
          <p:spPr>
            <a:xfrm>
              <a:off x="3291363"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sp>
        <p:nvSpPr>
          <p:cNvPr id="27" name="TextBox 26"/>
          <p:cNvSpPr txBox="1"/>
          <p:nvPr/>
        </p:nvSpPr>
        <p:spPr>
          <a:xfrm>
            <a:off x="2233687" y="2275096"/>
            <a:ext cx="3473744" cy="37240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schemeClr val="accent6">
                    <a:lumMod val="50000"/>
                  </a:schemeClr>
                </a:solidFill>
                <a:effectLst/>
                <a:uLnTx/>
                <a:uFillTx/>
                <a:latin typeface="Roboto" panose="02000000000000000000" pitchFamily="2" charset="0"/>
                <a:ea typeface="Roboto" panose="02000000000000000000" pitchFamily="2" charset="0"/>
                <a:cs typeface="Roboto" panose="02000000000000000000" pitchFamily="2" charset="0"/>
              </a:rPr>
              <a:t>Kính chắn giọt bắn </a:t>
            </a:r>
            <a:r>
              <a:rPr kumimoji="0" lang="vi-VN" sz="2000" b="0" i="0" u="none" strike="noStrike" kern="1200" cap="none" spc="0" normalizeH="0" baseline="0" noProof="0">
                <a:ln>
                  <a:noFill/>
                </a:ln>
                <a:solidFill>
                  <a:schemeClr val="accent6">
                    <a:lumMod val="50000"/>
                  </a:schemeClr>
                </a:solidFill>
                <a:effectLst/>
                <a:uLnTx/>
                <a:uFillTx/>
                <a:latin typeface="Roboto" panose="02000000000000000000" pitchFamily="2" charset="0"/>
                <a:ea typeface="Roboto" panose="02000000000000000000" pitchFamily="2" charset="0"/>
                <a:cs typeface="Roboto" panose="02000000000000000000" pitchFamily="2" charset="0"/>
              </a:rPr>
              <a:t>có </a:t>
            </a:r>
            <a:r>
              <a:rPr kumimoji="0" lang="en-US" sz="2000" b="0" i="0" u="none" strike="noStrike" kern="1200" cap="none" spc="0" normalizeH="0" baseline="0" noProof="0">
                <a:ln>
                  <a:noFill/>
                </a:ln>
                <a:solidFill>
                  <a:schemeClr val="accent6">
                    <a:lumMod val="50000"/>
                  </a:schemeClr>
                </a:solidFill>
                <a:effectLst/>
                <a:uLnTx/>
                <a:uFillTx/>
                <a:latin typeface="Roboto" panose="02000000000000000000" pitchFamily="2" charset="0"/>
                <a:ea typeface="Roboto" panose="02000000000000000000" pitchFamily="2" charset="0"/>
                <a:cs typeface="Roboto" panose="02000000000000000000" pitchFamily="2" charset="0"/>
              </a:rPr>
              <a:t>k</a:t>
            </a:r>
            <a:r>
              <a:rPr kumimoji="0" lang="vi-VN" sz="2000" b="0" i="0" u="none" strike="noStrike" kern="1200" cap="none" spc="0" normalizeH="0" baseline="0" noProof="0">
                <a:ln>
                  <a:noFill/>
                </a:ln>
                <a:solidFill>
                  <a:schemeClr val="accent6">
                    <a:lumMod val="50000"/>
                  </a:schemeClr>
                </a:solidFill>
                <a:effectLst/>
                <a:uLnTx/>
                <a:uFillTx/>
                <a:latin typeface="Roboto" panose="02000000000000000000" pitchFamily="2" charset="0"/>
                <a:ea typeface="Roboto" panose="02000000000000000000" pitchFamily="2" charset="0"/>
                <a:cs typeface="Roboto" panose="02000000000000000000" pitchFamily="2" charset="0"/>
              </a:rPr>
              <a:t>ích </a:t>
            </a:r>
            <a:r>
              <a:rPr kumimoji="0" lang="vi-VN" sz="2000" b="0" i="0" u="none" strike="noStrike" kern="1200" cap="none" spc="0" normalizeH="0" baseline="0" noProof="0" dirty="0">
                <a:ln>
                  <a:noFill/>
                </a:ln>
                <a:solidFill>
                  <a:schemeClr val="accent6">
                    <a:lumMod val="50000"/>
                  </a:schemeClr>
                </a:solidFill>
                <a:effectLst/>
                <a:uLnTx/>
                <a:uFillTx/>
                <a:latin typeface="Roboto" panose="02000000000000000000" pitchFamily="2" charset="0"/>
                <a:ea typeface="Roboto" panose="02000000000000000000" pitchFamily="2" charset="0"/>
                <a:cs typeface="Roboto" panose="02000000000000000000" pitchFamily="2" charset="0"/>
              </a:rPr>
              <a:t>thước </a:t>
            </a:r>
            <a:r>
              <a:rPr kumimoji="0" lang="vi-VN" sz="2000" b="0" i="0" u="none" strike="noStrike" kern="1200" cap="none" spc="0" normalizeH="0" baseline="0" noProof="0">
                <a:ln>
                  <a:noFill/>
                </a:ln>
                <a:solidFill>
                  <a:schemeClr val="accent6">
                    <a:lumMod val="50000"/>
                  </a:schemeClr>
                </a:solidFill>
                <a:effectLst/>
                <a:uLnTx/>
                <a:uFillTx/>
                <a:latin typeface="Roboto" panose="02000000000000000000" pitchFamily="2" charset="0"/>
                <a:ea typeface="Roboto" panose="02000000000000000000" pitchFamily="2" charset="0"/>
                <a:cs typeface="Roboto" panose="02000000000000000000" pitchFamily="2" charset="0"/>
              </a:rPr>
              <a:t>phù hợp</a:t>
            </a:r>
            <a:r>
              <a:rPr kumimoji="0" lang="en-US" sz="2000" b="0" i="0" u="none" strike="noStrike" kern="1200" cap="none" spc="0" normalizeH="0" baseline="0" noProof="0">
                <a:ln>
                  <a:noFill/>
                </a:ln>
                <a:solidFill>
                  <a:schemeClr val="accent6">
                    <a:lumMod val="50000"/>
                  </a:schemeClr>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vi-VN" sz="2000" b="0" i="0" u="none" strike="noStrike" kern="1200" cap="none" spc="0" normalizeH="0" baseline="0" noProof="0">
                <a:ln>
                  <a:noFill/>
                </a:ln>
                <a:solidFill>
                  <a:schemeClr val="accent6">
                    <a:lumMod val="50000"/>
                  </a:schemeClr>
                </a:solidFill>
                <a:effectLst/>
                <a:uLnTx/>
                <a:uFillTx/>
                <a:latin typeface="Roboto" panose="02000000000000000000" pitchFamily="2" charset="0"/>
                <a:ea typeface="Roboto" panose="02000000000000000000" pitchFamily="2" charset="0"/>
                <a:cs typeface="Roboto" panose="02000000000000000000" pitchFamily="2" charset="0"/>
              </a:rPr>
              <a:t>để </a:t>
            </a:r>
            <a:r>
              <a:rPr kumimoji="0" lang="vi-VN" sz="2000" b="0" i="0" u="none" strike="noStrike" kern="1200" cap="none" spc="0" normalizeH="0" baseline="0" noProof="0" dirty="0">
                <a:ln>
                  <a:noFill/>
                </a:ln>
                <a:solidFill>
                  <a:schemeClr val="accent6">
                    <a:lumMod val="50000"/>
                  </a:schemeClr>
                </a:solidFill>
                <a:effectLst/>
                <a:uLnTx/>
                <a:uFillTx/>
                <a:latin typeface="Roboto" panose="02000000000000000000" pitchFamily="2" charset="0"/>
                <a:ea typeface="Roboto" panose="02000000000000000000" pitchFamily="2" charset="0"/>
                <a:cs typeface="Roboto" panose="02000000000000000000" pitchFamily="2" charset="0"/>
              </a:rPr>
              <a:t>che được mặt của bạn nhỏ từ 7 – 9 tuổi.</a:t>
            </a:r>
            <a:br>
              <a:rPr kumimoji="0" lang="vi-VN" sz="2000" b="0" i="0" u="none" strike="noStrike" kern="1200" cap="none" spc="0" normalizeH="0" baseline="0" noProof="0" dirty="0">
                <a:ln>
                  <a:noFill/>
                </a:ln>
                <a:solidFill>
                  <a:schemeClr val="accent6">
                    <a:lumMod val="50000"/>
                  </a:schemeClr>
                </a:solidFill>
                <a:effectLst/>
                <a:uLnTx/>
                <a:uFillTx/>
                <a:latin typeface="Roboto" panose="02000000000000000000" pitchFamily="2" charset="0"/>
                <a:ea typeface="Roboto" panose="02000000000000000000" pitchFamily="2" charset="0"/>
                <a:cs typeface="Roboto" panose="02000000000000000000" pitchFamily="2" charset="0"/>
              </a:rPr>
            </a:br>
            <a:br>
              <a:rPr kumimoji="0" lang="vi-VN" sz="2000" b="0" i="0" u="none" strike="noStrike" kern="1200" cap="none" spc="0" normalizeH="0" baseline="0" noProof="0" dirty="0">
                <a:ln>
                  <a:noFill/>
                </a:ln>
                <a:solidFill>
                  <a:schemeClr val="accent6">
                    <a:lumMod val="50000"/>
                  </a:schemeClr>
                </a:solidFill>
                <a:effectLst/>
                <a:uLnTx/>
                <a:uFillTx/>
                <a:latin typeface="Roboto" panose="02000000000000000000" pitchFamily="2" charset="0"/>
                <a:ea typeface="Roboto" panose="02000000000000000000" pitchFamily="2" charset="0"/>
                <a:cs typeface="Roboto" panose="02000000000000000000" pitchFamily="2" charset="0"/>
              </a:rPr>
            </a:br>
            <a:r>
              <a:rPr kumimoji="0" lang="vi-VN" sz="2000" b="0" i="0" u="none" strike="noStrike" kern="1200" cap="none" spc="0" normalizeH="0" baseline="0" noProof="0" dirty="0">
                <a:ln>
                  <a:noFill/>
                </a:ln>
                <a:solidFill>
                  <a:schemeClr val="accent6">
                    <a:lumMod val="50000"/>
                  </a:schemeClr>
                </a:solidFill>
                <a:effectLst/>
                <a:uLnTx/>
                <a:uFillTx/>
                <a:latin typeface="Roboto" panose="02000000000000000000" pitchFamily="2" charset="0"/>
                <a:ea typeface="Roboto" panose="02000000000000000000" pitchFamily="2" charset="0"/>
                <a:cs typeface="Roboto" panose="02000000000000000000" pitchFamily="2" charset="0"/>
              </a:rPr>
              <a:t>Dây đeo có chiều dài phù hợp, </a:t>
            </a:r>
            <a:r>
              <a:rPr kumimoji="0" lang="vi-VN" sz="2000" b="0" i="0" u="none" strike="noStrike" kern="1200" cap="none" spc="0" normalizeH="0" baseline="0" noProof="0">
                <a:ln>
                  <a:noFill/>
                </a:ln>
                <a:solidFill>
                  <a:schemeClr val="accent6">
                    <a:lumMod val="50000"/>
                  </a:schemeClr>
                </a:solidFill>
                <a:effectLst/>
                <a:uLnTx/>
                <a:uFillTx/>
                <a:latin typeface="Roboto" panose="02000000000000000000" pitchFamily="2" charset="0"/>
                <a:ea typeface="Roboto" panose="02000000000000000000" pitchFamily="2" charset="0"/>
                <a:cs typeface="Roboto" panose="02000000000000000000" pitchFamily="2" charset="0"/>
              </a:rPr>
              <a:t>gắn chắc</a:t>
            </a:r>
            <a:r>
              <a:rPr kumimoji="0" lang="en-US" sz="2000" b="0" i="0" u="none" strike="noStrike" kern="1200" cap="none" spc="0" normalizeH="0" baseline="0" noProof="0">
                <a:ln>
                  <a:noFill/>
                </a:ln>
                <a:solidFill>
                  <a:schemeClr val="accent6">
                    <a:lumMod val="50000"/>
                  </a:schemeClr>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vi-VN" sz="2000" b="0" i="0" u="none" strike="noStrike" kern="1200" cap="none" spc="0" normalizeH="0" baseline="0" noProof="0">
                <a:ln>
                  <a:noFill/>
                </a:ln>
                <a:solidFill>
                  <a:schemeClr val="accent6">
                    <a:lumMod val="50000"/>
                  </a:schemeClr>
                </a:solidFill>
                <a:effectLst/>
                <a:uLnTx/>
                <a:uFillTx/>
                <a:latin typeface="Roboto" panose="02000000000000000000" pitchFamily="2" charset="0"/>
                <a:ea typeface="Roboto" panose="02000000000000000000" pitchFamily="2" charset="0"/>
                <a:cs typeface="Roboto" panose="02000000000000000000" pitchFamily="2" charset="0"/>
              </a:rPr>
              <a:t>chắn </a:t>
            </a:r>
            <a:r>
              <a:rPr kumimoji="0" lang="vi-VN" sz="2000" b="0" i="0" u="none" strike="noStrike" kern="1200" cap="none" spc="0" normalizeH="0" baseline="0" noProof="0" dirty="0">
                <a:ln>
                  <a:noFill/>
                </a:ln>
                <a:solidFill>
                  <a:schemeClr val="accent6">
                    <a:lumMod val="50000"/>
                  </a:schemeClr>
                </a:solidFill>
                <a:effectLst/>
                <a:uLnTx/>
                <a:uFillTx/>
                <a:latin typeface="Roboto" panose="02000000000000000000" pitchFamily="2" charset="0"/>
                <a:ea typeface="Roboto" panose="02000000000000000000" pitchFamily="2" charset="0"/>
                <a:cs typeface="Roboto" panose="02000000000000000000" pitchFamily="2" charset="0"/>
              </a:rPr>
              <a:t>vào kính.</a:t>
            </a:r>
            <a:br>
              <a:rPr kumimoji="0" lang="vi-VN" sz="2000" b="0" i="0" u="none" strike="noStrike" kern="1200" cap="none" spc="0" normalizeH="0" baseline="0" noProof="0" dirty="0">
                <a:ln>
                  <a:noFill/>
                </a:ln>
                <a:solidFill>
                  <a:schemeClr val="accent6">
                    <a:lumMod val="50000"/>
                  </a:schemeClr>
                </a:solidFill>
                <a:effectLst/>
                <a:uLnTx/>
                <a:uFillTx/>
                <a:latin typeface="Roboto" panose="02000000000000000000" pitchFamily="2" charset="0"/>
                <a:ea typeface="Roboto" panose="02000000000000000000" pitchFamily="2" charset="0"/>
                <a:cs typeface="Roboto" panose="02000000000000000000" pitchFamily="2" charset="0"/>
              </a:rPr>
            </a:br>
            <a:br>
              <a:rPr kumimoji="0" lang="vi-VN" sz="2000" b="0" i="0" u="none" strike="noStrike" kern="1200" cap="none" spc="0" normalizeH="0" baseline="0" noProof="0" dirty="0">
                <a:ln>
                  <a:noFill/>
                </a:ln>
                <a:solidFill>
                  <a:schemeClr val="accent6">
                    <a:lumMod val="50000"/>
                  </a:schemeClr>
                </a:solidFill>
                <a:effectLst/>
                <a:uLnTx/>
                <a:uFillTx/>
                <a:latin typeface="Roboto" panose="02000000000000000000" pitchFamily="2" charset="0"/>
                <a:ea typeface="Roboto" panose="02000000000000000000" pitchFamily="2" charset="0"/>
                <a:cs typeface="Roboto" panose="02000000000000000000" pitchFamily="2" charset="0"/>
              </a:rPr>
            </a:br>
            <a:r>
              <a:rPr kumimoji="0" lang="vi-VN" sz="2000" b="0" i="0" u="none" strike="noStrike" kern="1200" cap="none" spc="0" normalizeH="0" baseline="0" noProof="0" dirty="0">
                <a:ln>
                  <a:noFill/>
                </a:ln>
                <a:solidFill>
                  <a:schemeClr val="accent6">
                    <a:lumMod val="50000"/>
                  </a:schemeClr>
                </a:solidFill>
                <a:effectLst/>
                <a:uLnTx/>
                <a:uFillTx/>
                <a:latin typeface="Roboto" panose="02000000000000000000" pitchFamily="2" charset="0"/>
                <a:ea typeface="Roboto" panose="02000000000000000000" pitchFamily="2" charset="0"/>
                <a:cs typeface="Roboto" panose="02000000000000000000" pitchFamily="2" charset="0"/>
              </a:rPr>
              <a:t>Sản phẩm chắc chắn, trang trí hài hoà.</a:t>
            </a:r>
            <a:r>
              <a:rPr kumimoji="0" lang="vi-VN" sz="2400" b="0" i="0" u="none" strike="noStrike" kern="1200" cap="none" spc="0" normalizeH="0" baseline="0" noProof="0" dirty="0">
                <a:ln>
                  <a:noFill/>
                </a:ln>
                <a:solidFill>
                  <a:schemeClr val="accent6">
                    <a:lumMod val="50000"/>
                  </a:schemeClr>
                </a:solidFill>
                <a:effectLst/>
                <a:uLnTx/>
                <a:uFillTx/>
                <a:latin typeface="Roboto" panose="02000000000000000000" pitchFamily="2" charset="0"/>
                <a:ea typeface="Roboto" panose="02000000000000000000" pitchFamily="2" charset="0"/>
                <a:cs typeface="Roboto" panose="02000000000000000000" pitchFamily="2" charset="0"/>
              </a:rPr>
              <a:t> </a:t>
            </a:r>
            <a:br>
              <a:rPr kumimoji="0" lang="vi-VN" sz="2400" b="0" i="0" u="none" strike="noStrike" kern="1200" cap="none" spc="0" normalizeH="0" baseline="0" noProof="0" dirty="0">
                <a:ln>
                  <a:noFill/>
                </a:ln>
                <a:solidFill>
                  <a:schemeClr val="accent6">
                    <a:lumMod val="50000"/>
                  </a:schemeClr>
                </a:solidFill>
                <a:effectLst/>
                <a:uLnTx/>
                <a:uFillTx/>
                <a:latin typeface="Roboto" panose="02000000000000000000" pitchFamily="2" charset="0"/>
                <a:ea typeface="Roboto" panose="02000000000000000000" pitchFamily="2" charset="0"/>
                <a:cs typeface="Roboto" panose="02000000000000000000" pitchFamily="2" charset="0"/>
              </a:rPr>
            </a:br>
            <a:endParaRPr kumimoji="0" lang="vi-VN" altLang="zh-CN" sz="3200" b="0" i="0" u="none" strike="noStrike" kern="1200" cap="none" spc="0" normalizeH="0" baseline="0" noProof="0" dirty="0">
              <a:ln>
                <a:noFill/>
              </a:ln>
              <a:solidFill>
                <a:schemeClr val="accent6">
                  <a:lumMod val="50000"/>
                </a:schemeClr>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28" y="-45481"/>
            <a:ext cx="2336328" cy="1708727"/>
          </a:xfrm>
          <a:prstGeom prst="rect">
            <a:avLst/>
          </a:prstGeom>
          <a:ln>
            <a:noFill/>
          </a:ln>
        </p:spPr>
      </p:pic>
      <p:pic>
        <p:nvPicPr>
          <p:cNvPr id="3074" name="Picture 2">
            <a:extLst>
              <a:ext uri="{FF2B5EF4-FFF2-40B4-BE49-F238E27FC236}">
                <a16:creationId xmlns:a16="http://schemas.microsoft.com/office/drawing/2014/main" id="{A0CD0A79-BF4A-7AF2-DBE3-B2CE9FDE78F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1039" b="11056"/>
          <a:stretch/>
        </p:blipFill>
        <p:spPr bwMode="auto">
          <a:xfrm>
            <a:off x="7016666" y="2368858"/>
            <a:ext cx="3760991" cy="2930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9885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500"/>
                            </p:stCondLst>
                            <p:childTnLst>
                              <p:par>
                                <p:cTn id="13" presetID="22" presetClass="entr" presetSubtype="4" fill="hold" grpId="0"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ipe(down)">
                                      <p:cBhvr>
                                        <p:cTn id="15" dur="500"/>
                                        <p:tgtEl>
                                          <p:spTgt spid="27"/>
                                        </p:tgtEl>
                                      </p:cBhvr>
                                    </p:animEffect>
                                  </p:childTnLst>
                                </p:cTn>
                              </p:par>
                              <p:par>
                                <p:cTn id="16" presetID="10" presetClass="entr" presetSubtype="0"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500"/>
                                        <p:tgtEl>
                                          <p:spTgt spid="19"/>
                                        </p:tgtEl>
                                      </p:cBhvr>
                                    </p:animEffect>
                                  </p:childTnLst>
                                </p:cTn>
                              </p:par>
                              <p:par>
                                <p:cTn id="19" presetID="14" presetClass="entr" presetSubtype="10" fill="hold" nodeType="with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randombar(horizontal)">
                                      <p:cBhvr>
                                        <p:cTn id="21"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2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1948915" y="362573"/>
            <a:ext cx="781812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TRƯNG BÀY VÀ GIỚI THIỆU SẢN PHẨM</a:t>
            </a:r>
            <a:endPar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pic>
        <p:nvPicPr>
          <p:cNvPr id="2050" name="Picture 2">
            <a:extLst>
              <a:ext uri="{FF2B5EF4-FFF2-40B4-BE49-F238E27FC236}">
                <a16:creationId xmlns:a16="http://schemas.microsoft.com/office/drawing/2014/main" id="{00C10E66-19AB-D7E4-3FFB-2CA83CABEBC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959" b="13282"/>
          <a:stretch/>
        </p:blipFill>
        <p:spPr bwMode="auto">
          <a:xfrm>
            <a:off x="117987" y="2659625"/>
            <a:ext cx="4117851" cy="2914558"/>
          </a:xfrm>
          <a:prstGeom prst="ellipse">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101431D9-8230-1BAC-1A2B-D72AD55FFB61}"/>
              </a:ext>
            </a:extLst>
          </p:cNvPr>
          <p:cNvPicPr>
            <a:picLocks noChangeAspect="1"/>
          </p:cNvPicPr>
          <p:nvPr/>
        </p:nvPicPr>
        <p:blipFill>
          <a:blip r:embed="rId4"/>
          <a:stretch>
            <a:fillRect/>
          </a:stretch>
        </p:blipFill>
        <p:spPr>
          <a:xfrm>
            <a:off x="8698628" y="2297423"/>
            <a:ext cx="3414714" cy="3552775"/>
          </a:xfrm>
          <a:prstGeom prst="ellipse">
            <a:avLst/>
          </a:prstGeom>
          <a:ln>
            <a:noFill/>
          </a:ln>
          <a:effectLst>
            <a:outerShdw blurRad="63500" sx="102000" sy="102000" algn="ctr" rotWithShape="0">
              <a:prstClr val="black">
                <a:alpha val="40000"/>
              </a:prstClr>
            </a:outerShdw>
            <a:softEdge rad="112500"/>
          </a:effectLst>
        </p:spPr>
      </p:pic>
      <p:pic>
        <p:nvPicPr>
          <p:cNvPr id="7" name="Picture 2">
            <a:extLst>
              <a:ext uri="{FF2B5EF4-FFF2-40B4-BE49-F238E27FC236}">
                <a16:creationId xmlns:a16="http://schemas.microsoft.com/office/drawing/2014/main" id="{DE4D59F6-E2E1-6947-62E6-78380654B16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2992" r="13316"/>
          <a:stretch/>
        </p:blipFill>
        <p:spPr bwMode="auto">
          <a:xfrm>
            <a:off x="4778490" y="1185233"/>
            <a:ext cx="3377485" cy="3429000"/>
          </a:xfrm>
          <a:prstGeom prst="ellipse">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9180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par>
                                <p:cTn id="14" presetID="16" presetClass="entr" presetSubtype="21" fill="hold" nodeType="withEffect">
                                  <p:stCondLst>
                                    <p:cond delay="0"/>
                                  </p:stCondLst>
                                  <p:childTnLst>
                                    <p:set>
                                      <p:cBhvr>
                                        <p:cTn id="15" dur="1" fill="hold">
                                          <p:stCondLst>
                                            <p:cond delay="0"/>
                                          </p:stCondLst>
                                        </p:cTn>
                                        <p:tgtEl>
                                          <p:spTgt spid="2050"/>
                                        </p:tgtEl>
                                        <p:attrNameLst>
                                          <p:attrName>style.visibility</p:attrName>
                                        </p:attrNameLst>
                                      </p:cBhvr>
                                      <p:to>
                                        <p:strVal val="visible"/>
                                      </p:to>
                                    </p:set>
                                    <p:animEffect transition="in" filter="barn(inVertical)">
                                      <p:cBhvr>
                                        <p:cTn id="16"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28" y="-45481"/>
            <a:ext cx="2336328" cy="1708727"/>
          </a:xfrm>
          <a:prstGeom prst="rect">
            <a:avLst/>
          </a:prstGeom>
          <a:ln>
            <a:noFill/>
          </a:ln>
        </p:spPr>
      </p:pic>
      <p:pic>
        <p:nvPicPr>
          <p:cNvPr id="4" name="Picture 3">
            <a:extLst>
              <a:ext uri="{FF2B5EF4-FFF2-40B4-BE49-F238E27FC236}">
                <a16:creationId xmlns:a16="http://schemas.microsoft.com/office/drawing/2014/main" id="{D534EB20-3629-582C-BD6D-9FDDBC7409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28622" y="1047585"/>
            <a:ext cx="8042677" cy="5234940"/>
          </a:xfrm>
          <a:prstGeom prst="rect">
            <a:avLst/>
          </a:prstGeom>
        </p:spPr>
      </p:pic>
      <p:sp>
        <p:nvSpPr>
          <p:cNvPr id="5" name="TextBox 4">
            <a:extLst>
              <a:ext uri="{FF2B5EF4-FFF2-40B4-BE49-F238E27FC236}">
                <a16:creationId xmlns:a16="http://schemas.microsoft.com/office/drawing/2014/main" id="{956B2FFF-8232-BAAB-3D98-0B4DE62D038A}"/>
              </a:ext>
            </a:extLst>
          </p:cNvPr>
          <p:cNvSpPr txBox="1"/>
          <p:nvPr/>
        </p:nvSpPr>
        <p:spPr>
          <a:xfrm>
            <a:off x="3285695" y="3131330"/>
            <a:ext cx="3292087"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Kính chắn giọt bắn có kích thước phù hợp  để che được mặt của bạn nhỏ từ 7 – 9 tuổi.</a:t>
            </a:r>
            <a:endParaRPr kumimoji="0" lang="vi-VN" altLang="zh-CN"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6" name="TextBox 5">
            <a:extLst>
              <a:ext uri="{FF2B5EF4-FFF2-40B4-BE49-F238E27FC236}">
                <a16:creationId xmlns:a16="http://schemas.microsoft.com/office/drawing/2014/main" id="{E4808A16-3E12-5EBA-CBEF-37412333F6BE}"/>
              </a:ext>
            </a:extLst>
          </p:cNvPr>
          <p:cNvSpPr txBox="1"/>
          <p:nvPr/>
        </p:nvSpPr>
        <p:spPr>
          <a:xfrm>
            <a:off x="3285695" y="4223943"/>
            <a:ext cx="316426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Dây </a:t>
            </a:r>
            <a:r>
              <a:rPr kumimoji="0" lang="vi-VN"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đeo có chiều dài phù hợp, </a:t>
            </a:r>
            <a:r>
              <a:rPr kumimoji="0" lang="vi-VN"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gắn chắc chắn </a:t>
            </a:r>
            <a:r>
              <a:rPr kumimoji="0" lang="vi-VN"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vào </a:t>
            </a:r>
            <a:r>
              <a:rPr kumimoji="0" lang="vi-VN"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kính.</a:t>
            </a:r>
            <a:endParaRPr kumimoji="0" lang="vi-VN" altLang="zh-CN"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2" name="TextBox 1">
            <a:extLst>
              <a:ext uri="{FF2B5EF4-FFF2-40B4-BE49-F238E27FC236}">
                <a16:creationId xmlns:a16="http://schemas.microsoft.com/office/drawing/2014/main" id="{3C067090-8E3A-80D1-7195-0863727210CC}"/>
              </a:ext>
            </a:extLst>
          </p:cNvPr>
          <p:cNvSpPr txBox="1"/>
          <p:nvPr/>
        </p:nvSpPr>
        <p:spPr>
          <a:xfrm>
            <a:off x="3285694" y="5278081"/>
            <a:ext cx="329208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Sản phẩm chắc chắn, trang trí hài hoà. </a:t>
            </a:r>
            <a:endParaRPr kumimoji="0" lang="vi-VN" altLang="zh-CN"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9154430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3034" y="2522362"/>
            <a:ext cx="2398474" cy="3929809"/>
          </a:xfrm>
          <a:prstGeom prst="rect">
            <a:avLst/>
          </a:prstGeom>
        </p:spPr>
      </p:pic>
      <p:sp>
        <p:nvSpPr>
          <p:cNvPr id="4" name="TextBox 3">
            <a:extLst>
              <a:ext uri="{FF2B5EF4-FFF2-40B4-BE49-F238E27FC236}">
                <a16:creationId xmlns:a16="http://schemas.microsoft.com/office/drawing/2014/main" id="{B725248E-A0D6-AD5A-5800-9A78FC7887FD}"/>
              </a:ext>
            </a:extLst>
          </p:cNvPr>
          <p:cNvSpPr txBox="1"/>
          <p:nvPr/>
        </p:nvSpPr>
        <p:spPr>
          <a:xfrm>
            <a:off x="2728178" y="2647407"/>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chemeClr val="accent2">
                    <a:lumMod val="75000"/>
                  </a:schemeClr>
                </a:solidFill>
                <a:effectLst/>
                <a:uLnTx/>
                <a:uFillTx/>
                <a:latin typeface="Roboto Black" panose="02000000000000000000" pitchFamily="2" charset="0"/>
                <a:ea typeface="Roboto Black" panose="02000000000000000000" pitchFamily="2" charset="0"/>
                <a:cs typeface="+mn-cs"/>
              </a:rPr>
              <a:t>TẠM BIỆT CÁC EM</a:t>
            </a:r>
            <a:endParaRPr kumimoji="0" lang="en-US" sz="4800" b="1" i="0" u="none" strike="noStrike" kern="1200" cap="none" spc="0" normalizeH="0" baseline="0" noProof="0" dirty="0">
              <a:ln>
                <a:noFill/>
              </a:ln>
              <a:solidFill>
                <a:schemeClr val="accent2">
                  <a:lumMod val="75000"/>
                </a:schemeClr>
              </a:solidFill>
              <a:effectLst/>
              <a:uLnTx/>
              <a:uFillTx/>
              <a:latin typeface="Roboto Black" panose="02000000000000000000" pitchFamily="2" charset="0"/>
              <a:ea typeface="Roboto Black" panose="02000000000000000000" pitchFamily="2" charset="0"/>
              <a:cs typeface="+mn-cs"/>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328" y="-45481"/>
            <a:ext cx="2336328" cy="1708727"/>
          </a:xfrm>
          <a:prstGeom prst="rect">
            <a:avLst/>
          </a:prstGeom>
          <a:ln>
            <a:noFill/>
          </a:ln>
        </p:spPr>
      </p:pic>
    </p:spTree>
    <p:extLst>
      <p:ext uri="{BB962C8B-B14F-4D97-AF65-F5344CB8AC3E}">
        <p14:creationId xmlns:p14="http://schemas.microsoft.com/office/powerpoint/2010/main" val="481092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par>
                                <p:cTn id="14" presetID="2" presetClass="entr" presetSubtype="1" fill="hold" grpId="0" nodeType="withEffect">
                                  <p:stCondLst>
                                    <p:cond delay="0"/>
                                  </p:stCondLst>
                                  <p:iterate type="lt">
                                    <p:tmPct val="0"/>
                                  </p:iterate>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0-#ppt_h/2"/>
                                          </p:val>
                                        </p:tav>
                                        <p:tav tm="100000">
                                          <p:val>
                                            <p:strVal val="#ppt_y"/>
                                          </p:val>
                                        </p:tav>
                                      </p:tavLst>
                                    </p:anim>
                                  </p:childTnLst>
                                </p:cTn>
                              </p:par>
                              <p:par>
                                <p:cTn id="18" presetID="34" presetClass="emph" presetSubtype="0" fill="hold" grpId="1" nodeType="withEffect">
                                  <p:stCondLst>
                                    <p:cond delay="0"/>
                                  </p:stCondLst>
                                  <p:iterate type="lt">
                                    <p:tmPct val="10000"/>
                                  </p:iterate>
                                  <p:childTnLst>
                                    <p:animMotion origin="layout" path="M -2.29167E-6 2.22222E-6 L -2.29167E-6 -0.07222 " pathEditMode="relative" rAng="0" ptsTypes="AA">
                                      <p:cBhvr>
                                        <p:cTn id="19" dur="250" accel="50000" decel="50000" autoRev="1" fill="hold">
                                          <p:stCondLst>
                                            <p:cond delay="0"/>
                                          </p:stCondLst>
                                        </p:cTn>
                                        <p:tgtEl>
                                          <p:spTgt spid="4"/>
                                        </p:tgtEl>
                                        <p:attrNameLst>
                                          <p:attrName>ppt_x</p:attrName>
                                          <p:attrName>ppt_y</p:attrName>
                                        </p:attrNameLst>
                                      </p:cBhvr>
                                      <p:rCtr x="0" y="-3611"/>
                                    </p:animMotion>
                                    <p:animRot by="1500000">
                                      <p:cBhvr>
                                        <p:cTn id="20" dur="125" fill="hold">
                                          <p:stCondLst>
                                            <p:cond delay="0"/>
                                          </p:stCondLst>
                                        </p:cTn>
                                        <p:tgtEl>
                                          <p:spTgt spid="4"/>
                                        </p:tgtEl>
                                        <p:attrNameLst>
                                          <p:attrName>r</p:attrName>
                                        </p:attrNameLst>
                                      </p:cBhvr>
                                    </p:animRot>
                                    <p:animRot by="-1500000">
                                      <p:cBhvr>
                                        <p:cTn id="21" dur="125" fill="hold">
                                          <p:stCondLst>
                                            <p:cond delay="125"/>
                                          </p:stCondLst>
                                        </p:cTn>
                                        <p:tgtEl>
                                          <p:spTgt spid="4"/>
                                        </p:tgtEl>
                                        <p:attrNameLst>
                                          <p:attrName>r</p:attrName>
                                        </p:attrNameLst>
                                      </p:cBhvr>
                                    </p:animRot>
                                    <p:animRot by="-1500000">
                                      <p:cBhvr>
                                        <p:cTn id="22" dur="125" fill="hold">
                                          <p:stCondLst>
                                            <p:cond delay="250"/>
                                          </p:stCondLst>
                                        </p:cTn>
                                        <p:tgtEl>
                                          <p:spTgt spid="4"/>
                                        </p:tgtEl>
                                        <p:attrNameLst>
                                          <p:attrName>r</p:attrName>
                                        </p:attrNameLst>
                                      </p:cBhvr>
                                    </p:animRot>
                                    <p:animRot by="1500000">
                                      <p:cBhvr>
                                        <p:cTn id="23"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158658" y="251050"/>
            <a:ext cx="9775174" cy="1569660"/>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KỂ TÊN NHỮNG VẬT DỤNG </a:t>
            </a:r>
            <a:r>
              <a:rPr lang="en-US" altLang="zh-CN" sz="3200" b="1">
                <a:solidFill>
                  <a:srgbClr val="002060"/>
                </a:solidFill>
                <a:latin typeface="Roboto Black" panose="02000000000000000000" pitchFamily="2" charset="0"/>
                <a:ea typeface="Roboto Black" panose="02000000000000000000" pitchFamily="2" charset="0"/>
              </a:rPr>
              <a:t>CHÚNG TA </a:t>
            </a:r>
            <a:r>
              <a:rPr lang="vi-VN" altLang="zh-CN" sz="3200" b="1">
                <a:solidFill>
                  <a:srgbClr val="002060"/>
                </a:solidFill>
                <a:latin typeface="Roboto Black" panose="02000000000000000000" pitchFamily="2" charset="0"/>
                <a:ea typeface="Roboto Black" panose="02000000000000000000" pitchFamily="2" charset="0"/>
              </a:rPr>
              <a:t>THƯỜNG ĐEO KHI ĐI QUA NHỮNG NƠI KHÓI BỤI, HOẶC KHI TIẾP XÚC VỚI NGƯỜI CÓ BỆNH VỀ ĐƯỜNG HÔ HẤP</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grpSp>
        <p:nvGrpSpPr>
          <p:cNvPr id="3" name="Group 2"/>
          <p:cNvGrpSpPr/>
          <p:nvPr/>
        </p:nvGrpSpPr>
        <p:grpSpPr>
          <a:xfrm>
            <a:off x="0" y="0"/>
            <a:ext cx="2029820" cy="1484555"/>
            <a:chOff x="442597" y="615596"/>
            <a:chExt cx="2029820" cy="1484555"/>
          </a:xfrm>
        </p:grpSpPr>
        <p:sp>
          <p:nvSpPr>
            <p:cNvPr id="2" name="Oval 1"/>
            <p:cNvSpPr/>
            <p:nvPr/>
          </p:nvSpPr>
          <p:spPr>
            <a:xfrm>
              <a:off x="700765" y="802476"/>
              <a:ext cx="1642322" cy="115563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597" y="615596"/>
              <a:ext cx="2029820" cy="1484555"/>
            </a:xfrm>
            <a:prstGeom prst="rect">
              <a:avLst/>
            </a:prstGeom>
            <a:ln>
              <a:noFill/>
            </a:ln>
          </p:spPr>
        </p:pic>
      </p:grpSp>
      <p:sp>
        <p:nvSpPr>
          <p:cNvPr id="34" name="TextBox 33"/>
          <p:cNvSpPr txBox="1"/>
          <p:nvPr/>
        </p:nvSpPr>
        <p:spPr>
          <a:xfrm>
            <a:off x="6586092" y="5409018"/>
            <a:ext cx="2233443" cy="830997"/>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Mũ bảo hiểm kín đầu</a:t>
            </a:r>
            <a:endParaRPr lang="en-US" altLang="zh-CN" sz="2400">
              <a:solidFill>
                <a:srgbClr val="002060"/>
              </a:solidFill>
              <a:latin typeface="Roboto" panose="02000000000000000000" pitchFamily="2" charset="0"/>
              <a:ea typeface="Roboto" panose="02000000000000000000" pitchFamily="2" charset="0"/>
            </a:endParaRPr>
          </a:p>
        </p:txBody>
      </p:sp>
      <p:sp>
        <p:nvSpPr>
          <p:cNvPr id="35" name="TextBox 34"/>
          <p:cNvSpPr txBox="1"/>
          <p:nvPr/>
        </p:nvSpPr>
        <p:spPr>
          <a:xfrm>
            <a:off x="3764950" y="5356682"/>
            <a:ext cx="1772665" cy="830997"/>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Kính chống</a:t>
            </a:r>
          </a:p>
          <a:p>
            <a:pPr lvl="0" algn="just">
              <a:defRPr/>
            </a:pPr>
            <a:r>
              <a:rPr lang="vi-VN" altLang="zh-CN" sz="2400">
                <a:solidFill>
                  <a:srgbClr val="002060"/>
                </a:solidFill>
                <a:latin typeface="Roboto" panose="02000000000000000000" pitchFamily="2" charset="0"/>
                <a:ea typeface="Roboto" panose="02000000000000000000" pitchFamily="2" charset="0"/>
              </a:rPr>
              <a:t>giọt bắn</a:t>
            </a:r>
            <a:endParaRPr lang="en-US" altLang="zh-CN" sz="2400">
              <a:solidFill>
                <a:srgbClr val="002060"/>
              </a:solidFill>
              <a:latin typeface="Roboto" panose="02000000000000000000" pitchFamily="2" charset="0"/>
              <a:ea typeface="Roboto" panose="02000000000000000000" pitchFamily="2" charset="0"/>
            </a:endParaRPr>
          </a:p>
        </p:txBody>
      </p:sp>
      <p:sp>
        <p:nvSpPr>
          <p:cNvPr id="37" name="TextBox 36"/>
          <p:cNvSpPr txBox="1"/>
          <p:nvPr/>
        </p:nvSpPr>
        <p:spPr>
          <a:xfrm>
            <a:off x="759314" y="5448164"/>
            <a:ext cx="2085707" cy="461665"/>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Khẩu trang</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739" y="2271136"/>
            <a:ext cx="2588470" cy="2698831"/>
          </a:xfrm>
          <a:prstGeom prst="rect">
            <a:avLst/>
          </a:prstGeom>
        </p:spPr>
      </p:pic>
      <p:pic>
        <p:nvPicPr>
          <p:cNvPr id="7" name="Picture 6"/>
          <p:cNvPicPr>
            <a:picLocks noChangeAspect="1"/>
          </p:cNvPicPr>
          <p:nvPr/>
        </p:nvPicPr>
        <p:blipFill>
          <a:blip r:embed="rId5">
            <a:extLst>
              <a:ext uri="{BEBA8EAE-BF5A-486C-A8C5-ECC9F3942E4B}">
                <a14:imgProps xmlns:a14="http://schemas.microsoft.com/office/drawing/2010/main">
                  <a14:imgLayer r:embed="rId6">
                    <a14:imgEffect>
                      <a14:artisticPhotocopy/>
                    </a14:imgEffect>
                  </a14:imgLayer>
                </a14:imgProps>
              </a:ext>
            </a:extLst>
          </a:blip>
          <a:stretch>
            <a:fillRect/>
          </a:stretch>
        </p:blipFill>
        <p:spPr>
          <a:xfrm>
            <a:off x="3629352" y="2355899"/>
            <a:ext cx="2043862" cy="2557075"/>
          </a:xfrm>
          <a:prstGeom prst="rect">
            <a:avLst/>
          </a:prstGeom>
        </p:spPr>
      </p:pic>
      <p:pic>
        <p:nvPicPr>
          <p:cNvPr id="8" name="Picture 7"/>
          <p:cNvPicPr>
            <a:picLocks noChangeAspect="1"/>
          </p:cNvPicPr>
          <p:nvPr/>
        </p:nvPicPr>
        <p:blipFill>
          <a:blip r:embed="rId7">
            <a:extLst>
              <a:ext uri="{BEBA8EAE-BF5A-486C-A8C5-ECC9F3942E4B}">
                <a14:imgProps xmlns:a14="http://schemas.microsoft.com/office/drawing/2010/main">
                  <a14:imgLayer r:embed="rId8">
                    <a14:imgEffect>
                      <a14:artisticCutout/>
                    </a14:imgEffect>
                  </a14:imgLayer>
                </a14:imgProps>
              </a:ext>
            </a:extLst>
          </a:blip>
          <a:stretch>
            <a:fillRect/>
          </a:stretch>
        </p:blipFill>
        <p:spPr>
          <a:xfrm>
            <a:off x="6462768" y="2393196"/>
            <a:ext cx="2356767" cy="2471740"/>
          </a:xfrm>
          <a:prstGeom prst="rect">
            <a:avLst/>
          </a:prstGeom>
        </p:spPr>
      </p:pic>
      <p:pic>
        <p:nvPicPr>
          <p:cNvPr id="9" name="Picture 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67506" y="2393196"/>
            <a:ext cx="1785398" cy="2422149"/>
          </a:xfrm>
          <a:prstGeom prst="rect">
            <a:avLst/>
          </a:prstGeom>
        </p:spPr>
      </p:pic>
      <p:sp>
        <p:nvSpPr>
          <p:cNvPr id="19" name="TextBox 18"/>
          <p:cNvSpPr txBox="1"/>
          <p:nvPr/>
        </p:nvSpPr>
        <p:spPr>
          <a:xfrm>
            <a:off x="10091971" y="5448164"/>
            <a:ext cx="1997469" cy="830997"/>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Mũ/khăn trùm đầu</a:t>
            </a:r>
            <a:endParaRPr lang="en-US" altLang="zh-CN" sz="2400">
              <a:solidFill>
                <a:srgbClr val="00206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893116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wipe(down)">
                                      <p:cBhvr>
                                        <p:cTn id="12" dur="500"/>
                                        <p:tgtEl>
                                          <p:spTgt spid="37"/>
                                        </p:tgtEl>
                                      </p:cBhvr>
                                    </p:animEffect>
                                  </p:childTnLst>
                                </p:cTn>
                              </p:par>
                              <p:par>
                                <p:cTn id="13" presetID="42"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wipe(down)">
                                      <p:cBhvr>
                                        <p:cTn id="22" dur="500"/>
                                        <p:tgtEl>
                                          <p:spTgt spid="35"/>
                                        </p:tgtEl>
                                      </p:cBhvr>
                                    </p:animEffect>
                                  </p:childTnLst>
                                </p:cTn>
                              </p:par>
                              <p:par>
                                <p:cTn id="23" presetID="42"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wipe(down)">
                                      <p:cBhvr>
                                        <p:cTn id="32" dur="500"/>
                                        <p:tgtEl>
                                          <p:spTgt spid="34"/>
                                        </p:tgtEl>
                                      </p:cBhvr>
                                    </p:animEffect>
                                  </p:childTnLst>
                                </p:cTn>
                              </p:par>
                              <p:par>
                                <p:cTn id="33" presetID="42" presetClass="entr" presetSubtype="0" fill="hold" nodeType="with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down)">
                                      <p:cBhvr>
                                        <p:cTn id="42" dur="500"/>
                                        <p:tgtEl>
                                          <p:spTgt spid="19"/>
                                        </p:tgtEl>
                                      </p:cBhvr>
                                    </p:animEffect>
                                  </p:childTnLst>
                                </p:cTn>
                              </p:par>
                              <p:par>
                                <p:cTn id="43" presetID="42" presetClass="entr" presetSubtype="0" fill="hold" nodeType="with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1000"/>
                                        <p:tgtEl>
                                          <p:spTgt spid="9"/>
                                        </p:tgtEl>
                                      </p:cBhvr>
                                    </p:animEffect>
                                    <p:anim calcmode="lin" valueType="num">
                                      <p:cBhvr>
                                        <p:cTn id="46" dur="1000" fill="hold"/>
                                        <p:tgtEl>
                                          <p:spTgt spid="9"/>
                                        </p:tgtEl>
                                        <p:attrNameLst>
                                          <p:attrName>ppt_x</p:attrName>
                                        </p:attrNameLst>
                                      </p:cBhvr>
                                      <p:tavLst>
                                        <p:tav tm="0">
                                          <p:val>
                                            <p:strVal val="#ppt_x"/>
                                          </p:val>
                                        </p:tav>
                                        <p:tav tm="100000">
                                          <p:val>
                                            <p:strVal val="#ppt_x"/>
                                          </p:val>
                                        </p:tav>
                                      </p:tavLst>
                                    </p:anim>
                                    <p:anim calcmode="lin" valueType="num">
                                      <p:cBhvr>
                                        <p:cTn id="4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34" grpId="0"/>
      <p:bldP spid="35" grpId="0"/>
      <p:bldP spid="37"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3106994" y="434646"/>
            <a:ext cx="6499122"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TÁC DỤNG CỦA KHẨU TRANG</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grpSp>
        <p:nvGrpSpPr>
          <p:cNvPr id="3" name="Group 2"/>
          <p:cNvGrpSpPr/>
          <p:nvPr/>
        </p:nvGrpSpPr>
        <p:grpSpPr>
          <a:xfrm>
            <a:off x="0" y="0"/>
            <a:ext cx="2029820" cy="1484555"/>
            <a:chOff x="442597" y="615596"/>
            <a:chExt cx="2029820" cy="1484555"/>
          </a:xfrm>
        </p:grpSpPr>
        <p:sp>
          <p:nvSpPr>
            <p:cNvPr id="2" name="Oval 1"/>
            <p:cNvSpPr/>
            <p:nvPr/>
          </p:nvSpPr>
          <p:spPr>
            <a:xfrm>
              <a:off x="700765" y="802476"/>
              <a:ext cx="1642322" cy="115563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597" y="615596"/>
              <a:ext cx="2029820" cy="1484555"/>
            </a:xfrm>
            <a:prstGeom prst="rect">
              <a:avLst/>
            </a:prstGeom>
            <a:ln>
              <a:noFill/>
            </a:ln>
          </p:spPr>
        </p:pic>
      </p:grpSp>
      <p:sp>
        <p:nvSpPr>
          <p:cNvPr id="37" name="TextBox 36"/>
          <p:cNvSpPr txBox="1"/>
          <p:nvPr/>
        </p:nvSpPr>
        <p:spPr>
          <a:xfrm>
            <a:off x="2206725" y="3526720"/>
            <a:ext cx="2593187" cy="461665"/>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Khẩu trang y tế</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09092" y="3988385"/>
            <a:ext cx="2588470" cy="2698831"/>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43733" y="1739242"/>
            <a:ext cx="1859594" cy="1409855"/>
          </a:xfrm>
          <a:prstGeom prst="rect">
            <a:avLst/>
          </a:prstGeom>
          <a:effectLst>
            <a:outerShdw blurRad="63500" sx="102000" sy="102000" algn="ctr" rotWithShape="0">
              <a:prstClr val="black">
                <a:alpha val="40000"/>
              </a:prstClr>
            </a:outerShdw>
          </a:effectLst>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99912" y="2406970"/>
            <a:ext cx="1999273" cy="1615917"/>
          </a:xfrm>
          <a:prstGeom prst="rect">
            <a:avLst/>
          </a:prstGeom>
          <a:effectLst>
            <a:outerShdw blurRad="63500" sx="102000" sy="102000" algn="ctr" rotWithShape="0">
              <a:prstClr val="black">
                <a:alpha val="40000"/>
              </a:prstClr>
            </a:outerShdw>
          </a:effectLst>
        </p:spPr>
      </p:pic>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67393" y="1234478"/>
            <a:ext cx="2306975" cy="1980450"/>
          </a:xfrm>
          <a:prstGeom prst="rect">
            <a:avLst/>
          </a:prstGeom>
          <a:effectLst>
            <a:outerShdw blurRad="63500" sx="102000" sy="102000" algn="ctr" rotWithShape="0">
              <a:prstClr val="black">
                <a:alpha val="40000"/>
              </a:prstClr>
            </a:outerShdw>
          </a:effectLst>
        </p:spPr>
      </p:pic>
      <p:sp>
        <p:nvSpPr>
          <p:cNvPr id="18" name="TextBox 17"/>
          <p:cNvSpPr txBox="1"/>
          <p:nvPr/>
        </p:nvSpPr>
        <p:spPr>
          <a:xfrm>
            <a:off x="8460499" y="3432929"/>
            <a:ext cx="2593187" cy="461665"/>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Khẩu trang vải</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sp>
        <p:nvSpPr>
          <p:cNvPr id="19" name="TextBox 18"/>
          <p:cNvSpPr txBox="1"/>
          <p:nvPr/>
        </p:nvSpPr>
        <p:spPr>
          <a:xfrm>
            <a:off x="1211138" y="4843253"/>
            <a:ext cx="7177548" cy="1569660"/>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Khẩu trang là một loại mặt nạ bảo vệ được sử dụng để bịt vùng mặt (thường là mũi, miệng) để bảo vệ người đeo khỏi bị lây nhiễm các loại vi khuẩn, dịch bệnh, bụi bặm thông qua đường hô hấp</a:t>
            </a:r>
            <a:r>
              <a:rPr lang="en-US" altLang="zh-CN" sz="2400">
                <a:solidFill>
                  <a:srgbClr val="002060"/>
                </a:solidFill>
                <a:latin typeface="Roboto" panose="02000000000000000000" pitchFamily="2" charset="0"/>
                <a:ea typeface="Roboto" panose="02000000000000000000" pitchFamily="2" charset="0"/>
              </a:rPr>
              <a:t>.</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890783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wipe(down)">
                                      <p:cBhvr>
                                        <p:cTn id="10" dur="500"/>
                                        <p:tgtEl>
                                          <p:spTgt spid="37"/>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down)">
                                      <p:cBhvr>
                                        <p:cTn id="13" dur="500"/>
                                        <p:tgtEl>
                                          <p:spTgt spid="1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ipe(down)">
                                      <p:cBhvr>
                                        <p:cTn id="18" dur="500"/>
                                        <p:tgtEl>
                                          <p:spTgt spid="19"/>
                                        </p:tgtEl>
                                      </p:cBhvr>
                                    </p:animEffect>
                                  </p:childTnLst>
                                </p:cTn>
                              </p:par>
                              <p:par>
                                <p:cTn id="19" presetID="42"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37" grpId="0"/>
      <p:bldP spid="18"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341880" y="366975"/>
            <a:ext cx="8426244"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TÁC DỤNG CỦA KÍNH CHỐNG GIỌT BẮN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grpSp>
        <p:nvGrpSpPr>
          <p:cNvPr id="3" name="Group 2"/>
          <p:cNvGrpSpPr/>
          <p:nvPr/>
        </p:nvGrpSpPr>
        <p:grpSpPr>
          <a:xfrm>
            <a:off x="0" y="0"/>
            <a:ext cx="2029820" cy="1484555"/>
            <a:chOff x="442597" y="615596"/>
            <a:chExt cx="2029820" cy="1484555"/>
          </a:xfrm>
        </p:grpSpPr>
        <p:sp>
          <p:nvSpPr>
            <p:cNvPr id="2" name="Oval 1"/>
            <p:cNvSpPr/>
            <p:nvPr/>
          </p:nvSpPr>
          <p:spPr>
            <a:xfrm>
              <a:off x="700765" y="802476"/>
              <a:ext cx="1642322" cy="115563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597" y="615596"/>
              <a:ext cx="2029820" cy="1484555"/>
            </a:xfrm>
            <a:prstGeom prst="rect">
              <a:avLst/>
            </a:prstGeom>
            <a:ln>
              <a:noFill/>
            </a:ln>
          </p:spPr>
        </p:pic>
      </p:grpSp>
      <p:sp>
        <p:nvSpPr>
          <p:cNvPr id="19" name="TextBox 18"/>
          <p:cNvSpPr txBox="1"/>
          <p:nvPr/>
        </p:nvSpPr>
        <p:spPr>
          <a:xfrm>
            <a:off x="3590576" y="5039897"/>
            <a:ext cx="7177548" cy="1200329"/>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Kính chống giọt bắn che hết mặt giúp ngăn chặn sự xâm nhập của virus mỗi khi nói chuyện trực tiếp hoặc khi tiếp xúc với mọi người xung quanh. </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pic>
        <p:nvPicPr>
          <p:cNvPr id="6" name="Picture 5"/>
          <p:cNvPicPr>
            <a:picLocks noChangeAspect="1"/>
          </p:cNvPicPr>
          <p:nvPr/>
        </p:nvPicPr>
        <p:blipFill>
          <a:blip r:embed="rId4"/>
          <a:stretch>
            <a:fillRect/>
          </a:stretch>
        </p:blipFill>
        <p:spPr>
          <a:xfrm>
            <a:off x="2341880" y="1389233"/>
            <a:ext cx="2724150" cy="2724150"/>
          </a:xfrm>
          <a:prstGeom prst="rect">
            <a:avLst/>
          </a:prstGeom>
        </p:spPr>
      </p:pic>
      <p:pic>
        <p:nvPicPr>
          <p:cNvPr id="7" name="Picture 6"/>
          <p:cNvPicPr>
            <a:picLocks noChangeAspect="1"/>
          </p:cNvPicPr>
          <p:nvPr/>
        </p:nvPicPr>
        <p:blipFill>
          <a:blip r:embed="rId5"/>
          <a:stretch>
            <a:fillRect/>
          </a:stretch>
        </p:blipFill>
        <p:spPr>
          <a:xfrm>
            <a:off x="6072882" y="1389233"/>
            <a:ext cx="2589337" cy="2724150"/>
          </a:xfrm>
          <a:prstGeom prst="rect">
            <a:avLst/>
          </a:prstGeom>
        </p:spPr>
      </p:pic>
      <p:pic>
        <p:nvPicPr>
          <p:cNvPr id="16" name="Picture 15"/>
          <p:cNvPicPr>
            <a:picLocks noChangeAspect="1"/>
          </p:cNvPicPr>
          <p:nvPr/>
        </p:nvPicPr>
        <p:blipFill>
          <a:blip r:embed="rId6">
            <a:extLst>
              <a:ext uri="{BEBA8EAE-BF5A-486C-A8C5-ECC9F3942E4B}">
                <a14:imgProps xmlns:a14="http://schemas.microsoft.com/office/drawing/2010/main">
                  <a14:imgLayer r:embed="rId7">
                    <a14:imgEffect>
                      <a14:artisticPhotocopy/>
                    </a14:imgEffect>
                  </a14:imgLayer>
                </a14:imgProps>
              </a:ext>
            </a:extLst>
          </a:blip>
          <a:stretch>
            <a:fillRect/>
          </a:stretch>
        </p:blipFill>
        <p:spPr>
          <a:xfrm flipH="1">
            <a:off x="748037" y="4361525"/>
            <a:ext cx="2563565" cy="2557075"/>
          </a:xfrm>
          <a:prstGeom prst="rect">
            <a:avLst/>
          </a:prstGeom>
          <a:effectLst>
            <a:softEdge rad="317500"/>
          </a:effectLst>
        </p:spPr>
      </p:pic>
    </p:spTree>
    <p:extLst>
      <p:ext uri="{BB962C8B-B14F-4D97-AF65-F5344CB8AC3E}">
        <p14:creationId xmlns:p14="http://schemas.microsoft.com/office/powerpoint/2010/main" val="3071079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par>
                                <p:cTn id="13" presetID="42"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1000"/>
                                        <p:tgtEl>
                                          <p:spTgt spid="16"/>
                                        </p:tgtEl>
                                      </p:cBhvr>
                                    </p:animEffect>
                                    <p:anim calcmode="lin" valueType="num">
                                      <p:cBhvr>
                                        <p:cTn id="16" dur="1000" fill="hold"/>
                                        <p:tgtEl>
                                          <p:spTgt spid="16"/>
                                        </p:tgtEl>
                                        <p:attrNameLst>
                                          <p:attrName>ppt_x</p:attrName>
                                        </p:attrNameLst>
                                      </p:cBhvr>
                                      <p:tavLst>
                                        <p:tav tm="0">
                                          <p:val>
                                            <p:strVal val="#ppt_x"/>
                                          </p:val>
                                        </p:tav>
                                        <p:tav tm="100000">
                                          <p:val>
                                            <p:strVal val="#ppt_x"/>
                                          </p:val>
                                        </p:tav>
                                      </p:tavLst>
                                    </p:anim>
                                    <p:anim calcmode="lin" valueType="num">
                                      <p:cBhvr>
                                        <p:cTn id="1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341880" y="366975"/>
            <a:ext cx="8426244"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TÁC DỤNG CỦA MŨ BẢO HIỂM KÍN ĐẦU</a:t>
            </a:r>
          </a:p>
        </p:txBody>
      </p:sp>
      <p:grpSp>
        <p:nvGrpSpPr>
          <p:cNvPr id="3" name="Group 2"/>
          <p:cNvGrpSpPr/>
          <p:nvPr/>
        </p:nvGrpSpPr>
        <p:grpSpPr>
          <a:xfrm>
            <a:off x="0" y="0"/>
            <a:ext cx="2029820" cy="1484555"/>
            <a:chOff x="442597" y="615596"/>
            <a:chExt cx="2029820" cy="1484555"/>
          </a:xfrm>
        </p:grpSpPr>
        <p:sp>
          <p:nvSpPr>
            <p:cNvPr id="2" name="Oval 1"/>
            <p:cNvSpPr/>
            <p:nvPr/>
          </p:nvSpPr>
          <p:spPr>
            <a:xfrm>
              <a:off x="700765" y="802476"/>
              <a:ext cx="1642322" cy="115563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597" y="615596"/>
              <a:ext cx="2029820" cy="1484555"/>
            </a:xfrm>
            <a:prstGeom prst="rect">
              <a:avLst/>
            </a:prstGeom>
            <a:ln>
              <a:noFill/>
            </a:ln>
          </p:spPr>
        </p:pic>
      </p:grpSp>
      <p:sp>
        <p:nvSpPr>
          <p:cNvPr id="19" name="TextBox 18"/>
          <p:cNvSpPr txBox="1"/>
          <p:nvPr/>
        </p:nvSpPr>
        <p:spPr>
          <a:xfrm>
            <a:off x="1262309" y="5039897"/>
            <a:ext cx="7177548" cy="1569660"/>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Ngoài tác dụng bảo vệ đầu, não của người đi xe máy, xe đạp, mũ bảo hiểm trùm kín đầu có khả năng che chắn virus, giọt bắn khi tiếp xúc với người bệnh, chắn gió, bụi khi đi đường</a:t>
            </a:r>
            <a:r>
              <a:rPr lang="en-US" altLang="zh-CN" sz="2400">
                <a:solidFill>
                  <a:srgbClr val="002060"/>
                </a:solidFill>
                <a:latin typeface="Roboto" panose="02000000000000000000" pitchFamily="2" charset="0"/>
                <a:ea typeface="Roboto" panose="02000000000000000000" pitchFamily="2" charset="0"/>
              </a:rPr>
              <a:t>.</a:t>
            </a:r>
            <a:r>
              <a:rPr lang="vi-VN" altLang="zh-CN" sz="2400">
                <a:solidFill>
                  <a:srgbClr val="002060"/>
                </a:solidFill>
                <a:latin typeface="Roboto" panose="02000000000000000000" pitchFamily="2" charset="0"/>
                <a:ea typeface="Roboto" panose="02000000000000000000" pitchFamily="2" charset="0"/>
              </a:rPr>
              <a:t> </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pic>
        <p:nvPicPr>
          <p:cNvPr id="11" name="Picture 10"/>
          <p:cNvPicPr>
            <a:picLocks noChangeAspect="1"/>
          </p:cNvPicPr>
          <p:nvPr/>
        </p:nvPicPr>
        <p:blipFill>
          <a:blip r:embed="rId4"/>
          <a:stretch>
            <a:fillRect/>
          </a:stretch>
        </p:blipFill>
        <p:spPr>
          <a:xfrm>
            <a:off x="8671647" y="4039323"/>
            <a:ext cx="2824064" cy="2540681"/>
          </a:xfrm>
          <a:prstGeom prst="rect">
            <a:avLst/>
          </a:prstGeom>
          <a:effectLst>
            <a:softEdge rad="317500"/>
          </a:effec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17881" y="1701656"/>
            <a:ext cx="2418821" cy="2568439"/>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09185" y="1862920"/>
            <a:ext cx="2369575" cy="2176403"/>
          </a:xfrm>
          <a:prstGeom prst="rect">
            <a:avLst/>
          </a:prstGeom>
        </p:spPr>
      </p:pic>
    </p:spTree>
    <p:extLst>
      <p:ext uri="{BB962C8B-B14F-4D97-AF65-F5344CB8AC3E}">
        <p14:creationId xmlns:p14="http://schemas.microsoft.com/office/powerpoint/2010/main" val="356656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5"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2000"/>
                                        <p:tgtEl>
                                          <p:spTgt spid="5"/>
                                        </p:tgtEl>
                                      </p:cBhvr>
                                    </p:animEffect>
                                    <p:anim calcmode="lin" valueType="num">
                                      <p:cBhvr>
                                        <p:cTn id="11" dur="2000" fill="hold"/>
                                        <p:tgtEl>
                                          <p:spTgt spid="5"/>
                                        </p:tgtEl>
                                        <p:attrNameLst>
                                          <p:attrName>ppt_w</p:attrName>
                                        </p:attrNameLst>
                                      </p:cBhvr>
                                      <p:tavLst>
                                        <p:tav tm="0" fmla="#ppt_w*sin(2.5*pi*$)">
                                          <p:val>
                                            <p:fltVal val="0"/>
                                          </p:val>
                                        </p:tav>
                                        <p:tav tm="100000">
                                          <p:val>
                                            <p:fltVal val="1"/>
                                          </p:val>
                                        </p:tav>
                                      </p:tavLst>
                                    </p:anim>
                                    <p:anim calcmode="lin" valueType="num">
                                      <p:cBhvr>
                                        <p:cTn id="12" dur="2000" fill="hold"/>
                                        <p:tgtEl>
                                          <p:spTgt spid="5"/>
                                        </p:tgtEl>
                                        <p:attrNameLst>
                                          <p:attrName>ppt_h</p:attrName>
                                        </p:attrNameLst>
                                      </p:cBhvr>
                                      <p:tavLst>
                                        <p:tav tm="0">
                                          <p:val>
                                            <p:strVal val="#ppt_h"/>
                                          </p:val>
                                        </p:tav>
                                        <p:tav tm="100000">
                                          <p:val>
                                            <p:strVal val="#ppt_h"/>
                                          </p:val>
                                        </p:tav>
                                      </p:tavLst>
                                    </p:anim>
                                  </p:childTnLst>
                                </p:cTn>
                              </p:par>
                              <p:par>
                                <p:cTn id="13" presetID="45"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2000"/>
                                        <p:tgtEl>
                                          <p:spTgt spid="8"/>
                                        </p:tgtEl>
                                      </p:cBhvr>
                                    </p:animEffect>
                                    <p:anim calcmode="lin" valueType="num">
                                      <p:cBhvr>
                                        <p:cTn id="16" dur="2000" fill="hold"/>
                                        <p:tgtEl>
                                          <p:spTgt spid="8"/>
                                        </p:tgtEl>
                                        <p:attrNameLst>
                                          <p:attrName>ppt_w</p:attrName>
                                        </p:attrNameLst>
                                      </p:cBhvr>
                                      <p:tavLst>
                                        <p:tav tm="0" fmla="#ppt_w*sin(2.5*pi*$)">
                                          <p:val>
                                            <p:fltVal val="0"/>
                                          </p:val>
                                        </p:tav>
                                        <p:tav tm="100000">
                                          <p:val>
                                            <p:fltVal val="1"/>
                                          </p:val>
                                        </p:tav>
                                      </p:tavLst>
                                    </p:anim>
                                    <p:anim calcmode="lin" valueType="num">
                                      <p:cBhvr>
                                        <p:cTn id="17"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down)">
                                      <p:cBhvr>
                                        <p:cTn id="22" dur="500"/>
                                        <p:tgtEl>
                                          <p:spTgt spid="19"/>
                                        </p:tgtEl>
                                      </p:cBhvr>
                                    </p:animEffect>
                                  </p:childTnLst>
                                </p:cTn>
                              </p:par>
                              <p:par>
                                <p:cTn id="23" presetID="42"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anim calcmode="lin" valueType="num">
                                      <p:cBhvr>
                                        <p:cTn id="26" dur="1000" fill="hold"/>
                                        <p:tgtEl>
                                          <p:spTgt spid="11"/>
                                        </p:tgtEl>
                                        <p:attrNameLst>
                                          <p:attrName>ppt_x</p:attrName>
                                        </p:attrNameLst>
                                      </p:cBhvr>
                                      <p:tavLst>
                                        <p:tav tm="0">
                                          <p:val>
                                            <p:strVal val="#ppt_x"/>
                                          </p:val>
                                        </p:tav>
                                        <p:tav tm="100000">
                                          <p:val>
                                            <p:strVal val="#ppt_x"/>
                                          </p:val>
                                        </p:tav>
                                      </p:tavLst>
                                    </p:anim>
                                    <p:anim calcmode="lin" valueType="num">
                                      <p:cBhvr>
                                        <p:cTn id="2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341880" y="366975"/>
            <a:ext cx="8426244"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TÁC DỤNG CỦA MŨ/KHĂN TRÙM ĐẦU</a:t>
            </a:r>
          </a:p>
        </p:txBody>
      </p:sp>
      <p:grpSp>
        <p:nvGrpSpPr>
          <p:cNvPr id="3" name="Group 2"/>
          <p:cNvGrpSpPr/>
          <p:nvPr/>
        </p:nvGrpSpPr>
        <p:grpSpPr>
          <a:xfrm>
            <a:off x="0" y="0"/>
            <a:ext cx="2029820" cy="1484555"/>
            <a:chOff x="442597" y="615596"/>
            <a:chExt cx="2029820" cy="1484555"/>
          </a:xfrm>
        </p:grpSpPr>
        <p:sp>
          <p:nvSpPr>
            <p:cNvPr id="2" name="Oval 1"/>
            <p:cNvSpPr/>
            <p:nvPr/>
          </p:nvSpPr>
          <p:spPr>
            <a:xfrm>
              <a:off x="700765" y="802476"/>
              <a:ext cx="1642322" cy="115563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597" y="615596"/>
              <a:ext cx="2029820" cy="1484555"/>
            </a:xfrm>
            <a:prstGeom prst="rect">
              <a:avLst/>
            </a:prstGeom>
            <a:ln>
              <a:noFill/>
            </a:ln>
          </p:spPr>
        </p:pic>
      </p:grpSp>
      <p:sp>
        <p:nvSpPr>
          <p:cNvPr id="19" name="TextBox 18"/>
          <p:cNvSpPr txBox="1"/>
          <p:nvPr/>
        </p:nvSpPr>
        <p:spPr>
          <a:xfrm>
            <a:off x="3327083" y="4940434"/>
            <a:ext cx="7177548" cy="830997"/>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Mũ/khăn trùm đầu chống tia cực tím, chống sương mù, chống bụi, chống vi khuẩn</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90383" y="1617174"/>
            <a:ext cx="1785398" cy="2422149"/>
          </a:xfrm>
          <a:prstGeom prst="rect">
            <a:avLst/>
          </a:prstGeom>
        </p:spPr>
      </p:pic>
      <p:pic>
        <p:nvPicPr>
          <p:cNvPr id="4" name="Picture 3"/>
          <p:cNvPicPr>
            <a:picLocks noChangeAspect="1"/>
          </p:cNvPicPr>
          <p:nvPr/>
        </p:nvPicPr>
        <p:blipFill>
          <a:blip r:embed="rId5"/>
          <a:stretch>
            <a:fillRect/>
          </a:stretch>
        </p:blipFill>
        <p:spPr>
          <a:xfrm>
            <a:off x="1199536" y="4590509"/>
            <a:ext cx="1876190" cy="2019048"/>
          </a:xfrm>
          <a:prstGeom prst="rect">
            <a:avLst/>
          </a:prstGeom>
        </p:spPr>
      </p:pic>
      <p:pic>
        <p:nvPicPr>
          <p:cNvPr id="6" name="Picture 5"/>
          <p:cNvPicPr>
            <a:picLocks noChangeAspect="1"/>
          </p:cNvPicPr>
          <p:nvPr/>
        </p:nvPicPr>
        <p:blipFill>
          <a:blip r:embed="rId6"/>
          <a:stretch>
            <a:fillRect/>
          </a:stretch>
        </p:blipFill>
        <p:spPr>
          <a:xfrm>
            <a:off x="4758813" y="1083937"/>
            <a:ext cx="5191432" cy="319107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316444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53"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animEffect transition="in" filter="fade">
                                      <p:cBhvr>
                                        <p:cTn id="12" dur="500"/>
                                        <p:tgtEl>
                                          <p:spTgt spid="6"/>
                                        </p:tgtEl>
                                      </p:cBhvr>
                                    </p:animEffect>
                                  </p:childTnLst>
                                </p:cTn>
                              </p:par>
                              <p:par>
                                <p:cTn id="13" presetID="42"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down)">
                                      <p:cBhvr>
                                        <p:cTn id="22" dur="500"/>
                                        <p:tgtEl>
                                          <p:spTgt spid="19"/>
                                        </p:tgtEl>
                                      </p:cBhvr>
                                    </p:animEffect>
                                  </p:childTnLst>
                                </p:cTn>
                              </p:par>
                              <p:par>
                                <p:cTn id="23" presetID="10"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1191802" y="1592495"/>
            <a:ext cx="9674608" cy="4483840"/>
          </a:xfrm>
          <a:prstGeom prst="roundRect">
            <a:avLst>
              <a:gd name="adj" fmla="val 10160"/>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TextBox 7"/>
          <p:cNvSpPr txBox="1"/>
          <p:nvPr/>
        </p:nvSpPr>
        <p:spPr>
          <a:xfrm>
            <a:off x="3579508" y="481020"/>
            <a:ext cx="4070959" cy="584775"/>
          </a:xfrm>
          <a:prstGeom prst="rect">
            <a:avLst/>
          </a:prstGeom>
          <a:noFill/>
        </p:spPr>
        <p:txBody>
          <a:bodyPr wrap="square" rtlCol="0">
            <a:spAutoFit/>
          </a:bodyPr>
          <a:lstStyle/>
          <a:p>
            <a:pPr lvl="0" algn="ctr">
              <a:defRPr/>
            </a:pPr>
            <a:r>
              <a:rPr lang="en-US" altLang="zh-CN" sz="3200" b="1">
                <a:solidFill>
                  <a:srgbClr val="002060"/>
                </a:solidFill>
                <a:latin typeface="Pangolin" panose="00000500000000000000" pitchFamily="2" charset="0"/>
                <a:ea typeface="Roboto" panose="02000000000000000000" pitchFamily="2" charset="0"/>
              </a:rPr>
              <a:t>PHIẾU HỌC TẬP SỐ 1</a:t>
            </a:r>
            <a:endParaRPr kumimoji="0" lang="en-US" altLang="zh-CN" sz="3200" b="1" i="0" u="none" strike="noStrike" kern="1200" cap="none" spc="0" normalizeH="0" baseline="0" noProof="0" dirty="0">
              <a:ln>
                <a:noFill/>
              </a:ln>
              <a:solidFill>
                <a:srgbClr val="002060"/>
              </a:solidFill>
              <a:effectLst/>
              <a:uLnTx/>
              <a:uFillTx/>
              <a:latin typeface="Pangolin" panose="00000500000000000000" pitchFamily="2" charset="0"/>
              <a:ea typeface="Roboto" panose="02000000000000000000" pitchFamily="2" charset="0"/>
            </a:endParaRPr>
          </a:p>
        </p:txBody>
      </p:sp>
      <p:sp>
        <p:nvSpPr>
          <p:cNvPr id="3" name="Rectangle 2"/>
          <p:cNvSpPr/>
          <p:nvPr/>
        </p:nvSpPr>
        <p:spPr>
          <a:xfrm>
            <a:off x="1730477" y="1805725"/>
            <a:ext cx="8681884" cy="4154984"/>
          </a:xfrm>
          <a:prstGeom prst="rect">
            <a:avLst/>
          </a:prstGeom>
        </p:spPr>
        <p:txBody>
          <a:bodyPr wrap="square">
            <a:spAutoFit/>
          </a:bodyPr>
          <a:lstStyle/>
          <a:p>
            <a:r>
              <a:rPr lang="vi-VN" sz="2400" b="1">
                <a:solidFill>
                  <a:srgbClr val="002060"/>
                </a:solidFill>
                <a:latin typeface="Roboto" panose="02000000000000000000" pitchFamily="2" charset="0"/>
                <a:ea typeface="Roboto" panose="02000000000000000000" pitchFamily="2" charset="0"/>
              </a:rPr>
              <a:t>1. Em hãy vẽ và tô màu 2 vật dụng con người có thể dùng chống bụi và bệnh truyền nhiễm</a:t>
            </a:r>
          </a:p>
          <a:p>
            <a:endParaRPr lang="vi-VN" sz="2400" b="1">
              <a:solidFill>
                <a:srgbClr val="002060"/>
              </a:solidFill>
              <a:latin typeface="Roboto" panose="02000000000000000000" pitchFamily="2" charset="0"/>
              <a:ea typeface="Roboto" panose="02000000000000000000" pitchFamily="2" charset="0"/>
            </a:endParaRPr>
          </a:p>
          <a:p>
            <a:endParaRPr lang="vi-VN" sz="2400" b="1">
              <a:solidFill>
                <a:srgbClr val="002060"/>
              </a:solidFill>
              <a:latin typeface="Roboto" panose="02000000000000000000" pitchFamily="2" charset="0"/>
              <a:ea typeface="Roboto" panose="02000000000000000000" pitchFamily="2" charset="0"/>
            </a:endParaRPr>
          </a:p>
          <a:p>
            <a:endParaRPr lang="vi-VN" sz="2400" b="1">
              <a:solidFill>
                <a:srgbClr val="002060"/>
              </a:solidFill>
              <a:latin typeface="Roboto" panose="02000000000000000000" pitchFamily="2" charset="0"/>
              <a:ea typeface="Roboto" panose="02000000000000000000" pitchFamily="2" charset="0"/>
            </a:endParaRPr>
          </a:p>
          <a:p>
            <a:endParaRPr lang="vi-VN" sz="2400" b="1">
              <a:solidFill>
                <a:srgbClr val="002060"/>
              </a:solidFill>
              <a:latin typeface="Roboto" panose="02000000000000000000" pitchFamily="2" charset="0"/>
              <a:ea typeface="Roboto" panose="02000000000000000000" pitchFamily="2" charset="0"/>
            </a:endParaRPr>
          </a:p>
          <a:p>
            <a:endParaRPr lang="vi-VN" sz="2400" b="1">
              <a:solidFill>
                <a:srgbClr val="002060"/>
              </a:solidFill>
              <a:latin typeface="Roboto" panose="02000000000000000000" pitchFamily="2" charset="0"/>
              <a:ea typeface="Roboto" panose="02000000000000000000" pitchFamily="2" charset="0"/>
            </a:endParaRPr>
          </a:p>
          <a:p>
            <a:endParaRPr lang="vi-VN" sz="2400" b="1">
              <a:solidFill>
                <a:srgbClr val="002060"/>
              </a:solidFill>
              <a:latin typeface="Roboto" panose="02000000000000000000" pitchFamily="2" charset="0"/>
              <a:ea typeface="Roboto" panose="02000000000000000000" pitchFamily="2" charset="0"/>
            </a:endParaRPr>
          </a:p>
          <a:p>
            <a:r>
              <a:rPr lang="vi-VN" sz="2400" b="1">
                <a:solidFill>
                  <a:srgbClr val="002060"/>
                </a:solidFill>
                <a:latin typeface="Roboto" panose="02000000000000000000" pitchFamily="2" charset="0"/>
                <a:ea typeface="Roboto" panose="02000000000000000000" pitchFamily="2" charset="0"/>
              </a:rPr>
              <a:t>2. Em hãy cho biết chúng được làm từ vật liệu gì?</a:t>
            </a:r>
          </a:p>
          <a:p>
            <a:r>
              <a:rPr lang="vi-VN" sz="2400">
                <a:solidFill>
                  <a:srgbClr val="002060"/>
                </a:solidFill>
                <a:latin typeface="Roboto" panose="02000000000000000000" pitchFamily="2" charset="0"/>
                <a:ea typeface="Roboto" panose="02000000000000000000" pitchFamily="2" charset="0"/>
              </a:rPr>
              <a:t>…………………………………………………………………………………………………………</a:t>
            </a:r>
          </a:p>
          <a:p>
            <a:r>
              <a:rPr lang="vi-VN" sz="2400">
                <a:solidFill>
                  <a:srgbClr val="002060"/>
                </a:solidFill>
                <a:latin typeface="Roboto" panose="02000000000000000000" pitchFamily="2" charset="0"/>
                <a:ea typeface="Roboto" panose="02000000000000000000" pitchFamily="2" charset="0"/>
              </a:rPr>
              <a:t>…………………………………………………………………………………………………………</a:t>
            </a:r>
          </a:p>
        </p:txBody>
      </p:sp>
      <p:grpSp>
        <p:nvGrpSpPr>
          <p:cNvPr id="17" name="Group 16"/>
          <p:cNvGrpSpPr/>
          <p:nvPr/>
        </p:nvGrpSpPr>
        <p:grpSpPr>
          <a:xfrm>
            <a:off x="-87623" y="-82623"/>
            <a:ext cx="2029820" cy="1484555"/>
            <a:chOff x="442597" y="615596"/>
            <a:chExt cx="2029820" cy="1484555"/>
          </a:xfrm>
        </p:grpSpPr>
        <p:sp>
          <p:nvSpPr>
            <p:cNvPr id="18" name="Oval 17"/>
            <p:cNvSpPr/>
            <p:nvPr/>
          </p:nvSpPr>
          <p:spPr>
            <a:xfrm>
              <a:off x="700765" y="802476"/>
              <a:ext cx="1642322" cy="115563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597" y="615596"/>
              <a:ext cx="2029820" cy="1484555"/>
            </a:xfrm>
            <a:prstGeom prst="rect">
              <a:avLst/>
            </a:prstGeom>
            <a:ln>
              <a:noFill/>
            </a:ln>
          </p:spPr>
        </p:pic>
      </p:grpSp>
      <p:sp>
        <p:nvSpPr>
          <p:cNvPr id="23" name="Rectangle 22"/>
          <p:cNvSpPr/>
          <p:nvPr/>
        </p:nvSpPr>
        <p:spPr>
          <a:xfrm>
            <a:off x="4490825" y="9047836"/>
            <a:ext cx="1875370" cy="2308324"/>
          </a:xfrm>
          <a:prstGeom prst="rect">
            <a:avLst/>
          </a:prstGeom>
        </p:spPr>
        <p:txBody>
          <a:bodyPr wrap="square">
            <a:spAutoFit/>
          </a:bodyPr>
          <a:lstStyle/>
          <a:p>
            <a:r>
              <a:rPr lang="vi-VN" sz="2400">
                <a:solidFill>
                  <a:srgbClr val="FF0000"/>
                </a:solidFill>
                <a:latin typeface="Roboto" panose="02000000000000000000" pitchFamily="2" charset="0"/>
                <a:ea typeface="Roboto" panose="02000000000000000000" pitchFamily="2" charset="0"/>
              </a:rPr>
              <a:t>Để thực hiện các động tác thể dục trên, </a:t>
            </a:r>
            <a:r>
              <a:rPr lang="en-US" sz="2400">
                <a:solidFill>
                  <a:srgbClr val="FF0000"/>
                </a:solidFill>
                <a:latin typeface="Roboto" panose="02000000000000000000" pitchFamily="2" charset="0"/>
                <a:ea typeface="Roboto" panose="02000000000000000000" pitchFamily="2" charset="0"/>
              </a:rPr>
              <a:t>tay của cơ thể cử động</a:t>
            </a:r>
            <a:endParaRPr lang="vi-VN" sz="2400">
              <a:solidFill>
                <a:srgbClr val="FF0000"/>
              </a:solidFill>
              <a:latin typeface="Roboto" panose="02000000000000000000" pitchFamily="2" charset="0"/>
              <a:ea typeface="Roboto" panose="02000000000000000000" pitchFamily="2" charset="0"/>
            </a:endParaRPr>
          </a:p>
        </p:txBody>
      </p:sp>
      <p:pic>
        <p:nvPicPr>
          <p:cNvPr id="1026" name="Picture 2" descr="https://f10-zpcloud.zdn.vn/8051205846934783093/37a3298d04b8d4e68da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29022" y="3191730"/>
            <a:ext cx="2199488" cy="75685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a:stretch>
            <a:fillRect/>
          </a:stretch>
        </p:blipFill>
        <p:spPr>
          <a:xfrm>
            <a:off x="6366195" y="2647679"/>
            <a:ext cx="1688290" cy="1813593"/>
          </a:xfrm>
          <a:prstGeom prst="rect">
            <a:avLst/>
          </a:prstGeom>
        </p:spPr>
      </p:pic>
      <p:sp>
        <p:nvSpPr>
          <p:cNvPr id="15" name="TextBox 14"/>
          <p:cNvSpPr txBox="1"/>
          <p:nvPr/>
        </p:nvSpPr>
        <p:spPr>
          <a:xfrm>
            <a:off x="1812867" y="5010863"/>
            <a:ext cx="4407590" cy="461665"/>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rPr>
              <a:t>Khẩu trang làm từ vải</a:t>
            </a:r>
            <a:endParaRPr lang="vi-VN" altLang="zh-CN" sz="2400">
              <a:solidFill>
                <a:srgbClr val="FF0000"/>
              </a:solidFill>
              <a:latin typeface="Roboto" panose="02000000000000000000" pitchFamily="2" charset="0"/>
              <a:ea typeface="Roboto" panose="02000000000000000000" pitchFamily="2" charset="0"/>
            </a:endParaRPr>
          </a:p>
        </p:txBody>
      </p:sp>
      <p:sp>
        <p:nvSpPr>
          <p:cNvPr id="16" name="TextBox 15"/>
          <p:cNvSpPr txBox="1"/>
          <p:nvPr/>
        </p:nvSpPr>
        <p:spPr>
          <a:xfrm>
            <a:off x="1812866" y="5422852"/>
            <a:ext cx="6662539" cy="461665"/>
          </a:xfrm>
          <a:prstGeom prst="rect">
            <a:avLst/>
          </a:prstGeom>
          <a:noFill/>
        </p:spPr>
        <p:txBody>
          <a:bodyPr wrap="square" rtlCol="0">
            <a:spAutoFit/>
          </a:bodyPr>
          <a:lstStyle/>
          <a:p>
            <a:pPr lvl="0" algn="just">
              <a:defRPr/>
            </a:pPr>
            <a:r>
              <a:rPr lang="vi-VN" altLang="zh-CN" sz="2400">
                <a:solidFill>
                  <a:srgbClr val="FF0000"/>
                </a:solidFill>
                <a:latin typeface="Roboto" panose="02000000000000000000" pitchFamily="2" charset="0"/>
                <a:ea typeface="Roboto" panose="02000000000000000000" pitchFamily="2" charset="0"/>
              </a:rPr>
              <a:t>Kính được làm từ nhựa </a:t>
            </a:r>
          </a:p>
        </p:txBody>
      </p:sp>
    </p:spTree>
    <p:extLst>
      <p:ext uri="{BB962C8B-B14F-4D97-AF65-F5344CB8AC3E}">
        <p14:creationId xmlns:p14="http://schemas.microsoft.com/office/powerpoint/2010/main" val="400393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500"/>
                                        <p:tgtEl>
                                          <p:spTgt spid="1026"/>
                                        </p:tgtEl>
                                      </p:cBhvr>
                                    </p:animEffect>
                                  </p:childTnLst>
                                </p:cTn>
                              </p:par>
                              <p:par>
                                <p:cTn id="13" presetID="1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down)">
                                      <p:cBhvr>
                                        <p:cTn id="20" dur="500"/>
                                        <p:tgtEl>
                                          <p:spTgt spid="15"/>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15" grpId="0"/>
      <p:bldP spid="1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4642</TotalTime>
  <Words>2232</Words>
  <Application>Microsoft Office PowerPoint</Application>
  <PresentationFormat>Widescreen</PresentationFormat>
  <Paragraphs>224</Paragraphs>
  <Slides>33</Slides>
  <Notes>32</Notes>
  <HiddenSlides>0</HiddenSlides>
  <MMClips>1</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33</vt:i4>
      </vt:variant>
    </vt:vector>
  </HeadingPairs>
  <TitlesOfParts>
    <vt:vector size="44" baseType="lpstr">
      <vt:lpstr>Roboto</vt:lpstr>
      <vt:lpstr>Calibri Light</vt:lpstr>
      <vt:lpstr>Arial</vt:lpstr>
      <vt:lpstr>Pangolin</vt:lpstr>
      <vt:lpstr>Times New Roman</vt:lpstr>
      <vt:lpstr>Roboto Black</vt:lpstr>
      <vt:lpstr>Calibri</vt:lpstr>
      <vt:lpstr>Office Theme</vt:lpstr>
      <vt:lpstr>1_Office Theme</vt:lpstr>
      <vt:lpstr>3_Office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LEE</cp:lastModifiedBy>
  <cp:revision>255</cp:revision>
  <dcterms:created xsi:type="dcterms:W3CDTF">2023-04-01T23:44:56Z</dcterms:created>
  <dcterms:modified xsi:type="dcterms:W3CDTF">2023-09-07T14:59:07Z</dcterms:modified>
</cp:coreProperties>
</file>