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</p:sldMasterIdLst>
  <p:notesMasterIdLst>
    <p:notesMasterId r:id="rId36"/>
  </p:notesMasterIdLst>
  <p:sldIdLst>
    <p:sldId id="4152" r:id="rId3"/>
    <p:sldId id="4154" r:id="rId4"/>
    <p:sldId id="4207" r:id="rId5"/>
    <p:sldId id="4153" r:id="rId6"/>
    <p:sldId id="4223" r:id="rId7"/>
    <p:sldId id="4208" r:id="rId8"/>
    <p:sldId id="4209" r:id="rId9"/>
    <p:sldId id="4210" r:id="rId10"/>
    <p:sldId id="4224" r:id="rId11"/>
    <p:sldId id="4201" r:id="rId12"/>
    <p:sldId id="4215" r:id="rId13"/>
    <p:sldId id="4211" r:id="rId14"/>
    <p:sldId id="4212" r:id="rId15"/>
    <p:sldId id="4213" r:id="rId16"/>
    <p:sldId id="4222" r:id="rId17"/>
    <p:sldId id="4214" r:id="rId18"/>
    <p:sldId id="4216" r:id="rId19"/>
    <p:sldId id="4217" r:id="rId20"/>
    <p:sldId id="4190" r:id="rId21"/>
    <p:sldId id="4166" r:id="rId22"/>
    <p:sldId id="4168" r:id="rId23"/>
    <p:sldId id="4218" r:id="rId24"/>
    <p:sldId id="4192" r:id="rId25"/>
    <p:sldId id="4193" r:id="rId26"/>
    <p:sldId id="4194" r:id="rId27"/>
    <p:sldId id="4195" r:id="rId28"/>
    <p:sldId id="4196" r:id="rId29"/>
    <p:sldId id="4197" r:id="rId30"/>
    <p:sldId id="4198" r:id="rId31"/>
    <p:sldId id="4221" r:id="rId32"/>
    <p:sldId id="4204" r:id="rId33"/>
    <p:sldId id="4205" r:id="rId34"/>
    <p:sldId id="4206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harm" panose="020B0604020202020204" charset="-34"/>
      <p:regular r:id="rId43"/>
      <p:bold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  <p:embeddedFont>
      <p:font typeface="Roboto Black" panose="02000000000000000000" pitchFamily="2" charset="0"/>
      <p:regular r:id="rId49"/>
      <p:bold r:id="rId50"/>
      <p:boldItalic r:id="rId51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6366"/>
    <a:srgbClr val="636F6D"/>
    <a:srgbClr val="8F9216"/>
    <a:srgbClr val="C1C51D"/>
    <a:srgbClr val="DCE02D"/>
    <a:srgbClr val="F4FCFE"/>
    <a:srgbClr val="B9E4FB"/>
    <a:srgbClr val="CFD9FE"/>
    <a:srgbClr val="CC5D12"/>
    <a:srgbClr val="9C5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424" autoAdjust="0"/>
  </p:normalViewPr>
  <p:slideViewPr>
    <p:cSldViewPr snapToGrid="0">
      <p:cViewPr varScale="1">
        <p:scale>
          <a:sx n="100" d="100"/>
          <a:sy n="100" d="100"/>
        </p:scale>
        <p:origin x="9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8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phổ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luật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: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chia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xem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 </a:t>
            </a:r>
            <a:r>
              <a:rPr lang="en-US" baseline="0" dirty="0" err="1"/>
              <a:t>biệt</a:t>
            </a:r>
            <a:r>
              <a:rPr lang="en-US" baseline="0" dirty="0"/>
              <a:t> </a:t>
            </a:r>
            <a:r>
              <a:rPr lang="en-US" baseline="0" dirty="0" err="1"/>
              <a:t>giữa</a:t>
            </a:r>
            <a:r>
              <a:rPr lang="en-US" baseline="0" dirty="0"/>
              <a:t> 2 </a:t>
            </a:r>
            <a:r>
              <a:rPr lang="en-US" baseline="0" dirty="0" err="1"/>
              <a:t>bức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.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nhanh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nhất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chiến</a:t>
            </a:r>
            <a:r>
              <a:rPr lang="en-US" baseline="0" dirty="0"/>
              <a:t> </a:t>
            </a:r>
            <a:r>
              <a:rPr lang="en-US" baseline="0" dirty="0" err="1"/>
              <a:t>thắng</a:t>
            </a:r>
            <a:r>
              <a:rPr lang="en-US" baseline="0" dirty="0"/>
              <a:t>.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gọi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</a:t>
            </a:r>
          </a:p>
          <a:p>
            <a:r>
              <a:rPr lang="en-US" baseline="0" dirty="0"/>
              <a:t>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ở </a:t>
            </a:r>
            <a:r>
              <a:rPr lang="en-US" baseline="0" dirty="0" err="1"/>
              <a:t>tranh</a:t>
            </a:r>
            <a:r>
              <a:rPr lang="en-US" baseline="0" dirty="0"/>
              <a:t> 1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ở </a:t>
            </a:r>
            <a:r>
              <a:rPr lang="en-US" baseline="0" dirty="0" err="1"/>
              <a:t>tranh</a:t>
            </a:r>
            <a:r>
              <a:rPr lang="en-US" baseline="0" dirty="0"/>
              <a:t> 2: </a:t>
            </a:r>
            <a:r>
              <a:rPr lang="en-US" baseline="0" dirty="0" err="1"/>
              <a:t>ngựa</a:t>
            </a:r>
            <a:r>
              <a:rPr lang="en-US" baseline="0" dirty="0"/>
              <a:t>, </a:t>
            </a:r>
            <a:r>
              <a:rPr lang="en-US" baseline="0" dirty="0" err="1"/>
              <a:t>bò</a:t>
            </a:r>
            <a:r>
              <a:rPr lang="en-US" baseline="0" dirty="0"/>
              <a:t>, </a:t>
            </a:r>
            <a:r>
              <a:rPr lang="en-US" baseline="0" dirty="0" err="1"/>
              <a:t>cừu</a:t>
            </a:r>
            <a:r>
              <a:rPr lang="en-US" baseline="0" dirty="0"/>
              <a:t>, </a:t>
            </a:r>
            <a:r>
              <a:rPr lang="en-US" baseline="0" dirty="0" err="1"/>
              <a:t>vịt</a:t>
            </a:r>
            <a:r>
              <a:rPr lang="en-US" baseline="0" dirty="0"/>
              <a:t>, </a:t>
            </a:r>
            <a:r>
              <a:rPr lang="en-US" baseline="0" dirty="0" err="1"/>
              <a:t>gà</a:t>
            </a:r>
            <a:r>
              <a:rPr lang="en-US" baseline="0" dirty="0"/>
              <a:t> </a:t>
            </a:r>
            <a:r>
              <a:rPr lang="en-US" baseline="0" dirty="0" err="1"/>
              <a:t>tây</a:t>
            </a:r>
            <a:r>
              <a:rPr lang="en-US" baseline="0" dirty="0"/>
              <a:t>, </a:t>
            </a:r>
            <a:r>
              <a:rPr lang="en-US" baseline="0" dirty="0" err="1"/>
              <a:t>gà</a:t>
            </a:r>
            <a:r>
              <a:rPr lang="en-US" baseline="0" dirty="0"/>
              <a:t> </a:t>
            </a:r>
            <a:r>
              <a:rPr lang="en-US" baseline="0" dirty="0" err="1"/>
              <a:t>mẹ</a:t>
            </a:r>
            <a:r>
              <a:rPr lang="en-US" baseline="0" dirty="0"/>
              <a:t>, </a:t>
            </a:r>
            <a:r>
              <a:rPr lang="en-US" baseline="0" dirty="0" err="1"/>
              <a:t>gà</a:t>
            </a:r>
            <a:r>
              <a:rPr lang="en-US" baseline="0" dirty="0"/>
              <a:t> con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045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</a:t>
            </a:r>
            <a:r>
              <a:rPr lang="vi-VN" baseline="0"/>
              <a:t>hướng dẫn HS hoàn thiện phiếu số </a:t>
            </a:r>
            <a:r>
              <a:rPr lang="en-US" baseline="0"/>
              <a:t>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571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cho HS thực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hành theo nhóm hoặc cặp đôi, sau đó gọi một vài cặp đôi lên trình bày cách làm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8761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cho HS thực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hành theo nhóm hoặc cặp đôi, sau đó gọi một vài cặp đôi lên trình bày cách làm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589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cho HS thực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hành theo nhóm hoặc cặp đôi, sau đó gọi một vài cặp đôi lên trình bày cách làm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618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546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cho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HS lựa chọn đám mây màu sắc và thực hiện phép tính trên đám mây đó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. Chọn đám mây nào, đọc kết quả của phép tính trên đó.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GV bấm chính xác vào các đám mây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166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yêu </a:t>
            </a:r>
            <a:r>
              <a:rPr lang="vi-VN" dirty="0"/>
              <a:t>cầu học phân công chuẩn bị nguyên, vật liệu cho buổi học sau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984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Trong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GV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xuyên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khích</a:t>
            </a:r>
            <a:r>
              <a:rPr lang="en-US" dirty="0"/>
              <a:t> HS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khen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941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: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err="1"/>
              <a:t>hành</a:t>
            </a:r>
            <a:r>
              <a:rPr lang="en-US"/>
              <a:t> làm</a:t>
            </a:r>
            <a:r>
              <a:rPr lang="vi-VN"/>
              <a:t> thanh cộng</a:t>
            </a:r>
            <a:r>
              <a:rPr lang="vi-VN" baseline="0"/>
              <a:t> trong phạm vi 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102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Thanh cộng có hình dạng như thế nào? Có những số nào trên 2 thanh? Có thể làm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34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phổ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luật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: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chia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xem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 </a:t>
            </a:r>
            <a:r>
              <a:rPr lang="en-US" baseline="0" dirty="0" err="1"/>
              <a:t>biệt</a:t>
            </a:r>
            <a:r>
              <a:rPr lang="en-US" baseline="0" dirty="0"/>
              <a:t> </a:t>
            </a:r>
            <a:r>
              <a:rPr lang="en-US" baseline="0" dirty="0" err="1"/>
              <a:t>giữa</a:t>
            </a:r>
            <a:r>
              <a:rPr lang="en-US" baseline="0" dirty="0"/>
              <a:t> 2 </a:t>
            </a:r>
            <a:r>
              <a:rPr lang="en-US" baseline="0" dirty="0" err="1"/>
              <a:t>bức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.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nhanh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nhất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chiến</a:t>
            </a:r>
            <a:r>
              <a:rPr lang="en-US" baseline="0" dirty="0"/>
              <a:t> </a:t>
            </a:r>
            <a:r>
              <a:rPr lang="en-US" baseline="0" dirty="0" err="1"/>
              <a:t>thắng</a:t>
            </a:r>
            <a:r>
              <a:rPr lang="en-US" baseline="0" dirty="0"/>
              <a:t>.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gọi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</a:t>
            </a:r>
          </a:p>
          <a:p>
            <a:r>
              <a:rPr lang="en-US" baseline="0" dirty="0"/>
              <a:t>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ở </a:t>
            </a:r>
            <a:r>
              <a:rPr lang="en-US" baseline="0" dirty="0" err="1"/>
              <a:t>tranh</a:t>
            </a:r>
            <a:r>
              <a:rPr lang="en-US" baseline="0" dirty="0"/>
              <a:t> 1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ở </a:t>
            </a:r>
            <a:r>
              <a:rPr lang="en-US" baseline="0" dirty="0" err="1"/>
              <a:t>tranh</a:t>
            </a:r>
            <a:r>
              <a:rPr lang="en-US" baseline="0" dirty="0"/>
              <a:t> 2: </a:t>
            </a:r>
            <a:r>
              <a:rPr lang="en-US" baseline="0" dirty="0" err="1"/>
              <a:t>nấm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, </a:t>
            </a:r>
            <a:r>
              <a:rPr lang="en-US" baseline="0" dirty="0" err="1"/>
              <a:t>sâu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đốt</a:t>
            </a:r>
            <a:r>
              <a:rPr lang="en-US" baseline="0" dirty="0"/>
              <a:t> </a:t>
            </a:r>
            <a:r>
              <a:rPr lang="en-US" baseline="0" dirty="0" err="1"/>
              <a:t>hơn</a:t>
            </a:r>
            <a:r>
              <a:rPr lang="en-US" baseline="0" dirty="0"/>
              <a:t>, </a:t>
            </a:r>
            <a:r>
              <a:rPr lang="en-US" baseline="0" dirty="0" err="1"/>
              <a:t>sên</a:t>
            </a:r>
            <a:r>
              <a:rPr lang="en-US" baseline="0" dirty="0"/>
              <a:t>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mắt</a:t>
            </a:r>
            <a:r>
              <a:rPr lang="en-US" baseline="0" dirty="0"/>
              <a:t>, </a:t>
            </a:r>
            <a:r>
              <a:rPr lang="en-US" baseline="0" dirty="0" err="1"/>
              <a:t>mây</a:t>
            </a:r>
            <a:r>
              <a:rPr lang="en-US" baseline="0" dirty="0"/>
              <a:t>, </a:t>
            </a:r>
            <a:r>
              <a:rPr lang="en-US" baseline="0" dirty="0" err="1"/>
              <a:t>ong</a:t>
            </a:r>
            <a:r>
              <a:rPr lang="en-US" baseline="0" dirty="0"/>
              <a:t> ở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thông</a:t>
            </a:r>
            <a:r>
              <a:rPr lang="en-US" baseline="0" dirty="0"/>
              <a:t>,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cầm</a:t>
            </a:r>
            <a:r>
              <a:rPr lang="en-US" baseline="0" dirty="0"/>
              <a:t> </a:t>
            </a:r>
            <a:r>
              <a:rPr lang="en-US" baseline="0" dirty="0" err="1"/>
              <a:t>ống</a:t>
            </a:r>
            <a:r>
              <a:rPr lang="en-US" baseline="0" dirty="0"/>
              <a:t> </a:t>
            </a:r>
            <a:r>
              <a:rPr lang="en-US" baseline="0" dirty="0" err="1"/>
              <a:t>nhòm</a:t>
            </a:r>
            <a:r>
              <a:rPr lang="en-US" baseline="0" dirty="0"/>
              <a:t>,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xách</a:t>
            </a:r>
            <a:r>
              <a:rPr lang="en-US" baseline="0" dirty="0"/>
              <a:t> </a:t>
            </a:r>
            <a:r>
              <a:rPr lang="en-US" baseline="0" dirty="0" err="1"/>
              <a:t>giỏ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116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err="1"/>
              <a:t>có</a:t>
            </a:r>
            <a:r>
              <a:rPr lang="en-US" baseline="0"/>
              <a:t> thể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err="1"/>
              <a:t>cắt</a:t>
            </a:r>
            <a:r>
              <a:rPr lang="en-US" baseline="0"/>
              <a:t> dán</a:t>
            </a:r>
            <a:r>
              <a:rPr lang="vi-VN" baseline="0"/>
              <a:t>. Lưu ý sản phẩm ko bị rách, rời, phải di chuyển được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00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</a:t>
            </a:r>
            <a:r>
              <a:rPr lang="vi-VN" baseline="0"/>
              <a:t>hướng dẫn HS hoàn thiện phiếu số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7009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,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988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bày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thắc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góp</a:t>
            </a:r>
            <a:r>
              <a:rPr lang="en-US" dirty="0"/>
              <a:t> ý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295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số ô vuông trên giấy ô li rồi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934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/>
              <a:t>HS </a:t>
            </a:r>
            <a:r>
              <a:rPr lang="vi-VN"/>
              <a:t>ghi số</a:t>
            </a:r>
            <a:r>
              <a:rPr lang="vi-VN" baseline="0"/>
              <a:t> trên 2 thanh, thanh ngắn ghi số từ 1-9, thanh dài ghi số từ 1-18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672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Làm</a:t>
            </a:r>
            <a:r>
              <a:rPr lang="vi-VN" baseline="0"/>
              <a:t> nẹp giữ băng giấy bằng cách cắt và dán 2 mảnh giấy vào nhau ở mép trên, mép dưới và ở giữa để tạo khoảng trống cho 2 thanh cộng di chuyển. Trên mảnh trước khoét 2 ô vuông để hiển thị các số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577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phẩm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8214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3316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thanh cộng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tính</a:t>
            </a:r>
          </a:p>
          <a:p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Bấm vào dấu hỏi để hiện kết quả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727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dẫn dắt HS vào bài học, cho HS mở sách quan sát tranh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0392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bằng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cách, 1 học sinh đọc to phép tính, các HS khác dùng thanh cộng để tính. 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oặc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thanh cộng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710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quanh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err="1"/>
              <a:t>mẫu</a:t>
            </a:r>
            <a:r>
              <a:rPr lang="en-US"/>
              <a:t> của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err="1"/>
              <a:t>tặng</a:t>
            </a:r>
            <a:r>
              <a:rPr lang="en-US"/>
              <a:t> thêm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hơn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4670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939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cho HS quan sát, phát biểu ý kiến, các bạn khác nhận xét câu trả lời của bạn, bổ sung nếu bạn trả lời chưa 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093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cho HS, quan sát, phát biểu ý kiến, các bạn khác nhận xét câu trả lời của bạn, bổ sung nếu bạn trả lời chưa 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863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cho HS, quan sát, phát biểu ý kiến, các bạn khác nhận xét câu trả lời của bạn, bổ sung nếu bạn trả lời chưa 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663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đặt vấn đề: theo em kết quả phép tính 8 + 7 bằng mấy? Em đã dùng cách gì để thực hiện phép tính trên?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675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GV hỏi một vài bạn và đặt câu hỏi có cách nào để tìm kết quả phép cộng nhanh và chính xác không nhỉ?</a:t>
            </a:r>
          </a:p>
          <a:p>
            <a:r>
              <a:rPr lang="en-US" baseline="0"/>
              <a:t>Sau đó giới thiệu công cụ thanh cộng trong phạm vi 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871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như cách thực hành 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tia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tính 8+5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607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200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428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898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844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46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721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005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97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713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801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93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52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3964" y="152426"/>
            <a:ext cx="2092036" cy="13471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5" y="105174"/>
            <a:ext cx="2179893" cy="1594314"/>
          </a:xfrm>
          <a:prstGeom prst="rect">
            <a:avLst/>
          </a:prstGeom>
          <a:ln>
            <a:noFill/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3013860" y="1407101"/>
            <a:ext cx="1281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1756955" y="6216222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165" y="2163181"/>
            <a:ext cx="6106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60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THANH CỘNG</a:t>
            </a:r>
          </a:p>
          <a:p>
            <a:pPr lvl="0" algn="ctr">
              <a:defRPr/>
            </a:pPr>
            <a:r>
              <a:rPr lang="en-US" altLang="zh-CN" sz="60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TRONG PHẠM VI </a:t>
            </a:r>
            <a:r>
              <a:rPr lang="en-US" altLang="zh-CN" sz="9600" b="1">
                <a:solidFill>
                  <a:srgbClr val="00B05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20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874" y="632175"/>
            <a:ext cx="5012504" cy="529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3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6292" y="820520"/>
            <a:ext cx="7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CÓ NHỚ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22868" y="2050537"/>
            <a:ext cx="313660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phép tính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979784" y="1957446"/>
            <a:ext cx="11683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+ 5 =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5210385" y="3244484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821531" y="3244484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6432678" y="3244484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7043825" y="3244484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714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31301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665888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00475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35062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69649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04236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8823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73410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07997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42584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77171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011758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646345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280932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15519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550106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184686" y="3593788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18</a:t>
            </a:r>
          </a:p>
        </p:txBody>
      </p:sp>
      <p:sp>
        <p:nvSpPr>
          <p:cNvPr id="14" name="Oval 13"/>
          <p:cNvSpPr/>
          <p:nvPr/>
        </p:nvSpPr>
        <p:spPr>
          <a:xfrm>
            <a:off x="4898655" y="3651258"/>
            <a:ext cx="467617" cy="475527"/>
          </a:xfrm>
          <a:prstGeom prst="ellipse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37634" y="3638676"/>
            <a:ext cx="608704" cy="475527"/>
            <a:chOff x="8103123" y="3525662"/>
            <a:chExt cx="608704" cy="475527"/>
          </a:xfrm>
        </p:grpSpPr>
        <p:sp>
          <p:nvSpPr>
            <p:cNvPr id="36" name="Oval 35"/>
            <p:cNvSpPr/>
            <p:nvPr/>
          </p:nvSpPr>
          <p:spPr>
            <a:xfrm>
              <a:off x="8157654" y="3525662"/>
              <a:ext cx="467617" cy="475527"/>
            </a:xfrm>
            <a:prstGeom prst="ellipse">
              <a:avLst/>
            </a:prstGeom>
            <a:solidFill>
              <a:srgbClr val="00206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3123" y="3525662"/>
              <a:ext cx="6087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13</a:t>
              </a:r>
            </a:p>
          </p:txBody>
        </p:sp>
      </p:grpSp>
      <p:sp>
        <p:nvSpPr>
          <p:cNvPr id="37" name="Freeform 36"/>
          <p:cNvSpPr/>
          <p:nvPr/>
        </p:nvSpPr>
        <p:spPr>
          <a:xfrm>
            <a:off x="7654971" y="3244484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81924" y="1957446"/>
            <a:ext cx="4602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061561" y="1954446"/>
            <a:ext cx="460211" cy="430887"/>
          </a:xfrm>
          <a:prstGeom prst="rect">
            <a:avLst/>
          </a:prstGeom>
          <a:solidFill>
            <a:srgbClr val="F4FCFE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13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9CFAA-14E1-1504-2D74-EFBAEABB450D}"/>
              </a:ext>
            </a:extLst>
          </p:cNvPr>
          <p:cNvSpPr txBox="1"/>
          <p:nvPr/>
        </p:nvSpPr>
        <p:spPr>
          <a:xfrm>
            <a:off x="1160167" y="4608362"/>
            <a:ext cx="1028219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defRPr/>
            </a:pPr>
            <a:r>
              <a:rPr lang="pt-BR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hực hiện phép tính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8,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đếm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5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phía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bên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phải,</a:t>
            </a:r>
            <a:endParaRPr lang="en-US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dừng 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ở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thì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đó là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tính.</a:t>
            </a:r>
            <a:endParaRPr lang="vi-V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53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8" grpId="0" animBg="1"/>
      <p:bldP spid="20" grpId="0" animBg="1"/>
      <p:bldP spid="23" grpId="0" animBg="1"/>
      <p:bldP spid="24" grpId="0" animBg="1"/>
      <p:bldP spid="14" grpId="0" animBg="1"/>
      <p:bldP spid="14" grpId="1" animBg="1"/>
      <p:bldP spid="37" grpId="0" animBg="1"/>
      <p:bldP spid="38" grpId="0"/>
      <p:bldP spid="39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23345" y="728528"/>
            <a:ext cx="5671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PHIẾU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HỌC TẬP SỐ 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07153-5352-C680-43BA-8EA18C926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298" y="1679808"/>
            <a:ext cx="8718032" cy="44657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9CA2F5-AC41-EEB7-2310-264134E9D762}"/>
              </a:ext>
            </a:extLst>
          </p:cNvPr>
          <p:cNvSpPr/>
          <p:nvPr/>
        </p:nvSpPr>
        <p:spPr>
          <a:xfrm>
            <a:off x="6830836" y="3529264"/>
            <a:ext cx="468322" cy="29186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0E9DB6-804F-08C3-821B-364CE533F5C8}"/>
              </a:ext>
            </a:extLst>
          </p:cNvPr>
          <p:cNvSpPr/>
          <p:nvPr/>
        </p:nvSpPr>
        <p:spPr>
          <a:xfrm>
            <a:off x="5893456" y="4614223"/>
            <a:ext cx="462116" cy="2918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D6DCDB-1D9E-26CD-2103-667E89F67DBA}"/>
              </a:ext>
            </a:extLst>
          </p:cNvPr>
          <p:cNvSpPr/>
          <p:nvPr/>
        </p:nvSpPr>
        <p:spPr>
          <a:xfrm>
            <a:off x="6365096" y="5685939"/>
            <a:ext cx="465739" cy="2918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0800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6292" y="820520"/>
            <a:ext cx="7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CÓ NHỚ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22868" y="1988893"/>
            <a:ext cx="313660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phép tính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003534" y="1895802"/>
            <a:ext cx="11683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+ 4 =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800015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6411162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7022309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198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09785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64437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7895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1354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48133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18272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17307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5189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86481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21068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55655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99024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62482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25941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894003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52859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16317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18</a:t>
            </a:r>
          </a:p>
        </p:txBody>
      </p:sp>
      <p:sp>
        <p:nvSpPr>
          <p:cNvPr id="14" name="Oval 13"/>
          <p:cNvSpPr/>
          <p:nvPr/>
        </p:nvSpPr>
        <p:spPr>
          <a:xfrm>
            <a:off x="5499591" y="3563170"/>
            <a:ext cx="467617" cy="475527"/>
          </a:xfrm>
          <a:prstGeom prst="ellipse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16118" y="3577032"/>
            <a:ext cx="608704" cy="475527"/>
            <a:chOff x="8103123" y="3525662"/>
            <a:chExt cx="608704" cy="475527"/>
          </a:xfrm>
        </p:grpSpPr>
        <p:sp>
          <p:nvSpPr>
            <p:cNvPr id="36" name="Oval 35"/>
            <p:cNvSpPr/>
            <p:nvPr/>
          </p:nvSpPr>
          <p:spPr>
            <a:xfrm>
              <a:off x="8157654" y="3525662"/>
              <a:ext cx="467617" cy="475527"/>
            </a:xfrm>
            <a:prstGeom prst="ellipse">
              <a:avLst/>
            </a:prstGeom>
            <a:solidFill>
              <a:srgbClr val="00206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3123" y="3525662"/>
              <a:ext cx="6087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13</a:t>
              </a:r>
            </a:p>
          </p:txBody>
        </p:sp>
      </p:grpSp>
      <p:sp>
        <p:nvSpPr>
          <p:cNvPr id="37" name="Freeform 36"/>
          <p:cNvSpPr/>
          <p:nvPr/>
        </p:nvSpPr>
        <p:spPr>
          <a:xfrm>
            <a:off x="7633455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81924" y="1895802"/>
            <a:ext cx="4602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061561" y="1892802"/>
            <a:ext cx="460211" cy="430887"/>
          </a:xfrm>
          <a:prstGeom prst="rect">
            <a:avLst/>
          </a:prstGeom>
          <a:solidFill>
            <a:srgbClr val="F4FCFE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13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6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20" grpId="0" animBg="1"/>
      <p:bldP spid="23" grpId="0" animBg="1"/>
      <p:bldP spid="24" grpId="0" animBg="1"/>
      <p:bldP spid="14" grpId="0" animBg="1"/>
      <p:bldP spid="14" grpId="1" animBg="1"/>
      <p:bldP spid="37" grpId="0" animBg="1"/>
      <p:bldP spid="38" grpId="0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6292" y="820520"/>
            <a:ext cx="7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CÓ NHỚ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22868" y="1988893"/>
            <a:ext cx="313660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phép tính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062909" y="1895802"/>
            <a:ext cx="11683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+ 3 =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174262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5785409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6396556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71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31301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665888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00475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3506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6964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0423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8823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7341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07997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4258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77171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011758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646345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28093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1551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55010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18468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18</a:t>
            </a:r>
          </a:p>
        </p:txBody>
      </p:sp>
      <p:sp>
        <p:nvSpPr>
          <p:cNvPr id="14" name="Oval 13"/>
          <p:cNvSpPr/>
          <p:nvPr/>
        </p:nvSpPr>
        <p:spPr>
          <a:xfrm>
            <a:off x="4898655" y="3547835"/>
            <a:ext cx="467617" cy="475527"/>
          </a:xfrm>
          <a:prstGeom prst="ellipse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76211" y="3577032"/>
            <a:ext cx="608704" cy="475527"/>
            <a:chOff x="8103123" y="3525662"/>
            <a:chExt cx="608704" cy="475527"/>
          </a:xfrm>
        </p:grpSpPr>
        <p:sp>
          <p:nvSpPr>
            <p:cNvPr id="36" name="Oval 35"/>
            <p:cNvSpPr/>
            <p:nvPr/>
          </p:nvSpPr>
          <p:spPr>
            <a:xfrm>
              <a:off x="8157654" y="3525662"/>
              <a:ext cx="467617" cy="475527"/>
            </a:xfrm>
            <a:prstGeom prst="ellipse">
              <a:avLst/>
            </a:prstGeom>
            <a:solidFill>
              <a:srgbClr val="00206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3123" y="3525662"/>
              <a:ext cx="6087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11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81924" y="1895802"/>
            <a:ext cx="4602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57813" y="1892802"/>
            <a:ext cx="460211" cy="430887"/>
          </a:xfrm>
          <a:prstGeom prst="rect">
            <a:avLst/>
          </a:prstGeom>
          <a:solidFill>
            <a:srgbClr val="F4FCFE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11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171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20" grpId="0" animBg="1"/>
      <p:bldP spid="23" grpId="0" animBg="1"/>
      <p:bldP spid="24" grpId="0" animBg="1"/>
      <p:bldP spid="14" grpId="0" animBg="1"/>
      <p:bldP spid="14" grpId="1" animBg="1"/>
      <p:bldP spid="38" grpId="0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6292" y="820520"/>
            <a:ext cx="7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CÓ NHỚ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22868" y="1988893"/>
            <a:ext cx="313660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phép tính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062909" y="1895802"/>
            <a:ext cx="11683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+ 5 =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185020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5796167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6407314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747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205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67664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11233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4582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80407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1499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49581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4168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18755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53342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87929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022516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657103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291690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26277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56086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195444" y="3532144"/>
            <a:ext cx="587283" cy="565305"/>
          </a:xfrm>
          <a:prstGeom prst="rect">
            <a:avLst/>
          </a:prstGeom>
          <a:solidFill>
            <a:srgbClr val="62B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boto Black" panose="02000000000000000000" pitchFamily="2" charset="0"/>
                <a:ea typeface="Roboto Black" panose="02000000000000000000" pitchFamily="2" charset="0"/>
              </a:rPr>
              <a:t>18</a:t>
            </a:r>
          </a:p>
        </p:txBody>
      </p:sp>
      <p:sp>
        <p:nvSpPr>
          <p:cNvPr id="14" name="Oval 13"/>
          <p:cNvSpPr/>
          <p:nvPr/>
        </p:nvSpPr>
        <p:spPr>
          <a:xfrm>
            <a:off x="4274826" y="3563170"/>
            <a:ext cx="467617" cy="475527"/>
          </a:xfrm>
          <a:prstGeom prst="ellipse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48764" y="3563169"/>
            <a:ext cx="608704" cy="475527"/>
            <a:chOff x="8103123" y="3525662"/>
            <a:chExt cx="608704" cy="475527"/>
          </a:xfrm>
        </p:grpSpPr>
        <p:sp>
          <p:nvSpPr>
            <p:cNvPr id="36" name="Oval 35"/>
            <p:cNvSpPr/>
            <p:nvPr/>
          </p:nvSpPr>
          <p:spPr>
            <a:xfrm>
              <a:off x="8157654" y="3525662"/>
              <a:ext cx="467617" cy="475527"/>
            </a:xfrm>
            <a:prstGeom prst="ellipse">
              <a:avLst/>
            </a:prstGeom>
            <a:solidFill>
              <a:srgbClr val="00206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3123" y="3525662"/>
              <a:ext cx="6087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12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81924" y="1895802"/>
            <a:ext cx="4602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157813" y="1892802"/>
            <a:ext cx="460211" cy="430887"/>
          </a:xfrm>
          <a:prstGeom prst="rect">
            <a:avLst/>
          </a:prstGeom>
          <a:solidFill>
            <a:srgbClr val="F4FCFE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573873" y="3182840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7018461" y="3171853"/>
            <a:ext cx="544531" cy="287676"/>
          </a:xfrm>
          <a:custGeom>
            <a:avLst/>
            <a:gdLst>
              <a:gd name="connsiteX0" fmla="*/ 160178 w 387137"/>
              <a:gd name="connsiteY0" fmla="*/ 0 h 287676"/>
              <a:gd name="connsiteX1" fmla="*/ 320356 w 387137"/>
              <a:gd name="connsiteY1" fmla="*/ 160178 h 287676"/>
              <a:gd name="connsiteX2" fmla="*/ 320355 w 387137"/>
              <a:gd name="connsiteY2" fmla="*/ 184935 h 287676"/>
              <a:gd name="connsiteX3" fmla="*/ 387137 w 387137"/>
              <a:gd name="connsiteY3" fmla="*/ 184935 h 287676"/>
              <a:gd name="connsiteX4" fmla="*/ 294670 w 387137"/>
              <a:gd name="connsiteY4" fmla="*/ 277403 h 287676"/>
              <a:gd name="connsiteX5" fmla="*/ 202202 w 387137"/>
              <a:gd name="connsiteY5" fmla="*/ 184935 h 287676"/>
              <a:gd name="connsiteX6" fmla="*/ 268984 w 387137"/>
              <a:gd name="connsiteY6" fmla="*/ 184935 h 287676"/>
              <a:gd name="connsiteX7" fmla="*/ 268984 w 387137"/>
              <a:gd name="connsiteY7" fmla="*/ 160178 h 287676"/>
              <a:gd name="connsiteX8" fmla="*/ 160178 w 387137"/>
              <a:gd name="connsiteY8" fmla="*/ 51372 h 287676"/>
              <a:gd name="connsiteX9" fmla="*/ 160178 w 387137"/>
              <a:gd name="connsiteY9" fmla="*/ 51371 h 287676"/>
              <a:gd name="connsiteX10" fmla="*/ 51372 w 387137"/>
              <a:gd name="connsiteY10" fmla="*/ 160177 h 287676"/>
              <a:gd name="connsiteX11" fmla="*/ 51372 w 387137"/>
              <a:gd name="connsiteY11" fmla="*/ 287676 h 287676"/>
              <a:gd name="connsiteX12" fmla="*/ 0 w 387137"/>
              <a:gd name="connsiteY12" fmla="*/ 287676 h 287676"/>
              <a:gd name="connsiteX13" fmla="*/ 0 w 387137"/>
              <a:gd name="connsiteY13" fmla="*/ 160178 h 287676"/>
              <a:gd name="connsiteX14" fmla="*/ 160178 w 387137"/>
              <a:gd name="connsiteY14" fmla="*/ 0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137" h="287676">
                <a:moveTo>
                  <a:pt x="160178" y="0"/>
                </a:moveTo>
                <a:cubicBezTo>
                  <a:pt x="248642" y="0"/>
                  <a:pt x="320356" y="71714"/>
                  <a:pt x="320356" y="160178"/>
                </a:cubicBezTo>
                <a:cubicBezTo>
                  <a:pt x="320356" y="168430"/>
                  <a:pt x="320355" y="176683"/>
                  <a:pt x="320355" y="184935"/>
                </a:cubicBezTo>
                <a:lnTo>
                  <a:pt x="387137" y="184935"/>
                </a:lnTo>
                <a:lnTo>
                  <a:pt x="294670" y="277403"/>
                </a:lnTo>
                <a:lnTo>
                  <a:pt x="202202" y="184935"/>
                </a:lnTo>
                <a:lnTo>
                  <a:pt x="268984" y="184935"/>
                </a:lnTo>
                <a:lnTo>
                  <a:pt x="268984" y="160178"/>
                </a:lnTo>
                <a:cubicBezTo>
                  <a:pt x="268984" y="100086"/>
                  <a:pt x="220270" y="51372"/>
                  <a:pt x="160178" y="51372"/>
                </a:cubicBezTo>
                <a:lnTo>
                  <a:pt x="160178" y="51371"/>
                </a:lnTo>
                <a:cubicBezTo>
                  <a:pt x="100086" y="51371"/>
                  <a:pt x="51372" y="100085"/>
                  <a:pt x="51372" y="160177"/>
                </a:cubicBezTo>
                <a:lnTo>
                  <a:pt x="51372" y="287676"/>
                </a:lnTo>
                <a:lnTo>
                  <a:pt x="0" y="287676"/>
                </a:lnTo>
                <a:lnTo>
                  <a:pt x="0" y="160178"/>
                </a:lnTo>
                <a:cubicBezTo>
                  <a:pt x="0" y="71714"/>
                  <a:pt x="71714" y="0"/>
                  <a:pt x="160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2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20" grpId="0" animBg="1"/>
      <p:bldP spid="23" grpId="0" animBg="1"/>
      <p:bldP spid="24" grpId="0" animBg="1"/>
      <p:bldP spid="14" grpId="0" animBg="1"/>
      <p:bldP spid="14" grpId="1" animBg="1"/>
      <p:bldP spid="38" grpId="0"/>
      <p:bldP spid="39" grpId="0" animBg="1"/>
      <p:bldP spid="37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103681" y="2626154"/>
            <a:ext cx="5671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PHIẾU</a:t>
            </a:r>
            <a:r>
              <a:rPr kumimoji="0" lang="en-US" altLang="zh-CN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HỌC TẬP SỐ 2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3781196"/>
            <a:ext cx="1613580" cy="229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2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6292" y="820520"/>
            <a:ext cx="7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CÓ NHỚ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43263" y="2471064"/>
            <a:ext cx="1933029" cy="1560822"/>
            <a:chOff x="843263" y="2471064"/>
            <a:chExt cx="1933029" cy="1560822"/>
          </a:xfrm>
        </p:grpSpPr>
        <p:sp>
          <p:nvSpPr>
            <p:cNvPr id="49" name="Freeform 48"/>
            <p:cNvSpPr/>
            <p:nvPr/>
          </p:nvSpPr>
          <p:spPr>
            <a:xfrm>
              <a:off x="843263" y="2471064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55C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1403646" y="3112154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 + 2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836983" y="2114365"/>
            <a:ext cx="1933029" cy="1560822"/>
            <a:chOff x="6299076" y="2471064"/>
            <a:chExt cx="1933029" cy="1560822"/>
          </a:xfrm>
        </p:grpSpPr>
        <p:sp>
          <p:nvSpPr>
            <p:cNvPr id="52" name="Freeform 51"/>
            <p:cNvSpPr/>
            <p:nvPr/>
          </p:nvSpPr>
          <p:spPr>
            <a:xfrm>
              <a:off x="6299076" y="2471064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9C5B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782704" y="3107236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 + 4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-672876" y="4031886"/>
            <a:ext cx="1933029" cy="1560822"/>
            <a:chOff x="2984617" y="2575529"/>
            <a:chExt cx="1933029" cy="1560822"/>
          </a:xfrm>
        </p:grpSpPr>
        <p:sp>
          <p:nvSpPr>
            <p:cNvPr id="51" name="Freeform 50"/>
            <p:cNvSpPr/>
            <p:nvPr/>
          </p:nvSpPr>
          <p:spPr>
            <a:xfrm>
              <a:off x="2984617" y="2575529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3604467" y="3170111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 + 4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1205190" y="3265794"/>
            <a:ext cx="1933029" cy="1560822"/>
            <a:chOff x="1709465" y="4240816"/>
            <a:chExt cx="1933029" cy="1560822"/>
          </a:xfrm>
        </p:grpSpPr>
        <p:sp>
          <p:nvSpPr>
            <p:cNvPr id="50" name="Freeform 49"/>
            <p:cNvSpPr/>
            <p:nvPr/>
          </p:nvSpPr>
          <p:spPr>
            <a:xfrm>
              <a:off x="1709465" y="4240816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DD8D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2365238" y="4833521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+ 7</a:t>
              </a:r>
              <a:endPara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-1376893" y="5243402"/>
            <a:ext cx="1933029" cy="1560822"/>
            <a:chOff x="9226193" y="2471064"/>
            <a:chExt cx="1933029" cy="1560822"/>
          </a:xfrm>
        </p:grpSpPr>
        <p:sp>
          <p:nvSpPr>
            <p:cNvPr id="53" name="Freeform 52"/>
            <p:cNvSpPr/>
            <p:nvPr/>
          </p:nvSpPr>
          <p:spPr>
            <a:xfrm>
              <a:off x="9226193" y="2471064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CC5D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9841393" y="3107235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 + 8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-431920" y="4879309"/>
            <a:ext cx="1933029" cy="1560822"/>
            <a:chOff x="6648410" y="4883686"/>
            <a:chExt cx="1933029" cy="1560822"/>
          </a:xfrm>
        </p:grpSpPr>
        <p:sp>
          <p:nvSpPr>
            <p:cNvPr id="54" name="Freeform 53"/>
            <p:cNvSpPr/>
            <p:nvPr/>
          </p:nvSpPr>
          <p:spPr>
            <a:xfrm>
              <a:off x="6648410" y="4883686"/>
              <a:ext cx="1933029" cy="1560822"/>
            </a:xfrm>
            <a:custGeom>
              <a:avLst/>
              <a:gdLst>
                <a:gd name="connsiteX0" fmla="*/ 911471 w 1933029"/>
                <a:gd name="connsiteY0" fmla="*/ 0 h 1560822"/>
                <a:gd name="connsiteX1" fmla="*/ 1281022 w 1933029"/>
                <a:gd name="connsiteY1" fmla="*/ 301193 h 1560822"/>
                <a:gd name="connsiteX2" fmla="*/ 1282741 w 1933029"/>
                <a:gd name="connsiteY2" fmla="*/ 318244 h 1560822"/>
                <a:gd name="connsiteX3" fmla="*/ 1298898 w 1933029"/>
                <a:gd name="connsiteY3" fmla="*/ 309474 h 1560822"/>
                <a:gd name="connsiteX4" fmla="*/ 1445727 w 1933029"/>
                <a:gd name="connsiteY4" fmla="*/ 279831 h 1560822"/>
                <a:gd name="connsiteX5" fmla="*/ 1822942 w 1933029"/>
                <a:gd name="connsiteY5" fmla="*/ 657046 h 1560822"/>
                <a:gd name="connsiteX6" fmla="*/ 1793299 w 1933029"/>
                <a:gd name="connsiteY6" fmla="*/ 803875 h 1560822"/>
                <a:gd name="connsiteX7" fmla="*/ 1779462 w 1933029"/>
                <a:gd name="connsiteY7" fmla="*/ 829367 h 1560822"/>
                <a:gd name="connsiteX8" fmla="*/ 1822545 w 1933029"/>
                <a:gd name="connsiteY8" fmla="*/ 864914 h 1560822"/>
                <a:gd name="connsiteX9" fmla="*/ 1933029 w 1933029"/>
                <a:gd name="connsiteY9" fmla="*/ 1131645 h 1560822"/>
                <a:gd name="connsiteX10" fmla="*/ 1555814 w 1933029"/>
                <a:gd name="connsiteY10" fmla="*/ 1508860 h 1560822"/>
                <a:gd name="connsiteX11" fmla="*/ 1426115 w 1933029"/>
                <a:gd name="connsiteY11" fmla="*/ 1485971 h 1560822"/>
                <a:gd name="connsiteX12" fmla="*/ 1415970 w 1933029"/>
                <a:gd name="connsiteY12" fmla="*/ 1481238 h 1560822"/>
                <a:gd name="connsiteX13" fmla="*/ 1397594 w 1933029"/>
                <a:gd name="connsiteY13" fmla="*/ 1496400 h 1560822"/>
                <a:gd name="connsiteX14" fmla="*/ 1186689 w 1933029"/>
                <a:gd name="connsiteY14" fmla="*/ 1560822 h 1560822"/>
                <a:gd name="connsiteX15" fmla="*/ 1039860 w 1933029"/>
                <a:gd name="connsiteY15" fmla="*/ 1531179 h 1560822"/>
                <a:gd name="connsiteX16" fmla="*/ 982510 w 1933029"/>
                <a:gd name="connsiteY16" fmla="*/ 1500050 h 1560822"/>
                <a:gd name="connsiteX17" fmla="*/ 939173 w 1933029"/>
                <a:gd name="connsiteY17" fmla="*/ 1520268 h 1560822"/>
                <a:gd name="connsiteX18" fmla="*/ 809474 w 1933029"/>
                <a:gd name="connsiteY18" fmla="*/ 1543157 h 1560822"/>
                <a:gd name="connsiteX19" fmla="*/ 461902 w 1933029"/>
                <a:gd name="connsiteY19" fmla="*/ 1312771 h 1560822"/>
                <a:gd name="connsiteX20" fmla="*/ 459103 w 1933029"/>
                <a:gd name="connsiteY20" fmla="*/ 1303755 h 1560822"/>
                <a:gd name="connsiteX21" fmla="*/ 404737 w 1933029"/>
                <a:gd name="connsiteY21" fmla="*/ 1309235 h 1560822"/>
                <a:gd name="connsiteX22" fmla="*/ 27522 w 1933029"/>
                <a:gd name="connsiteY22" fmla="*/ 932020 h 1560822"/>
                <a:gd name="connsiteX23" fmla="*/ 57165 w 1933029"/>
                <a:gd name="connsiteY23" fmla="*/ 785191 h 1560822"/>
                <a:gd name="connsiteX24" fmla="*/ 77473 w 1933029"/>
                <a:gd name="connsiteY24" fmla="*/ 747777 h 1560822"/>
                <a:gd name="connsiteX25" fmla="*/ 64422 w 1933029"/>
                <a:gd name="connsiteY25" fmla="*/ 731959 h 1560822"/>
                <a:gd name="connsiteX26" fmla="*/ 0 w 1933029"/>
                <a:gd name="connsiteY26" fmla="*/ 521054 h 1560822"/>
                <a:gd name="connsiteX27" fmla="*/ 377215 w 1933029"/>
                <a:gd name="connsiteY27" fmla="*/ 143839 h 1560822"/>
                <a:gd name="connsiteX28" fmla="*/ 524044 w 1933029"/>
                <a:gd name="connsiteY28" fmla="*/ 173482 h 1560822"/>
                <a:gd name="connsiteX29" fmla="*/ 578687 w 1933029"/>
                <a:gd name="connsiteY29" fmla="*/ 203142 h 1560822"/>
                <a:gd name="connsiteX30" fmla="*/ 598678 w 1933029"/>
                <a:gd name="connsiteY30" fmla="*/ 166310 h 1560822"/>
                <a:gd name="connsiteX31" fmla="*/ 911471 w 1933029"/>
                <a:gd name="connsiteY31" fmla="*/ 0 h 15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3029" h="1560822">
                  <a:moveTo>
                    <a:pt x="911471" y="0"/>
                  </a:moveTo>
                  <a:cubicBezTo>
                    <a:pt x="1093760" y="0"/>
                    <a:pt x="1245849" y="129302"/>
                    <a:pt x="1281022" y="301193"/>
                  </a:cubicBezTo>
                  <a:lnTo>
                    <a:pt x="1282741" y="318244"/>
                  </a:lnTo>
                  <a:lnTo>
                    <a:pt x="1298898" y="309474"/>
                  </a:lnTo>
                  <a:cubicBezTo>
                    <a:pt x="1344027" y="290386"/>
                    <a:pt x="1393645" y="279831"/>
                    <a:pt x="1445727" y="279831"/>
                  </a:cubicBezTo>
                  <a:cubicBezTo>
                    <a:pt x="1654057" y="279831"/>
                    <a:pt x="1822942" y="448716"/>
                    <a:pt x="1822942" y="657046"/>
                  </a:cubicBezTo>
                  <a:cubicBezTo>
                    <a:pt x="1822942" y="709129"/>
                    <a:pt x="1812387" y="758746"/>
                    <a:pt x="1793299" y="803875"/>
                  </a:cubicBezTo>
                  <a:lnTo>
                    <a:pt x="1779462" y="829367"/>
                  </a:lnTo>
                  <a:lnTo>
                    <a:pt x="1822545" y="864914"/>
                  </a:lnTo>
                  <a:cubicBezTo>
                    <a:pt x="1890808" y="933176"/>
                    <a:pt x="1933029" y="1027480"/>
                    <a:pt x="1933029" y="1131645"/>
                  </a:cubicBezTo>
                  <a:cubicBezTo>
                    <a:pt x="1933029" y="1339975"/>
                    <a:pt x="1764144" y="1508860"/>
                    <a:pt x="1555814" y="1508860"/>
                  </a:cubicBezTo>
                  <a:cubicBezTo>
                    <a:pt x="1510242" y="1508860"/>
                    <a:pt x="1466557" y="1500779"/>
                    <a:pt x="1426115" y="1485971"/>
                  </a:cubicBezTo>
                  <a:lnTo>
                    <a:pt x="1415970" y="1481238"/>
                  </a:lnTo>
                  <a:lnTo>
                    <a:pt x="1397594" y="1496400"/>
                  </a:lnTo>
                  <a:cubicBezTo>
                    <a:pt x="1337390" y="1537073"/>
                    <a:pt x="1264813" y="1560822"/>
                    <a:pt x="1186689" y="1560822"/>
                  </a:cubicBezTo>
                  <a:cubicBezTo>
                    <a:pt x="1134607" y="1560822"/>
                    <a:pt x="1084989" y="1550267"/>
                    <a:pt x="1039860" y="1531179"/>
                  </a:cubicBezTo>
                  <a:lnTo>
                    <a:pt x="982510" y="1500050"/>
                  </a:lnTo>
                  <a:lnTo>
                    <a:pt x="939173" y="1520268"/>
                  </a:lnTo>
                  <a:cubicBezTo>
                    <a:pt x="898731" y="1535076"/>
                    <a:pt x="855046" y="1543157"/>
                    <a:pt x="809474" y="1543157"/>
                  </a:cubicBezTo>
                  <a:cubicBezTo>
                    <a:pt x="653227" y="1543157"/>
                    <a:pt x="519167" y="1448159"/>
                    <a:pt x="461902" y="1312771"/>
                  </a:cubicBezTo>
                  <a:lnTo>
                    <a:pt x="459103" y="1303755"/>
                  </a:lnTo>
                  <a:lnTo>
                    <a:pt x="404737" y="1309235"/>
                  </a:lnTo>
                  <a:cubicBezTo>
                    <a:pt x="196407" y="1309235"/>
                    <a:pt x="27522" y="1140350"/>
                    <a:pt x="27522" y="932020"/>
                  </a:cubicBezTo>
                  <a:cubicBezTo>
                    <a:pt x="27522" y="879938"/>
                    <a:pt x="38077" y="830320"/>
                    <a:pt x="57165" y="785191"/>
                  </a:cubicBezTo>
                  <a:lnTo>
                    <a:pt x="77473" y="747777"/>
                  </a:lnTo>
                  <a:lnTo>
                    <a:pt x="64422" y="731959"/>
                  </a:lnTo>
                  <a:cubicBezTo>
                    <a:pt x="23749" y="671755"/>
                    <a:pt x="0" y="599178"/>
                    <a:pt x="0" y="521054"/>
                  </a:cubicBezTo>
                  <a:cubicBezTo>
                    <a:pt x="0" y="312724"/>
                    <a:pt x="168885" y="143839"/>
                    <a:pt x="377215" y="143839"/>
                  </a:cubicBezTo>
                  <a:cubicBezTo>
                    <a:pt x="429297" y="143839"/>
                    <a:pt x="478915" y="154394"/>
                    <a:pt x="524044" y="173482"/>
                  </a:cubicBezTo>
                  <a:lnTo>
                    <a:pt x="578687" y="203142"/>
                  </a:lnTo>
                  <a:lnTo>
                    <a:pt x="598678" y="166310"/>
                  </a:lnTo>
                  <a:cubicBezTo>
                    <a:pt x="666467" y="65971"/>
                    <a:pt x="781265" y="0"/>
                    <a:pt x="911471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7132040" y="5370751"/>
              <a:ext cx="96577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en-US" sz="320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+ 6</a:t>
              </a:r>
              <a:endPara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60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2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79 0.01065 L 0.94961 -0.06134 " pathEditMode="relative" rAng="0" ptsTypes="AA">
                                      <p:cBhvr>
                                        <p:cTn id="27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64" y="-361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654 -0.03241 L 1.11354 0.2375 " pathEditMode="relative" rAng="0" ptsTypes="AA">
                                      <p:cBhvr>
                                        <p:cTn id="29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97" y="1349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58333E-6 4.44444E-6 L 1.02252 0.02338 " pathEditMode="relative" rAng="0" ptsTypes="AA">
                                      <p:cBhvr>
                                        <p:cTn id="31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25" y="97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repeatCount="indefinite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8646 -0.03032 L 1.10234 -0.05092 " pathEditMode="relative" rAng="0" ptsTypes="AA">
                                      <p:cBhvr>
                                        <p:cTn id="33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440" y="-104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repeatCount="indefinite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3.75E-6 -7.40741E-7 L 1.0776 -0.35255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80" y="-1763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91667E-6 3.7037E-6 L 1.01563 -0.58472 " pathEditMode="relative" rAng="0" ptsTypes="AA">
                                      <p:cBhvr>
                                        <p:cTn id="37" dur="8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90" y="-2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775235" y="624783"/>
            <a:ext cx="482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636296" y="1944244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 bị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liệu cho buổi học sau: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617819" y="2507790"/>
            <a:ext cx="82296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 trắng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giấy</a:t>
            </a:r>
            <a:r>
              <a:rPr kumimoji="0" lang="vi-VN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ô li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hoặc giấy màu (dây, bìa), bút chì, tẩy, thước kẻ, kéo, keo, thẻ số (nếu có)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EBBBBE-4F8E-9E78-565A-A45F4445CFC4}"/>
              </a:ext>
            </a:extLst>
          </p:cNvPr>
          <p:cNvSpPr/>
          <p:nvPr/>
        </p:nvSpPr>
        <p:spPr>
          <a:xfrm>
            <a:off x="1600200" y="3810000"/>
            <a:ext cx="1524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390" y="3962435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5134982" y="419082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3801" y="3777056"/>
            <a:ext cx="1193099" cy="12294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8798648" y="3506301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0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036911" y="2871004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60" y="346526"/>
            <a:ext cx="2521417" cy="184409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56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3.33333E-6 L -2.70833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3964" y="152426"/>
            <a:ext cx="2092036" cy="13471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80" y="-120887"/>
            <a:ext cx="2574732" cy="1883089"/>
          </a:xfrm>
          <a:prstGeom prst="rect">
            <a:avLst/>
          </a:prstGeom>
          <a:ln>
            <a:noFill/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7382599" y="6083093"/>
            <a:ext cx="1261301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7173367" y="759837"/>
            <a:ext cx="1281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01332" y="1868567"/>
            <a:ext cx="6106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THANH CỘNG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TRONG PHẠM VI </a:t>
            </a: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20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12" y="2389666"/>
            <a:ext cx="1845773" cy="3213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802" y="3772983"/>
            <a:ext cx="1695450" cy="2771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272" y="514427"/>
            <a:ext cx="16287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5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418850" y="838126"/>
            <a:ext cx="5080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>
                <a:solidFill>
                  <a:srgbClr val="00B05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AI TINH MẮT?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t="1458" r="1354" b="2162"/>
          <a:stretch/>
        </p:blipFill>
        <p:spPr>
          <a:xfrm>
            <a:off x="0" y="2376070"/>
            <a:ext cx="6109397" cy="3744856"/>
          </a:xfrm>
          <a:prstGeom prst="roundRect">
            <a:avLst>
              <a:gd name="adj" fmla="val 9562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1423" r="1416" b="933"/>
          <a:stretch/>
        </p:blipFill>
        <p:spPr>
          <a:xfrm>
            <a:off x="6142616" y="2358066"/>
            <a:ext cx="6049384" cy="3780865"/>
          </a:xfrm>
          <a:prstGeom prst="roundRect">
            <a:avLst>
              <a:gd name="adj" fmla="val 10467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cừu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2667" y="3863913"/>
            <a:ext cx="732532" cy="606004"/>
          </a:xfrm>
          <a:prstGeom prst="rect">
            <a:avLst/>
          </a:prstGeom>
        </p:spPr>
      </p:pic>
      <p:pic>
        <p:nvPicPr>
          <p:cNvPr id="7" name="gà tâ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30" y="4748704"/>
            <a:ext cx="1202253" cy="1159315"/>
          </a:xfrm>
          <a:prstGeom prst="rect">
            <a:avLst/>
          </a:prstGeom>
        </p:spPr>
      </p:pic>
      <p:pic>
        <p:nvPicPr>
          <p:cNvPr id="9" name="ngự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711" y="2721764"/>
            <a:ext cx="713898" cy="876469"/>
          </a:xfrm>
          <a:prstGeom prst="rect">
            <a:avLst/>
          </a:prstGeom>
        </p:spPr>
      </p:pic>
      <p:pic>
        <p:nvPicPr>
          <p:cNvPr id="10" name="vị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5" y="4973742"/>
            <a:ext cx="519954" cy="552451"/>
          </a:xfrm>
          <a:prstGeom prst="rect">
            <a:avLst/>
          </a:prstGeom>
        </p:spPr>
      </p:pic>
      <p:pic>
        <p:nvPicPr>
          <p:cNvPr id="11" name="gà mẹ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4944" y="4479889"/>
            <a:ext cx="643931" cy="823069"/>
          </a:xfrm>
          <a:prstGeom prst="rect">
            <a:avLst/>
          </a:prstGeom>
        </p:spPr>
      </p:pic>
      <p:pic>
        <p:nvPicPr>
          <p:cNvPr id="12" name="gà co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0948" y="4947384"/>
            <a:ext cx="578005" cy="45944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2017997" y="4424287"/>
            <a:ext cx="757823" cy="7880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630797" y="2907974"/>
            <a:ext cx="1166663" cy="11666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65898" y="4920028"/>
            <a:ext cx="659878" cy="6598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107554" y="3689538"/>
            <a:ext cx="790141" cy="7901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170011" y="4666381"/>
            <a:ext cx="1235472" cy="12416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676236" y="4904695"/>
            <a:ext cx="599941" cy="5999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ò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845" y="2972172"/>
            <a:ext cx="1103615" cy="103826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10328" y="2591496"/>
            <a:ext cx="1166663" cy="1137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214431" y="1528008"/>
            <a:ext cx="8094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7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điểm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khác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biệt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bức</a:t>
            </a:r>
            <a:r>
              <a:rPr lang="en-US" altLang="zh-C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tranh</a:t>
            </a:r>
            <a:endParaRPr kumimoji="0" lang="en-US" altLang="zh-C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54698" y="214472"/>
            <a:ext cx="5808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7030A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KHỞI ĐỘNG TIẾT HỌC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1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" grpId="0" animBg="1"/>
      <p:bldP spid="4" grpId="1" animBg="1"/>
      <p:bldP spid="44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1209200" y="1881718"/>
            <a:ext cx="9100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Thảo luận và chia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sẻ ý tưởng làm thanh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 trong phạm vi 20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195489" y="585817"/>
            <a:ext cx="7855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ĐỀ XUẤT Ý TƯỞNG VÀ CÁCH LÀM </a:t>
            </a: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9057" b="14265"/>
          <a:stretch/>
        </p:blipFill>
        <p:spPr>
          <a:xfrm rot="16200000">
            <a:off x="8316534" y="2430820"/>
            <a:ext cx="1179188" cy="5550950"/>
          </a:xfrm>
          <a:prstGeom prst="roundRect">
            <a:avLst>
              <a:gd name="adj" fmla="val 283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0498" r="14194"/>
          <a:stretch/>
        </p:blipFill>
        <p:spPr>
          <a:xfrm>
            <a:off x="1532974" y="3368717"/>
            <a:ext cx="3653365" cy="101431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9057" b="52533"/>
          <a:stretch/>
        </p:blipFill>
        <p:spPr>
          <a:xfrm rot="16200000">
            <a:off x="9263205" y="2934769"/>
            <a:ext cx="1179188" cy="2780574"/>
          </a:xfrm>
          <a:prstGeom prst="roundRect">
            <a:avLst>
              <a:gd name="adj" fmla="val 283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809" y="2570986"/>
            <a:ext cx="7490460" cy="85206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566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943180" y="600970"/>
            <a:ext cx="547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SẢN PHẨM</a:t>
            </a:r>
          </a:p>
        </p:txBody>
      </p:sp>
      <p:sp>
        <p:nvSpPr>
          <p:cNvPr id="3" name="Hexagon 2"/>
          <p:cNvSpPr/>
          <p:nvPr/>
        </p:nvSpPr>
        <p:spPr>
          <a:xfrm>
            <a:off x="582032" y="1826348"/>
            <a:ext cx="3651063" cy="2595073"/>
          </a:xfrm>
          <a:prstGeom prst="hexagon">
            <a:avLst/>
          </a:prstGeom>
          <a:solidFill>
            <a:srgbClr val="CFD9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784" y="2155382"/>
            <a:ext cx="2886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hai băng giấy, băng giấy ngắn ghi các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từ 1 đến 9, băng giấy dài ghi các số từ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 đến 18</a:t>
            </a:r>
            <a:endParaRPr kumimoji="0" lang="vi-VN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Hexagon 10"/>
          <p:cNvSpPr/>
          <p:nvPr/>
        </p:nvSpPr>
        <p:spPr>
          <a:xfrm>
            <a:off x="4573699" y="2371279"/>
            <a:ext cx="3584939" cy="2595073"/>
          </a:xfrm>
          <a:prstGeom prst="hexagon">
            <a:avLst/>
          </a:prstGeom>
          <a:solidFill>
            <a:srgbClr val="CFD9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8547" y="2743666"/>
            <a:ext cx="2675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nẹp để giữ hai băng giấy sao cho b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ă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 ngắn có thể trượt trên băng giấy dài</a:t>
            </a:r>
            <a:endParaRPr kumimoji="0" lang="vi-VN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8261085" y="3385121"/>
            <a:ext cx="3594664" cy="2595073"/>
          </a:xfrm>
          <a:prstGeom prst="hexagon">
            <a:avLst/>
          </a:prstGeom>
          <a:solidFill>
            <a:srgbClr val="CFD9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13486" y="4217455"/>
            <a:ext cx="3034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 chắc chắn, có thể sử dụng được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nhiều lần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4" y="5181593"/>
            <a:ext cx="8212832" cy="123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4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" grpId="0" animBg="1"/>
      <p:bldP spid="7" grpId="0"/>
      <p:bldP spid="11" grpId="0" animBg="1"/>
      <p:bldP spid="10" grpId="0"/>
      <p:bldP spid="13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582375" y="1931901"/>
            <a:ext cx="375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Vẽ ý tưởng của nhóm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9057" b="14265"/>
          <a:stretch/>
        </p:blipFill>
        <p:spPr>
          <a:xfrm rot="16200000">
            <a:off x="2574244" y="2129223"/>
            <a:ext cx="1074527" cy="5058263"/>
          </a:xfrm>
          <a:prstGeom prst="roundRect">
            <a:avLst>
              <a:gd name="adj" fmla="val 283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9057" b="52533"/>
          <a:stretch/>
        </p:blipFill>
        <p:spPr>
          <a:xfrm rot="16200000">
            <a:off x="1744705" y="2063582"/>
            <a:ext cx="1100901" cy="2595969"/>
          </a:xfrm>
          <a:prstGeom prst="roundRect">
            <a:avLst>
              <a:gd name="adj" fmla="val 283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376987" y="708680"/>
            <a:ext cx="5819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PHIẾU HỌC TẬP SỐ 3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1822" y="1589881"/>
            <a:ext cx="555250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Nhóm dùng vật liệu gì để làm đồ dùng?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…………………………………………………………………………………………............................……………………………………………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Nhóm sử dụng hình gì để trang trí?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…………………………………………………………………………………………..........................……………………………………………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Sản phẩm có đặc điểm gì?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…………………………………………………………………………………………...........................……………………………………………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4. Sản phẩm có thể thực hiện phép tính gì? Nêu cách sử dụng của sản phẩm</a:t>
            </a:r>
          </a:p>
          <a:p>
            <a:pPr lvl="0" algn="ctr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……………………………………………………………………………………………………............................…………………………………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10254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800" y="1944244"/>
            <a:ext cx="42317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 chọn dụng cụ và vật liệu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583166" y="2469099"/>
            <a:ext cx="93896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 A4, giấy</a:t>
            </a:r>
            <a:r>
              <a:rPr kumimoji="0" lang="vi-VN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ô li,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 màu, bút màu, bút chì, keo dán, kéo, thước kẻ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1" b="13099"/>
          <a:stretch/>
        </p:blipFill>
        <p:spPr>
          <a:xfrm>
            <a:off x="5013062" y="3315273"/>
            <a:ext cx="3528509" cy="291505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870" y="3552903"/>
            <a:ext cx="1584457" cy="24498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247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519067" y="1897879"/>
            <a:ext cx="92408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pt-BR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 theo cách của em hoặc nhóm em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1" t="8972" r="2" b="14525"/>
          <a:stretch/>
        </p:blipFill>
        <p:spPr>
          <a:xfrm rot="16200000">
            <a:off x="4222907" y="1520670"/>
            <a:ext cx="1275415" cy="8437679"/>
          </a:xfrm>
          <a:prstGeom prst="roundRect">
            <a:avLst>
              <a:gd name="adj" fmla="val 283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10623" r="13120"/>
          <a:stretch/>
        </p:blipFill>
        <p:spPr>
          <a:xfrm>
            <a:off x="742278" y="4495390"/>
            <a:ext cx="4001844" cy="915682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066850" y="3139321"/>
            <a:ext cx="6497620" cy="1356069"/>
            <a:chOff x="5066851" y="3560176"/>
            <a:chExt cx="5852159" cy="94446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03" t="26391" r="9563" b="21153"/>
            <a:stretch/>
          </p:blipFill>
          <p:spPr>
            <a:xfrm>
              <a:off x="5066851" y="3560176"/>
              <a:ext cx="4012603" cy="944464"/>
            </a:xfrm>
            <a:prstGeom prst="rect">
              <a:avLst/>
            </a:prstGeom>
            <a:effectLst/>
          </p:spPr>
        </p:pic>
        <p:grpSp>
          <p:nvGrpSpPr>
            <p:cNvPr id="10" name="Group 9"/>
            <p:cNvGrpSpPr/>
            <p:nvPr/>
          </p:nvGrpSpPr>
          <p:grpSpPr>
            <a:xfrm>
              <a:off x="9025664" y="3587916"/>
              <a:ext cx="1893346" cy="802925"/>
              <a:chOff x="3757381" y="2333374"/>
              <a:chExt cx="2922183" cy="2194975"/>
            </a:xfrm>
            <a:effectLst/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014" t="27931" r="10599" b="24107"/>
              <a:stretch/>
            </p:blipFill>
            <p:spPr>
              <a:xfrm>
                <a:off x="3757381" y="2333374"/>
                <a:ext cx="2922183" cy="2194975"/>
              </a:xfrm>
              <a:prstGeom prst="rect">
                <a:avLst/>
              </a:prstGeom>
              <a:effectLst/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3925019" y="3502325"/>
                <a:ext cx="474453" cy="379562"/>
              </a:xfrm>
              <a:prstGeom prst="rect">
                <a:avLst/>
              </a:prstGeom>
              <a:solidFill>
                <a:srgbClr val="218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latin typeface="Charm" panose="00000500000000000000" pitchFamily="2" charset="-34"/>
                    <a:cs typeface="Charm" panose="00000500000000000000" pitchFamily="2" charset="-34"/>
                  </a:rPr>
                  <a:t>15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675517" y="3502325"/>
                <a:ext cx="474453" cy="379562"/>
              </a:xfrm>
              <a:prstGeom prst="rect">
                <a:avLst/>
              </a:prstGeom>
              <a:solidFill>
                <a:srgbClr val="2187C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latin typeface="Charm" panose="00000500000000000000" pitchFamily="2" charset="-34"/>
                    <a:cs typeface="Charm" panose="00000500000000000000" pitchFamily="2" charset="-34"/>
                  </a:rPr>
                  <a:t>16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408763" y="3476447"/>
                <a:ext cx="474453" cy="379562"/>
              </a:xfrm>
              <a:prstGeom prst="rect">
                <a:avLst/>
              </a:prstGeom>
              <a:solidFill>
                <a:srgbClr val="218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latin typeface="Charm" panose="00000500000000000000" pitchFamily="2" charset="-34"/>
                    <a:cs typeface="Charm" panose="00000500000000000000" pitchFamily="2" charset="-34"/>
                  </a:rPr>
                  <a:t>17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111815" y="3476447"/>
                <a:ext cx="474453" cy="379562"/>
              </a:xfrm>
              <a:prstGeom prst="rect">
                <a:avLst/>
              </a:prstGeom>
              <a:solidFill>
                <a:srgbClr val="218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>
                    <a:solidFill>
                      <a:schemeClr val="tx1"/>
                    </a:solidFill>
                    <a:latin typeface="Charm" panose="00000500000000000000" pitchFamily="2" charset="-34"/>
                    <a:cs typeface="Charm" panose="00000500000000000000" pitchFamily="2" charset="-34"/>
                  </a:rPr>
                  <a:t>18</a:t>
                </a:r>
              </a:p>
            </p:txBody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6" t="20088" r="15940" b="28905"/>
          <a:stretch/>
        </p:blipFill>
        <p:spPr>
          <a:xfrm>
            <a:off x="6578162" y="2652050"/>
            <a:ext cx="3738422" cy="811705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8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179674" y="1650056"/>
            <a:ext cx="993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7" b="27029"/>
          <a:stretch/>
        </p:blipFill>
        <p:spPr>
          <a:xfrm>
            <a:off x="2448264" y="3551091"/>
            <a:ext cx="7623703" cy="2010056"/>
          </a:xfrm>
          <a:prstGeom prst="roundRect">
            <a:avLst>
              <a:gd name="adj" fmla="val 11664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2003198" y="2444892"/>
            <a:ext cx="890133" cy="829031"/>
          </a:xfrm>
          <a:prstGeom prst="round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130436" y="2637468"/>
            <a:ext cx="255181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Tạo hai băng giấy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4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1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070231" y="2141935"/>
            <a:ext cx="3967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pt-BR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Ghi số lên hai băng giấy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9" b="20608"/>
          <a:stretch/>
        </p:blipFill>
        <p:spPr>
          <a:xfrm>
            <a:off x="2076226" y="3391271"/>
            <a:ext cx="8874307" cy="190869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2218387" y="2051568"/>
            <a:ext cx="890133" cy="829031"/>
          </a:xfrm>
          <a:prstGeom prst="round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92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283756" y="1909733"/>
            <a:ext cx="37740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nẹp giữ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băng giấy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6176" y="1630160"/>
            <a:ext cx="890133" cy="829031"/>
          </a:xfrm>
          <a:prstGeom prst="round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9635802" y="3207562"/>
            <a:ext cx="1447060" cy="2816025"/>
          </a:xfrm>
          <a:prstGeom prst="frame">
            <a:avLst>
              <a:gd name="adj1" fmla="val 50000"/>
            </a:avLst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861760" y="3207562"/>
            <a:ext cx="1447060" cy="2853770"/>
            <a:chOff x="8495930" y="3107184"/>
            <a:chExt cx="1447060" cy="2853770"/>
          </a:xfrm>
        </p:grpSpPr>
        <p:sp>
          <p:nvSpPr>
            <p:cNvPr id="21" name="Frame 20"/>
            <p:cNvSpPr/>
            <p:nvPr/>
          </p:nvSpPr>
          <p:spPr>
            <a:xfrm>
              <a:off x="8495930" y="3107184"/>
              <a:ext cx="1447060" cy="1464630"/>
            </a:xfrm>
            <a:prstGeom prst="frame">
              <a:avLst>
                <a:gd name="adj1" fmla="val 19862"/>
              </a:avLst>
            </a:prstGeom>
            <a:solidFill>
              <a:srgbClr val="DCE02D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ame 18"/>
            <p:cNvSpPr/>
            <p:nvPr/>
          </p:nvSpPr>
          <p:spPr>
            <a:xfrm>
              <a:off x="8495930" y="4496324"/>
              <a:ext cx="1447060" cy="1464630"/>
            </a:xfrm>
            <a:prstGeom prst="frame">
              <a:avLst>
                <a:gd name="adj1" fmla="val 19862"/>
              </a:avLst>
            </a:prstGeom>
            <a:solidFill>
              <a:srgbClr val="DCE02D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860059" y="2900949"/>
            <a:ext cx="37740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Cắt 2 mảnh giấy bằng nhau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24226" y="3465857"/>
            <a:ext cx="392048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Trên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mảnh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trước khoét 2 ô vuông để hiển thị các số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24227" y="4730329"/>
            <a:ext cx="392048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Dán 2 mảnh giấy vào nhau ở mép trên, mép dưới và ở giữa để tạo khoảng trống cho 2 thanh cộng di chuyển</a:t>
            </a:r>
          </a:p>
        </p:txBody>
      </p:sp>
      <p:sp>
        <p:nvSpPr>
          <p:cNvPr id="28" name="Frame 27"/>
          <p:cNvSpPr/>
          <p:nvPr/>
        </p:nvSpPr>
        <p:spPr>
          <a:xfrm>
            <a:off x="5882431" y="3222052"/>
            <a:ext cx="1447060" cy="2816025"/>
          </a:xfrm>
          <a:prstGeom prst="frame">
            <a:avLst>
              <a:gd name="adj1" fmla="val 50000"/>
            </a:avLst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2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31211 0.0053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2" grpId="0" animBg="1"/>
      <p:bldP spid="23" grpId="0" animBg="1"/>
      <p:bldP spid="25" grpId="0"/>
      <p:bldP spid="26" grpId="0"/>
      <p:bldP spid="27" grpId="0"/>
      <p:bldP spid="28" grpId="0" animBg="1"/>
      <p:bldP spid="2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636336" y="4934523"/>
            <a:ext cx="330234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Hoàn thiện sản phẩm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6" b="22705"/>
          <a:stretch/>
        </p:blipFill>
        <p:spPr>
          <a:xfrm>
            <a:off x="1548449" y="2398955"/>
            <a:ext cx="9606184" cy="194713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64598" y="4762495"/>
            <a:ext cx="890133" cy="829031"/>
          </a:xfrm>
          <a:prstGeom prst="round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2137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2"/>
          <p:cNvSpPr/>
          <p:nvPr/>
        </p:nvSpPr>
        <p:spPr>
          <a:xfrm>
            <a:off x="526431" y="2319802"/>
            <a:ext cx="3507687" cy="1553042"/>
          </a:xfrm>
          <a:prstGeom prst="snip2DiagRect">
            <a:avLst/>
          </a:prstGeom>
          <a:noFill/>
          <a:ln w="28575">
            <a:solidFill>
              <a:srgbClr val="8F9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67947" y="1484822"/>
            <a:ext cx="807261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Kiểm tra và điều chỉnh sản phẩm theo các tiêu chí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60082" y="2357659"/>
            <a:ext cx="313849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hai băng giấy, băng giấy ngắn ghi các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từ 1 đến 9, băng giấy dài ghi các số từ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 đến 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474442" y="6161711"/>
            <a:ext cx="83355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Nếu không đảm bảo theo đúng tiêu chí, em hãy làm lại nhé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6226" y="770497"/>
            <a:ext cx="824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543869" y="2430584"/>
            <a:ext cx="313436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nẹp để giữ hai băng giấy sao cho b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ă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 ngắn có thể trượt trên băng giấy dài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8427156" y="2551623"/>
            <a:ext cx="307441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chắc chắn, có thể sử dụng được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nhiều lần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4350005" y="2329100"/>
            <a:ext cx="3503072" cy="1553042"/>
          </a:xfrm>
          <a:prstGeom prst="snip2DiagRect">
            <a:avLst/>
          </a:prstGeom>
          <a:noFill/>
          <a:ln w="28575">
            <a:solidFill>
              <a:srgbClr val="8F9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nip Diagonal Corner Rectangle 15"/>
          <p:cNvSpPr/>
          <p:nvPr/>
        </p:nvSpPr>
        <p:spPr>
          <a:xfrm>
            <a:off x="8163349" y="2354870"/>
            <a:ext cx="3436077" cy="1553042"/>
          </a:xfrm>
          <a:prstGeom prst="snip2DiagRect">
            <a:avLst/>
          </a:prstGeom>
          <a:noFill/>
          <a:ln w="28575">
            <a:solidFill>
              <a:srgbClr val="8F9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6" b="22705"/>
          <a:stretch/>
        </p:blipFill>
        <p:spPr>
          <a:xfrm>
            <a:off x="1231948" y="4287304"/>
            <a:ext cx="9606184" cy="1660649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265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6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463412" y="243206"/>
            <a:ext cx="5080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>
                <a:solidFill>
                  <a:srgbClr val="00B05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AI TINH MẮT?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8" y="1884456"/>
            <a:ext cx="5958596" cy="3744856"/>
          </a:xfrm>
          <a:prstGeom prst="roundRect">
            <a:avLst>
              <a:gd name="adj" fmla="val 9562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10328" y="1026588"/>
            <a:ext cx="8094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7 điểm khác biệt trong 2 bức tranh</a:t>
            </a:r>
            <a:endParaRPr kumimoji="0" lang="en-US" altLang="zh-CN" sz="32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141" y="1884456"/>
            <a:ext cx="5756859" cy="3726892"/>
          </a:xfrm>
          <a:prstGeom prst="roundRect">
            <a:avLst>
              <a:gd name="adj" fmla="val 9420"/>
            </a:avLst>
          </a:prstGeom>
        </p:spPr>
      </p:pic>
      <p:pic>
        <p:nvPicPr>
          <p:cNvPr id="13" name="ống nhò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3412" y="2566140"/>
            <a:ext cx="1200000" cy="495238"/>
          </a:xfrm>
          <a:prstGeom prst="rect">
            <a:avLst/>
          </a:prstGeom>
        </p:spPr>
      </p:pic>
      <p:pic>
        <p:nvPicPr>
          <p:cNvPr id="14" name="o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0677" y="3088295"/>
            <a:ext cx="733333" cy="533333"/>
          </a:xfrm>
          <a:prstGeom prst="rect">
            <a:avLst/>
          </a:prstGeom>
        </p:spPr>
      </p:pic>
      <p:pic>
        <p:nvPicPr>
          <p:cNvPr id="15" name="ong cầm gi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8498" y="2908313"/>
            <a:ext cx="590476" cy="657143"/>
          </a:xfrm>
          <a:prstGeom prst="rect">
            <a:avLst/>
          </a:prstGeom>
        </p:spPr>
      </p:pic>
      <p:pic>
        <p:nvPicPr>
          <p:cNvPr id="16" name="ốc sê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7998" y="3937396"/>
            <a:ext cx="657143" cy="647619"/>
          </a:xfrm>
          <a:prstGeom prst="rect">
            <a:avLst/>
          </a:prstGeom>
        </p:spPr>
      </p:pic>
      <p:pic>
        <p:nvPicPr>
          <p:cNvPr id="17" name="mây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2284" y="3174980"/>
            <a:ext cx="542857" cy="390476"/>
          </a:xfrm>
          <a:prstGeom prst="rect">
            <a:avLst/>
          </a:prstGeom>
        </p:spPr>
      </p:pic>
      <p:pic>
        <p:nvPicPr>
          <p:cNvPr id="18" name="sâu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49585" y="4236735"/>
            <a:ext cx="666667" cy="457143"/>
          </a:xfrm>
          <a:prstGeom prst="rect">
            <a:avLst/>
          </a:prstGeom>
        </p:spPr>
      </p:pic>
      <p:pic>
        <p:nvPicPr>
          <p:cNvPr id="19" name="nấm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334" y="4352729"/>
            <a:ext cx="952381" cy="885714"/>
          </a:xfrm>
          <a:prstGeom prst="rect">
            <a:avLst/>
          </a:prstGeom>
        </p:spPr>
      </p:pic>
      <p:sp>
        <p:nvSpPr>
          <p:cNvPr id="32" name="Oval ống nhòm"/>
          <p:cNvSpPr/>
          <p:nvPr/>
        </p:nvSpPr>
        <p:spPr>
          <a:xfrm>
            <a:off x="3219187" y="2463715"/>
            <a:ext cx="574763" cy="5976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ong"/>
          <p:cNvSpPr/>
          <p:nvPr/>
        </p:nvSpPr>
        <p:spPr>
          <a:xfrm>
            <a:off x="4280677" y="2921338"/>
            <a:ext cx="807413" cy="8074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mây"/>
          <p:cNvSpPr/>
          <p:nvPr/>
        </p:nvSpPr>
        <p:spPr>
          <a:xfrm>
            <a:off x="3262217" y="3108910"/>
            <a:ext cx="512718" cy="5127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giỏ"/>
          <p:cNvSpPr/>
          <p:nvPr/>
        </p:nvSpPr>
        <p:spPr>
          <a:xfrm>
            <a:off x="1722068" y="3065729"/>
            <a:ext cx="578464" cy="5784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sên"/>
          <p:cNvSpPr/>
          <p:nvPr/>
        </p:nvSpPr>
        <p:spPr>
          <a:xfrm>
            <a:off x="3124096" y="3888319"/>
            <a:ext cx="650839" cy="6540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sâu"/>
          <p:cNvSpPr/>
          <p:nvPr/>
        </p:nvSpPr>
        <p:spPr>
          <a:xfrm>
            <a:off x="2028251" y="4149247"/>
            <a:ext cx="688001" cy="6796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nấm"/>
          <p:cNvSpPr/>
          <p:nvPr/>
        </p:nvSpPr>
        <p:spPr>
          <a:xfrm>
            <a:off x="699813" y="4278097"/>
            <a:ext cx="1166663" cy="1137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7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6" grpId="0"/>
      <p:bldP spid="44" grpId="0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" grpId="0" animBg="1"/>
      <p:bldP spid="4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42154" y="591608"/>
            <a:ext cx="9086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THANH CỘNG TRONG PHẠM VI 20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525598" y="1700900"/>
            <a:ext cx="22204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Cách sử dụng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02705" y="2889818"/>
            <a:ext cx="359527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 chuyển băng giấy ngắn sao cho số 1 trên băng giấy ngắn nối tiếp số 7 trên băng giấy dài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5645" y="1511840"/>
            <a:ext cx="1561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7420" y="1511841"/>
            <a:ext cx="3380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7 + 4 = 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088" y="1287875"/>
            <a:ext cx="1409700" cy="17240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812938" y="3074484"/>
            <a:ext cx="346640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thấy số 4 trên băng giấy ngắn thẳng số 11 trên băng giấy dài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9610" y="5331266"/>
            <a:ext cx="11248913" cy="514776"/>
            <a:chOff x="502705" y="5436835"/>
            <a:chExt cx="11248913" cy="514776"/>
          </a:xfrm>
        </p:grpSpPr>
        <p:grpSp>
          <p:nvGrpSpPr>
            <p:cNvPr id="18" name="Group 17"/>
            <p:cNvGrpSpPr/>
            <p:nvPr/>
          </p:nvGrpSpPr>
          <p:grpSpPr>
            <a:xfrm>
              <a:off x="502705" y="5436835"/>
              <a:ext cx="11248913" cy="514776"/>
              <a:chOff x="761999" y="5204705"/>
              <a:chExt cx="11797553" cy="60063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4"/>
              <a:srcRect l="655" t="2694" r="718" b="7210"/>
              <a:stretch/>
            </p:blipFill>
            <p:spPr>
              <a:xfrm>
                <a:off x="761999" y="5204706"/>
                <a:ext cx="5898777" cy="600637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4"/>
              <a:srcRect l="655" t="2694" r="718" b="7210"/>
              <a:stretch/>
            </p:blipFill>
            <p:spPr>
              <a:xfrm>
                <a:off x="6660775" y="5204705"/>
                <a:ext cx="5898777" cy="600637"/>
              </a:xfrm>
              <a:prstGeom prst="rect">
                <a:avLst/>
              </a:prstGeom>
            </p:spPr>
          </p:pic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40294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1264265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2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1888236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3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2512207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4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3136178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5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3760149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6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4384120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7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5008091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8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5632062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9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256033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10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880004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11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7503975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12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8127946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13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8751917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14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9375888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15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9999859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16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10623830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17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11247800" y="5544415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18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02705" y="4614027"/>
            <a:ext cx="5624457" cy="572705"/>
            <a:chOff x="3448816" y="4468407"/>
            <a:chExt cx="5624457" cy="57270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/>
            <a:srcRect l="655" t="2694" r="718" b="7210"/>
            <a:stretch/>
          </p:blipFill>
          <p:spPr>
            <a:xfrm>
              <a:off x="3448816" y="4468407"/>
              <a:ext cx="5624457" cy="57270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3598183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1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4222154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2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4846125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3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5470096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4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094067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5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718038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6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7342009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7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7965980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8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8589951" y="4587567"/>
              <a:ext cx="37092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</a:rPr>
                <a:t> 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harm" panose="00000500000000000000" pitchFamily="2" charset="-34"/>
                  <a:ea typeface="Roboto Black" panose="02000000000000000000" pitchFamily="2" charset="0"/>
                  <a:cs typeface="Charm" panose="00000500000000000000" pitchFamily="2" charset="-34"/>
                </a:rPr>
                <a:t>9</a:t>
              </a:r>
              <a:endPara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rm" panose="00000500000000000000" pitchFamily="2" charset="-34"/>
                <a:ea typeface="Roboto Black" panose="02000000000000000000" pitchFamily="2" charset="0"/>
                <a:cs typeface="Charm" panose="00000500000000000000" pitchFamily="2" charset="-34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593863" y="4388427"/>
            <a:ext cx="950789" cy="1689974"/>
            <a:chOff x="8495930" y="3277974"/>
            <a:chExt cx="1447060" cy="2682980"/>
          </a:xfrm>
          <a:solidFill>
            <a:srgbClr val="FF0000"/>
          </a:solidFill>
        </p:grpSpPr>
        <p:sp>
          <p:nvSpPr>
            <p:cNvPr id="55" name="Frame 54"/>
            <p:cNvSpPr/>
            <p:nvPr/>
          </p:nvSpPr>
          <p:spPr>
            <a:xfrm>
              <a:off x="8495930" y="3277974"/>
              <a:ext cx="1447060" cy="1464631"/>
            </a:xfrm>
            <a:prstGeom prst="frame">
              <a:avLst>
                <a:gd name="adj1" fmla="val 1986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Frame 52"/>
            <p:cNvSpPr/>
            <p:nvPr/>
          </p:nvSpPr>
          <p:spPr>
            <a:xfrm>
              <a:off x="8495930" y="4496324"/>
              <a:ext cx="1447060" cy="1464630"/>
            </a:xfrm>
            <a:prstGeom prst="frame">
              <a:avLst>
                <a:gd name="adj1" fmla="val 1986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956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-1.85185E-6 L 0.35456 0.0141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68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9" grpId="0"/>
      <p:bldP spid="10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506" t="4246" r="746" b="2767"/>
          <a:stretch/>
        </p:blipFill>
        <p:spPr>
          <a:xfrm>
            <a:off x="968189" y="870548"/>
            <a:ext cx="10155220" cy="55617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257249" y="501216"/>
            <a:ext cx="926671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de-DE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thanh cộng trong phạm vi 20 để tìm kết quả các phép tính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708433" y="2768092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14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710888" y="3264724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11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710888" y="3734656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17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710888" y="4290899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13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201540" y="2765374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15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201540" y="3255748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14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201540" y="3738737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14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201540" y="4263573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13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298310" y="2765378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12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298310" y="3255752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12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298310" y="3725684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11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292599" y="4257049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16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434891" y="2787533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14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465140" y="3277907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14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465140" y="3745055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16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434891" y="4263573"/>
            <a:ext cx="936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= 18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9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4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1028BF-4394-59CC-577D-5A0DC1AF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285" y="1348186"/>
            <a:ext cx="8469234" cy="52697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581462" y="1417430"/>
            <a:ext cx="25457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6827" t="7035" r="5654" b="3542"/>
          <a:stretch/>
        </p:blipFill>
        <p:spPr>
          <a:xfrm>
            <a:off x="6247286" y="3468799"/>
            <a:ext cx="868595" cy="868595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9571" t="6413" r="10420" b="6660"/>
          <a:stretch/>
        </p:blipFill>
        <p:spPr>
          <a:xfrm>
            <a:off x="7429856" y="4474492"/>
            <a:ext cx="848933" cy="848933"/>
          </a:xfrm>
          <a:prstGeom prst="ellipse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l="5642" t="6399" r="6278" b="6897"/>
          <a:stretch/>
        </p:blipFill>
        <p:spPr>
          <a:xfrm>
            <a:off x="8687786" y="5440570"/>
            <a:ext cx="878797" cy="878797"/>
          </a:xfrm>
          <a:prstGeom prst="ellipse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DE824D-7BC5-90F3-C07C-456ED61796A8}"/>
              </a:ext>
            </a:extLst>
          </p:cNvPr>
          <p:cNvSpPr txBox="1"/>
          <p:nvPr/>
        </p:nvSpPr>
        <p:spPr>
          <a:xfrm>
            <a:off x="2453982" y="3487599"/>
            <a:ext cx="332817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hai băng giấy, băng giấy ngắn ghi các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từ 1 đến 9, băng giấy dài ghi các số từ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 đến 18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620A34-3DE0-D059-6C74-E9F5B756E90A}"/>
              </a:ext>
            </a:extLst>
          </p:cNvPr>
          <p:cNvSpPr txBox="1"/>
          <p:nvPr/>
        </p:nvSpPr>
        <p:spPr>
          <a:xfrm>
            <a:off x="2453981" y="4457782"/>
            <a:ext cx="332817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altLang="zh-C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nẹp để giữ hai băng giấy sao cho b</a:t>
            </a:r>
            <a:r>
              <a:rPr lang="en-US" altLang="zh-C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ă</a:t>
            </a:r>
            <a:r>
              <a:rPr lang="vi-VN" altLang="zh-C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</a:t>
            </a:r>
            <a:r>
              <a:rPr lang="en-US" altLang="zh-C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 ngắn có thể trượt trên băng giấy dài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C17956-BDE0-F28F-9531-BBBF0E15912E}"/>
              </a:ext>
            </a:extLst>
          </p:cNvPr>
          <p:cNvSpPr txBox="1"/>
          <p:nvPr/>
        </p:nvSpPr>
        <p:spPr>
          <a:xfrm>
            <a:off x="2516379" y="5619965"/>
            <a:ext cx="32033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chắc chắn, có thể sử dụng được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nhiều lần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9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219791" y="3129188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7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TA BẮT ĐẦU VÀO BÀI HỌC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8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135464" y="647741"/>
            <a:ext cx="3921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QUAN SÁT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TRANH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46612" y="1666935"/>
            <a:ext cx="3178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đang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35659" y="2128600"/>
            <a:ext cx="6431943" cy="4294981"/>
            <a:chOff x="3246472" y="1561288"/>
            <a:chExt cx="6431943" cy="4294981"/>
          </a:xfrm>
        </p:grpSpPr>
        <p:sp>
          <p:nvSpPr>
            <p:cNvPr id="3" name="Rectangle 2"/>
            <p:cNvSpPr/>
            <p:nvPr/>
          </p:nvSpPr>
          <p:spPr>
            <a:xfrm>
              <a:off x="3246472" y="4058292"/>
              <a:ext cx="6359864" cy="1592494"/>
            </a:xfrm>
            <a:prstGeom prst="rect">
              <a:avLst/>
            </a:prstGeom>
            <a:solidFill>
              <a:srgbClr val="F8C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6472" y="1561288"/>
              <a:ext cx="6431943" cy="4294981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8397433" y="2797092"/>
            <a:ext cx="3178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bạn đang thực hiện phép tính nào?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AB906A-1694-05DB-A671-51D0AA73C0B5}"/>
              </a:ext>
            </a:extLst>
          </p:cNvPr>
          <p:cNvSpPr txBox="1"/>
          <p:nvPr/>
        </p:nvSpPr>
        <p:spPr>
          <a:xfrm>
            <a:off x="400623" y="2793851"/>
            <a:ext cx="2144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đang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toán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E9E8DA-A4E0-9607-0151-96FCC7898F57}"/>
              </a:ext>
            </a:extLst>
          </p:cNvPr>
          <p:cNvSpPr txBox="1"/>
          <p:nvPr/>
        </p:nvSpPr>
        <p:spPr>
          <a:xfrm>
            <a:off x="9148290" y="3881082"/>
            <a:ext cx="2602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hiện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tính</a:t>
            </a:r>
            <a:r>
              <a:rPr lang="en-US" altLang="zh-CN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cộng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9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6" grpId="0"/>
      <p:bldP spid="11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6065078" y="2809512"/>
            <a:ext cx="3919192" cy="1576572"/>
          </a:xfrm>
          <a:custGeom>
            <a:avLst/>
            <a:gdLst>
              <a:gd name="connsiteX0" fmla="*/ 187438 w 2070538"/>
              <a:gd name="connsiteY0" fmla="*/ 0 h 1124607"/>
              <a:gd name="connsiteX1" fmla="*/ 2070538 w 2070538"/>
              <a:gd name="connsiteY1" fmla="*/ 0 h 1124607"/>
              <a:gd name="connsiteX2" fmla="*/ 2070538 w 2070538"/>
              <a:gd name="connsiteY2" fmla="*/ 0 h 1124607"/>
              <a:gd name="connsiteX3" fmla="*/ 2070538 w 2070538"/>
              <a:gd name="connsiteY3" fmla="*/ 937169 h 1124607"/>
              <a:gd name="connsiteX4" fmla="*/ 1883100 w 2070538"/>
              <a:gd name="connsiteY4" fmla="*/ 1124607 h 1124607"/>
              <a:gd name="connsiteX5" fmla="*/ 0 w 2070538"/>
              <a:gd name="connsiteY5" fmla="*/ 1124607 h 1124607"/>
              <a:gd name="connsiteX6" fmla="*/ 0 w 2070538"/>
              <a:gd name="connsiteY6" fmla="*/ 1124607 h 1124607"/>
              <a:gd name="connsiteX7" fmla="*/ 0 w 2070538"/>
              <a:gd name="connsiteY7" fmla="*/ 187438 h 1124607"/>
              <a:gd name="connsiteX8" fmla="*/ 187438 w 2070538"/>
              <a:gd name="connsiteY8" fmla="*/ 0 h 1124607"/>
              <a:gd name="connsiteX0" fmla="*/ 187438 w 2638097"/>
              <a:gd name="connsiteY0" fmla="*/ 63062 h 1187669"/>
              <a:gd name="connsiteX1" fmla="*/ 2070538 w 2638097"/>
              <a:gd name="connsiteY1" fmla="*/ 63062 h 1187669"/>
              <a:gd name="connsiteX2" fmla="*/ 2638097 w 2638097"/>
              <a:gd name="connsiteY2" fmla="*/ 0 h 1187669"/>
              <a:gd name="connsiteX3" fmla="*/ 2070538 w 2638097"/>
              <a:gd name="connsiteY3" fmla="*/ 1000231 h 1187669"/>
              <a:gd name="connsiteX4" fmla="*/ 1883100 w 2638097"/>
              <a:gd name="connsiteY4" fmla="*/ 1187669 h 1187669"/>
              <a:gd name="connsiteX5" fmla="*/ 0 w 2638097"/>
              <a:gd name="connsiteY5" fmla="*/ 1187669 h 1187669"/>
              <a:gd name="connsiteX6" fmla="*/ 0 w 2638097"/>
              <a:gd name="connsiteY6" fmla="*/ 1187669 h 1187669"/>
              <a:gd name="connsiteX7" fmla="*/ 0 w 2638097"/>
              <a:gd name="connsiteY7" fmla="*/ 250500 h 1187669"/>
              <a:gd name="connsiteX8" fmla="*/ 187438 w 2638097"/>
              <a:gd name="connsiteY8" fmla="*/ 63062 h 1187669"/>
              <a:gd name="connsiteX0" fmla="*/ 187438 w 2638097"/>
              <a:gd name="connsiteY0" fmla="*/ 63062 h 1187669"/>
              <a:gd name="connsiteX1" fmla="*/ 2070538 w 2638097"/>
              <a:gd name="connsiteY1" fmla="*/ 63062 h 1187669"/>
              <a:gd name="connsiteX2" fmla="*/ 2638097 w 2638097"/>
              <a:gd name="connsiteY2" fmla="*/ 0 h 1187669"/>
              <a:gd name="connsiteX3" fmla="*/ 2070538 w 2638097"/>
              <a:gd name="connsiteY3" fmla="*/ 1000231 h 1187669"/>
              <a:gd name="connsiteX4" fmla="*/ 1883100 w 2638097"/>
              <a:gd name="connsiteY4" fmla="*/ 1187669 h 1187669"/>
              <a:gd name="connsiteX5" fmla="*/ 0 w 2638097"/>
              <a:gd name="connsiteY5" fmla="*/ 1187669 h 1187669"/>
              <a:gd name="connsiteX6" fmla="*/ 0 w 2638097"/>
              <a:gd name="connsiteY6" fmla="*/ 1187669 h 1187669"/>
              <a:gd name="connsiteX7" fmla="*/ 0 w 2638097"/>
              <a:gd name="connsiteY7" fmla="*/ 250500 h 1187669"/>
              <a:gd name="connsiteX8" fmla="*/ 187438 w 2638097"/>
              <a:gd name="connsiteY8" fmla="*/ 63062 h 1187669"/>
              <a:gd name="connsiteX0" fmla="*/ 187438 w 2638097"/>
              <a:gd name="connsiteY0" fmla="*/ 63062 h 1285765"/>
              <a:gd name="connsiteX1" fmla="*/ 2070538 w 2638097"/>
              <a:gd name="connsiteY1" fmla="*/ 63062 h 1285765"/>
              <a:gd name="connsiteX2" fmla="*/ 2638097 w 2638097"/>
              <a:gd name="connsiteY2" fmla="*/ 0 h 1285765"/>
              <a:gd name="connsiteX3" fmla="*/ 2070538 w 2638097"/>
              <a:gd name="connsiteY3" fmla="*/ 1000231 h 1285765"/>
              <a:gd name="connsiteX4" fmla="*/ 1883100 w 2638097"/>
              <a:gd name="connsiteY4" fmla="*/ 1187669 h 1285765"/>
              <a:gd name="connsiteX5" fmla="*/ 0 w 2638097"/>
              <a:gd name="connsiteY5" fmla="*/ 1187669 h 1285765"/>
              <a:gd name="connsiteX6" fmla="*/ 0 w 2638097"/>
              <a:gd name="connsiteY6" fmla="*/ 1187669 h 1285765"/>
              <a:gd name="connsiteX7" fmla="*/ 0 w 2638097"/>
              <a:gd name="connsiteY7" fmla="*/ 250500 h 1285765"/>
              <a:gd name="connsiteX8" fmla="*/ 187438 w 2638097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6892" h="1269416">
                <a:moveTo>
                  <a:pt x="238822" y="46713"/>
                </a:moveTo>
                <a:cubicBezTo>
                  <a:pt x="1118770" y="-58391"/>
                  <a:pt x="1494222" y="46713"/>
                  <a:pt x="2121922" y="46713"/>
                </a:cubicBezTo>
                <a:cubicBezTo>
                  <a:pt x="2306376" y="59543"/>
                  <a:pt x="2554717" y="-88417"/>
                  <a:pt x="2646892" y="212143"/>
                </a:cubicBezTo>
                <a:cubicBezTo>
                  <a:pt x="2298010" y="71644"/>
                  <a:pt x="2015447" y="180658"/>
                  <a:pt x="2121922" y="983882"/>
                </a:cubicBezTo>
                <a:cubicBezTo>
                  <a:pt x="2121922" y="1087401"/>
                  <a:pt x="2038003" y="1171320"/>
                  <a:pt x="1934484" y="1171320"/>
                </a:cubicBezTo>
                <a:cubicBezTo>
                  <a:pt x="1306784" y="1171320"/>
                  <a:pt x="700105" y="1392037"/>
                  <a:pt x="51384" y="1171320"/>
                </a:cubicBezTo>
                <a:lnTo>
                  <a:pt x="51384" y="1171320"/>
                </a:lnTo>
                <a:cubicBezTo>
                  <a:pt x="51384" y="858930"/>
                  <a:pt x="-64230" y="830320"/>
                  <a:pt x="51384" y="234151"/>
                </a:cubicBezTo>
                <a:cubicBezTo>
                  <a:pt x="51384" y="130632"/>
                  <a:pt x="135303" y="46713"/>
                  <a:pt x="238822" y="46713"/>
                </a:cubicBezTo>
                <a:close/>
              </a:path>
            </a:pathLst>
          </a:custGeom>
          <a:solidFill>
            <a:srgbClr val="E5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6311487" y="3022313"/>
            <a:ext cx="2798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thực hiện phép tính bằng cách đếm ngón tay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452116" y="647741"/>
            <a:ext cx="5390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QUAN SÁT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TRANH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t="21459" r="54425"/>
          <a:stretch/>
        </p:blipFill>
        <p:spPr>
          <a:xfrm>
            <a:off x="1244944" y="1356332"/>
            <a:ext cx="3148380" cy="50389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52751" y="2992000"/>
            <a:ext cx="1905675" cy="27881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2436" y="1491204"/>
            <a:ext cx="6204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thực hiện phép tính bằng công cụ nào?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270" y="-10771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348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6" grpId="0"/>
      <p:bldP spid="117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 flipH="1">
            <a:off x="2820606" y="2970861"/>
            <a:ext cx="3919192" cy="1576572"/>
          </a:xfrm>
          <a:custGeom>
            <a:avLst/>
            <a:gdLst>
              <a:gd name="connsiteX0" fmla="*/ 187438 w 2070538"/>
              <a:gd name="connsiteY0" fmla="*/ 0 h 1124607"/>
              <a:gd name="connsiteX1" fmla="*/ 2070538 w 2070538"/>
              <a:gd name="connsiteY1" fmla="*/ 0 h 1124607"/>
              <a:gd name="connsiteX2" fmla="*/ 2070538 w 2070538"/>
              <a:gd name="connsiteY2" fmla="*/ 0 h 1124607"/>
              <a:gd name="connsiteX3" fmla="*/ 2070538 w 2070538"/>
              <a:gd name="connsiteY3" fmla="*/ 937169 h 1124607"/>
              <a:gd name="connsiteX4" fmla="*/ 1883100 w 2070538"/>
              <a:gd name="connsiteY4" fmla="*/ 1124607 h 1124607"/>
              <a:gd name="connsiteX5" fmla="*/ 0 w 2070538"/>
              <a:gd name="connsiteY5" fmla="*/ 1124607 h 1124607"/>
              <a:gd name="connsiteX6" fmla="*/ 0 w 2070538"/>
              <a:gd name="connsiteY6" fmla="*/ 1124607 h 1124607"/>
              <a:gd name="connsiteX7" fmla="*/ 0 w 2070538"/>
              <a:gd name="connsiteY7" fmla="*/ 187438 h 1124607"/>
              <a:gd name="connsiteX8" fmla="*/ 187438 w 2070538"/>
              <a:gd name="connsiteY8" fmla="*/ 0 h 1124607"/>
              <a:gd name="connsiteX0" fmla="*/ 187438 w 2638097"/>
              <a:gd name="connsiteY0" fmla="*/ 63062 h 1187669"/>
              <a:gd name="connsiteX1" fmla="*/ 2070538 w 2638097"/>
              <a:gd name="connsiteY1" fmla="*/ 63062 h 1187669"/>
              <a:gd name="connsiteX2" fmla="*/ 2638097 w 2638097"/>
              <a:gd name="connsiteY2" fmla="*/ 0 h 1187669"/>
              <a:gd name="connsiteX3" fmla="*/ 2070538 w 2638097"/>
              <a:gd name="connsiteY3" fmla="*/ 1000231 h 1187669"/>
              <a:gd name="connsiteX4" fmla="*/ 1883100 w 2638097"/>
              <a:gd name="connsiteY4" fmla="*/ 1187669 h 1187669"/>
              <a:gd name="connsiteX5" fmla="*/ 0 w 2638097"/>
              <a:gd name="connsiteY5" fmla="*/ 1187669 h 1187669"/>
              <a:gd name="connsiteX6" fmla="*/ 0 w 2638097"/>
              <a:gd name="connsiteY6" fmla="*/ 1187669 h 1187669"/>
              <a:gd name="connsiteX7" fmla="*/ 0 w 2638097"/>
              <a:gd name="connsiteY7" fmla="*/ 250500 h 1187669"/>
              <a:gd name="connsiteX8" fmla="*/ 187438 w 2638097"/>
              <a:gd name="connsiteY8" fmla="*/ 63062 h 1187669"/>
              <a:gd name="connsiteX0" fmla="*/ 187438 w 2638097"/>
              <a:gd name="connsiteY0" fmla="*/ 63062 h 1187669"/>
              <a:gd name="connsiteX1" fmla="*/ 2070538 w 2638097"/>
              <a:gd name="connsiteY1" fmla="*/ 63062 h 1187669"/>
              <a:gd name="connsiteX2" fmla="*/ 2638097 w 2638097"/>
              <a:gd name="connsiteY2" fmla="*/ 0 h 1187669"/>
              <a:gd name="connsiteX3" fmla="*/ 2070538 w 2638097"/>
              <a:gd name="connsiteY3" fmla="*/ 1000231 h 1187669"/>
              <a:gd name="connsiteX4" fmla="*/ 1883100 w 2638097"/>
              <a:gd name="connsiteY4" fmla="*/ 1187669 h 1187669"/>
              <a:gd name="connsiteX5" fmla="*/ 0 w 2638097"/>
              <a:gd name="connsiteY5" fmla="*/ 1187669 h 1187669"/>
              <a:gd name="connsiteX6" fmla="*/ 0 w 2638097"/>
              <a:gd name="connsiteY6" fmla="*/ 1187669 h 1187669"/>
              <a:gd name="connsiteX7" fmla="*/ 0 w 2638097"/>
              <a:gd name="connsiteY7" fmla="*/ 250500 h 1187669"/>
              <a:gd name="connsiteX8" fmla="*/ 187438 w 2638097"/>
              <a:gd name="connsiteY8" fmla="*/ 63062 h 1187669"/>
              <a:gd name="connsiteX0" fmla="*/ 187438 w 2638097"/>
              <a:gd name="connsiteY0" fmla="*/ 63062 h 1285765"/>
              <a:gd name="connsiteX1" fmla="*/ 2070538 w 2638097"/>
              <a:gd name="connsiteY1" fmla="*/ 63062 h 1285765"/>
              <a:gd name="connsiteX2" fmla="*/ 2638097 w 2638097"/>
              <a:gd name="connsiteY2" fmla="*/ 0 h 1285765"/>
              <a:gd name="connsiteX3" fmla="*/ 2070538 w 2638097"/>
              <a:gd name="connsiteY3" fmla="*/ 1000231 h 1285765"/>
              <a:gd name="connsiteX4" fmla="*/ 1883100 w 2638097"/>
              <a:gd name="connsiteY4" fmla="*/ 1187669 h 1285765"/>
              <a:gd name="connsiteX5" fmla="*/ 0 w 2638097"/>
              <a:gd name="connsiteY5" fmla="*/ 1187669 h 1285765"/>
              <a:gd name="connsiteX6" fmla="*/ 0 w 2638097"/>
              <a:gd name="connsiteY6" fmla="*/ 1187669 h 1285765"/>
              <a:gd name="connsiteX7" fmla="*/ 0 w 2638097"/>
              <a:gd name="connsiteY7" fmla="*/ 250500 h 1285765"/>
              <a:gd name="connsiteX8" fmla="*/ 187438 w 2638097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89481"/>
              <a:gd name="connsiteY0" fmla="*/ 63062 h 1285765"/>
              <a:gd name="connsiteX1" fmla="*/ 2121922 w 2689481"/>
              <a:gd name="connsiteY1" fmla="*/ 63062 h 1285765"/>
              <a:gd name="connsiteX2" fmla="*/ 2689481 w 2689481"/>
              <a:gd name="connsiteY2" fmla="*/ 0 h 1285765"/>
              <a:gd name="connsiteX3" fmla="*/ 2121922 w 2689481"/>
              <a:gd name="connsiteY3" fmla="*/ 1000231 h 1285765"/>
              <a:gd name="connsiteX4" fmla="*/ 1934484 w 2689481"/>
              <a:gd name="connsiteY4" fmla="*/ 1187669 h 1285765"/>
              <a:gd name="connsiteX5" fmla="*/ 51384 w 2689481"/>
              <a:gd name="connsiteY5" fmla="*/ 1187669 h 1285765"/>
              <a:gd name="connsiteX6" fmla="*/ 51384 w 2689481"/>
              <a:gd name="connsiteY6" fmla="*/ 1187669 h 1285765"/>
              <a:gd name="connsiteX7" fmla="*/ 51384 w 2689481"/>
              <a:gd name="connsiteY7" fmla="*/ 250500 h 1285765"/>
              <a:gd name="connsiteX8" fmla="*/ 238822 w 2689481"/>
              <a:gd name="connsiteY8" fmla="*/ 63062 h 1285765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75285"/>
              <a:gd name="connsiteY0" fmla="*/ 46713 h 1269416"/>
              <a:gd name="connsiteX1" fmla="*/ 2121922 w 2675285"/>
              <a:gd name="connsiteY1" fmla="*/ 46713 h 1269416"/>
              <a:gd name="connsiteX2" fmla="*/ 2675285 w 2675285"/>
              <a:gd name="connsiteY2" fmla="*/ 85203 h 1269416"/>
              <a:gd name="connsiteX3" fmla="*/ 2121922 w 2675285"/>
              <a:gd name="connsiteY3" fmla="*/ 983882 h 1269416"/>
              <a:gd name="connsiteX4" fmla="*/ 1934484 w 2675285"/>
              <a:gd name="connsiteY4" fmla="*/ 1171320 h 1269416"/>
              <a:gd name="connsiteX5" fmla="*/ 51384 w 2675285"/>
              <a:gd name="connsiteY5" fmla="*/ 1171320 h 1269416"/>
              <a:gd name="connsiteX6" fmla="*/ 51384 w 2675285"/>
              <a:gd name="connsiteY6" fmla="*/ 1171320 h 1269416"/>
              <a:gd name="connsiteX7" fmla="*/ 51384 w 2675285"/>
              <a:gd name="connsiteY7" fmla="*/ 234151 h 1269416"/>
              <a:gd name="connsiteX8" fmla="*/ 238822 w 2675285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  <a:gd name="connsiteX0" fmla="*/ 238822 w 2646892"/>
              <a:gd name="connsiteY0" fmla="*/ 46713 h 1269416"/>
              <a:gd name="connsiteX1" fmla="*/ 2121922 w 2646892"/>
              <a:gd name="connsiteY1" fmla="*/ 46713 h 1269416"/>
              <a:gd name="connsiteX2" fmla="*/ 2646892 w 2646892"/>
              <a:gd name="connsiteY2" fmla="*/ 212143 h 1269416"/>
              <a:gd name="connsiteX3" fmla="*/ 2121922 w 2646892"/>
              <a:gd name="connsiteY3" fmla="*/ 983882 h 1269416"/>
              <a:gd name="connsiteX4" fmla="*/ 1934484 w 2646892"/>
              <a:gd name="connsiteY4" fmla="*/ 1171320 h 1269416"/>
              <a:gd name="connsiteX5" fmla="*/ 51384 w 2646892"/>
              <a:gd name="connsiteY5" fmla="*/ 1171320 h 1269416"/>
              <a:gd name="connsiteX6" fmla="*/ 51384 w 2646892"/>
              <a:gd name="connsiteY6" fmla="*/ 1171320 h 1269416"/>
              <a:gd name="connsiteX7" fmla="*/ 51384 w 2646892"/>
              <a:gd name="connsiteY7" fmla="*/ 234151 h 1269416"/>
              <a:gd name="connsiteX8" fmla="*/ 238822 w 2646892"/>
              <a:gd name="connsiteY8" fmla="*/ 46713 h 126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6892" h="1269416">
                <a:moveTo>
                  <a:pt x="238822" y="46713"/>
                </a:moveTo>
                <a:cubicBezTo>
                  <a:pt x="1118770" y="-58391"/>
                  <a:pt x="1494222" y="46713"/>
                  <a:pt x="2121922" y="46713"/>
                </a:cubicBezTo>
                <a:cubicBezTo>
                  <a:pt x="2306376" y="59543"/>
                  <a:pt x="2554717" y="-88417"/>
                  <a:pt x="2646892" y="212143"/>
                </a:cubicBezTo>
                <a:cubicBezTo>
                  <a:pt x="2298010" y="71644"/>
                  <a:pt x="2015447" y="180658"/>
                  <a:pt x="2121922" y="983882"/>
                </a:cubicBezTo>
                <a:cubicBezTo>
                  <a:pt x="2121922" y="1087401"/>
                  <a:pt x="2038003" y="1171320"/>
                  <a:pt x="1934484" y="1171320"/>
                </a:cubicBezTo>
                <a:cubicBezTo>
                  <a:pt x="1306784" y="1171320"/>
                  <a:pt x="700105" y="1392037"/>
                  <a:pt x="51384" y="1171320"/>
                </a:cubicBezTo>
                <a:lnTo>
                  <a:pt x="51384" y="1171320"/>
                </a:lnTo>
                <a:cubicBezTo>
                  <a:pt x="51384" y="858930"/>
                  <a:pt x="-64230" y="830320"/>
                  <a:pt x="51384" y="234151"/>
                </a:cubicBezTo>
                <a:cubicBezTo>
                  <a:pt x="51384" y="130632"/>
                  <a:pt x="135303" y="46713"/>
                  <a:pt x="238822" y="46713"/>
                </a:cubicBezTo>
                <a:close/>
              </a:path>
            </a:pathLst>
          </a:custGeom>
          <a:solidFill>
            <a:srgbClr val="E5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3822241" y="3158982"/>
            <a:ext cx="2798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thực hiện phép tính bằng cách đếm que tính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452116" y="647741"/>
            <a:ext cx="5390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QUAN SÁT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TRANH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2" t="22100" r="10726" b="12215"/>
          <a:stretch/>
        </p:blipFill>
        <p:spPr>
          <a:xfrm>
            <a:off x="7381729" y="1232516"/>
            <a:ext cx="3560247" cy="47654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01" y="2703732"/>
            <a:ext cx="1951071" cy="28545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7252" y="1462013"/>
            <a:ext cx="6204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thực hiện phép tính bằng công cụ nào?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6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6" grpId="0"/>
      <p:bldP spid="117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043031" y="3169622"/>
            <a:ext cx="1561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15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169751" y="1685467"/>
            <a:ext cx="4201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thực hiện phép tính: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343961" y="636719"/>
            <a:ext cx="5390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QUAN SÁT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TRANH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4806" y="3169623"/>
            <a:ext cx="3380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8 + 7 = 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017" y="2890364"/>
            <a:ext cx="1409700" cy="17240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76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/>
      <p:bldP spid="116" grpId="0"/>
      <p:bldP spid="117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501278" y="193901"/>
            <a:ext cx="5390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NHIỆM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VỤ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 flipH="1">
            <a:off x="600361" y="3571582"/>
            <a:ext cx="3529850" cy="2667175"/>
            <a:chOff x="666882" y="3290668"/>
            <a:chExt cx="3315580" cy="2667175"/>
          </a:xfrm>
        </p:grpSpPr>
        <p:sp>
          <p:nvSpPr>
            <p:cNvPr id="6" name="Rectangle 5"/>
            <p:cNvSpPr/>
            <p:nvPr/>
          </p:nvSpPr>
          <p:spPr>
            <a:xfrm>
              <a:off x="666882" y="3290668"/>
              <a:ext cx="3315580" cy="2168323"/>
            </a:xfrm>
            <a:custGeom>
              <a:avLst/>
              <a:gdLst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728171 w 2728171"/>
                <a:gd name="connsiteY2" fmla="*/ 1789068 h 1789068"/>
                <a:gd name="connsiteX3" fmla="*/ 0 w 2728171"/>
                <a:gd name="connsiteY3" fmla="*/ 1789068 h 1789068"/>
                <a:gd name="connsiteX4" fmla="*/ 0 w 2728171"/>
                <a:gd name="connsiteY4" fmla="*/ 0 h 1789068"/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728171 w 2728171"/>
                <a:gd name="connsiteY2" fmla="*/ 1789068 h 1789068"/>
                <a:gd name="connsiteX3" fmla="*/ 133564 w 2728171"/>
                <a:gd name="connsiteY3" fmla="*/ 1789068 h 1789068"/>
                <a:gd name="connsiteX4" fmla="*/ 0 w 2728171"/>
                <a:gd name="connsiteY4" fmla="*/ 0 h 1789068"/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450769 w 2728171"/>
                <a:gd name="connsiteY2" fmla="*/ 1789068 h 1789068"/>
                <a:gd name="connsiteX3" fmla="*/ 133564 w 2728171"/>
                <a:gd name="connsiteY3" fmla="*/ 1789068 h 1789068"/>
                <a:gd name="connsiteX4" fmla="*/ 0 w 2728171"/>
                <a:gd name="connsiteY4" fmla="*/ 0 h 1789068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8577"/>
                <a:gd name="connsiteY0" fmla="*/ 344306 h 2133374"/>
                <a:gd name="connsiteX1" fmla="*/ 2985963 w 2988577"/>
                <a:gd name="connsiteY1" fmla="*/ 344306 h 2133374"/>
                <a:gd name="connsiteX2" fmla="*/ 2708561 w 2988577"/>
                <a:gd name="connsiteY2" fmla="*/ 2133374 h 2133374"/>
                <a:gd name="connsiteX3" fmla="*/ 391356 w 2988577"/>
                <a:gd name="connsiteY3" fmla="*/ 2133374 h 2133374"/>
                <a:gd name="connsiteX4" fmla="*/ 257792 w 2988577"/>
                <a:gd name="connsiteY4" fmla="*/ 344306 h 2133374"/>
                <a:gd name="connsiteX0" fmla="*/ 257792 w 3324578"/>
                <a:gd name="connsiteY0" fmla="*/ 267773 h 2056841"/>
                <a:gd name="connsiteX1" fmla="*/ 2985963 w 3324578"/>
                <a:gd name="connsiteY1" fmla="*/ 267773 h 2056841"/>
                <a:gd name="connsiteX2" fmla="*/ 2708561 w 3324578"/>
                <a:gd name="connsiteY2" fmla="*/ 2056841 h 2056841"/>
                <a:gd name="connsiteX3" fmla="*/ 391356 w 3324578"/>
                <a:gd name="connsiteY3" fmla="*/ 2056841 h 2056841"/>
                <a:gd name="connsiteX4" fmla="*/ 257792 w 3324578"/>
                <a:gd name="connsiteY4" fmla="*/ 267773 h 2056841"/>
                <a:gd name="connsiteX0" fmla="*/ 257792 w 3002763"/>
                <a:gd name="connsiteY0" fmla="*/ 322693 h 2111761"/>
                <a:gd name="connsiteX1" fmla="*/ 2985963 w 3002763"/>
                <a:gd name="connsiteY1" fmla="*/ 322693 h 2111761"/>
                <a:gd name="connsiteX2" fmla="*/ 2708561 w 3002763"/>
                <a:gd name="connsiteY2" fmla="*/ 2111761 h 2111761"/>
                <a:gd name="connsiteX3" fmla="*/ 391356 w 3002763"/>
                <a:gd name="connsiteY3" fmla="*/ 2111761 h 2111761"/>
                <a:gd name="connsiteX4" fmla="*/ 257792 w 3002763"/>
                <a:gd name="connsiteY4" fmla="*/ 322693 h 2111761"/>
                <a:gd name="connsiteX0" fmla="*/ 257792 w 3252785"/>
                <a:gd name="connsiteY0" fmla="*/ 339967 h 2129035"/>
                <a:gd name="connsiteX1" fmla="*/ 2985963 w 3252785"/>
                <a:gd name="connsiteY1" fmla="*/ 339967 h 2129035"/>
                <a:gd name="connsiteX2" fmla="*/ 2708561 w 3252785"/>
                <a:gd name="connsiteY2" fmla="*/ 2129035 h 2129035"/>
                <a:gd name="connsiteX3" fmla="*/ 391356 w 3252785"/>
                <a:gd name="connsiteY3" fmla="*/ 2129035 h 2129035"/>
                <a:gd name="connsiteX4" fmla="*/ 257792 w 3252785"/>
                <a:gd name="connsiteY4" fmla="*/ 339967 h 2129035"/>
                <a:gd name="connsiteX0" fmla="*/ 257792 w 3306589"/>
                <a:gd name="connsiteY0" fmla="*/ 344306 h 2133374"/>
                <a:gd name="connsiteX1" fmla="*/ 2985963 w 3306589"/>
                <a:gd name="connsiteY1" fmla="*/ 344306 h 2133374"/>
                <a:gd name="connsiteX2" fmla="*/ 2708561 w 3306589"/>
                <a:gd name="connsiteY2" fmla="*/ 2133374 h 2133374"/>
                <a:gd name="connsiteX3" fmla="*/ 391356 w 3306589"/>
                <a:gd name="connsiteY3" fmla="*/ 2133374 h 2133374"/>
                <a:gd name="connsiteX4" fmla="*/ 257792 w 3306589"/>
                <a:gd name="connsiteY4" fmla="*/ 344306 h 2133374"/>
                <a:gd name="connsiteX0" fmla="*/ 257792 w 3040950"/>
                <a:gd name="connsiteY0" fmla="*/ 441158 h 2230226"/>
                <a:gd name="connsiteX1" fmla="*/ 2985963 w 3040950"/>
                <a:gd name="connsiteY1" fmla="*/ 441158 h 2230226"/>
                <a:gd name="connsiteX2" fmla="*/ 2708561 w 3040950"/>
                <a:gd name="connsiteY2" fmla="*/ 2230226 h 2230226"/>
                <a:gd name="connsiteX3" fmla="*/ 391356 w 3040950"/>
                <a:gd name="connsiteY3" fmla="*/ 2230226 h 2230226"/>
                <a:gd name="connsiteX4" fmla="*/ 257792 w 3040950"/>
                <a:gd name="connsiteY4" fmla="*/ 441158 h 2230226"/>
                <a:gd name="connsiteX0" fmla="*/ 257792 w 3315580"/>
                <a:gd name="connsiteY0" fmla="*/ 379255 h 2168323"/>
                <a:gd name="connsiteX1" fmla="*/ 2985963 w 3315580"/>
                <a:gd name="connsiteY1" fmla="*/ 379255 h 2168323"/>
                <a:gd name="connsiteX2" fmla="*/ 2708561 w 3315580"/>
                <a:gd name="connsiteY2" fmla="*/ 2168323 h 2168323"/>
                <a:gd name="connsiteX3" fmla="*/ 391356 w 3315580"/>
                <a:gd name="connsiteY3" fmla="*/ 2168323 h 2168323"/>
                <a:gd name="connsiteX4" fmla="*/ 257792 w 3315580"/>
                <a:gd name="connsiteY4" fmla="*/ 379255 h 21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5580" h="2168323">
                  <a:moveTo>
                    <a:pt x="257792" y="379255"/>
                  </a:moveTo>
                  <a:cubicBezTo>
                    <a:pt x="690226" y="81077"/>
                    <a:pt x="2143482" y="-299295"/>
                    <a:pt x="2985963" y="379255"/>
                  </a:cubicBezTo>
                  <a:cubicBezTo>
                    <a:pt x="3828444" y="1057805"/>
                    <a:pt x="2801028" y="1571967"/>
                    <a:pt x="2708561" y="2168323"/>
                  </a:cubicBezTo>
                  <a:lnTo>
                    <a:pt x="391356" y="2168323"/>
                  </a:lnTo>
                  <a:cubicBezTo>
                    <a:pt x="-17105" y="1870145"/>
                    <a:pt x="-174642" y="677433"/>
                    <a:pt x="257792" y="379255"/>
                  </a:cubicBezTo>
                  <a:close/>
                </a:path>
              </a:pathLst>
            </a:custGeom>
            <a:solidFill>
              <a:srgbClr val="E5A9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rot="3990348">
              <a:off x="2759515" y="5245703"/>
              <a:ext cx="997705" cy="426576"/>
            </a:xfrm>
            <a:custGeom>
              <a:avLst/>
              <a:gdLst>
                <a:gd name="connsiteX0" fmla="*/ 371705 w 997705"/>
                <a:gd name="connsiteY0" fmla="*/ 60 h 426576"/>
                <a:gd name="connsiteX1" fmla="*/ 997705 w 997705"/>
                <a:gd name="connsiteY1" fmla="*/ 184535 h 426576"/>
                <a:gd name="connsiteX2" fmla="*/ 407083 w 997705"/>
                <a:gd name="connsiteY2" fmla="*/ 423392 h 426576"/>
                <a:gd name="connsiteX3" fmla="*/ 406465 w 997705"/>
                <a:gd name="connsiteY3" fmla="*/ 426576 h 426576"/>
                <a:gd name="connsiteX4" fmla="*/ 126028 w 997705"/>
                <a:gd name="connsiteY4" fmla="*/ 426576 h 426576"/>
                <a:gd name="connsiteX5" fmla="*/ 0 w 997705"/>
                <a:gd name="connsiteY5" fmla="*/ 26433 h 426576"/>
                <a:gd name="connsiteX6" fmla="*/ 371705 w 997705"/>
                <a:gd name="connsiteY6" fmla="*/ 60 h 42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7705" h="426576">
                  <a:moveTo>
                    <a:pt x="371705" y="60"/>
                  </a:moveTo>
                  <a:cubicBezTo>
                    <a:pt x="482110" y="1763"/>
                    <a:pt x="652564" y="40004"/>
                    <a:pt x="997705" y="184535"/>
                  </a:cubicBezTo>
                  <a:cubicBezTo>
                    <a:pt x="573723" y="152353"/>
                    <a:pt x="452552" y="269239"/>
                    <a:pt x="407083" y="423392"/>
                  </a:cubicBezTo>
                  <a:lnTo>
                    <a:pt x="406465" y="426576"/>
                  </a:lnTo>
                  <a:lnTo>
                    <a:pt x="126028" y="426576"/>
                  </a:lnTo>
                  <a:lnTo>
                    <a:pt x="0" y="26433"/>
                  </a:lnTo>
                  <a:cubicBezTo>
                    <a:pt x="187070" y="56077"/>
                    <a:pt x="229755" y="-2131"/>
                    <a:pt x="371705" y="60"/>
                  </a:cubicBezTo>
                  <a:close/>
                </a:path>
              </a:pathLst>
            </a:custGeom>
            <a:solidFill>
              <a:srgbClr val="E5A9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6396" y="3956495"/>
            <a:ext cx="2949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cách nào để tìm kết quả phép cộng nhanh và chính xác không nhỉ?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55" y="3826987"/>
            <a:ext cx="1732998" cy="24609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19011">
            <a:off x="8028253" y="4216179"/>
            <a:ext cx="2266284" cy="42838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V="1">
            <a:off x="5087013" y="4014474"/>
            <a:ext cx="4177654" cy="2182021"/>
            <a:chOff x="666882" y="3290668"/>
            <a:chExt cx="3924060" cy="2182021"/>
          </a:xfrm>
          <a:solidFill>
            <a:srgbClr val="CFD9FE"/>
          </a:solidFill>
        </p:grpSpPr>
        <p:sp>
          <p:nvSpPr>
            <p:cNvPr id="22" name="Rectangle 5"/>
            <p:cNvSpPr/>
            <p:nvPr/>
          </p:nvSpPr>
          <p:spPr>
            <a:xfrm>
              <a:off x="666882" y="3290668"/>
              <a:ext cx="3361627" cy="2182021"/>
            </a:xfrm>
            <a:custGeom>
              <a:avLst/>
              <a:gdLst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728171 w 2728171"/>
                <a:gd name="connsiteY2" fmla="*/ 1789068 h 1789068"/>
                <a:gd name="connsiteX3" fmla="*/ 0 w 2728171"/>
                <a:gd name="connsiteY3" fmla="*/ 1789068 h 1789068"/>
                <a:gd name="connsiteX4" fmla="*/ 0 w 2728171"/>
                <a:gd name="connsiteY4" fmla="*/ 0 h 1789068"/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728171 w 2728171"/>
                <a:gd name="connsiteY2" fmla="*/ 1789068 h 1789068"/>
                <a:gd name="connsiteX3" fmla="*/ 133564 w 2728171"/>
                <a:gd name="connsiteY3" fmla="*/ 1789068 h 1789068"/>
                <a:gd name="connsiteX4" fmla="*/ 0 w 2728171"/>
                <a:gd name="connsiteY4" fmla="*/ 0 h 1789068"/>
                <a:gd name="connsiteX0" fmla="*/ 0 w 2728171"/>
                <a:gd name="connsiteY0" fmla="*/ 0 h 1789068"/>
                <a:gd name="connsiteX1" fmla="*/ 2728171 w 2728171"/>
                <a:gd name="connsiteY1" fmla="*/ 0 h 1789068"/>
                <a:gd name="connsiteX2" fmla="*/ 2450769 w 2728171"/>
                <a:gd name="connsiteY2" fmla="*/ 1789068 h 1789068"/>
                <a:gd name="connsiteX3" fmla="*/ 133564 w 2728171"/>
                <a:gd name="connsiteY3" fmla="*/ 1789068 h 1789068"/>
                <a:gd name="connsiteX4" fmla="*/ 0 w 2728171"/>
                <a:gd name="connsiteY4" fmla="*/ 0 h 1789068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5963"/>
                <a:gd name="connsiteY0" fmla="*/ 223633 h 2012701"/>
                <a:gd name="connsiteX1" fmla="*/ 2985963 w 2985963"/>
                <a:gd name="connsiteY1" fmla="*/ 223633 h 2012701"/>
                <a:gd name="connsiteX2" fmla="*/ 2708561 w 2985963"/>
                <a:gd name="connsiteY2" fmla="*/ 2012701 h 2012701"/>
                <a:gd name="connsiteX3" fmla="*/ 391356 w 2985963"/>
                <a:gd name="connsiteY3" fmla="*/ 2012701 h 2012701"/>
                <a:gd name="connsiteX4" fmla="*/ 257792 w 2985963"/>
                <a:gd name="connsiteY4" fmla="*/ 223633 h 2012701"/>
                <a:gd name="connsiteX0" fmla="*/ 257792 w 2988577"/>
                <a:gd name="connsiteY0" fmla="*/ 344306 h 2133374"/>
                <a:gd name="connsiteX1" fmla="*/ 2985963 w 2988577"/>
                <a:gd name="connsiteY1" fmla="*/ 344306 h 2133374"/>
                <a:gd name="connsiteX2" fmla="*/ 2708561 w 2988577"/>
                <a:gd name="connsiteY2" fmla="*/ 2133374 h 2133374"/>
                <a:gd name="connsiteX3" fmla="*/ 391356 w 2988577"/>
                <a:gd name="connsiteY3" fmla="*/ 2133374 h 2133374"/>
                <a:gd name="connsiteX4" fmla="*/ 257792 w 2988577"/>
                <a:gd name="connsiteY4" fmla="*/ 344306 h 2133374"/>
                <a:gd name="connsiteX0" fmla="*/ 257792 w 3324578"/>
                <a:gd name="connsiteY0" fmla="*/ 267773 h 2056841"/>
                <a:gd name="connsiteX1" fmla="*/ 2985963 w 3324578"/>
                <a:gd name="connsiteY1" fmla="*/ 267773 h 2056841"/>
                <a:gd name="connsiteX2" fmla="*/ 2708561 w 3324578"/>
                <a:gd name="connsiteY2" fmla="*/ 2056841 h 2056841"/>
                <a:gd name="connsiteX3" fmla="*/ 391356 w 3324578"/>
                <a:gd name="connsiteY3" fmla="*/ 2056841 h 2056841"/>
                <a:gd name="connsiteX4" fmla="*/ 257792 w 3324578"/>
                <a:gd name="connsiteY4" fmla="*/ 267773 h 2056841"/>
                <a:gd name="connsiteX0" fmla="*/ 257792 w 3002763"/>
                <a:gd name="connsiteY0" fmla="*/ 322693 h 2111761"/>
                <a:gd name="connsiteX1" fmla="*/ 2985963 w 3002763"/>
                <a:gd name="connsiteY1" fmla="*/ 322693 h 2111761"/>
                <a:gd name="connsiteX2" fmla="*/ 2708561 w 3002763"/>
                <a:gd name="connsiteY2" fmla="*/ 2111761 h 2111761"/>
                <a:gd name="connsiteX3" fmla="*/ 391356 w 3002763"/>
                <a:gd name="connsiteY3" fmla="*/ 2111761 h 2111761"/>
                <a:gd name="connsiteX4" fmla="*/ 257792 w 3002763"/>
                <a:gd name="connsiteY4" fmla="*/ 322693 h 2111761"/>
                <a:gd name="connsiteX0" fmla="*/ 257792 w 3252785"/>
                <a:gd name="connsiteY0" fmla="*/ 339967 h 2129035"/>
                <a:gd name="connsiteX1" fmla="*/ 2985963 w 3252785"/>
                <a:gd name="connsiteY1" fmla="*/ 339967 h 2129035"/>
                <a:gd name="connsiteX2" fmla="*/ 2708561 w 3252785"/>
                <a:gd name="connsiteY2" fmla="*/ 2129035 h 2129035"/>
                <a:gd name="connsiteX3" fmla="*/ 391356 w 3252785"/>
                <a:gd name="connsiteY3" fmla="*/ 2129035 h 2129035"/>
                <a:gd name="connsiteX4" fmla="*/ 257792 w 3252785"/>
                <a:gd name="connsiteY4" fmla="*/ 339967 h 2129035"/>
                <a:gd name="connsiteX0" fmla="*/ 257792 w 3306589"/>
                <a:gd name="connsiteY0" fmla="*/ 344306 h 2133374"/>
                <a:gd name="connsiteX1" fmla="*/ 2985963 w 3306589"/>
                <a:gd name="connsiteY1" fmla="*/ 344306 h 2133374"/>
                <a:gd name="connsiteX2" fmla="*/ 2708561 w 3306589"/>
                <a:gd name="connsiteY2" fmla="*/ 2133374 h 2133374"/>
                <a:gd name="connsiteX3" fmla="*/ 391356 w 3306589"/>
                <a:gd name="connsiteY3" fmla="*/ 2133374 h 2133374"/>
                <a:gd name="connsiteX4" fmla="*/ 257792 w 3306589"/>
                <a:gd name="connsiteY4" fmla="*/ 344306 h 2133374"/>
                <a:gd name="connsiteX0" fmla="*/ 257792 w 3040950"/>
                <a:gd name="connsiteY0" fmla="*/ 441158 h 2230226"/>
                <a:gd name="connsiteX1" fmla="*/ 2985963 w 3040950"/>
                <a:gd name="connsiteY1" fmla="*/ 441158 h 2230226"/>
                <a:gd name="connsiteX2" fmla="*/ 2708561 w 3040950"/>
                <a:gd name="connsiteY2" fmla="*/ 2230226 h 2230226"/>
                <a:gd name="connsiteX3" fmla="*/ 391356 w 3040950"/>
                <a:gd name="connsiteY3" fmla="*/ 2230226 h 2230226"/>
                <a:gd name="connsiteX4" fmla="*/ 257792 w 3040950"/>
                <a:gd name="connsiteY4" fmla="*/ 441158 h 2230226"/>
                <a:gd name="connsiteX0" fmla="*/ 257792 w 3315580"/>
                <a:gd name="connsiteY0" fmla="*/ 379255 h 2168323"/>
                <a:gd name="connsiteX1" fmla="*/ 2985963 w 3315580"/>
                <a:gd name="connsiteY1" fmla="*/ 379255 h 2168323"/>
                <a:gd name="connsiteX2" fmla="*/ 2708561 w 3315580"/>
                <a:gd name="connsiteY2" fmla="*/ 2168323 h 2168323"/>
                <a:gd name="connsiteX3" fmla="*/ 391356 w 3315580"/>
                <a:gd name="connsiteY3" fmla="*/ 2168323 h 2168323"/>
                <a:gd name="connsiteX4" fmla="*/ 257792 w 3315580"/>
                <a:gd name="connsiteY4" fmla="*/ 379255 h 2168323"/>
                <a:gd name="connsiteX0" fmla="*/ 257792 w 3474862"/>
                <a:gd name="connsiteY0" fmla="*/ 379255 h 2168323"/>
                <a:gd name="connsiteX1" fmla="*/ 2985963 w 3474862"/>
                <a:gd name="connsiteY1" fmla="*/ 379255 h 2168323"/>
                <a:gd name="connsiteX2" fmla="*/ 2708561 w 3474862"/>
                <a:gd name="connsiteY2" fmla="*/ 2168323 h 2168323"/>
                <a:gd name="connsiteX3" fmla="*/ 391356 w 3474862"/>
                <a:gd name="connsiteY3" fmla="*/ 2168323 h 2168323"/>
                <a:gd name="connsiteX4" fmla="*/ 257792 w 3474862"/>
                <a:gd name="connsiteY4" fmla="*/ 379255 h 2168323"/>
                <a:gd name="connsiteX0" fmla="*/ 257792 w 3361627"/>
                <a:gd name="connsiteY0" fmla="*/ 379255 h 2182021"/>
                <a:gd name="connsiteX1" fmla="*/ 2985963 w 3361627"/>
                <a:gd name="connsiteY1" fmla="*/ 379255 h 2182021"/>
                <a:gd name="connsiteX2" fmla="*/ 2708561 w 3361627"/>
                <a:gd name="connsiteY2" fmla="*/ 2168323 h 2182021"/>
                <a:gd name="connsiteX3" fmla="*/ 391356 w 3361627"/>
                <a:gd name="connsiteY3" fmla="*/ 2168323 h 2182021"/>
                <a:gd name="connsiteX4" fmla="*/ 257792 w 3361627"/>
                <a:gd name="connsiteY4" fmla="*/ 379255 h 218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1627" h="2182021">
                  <a:moveTo>
                    <a:pt x="257792" y="379255"/>
                  </a:moveTo>
                  <a:cubicBezTo>
                    <a:pt x="690226" y="81077"/>
                    <a:pt x="2143482" y="-299295"/>
                    <a:pt x="2985963" y="379255"/>
                  </a:cubicBezTo>
                  <a:cubicBezTo>
                    <a:pt x="3828444" y="1057805"/>
                    <a:pt x="3037040" y="2137501"/>
                    <a:pt x="2708561" y="2168323"/>
                  </a:cubicBezTo>
                  <a:cubicBezTo>
                    <a:pt x="2380082" y="2199145"/>
                    <a:pt x="1163758" y="2168323"/>
                    <a:pt x="391356" y="2168323"/>
                  </a:cubicBezTo>
                  <a:cubicBezTo>
                    <a:pt x="-17105" y="1870145"/>
                    <a:pt x="-174642" y="677433"/>
                    <a:pt x="257792" y="37925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 rot="1630801">
              <a:off x="3653800" y="3950053"/>
              <a:ext cx="937142" cy="454144"/>
            </a:xfrm>
            <a:custGeom>
              <a:avLst/>
              <a:gdLst>
                <a:gd name="connsiteX0" fmla="*/ 371705 w 997705"/>
                <a:gd name="connsiteY0" fmla="*/ 60 h 426576"/>
                <a:gd name="connsiteX1" fmla="*/ 997705 w 997705"/>
                <a:gd name="connsiteY1" fmla="*/ 184535 h 426576"/>
                <a:gd name="connsiteX2" fmla="*/ 407083 w 997705"/>
                <a:gd name="connsiteY2" fmla="*/ 423392 h 426576"/>
                <a:gd name="connsiteX3" fmla="*/ 406465 w 997705"/>
                <a:gd name="connsiteY3" fmla="*/ 426576 h 426576"/>
                <a:gd name="connsiteX4" fmla="*/ 126028 w 997705"/>
                <a:gd name="connsiteY4" fmla="*/ 426576 h 426576"/>
                <a:gd name="connsiteX5" fmla="*/ 0 w 997705"/>
                <a:gd name="connsiteY5" fmla="*/ 26433 h 426576"/>
                <a:gd name="connsiteX6" fmla="*/ 371705 w 997705"/>
                <a:gd name="connsiteY6" fmla="*/ 60 h 42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7705" h="426576">
                  <a:moveTo>
                    <a:pt x="371705" y="60"/>
                  </a:moveTo>
                  <a:cubicBezTo>
                    <a:pt x="482110" y="1763"/>
                    <a:pt x="652564" y="40004"/>
                    <a:pt x="997705" y="184535"/>
                  </a:cubicBezTo>
                  <a:cubicBezTo>
                    <a:pt x="573723" y="152353"/>
                    <a:pt x="452552" y="269239"/>
                    <a:pt x="407083" y="423392"/>
                  </a:cubicBezTo>
                  <a:lnTo>
                    <a:pt x="406465" y="426576"/>
                  </a:lnTo>
                  <a:lnTo>
                    <a:pt x="126028" y="426576"/>
                  </a:lnTo>
                  <a:lnTo>
                    <a:pt x="0" y="26433"/>
                  </a:lnTo>
                  <a:cubicBezTo>
                    <a:pt x="187070" y="56077"/>
                    <a:pt x="229755" y="-2131"/>
                    <a:pt x="371705" y="6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453327" y="4087961"/>
            <a:ext cx="2949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Tớ còn một cách thực hiện phép tính này rất hay, đó là dùng thanh cộng trong phạm vi 20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09" y="-94537"/>
            <a:ext cx="2029820" cy="1484555"/>
          </a:xfrm>
          <a:prstGeom prst="rect">
            <a:avLst/>
          </a:prstGeom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2133601" y="853735"/>
            <a:ext cx="5964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Thanh cộng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đảm bảo các yêu cầu sau:</a:t>
            </a:r>
            <a:endParaRPr kumimoji="0" lang="vi-VN" altLang="zh-CN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3717" y="1473995"/>
            <a:ext cx="3249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hai băng giấy, băng giấy ngắn ghi các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từ 1 đến 9, băng giấy dài ghi các số từ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 đến 18</a:t>
            </a:r>
            <a:endParaRPr kumimoji="0" lang="vi-VN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15184" y="1473995"/>
            <a:ext cx="35168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nẹp để giữ hai băng giấy sao cho b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ă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 ngắn có thể trượt trên băng giấy dài</a:t>
            </a:r>
            <a:endParaRPr kumimoji="0" lang="vi-VN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18323" y="1473995"/>
            <a:ext cx="3034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 chắc chắn, có thể sử dụng được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nhiều lần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29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" grpId="0"/>
      <p:bldP spid="24" grpId="0"/>
      <p:bldP spid="18" grpId="0"/>
      <p:bldP spid="19" grpId="0"/>
      <p:bldP spid="20" grpId="0"/>
      <p:bldP spid="2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2195</Words>
  <Application>Microsoft Office PowerPoint</Application>
  <PresentationFormat>Widescreen</PresentationFormat>
  <Paragraphs>325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Charm</vt:lpstr>
      <vt:lpstr>Roboto Black</vt:lpstr>
      <vt:lpstr>Times New Roman</vt:lpstr>
      <vt:lpstr>Roboto</vt:lpstr>
      <vt:lpstr>Calibri Light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 Minh Nguyen</cp:lastModifiedBy>
  <cp:revision>132</cp:revision>
  <dcterms:created xsi:type="dcterms:W3CDTF">2023-04-01T23:44:56Z</dcterms:created>
  <dcterms:modified xsi:type="dcterms:W3CDTF">2023-09-07T10:54:32Z</dcterms:modified>
</cp:coreProperties>
</file>