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audio3.wav" ContentType="audio/x-wav"/>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 id="2147483702" r:id="rId4"/>
    <p:sldMasterId id="2147483714" r:id="rId5"/>
  </p:sldMasterIdLst>
  <p:notesMasterIdLst>
    <p:notesMasterId r:id="rId39"/>
  </p:notesMasterIdLst>
  <p:sldIdLst>
    <p:sldId id="4152" r:id="rId6"/>
    <p:sldId id="4222" r:id="rId7"/>
    <p:sldId id="4223" r:id="rId8"/>
    <p:sldId id="4224" r:id="rId9"/>
    <p:sldId id="4225" r:id="rId10"/>
    <p:sldId id="4226" r:id="rId11"/>
    <p:sldId id="4227" r:id="rId12"/>
    <p:sldId id="4246" r:id="rId13"/>
    <p:sldId id="4153" r:id="rId14"/>
    <p:sldId id="4208" r:id="rId15"/>
    <p:sldId id="4247" r:id="rId16"/>
    <p:sldId id="4248" r:id="rId17"/>
    <p:sldId id="4209" r:id="rId18"/>
    <p:sldId id="4228" r:id="rId19"/>
    <p:sldId id="4229" r:id="rId20"/>
    <p:sldId id="4230" r:id="rId21"/>
    <p:sldId id="4216" r:id="rId22"/>
    <p:sldId id="4217" r:id="rId23"/>
    <p:sldId id="4231" r:id="rId24"/>
    <p:sldId id="4232" r:id="rId25"/>
    <p:sldId id="4233" r:id="rId26"/>
    <p:sldId id="4234" r:id="rId27"/>
    <p:sldId id="4235" r:id="rId28"/>
    <p:sldId id="4236" r:id="rId29"/>
    <p:sldId id="4237" r:id="rId30"/>
    <p:sldId id="4238" r:id="rId31"/>
    <p:sldId id="4239" r:id="rId32"/>
    <p:sldId id="4240" r:id="rId33"/>
    <p:sldId id="4241" r:id="rId34"/>
    <p:sldId id="4243" r:id="rId35"/>
    <p:sldId id="4242" r:id="rId36"/>
    <p:sldId id="4244" r:id="rId37"/>
    <p:sldId id="4245" r:id="rId38"/>
  </p:sldIdLst>
  <p:sldSz cx="12192000" cy="6858000"/>
  <p:notesSz cx="6858000" cy="9144000"/>
  <p:embeddedFontLst>
    <p:embeddedFont>
      <p:font typeface="Arial Black" panose="020B0A04020102020204" pitchFamily="34" charset="0"/>
      <p:bold r:id="rId40"/>
    </p:embeddedFont>
    <p:embeddedFont>
      <p:font typeface="Bookman Old Style" panose="02050604050505020204" pitchFamily="18" charset="0"/>
      <p:regular r:id="rId41"/>
      <p:bold r:id="rId42"/>
      <p:italic r:id="rId43"/>
      <p:boldItalic r:id="rId44"/>
    </p:embeddedFon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Roboto" panose="02000000000000000000" pitchFamily="2" charset="0"/>
      <p:regular r:id="rId51"/>
      <p:bold r:id="rId52"/>
      <p:italic r:id="rId53"/>
      <p:boldItalic r:id="rId54"/>
    </p:embeddedFont>
    <p:embeddedFont>
      <p:font typeface="Roboto Black" panose="02000000000000000000" pitchFamily="2" charset="0"/>
      <p:regular r:id="rId55"/>
      <p:bold r:id="rId56"/>
      <p:boldItalic r:id="rId57"/>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E0EB"/>
    <a:srgbClr val="F5CC1A"/>
    <a:srgbClr val="71BDCB"/>
    <a:srgbClr val="F7CB9E"/>
    <a:srgbClr val="706366"/>
    <a:srgbClr val="636F6D"/>
    <a:srgbClr val="8F9216"/>
    <a:srgbClr val="C1C51D"/>
    <a:srgbClr val="DCE02D"/>
    <a:srgbClr val="F4FC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47" autoAdjust="0"/>
    <p:restoredTop sz="87424" autoAdjust="0"/>
  </p:normalViewPr>
  <p:slideViewPr>
    <p:cSldViewPr snapToGrid="0">
      <p:cViewPr varScale="1">
        <p:scale>
          <a:sx n="100" d="100"/>
          <a:sy n="100" d="100"/>
        </p:scale>
        <p:origin x="192" y="72"/>
      </p:cViewPr>
      <p:guideLst/>
    </p:cSldViewPr>
  </p:slideViewPr>
  <p:notesTextViewPr>
    <p:cViewPr>
      <p:scale>
        <a:sx n="1" d="1"/>
        <a:sy n="1" d="1"/>
      </p:scale>
      <p:origin x="0" y="0"/>
    </p:cViewPr>
  </p:notesTextViewPr>
  <p:notesViewPr>
    <p:cSldViewPr snapToGrid="0">
      <p:cViewPr varScale="1">
        <p:scale>
          <a:sx n="47" d="100"/>
          <a:sy n="47" d="100"/>
        </p:scale>
        <p:origin x="2784"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8" Type="http://schemas.openxmlformats.org/officeDocument/2006/relationships/slide" Target="slides/slide3.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7.fntdata"/><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0.fntdata"/><Relationship Id="rId57" Type="http://schemas.openxmlformats.org/officeDocument/2006/relationships/font" Target="fonts/font18.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Nhấn nút </a:t>
            </a:r>
            <a:r>
              <a:rPr lang="vi-VN" b="1"/>
              <a:t>CHƠI </a:t>
            </a:r>
            <a:r>
              <a:rPr lang="vi-VN"/>
              <a:t>để bắt đầu trò chơi. Luật chơi: trả lời câu hỏi. Trả lời đúng đội thắng, trả lời sai, đội thua.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5962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4240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6692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câu hỏi và gợi ý HS trả lời</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9592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yêu </a:t>
            </a:r>
            <a:r>
              <a:rPr lang="vi-VN" dirty="0"/>
              <a:t>cầu học phân công chuẩn </a:t>
            </a:r>
            <a:r>
              <a:rPr lang="vi-VN"/>
              <a:t>bị </a:t>
            </a:r>
            <a:r>
              <a:rPr lang="en-US"/>
              <a:t>dụng cụ và </a:t>
            </a:r>
            <a:r>
              <a:rPr lang="vi-VN"/>
              <a:t>vật </a:t>
            </a:r>
            <a:r>
              <a:rPr lang="vi-VN" dirty="0"/>
              <a:t>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6984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39418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Giới</a:t>
            </a:r>
            <a:r>
              <a:rPr lang="en-US" dirty="0"/>
              <a:t> </a:t>
            </a:r>
            <a:r>
              <a:rPr lang="en-US" dirty="0" err="1"/>
              <a:t>thiệu</a:t>
            </a:r>
            <a:r>
              <a:rPr lang="en-US" dirty="0"/>
              <a:t> </a:t>
            </a:r>
            <a:r>
              <a:rPr lang="en-US" dirty="0" err="1"/>
              <a:t>bài</a:t>
            </a:r>
            <a:r>
              <a:rPr lang="en-US" dirty="0"/>
              <a:t> </a:t>
            </a:r>
            <a:r>
              <a:rPr lang="en-US" dirty="0" err="1"/>
              <a:t>học</a:t>
            </a:r>
            <a:r>
              <a:rPr lang="en-US" dirty="0"/>
              <a:t>: </a:t>
            </a:r>
            <a:r>
              <a:rPr lang="en-US" dirty="0" err="1"/>
              <a:t>thực</a:t>
            </a:r>
            <a:r>
              <a:rPr lang="en-US" dirty="0"/>
              <a:t> </a:t>
            </a:r>
            <a:r>
              <a:rPr lang="en-US" err="1"/>
              <a:t>hành</a:t>
            </a:r>
            <a:r>
              <a:rPr lang="en-US"/>
              <a:t> làm</a:t>
            </a:r>
            <a:r>
              <a:rPr lang="vi-VN"/>
              <a:t> </a:t>
            </a:r>
            <a:r>
              <a:rPr lang="en-US"/>
              <a:t>lịch</a:t>
            </a:r>
            <a:r>
              <a:rPr lang="en-US" baseline="0"/>
              <a:t> để bàn tiện ích</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92663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quan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sát</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các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hình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trên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và</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xét</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như</a:t>
            </a:r>
            <a:r>
              <a:rPr lang="en-US" baseline="0">
                <a:latin typeface="Times New Roman" panose="02020603050405020304" pitchFamily="18" charset="0"/>
                <a:cs typeface="Times New Roman" panose="02020603050405020304" pitchFamily="18" charset="0"/>
              </a:rPr>
              <a:t>: nhóm làm mấy tờ lịch, làm lịch tháng nào, có bao nhiêu ngày, trên tờ lịch kẻ bảng bao nhiêu dòng, bao nhiêu cột?</a:t>
            </a:r>
          </a:p>
          <a:p>
            <a:r>
              <a:rPr lang="en-US" b="0" i="0">
                <a:solidFill>
                  <a:srgbClr val="081C36"/>
                </a:solidFill>
                <a:effectLst/>
                <a:latin typeface="SegoeuiPc"/>
              </a:rPr>
              <a:t>GV chiếu tiêu chí sản phẩm và yêu cầu nội dung thảo luận của học sinh bám sát với các tiêu chí đó</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73188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50632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a:t>
            </a:r>
            <a:r>
              <a:rPr lang="vi-VN" baseline="0"/>
              <a:t>hướng dẫn HS hoàn thiện phiếu số </a:t>
            </a:r>
            <a:r>
              <a:rPr lang="en-US" baseline="0"/>
              <a:t>2</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660022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161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các đáp án. Trả lời đúng, dây co nghiêng về đội. Trả lời sai, dây co nghiêng về đội còn lại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77181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1957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đơn </a:t>
            </a:r>
            <a:r>
              <a:rPr lang="en-US" dirty="0" err="1">
                <a:latin typeface="Times New Roman" panose="02020603050405020304" pitchFamily="18" charset="0"/>
                <a:cs typeface="Times New Roman" panose="02020603050405020304" pitchFamily="18" charset="0"/>
              </a:rPr>
              <a:t>giản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bằng</a:t>
            </a:r>
            <a:r>
              <a:rPr lang="en-US" dirty="0">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cách</a:t>
            </a:r>
            <a:r>
              <a:rPr lang="en-US">
                <a:latin typeface="Times New Roman" panose="02020603050405020304" pitchFamily="18" charset="0"/>
                <a:cs typeface="Times New Roman" panose="02020603050405020304" pitchFamily="18" charset="0"/>
              </a:rPr>
              <a:t> dán</a:t>
            </a:r>
            <a:r>
              <a:rPr lang="en-US" baseline="0">
                <a:latin typeface="Times New Roman" panose="02020603050405020304" pitchFamily="18" charset="0"/>
                <a:cs typeface="Times New Roman" panose="02020603050405020304" pitchFamily="18" charset="0"/>
              </a:rPr>
              <a:t> các tờ giấy màu lại với nhau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93418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err="1">
                <a:latin typeface="Times New Roman" panose="02020603050405020304" pitchFamily="18" charset="0"/>
                <a:cs typeface="Times New Roman" panose="02020603050405020304" pitchFamily="18" charset="0"/>
              </a:rPr>
              <a:t>cách</a:t>
            </a:r>
            <a:r>
              <a:rPr lang="en-US">
                <a:latin typeface="Times New Roman" panose="02020603050405020304" pitchFamily="18" charset="0"/>
                <a:cs typeface="Times New Roman" panose="02020603050405020304" pitchFamily="18" charset="0"/>
              </a:rPr>
              <a:t> làm:</a:t>
            </a:r>
            <a:r>
              <a:rPr lang="en-US" baseline="0">
                <a:latin typeface="Times New Roman" panose="02020603050405020304" pitchFamily="18" charset="0"/>
                <a:cs typeface="Times New Roman" panose="02020603050405020304" pitchFamily="18" charset="0"/>
              </a:rPr>
              <a:t> Kẻ bảng gồm 7 hàng, 7 cột trên tờ giấy A4, viết các thứ từ thứ 2 đến chủ nhật; viết các ngày bắt đầu từ số 1, tùy chọn tháng mà ngày kết thúc có thể là 28-31</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1061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trang trí tùy thích bằng cách tô màu, vẽ hình, dán hình…</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211681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dán</a:t>
            </a:r>
            <a:r>
              <a:rPr lang="en-US" baseline="0">
                <a:latin typeface="Times New Roman" panose="02020603050405020304" pitchFamily="18" charset="0"/>
                <a:cs typeface="Times New Roman" panose="02020603050405020304" pitchFamily="18" charset="0"/>
              </a:rPr>
              <a:t> tờ lịch vào khung</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9124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Times New Roman" panose="02020603050405020304" pitchFamily="18" charset="0"/>
                <a:cs typeface="Times New Roman" panose="02020603050405020304" pitchFamily="18" charset="0"/>
              </a:rPr>
              <a:t>Kiểm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Khuyến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khích</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30055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HS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dụng</a:t>
            </a:r>
            <a:r>
              <a:rPr lang="en-US">
                <a:latin typeface="Times New Roman" panose="02020603050405020304" pitchFamily="18" charset="0"/>
                <a:cs typeface="Times New Roman" panose="02020603050405020304" pitchFamily="18" charset="0"/>
              </a:rPr>
              <a:t> tờ</a:t>
            </a:r>
            <a:r>
              <a:rPr lang="en-US" baseline="0">
                <a:latin typeface="Times New Roman" panose="02020603050405020304" pitchFamily="18" charset="0"/>
                <a:cs typeface="Times New Roman" panose="02020603050405020304" pitchFamily="18" charset="0"/>
              </a:rPr>
              <a:t> lịch vừa tạo để trả lời các câu hỏi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62160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HS trình</a:t>
            </a:r>
            <a:r>
              <a:rPr lang="en-US" baseline="0">
                <a:latin typeface="Times New Roman" panose="02020603050405020304" pitchFamily="18" charset="0"/>
                <a:cs typeface="Times New Roman" panose="02020603050405020304" pitchFamily="18" charset="0"/>
              </a:rPr>
              <a:t> bày, thuyết minh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54499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đi</a:t>
            </a:r>
            <a:r>
              <a:rPr lang="en-US" dirty="0"/>
              <a:t> </a:t>
            </a:r>
            <a:r>
              <a:rPr lang="en-US" dirty="0" err="1"/>
              <a:t>vòng</a:t>
            </a:r>
            <a:r>
              <a:rPr lang="en-US" dirty="0"/>
              <a:t> </a:t>
            </a:r>
            <a:r>
              <a:rPr lang="en-US" dirty="0" err="1"/>
              <a:t>quanh</a:t>
            </a:r>
            <a:r>
              <a:rPr lang="en-US" dirty="0"/>
              <a:t> </a:t>
            </a:r>
            <a:r>
              <a:rPr lang="en-US" err="1"/>
              <a:t>xem</a:t>
            </a:r>
            <a:r>
              <a:rPr lang="en-US"/>
              <a:t> các sản</a:t>
            </a:r>
            <a:r>
              <a:rPr lang="en-US" baseline="0"/>
              <a:t> phẩm </a:t>
            </a:r>
            <a:r>
              <a:rPr lang="en-US"/>
              <a:t>của </a:t>
            </a:r>
            <a:r>
              <a:rPr lang="en-US" dirty="0" err="1"/>
              <a:t>các</a:t>
            </a:r>
            <a:r>
              <a:rPr lang="en-US" dirty="0"/>
              <a:t> </a:t>
            </a:r>
            <a:r>
              <a:rPr lang="en-US" dirty="0" err="1"/>
              <a:t>bạn</a:t>
            </a:r>
            <a:r>
              <a:rPr lang="en-US" dirty="0"/>
              <a:t> </a:t>
            </a:r>
            <a:r>
              <a:rPr lang="en-US" dirty="0" err="1"/>
              <a:t>sau</a:t>
            </a:r>
            <a:r>
              <a:rPr lang="en-US" dirty="0"/>
              <a:t> </a:t>
            </a:r>
            <a:r>
              <a:rPr lang="en-US" dirty="0" err="1"/>
              <a:t>đó</a:t>
            </a:r>
            <a:r>
              <a:rPr lang="en-US" dirty="0"/>
              <a:t>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err="1"/>
              <a:t>tặng</a:t>
            </a:r>
            <a:r>
              <a:rPr lang="en-US"/>
              <a:t> thêm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hoặc</a:t>
            </a:r>
            <a:r>
              <a:rPr lang="en-US" dirty="0"/>
              <a:t> </a:t>
            </a:r>
            <a:r>
              <a:rPr lang="en-US" dirty="0" err="1"/>
              <a:t>nhiều</a:t>
            </a:r>
            <a:r>
              <a:rPr lang="en-US" dirty="0"/>
              <a:t> </a:t>
            </a:r>
            <a:r>
              <a:rPr lang="en-US" dirty="0" err="1"/>
              <a:t>hơn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444536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5644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các đáp án. Trả lời đúng, dây co nghiêng về đội. Trả lời sai, dây co nghiêng về đội còn lại</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90757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các đáp án. Trả lời đúng, dây co nghiêng về đội. Trả lời sai, dây co nghiêng về đội còn lại</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6201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các đáp án. Trả lời đúng, dây co nghiêng về đội. Trả lời sai, dây co nghiêng về đội còn lại</a:t>
            </a:r>
          </a:p>
          <a:p>
            <a:endParaRPr lang="vi-V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4508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Câu</a:t>
            </a:r>
            <a:r>
              <a:rPr lang="en-US" baseline="0"/>
              <a:t> hỏi này tùy vào từng lớp GV điền đáp án vào. Bên trái là đáp án sai, bên phải là đáp án đúng.</a:t>
            </a:r>
          </a:p>
          <a:p>
            <a:r>
              <a:rPr lang="en-US"/>
              <a:t>GV đặt</a:t>
            </a:r>
            <a:r>
              <a:rPr lang="en-US" baseline="0"/>
              <a:t> vấn đề: </a:t>
            </a:r>
            <a:r>
              <a:rPr lang="vi-VN"/>
              <a:t>Tháng này lớp mình có ... bạn sinh nhật, các em có nhớ các bạn sinh nhật vào những ngày nào không? Để ghi lại những ngày sinh nhật của các bạn, của người thân và những ngày lễ, ngày có ý nghĩa chúng ta cần có 1 quyển lịch. Các nhóm hãy cùng làm lịch để bàn nhé</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EC417-4AA1-4EC0-A9ED-469F0F8997E8}"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8570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 phát biểu ý kiến các bạn khác bổ sung thêm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thảo luận xem làm lịch bàn như thế nào, có thể làm được không, lịch bàn có đặc điểm gì, khi làm cần chú ý điều gì</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81863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đặt vấn đề : mỗi tháng có số ngày nhất định, em hãy cho biết số lượng ngày trong mỗi tháng. Nhóm HS lựa chọn tháng nối với ngày. </a:t>
            </a:r>
          </a:p>
          <a:p>
            <a:r>
              <a:rPr lang="en-US" baseline="0"/>
              <a:t>GV bấm vào tháng đó, nếu nối đến đúng số ngày vừa chọn thì nhóm HS được cộng 1 điểm, nếu sai bị trừ 1 điểm. </a:t>
            </a:r>
          </a:p>
          <a:p>
            <a:r>
              <a:rPr lang="en-US"/>
              <a:t>HS</a:t>
            </a:r>
            <a:r>
              <a:rPr lang="en-US" baseline="0"/>
              <a:t> làm phiếu bài tập và chơi trò chơi trên để xem kết quả phiếu bài tập làm đúng chưa</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7663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200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428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898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844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546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721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005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97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713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4801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931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34426901"/>
      </p:ext>
    </p:extLst>
  </p:cSld>
  <p:clrMapOvr>
    <a:masterClrMapping/>
  </p:clrMapOvr>
  <p:transition spd="slow">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60144510"/>
      </p:ext>
    </p:extLst>
  </p:cSld>
  <p:clrMapOvr>
    <a:masterClrMapping/>
  </p:clrMapOvr>
  <p:transition spd="slow">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06211763"/>
      </p:ext>
    </p:extLst>
  </p:cSld>
  <p:clrMapOvr>
    <a:masterClrMapping/>
  </p:clrMapOvr>
  <p:transition spd="slow">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12456189"/>
      </p:ext>
    </p:extLst>
  </p:cSld>
  <p:clrMapOvr>
    <a:masterClrMapping/>
  </p:clrMapOvr>
  <p:transition spd="slow">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7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8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22776538"/>
      </p:ext>
    </p:extLst>
  </p:cSld>
  <p:clrMapOvr>
    <a:masterClrMapping/>
  </p:clrMapOvr>
  <p:transition spd="slow">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86411620"/>
      </p:ext>
    </p:extLst>
  </p:cSld>
  <p:clrMapOvr>
    <a:masterClrMapping/>
  </p:clrMapOvr>
  <p:transition spd="slow">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2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3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07394774"/>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08628565"/>
      </p:ext>
    </p:extLst>
  </p:cSld>
  <p:clrMapOvr>
    <a:masterClrMapping/>
  </p:clrMapOvr>
  <p:transition spd="slow">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6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94411728"/>
      </p:ext>
    </p:extLst>
  </p:cSld>
  <p:clrMapOvr>
    <a:masterClrMapping/>
  </p:clrMapOvr>
  <p:transition spd="slow">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42856884"/>
      </p:ext>
    </p:extLst>
  </p:cSld>
  <p:clrMapOvr>
    <a:masterClrMapping/>
  </p:clrMapOvr>
  <p:transition spd="slow">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29677268"/>
      </p:ext>
    </p:extLst>
  </p:cSld>
  <p:clrMapOvr>
    <a:masterClrMapping/>
  </p:clrMapOvr>
  <p:transition spd="slow">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504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458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2949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32273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56291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949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05783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97216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04007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7319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3987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2296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6861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537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8162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011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1015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7616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50437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6391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90269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9753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52139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7DBCAF7-9117-4B83-9BFA-3103DBC85BC2}" type="datetimeFigureOut">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07/09/2023</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54805E-6734-4F87-9870-BCD68E2B8570}" type="slidenum">
              <a:rPr kumimoji="0" lang="es-E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4826225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64159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91691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4.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image" Target="../media/image39.png"/><Relationship Id="rId5" Type="http://schemas.openxmlformats.org/officeDocument/2006/relationships/image" Target="../media/image38.jpg"/><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5.xml"/><Relationship Id="rId5" Type="http://schemas.openxmlformats.org/officeDocument/2006/relationships/image" Target="../media/image4.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45.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34.xml"/><Relationship Id="rId5" Type="http://schemas.openxmlformats.org/officeDocument/2006/relationships/image" Target="../media/image4.png"/><Relationship Id="rId4" Type="http://schemas.openxmlformats.org/officeDocument/2006/relationships/image" Target="../media/image38.jp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audio1.wav"/><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7.png"/><Relationship Id="rId11" Type="http://schemas.microsoft.com/office/2007/relationships/hdphoto" Target="../media/hdphoto3.wdp"/><Relationship Id="rId5" Type="http://schemas.openxmlformats.org/officeDocument/2006/relationships/image" Target="../media/image6.png"/><Relationship Id="rId10" Type="http://schemas.openxmlformats.org/officeDocument/2006/relationships/image" Target="../media/image9.png"/><Relationship Id="rId4" Type="http://schemas.openxmlformats.org/officeDocument/2006/relationships/audio" Target="../media/audio2.wav"/><Relationship Id="rId9"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34.xml"/><Relationship Id="rId6" Type="http://schemas.openxmlformats.org/officeDocument/2006/relationships/image" Target="../media/image40.png"/><Relationship Id="rId5" Type="http://schemas.openxmlformats.org/officeDocument/2006/relationships/image" Target="../media/image18.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34.xml"/><Relationship Id="rId6" Type="http://schemas.openxmlformats.org/officeDocument/2006/relationships/image" Target="../media/image4.png"/><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3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audio" Target="../media/audio2.wav"/><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audio" Target="../media/audio2.wav"/><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audio" Target="../media/audio2.wav"/><Relationship Id="rId9"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audio" Target="../media/audio2.wav"/><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4.png"/><Relationship Id="rId18" Type="http://schemas.openxmlformats.org/officeDocument/2006/relationships/image" Target="../media/image16.png"/><Relationship Id="rId3" Type="http://schemas.microsoft.com/office/2007/relationships/media" Target="../media/media2.mp3"/><Relationship Id="rId7" Type="http://schemas.microsoft.com/office/2007/relationships/media" Target="../media/media4.mp3"/><Relationship Id="rId12" Type="http://schemas.openxmlformats.org/officeDocument/2006/relationships/notesSlide" Target="../notesSlides/notesSlide7.xml"/><Relationship Id="rId17" Type="http://schemas.openxmlformats.org/officeDocument/2006/relationships/image" Target="../media/image15.png"/><Relationship Id="rId2" Type="http://schemas.openxmlformats.org/officeDocument/2006/relationships/video" Target="../media/media1.mp4"/><Relationship Id="rId16" Type="http://schemas.openxmlformats.org/officeDocument/2006/relationships/image" Target="../media/image14.png"/><Relationship Id="rId1" Type="http://schemas.microsoft.com/office/2007/relationships/media" Target="../media/media1.mp4"/><Relationship Id="rId6" Type="http://schemas.openxmlformats.org/officeDocument/2006/relationships/audio" Target="../media/media3.mp3"/><Relationship Id="rId11" Type="http://schemas.openxmlformats.org/officeDocument/2006/relationships/slideLayout" Target="../slideLayouts/slideLayout1.xml"/><Relationship Id="rId5" Type="http://schemas.microsoft.com/office/2007/relationships/media" Target="../media/media3.mp3"/><Relationship Id="rId15" Type="http://schemas.openxmlformats.org/officeDocument/2006/relationships/image" Target="../media/image13.png"/><Relationship Id="rId10" Type="http://schemas.openxmlformats.org/officeDocument/2006/relationships/audio" Target="../media/media5.mp3"/><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0" y="-70494"/>
            <a:ext cx="2179893" cy="1594314"/>
            <a:chOff x="223610" y="-30871"/>
            <a:chExt cx="2179893" cy="1594314"/>
          </a:xfrm>
        </p:grpSpPr>
        <p:sp>
          <p:nvSpPr>
            <p:cNvPr id="4" name="Oval 3"/>
            <p:cNvSpPr/>
            <p:nvPr/>
          </p:nvSpPr>
          <p:spPr>
            <a:xfrm>
              <a:off x="426720" y="152426"/>
              <a:ext cx="1859280" cy="12546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610" y="-30871"/>
              <a:ext cx="2179893" cy="1594314"/>
            </a:xfrm>
            <a:prstGeom prst="rect">
              <a:avLst/>
            </a:prstGeom>
            <a:ln>
              <a:noFill/>
            </a:ln>
          </p:spPr>
        </p:pic>
      </p:grpSp>
      <p:sp>
        <p:nvSpPr>
          <p:cNvPr id="40" name="TextBox 39">
            <a:extLst>
              <a:ext uri="{FF2B5EF4-FFF2-40B4-BE49-F238E27FC236}">
                <a16:creationId xmlns:a16="http://schemas.microsoft.com/office/drawing/2014/main" id="{DA14CBFD-2C6F-E4A0-F468-3C5C731B2275}"/>
              </a:ext>
            </a:extLst>
          </p:cNvPr>
          <p:cNvSpPr txBox="1"/>
          <p:nvPr/>
        </p:nvSpPr>
        <p:spPr>
          <a:xfrm>
            <a:off x="3289163" y="966338"/>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5</a:t>
            </a:r>
          </a:p>
        </p:txBody>
      </p:sp>
      <p:sp>
        <p:nvSpPr>
          <p:cNvPr id="43" name="TextBox 42">
            <a:extLst>
              <a:ext uri="{FF2B5EF4-FFF2-40B4-BE49-F238E27FC236}">
                <a16:creationId xmlns:a16="http://schemas.microsoft.com/office/drawing/2014/main" id="{5B1500B4-2A13-B105-884B-9C3A22343CC6}"/>
              </a:ext>
            </a:extLst>
          </p:cNvPr>
          <p:cNvSpPr txBox="1"/>
          <p:nvPr/>
        </p:nvSpPr>
        <p:spPr>
          <a:xfrm>
            <a:off x="488594" y="5704945"/>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FF0000"/>
                </a:solidFill>
                <a:effectLst/>
                <a:uLnTx/>
                <a:uFillTx/>
                <a:latin typeface="Roboto Black" panose="02000000000000000000" pitchFamily="2" charset="0"/>
                <a:ea typeface="Roboto Black" panose="02000000000000000000" pitchFamily="2" charset="0"/>
                <a:cs typeface="+mn-cs"/>
              </a:rPr>
              <a:t>Tiết 1</a:t>
            </a:r>
          </a:p>
        </p:txBody>
      </p:sp>
      <p:sp>
        <p:nvSpPr>
          <p:cNvPr id="7" name="TextBox 6"/>
          <p:cNvSpPr txBox="1"/>
          <p:nvPr/>
        </p:nvSpPr>
        <p:spPr>
          <a:xfrm>
            <a:off x="153873" y="2464584"/>
            <a:ext cx="6106710" cy="1938992"/>
          </a:xfrm>
          <a:prstGeom prst="rect">
            <a:avLst/>
          </a:prstGeom>
          <a:noFill/>
        </p:spPr>
        <p:txBody>
          <a:bodyPr wrap="square" rtlCol="0">
            <a:spAutoFit/>
          </a:bodyPr>
          <a:lstStyle/>
          <a:p>
            <a:pPr lvl="0" algn="ctr">
              <a:defRPr/>
            </a:pPr>
            <a:r>
              <a:rPr lang="en-US" altLang="zh-CN" sz="6000" b="1">
                <a:solidFill>
                  <a:srgbClr val="002060"/>
                </a:solidFill>
                <a:latin typeface="Roboto Black" panose="02000000000000000000" pitchFamily="2" charset="0"/>
                <a:ea typeface="Roboto Black" panose="02000000000000000000" pitchFamily="2" charset="0"/>
              </a:rPr>
              <a:t>LỊCH ĐỂ BÀN TIỆN ÍCH</a:t>
            </a:r>
            <a:endParaRPr kumimoji="0" lang="en-US" altLang="zh-CN" sz="96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sp>
        <p:nvSpPr>
          <p:cNvPr id="8" name="Rectangle 7"/>
          <p:cNvSpPr/>
          <p:nvPr/>
        </p:nvSpPr>
        <p:spPr>
          <a:xfrm>
            <a:off x="5860026" y="0"/>
            <a:ext cx="6331974" cy="6868160"/>
          </a:xfrm>
          <a:custGeom>
            <a:avLst/>
            <a:gdLst>
              <a:gd name="connsiteX0" fmla="*/ 0 w 6167120"/>
              <a:gd name="connsiteY0" fmla="*/ 0 h 6858000"/>
              <a:gd name="connsiteX1" fmla="*/ 6167120 w 6167120"/>
              <a:gd name="connsiteY1" fmla="*/ 0 h 6858000"/>
              <a:gd name="connsiteX2" fmla="*/ 6167120 w 6167120"/>
              <a:gd name="connsiteY2" fmla="*/ 6858000 h 6858000"/>
              <a:gd name="connsiteX3" fmla="*/ 0 w 6167120"/>
              <a:gd name="connsiteY3" fmla="*/ 6858000 h 6858000"/>
              <a:gd name="connsiteX4" fmla="*/ 0 w 6167120"/>
              <a:gd name="connsiteY4" fmla="*/ 0 h 6858000"/>
              <a:gd name="connsiteX0" fmla="*/ 1066800 w 6167120"/>
              <a:gd name="connsiteY0" fmla="*/ 0 h 6868160"/>
              <a:gd name="connsiteX1" fmla="*/ 6167120 w 6167120"/>
              <a:gd name="connsiteY1" fmla="*/ 10160 h 6868160"/>
              <a:gd name="connsiteX2" fmla="*/ 6167120 w 6167120"/>
              <a:gd name="connsiteY2" fmla="*/ 6868160 h 6868160"/>
              <a:gd name="connsiteX3" fmla="*/ 0 w 6167120"/>
              <a:gd name="connsiteY3" fmla="*/ 6868160 h 6868160"/>
              <a:gd name="connsiteX4" fmla="*/ 1066800 w 6167120"/>
              <a:gd name="connsiteY4" fmla="*/ 0 h 6868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7120" h="6868160">
                <a:moveTo>
                  <a:pt x="1066800" y="0"/>
                </a:moveTo>
                <a:lnTo>
                  <a:pt x="6167120" y="10160"/>
                </a:lnTo>
                <a:lnTo>
                  <a:pt x="6167120" y="6868160"/>
                </a:lnTo>
                <a:lnTo>
                  <a:pt x="0" y="6868160"/>
                </a:lnTo>
                <a:lnTo>
                  <a:pt x="1066800" y="0"/>
                </a:ln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unched Tape 3"/>
          <p:cNvSpPr/>
          <p:nvPr/>
        </p:nvSpPr>
        <p:spPr>
          <a:xfrm>
            <a:off x="5631761" y="2551910"/>
            <a:ext cx="3924104" cy="214113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903"/>
              <a:gd name="connsiteY0" fmla="*/ 1000 h 10000"/>
              <a:gd name="connsiteX1" fmla="*/ 2500 w 10903"/>
              <a:gd name="connsiteY1" fmla="*/ 2000 h 10000"/>
              <a:gd name="connsiteX2" fmla="*/ 5000 w 10903"/>
              <a:gd name="connsiteY2" fmla="*/ 1000 h 10000"/>
              <a:gd name="connsiteX3" fmla="*/ 7500 w 10903"/>
              <a:gd name="connsiteY3" fmla="*/ 0 h 10000"/>
              <a:gd name="connsiteX4" fmla="*/ 10000 w 10903"/>
              <a:gd name="connsiteY4" fmla="*/ 1000 h 10000"/>
              <a:gd name="connsiteX5" fmla="*/ 10000 w 10903"/>
              <a:gd name="connsiteY5" fmla="*/ 9000 h 10000"/>
              <a:gd name="connsiteX6" fmla="*/ 7500 w 10903"/>
              <a:gd name="connsiteY6" fmla="*/ 8000 h 10000"/>
              <a:gd name="connsiteX7" fmla="*/ 5000 w 10903"/>
              <a:gd name="connsiteY7" fmla="*/ 9000 h 10000"/>
              <a:gd name="connsiteX8" fmla="*/ 2500 w 10903"/>
              <a:gd name="connsiteY8" fmla="*/ 10000 h 10000"/>
              <a:gd name="connsiteX9" fmla="*/ 0 w 10903"/>
              <a:gd name="connsiteY9" fmla="*/ 9000 h 10000"/>
              <a:gd name="connsiteX10" fmla="*/ 0 w 10903"/>
              <a:gd name="connsiteY10" fmla="*/ 1000 h 10000"/>
              <a:gd name="connsiteX0" fmla="*/ 0 w 10903"/>
              <a:gd name="connsiteY0" fmla="*/ 1000 h 10000"/>
              <a:gd name="connsiteX1" fmla="*/ 2500 w 10903"/>
              <a:gd name="connsiteY1" fmla="*/ 2000 h 10000"/>
              <a:gd name="connsiteX2" fmla="*/ 5000 w 10903"/>
              <a:gd name="connsiteY2" fmla="*/ 1000 h 10000"/>
              <a:gd name="connsiteX3" fmla="*/ 7500 w 10903"/>
              <a:gd name="connsiteY3" fmla="*/ 0 h 10000"/>
              <a:gd name="connsiteX4" fmla="*/ 10000 w 10903"/>
              <a:gd name="connsiteY4" fmla="*/ 1000 h 10000"/>
              <a:gd name="connsiteX5" fmla="*/ 10000 w 10903"/>
              <a:gd name="connsiteY5" fmla="*/ 9000 h 10000"/>
              <a:gd name="connsiteX6" fmla="*/ 7500 w 10903"/>
              <a:gd name="connsiteY6" fmla="*/ 8000 h 10000"/>
              <a:gd name="connsiteX7" fmla="*/ 5000 w 10903"/>
              <a:gd name="connsiteY7" fmla="*/ 9000 h 10000"/>
              <a:gd name="connsiteX8" fmla="*/ 2500 w 10903"/>
              <a:gd name="connsiteY8" fmla="*/ 10000 h 10000"/>
              <a:gd name="connsiteX9" fmla="*/ 0 w 10903"/>
              <a:gd name="connsiteY9" fmla="*/ 9000 h 10000"/>
              <a:gd name="connsiteX10" fmla="*/ 0 w 10903"/>
              <a:gd name="connsiteY10" fmla="*/ 1000 h 10000"/>
              <a:gd name="connsiteX0" fmla="*/ 748 w 11651"/>
              <a:gd name="connsiteY0" fmla="*/ 1000 h 10000"/>
              <a:gd name="connsiteX1" fmla="*/ 3248 w 11651"/>
              <a:gd name="connsiteY1" fmla="*/ 2000 h 10000"/>
              <a:gd name="connsiteX2" fmla="*/ 5748 w 11651"/>
              <a:gd name="connsiteY2" fmla="*/ 1000 h 10000"/>
              <a:gd name="connsiteX3" fmla="*/ 8248 w 11651"/>
              <a:gd name="connsiteY3" fmla="*/ 0 h 10000"/>
              <a:gd name="connsiteX4" fmla="*/ 10748 w 11651"/>
              <a:gd name="connsiteY4" fmla="*/ 1000 h 10000"/>
              <a:gd name="connsiteX5" fmla="*/ 10748 w 11651"/>
              <a:gd name="connsiteY5" fmla="*/ 9000 h 10000"/>
              <a:gd name="connsiteX6" fmla="*/ 8248 w 11651"/>
              <a:gd name="connsiteY6" fmla="*/ 8000 h 10000"/>
              <a:gd name="connsiteX7" fmla="*/ 5748 w 11651"/>
              <a:gd name="connsiteY7" fmla="*/ 9000 h 10000"/>
              <a:gd name="connsiteX8" fmla="*/ 3248 w 11651"/>
              <a:gd name="connsiteY8" fmla="*/ 10000 h 10000"/>
              <a:gd name="connsiteX9" fmla="*/ 748 w 11651"/>
              <a:gd name="connsiteY9" fmla="*/ 9000 h 10000"/>
              <a:gd name="connsiteX10" fmla="*/ 748 w 11651"/>
              <a:gd name="connsiteY10" fmla="*/ 1000 h 10000"/>
              <a:gd name="connsiteX0" fmla="*/ 748 w 11651"/>
              <a:gd name="connsiteY0" fmla="*/ 1000 h 10000"/>
              <a:gd name="connsiteX1" fmla="*/ 3248 w 11651"/>
              <a:gd name="connsiteY1" fmla="*/ 2000 h 10000"/>
              <a:gd name="connsiteX2" fmla="*/ 5748 w 11651"/>
              <a:gd name="connsiteY2" fmla="*/ 1000 h 10000"/>
              <a:gd name="connsiteX3" fmla="*/ 8248 w 11651"/>
              <a:gd name="connsiteY3" fmla="*/ 0 h 10000"/>
              <a:gd name="connsiteX4" fmla="*/ 10748 w 11651"/>
              <a:gd name="connsiteY4" fmla="*/ 1000 h 10000"/>
              <a:gd name="connsiteX5" fmla="*/ 10748 w 11651"/>
              <a:gd name="connsiteY5" fmla="*/ 9000 h 10000"/>
              <a:gd name="connsiteX6" fmla="*/ 8248 w 11651"/>
              <a:gd name="connsiteY6" fmla="*/ 8000 h 10000"/>
              <a:gd name="connsiteX7" fmla="*/ 5748 w 11651"/>
              <a:gd name="connsiteY7" fmla="*/ 9000 h 10000"/>
              <a:gd name="connsiteX8" fmla="*/ 3248 w 11651"/>
              <a:gd name="connsiteY8" fmla="*/ 10000 h 10000"/>
              <a:gd name="connsiteX9" fmla="*/ 748 w 11651"/>
              <a:gd name="connsiteY9" fmla="*/ 9000 h 10000"/>
              <a:gd name="connsiteX10" fmla="*/ 748 w 11651"/>
              <a:gd name="connsiteY10" fmla="*/ 1000 h 10000"/>
              <a:gd name="connsiteX0" fmla="*/ 1047 w 11950"/>
              <a:gd name="connsiteY0" fmla="*/ 1000 h 10000"/>
              <a:gd name="connsiteX1" fmla="*/ 3547 w 11950"/>
              <a:gd name="connsiteY1" fmla="*/ 2000 h 10000"/>
              <a:gd name="connsiteX2" fmla="*/ 6047 w 11950"/>
              <a:gd name="connsiteY2" fmla="*/ 1000 h 10000"/>
              <a:gd name="connsiteX3" fmla="*/ 8547 w 11950"/>
              <a:gd name="connsiteY3" fmla="*/ 0 h 10000"/>
              <a:gd name="connsiteX4" fmla="*/ 11047 w 11950"/>
              <a:gd name="connsiteY4" fmla="*/ 1000 h 10000"/>
              <a:gd name="connsiteX5" fmla="*/ 11047 w 11950"/>
              <a:gd name="connsiteY5" fmla="*/ 9000 h 10000"/>
              <a:gd name="connsiteX6" fmla="*/ 8547 w 11950"/>
              <a:gd name="connsiteY6" fmla="*/ 8000 h 10000"/>
              <a:gd name="connsiteX7" fmla="*/ 6047 w 11950"/>
              <a:gd name="connsiteY7" fmla="*/ 9000 h 10000"/>
              <a:gd name="connsiteX8" fmla="*/ 3547 w 11950"/>
              <a:gd name="connsiteY8" fmla="*/ 10000 h 10000"/>
              <a:gd name="connsiteX9" fmla="*/ 1047 w 11950"/>
              <a:gd name="connsiteY9" fmla="*/ 9000 h 10000"/>
              <a:gd name="connsiteX10" fmla="*/ 1047 w 11950"/>
              <a:gd name="connsiteY10" fmla="*/ 1000 h 10000"/>
              <a:gd name="connsiteX0" fmla="*/ 1090 w 11993"/>
              <a:gd name="connsiteY0" fmla="*/ 1000 h 10000"/>
              <a:gd name="connsiteX1" fmla="*/ 3590 w 11993"/>
              <a:gd name="connsiteY1" fmla="*/ 2000 h 10000"/>
              <a:gd name="connsiteX2" fmla="*/ 6090 w 11993"/>
              <a:gd name="connsiteY2" fmla="*/ 1000 h 10000"/>
              <a:gd name="connsiteX3" fmla="*/ 8590 w 11993"/>
              <a:gd name="connsiteY3" fmla="*/ 0 h 10000"/>
              <a:gd name="connsiteX4" fmla="*/ 11090 w 11993"/>
              <a:gd name="connsiteY4" fmla="*/ 1000 h 10000"/>
              <a:gd name="connsiteX5" fmla="*/ 11090 w 11993"/>
              <a:gd name="connsiteY5" fmla="*/ 9000 h 10000"/>
              <a:gd name="connsiteX6" fmla="*/ 8590 w 11993"/>
              <a:gd name="connsiteY6" fmla="*/ 8000 h 10000"/>
              <a:gd name="connsiteX7" fmla="*/ 6090 w 11993"/>
              <a:gd name="connsiteY7" fmla="*/ 9000 h 10000"/>
              <a:gd name="connsiteX8" fmla="*/ 3590 w 11993"/>
              <a:gd name="connsiteY8" fmla="*/ 10000 h 10000"/>
              <a:gd name="connsiteX9" fmla="*/ 1090 w 11993"/>
              <a:gd name="connsiteY9" fmla="*/ 9000 h 10000"/>
              <a:gd name="connsiteX10" fmla="*/ 1090 w 11993"/>
              <a:gd name="connsiteY10" fmla="*/ 1000 h 10000"/>
              <a:gd name="connsiteX0" fmla="*/ 1090 w 11993"/>
              <a:gd name="connsiteY0" fmla="*/ 1000 h 10000"/>
              <a:gd name="connsiteX1" fmla="*/ 3590 w 11993"/>
              <a:gd name="connsiteY1" fmla="*/ 2000 h 10000"/>
              <a:gd name="connsiteX2" fmla="*/ 6090 w 11993"/>
              <a:gd name="connsiteY2" fmla="*/ 1000 h 10000"/>
              <a:gd name="connsiteX3" fmla="*/ 8590 w 11993"/>
              <a:gd name="connsiteY3" fmla="*/ 0 h 10000"/>
              <a:gd name="connsiteX4" fmla="*/ 11090 w 11993"/>
              <a:gd name="connsiteY4" fmla="*/ 1000 h 10000"/>
              <a:gd name="connsiteX5" fmla="*/ 11090 w 11993"/>
              <a:gd name="connsiteY5" fmla="*/ 9000 h 10000"/>
              <a:gd name="connsiteX6" fmla="*/ 8590 w 11993"/>
              <a:gd name="connsiteY6" fmla="*/ 8000 h 10000"/>
              <a:gd name="connsiteX7" fmla="*/ 6090 w 11993"/>
              <a:gd name="connsiteY7" fmla="*/ 9000 h 10000"/>
              <a:gd name="connsiteX8" fmla="*/ 3590 w 11993"/>
              <a:gd name="connsiteY8" fmla="*/ 10000 h 10000"/>
              <a:gd name="connsiteX9" fmla="*/ 1090 w 11993"/>
              <a:gd name="connsiteY9" fmla="*/ 9000 h 10000"/>
              <a:gd name="connsiteX10" fmla="*/ 1090 w 11993"/>
              <a:gd name="connsiteY10" fmla="*/ 1000 h 10000"/>
              <a:gd name="connsiteX0" fmla="*/ 1090 w 11993"/>
              <a:gd name="connsiteY0" fmla="*/ 1000 h 10000"/>
              <a:gd name="connsiteX1" fmla="*/ 3590 w 11993"/>
              <a:gd name="connsiteY1" fmla="*/ 2000 h 10000"/>
              <a:gd name="connsiteX2" fmla="*/ 6090 w 11993"/>
              <a:gd name="connsiteY2" fmla="*/ 1000 h 10000"/>
              <a:gd name="connsiteX3" fmla="*/ 8590 w 11993"/>
              <a:gd name="connsiteY3" fmla="*/ 0 h 10000"/>
              <a:gd name="connsiteX4" fmla="*/ 11090 w 11993"/>
              <a:gd name="connsiteY4" fmla="*/ 1000 h 10000"/>
              <a:gd name="connsiteX5" fmla="*/ 11090 w 11993"/>
              <a:gd name="connsiteY5" fmla="*/ 9000 h 10000"/>
              <a:gd name="connsiteX6" fmla="*/ 8590 w 11993"/>
              <a:gd name="connsiteY6" fmla="*/ 8000 h 10000"/>
              <a:gd name="connsiteX7" fmla="*/ 6090 w 11993"/>
              <a:gd name="connsiteY7" fmla="*/ 9000 h 10000"/>
              <a:gd name="connsiteX8" fmla="*/ 3590 w 11993"/>
              <a:gd name="connsiteY8" fmla="*/ 10000 h 10000"/>
              <a:gd name="connsiteX9" fmla="*/ 1090 w 11993"/>
              <a:gd name="connsiteY9" fmla="*/ 9000 h 10000"/>
              <a:gd name="connsiteX10" fmla="*/ 1090 w 11993"/>
              <a:gd name="connsiteY10" fmla="*/ 1000 h 10000"/>
              <a:gd name="connsiteX0" fmla="*/ 1090 w 12426"/>
              <a:gd name="connsiteY0" fmla="*/ 1000 h 10224"/>
              <a:gd name="connsiteX1" fmla="*/ 3590 w 12426"/>
              <a:gd name="connsiteY1" fmla="*/ 2000 h 10224"/>
              <a:gd name="connsiteX2" fmla="*/ 6090 w 12426"/>
              <a:gd name="connsiteY2" fmla="*/ 1000 h 10224"/>
              <a:gd name="connsiteX3" fmla="*/ 8590 w 12426"/>
              <a:gd name="connsiteY3" fmla="*/ 0 h 10224"/>
              <a:gd name="connsiteX4" fmla="*/ 11090 w 12426"/>
              <a:gd name="connsiteY4" fmla="*/ 1000 h 10224"/>
              <a:gd name="connsiteX5" fmla="*/ 12233 w 12426"/>
              <a:gd name="connsiteY5" fmla="*/ 10179 h 10224"/>
              <a:gd name="connsiteX6" fmla="*/ 8590 w 12426"/>
              <a:gd name="connsiteY6" fmla="*/ 8000 h 10224"/>
              <a:gd name="connsiteX7" fmla="*/ 6090 w 12426"/>
              <a:gd name="connsiteY7" fmla="*/ 9000 h 10224"/>
              <a:gd name="connsiteX8" fmla="*/ 3590 w 12426"/>
              <a:gd name="connsiteY8" fmla="*/ 10000 h 10224"/>
              <a:gd name="connsiteX9" fmla="*/ 1090 w 12426"/>
              <a:gd name="connsiteY9" fmla="*/ 9000 h 10224"/>
              <a:gd name="connsiteX10" fmla="*/ 1090 w 12426"/>
              <a:gd name="connsiteY10" fmla="*/ 1000 h 10224"/>
              <a:gd name="connsiteX0" fmla="*/ 1090 w 12647"/>
              <a:gd name="connsiteY0" fmla="*/ 1000 h 10130"/>
              <a:gd name="connsiteX1" fmla="*/ 3590 w 12647"/>
              <a:gd name="connsiteY1" fmla="*/ 2000 h 10130"/>
              <a:gd name="connsiteX2" fmla="*/ 6090 w 12647"/>
              <a:gd name="connsiteY2" fmla="*/ 1000 h 10130"/>
              <a:gd name="connsiteX3" fmla="*/ 8590 w 12647"/>
              <a:gd name="connsiteY3" fmla="*/ 0 h 10130"/>
              <a:gd name="connsiteX4" fmla="*/ 11090 w 12647"/>
              <a:gd name="connsiteY4" fmla="*/ 1000 h 10130"/>
              <a:gd name="connsiteX5" fmla="*/ 12582 w 12647"/>
              <a:gd name="connsiteY5" fmla="*/ 10085 h 10130"/>
              <a:gd name="connsiteX6" fmla="*/ 8590 w 12647"/>
              <a:gd name="connsiteY6" fmla="*/ 8000 h 10130"/>
              <a:gd name="connsiteX7" fmla="*/ 6090 w 12647"/>
              <a:gd name="connsiteY7" fmla="*/ 9000 h 10130"/>
              <a:gd name="connsiteX8" fmla="*/ 3590 w 12647"/>
              <a:gd name="connsiteY8" fmla="*/ 10000 h 10130"/>
              <a:gd name="connsiteX9" fmla="*/ 1090 w 12647"/>
              <a:gd name="connsiteY9" fmla="*/ 9000 h 10130"/>
              <a:gd name="connsiteX10" fmla="*/ 1090 w 12647"/>
              <a:gd name="connsiteY10" fmla="*/ 1000 h 10130"/>
              <a:gd name="connsiteX0" fmla="*/ 1090 w 12647"/>
              <a:gd name="connsiteY0" fmla="*/ 1000 h 10130"/>
              <a:gd name="connsiteX1" fmla="*/ 3590 w 12647"/>
              <a:gd name="connsiteY1" fmla="*/ 2000 h 10130"/>
              <a:gd name="connsiteX2" fmla="*/ 6090 w 12647"/>
              <a:gd name="connsiteY2" fmla="*/ 1000 h 10130"/>
              <a:gd name="connsiteX3" fmla="*/ 8590 w 12647"/>
              <a:gd name="connsiteY3" fmla="*/ 0 h 10130"/>
              <a:gd name="connsiteX4" fmla="*/ 11090 w 12647"/>
              <a:gd name="connsiteY4" fmla="*/ 1000 h 10130"/>
              <a:gd name="connsiteX5" fmla="*/ 12582 w 12647"/>
              <a:gd name="connsiteY5" fmla="*/ 10085 h 10130"/>
              <a:gd name="connsiteX6" fmla="*/ 8590 w 12647"/>
              <a:gd name="connsiteY6" fmla="*/ 8000 h 10130"/>
              <a:gd name="connsiteX7" fmla="*/ 6090 w 12647"/>
              <a:gd name="connsiteY7" fmla="*/ 9000 h 10130"/>
              <a:gd name="connsiteX8" fmla="*/ 3590 w 12647"/>
              <a:gd name="connsiteY8" fmla="*/ 10000 h 10130"/>
              <a:gd name="connsiteX9" fmla="*/ 1090 w 12647"/>
              <a:gd name="connsiteY9" fmla="*/ 9000 h 10130"/>
              <a:gd name="connsiteX10" fmla="*/ 1090 w 12647"/>
              <a:gd name="connsiteY10" fmla="*/ 1000 h 10130"/>
              <a:gd name="connsiteX0" fmla="*/ 1090 w 12647"/>
              <a:gd name="connsiteY0" fmla="*/ 1000 h 10130"/>
              <a:gd name="connsiteX1" fmla="*/ 3590 w 12647"/>
              <a:gd name="connsiteY1" fmla="*/ 2000 h 10130"/>
              <a:gd name="connsiteX2" fmla="*/ 6090 w 12647"/>
              <a:gd name="connsiteY2" fmla="*/ 1000 h 10130"/>
              <a:gd name="connsiteX3" fmla="*/ 8590 w 12647"/>
              <a:gd name="connsiteY3" fmla="*/ 0 h 10130"/>
              <a:gd name="connsiteX4" fmla="*/ 11090 w 12647"/>
              <a:gd name="connsiteY4" fmla="*/ 1000 h 10130"/>
              <a:gd name="connsiteX5" fmla="*/ 12582 w 12647"/>
              <a:gd name="connsiteY5" fmla="*/ 10085 h 10130"/>
              <a:gd name="connsiteX6" fmla="*/ 8590 w 12647"/>
              <a:gd name="connsiteY6" fmla="*/ 8000 h 10130"/>
              <a:gd name="connsiteX7" fmla="*/ 6090 w 12647"/>
              <a:gd name="connsiteY7" fmla="*/ 9000 h 10130"/>
              <a:gd name="connsiteX8" fmla="*/ 3590 w 12647"/>
              <a:gd name="connsiteY8" fmla="*/ 10000 h 10130"/>
              <a:gd name="connsiteX9" fmla="*/ 1090 w 12647"/>
              <a:gd name="connsiteY9" fmla="*/ 9000 h 10130"/>
              <a:gd name="connsiteX10" fmla="*/ 1090 w 12647"/>
              <a:gd name="connsiteY10" fmla="*/ 1000 h 10130"/>
              <a:gd name="connsiteX0" fmla="*/ 1090 w 12647"/>
              <a:gd name="connsiteY0" fmla="*/ 1000 h 10130"/>
              <a:gd name="connsiteX1" fmla="*/ 3590 w 12647"/>
              <a:gd name="connsiteY1" fmla="*/ 2000 h 10130"/>
              <a:gd name="connsiteX2" fmla="*/ 6090 w 12647"/>
              <a:gd name="connsiteY2" fmla="*/ 1000 h 10130"/>
              <a:gd name="connsiteX3" fmla="*/ 8590 w 12647"/>
              <a:gd name="connsiteY3" fmla="*/ 0 h 10130"/>
              <a:gd name="connsiteX4" fmla="*/ 11090 w 12647"/>
              <a:gd name="connsiteY4" fmla="*/ 1000 h 10130"/>
              <a:gd name="connsiteX5" fmla="*/ 12582 w 12647"/>
              <a:gd name="connsiteY5" fmla="*/ 10085 h 10130"/>
              <a:gd name="connsiteX6" fmla="*/ 8590 w 12647"/>
              <a:gd name="connsiteY6" fmla="*/ 8000 h 10130"/>
              <a:gd name="connsiteX7" fmla="*/ 6090 w 12647"/>
              <a:gd name="connsiteY7" fmla="*/ 9000 h 10130"/>
              <a:gd name="connsiteX8" fmla="*/ 3590 w 12647"/>
              <a:gd name="connsiteY8" fmla="*/ 10000 h 10130"/>
              <a:gd name="connsiteX9" fmla="*/ 1090 w 12647"/>
              <a:gd name="connsiteY9" fmla="*/ 9000 h 10130"/>
              <a:gd name="connsiteX10" fmla="*/ 1090 w 12647"/>
              <a:gd name="connsiteY10" fmla="*/ 1000 h 10130"/>
              <a:gd name="connsiteX0" fmla="*/ 1090 w 12647"/>
              <a:gd name="connsiteY0" fmla="*/ 1000 h 10130"/>
              <a:gd name="connsiteX1" fmla="*/ 3590 w 12647"/>
              <a:gd name="connsiteY1" fmla="*/ 2000 h 10130"/>
              <a:gd name="connsiteX2" fmla="*/ 6090 w 12647"/>
              <a:gd name="connsiteY2" fmla="*/ 1000 h 10130"/>
              <a:gd name="connsiteX3" fmla="*/ 8590 w 12647"/>
              <a:gd name="connsiteY3" fmla="*/ 0 h 10130"/>
              <a:gd name="connsiteX4" fmla="*/ 11090 w 12647"/>
              <a:gd name="connsiteY4" fmla="*/ 1000 h 10130"/>
              <a:gd name="connsiteX5" fmla="*/ 12582 w 12647"/>
              <a:gd name="connsiteY5" fmla="*/ 10085 h 10130"/>
              <a:gd name="connsiteX6" fmla="*/ 8590 w 12647"/>
              <a:gd name="connsiteY6" fmla="*/ 8000 h 10130"/>
              <a:gd name="connsiteX7" fmla="*/ 6122 w 12647"/>
              <a:gd name="connsiteY7" fmla="*/ 9189 h 10130"/>
              <a:gd name="connsiteX8" fmla="*/ 3590 w 12647"/>
              <a:gd name="connsiteY8" fmla="*/ 10000 h 10130"/>
              <a:gd name="connsiteX9" fmla="*/ 1090 w 12647"/>
              <a:gd name="connsiteY9" fmla="*/ 9000 h 10130"/>
              <a:gd name="connsiteX10" fmla="*/ 1090 w 12647"/>
              <a:gd name="connsiteY10" fmla="*/ 1000 h 10130"/>
              <a:gd name="connsiteX0" fmla="*/ 1090 w 12658"/>
              <a:gd name="connsiteY0" fmla="*/ 1000 h 10181"/>
              <a:gd name="connsiteX1" fmla="*/ 3590 w 12658"/>
              <a:gd name="connsiteY1" fmla="*/ 2000 h 10181"/>
              <a:gd name="connsiteX2" fmla="*/ 6090 w 12658"/>
              <a:gd name="connsiteY2" fmla="*/ 1000 h 10181"/>
              <a:gd name="connsiteX3" fmla="*/ 8590 w 12658"/>
              <a:gd name="connsiteY3" fmla="*/ 0 h 10181"/>
              <a:gd name="connsiteX4" fmla="*/ 11090 w 12658"/>
              <a:gd name="connsiteY4" fmla="*/ 1000 h 10181"/>
              <a:gd name="connsiteX5" fmla="*/ 12582 w 12658"/>
              <a:gd name="connsiteY5" fmla="*/ 10085 h 10181"/>
              <a:gd name="connsiteX6" fmla="*/ 10939 w 12658"/>
              <a:gd name="connsiteY6" fmla="*/ 5972 h 10181"/>
              <a:gd name="connsiteX7" fmla="*/ 6122 w 12658"/>
              <a:gd name="connsiteY7" fmla="*/ 9189 h 10181"/>
              <a:gd name="connsiteX8" fmla="*/ 3590 w 12658"/>
              <a:gd name="connsiteY8" fmla="*/ 10000 h 10181"/>
              <a:gd name="connsiteX9" fmla="*/ 1090 w 12658"/>
              <a:gd name="connsiteY9" fmla="*/ 9000 h 10181"/>
              <a:gd name="connsiteX10" fmla="*/ 1090 w 12658"/>
              <a:gd name="connsiteY10" fmla="*/ 1000 h 10181"/>
              <a:gd name="connsiteX0" fmla="*/ 1090 w 12733"/>
              <a:gd name="connsiteY0" fmla="*/ 1000 h 10202"/>
              <a:gd name="connsiteX1" fmla="*/ 3590 w 12733"/>
              <a:gd name="connsiteY1" fmla="*/ 2000 h 10202"/>
              <a:gd name="connsiteX2" fmla="*/ 6090 w 12733"/>
              <a:gd name="connsiteY2" fmla="*/ 1000 h 10202"/>
              <a:gd name="connsiteX3" fmla="*/ 8590 w 12733"/>
              <a:gd name="connsiteY3" fmla="*/ 0 h 10202"/>
              <a:gd name="connsiteX4" fmla="*/ 11090 w 12733"/>
              <a:gd name="connsiteY4" fmla="*/ 1000 h 10202"/>
              <a:gd name="connsiteX5" fmla="*/ 12582 w 12733"/>
              <a:gd name="connsiteY5" fmla="*/ 10085 h 10202"/>
              <a:gd name="connsiteX6" fmla="*/ 9923 w 12733"/>
              <a:gd name="connsiteY6" fmla="*/ 6349 h 10202"/>
              <a:gd name="connsiteX7" fmla="*/ 6122 w 12733"/>
              <a:gd name="connsiteY7" fmla="*/ 9189 h 10202"/>
              <a:gd name="connsiteX8" fmla="*/ 3590 w 12733"/>
              <a:gd name="connsiteY8" fmla="*/ 10000 h 10202"/>
              <a:gd name="connsiteX9" fmla="*/ 1090 w 12733"/>
              <a:gd name="connsiteY9" fmla="*/ 9000 h 10202"/>
              <a:gd name="connsiteX10" fmla="*/ 1090 w 12733"/>
              <a:gd name="connsiteY10" fmla="*/ 1000 h 10202"/>
              <a:gd name="connsiteX0" fmla="*/ 1090 w 12707"/>
              <a:gd name="connsiteY0" fmla="*/ 1000 h 10259"/>
              <a:gd name="connsiteX1" fmla="*/ 3590 w 12707"/>
              <a:gd name="connsiteY1" fmla="*/ 2000 h 10259"/>
              <a:gd name="connsiteX2" fmla="*/ 6090 w 12707"/>
              <a:gd name="connsiteY2" fmla="*/ 1000 h 10259"/>
              <a:gd name="connsiteX3" fmla="*/ 8590 w 12707"/>
              <a:gd name="connsiteY3" fmla="*/ 0 h 10259"/>
              <a:gd name="connsiteX4" fmla="*/ 11090 w 12707"/>
              <a:gd name="connsiteY4" fmla="*/ 1000 h 10259"/>
              <a:gd name="connsiteX5" fmla="*/ 12582 w 12707"/>
              <a:gd name="connsiteY5" fmla="*/ 10085 h 10259"/>
              <a:gd name="connsiteX6" fmla="*/ 10272 w 12707"/>
              <a:gd name="connsiteY6" fmla="*/ 7151 h 10259"/>
              <a:gd name="connsiteX7" fmla="*/ 6122 w 12707"/>
              <a:gd name="connsiteY7" fmla="*/ 9189 h 10259"/>
              <a:gd name="connsiteX8" fmla="*/ 3590 w 12707"/>
              <a:gd name="connsiteY8" fmla="*/ 10000 h 10259"/>
              <a:gd name="connsiteX9" fmla="*/ 1090 w 12707"/>
              <a:gd name="connsiteY9" fmla="*/ 9000 h 10259"/>
              <a:gd name="connsiteX10" fmla="*/ 1090 w 12707"/>
              <a:gd name="connsiteY10" fmla="*/ 1000 h 10259"/>
              <a:gd name="connsiteX0" fmla="*/ 1090 w 12670"/>
              <a:gd name="connsiteY0" fmla="*/ 1000 h 10272"/>
              <a:gd name="connsiteX1" fmla="*/ 3590 w 12670"/>
              <a:gd name="connsiteY1" fmla="*/ 2000 h 10272"/>
              <a:gd name="connsiteX2" fmla="*/ 6090 w 12670"/>
              <a:gd name="connsiteY2" fmla="*/ 1000 h 10272"/>
              <a:gd name="connsiteX3" fmla="*/ 8590 w 12670"/>
              <a:gd name="connsiteY3" fmla="*/ 0 h 10272"/>
              <a:gd name="connsiteX4" fmla="*/ 11090 w 12670"/>
              <a:gd name="connsiteY4" fmla="*/ 1000 h 10272"/>
              <a:gd name="connsiteX5" fmla="*/ 12582 w 12670"/>
              <a:gd name="connsiteY5" fmla="*/ 10085 h 10272"/>
              <a:gd name="connsiteX6" fmla="*/ 10780 w 12670"/>
              <a:gd name="connsiteY6" fmla="*/ 7293 h 10272"/>
              <a:gd name="connsiteX7" fmla="*/ 6122 w 12670"/>
              <a:gd name="connsiteY7" fmla="*/ 9189 h 10272"/>
              <a:gd name="connsiteX8" fmla="*/ 3590 w 12670"/>
              <a:gd name="connsiteY8" fmla="*/ 10000 h 10272"/>
              <a:gd name="connsiteX9" fmla="*/ 1090 w 12670"/>
              <a:gd name="connsiteY9" fmla="*/ 9000 h 10272"/>
              <a:gd name="connsiteX10" fmla="*/ 1090 w 12670"/>
              <a:gd name="connsiteY10" fmla="*/ 1000 h 1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70" h="10272">
                <a:moveTo>
                  <a:pt x="1090" y="1000"/>
                </a:moveTo>
                <a:cubicBezTo>
                  <a:pt x="2296" y="597"/>
                  <a:pt x="2114" y="2141"/>
                  <a:pt x="3590" y="2000"/>
                </a:cubicBezTo>
                <a:cubicBezTo>
                  <a:pt x="5066" y="1859"/>
                  <a:pt x="6090" y="1552"/>
                  <a:pt x="6090" y="1000"/>
                </a:cubicBezTo>
                <a:cubicBezTo>
                  <a:pt x="6090" y="448"/>
                  <a:pt x="7209" y="0"/>
                  <a:pt x="8590" y="0"/>
                </a:cubicBezTo>
                <a:cubicBezTo>
                  <a:pt x="9971" y="0"/>
                  <a:pt x="11090" y="448"/>
                  <a:pt x="11090" y="1000"/>
                </a:cubicBezTo>
                <a:cubicBezTo>
                  <a:pt x="13122" y="6120"/>
                  <a:pt x="12634" y="9036"/>
                  <a:pt x="12582" y="10085"/>
                </a:cubicBezTo>
                <a:cubicBezTo>
                  <a:pt x="12530" y="11134"/>
                  <a:pt x="11857" y="7442"/>
                  <a:pt x="10780" y="7293"/>
                </a:cubicBezTo>
                <a:cubicBezTo>
                  <a:pt x="9703" y="7144"/>
                  <a:pt x="7320" y="8738"/>
                  <a:pt x="6122" y="9189"/>
                </a:cubicBezTo>
                <a:cubicBezTo>
                  <a:pt x="4924" y="9640"/>
                  <a:pt x="4971" y="10000"/>
                  <a:pt x="3590" y="10000"/>
                </a:cubicBezTo>
                <a:cubicBezTo>
                  <a:pt x="2209" y="10000"/>
                  <a:pt x="1090" y="9552"/>
                  <a:pt x="1090" y="9000"/>
                </a:cubicBezTo>
                <a:cubicBezTo>
                  <a:pt x="-593" y="5107"/>
                  <a:pt x="-116" y="1403"/>
                  <a:pt x="1090" y="1000"/>
                </a:cubicBezTo>
                <a:close/>
              </a:path>
            </a:pathLst>
          </a:custGeom>
          <a:solidFill>
            <a:srgbClr val="F7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5921114" y="3022312"/>
            <a:ext cx="3019326" cy="1200329"/>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nghĩ cách giúp hai bạn làm lịch để bàn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452116" y="647741"/>
            <a:ext cx="53902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a:solidFill>
                  <a:srgbClr val="002060"/>
                </a:solidFill>
                <a:latin typeface="Roboto" panose="02000000000000000000" pitchFamily="2" charset="0"/>
                <a:ea typeface="Roboto"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2751" y="3146090"/>
            <a:ext cx="1905675" cy="247998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82"/>
            <a:ext cx="1946787" cy="1423827"/>
          </a:xfrm>
          <a:prstGeom prst="rect">
            <a:avLst/>
          </a:prstGeom>
          <a:ln>
            <a:noFill/>
          </a:ln>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3393" y="2358253"/>
            <a:ext cx="3353826" cy="3177309"/>
          </a:xfrm>
          <a:prstGeom prst="rect">
            <a:avLst/>
          </a:prstGeom>
        </p:spPr>
      </p:pic>
    </p:spTree>
    <p:extLst>
      <p:ext uri="{BB962C8B-B14F-4D97-AF65-F5344CB8AC3E}">
        <p14:creationId xmlns:p14="http://schemas.microsoft.com/office/powerpoint/2010/main" val="69348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down)">
                                      <p:cBhvr>
                                        <p:cTn id="10" dur="500"/>
                                        <p:tgtEl>
                                          <p:spTgt spid="116"/>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D3D58D-905F-75AB-58F9-9B5D803AF7C8}"/>
              </a:ext>
            </a:extLst>
          </p:cNvPr>
          <p:cNvSpPr txBox="1"/>
          <p:nvPr/>
        </p:nvSpPr>
        <p:spPr>
          <a:xfrm>
            <a:off x="3452116" y="647741"/>
            <a:ext cx="53902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noProof="0">
                <a:solidFill>
                  <a:srgbClr val="002060"/>
                </a:solidFill>
                <a:latin typeface="Roboto" panose="02000000000000000000" pitchFamily="2" charset="0"/>
                <a:ea typeface="Roboto" panose="02000000000000000000" pitchFamily="2" charset="0"/>
              </a:rPr>
              <a:t>NHIỆM VỤ</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Speech Bubble: Rectangle with Corners Rounded 7">
            <a:extLst>
              <a:ext uri="{FF2B5EF4-FFF2-40B4-BE49-F238E27FC236}">
                <a16:creationId xmlns:a16="http://schemas.microsoft.com/office/drawing/2014/main" id="{EEB62C95-8A01-6CD1-A74B-6B092E95E6E9}"/>
              </a:ext>
            </a:extLst>
          </p:cNvPr>
          <p:cNvSpPr/>
          <p:nvPr/>
        </p:nvSpPr>
        <p:spPr>
          <a:xfrm flipH="1">
            <a:off x="1705581" y="2953152"/>
            <a:ext cx="4390417" cy="2202508"/>
          </a:xfrm>
          <a:prstGeom prst="wedgeRoundRectCallout">
            <a:avLst>
              <a:gd name="adj1" fmla="val 66670"/>
              <a:gd name="adj2" fmla="val 48050"/>
              <a:gd name="adj3" fmla="val 16667"/>
            </a:avLst>
          </a:prstGeom>
          <a:solidFill>
            <a:schemeClr val="accent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3F19D6D-7B96-ACC8-87F4-2FC3D95EDE17}"/>
              </a:ext>
            </a:extLst>
          </p:cNvPr>
          <p:cNvSpPr txBox="1"/>
          <p:nvPr/>
        </p:nvSpPr>
        <p:spPr>
          <a:xfrm flipH="1">
            <a:off x="1943576" y="3269576"/>
            <a:ext cx="3819727" cy="1569660"/>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C</a:t>
            </a:r>
            <a:r>
              <a:rPr lang="vi-VN" altLang="zh-CN" sz="2400">
                <a:solidFill>
                  <a:srgbClr val="002060"/>
                </a:solidFill>
                <a:latin typeface="Roboto" panose="02000000000000000000" pitchFamily="2" charset="0"/>
                <a:ea typeface="Roboto" panose="02000000000000000000" pitchFamily="2" charset="0"/>
              </a:rPr>
              <a:t>húng ta cùng nhau làm sản phẩm Lịch để bàn tiện ích để giúp ta đánh dấu những ngày đặc biệt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 name="Picture 9">
            <a:extLst>
              <a:ext uri="{FF2B5EF4-FFF2-40B4-BE49-F238E27FC236}">
                <a16:creationId xmlns:a16="http://schemas.microsoft.com/office/drawing/2014/main" id="{CFA30AF2-5E2E-95F6-7940-5F311103DD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46290" y="4138312"/>
            <a:ext cx="2089866" cy="2719688"/>
          </a:xfrm>
          <a:prstGeom prst="rect">
            <a:avLst/>
          </a:prstGeom>
        </p:spPr>
      </p:pic>
      <p:sp>
        <p:nvSpPr>
          <p:cNvPr id="12" name="Flowchart: Document 11">
            <a:extLst>
              <a:ext uri="{FF2B5EF4-FFF2-40B4-BE49-F238E27FC236}">
                <a16:creationId xmlns:a16="http://schemas.microsoft.com/office/drawing/2014/main" id="{C51F5FD0-3B85-7F8A-EF9E-731EBA3ADC97}"/>
              </a:ext>
            </a:extLst>
          </p:cNvPr>
          <p:cNvSpPr/>
          <p:nvPr/>
        </p:nvSpPr>
        <p:spPr>
          <a:xfrm rot="10800000">
            <a:off x="6877791" y="2508539"/>
            <a:ext cx="4952258" cy="2647120"/>
          </a:xfrm>
          <a:prstGeom prst="flowChartDocument">
            <a:avLst/>
          </a:prstGeom>
          <a:solidFill>
            <a:srgbClr val="B4E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CCA469E-0037-2C17-72A9-544E86C67272}"/>
              </a:ext>
            </a:extLst>
          </p:cNvPr>
          <p:cNvSpPr txBox="1"/>
          <p:nvPr/>
        </p:nvSpPr>
        <p:spPr>
          <a:xfrm>
            <a:off x="7046041" y="3146465"/>
            <a:ext cx="4615757" cy="1815882"/>
          </a:xfrm>
          <a:prstGeom prst="rect">
            <a:avLst/>
          </a:prstGeom>
          <a:noFill/>
        </p:spPr>
        <p:txBody>
          <a:bodyPr wrap="square" rtlCol="0">
            <a:spAutoFit/>
          </a:bodyPr>
          <a:lstStyle/>
          <a:p>
            <a:pPr algn="just">
              <a:lnSpc>
                <a:spcPct val="120000"/>
              </a:lnSpc>
            </a:pPr>
            <a:r>
              <a:rPr lang="en-US" sz="2000" b="1">
                <a:effectLst/>
                <a:latin typeface="Roboto" panose="02000000000000000000" pitchFamily="2" charset="0"/>
                <a:ea typeface="Roboto" panose="02000000000000000000" pitchFamily="2" charset="0"/>
                <a:cs typeface="Roboto" panose="02000000000000000000" pitchFamily="2" charset="0"/>
              </a:rPr>
              <a:t>Sản phẩm đảm bảo các yêu cầu sau:</a:t>
            </a:r>
          </a:p>
          <a:p>
            <a:pPr algn="just">
              <a:lnSpc>
                <a:spcPct val="120000"/>
              </a:lnSpc>
            </a:pPr>
            <a:r>
              <a:rPr lang="en-US" sz="2000">
                <a:effectLst/>
                <a:latin typeface="Roboto" panose="02000000000000000000" pitchFamily="2" charset="0"/>
                <a:ea typeface="Roboto" panose="02000000000000000000" pitchFamily="2" charset="0"/>
                <a:cs typeface="Roboto" panose="02000000000000000000" pitchFamily="2" charset="0"/>
              </a:rPr>
              <a:t>+ Ghi rõ tên tháng và thể hiện đúng số ngày trong tháng.</a:t>
            </a:r>
          </a:p>
          <a:p>
            <a:r>
              <a:rPr lang="en-US" sz="2000" kern="0">
                <a:effectLst/>
                <a:latin typeface="Roboto" panose="02000000000000000000" pitchFamily="2" charset="0"/>
                <a:ea typeface="Roboto" panose="02000000000000000000" pitchFamily="2" charset="0"/>
                <a:cs typeface="Roboto" panose="02000000000000000000" pitchFamily="2" charset="0"/>
              </a:rPr>
              <a:t>+ Trang trí sáng tạo, đảm bảo tính thẩm mĩ, sử dụng được nhiều lần.</a:t>
            </a:r>
            <a:endParaRPr lang="en-US" sz="20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18370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B350-5EA8-FEA7-43C0-B2350966B24A}"/>
              </a:ext>
            </a:extLst>
          </p:cNvPr>
          <p:cNvSpPr txBox="1"/>
          <p:nvPr/>
        </p:nvSpPr>
        <p:spPr>
          <a:xfrm>
            <a:off x="3030691" y="2362383"/>
            <a:ext cx="66386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PHIẾU HỌC TẬP SỐ 1</a:t>
            </a:r>
          </a:p>
        </p:txBody>
      </p:sp>
    </p:spTree>
    <p:extLst>
      <p:ext uri="{BB962C8B-B14F-4D97-AF65-F5344CB8AC3E}">
        <p14:creationId xmlns:p14="http://schemas.microsoft.com/office/powerpoint/2010/main" val="187421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030643" y="299707"/>
            <a:ext cx="916179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CHỌN CÁC THÁNG TƯƠNG ỨNG VỚI SỐ NGÀY</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42" y="-22542"/>
            <a:ext cx="2029820" cy="1484555"/>
          </a:xfrm>
          <a:prstGeom prst="rect">
            <a:avLst/>
          </a:prstGeom>
          <a:ln>
            <a:noFill/>
          </a:ln>
        </p:spPr>
      </p:pic>
      <p:grpSp>
        <p:nvGrpSpPr>
          <p:cNvPr id="58" name="Group 57"/>
          <p:cNvGrpSpPr/>
          <p:nvPr/>
        </p:nvGrpSpPr>
        <p:grpSpPr>
          <a:xfrm>
            <a:off x="1784702" y="3315585"/>
            <a:ext cx="1577476" cy="1062151"/>
            <a:chOff x="1782903" y="3422204"/>
            <a:chExt cx="1577476" cy="1062151"/>
          </a:xfrm>
        </p:grpSpPr>
        <p:grpSp>
          <p:nvGrpSpPr>
            <p:cNvPr id="55" name="Group 54"/>
            <p:cNvGrpSpPr/>
            <p:nvPr/>
          </p:nvGrpSpPr>
          <p:grpSpPr>
            <a:xfrm>
              <a:off x="1782903" y="3422204"/>
              <a:ext cx="1577476" cy="1062151"/>
              <a:chOff x="6352576" y="2804745"/>
              <a:chExt cx="1577476" cy="1062151"/>
            </a:xfrm>
          </p:grpSpPr>
          <p:sp>
            <p:nvSpPr>
              <p:cNvPr id="56" name="Teardrop 55"/>
              <p:cNvSpPr/>
              <p:nvPr/>
            </p:nvSpPr>
            <p:spPr>
              <a:xfrm rot="9530172">
                <a:off x="7075122" y="2975125"/>
                <a:ext cx="854930" cy="713096"/>
              </a:xfrm>
              <a:prstGeom prst="teardrop">
                <a:avLst/>
              </a:prstGeom>
              <a:solidFill>
                <a:srgbClr val="71B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ardrop 56"/>
              <p:cNvSpPr/>
              <p:nvPr/>
            </p:nvSpPr>
            <p:spPr>
              <a:xfrm rot="6003207">
                <a:off x="6379323" y="2906734"/>
                <a:ext cx="854930" cy="908423"/>
              </a:xfrm>
              <a:prstGeom prst="teardrop">
                <a:avLst/>
              </a:prstGeom>
              <a:solidFill>
                <a:srgbClr val="71B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ardrop 50"/>
              <p:cNvSpPr/>
              <p:nvPr/>
            </p:nvSpPr>
            <p:spPr>
              <a:xfrm rot="7533540">
                <a:off x="6660423" y="2777998"/>
                <a:ext cx="854930" cy="908423"/>
              </a:xfrm>
              <a:prstGeom prst="teardrop">
                <a:avLst/>
              </a:prstGeom>
              <a:solidFill>
                <a:srgbClr val="B4E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6957024" y="3452291"/>
                <a:ext cx="434462" cy="41460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1927884" y="3524884"/>
              <a:ext cx="1339912"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28 hoặc 29 ngày</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59" name="Group 58"/>
          <p:cNvGrpSpPr/>
          <p:nvPr/>
        </p:nvGrpSpPr>
        <p:grpSpPr>
          <a:xfrm>
            <a:off x="4895390" y="3290461"/>
            <a:ext cx="1577476" cy="1062151"/>
            <a:chOff x="4848199" y="3427485"/>
            <a:chExt cx="1577476" cy="1062151"/>
          </a:xfrm>
        </p:grpSpPr>
        <p:grpSp>
          <p:nvGrpSpPr>
            <p:cNvPr id="61" name="Group 60"/>
            <p:cNvGrpSpPr/>
            <p:nvPr/>
          </p:nvGrpSpPr>
          <p:grpSpPr>
            <a:xfrm>
              <a:off x="4848199" y="3427485"/>
              <a:ext cx="1577476" cy="1062151"/>
              <a:chOff x="6352576" y="2804745"/>
              <a:chExt cx="1577476" cy="1062151"/>
            </a:xfrm>
          </p:grpSpPr>
          <p:sp>
            <p:nvSpPr>
              <p:cNvPr id="62" name="Teardrop 61"/>
              <p:cNvSpPr/>
              <p:nvPr/>
            </p:nvSpPr>
            <p:spPr>
              <a:xfrm rot="9530172">
                <a:off x="7075122" y="2975125"/>
                <a:ext cx="854930" cy="713096"/>
              </a:xfrm>
              <a:prstGeom prst="teardrop">
                <a:avLst/>
              </a:prstGeom>
              <a:solidFill>
                <a:srgbClr val="71B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ardrop 62"/>
              <p:cNvSpPr/>
              <p:nvPr/>
            </p:nvSpPr>
            <p:spPr>
              <a:xfrm rot="6003207">
                <a:off x="6379323" y="2906734"/>
                <a:ext cx="854930" cy="908423"/>
              </a:xfrm>
              <a:prstGeom prst="teardrop">
                <a:avLst/>
              </a:prstGeom>
              <a:solidFill>
                <a:srgbClr val="71B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ardrop 63"/>
              <p:cNvSpPr/>
              <p:nvPr/>
            </p:nvSpPr>
            <p:spPr>
              <a:xfrm rot="7533540">
                <a:off x="6660423" y="2777998"/>
                <a:ext cx="854930" cy="908423"/>
              </a:xfrm>
              <a:prstGeom prst="teardrop">
                <a:avLst/>
              </a:prstGeom>
              <a:solidFill>
                <a:srgbClr val="B4E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6957024" y="3452291"/>
                <a:ext cx="434462" cy="41460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4974169" y="3688136"/>
              <a:ext cx="1406873"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30 ngày</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60" name="Group 59"/>
          <p:cNvGrpSpPr/>
          <p:nvPr/>
        </p:nvGrpSpPr>
        <p:grpSpPr>
          <a:xfrm>
            <a:off x="8035986" y="3365735"/>
            <a:ext cx="1577476" cy="1062151"/>
            <a:chOff x="8299590" y="3404336"/>
            <a:chExt cx="1577476" cy="1062151"/>
          </a:xfrm>
        </p:grpSpPr>
        <p:grpSp>
          <p:nvGrpSpPr>
            <p:cNvPr id="71" name="Group 70"/>
            <p:cNvGrpSpPr/>
            <p:nvPr/>
          </p:nvGrpSpPr>
          <p:grpSpPr>
            <a:xfrm>
              <a:off x="8299590" y="3404336"/>
              <a:ext cx="1577476" cy="1062151"/>
              <a:chOff x="6352576" y="2804745"/>
              <a:chExt cx="1577476" cy="1062151"/>
            </a:xfrm>
          </p:grpSpPr>
          <p:sp>
            <p:nvSpPr>
              <p:cNvPr id="72" name="Teardrop 71"/>
              <p:cNvSpPr/>
              <p:nvPr/>
            </p:nvSpPr>
            <p:spPr>
              <a:xfrm rot="9530172">
                <a:off x="7075122" y="2975125"/>
                <a:ext cx="854930" cy="713096"/>
              </a:xfrm>
              <a:prstGeom prst="teardrop">
                <a:avLst/>
              </a:prstGeom>
              <a:solidFill>
                <a:srgbClr val="71B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ardrop 72"/>
              <p:cNvSpPr/>
              <p:nvPr/>
            </p:nvSpPr>
            <p:spPr>
              <a:xfrm rot="6003207">
                <a:off x="6379323" y="2906734"/>
                <a:ext cx="854930" cy="908423"/>
              </a:xfrm>
              <a:prstGeom prst="teardrop">
                <a:avLst/>
              </a:prstGeom>
              <a:solidFill>
                <a:srgbClr val="71BD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ardrop 73"/>
              <p:cNvSpPr/>
              <p:nvPr/>
            </p:nvSpPr>
            <p:spPr>
              <a:xfrm rot="7533540">
                <a:off x="6660423" y="2777998"/>
                <a:ext cx="854930" cy="908423"/>
              </a:xfrm>
              <a:prstGeom prst="teardrop">
                <a:avLst/>
              </a:prstGeom>
              <a:solidFill>
                <a:srgbClr val="B4E0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6957024" y="3452291"/>
                <a:ext cx="434462" cy="41460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8417832" y="3641925"/>
              <a:ext cx="1406873"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31 ngày</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5" name="Group 44"/>
          <p:cNvGrpSpPr/>
          <p:nvPr/>
        </p:nvGrpSpPr>
        <p:grpSpPr>
          <a:xfrm>
            <a:off x="7998367" y="5045925"/>
            <a:ext cx="1402069" cy="1824828"/>
            <a:chOff x="1597818" y="1511097"/>
            <a:chExt cx="1402069" cy="1824828"/>
          </a:xfrm>
        </p:grpSpPr>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818" y="1511097"/>
              <a:ext cx="1301824" cy="1518795"/>
            </a:xfrm>
            <a:prstGeom prst="rect">
              <a:avLst/>
            </a:prstGeom>
          </p:spPr>
        </p:pic>
        <p:sp>
          <p:nvSpPr>
            <p:cNvPr id="29" name="TextBox 28"/>
            <p:cNvSpPr txBox="1"/>
            <p:nvPr/>
          </p:nvSpPr>
          <p:spPr>
            <a:xfrm>
              <a:off x="1635437" y="2874260"/>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8</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6" name="Group 45"/>
          <p:cNvGrpSpPr/>
          <p:nvPr/>
        </p:nvGrpSpPr>
        <p:grpSpPr>
          <a:xfrm>
            <a:off x="6430624" y="5251974"/>
            <a:ext cx="1364450" cy="1618779"/>
            <a:chOff x="4414441" y="1413483"/>
            <a:chExt cx="1364450" cy="1618779"/>
          </a:xfrm>
        </p:grpSpPr>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4748" y="1413483"/>
              <a:ext cx="1061354" cy="1313085"/>
            </a:xfrm>
            <a:prstGeom prst="rect">
              <a:avLst/>
            </a:prstGeom>
          </p:spPr>
        </p:pic>
        <p:sp>
          <p:nvSpPr>
            <p:cNvPr id="30" name="TextBox 29"/>
            <p:cNvSpPr txBox="1"/>
            <p:nvPr/>
          </p:nvSpPr>
          <p:spPr>
            <a:xfrm>
              <a:off x="4414441" y="2570597"/>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9</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26" name="Group 25"/>
          <p:cNvGrpSpPr/>
          <p:nvPr/>
        </p:nvGrpSpPr>
        <p:grpSpPr>
          <a:xfrm>
            <a:off x="1294116" y="1099078"/>
            <a:ext cx="1364450" cy="1627220"/>
            <a:chOff x="6748819" y="1590940"/>
            <a:chExt cx="1364450" cy="162722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2764" y="1590940"/>
              <a:ext cx="1123757" cy="1323240"/>
            </a:xfrm>
            <a:prstGeom prst="rect">
              <a:avLst/>
            </a:prstGeom>
          </p:spPr>
        </p:pic>
        <p:sp>
          <p:nvSpPr>
            <p:cNvPr id="31" name="TextBox 30"/>
            <p:cNvSpPr txBox="1"/>
            <p:nvPr/>
          </p:nvSpPr>
          <p:spPr>
            <a:xfrm>
              <a:off x="6748819" y="2756495"/>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1</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7" name="Group 46"/>
          <p:cNvGrpSpPr/>
          <p:nvPr/>
        </p:nvGrpSpPr>
        <p:grpSpPr>
          <a:xfrm>
            <a:off x="4708573" y="5038104"/>
            <a:ext cx="1518758" cy="1832649"/>
            <a:chOff x="8667808" y="1455052"/>
            <a:chExt cx="1518758" cy="1832649"/>
          </a:xfrm>
        </p:grpSpPr>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91951" y="1455052"/>
              <a:ext cx="956475" cy="1449204"/>
            </a:xfrm>
            <a:prstGeom prst="rect">
              <a:avLst/>
            </a:prstGeom>
          </p:spPr>
        </p:pic>
        <p:sp>
          <p:nvSpPr>
            <p:cNvPr id="32" name="TextBox 31"/>
            <p:cNvSpPr txBox="1"/>
            <p:nvPr/>
          </p:nvSpPr>
          <p:spPr>
            <a:xfrm>
              <a:off x="8667808" y="2826036"/>
              <a:ext cx="1518758"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10</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8" name="Group 47"/>
          <p:cNvGrpSpPr/>
          <p:nvPr/>
        </p:nvGrpSpPr>
        <p:grpSpPr>
          <a:xfrm>
            <a:off x="3011029" y="5113204"/>
            <a:ext cx="1494251" cy="1757549"/>
            <a:chOff x="10475660" y="1922276"/>
            <a:chExt cx="1494251" cy="1757549"/>
          </a:xfrm>
        </p:grpSpPr>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81314" y="1922276"/>
              <a:ext cx="1200174" cy="1329534"/>
            </a:xfrm>
            <a:prstGeom prst="rect">
              <a:avLst/>
            </a:prstGeom>
          </p:spPr>
        </p:pic>
        <p:sp>
          <p:nvSpPr>
            <p:cNvPr id="33" name="TextBox 32"/>
            <p:cNvSpPr txBox="1"/>
            <p:nvPr/>
          </p:nvSpPr>
          <p:spPr>
            <a:xfrm>
              <a:off x="10475660" y="3218160"/>
              <a:ext cx="1494251"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11</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1" name="Group 40"/>
          <p:cNvGrpSpPr/>
          <p:nvPr/>
        </p:nvGrpSpPr>
        <p:grpSpPr>
          <a:xfrm>
            <a:off x="6197277" y="1119179"/>
            <a:ext cx="1364450" cy="1607119"/>
            <a:chOff x="10343266" y="3788835"/>
            <a:chExt cx="1364450" cy="1607119"/>
          </a:xfrm>
        </p:grpSpPr>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73143" y="3788835"/>
              <a:ext cx="1007517" cy="1124242"/>
            </a:xfrm>
            <a:prstGeom prst="rect">
              <a:avLst/>
            </a:prstGeom>
          </p:spPr>
        </p:pic>
        <p:sp>
          <p:nvSpPr>
            <p:cNvPr id="34" name="TextBox 33"/>
            <p:cNvSpPr txBox="1"/>
            <p:nvPr/>
          </p:nvSpPr>
          <p:spPr>
            <a:xfrm>
              <a:off x="10343266" y="4934289"/>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4</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9" name="Group 48"/>
          <p:cNvGrpSpPr/>
          <p:nvPr/>
        </p:nvGrpSpPr>
        <p:grpSpPr>
          <a:xfrm>
            <a:off x="1231651" y="5279126"/>
            <a:ext cx="1576085" cy="1591627"/>
            <a:chOff x="9313449" y="5307093"/>
            <a:chExt cx="1576085" cy="1591627"/>
          </a:xfrm>
        </p:grpSpPr>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86378" y="5307093"/>
              <a:ext cx="1147546" cy="1355490"/>
            </a:xfrm>
            <a:prstGeom prst="rect">
              <a:avLst/>
            </a:prstGeom>
          </p:spPr>
        </p:pic>
        <p:sp>
          <p:nvSpPr>
            <p:cNvPr id="35" name="TextBox 34"/>
            <p:cNvSpPr txBox="1"/>
            <p:nvPr/>
          </p:nvSpPr>
          <p:spPr>
            <a:xfrm>
              <a:off x="9313449" y="6437055"/>
              <a:ext cx="1576085"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12</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3" name="Group 42"/>
          <p:cNvGrpSpPr/>
          <p:nvPr/>
        </p:nvGrpSpPr>
        <p:grpSpPr>
          <a:xfrm>
            <a:off x="9466051" y="1289826"/>
            <a:ext cx="1364450" cy="1436472"/>
            <a:chOff x="7298034" y="5334539"/>
            <a:chExt cx="1364450" cy="1436472"/>
          </a:xfrm>
        </p:grpSpPr>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29384" y="5334539"/>
              <a:ext cx="1204644" cy="1099588"/>
            </a:xfrm>
            <a:prstGeom prst="rect">
              <a:avLst/>
            </a:prstGeom>
          </p:spPr>
        </p:pic>
        <p:sp>
          <p:nvSpPr>
            <p:cNvPr id="36" name="TextBox 35"/>
            <p:cNvSpPr txBox="1"/>
            <p:nvPr/>
          </p:nvSpPr>
          <p:spPr>
            <a:xfrm>
              <a:off x="7298034" y="6309346"/>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6</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27" name="Group 26"/>
          <p:cNvGrpSpPr/>
          <p:nvPr/>
        </p:nvGrpSpPr>
        <p:grpSpPr>
          <a:xfrm>
            <a:off x="9603728" y="5173010"/>
            <a:ext cx="1364450" cy="1697743"/>
            <a:chOff x="4572183" y="5098567"/>
            <a:chExt cx="1364450" cy="1697743"/>
          </a:xfrm>
        </p:grpSpPr>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32150" y="5098567"/>
              <a:ext cx="965254" cy="1379956"/>
            </a:xfrm>
            <a:prstGeom prst="rect">
              <a:avLst/>
            </a:prstGeom>
          </p:spPr>
        </p:pic>
        <p:sp>
          <p:nvSpPr>
            <p:cNvPr id="37" name="TextBox 36"/>
            <p:cNvSpPr txBox="1"/>
            <p:nvPr/>
          </p:nvSpPr>
          <p:spPr>
            <a:xfrm>
              <a:off x="4572183" y="6334645"/>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7</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28" name="Group 27"/>
          <p:cNvGrpSpPr/>
          <p:nvPr/>
        </p:nvGrpSpPr>
        <p:grpSpPr>
          <a:xfrm>
            <a:off x="4562890" y="1031981"/>
            <a:ext cx="1364450" cy="1694317"/>
            <a:chOff x="2795765" y="5033755"/>
            <a:chExt cx="1364450" cy="1694317"/>
          </a:xfrm>
        </p:grpSpPr>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82908" y="5033755"/>
              <a:ext cx="990163" cy="1232652"/>
            </a:xfrm>
            <a:prstGeom prst="rect">
              <a:avLst/>
            </a:prstGeom>
          </p:spPr>
        </p:pic>
        <p:sp>
          <p:nvSpPr>
            <p:cNvPr id="38" name="TextBox 37"/>
            <p:cNvSpPr txBox="1"/>
            <p:nvPr/>
          </p:nvSpPr>
          <p:spPr>
            <a:xfrm>
              <a:off x="2795765" y="6266407"/>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3</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4" name="Group 43"/>
          <p:cNvGrpSpPr/>
          <p:nvPr/>
        </p:nvGrpSpPr>
        <p:grpSpPr>
          <a:xfrm>
            <a:off x="2928503" y="990163"/>
            <a:ext cx="1364450" cy="1736135"/>
            <a:chOff x="967955" y="4974976"/>
            <a:chExt cx="1364450" cy="1736135"/>
          </a:xfrm>
        </p:grpSpPr>
        <p:pic>
          <p:nvPicPr>
            <p:cNvPr id="5" name="Picture 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65154" y="4974976"/>
              <a:ext cx="954984" cy="1363163"/>
            </a:xfrm>
            <a:prstGeom prst="rect">
              <a:avLst/>
            </a:prstGeom>
          </p:spPr>
        </p:pic>
        <p:sp>
          <p:nvSpPr>
            <p:cNvPr id="39" name="TextBox 38"/>
            <p:cNvSpPr txBox="1"/>
            <p:nvPr/>
          </p:nvSpPr>
          <p:spPr>
            <a:xfrm>
              <a:off x="967955" y="6249446"/>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2</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grpSp>
        <p:nvGrpSpPr>
          <p:cNvPr id="42" name="Group 41"/>
          <p:cNvGrpSpPr/>
          <p:nvPr/>
        </p:nvGrpSpPr>
        <p:grpSpPr>
          <a:xfrm>
            <a:off x="7831664" y="1011634"/>
            <a:ext cx="1364450" cy="1714664"/>
            <a:chOff x="480825" y="3482678"/>
            <a:chExt cx="1364450" cy="1714664"/>
          </a:xfrm>
        </p:grpSpPr>
        <p:pic>
          <p:nvPicPr>
            <p:cNvPr id="10" name="Picture 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72066" y="3482678"/>
              <a:ext cx="981968" cy="1289651"/>
            </a:xfrm>
            <a:prstGeom prst="rect">
              <a:avLst/>
            </a:prstGeom>
          </p:spPr>
        </p:pic>
        <p:sp>
          <p:nvSpPr>
            <p:cNvPr id="40" name="TextBox 39"/>
            <p:cNvSpPr txBox="1"/>
            <p:nvPr/>
          </p:nvSpPr>
          <p:spPr>
            <a:xfrm>
              <a:off x="480825" y="4735677"/>
              <a:ext cx="136445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5</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cxnSp>
        <p:nvCxnSpPr>
          <p:cNvPr id="77" name="Straight Arrow Connector 76"/>
          <p:cNvCxnSpPr>
            <a:stCxn id="39" idx="0"/>
          </p:cNvCxnSpPr>
          <p:nvPr/>
        </p:nvCxnSpPr>
        <p:spPr>
          <a:xfrm flipH="1">
            <a:off x="2658566" y="2264633"/>
            <a:ext cx="952162" cy="106592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5" name="Freeform 84"/>
          <p:cNvSpPr/>
          <p:nvPr/>
        </p:nvSpPr>
        <p:spPr>
          <a:xfrm>
            <a:off x="1411485" y="2644877"/>
            <a:ext cx="7628787" cy="678426"/>
          </a:xfrm>
          <a:custGeom>
            <a:avLst/>
            <a:gdLst>
              <a:gd name="connsiteX0" fmla="*/ 594296 w 7628787"/>
              <a:gd name="connsiteY0" fmla="*/ 0 h 678426"/>
              <a:gd name="connsiteX1" fmla="*/ 633625 w 7628787"/>
              <a:gd name="connsiteY1" fmla="*/ 324465 h 678426"/>
              <a:gd name="connsiteX2" fmla="*/ 7083586 w 7628787"/>
              <a:gd name="connsiteY2" fmla="*/ 373626 h 678426"/>
              <a:gd name="connsiteX3" fmla="*/ 7270399 w 7628787"/>
              <a:gd name="connsiteY3" fmla="*/ 678426 h 678426"/>
              <a:gd name="connsiteX4" fmla="*/ 7270399 w 7628787"/>
              <a:gd name="connsiteY4" fmla="*/ 678426 h 67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8787" h="678426">
                <a:moveTo>
                  <a:pt x="594296" y="0"/>
                </a:moveTo>
                <a:cubicBezTo>
                  <a:pt x="73186" y="131097"/>
                  <a:pt x="-447923" y="262194"/>
                  <a:pt x="633625" y="324465"/>
                </a:cubicBezTo>
                <a:cubicBezTo>
                  <a:pt x="1715173" y="386736"/>
                  <a:pt x="5977457" y="314633"/>
                  <a:pt x="7083586" y="373626"/>
                </a:cubicBezTo>
                <a:cubicBezTo>
                  <a:pt x="8189715" y="432619"/>
                  <a:pt x="7270399" y="678426"/>
                  <a:pt x="7270399" y="678426"/>
                </a:cubicBezTo>
                <a:lnTo>
                  <a:pt x="7270399" y="678426"/>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a:off x="5299587" y="2625213"/>
            <a:ext cx="2762865" cy="943897"/>
          </a:xfrm>
          <a:custGeom>
            <a:avLst/>
            <a:gdLst>
              <a:gd name="connsiteX0" fmla="*/ 0 w 2762865"/>
              <a:gd name="connsiteY0" fmla="*/ 0 h 943897"/>
              <a:gd name="connsiteX1" fmla="*/ 2762865 w 2762865"/>
              <a:gd name="connsiteY1" fmla="*/ 943897 h 943897"/>
              <a:gd name="connsiteX2" fmla="*/ 2762865 w 2762865"/>
              <a:gd name="connsiteY2" fmla="*/ 943897 h 943897"/>
            </a:gdLst>
            <a:ahLst/>
            <a:cxnLst>
              <a:cxn ang="0">
                <a:pos x="connsiteX0" y="connsiteY0"/>
              </a:cxn>
              <a:cxn ang="0">
                <a:pos x="connsiteX1" y="connsiteY1"/>
              </a:cxn>
              <a:cxn ang="0">
                <a:pos x="connsiteX2" y="connsiteY2"/>
              </a:cxn>
            </a:cxnLst>
            <a:rect l="l" t="t" r="r" b="b"/>
            <a:pathLst>
              <a:path w="2762865" h="943897">
                <a:moveTo>
                  <a:pt x="0" y="0"/>
                </a:moveTo>
                <a:lnTo>
                  <a:pt x="2762865" y="943897"/>
                </a:lnTo>
                <a:lnTo>
                  <a:pt x="2762865" y="943897"/>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86"/>
          <p:cNvSpPr/>
          <p:nvPr/>
        </p:nvSpPr>
        <p:spPr>
          <a:xfrm>
            <a:off x="8632723" y="2664542"/>
            <a:ext cx="157316" cy="698090"/>
          </a:xfrm>
          <a:custGeom>
            <a:avLst/>
            <a:gdLst>
              <a:gd name="connsiteX0" fmla="*/ 157316 w 157316"/>
              <a:gd name="connsiteY0" fmla="*/ 0 h 698090"/>
              <a:gd name="connsiteX1" fmla="*/ 0 w 157316"/>
              <a:gd name="connsiteY1" fmla="*/ 698090 h 698090"/>
              <a:gd name="connsiteX2" fmla="*/ 0 w 157316"/>
              <a:gd name="connsiteY2" fmla="*/ 698090 h 698090"/>
            </a:gdLst>
            <a:ahLst/>
            <a:cxnLst>
              <a:cxn ang="0">
                <a:pos x="connsiteX0" y="connsiteY0"/>
              </a:cxn>
              <a:cxn ang="0">
                <a:pos x="connsiteX1" y="connsiteY1"/>
              </a:cxn>
              <a:cxn ang="0">
                <a:pos x="connsiteX2" y="connsiteY2"/>
              </a:cxn>
            </a:cxnLst>
            <a:rect l="l" t="t" r="r" b="b"/>
            <a:pathLst>
              <a:path w="157316" h="698090">
                <a:moveTo>
                  <a:pt x="157316" y="0"/>
                </a:moveTo>
                <a:lnTo>
                  <a:pt x="0" y="698090"/>
                </a:lnTo>
                <a:lnTo>
                  <a:pt x="0" y="698090"/>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p:nvSpPr>
        <p:spPr>
          <a:xfrm>
            <a:off x="9409471" y="4247535"/>
            <a:ext cx="914400" cy="727588"/>
          </a:xfrm>
          <a:custGeom>
            <a:avLst/>
            <a:gdLst>
              <a:gd name="connsiteX0" fmla="*/ 914400 w 914400"/>
              <a:gd name="connsiteY0" fmla="*/ 727588 h 727588"/>
              <a:gd name="connsiteX1" fmla="*/ 0 w 914400"/>
              <a:gd name="connsiteY1" fmla="*/ 0 h 727588"/>
            </a:gdLst>
            <a:ahLst/>
            <a:cxnLst>
              <a:cxn ang="0">
                <a:pos x="connsiteX0" y="connsiteY0"/>
              </a:cxn>
              <a:cxn ang="0">
                <a:pos x="connsiteX1" y="connsiteY1"/>
              </a:cxn>
            </a:cxnLst>
            <a:rect l="l" t="t" r="r" b="b"/>
            <a:pathLst>
              <a:path w="914400" h="727588">
                <a:moveTo>
                  <a:pt x="914400" y="727588"/>
                </a:moveTo>
                <a:lnTo>
                  <a:pt x="0" y="0"/>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88"/>
          <p:cNvSpPr/>
          <p:nvPr/>
        </p:nvSpPr>
        <p:spPr>
          <a:xfrm>
            <a:off x="8603226" y="4473677"/>
            <a:ext cx="108155" cy="599768"/>
          </a:xfrm>
          <a:custGeom>
            <a:avLst/>
            <a:gdLst>
              <a:gd name="connsiteX0" fmla="*/ 0 w 108155"/>
              <a:gd name="connsiteY0" fmla="*/ 599768 h 599768"/>
              <a:gd name="connsiteX1" fmla="*/ 108155 w 108155"/>
              <a:gd name="connsiteY1" fmla="*/ 0 h 599768"/>
            </a:gdLst>
            <a:ahLst/>
            <a:cxnLst>
              <a:cxn ang="0">
                <a:pos x="connsiteX0" y="connsiteY0"/>
              </a:cxn>
              <a:cxn ang="0">
                <a:pos x="connsiteX1" y="connsiteY1"/>
              </a:cxn>
            </a:cxnLst>
            <a:rect l="l" t="t" r="r" b="b"/>
            <a:pathLst>
              <a:path w="108155" h="599768">
                <a:moveTo>
                  <a:pt x="0" y="599768"/>
                </a:moveTo>
                <a:lnTo>
                  <a:pt x="108155" y="0"/>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a:off x="5771535" y="4237703"/>
            <a:ext cx="2271252" cy="1002891"/>
          </a:xfrm>
          <a:custGeom>
            <a:avLst/>
            <a:gdLst>
              <a:gd name="connsiteX0" fmla="*/ 0 w 2271252"/>
              <a:gd name="connsiteY0" fmla="*/ 1002891 h 1002891"/>
              <a:gd name="connsiteX1" fmla="*/ 2271252 w 2271252"/>
              <a:gd name="connsiteY1" fmla="*/ 0 h 1002891"/>
            </a:gdLst>
            <a:ahLst/>
            <a:cxnLst>
              <a:cxn ang="0">
                <a:pos x="connsiteX0" y="connsiteY0"/>
              </a:cxn>
              <a:cxn ang="0">
                <a:pos x="connsiteX1" y="connsiteY1"/>
              </a:cxn>
            </a:cxnLst>
            <a:rect l="l" t="t" r="r" b="b"/>
            <a:pathLst>
              <a:path w="2271252" h="1002891">
                <a:moveTo>
                  <a:pt x="0" y="1002891"/>
                </a:moveTo>
                <a:lnTo>
                  <a:pt x="2271252" y="0"/>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p:cNvSpPr/>
          <p:nvPr/>
        </p:nvSpPr>
        <p:spPr>
          <a:xfrm>
            <a:off x="2143432" y="4119716"/>
            <a:ext cx="5830529" cy="1209368"/>
          </a:xfrm>
          <a:custGeom>
            <a:avLst/>
            <a:gdLst>
              <a:gd name="connsiteX0" fmla="*/ 0 w 5830529"/>
              <a:gd name="connsiteY0" fmla="*/ 1209368 h 1209368"/>
              <a:gd name="connsiteX1" fmla="*/ 5830529 w 5830529"/>
              <a:gd name="connsiteY1" fmla="*/ 0 h 1209368"/>
            </a:gdLst>
            <a:ahLst/>
            <a:cxnLst>
              <a:cxn ang="0">
                <a:pos x="connsiteX0" y="connsiteY0"/>
              </a:cxn>
              <a:cxn ang="0">
                <a:pos x="connsiteX1" y="connsiteY1"/>
              </a:cxn>
            </a:cxnLst>
            <a:rect l="l" t="t" r="r" b="b"/>
            <a:pathLst>
              <a:path w="5830529" h="1209368">
                <a:moveTo>
                  <a:pt x="0" y="1209368"/>
                </a:moveTo>
                <a:lnTo>
                  <a:pt x="5830529" y="0"/>
                </a:lnTo>
              </a:path>
            </a:pathLst>
          </a:custGeom>
          <a:noFill/>
          <a:ln w="19050">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91"/>
          <p:cNvSpPr/>
          <p:nvPr/>
        </p:nvSpPr>
        <p:spPr>
          <a:xfrm>
            <a:off x="5938684" y="2625213"/>
            <a:ext cx="963561" cy="648929"/>
          </a:xfrm>
          <a:custGeom>
            <a:avLst/>
            <a:gdLst>
              <a:gd name="connsiteX0" fmla="*/ 963561 w 963561"/>
              <a:gd name="connsiteY0" fmla="*/ 0 h 648929"/>
              <a:gd name="connsiteX1" fmla="*/ 0 w 963561"/>
              <a:gd name="connsiteY1" fmla="*/ 648929 h 648929"/>
            </a:gdLst>
            <a:ahLst/>
            <a:cxnLst>
              <a:cxn ang="0">
                <a:pos x="connsiteX0" y="connsiteY0"/>
              </a:cxn>
              <a:cxn ang="0">
                <a:pos x="connsiteX1" y="connsiteY1"/>
              </a:cxn>
            </a:cxnLst>
            <a:rect l="l" t="t" r="r" b="b"/>
            <a:pathLst>
              <a:path w="963561" h="648929">
                <a:moveTo>
                  <a:pt x="963561" y="0"/>
                </a:moveTo>
                <a:lnTo>
                  <a:pt x="0" y="648929"/>
                </a:lnTo>
              </a:path>
            </a:pathLst>
          </a:custGeom>
          <a:noFill/>
          <a:ln w="1905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a:off x="6400800" y="2625213"/>
            <a:ext cx="3529781" cy="855406"/>
          </a:xfrm>
          <a:custGeom>
            <a:avLst/>
            <a:gdLst>
              <a:gd name="connsiteX0" fmla="*/ 3529781 w 3529781"/>
              <a:gd name="connsiteY0" fmla="*/ 0 h 855406"/>
              <a:gd name="connsiteX1" fmla="*/ 0 w 3529781"/>
              <a:gd name="connsiteY1" fmla="*/ 855406 h 855406"/>
            </a:gdLst>
            <a:ahLst/>
            <a:cxnLst>
              <a:cxn ang="0">
                <a:pos x="connsiteX0" y="connsiteY0"/>
              </a:cxn>
              <a:cxn ang="0">
                <a:pos x="connsiteX1" y="connsiteY1"/>
              </a:cxn>
            </a:cxnLst>
            <a:rect l="l" t="t" r="r" b="b"/>
            <a:pathLst>
              <a:path w="3529781" h="855406">
                <a:moveTo>
                  <a:pt x="3529781" y="0"/>
                </a:moveTo>
                <a:lnTo>
                  <a:pt x="0" y="855406"/>
                </a:lnTo>
              </a:path>
            </a:pathLst>
          </a:custGeom>
          <a:noFill/>
          <a:ln w="1905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93"/>
          <p:cNvSpPr/>
          <p:nvPr/>
        </p:nvSpPr>
        <p:spPr>
          <a:xfrm>
            <a:off x="3716594" y="4129548"/>
            <a:ext cx="1209367" cy="1042220"/>
          </a:xfrm>
          <a:custGeom>
            <a:avLst/>
            <a:gdLst>
              <a:gd name="connsiteX0" fmla="*/ 0 w 1209367"/>
              <a:gd name="connsiteY0" fmla="*/ 1042220 h 1042220"/>
              <a:gd name="connsiteX1" fmla="*/ 1209367 w 1209367"/>
              <a:gd name="connsiteY1" fmla="*/ 0 h 1042220"/>
            </a:gdLst>
            <a:ahLst/>
            <a:cxnLst>
              <a:cxn ang="0">
                <a:pos x="connsiteX0" y="connsiteY0"/>
              </a:cxn>
              <a:cxn ang="0">
                <a:pos x="connsiteX1" y="connsiteY1"/>
              </a:cxn>
            </a:cxnLst>
            <a:rect l="l" t="t" r="r" b="b"/>
            <a:pathLst>
              <a:path w="1209367" h="1042220">
                <a:moveTo>
                  <a:pt x="0" y="1042220"/>
                </a:moveTo>
                <a:lnTo>
                  <a:pt x="1209367" y="0"/>
                </a:lnTo>
              </a:path>
            </a:pathLst>
          </a:custGeom>
          <a:noFill/>
          <a:ln w="1905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p:nvSpPr>
        <p:spPr>
          <a:xfrm>
            <a:off x="6194323" y="4208206"/>
            <a:ext cx="865238" cy="1091381"/>
          </a:xfrm>
          <a:custGeom>
            <a:avLst/>
            <a:gdLst>
              <a:gd name="connsiteX0" fmla="*/ 865238 w 865238"/>
              <a:gd name="connsiteY0" fmla="*/ 1091381 h 1091381"/>
              <a:gd name="connsiteX1" fmla="*/ 0 w 865238"/>
              <a:gd name="connsiteY1" fmla="*/ 0 h 1091381"/>
            </a:gdLst>
            <a:ahLst/>
            <a:cxnLst>
              <a:cxn ang="0">
                <a:pos x="connsiteX0" y="connsiteY0"/>
              </a:cxn>
              <a:cxn ang="0">
                <a:pos x="connsiteX1" y="connsiteY1"/>
              </a:cxn>
            </a:cxnLst>
            <a:rect l="l" t="t" r="r" b="b"/>
            <a:pathLst>
              <a:path w="865238" h="1091381">
                <a:moveTo>
                  <a:pt x="865238" y="1091381"/>
                </a:moveTo>
                <a:lnTo>
                  <a:pt x="0" y="0"/>
                </a:lnTo>
              </a:path>
            </a:pathLst>
          </a:custGeom>
          <a:noFill/>
          <a:ln w="1905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367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randombar(horizontal)">
                                      <p:cBhvr>
                                        <p:cTn id="10" dur="500"/>
                                        <p:tgtEl>
                                          <p:spTgt spid="26"/>
                                        </p:tgtEl>
                                      </p:cBhvr>
                                    </p:animEffect>
                                  </p:childTnLst>
                                </p:cTn>
                              </p:par>
                              <p:par>
                                <p:cTn id="11" presetID="14" presetClass="entr" presetSubtype="1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randombar(horizontal)">
                                      <p:cBhvr>
                                        <p:cTn id="13" dur="500"/>
                                        <p:tgtEl>
                                          <p:spTgt spid="44"/>
                                        </p:tgtEl>
                                      </p:cBhvr>
                                    </p:animEffect>
                                  </p:childTnLst>
                                </p:cTn>
                              </p:par>
                              <p:par>
                                <p:cTn id="14" presetID="14" presetClass="entr" presetSubtype="1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par>
                                <p:cTn id="17" presetID="14" presetClass="entr" presetSubtype="1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randombar(horizontal)">
                                      <p:cBhvr>
                                        <p:cTn id="19" dur="500"/>
                                        <p:tgtEl>
                                          <p:spTgt spid="41"/>
                                        </p:tgtEl>
                                      </p:cBhvr>
                                    </p:animEffect>
                                  </p:childTnLst>
                                </p:cTn>
                              </p:par>
                              <p:par>
                                <p:cTn id="20" presetID="14" presetClass="entr" presetSubtype="10"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randombar(horizontal)">
                                      <p:cBhvr>
                                        <p:cTn id="22" dur="500"/>
                                        <p:tgtEl>
                                          <p:spTgt spid="42"/>
                                        </p:tgtEl>
                                      </p:cBhvr>
                                    </p:animEffect>
                                  </p:childTnLst>
                                </p:cTn>
                              </p:par>
                              <p:par>
                                <p:cTn id="23" presetID="14" presetClass="entr" presetSubtype="10"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randombar(horizontal)">
                                      <p:cBhvr>
                                        <p:cTn id="25" dur="500"/>
                                        <p:tgtEl>
                                          <p:spTgt spid="43"/>
                                        </p:tgtEl>
                                      </p:cBhvr>
                                    </p:animEffect>
                                  </p:childTnLst>
                                </p:cTn>
                              </p:par>
                              <p:par>
                                <p:cTn id="26" presetID="14" presetClass="entr" presetSubtype="1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par>
                                <p:cTn id="29" presetID="14" presetClass="entr" presetSubtype="10"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randombar(horizontal)">
                                      <p:cBhvr>
                                        <p:cTn id="31" dur="500"/>
                                        <p:tgtEl>
                                          <p:spTgt spid="45"/>
                                        </p:tgtEl>
                                      </p:cBhvr>
                                    </p:animEffect>
                                  </p:childTnLst>
                                </p:cTn>
                              </p:par>
                              <p:par>
                                <p:cTn id="32" presetID="14" presetClass="entr" presetSubtype="10" fill="hold" nodeType="with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randombar(horizontal)">
                                      <p:cBhvr>
                                        <p:cTn id="34" dur="500"/>
                                        <p:tgtEl>
                                          <p:spTgt spid="46"/>
                                        </p:tgtEl>
                                      </p:cBhvr>
                                    </p:animEffect>
                                  </p:childTnLst>
                                </p:cTn>
                              </p:par>
                              <p:par>
                                <p:cTn id="35" presetID="14" presetClass="entr" presetSubtype="10"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randombar(horizontal)">
                                      <p:cBhvr>
                                        <p:cTn id="37" dur="500"/>
                                        <p:tgtEl>
                                          <p:spTgt spid="47"/>
                                        </p:tgtEl>
                                      </p:cBhvr>
                                    </p:animEffect>
                                  </p:childTnLst>
                                </p:cTn>
                              </p:par>
                              <p:par>
                                <p:cTn id="38" presetID="14" presetClass="entr" presetSubtype="10"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randombar(horizontal)">
                                      <p:cBhvr>
                                        <p:cTn id="40" dur="500"/>
                                        <p:tgtEl>
                                          <p:spTgt spid="48"/>
                                        </p:tgtEl>
                                      </p:cBhvr>
                                    </p:animEffect>
                                  </p:childTnLst>
                                </p:cTn>
                              </p:par>
                              <p:par>
                                <p:cTn id="41" presetID="14" presetClass="entr" presetSubtype="1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randombar(horizontal)">
                                      <p:cBhvr>
                                        <p:cTn id="43" dur="500"/>
                                        <p:tgtEl>
                                          <p:spTgt spid="49"/>
                                        </p:tgtEl>
                                      </p:cBhvr>
                                    </p:animEffect>
                                  </p:childTnLst>
                                </p:cTn>
                              </p:par>
                              <p:par>
                                <p:cTn id="44" presetID="14" presetClass="entr" presetSubtype="10" fill="hold" nodeType="withEffect">
                                  <p:stCondLst>
                                    <p:cond delay="0"/>
                                  </p:stCondLst>
                                  <p:childTnLst>
                                    <p:set>
                                      <p:cBhvr>
                                        <p:cTn id="45" dur="1" fill="hold">
                                          <p:stCondLst>
                                            <p:cond delay="0"/>
                                          </p:stCondLst>
                                        </p:cTn>
                                        <p:tgtEl>
                                          <p:spTgt spid="58"/>
                                        </p:tgtEl>
                                        <p:attrNameLst>
                                          <p:attrName>style.visibility</p:attrName>
                                        </p:attrNameLst>
                                      </p:cBhvr>
                                      <p:to>
                                        <p:strVal val="visible"/>
                                      </p:to>
                                    </p:set>
                                    <p:animEffect transition="in" filter="randombar(horizontal)">
                                      <p:cBhvr>
                                        <p:cTn id="46" dur="500"/>
                                        <p:tgtEl>
                                          <p:spTgt spid="58"/>
                                        </p:tgtEl>
                                      </p:cBhvr>
                                    </p:animEffect>
                                  </p:childTnLst>
                                </p:cTn>
                              </p:par>
                              <p:par>
                                <p:cTn id="47" presetID="14" presetClass="entr" presetSubtype="10"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randombar(horizontal)">
                                      <p:cBhvr>
                                        <p:cTn id="49" dur="500"/>
                                        <p:tgtEl>
                                          <p:spTgt spid="59"/>
                                        </p:tgtEl>
                                      </p:cBhvr>
                                    </p:animEffect>
                                  </p:childTnLst>
                                </p:cTn>
                              </p:par>
                              <p:par>
                                <p:cTn id="50" presetID="14" presetClass="entr" presetSubtype="10" fill="hold" nodeType="with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randombar(horizontal)">
                                      <p:cBhvr>
                                        <p:cTn id="5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85"/>
                                        </p:tgtEl>
                                        <p:attrNameLst>
                                          <p:attrName>style.visibility</p:attrName>
                                        </p:attrNameLst>
                                      </p:cBhvr>
                                      <p:to>
                                        <p:strVal val="visible"/>
                                      </p:to>
                                    </p:set>
                                    <p:animEffect transition="in" filter="wipe(left)">
                                      <p:cBhvr>
                                        <p:cTn id="58" dur="500"/>
                                        <p:tgtEl>
                                          <p:spTgt spid="85"/>
                                        </p:tgtEl>
                                      </p:cBhvr>
                                    </p:animEffec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4"/>
                    </p:tgtEl>
                  </p:cond>
                </p:stCondLst>
                <p:endSync evt="end" delay="0">
                  <p:rtn val="all"/>
                </p:endSync>
                <p:childTnLst>
                  <p:par>
                    <p:cTn id="60" fill="hold">
                      <p:stCondLst>
                        <p:cond delay="0"/>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77"/>
                                        </p:tgtEl>
                                        <p:attrNameLst>
                                          <p:attrName>style.visibility</p:attrName>
                                        </p:attrNameLst>
                                      </p:cBhvr>
                                      <p:to>
                                        <p:strVal val="visible"/>
                                      </p:to>
                                    </p:set>
                                    <p:animEffect transition="in" filter="wipe(left)">
                                      <p:cBhvr>
                                        <p:cTn id="64" dur="500"/>
                                        <p:tgtEl>
                                          <p:spTgt spid="77"/>
                                        </p:tgtEl>
                                      </p:cBhvr>
                                    </p:animEffect>
                                  </p:childTnLst>
                                </p:cTn>
                              </p:par>
                            </p:childTnLst>
                          </p:cTn>
                        </p:par>
                      </p:childTnLst>
                    </p:cTn>
                  </p:par>
                </p:childTnLst>
              </p:cTn>
              <p:nextCondLst>
                <p:cond evt="onClick" delay="0">
                  <p:tgtEl>
                    <p:spTgt spid="44"/>
                  </p:tgtEl>
                </p:cond>
              </p:nextCondLst>
            </p:seq>
            <p:seq concurrent="1" nextAc="seek">
              <p:cTn id="65" restart="whenNotActive" fill="hold" evtFilter="cancelBubble" nodeType="interactiveSeq">
                <p:stCondLst>
                  <p:cond evt="onClick" delay="0">
                    <p:tgtEl>
                      <p:spTgt spid="28"/>
                    </p:tgtEl>
                  </p:cond>
                </p:stCondLst>
                <p:endSync evt="end" delay="0">
                  <p:rtn val="all"/>
                </p:endSync>
                <p:childTnLst>
                  <p:par>
                    <p:cTn id="66" fill="hold">
                      <p:stCondLst>
                        <p:cond delay="0"/>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86"/>
                                        </p:tgtEl>
                                        <p:attrNameLst>
                                          <p:attrName>style.visibility</p:attrName>
                                        </p:attrNameLst>
                                      </p:cBhvr>
                                      <p:to>
                                        <p:strVal val="visible"/>
                                      </p:to>
                                    </p:set>
                                    <p:animEffect transition="in" filter="wipe(left)">
                                      <p:cBhvr>
                                        <p:cTn id="70" dur="500"/>
                                        <p:tgtEl>
                                          <p:spTgt spid="86"/>
                                        </p:tgtEl>
                                      </p:cBhvr>
                                    </p:animEffect>
                                  </p:childTnLst>
                                </p:cTn>
                              </p:par>
                            </p:childTnLst>
                          </p:cTn>
                        </p:par>
                      </p:childTnLst>
                    </p:cTn>
                  </p:par>
                </p:childTnLst>
              </p:cTn>
              <p:nextCondLst>
                <p:cond evt="onClick" delay="0">
                  <p:tgtEl>
                    <p:spTgt spid="28"/>
                  </p:tgtEl>
                </p:cond>
              </p:nextCondLst>
            </p:seq>
            <p:seq concurrent="1" nextAc="seek">
              <p:cTn id="71" restart="whenNotActive" fill="hold" evtFilter="cancelBubble" nodeType="interactiveSeq">
                <p:stCondLst>
                  <p:cond evt="onClick" delay="0">
                    <p:tgtEl>
                      <p:spTgt spid="41"/>
                    </p:tgtEl>
                  </p:cond>
                </p:stCondLst>
                <p:endSync evt="end" delay="0">
                  <p:rtn val="all"/>
                </p:endSync>
                <p:childTnLst>
                  <p:par>
                    <p:cTn id="72" fill="hold">
                      <p:stCondLst>
                        <p:cond delay="0"/>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92"/>
                                        </p:tgtEl>
                                        <p:attrNameLst>
                                          <p:attrName>style.visibility</p:attrName>
                                        </p:attrNameLst>
                                      </p:cBhvr>
                                      <p:to>
                                        <p:strVal val="visible"/>
                                      </p:to>
                                    </p:set>
                                    <p:animEffect transition="in" filter="wipe(left)">
                                      <p:cBhvr>
                                        <p:cTn id="76" dur="500"/>
                                        <p:tgtEl>
                                          <p:spTgt spid="92"/>
                                        </p:tgtEl>
                                      </p:cBhvr>
                                    </p:animEffect>
                                  </p:childTnLst>
                                </p:cTn>
                              </p:par>
                            </p:childTnLst>
                          </p:cTn>
                        </p:par>
                      </p:childTnLst>
                    </p:cTn>
                  </p:par>
                </p:childTnLst>
              </p:cTn>
              <p:nextCondLst>
                <p:cond evt="onClick" delay="0">
                  <p:tgtEl>
                    <p:spTgt spid="41"/>
                  </p:tgtEl>
                </p:cond>
              </p:nextCondLst>
            </p:seq>
            <p:seq concurrent="1" nextAc="seek">
              <p:cTn id="77" restart="whenNotActive" fill="hold" evtFilter="cancelBubble" nodeType="interactiveSeq">
                <p:stCondLst>
                  <p:cond evt="onClick" delay="0">
                    <p:tgtEl>
                      <p:spTgt spid="42"/>
                    </p:tgtEl>
                  </p:cond>
                </p:stCondLst>
                <p:endSync evt="end" delay="0">
                  <p:rtn val="all"/>
                </p:endSync>
                <p:childTnLst>
                  <p:par>
                    <p:cTn id="78" fill="hold">
                      <p:stCondLst>
                        <p:cond delay="0"/>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87"/>
                                        </p:tgtEl>
                                        <p:attrNameLst>
                                          <p:attrName>style.visibility</p:attrName>
                                        </p:attrNameLst>
                                      </p:cBhvr>
                                      <p:to>
                                        <p:strVal val="visible"/>
                                      </p:to>
                                    </p:set>
                                    <p:animEffect transition="in" filter="wipe(left)">
                                      <p:cBhvr>
                                        <p:cTn id="82" dur="500"/>
                                        <p:tgtEl>
                                          <p:spTgt spid="87"/>
                                        </p:tgtEl>
                                      </p:cBhvr>
                                    </p:animEffect>
                                  </p:childTnLst>
                                </p:cTn>
                              </p:par>
                            </p:childTnLst>
                          </p:cTn>
                        </p:par>
                      </p:childTnLst>
                    </p:cTn>
                  </p:par>
                </p:childTnLst>
              </p:cTn>
              <p:nextCondLst>
                <p:cond evt="onClick" delay="0">
                  <p:tgtEl>
                    <p:spTgt spid="42"/>
                  </p:tgtEl>
                </p:cond>
              </p:nextCondLst>
            </p:seq>
            <p:seq concurrent="1" nextAc="seek">
              <p:cTn id="83" restart="whenNotActive" fill="hold" evtFilter="cancelBubble" nodeType="interactiveSeq">
                <p:stCondLst>
                  <p:cond evt="onClick" delay="0">
                    <p:tgtEl>
                      <p:spTgt spid="43"/>
                    </p:tgtEl>
                  </p:cond>
                </p:stCondLst>
                <p:endSync evt="end" delay="0">
                  <p:rtn val="all"/>
                </p:endSync>
                <p:childTnLst>
                  <p:par>
                    <p:cTn id="84" fill="hold">
                      <p:stCondLst>
                        <p:cond delay="0"/>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93"/>
                                        </p:tgtEl>
                                        <p:attrNameLst>
                                          <p:attrName>style.visibility</p:attrName>
                                        </p:attrNameLst>
                                      </p:cBhvr>
                                      <p:to>
                                        <p:strVal val="visible"/>
                                      </p:to>
                                    </p:set>
                                    <p:animEffect transition="in" filter="wipe(left)">
                                      <p:cBhvr>
                                        <p:cTn id="88" dur="500"/>
                                        <p:tgtEl>
                                          <p:spTgt spid="93"/>
                                        </p:tgtEl>
                                      </p:cBhvr>
                                    </p:animEffec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9"/>
                    </p:tgtEl>
                  </p:cond>
                </p:stCondLst>
                <p:endSync evt="end" delay="0">
                  <p:rtn val="all"/>
                </p:endSync>
                <p:childTnLst>
                  <p:par>
                    <p:cTn id="90" fill="hold">
                      <p:stCondLst>
                        <p:cond delay="0"/>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91"/>
                                        </p:tgtEl>
                                        <p:attrNameLst>
                                          <p:attrName>style.visibility</p:attrName>
                                        </p:attrNameLst>
                                      </p:cBhvr>
                                      <p:to>
                                        <p:strVal val="visible"/>
                                      </p:to>
                                    </p:set>
                                    <p:animEffect transition="in" filter="wipe(left)">
                                      <p:cBhvr>
                                        <p:cTn id="94" dur="500"/>
                                        <p:tgtEl>
                                          <p:spTgt spid="91"/>
                                        </p:tgtEl>
                                      </p:cBhvr>
                                    </p:animEffect>
                                  </p:childTnLst>
                                </p:cTn>
                              </p:par>
                            </p:childTnLst>
                          </p:cTn>
                        </p:par>
                      </p:childTnLst>
                    </p:cTn>
                  </p:par>
                </p:childTnLst>
              </p:cTn>
              <p:nextCondLst>
                <p:cond evt="onClick" delay="0">
                  <p:tgtEl>
                    <p:spTgt spid="49"/>
                  </p:tgtEl>
                </p:cond>
              </p:nextCondLst>
            </p:seq>
            <p:seq concurrent="1" nextAc="seek">
              <p:cTn id="95" restart="whenNotActive" fill="hold" evtFilter="cancelBubble" nodeType="interactiveSeq">
                <p:stCondLst>
                  <p:cond evt="onClick" delay="0">
                    <p:tgtEl>
                      <p:spTgt spid="48"/>
                    </p:tgtEl>
                  </p:cond>
                </p:stCondLst>
                <p:endSync evt="end" delay="0">
                  <p:rtn val="all"/>
                </p:endSync>
                <p:childTnLst>
                  <p:par>
                    <p:cTn id="96" fill="hold">
                      <p:stCondLst>
                        <p:cond delay="0"/>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94"/>
                                        </p:tgtEl>
                                        <p:attrNameLst>
                                          <p:attrName>style.visibility</p:attrName>
                                        </p:attrNameLst>
                                      </p:cBhvr>
                                      <p:to>
                                        <p:strVal val="visible"/>
                                      </p:to>
                                    </p:set>
                                    <p:animEffect transition="in" filter="wipe(left)">
                                      <p:cBhvr>
                                        <p:cTn id="100" dur="500"/>
                                        <p:tgtEl>
                                          <p:spTgt spid="94"/>
                                        </p:tgtEl>
                                      </p:cBhvr>
                                    </p:animEffect>
                                  </p:childTnLst>
                                </p:cTn>
                              </p:par>
                            </p:childTnLst>
                          </p:cTn>
                        </p:par>
                      </p:childTnLst>
                    </p:cTn>
                  </p:par>
                </p:childTnLst>
              </p:cTn>
              <p:nextCondLst>
                <p:cond evt="onClick" delay="0">
                  <p:tgtEl>
                    <p:spTgt spid="48"/>
                  </p:tgtEl>
                </p:cond>
              </p:nextCondLst>
            </p:seq>
            <p:seq concurrent="1" nextAc="seek">
              <p:cTn id="101" restart="whenNotActive" fill="hold" evtFilter="cancelBubble" nodeType="interactiveSeq">
                <p:stCondLst>
                  <p:cond evt="onClick" delay="0">
                    <p:tgtEl>
                      <p:spTgt spid="47"/>
                    </p:tgtEl>
                  </p:cond>
                </p:stCondLst>
                <p:endSync evt="end" delay="0">
                  <p:rtn val="all"/>
                </p:endSync>
                <p:childTnLst>
                  <p:par>
                    <p:cTn id="102" fill="hold">
                      <p:stCondLst>
                        <p:cond delay="0"/>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90"/>
                                        </p:tgtEl>
                                        <p:attrNameLst>
                                          <p:attrName>style.visibility</p:attrName>
                                        </p:attrNameLst>
                                      </p:cBhvr>
                                      <p:to>
                                        <p:strVal val="visible"/>
                                      </p:to>
                                    </p:set>
                                    <p:animEffect transition="in" filter="wipe(left)">
                                      <p:cBhvr>
                                        <p:cTn id="106" dur="500"/>
                                        <p:tgtEl>
                                          <p:spTgt spid="90"/>
                                        </p:tgtEl>
                                      </p:cBhvr>
                                    </p:animEffect>
                                  </p:childTnLst>
                                </p:cTn>
                              </p:par>
                            </p:childTnLst>
                          </p:cTn>
                        </p:par>
                      </p:childTnLst>
                    </p:cTn>
                  </p:par>
                </p:childTnLst>
              </p:cTn>
              <p:nextCondLst>
                <p:cond evt="onClick" delay="0">
                  <p:tgtEl>
                    <p:spTgt spid="47"/>
                  </p:tgtEl>
                </p:cond>
              </p:nextCondLst>
            </p:seq>
            <p:seq concurrent="1" nextAc="seek">
              <p:cTn id="107" restart="whenNotActive" fill="hold" evtFilter="cancelBubble" nodeType="interactiveSeq">
                <p:stCondLst>
                  <p:cond evt="onClick" delay="0">
                    <p:tgtEl>
                      <p:spTgt spid="46"/>
                    </p:tgtEl>
                  </p:cond>
                </p:stCondLst>
                <p:endSync evt="end" delay="0">
                  <p:rtn val="all"/>
                </p:endSync>
                <p:childTnLst>
                  <p:par>
                    <p:cTn id="108" fill="hold">
                      <p:stCondLst>
                        <p:cond delay="0"/>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95"/>
                                        </p:tgtEl>
                                        <p:attrNameLst>
                                          <p:attrName>style.visibility</p:attrName>
                                        </p:attrNameLst>
                                      </p:cBhvr>
                                      <p:to>
                                        <p:strVal val="visible"/>
                                      </p:to>
                                    </p:set>
                                    <p:animEffect transition="in" filter="wipe(left)">
                                      <p:cBhvr>
                                        <p:cTn id="112" dur="500"/>
                                        <p:tgtEl>
                                          <p:spTgt spid="95"/>
                                        </p:tgtEl>
                                      </p:cBhvr>
                                    </p:animEffect>
                                  </p:childTnLst>
                                </p:cTn>
                              </p:par>
                            </p:childTnLst>
                          </p:cTn>
                        </p:par>
                      </p:childTnLst>
                    </p:cTn>
                  </p:par>
                </p:childTnLst>
              </p:cTn>
              <p:nextCondLst>
                <p:cond evt="onClick" delay="0">
                  <p:tgtEl>
                    <p:spTgt spid="46"/>
                  </p:tgtEl>
                </p:cond>
              </p:nextCondLst>
            </p:seq>
            <p:seq concurrent="1" nextAc="seek">
              <p:cTn id="113" restart="whenNotActive" fill="hold" evtFilter="cancelBubble" nodeType="interactiveSeq">
                <p:stCondLst>
                  <p:cond evt="onClick" delay="0">
                    <p:tgtEl>
                      <p:spTgt spid="45"/>
                    </p:tgtEl>
                  </p:cond>
                </p:stCondLst>
                <p:endSync evt="end" delay="0">
                  <p:rtn val="all"/>
                </p:endSync>
                <p:childTnLst>
                  <p:par>
                    <p:cTn id="114" fill="hold">
                      <p:stCondLst>
                        <p:cond delay="0"/>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89"/>
                                        </p:tgtEl>
                                        <p:attrNameLst>
                                          <p:attrName>style.visibility</p:attrName>
                                        </p:attrNameLst>
                                      </p:cBhvr>
                                      <p:to>
                                        <p:strVal val="visible"/>
                                      </p:to>
                                    </p:set>
                                    <p:animEffect transition="in" filter="wipe(left)">
                                      <p:cBhvr>
                                        <p:cTn id="118" dur="500"/>
                                        <p:tgtEl>
                                          <p:spTgt spid="89"/>
                                        </p:tgtEl>
                                      </p:cBhvr>
                                    </p:animEffect>
                                  </p:childTnLst>
                                </p:cTn>
                              </p:par>
                            </p:childTnLst>
                          </p:cTn>
                        </p:par>
                      </p:childTnLst>
                    </p:cTn>
                  </p:par>
                </p:childTnLst>
              </p:cTn>
              <p:nextCondLst>
                <p:cond evt="onClick" delay="0">
                  <p:tgtEl>
                    <p:spTgt spid="45"/>
                  </p:tgtEl>
                </p:cond>
              </p:nextCondLst>
            </p:seq>
            <p:seq concurrent="1" nextAc="seek">
              <p:cTn id="119" restart="whenNotActive" fill="hold" evtFilter="cancelBubble" nodeType="interactiveSeq">
                <p:stCondLst>
                  <p:cond evt="onClick" delay="0">
                    <p:tgtEl>
                      <p:spTgt spid="27"/>
                    </p:tgtEl>
                  </p:cond>
                </p:stCondLst>
                <p:endSync evt="end" delay="0">
                  <p:rtn val="all"/>
                </p:endSync>
                <p:childTnLst>
                  <p:par>
                    <p:cTn id="120" fill="hold">
                      <p:stCondLst>
                        <p:cond delay="0"/>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88"/>
                                        </p:tgtEl>
                                        <p:attrNameLst>
                                          <p:attrName>style.visibility</p:attrName>
                                        </p:attrNameLst>
                                      </p:cBhvr>
                                      <p:to>
                                        <p:strVal val="visible"/>
                                      </p:to>
                                    </p:set>
                                    <p:animEffect transition="in" filter="wipe(left)">
                                      <p:cBhvr>
                                        <p:cTn id="124" dur="500"/>
                                        <p:tgtEl>
                                          <p:spTgt spid="88"/>
                                        </p:tgtEl>
                                      </p:cBhvr>
                                    </p:animEffect>
                                  </p:childTnLst>
                                </p:cTn>
                              </p:par>
                            </p:childTnLst>
                          </p:cTn>
                        </p:par>
                      </p:childTnLst>
                    </p:cTn>
                  </p:par>
                </p:childTnLst>
              </p:cTn>
              <p:nextCondLst>
                <p:cond evt="onClick" delay="0">
                  <p:tgtEl>
                    <p:spTgt spid="27"/>
                  </p:tgtEl>
                </p:cond>
              </p:nextCondLst>
            </p:seq>
          </p:childTnLst>
        </p:cTn>
      </p:par>
    </p:tnLst>
    <p:bldLst>
      <p:bldP spid="117" grpId="0"/>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3400059" y="1077525"/>
            <a:ext cx="579772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tờ lịch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2" y="295345"/>
            <a:ext cx="53902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NGÀY</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VÀ THÁNG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785692" y="4147824"/>
            <a:ext cx="3183879"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Tháng 12 có 31 ngày</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495410" y="2922016"/>
            <a:ext cx="4588811"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Tháng 12 có bao nhiêu ngày?</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6143" y="1921262"/>
            <a:ext cx="6434319" cy="4575757"/>
          </a:xfrm>
          <a:prstGeom prst="rect">
            <a:avLst/>
          </a:prstGeom>
          <a:effectLst>
            <a:outerShdw blurRad="63500" sx="102000" sy="102000" algn="ctr" rotWithShape="0">
              <a:prstClr val="black">
                <a:alpha val="40000"/>
              </a:prstClr>
            </a:outerShdw>
          </a:effectLst>
        </p:spPr>
      </p:pic>
      <p:sp>
        <p:nvSpPr>
          <p:cNvPr id="3" name="Rectangle 2"/>
          <p:cNvSpPr/>
          <p:nvPr/>
        </p:nvSpPr>
        <p:spPr>
          <a:xfrm>
            <a:off x="9197788" y="5733827"/>
            <a:ext cx="645459" cy="6239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797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wipe(down)">
                                      <p:cBhvr>
                                        <p:cTn id="10" dur="500"/>
                                        <p:tgtEl>
                                          <p:spTgt spid="11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par>
                          <p:cTn id="22" fill="hold">
                            <p:stCondLst>
                              <p:cond delay="500"/>
                            </p:stCondLst>
                            <p:childTnLst>
                              <p:par>
                                <p:cTn id="23" presetID="26" presetClass="emph" presetSubtype="0" repeatCount="3000" fill="hold" grpId="1" nodeType="afterEffect">
                                  <p:stCondLst>
                                    <p:cond delay="0"/>
                                  </p:stCondLst>
                                  <p:childTnLst>
                                    <p:animEffect transition="out" filter="fade">
                                      <p:cBhvr>
                                        <p:cTn id="24" dur="1000" tmFilter="0, 0; .2, .5; .8, .5; 1, 0"/>
                                        <p:tgtEl>
                                          <p:spTgt spid="3"/>
                                        </p:tgtEl>
                                      </p:cBhvr>
                                    </p:animEffect>
                                    <p:animScale>
                                      <p:cBhvr>
                                        <p:cTn id="25" dur="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1" grpId="0"/>
      <p:bldP spid="24" grpId="0"/>
      <p:bldP spid="3" grpId="0" animBg="1"/>
      <p:bldP spid="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3400059" y="1077525"/>
            <a:ext cx="579772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tờ lịch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2" y="295345"/>
            <a:ext cx="53902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NGÀY</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VÀ THÁNG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160924" y="3978307"/>
            <a:ext cx="5052760"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Ngày đầu tiên của tháng là thứ Sáu.</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6143" y="1921262"/>
            <a:ext cx="6434319" cy="4575757"/>
          </a:xfrm>
          <a:prstGeom prst="rect">
            <a:avLst/>
          </a:prstGeom>
          <a:effectLst>
            <a:outerShdw blurRad="63500" sx="102000" sy="102000" algn="ctr" rotWithShape="0">
              <a:prstClr val="black">
                <a:alpha val="40000"/>
              </a:prstClr>
            </a:outerShdw>
          </a:effectLst>
        </p:spPr>
      </p:pic>
      <p:sp>
        <p:nvSpPr>
          <p:cNvPr id="3" name="Rectangle 2"/>
          <p:cNvSpPr/>
          <p:nvPr/>
        </p:nvSpPr>
        <p:spPr>
          <a:xfrm>
            <a:off x="7938753" y="3119718"/>
            <a:ext cx="645459" cy="8498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60924" y="3004337"/>
            <a:ext cx="5196702"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Ngày đầu tiên của tháng là thứ mấy?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81319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par>
                          <p:cTn id="19" fill="hold">
                            <p:stCondLst>
                              <p:cond delay="500"/>
                            </p:stCondLst>
                            <p:childTnLst>
                              <p:par>
                                <p:cTn id="20" presetID="26" presetClass="emph" presetSubtype="0" repeatCount="3000" fill="hold" grpId="1" nodeType="afterEffect">
                                  <p:stCondLst>
                                    <p:cond delay="0"/>
                                  </p:stCondLst>
                                  <p:childTnLst>
                                    <p:animEffect transition="out" filter="fade">
                                      <p:cBhvr>
                                        <p:cTn id="21" dur="1000" tmFilter="0, 0; .2, .5; .8, .5; 1, 0"/>
                                        <p:tgtEl>
                                          <p:spTgt spid="3"/>
                                        </p:tgtEl>
                                      </p:cBhvr>
                                    </p:animEffect>
                                    <p:animScale>
                                      <p:cBhvr>
                                        <p:cTn id="22" dur="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3" grpId="0" animBg="1"/>
      <p:bldP spid="3" grpId="1" animBg="1"/>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3400059" y="1077525"/>
            <a:ext cx="5797729"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Em hãy quan sát tờ lịch và cho biết: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3150902" y="295345"/>
            <a:ext cx="53902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NGÀY</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VÀ THÁNG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516752" y="3979404"/>
            <a:ext cx="4550189"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Ngày thứ Hai đầu tiên của tháng là ngày mùng 4</a:t>
            </a:r>
            <a:endPar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6105"/>
            <a:ext cx="2029820" cy="1484555"/>
          </a:xfrm>
          <a:prstGeom prst="rect">
            <a:avLst/>
          </a:prstGeom>
          <a:ln>
            <a:noFill/>
          </a:ln>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6143" y="1921262"/>
            <a:ext cx="6434319" cy="4575757"/>
          </a:xfrm>
          <a:prstGeom prst="rect">
            <a:avLst/>
          </a:prstGeom>
          <a:effectLst>
            <a:outerShdw blurRad="63500" sx="102000" sy="102000" algn="ctr" rotWithShape="0">
              <a:prstClr val="black">
                <a:alpha val="40000"/>
              </a:prstClr>
            </a:outerShdw>
          </a:effectLst>
        </p:spPr>
      </p:pic>
      <p:sp>
        <p:nvSpPr>
          <p:cNvPr id="3" name="Rectangle 2"/>
          <p:cNvSpPr/>
          <p:nvPr/>
        </p:nvSpPr>
        <p:spPr>
          <a:xfrm>
            <a:off x="5614136" y="3119718"/>
            <a:ext cx="645459" cy="14817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16752" y="2611789"/>
            <a:ext cx="4550190"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Ngày thứ Hai đầu tiên của tháng là ngày nào? </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75038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par>
                          <p:cTn id="19" fill="hold">
                            <p:stCondLst>
                              <p:cond delay="500"/>
                            </p:stCondLst>
                            <p:childTnLst>
                              <p:par>
                                <p:cTn id="20" presetID="26" presetClass="emph" presetSubtype="0" repeatCount="3000" fill="hold" grpId="1" nodeType="afterEffect">
                                  <p:stCondLst>
                                    <p:cond delay="0"/>
                                  </p:stCondLst>
                                  <p:childTnLst>
                                    <p:animEffect transition="out" filter="fade">
                                      <p:cBhvr>
                                        <p:cTn id="21" dur="1000" tmFilter="0, 0; .2, .5; .8, .5; 1, 0"/>
                                        <p:tgtEl>
                                          <p:spTgt spid="3"/>
                                        </p:tgtEl>
                                      </p:cBhvr>
                                    </p:animEffect>
                                    <p:animScale>
                                      <p:cBhvr>
                                        <p:cTn id="22" dur="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3" grpId="0" animBg="1"/>
      <p:bldP spid="3" grpId="1"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241960" y="566232"/>
            <a:ext cx="480679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vi-VN" sz="3200">
                <a:solidFill>
                  <a:srgbClr val="002060"/>
                </a:solidFill>
                <a:latin typeface="Roboto Black" panose="02000000000000000000" pitchFamily="2" charset="0"/>
                <a:ea typeface="Roboto Black" panose="02000000000000000000" pitchFamily="2" charset="0"/>
              </a:rPr>
              <a:t>Chuẩn bị cho giờ học sau</a:t>
            </a:r>
            <a:endParaRPr kumimoji="0" lang="en-US"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14692" y="1701809"/>
            <a:ext cx="8991600" cy="4080757"/>
          </a:xfrm>
          <a:prstGeom prst="roundRect">
            <a:avLst>
              <a:gd name="adj" fmla="val 9417"/>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dụng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cụ và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vật liệu cho buổi học sau:</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617818" y="2507790"/>
            <a:ext cx="940310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trắng</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giấy</a:t>
            </a:r>
            <a:r>
              <a:rPr kumimoji="0" lang="vi-V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ô li</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hoặc giấy màu, bút chì, tẩy, thước kẻ, kéo, keo dán</a:t>
            </a:r>
          </a:p>
        </p:txBody>
      </p:sp>
      <p:sp>
        <p:nvSpPr>
          <p:cNvPr id="18" name="Rectangle 17">
            <a:extLst>
              <a:ext uri="{FF2B5EF4-FFF2-40B4-BE49-F238E27FC236}">
                <a16:creationId xmlns:a16="http://schemas.microsoft.com/office/drawing/2014/main" id="{35EBBBBE-4F8E-9E78-565A-A45F4445CFC4}"/>
              </a:ext>
            </a:extLst>
          </p:cNvPr>
          <p:cNvSpPr/>
          <p:nvPr/>
        </p:nvSpPr>
        <p:spPr>
          <a:xfrm>
            <a:off x="1600200" y="3810000"/>
            <a:ext cx="1524000" cy="8382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436390" y="3962435"/>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6663125" y="3440668"/>
            <a:ext cx="1827964" cy="301520"/>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5910492" y="3927799"/>
            <a:ext cx="1193099" cy="1229474"/>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8798648" y="3506301"/>
            <a:ext cx="1091108" cy="1412294"/>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155" y="23040"/>
            <a:ext cx="2029820" cy="1484555"/>
          </a:xfrm>
          <a:prstGeom prst="rect">
            <a:avLst/>
          </a:prstGeom>
          <a:ln>
            <a:noFill/>
          </a:ln>
        </p:spPr>
      </p:pic>
      <p:pic>
        <p:nvPicPr>
          <p:cNvPr id="13" name="Picture 12"/>
          <p:cNvPicPr>
            <a:picLocks noChangeAspect="1"/>
          </p:cNvPicPr>
          <p:nvPr/>
        </p:nvPicPr>
        <p:blipFill rotWithShape="1">
          <a:blip r:embed="rId8" cstate="hqprint">
            <a:extLst>
              <a:ext uri="{28A0092B-C50C-407E-A947-70E740481C1C}">
                <a14:useLocalDpi xmlns:a14="http://schemas.microsoft.com/office/drawing/2010/main" val="0"/>
              </a:ext>
            </a:extLst>
          </a:blip>
          <a:srcRect t="24941" b="13099"/>
          <a:stretch/>
        </p:blipFill>
        <p:spPr>
          <a:xfrm>
            <a:off x="3227531" y="3333518"/>
            <a:ext cx="2505088" cy="2069562"/>
          </a:xfrm>
          <a:prstGeom prst="rect">
            <a:avLst/>
          </a:prstGeom>
        </p:spPr>
      </p:pic>
    </p:spTree>
    <p:extLst>
      <p:ext uri="{BB962C8B-B14F-4D97-AF65-F5344CB8AC3E}">
        <p14:creationId xmlns:p14="http://schemas.microsoft.com/office/powerpoint/2010/main" val="15380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036911" y="287100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741" y="199042"/>
            <a:ext cx="2521417" cy="1844096"/>
          </a:xfrm>
          <a:prstGeom prst="rect">
            <a:avLst/>
          </a:prstGeom>
          <a:ln>
            <a:noFill/>
          </a:ln>
        </p:spPr>
      </p:pic>
    </p:spTree>
    <p:extLst>
      <p:ext uri="{BB962C8B-B14F-4D97-AF65-F5344CB8AC3E}">
        <p14:creationId xmlns:p14="http://schemas.microsoft.com/office/powerpoint/2010/main" val="112556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2.70833E-6 3.33333E-6 L -2.70833E-6 -0.07223 " pathEditMode="relative" rAng="0" ptsTypes="AA">
                                      <p:cBhvr>
                                        <p:cTn id="19" dur="250" accel="50000" decel="50000" autoRev="1" fill="hold">
                                          <p:stCondLst>
                                            <p:cond delay="0"/>
                                          </p:stCondLst>
                                        </p:cTn>
                                        <p:tgtEl>
                                          <p:spTgt spid="4"/>
                                        </p:tgtEl>
                                        <p:attrNameLst>
                                          <p:attrName>ppt_x</p:attrName>
                                          <p:attrName>ppt_y</p:attrName>
                                        </p:attrNameLst>
                                      </p:cBhvr>
                                      <p:rCtr x="0" y="-3611"/>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93964" y="152426"/>
            <a:ext cx="2092036" cy="1347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
        <p:nvSpPr>
          <p:cNvPr id="43" name="TextBox 42">
            <a:extLst>
              <a:ext uri="{FF2B5EF4-FFF2-40B4-BE49-F238E27FC236}">
                <a16:creationId xmlns:a16="http://schemas.microsoft.com/office/drawing/2014/main" id="{5B1500B4-2A13-B105-884B-9C3A22343CC6}"/>
              </a:ext>
            </a:extLst>
          </p:cNvPr>
          <p:cNvSpPr txBox="1"/>
          <p:nvPr/>
        </p:nvSpPr>
        <p:spPr>
          <a:xfrm>
            <a:off x="6952293" y="5824909"/>
            <a:ext cx="1261301"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ED7D31">
                    <a:lumMod val="50000"/>
                  </a:srgbClr>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rgbClr val="ED7D31">
                    <a:lumMod val="50000"/>
                  </a:srgbClr>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srgbClr val="ED7D31">
                  <a:lumMod val="50000"/>
                </a:srgbClr>
              </a:solidFill>
              <a:effectLst/>
              <a:uLnTx/>
              <a:uFillTx/>
              <a:latin typeface="Roboto Black" panose="02000000000000000000" pitchFamily="2" charset="0"/>
              <a:ea typeface="Roboto Black" panose="02000000000000000000" pitchFamily="2" charset="0"/>
              <a:cs typeface="+mn-cs"/>
            </a:endParaRPr>
          </a:p>
        </p:txBody>
      </p:sp>
      <p:sp>
        <p:nvSpPr>
          <p:cNvPr id="22" name="TextBox 21">
            <a:extLst>
              <a:ext uri="{FF2B5EF4-FFF2-40B4-BE49-F238E27FC236}">
                <a16:creationId xmlns:a16="http://schemas.microsoft.com/office/drawing/2014/main" id="{DA14CBFD-2C6F-E4A0-F468-3C5C731B2275}"/>
              </a:ext>
            </a:extLst>
          </p:cNvPr>
          <p:cNvSpPr txBox="1"/>
          <p:nvPr/>
        </p:nvSpPr>
        <p:spPr>
          <a:xfrm>
            <a:off x="3274543" y="533632"/>
            <a:ext cx="128132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5</a:t>
            </a:r>
          </a:p>
        </p:txBody>
      </p:sp>
      <p:sp>
        <p:nvSpPr>
          <p:cNvPr id="23" name="TextBox 22"/>
          <p:cNvSpPr txBox="1"/>
          <p:nvPr/>
        </p:nvSpPr>
        <p:spPr>
          <a:xfrm>
            <a:off x="3281465" y="1127537"/>
            <a:ext cx="610671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LỊCH ĐỂ BÀN TIỆN ÍCH</a:t>
            </a:r>
            <a:endParaRPr kumimoji="0" lang="en-US" altLang="zh-CN" sz="96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4142" t="26981" r="16050" b="10902"/>
          <a:stretch/>
        </p:blipFill>
        <p:spPr>
          <a:xfrm>
            <a:off x="3829862" y="3581500"/>
            <a:ext cx="2958353" cy="2899773"/>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32984" t="9573" r="1" b="9638"/>
          <a:stretch/>
        </p:blipFill>
        <p:spPr>
          <a:xfrm>
            <a:off x="365302" y="2102764"/>
            <a:ext cx="3087501" cy="372214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2877" y="2620355"/>
            <a:ext cx="4518829" cy="3819784"/>
          </a:xfrm>
          <a:prstGeom prst="rect">
            <a:avLst/>
          </a:prstGeom>
          <a:scene3d>
            <a:camera prst="isometricOffAxis2Left"/>
            <a:lightRig rig="threePt" dir="t"/>
          </a:scene3d>
        </p:spPr>
      </p:pic>
    </p:spTree>
    <p:extLst>
      <p:ext uri="{BB962C8B-B14F-4D97-AF65-F5344CB8AC3E}">
        <p14:creationId xmlns:p14="http://schemas.microsoft.com/office/powerpoint/2010/main" val="3218289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3410" y="5086098"/>
            <a:ext cx="32591" cy="179928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AutoShape 6">
            <a:hlinkClick r:id="" action="ppaction://hlinkshowjump?jump=nextslide" highlightClick="1"/>
          </p:cNvPr>
          <p:cNvSpPr>
            <a:spLocks noChangeArrowheads="1"/>
          </p:cNvSpPr>
          <p:nvPr/>
        </p:nvSpPr>
        <p:spPr bwMode="auto">
          <a:xfrm>
            <a:off x="9855314" y="6079244"/>
            <a:ext cx="619048" cy="518108"/>
          </a:xfrm>
          <a:prstGeom prst="actionButtonForwardNext">
            <a:avLst/>
          </a:prstGeom>
          <a:solidFill>
            <a:schemeClr val="tx2">
              <a:lumMod val="40000"/>
              <a:lumOff val="60000"/>
            </a:schemeClr>
          </a:solidFill>
          <a:ln>
            <a:noFill/>
            <a:headEnd/>
            <a:tailEnd/>
          </a:ln>
          <a:effectLst>
            <a:glow rad="101600">
              <a:schemeClr val="accent3">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white"/>
              </a:solidFill>
              <a:effectLst/>
              <a:uLnTx/>
              <a:uFillTx/>
              <a:latin typeface="Arial Black" pitchFamily="34" charset="0"/>
              <a:ea typeface="+mn-ea"/>
              <a:cs typeface="+mn-cs"/>
            </a:endParaRPr>
          </a:p>
        </p:txBody>
      </p:sp>
      <p:pic>
        <p:nvPicPr>
          <p:cNvPr id="10" name="9 Imagen"/>
          <p:cNvPicPr>
            <a:picLocks noChangeAspect="1"/>
          </p:cNvPicPr>
          <p:nvPr/>
        </p:nvPicPr>
        <p:blipFill>
          <a:blip r:embed="rId3">
            <a:extLst>
              <a:ext uri="{28A0092B-C50C-407E-A947-70E740481C1C}">
                <a14:useLocalDpi xmlns:a14="http://schemas.microsoft.com/office/drawing/2010/main" val="0"/>
              </a:ext>
            </a:extLst>
          </a:blip>
          <a:srcRect/>
          <a:stretch/>
        </p:blipFill>
        <p:spPr>
          <a:xfrm>
            <a:off x="2315221" y="3534275"/>
            <a:ext cx="8026243" cy="2383339"/>
          </a:xfrm>
          <a:prstGeom prst="rect">
            <a:avLst/>
          </a:prstGeom>
          <a:effectLst>
            <a:outerShdw blurRad="76200" dist="139700" dir="18900000" sy="23000" kx="-1200000" algn="bl" rotWithShape="0">
              <a:prstClr val="black">
                <a:alpha val="20000"/>
              </a:prstClr>
            </a:outerShdw>
          </a:effectLst>
        </p:spPr>
      </p:pic>
      <p:sp>
        <p:nvSpPr>
          <p:cNvPr id="2" name="TextBox 1">
            <a:extLst>
              <a:ext uri="{FF2B5EF4-FFF2-40B4-BE49-F238E27FC236}">
                <a16:creationId xmlns:a16="http://schemas.microsoft.com/office/drawing/2014/main" id="{2A7997D9-FC30-4972-9BDA-D3B2B5036936}"/>
              </a:ext>
            </a:extLst>
          </p:cNvPr>
          <p:cNvSpPr txBox="1"/>
          <p:nvPr/>
        </p:nvSpPr>
        <p:spPr>
          <a:xfrm>
            <a:off x="2122265" y="2362341"/>
            <a:ext cx="7882290" cy="2003450"/>
          </a:xfrm>
          <a:prstGeom prst="rect">
            <a:avLst/>
          </a:prstGeom>
          <a:noFill/>
        </p:spPr>
        <p:txBody>
          <a:bodyPr wrap="square" rtlCol="0">
            <a:prstTxWarp prst="textArchUp">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w="9525">
                  <a:noFill/>
                  <a:prstDash val="solid"/>
                </a:ln>
                <a:solidFill>
                  <a:srgbClr val="0070C0"/>
                </a:solidFill>
                <a:effectLst/>
                <a:uLnTx/>
                <a:uFillTx/>
                <a:latin typeface="Arial" panose="020B0604020202020204" pitchFamily="34" charset="0"/>
                <a:ea typeface="+mn-ea"/>
                <a:cs typeface="Arial" panose="020B0604020202020204" pitchFamily="34" charset="0"/>
              </a:rPr>
              <a:t>  TRÒ CH</a:t>
            </a:r>
            <a:r>
              <a:rPr kumimoji="0" lang="vi-VN" sz="6600" b="1" i="0" u="none" strike="noStrike" kern="1200" cap="none" spc="0" normalizeH="0" baseline="0" noProof="0">
                <a:ln w="9525">
                  <a:noFill/>
                  <a:prstDash val="solid"/>
                </a:ln>
                <a:solidFill>
                  <a:srgbClr val="0070C0"/>
                </a:solidFill>
                <a:effectLst/>
                <a:uLnTx/>
                <a:uFillTx/>
                <a:latin typeface="Arial" panose="020B0604020202020204" pitchFamily="34" charset="0"/>
                <a:ea typeface="+mn-ea"/>
                <a:cs typeface="Arial" panose="020B0604020202020204" pitchFamily="34" charset="0"/>
              </a:rPr>
              <a:t>Ơ</a:t>
            </a:r>
            <a:r>
              <a:rPr kumimoji="0" lang="en-US" sz="6600" b="1" i="0" u="none" strike="noStrike" kern="1200" cap="none" spc="0" normalizeH="0" baseline="0" noProof="0">
                <a:ln w="9525">
                  <a:noFill/>
                  <a:prstDash val="solid"/>
                </a:ln>
                <a:solidFill>
                  <a:srgbClr val="0070C0"/>
                </a:solidFill>
                <a:effectLst/>
                <a:uLnTx/>
                <a:uFillTx/>
                <a:latin typeface="Arial" panose="020B0604020202020204" pitchFamily="34" charset="0"/>
                <a:ea typeface="+mn-ea"/>
                <a:cs typeface="Arial" panose="020B0604020202020204" pitchFamily="34" charset="0"/>
              </a:rPr>
              <a:t>I KÉO CO</a:t>
            </a:r>
          </a:p>
        </p:txBody>
      </p:sp>
      <p:sp>
        <p:nvSpPr>
          <p:cNvPr id="3" name="TextBox 2">
            <a:extLst>
              <a:ext uri="{FF2B5EF4-FFF2-40B4-BE49-F238E27FC236}">
                <a16:creationId xmlns:a16="http://schemas.microsoft.com/office/drawing/2014/main" id="{2F526D3E-7C92-6727-302B-5E80646B3C97}"/>
              </a:ext>
            </a:extLst>
          </p:cNvPr>
          <p:cNvSpPr txBox="1"/>
          <p:nvPr/>
        </p:nvSpPr>
        <p:spPr>
          <a:xfrm>
            <a:off x="2958418" y="425797"/>
            <a:ext cx="5428498"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KHỞI ĐỘNG TIẾT</a:t>
            </a:r>
            <a:r>
              <a:rPr kumimoji="0" lang="en-US" sz="40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HỌC</a:t>
            </a:r>
            <a:endParaRPr kumimoji="0" lang="vi-VN" sz="40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5" name="TextBox 4">
            <a:extLst>
              <a:ext uri="{FF2B5EF4-FFF2-40B4-BE49-F238E27FC236}">
                <a16:creationId xmlns:a16="http://schemas.microsoft.com/office/drawing/2014/main" id="{1A00526D-B968-B6BC-085F-626C72CBAF1F}"/>
              </a:ext>
            </a:extLst>
          </p:cNvPr>
          <p:cNvSpPr txBox="1"/>
          <p:nvPr/>
        </p:nvSpPr>
        <p:spPr>
          <a:xfrm>
            <a:off x="10474362" y="6135687"/>
            <a:ext cx="988912" cy="46166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CHƠI</a:t>
            </a:r>
            <a:endParaRPr kumimoji="0" lang="vi-V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Tree>
    <p:extLst>
      <p:ext uri="{BB962C8B-B14F-4D97-AF65-F5344CB8AC3E}">
        <p14:creationId xmlns:p14="http://schemas.microsoft.com/office/powerpoint/2010/main" val="16856231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par>
                                <p:cTn id="9" presetID="47"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209200" y="1881718"/>
            <a:ext cx="62343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sẻ ý tưởng làm lịch để bàn tiện ích</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theo các</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tiêu chí</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2195489" y="585817"/>
            <a:ext cx="785552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LÀM </a:t>
            </a:r>
            <a:endPar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LỊCH ĐỂ BÀN TIỆN ÍCH</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6116" y="3310399"/>
            <a:ext cx="3322931" cy="314804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7846" y="2668298"/>
            <a:ext cx="4033272" cy="304424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3707579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6"/>
                                        </p:tgtEl>
                                        <p:attrNameLst>
                                          <p:attrName>style.visibility</p:attrName>
                                        </p:attrNameLst>
                                      </p:cBhvr>
                                      <p:to>
                                        <p:strVal val="visible"/>
                                      </p:to>
                                    </p:set>
                                    <p:animEffect transition="in" filter="wipe(down)">
                                      <p:cBhvr>
                                        <p:cTn id="11"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6D233B94-431C-F8F6-CCE2-E290E8032016}"/>
              </a:ext>
            </a:extLst>
          </p:cNvPr>
          <p:cNvGrpSpPr/>
          <p:nvPr/>
        </p:nvGrpSpPr>
        <p:grpSpPr>
          <a:xfrm rot="157239">
            <a:off x="7280944" y="1466426"/>
            <a:ext cx="3322463" cy="3193864"/>
            <a:chOff x="1333523" y="3165658"/>
            <a:chExt cx="2634916" cy="3272962"/>
          </a:xfrm>
        </p:grpSpPr>
        <p:sp>
          <p:nvSpPr>
            <p:cNvPr id="28" name="Rectangle 27">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rgbClr val="F5CC1A"/>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9" name="Rectangle 28">
              <a:extLst>
                <a:ext uri="{FF2B5EF4-FFF2-40B4-BE49-F238E27FC236}">
                  <a16:creationId xmlns:a16="http://schemas.microsoft.com/office/drawing/2014/main" id="{C659A2BF-CCB1-C081-3A53-99BE5FCA7716}"/>
                </a:ext>
              </a:extLst>
            </p:cNvPr>
            <p:cNvSpPr/>
            <p:nvPr/>
          </p:nvSpPr>
          <p:spPr>
            <a:xfrm>
              <a:off x="1339444" y="3188072"/>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0" name="Oval 29">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Oval 30">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Oval 31">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Oval 32">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Oval 33">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17" name="TextBox 116"/>
          <p:cNvSpPr txBox="1"/>
          <p:nvPr/>
        </p:nvSpPr>
        <p:spPr>
          <a:xfrm>
            <a:off x="2943180" y="600970"/>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10" name="TextBox 9"/>
          <p:cNvSpPr txBox="1"/>
          <p:nvPr/>
        </p:nvSpPr>
        <p:spPr>
          <a:xfrm>
            <a:off x="7641493" y="2511115"/>
            <a:ext cx="267524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 sáng tạo, đảm bảo tính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thẩm mĩ, sử dụng được nhiều lần</a:t>
            </a:r>
          </a:p>
        </p:txBody>
      </p:sp>
      <p:grpSp>
        <p:nvGrpSpPr>
          <p:cNvPr id="17" name="Group 16">
            <a:extLst>
              <a:ext uri="{FF2B5EF4-FFF2-40B4-BE49-F238E27FC236}">
                <a16:creationId xmlns:a16="http://schemas.microsoft.com/office/drawing/2014/main" id="{6D233B94-431C-F8F6-CCE2-E290E8032016}"/>
              </a:ext>
            </a:extLst>
          </p:cNvPr>
          <p:cNvGrpSpPr/>
          <p:nvPr/>
        </p:nvGrpSpPr>
        <p:grpSpPr>
          <a:xfrm rot="157239">
            <a:off x="837115" y="1586453"/>
            <a:ext cx="3322463" cy="3193864"/>
            <a:chOff x="1333523" y="3165658"/>
            <a:chExt cx="2634916" cy="3272962"/>
          </a:xfrm>
        </p:grpSpPr>
        <p:sp>
          <p:nvSpPr>
            <p:cNvPr id="18" name="Rectangle 17">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rgbClr val="F5CC1A"/>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0" name="Rectangle 19">
              <a:extLst>
                <a:ext uri="{FF2B5EF4-FFF2-40B4-BE49-F238E27FC236}">
                  <a16:creationId xmlns:a16="http://schemas.microsoft.com/office/drawing/2014/main" id="{C659A2BF-CCB1-C081-3A53-99BE5FCA7716}"/>
                </a:ext>
              </a:extLst>
            </p:cNvPr>
            <p:cNvSpPr/>
            <p:nvPr/>
          </p:nvSpPr>
          <p:spPr>
            <a:xfrm>
              <a:off x="1339444" y="3188072"/>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2" name="Oval 21">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 name="Oval 22">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Oval 23">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Oval 24">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Oval 25">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7" name="TextBox 6"/>
          <p:cNvSpPr txBox="1"/>
          <p:nvPr/>
        </p:nvSpPr>
        <p:spPr>
          <a:xfrm>
            <a:off x="1090543" y="2489613"/>
            <a:ext cx="2886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Ghi rõ tên tháng và thể hiện đúng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số ngày trong tháng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6840" y="3727649"/>
            <a:ext cx="4172772" cy="3149536"/>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1947954" cy="1424681"/>
          </a:xfrm>
          <a:prstGeom prst="rect">
            <a:avLst/>
          </a:prstGeom>
          <a:ln>
            <a:noFill/>
          </a:ln>
        </p:spPr>
      </p:pic>
    </p:spTree>
    <p:extLst>
      <p:ext uri="{BB962C8B-B14F-4D97-AF65-F5344CB8AC3E}">
        <p14:creationId xmlns:p14="http://schemas.microsoft.com/office/powerpoint/2010/main" val="2199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582375" y="1931901"/>
            <a:ext cx="37582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Vẽ ý tưởng của nhóm</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7" name="TextBox 6"/>
          <p:cNvSpPr txBox="1"/>
          <p:nvPr/>
        </p:nvSpPr>
        <p:spPr>
          <a:xfrm>
            <a:off x="3376987" y="708680"/>
            <a:ext cx="58193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PHIẾU HỌC TẬP SỐ 2</a:t>
            </a:r>
          </a:p>
        </p:txBody>
      </p:sp>
      <p:sp>
        <p:nvSpPr>
          <p:cNvPr id="9" name="TextBox 8"/>
          <p:cNvSpPr txBox="1"/>
          <p:nvPr/>
        </p:nvSpPr>
        <p:spPr>
          <a:xfrm>
            <a:off x="5761822" y="1589881"/>
            <a:ext cx="5555107" cy="409342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 Nhóm dùng vật liệu gì để làm?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 Nhóm </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a:t>
            </a:r>
            <a:r>
              <a:rPr kumimoji="0" lang="en-US" altLang="zh-CN" sz="20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mấy tháng, mỗi tháng có bao nhiêu ngày</a:t>
            </a: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Sản phẩm có đặc điểm gì?</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4. Sản phẩm </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dùng</a:t>
            </a:r>
            <a:r>
              <a:rPr kumimoji="0" lang="en-US" altLang="zh-CN" sz="20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để làm gì?</a:t>
            </a:r>
            <a:endPar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513" y="2707549"/>
            <a:ext cx="3297119" cy="290667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35015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wipe(down)">
                                      <p:cBhvr>
                                        <p:cTn id="7" dur="500"/>
                                        <p:tgtEl>
                                          <p:spTgt spid="11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7"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71077" y="644997"/>
            <a:ext cx="62501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sp>
        <p:nvSpPr>
          <p:cNvPr id="6" name="TextBox 5">
            <a:extLst>
              <a:ext uri="{FF2B5EF4-FFF2-40B4-BE49-F238E27FC236}">
                <a16:creationId xmlns:a16="http://schemas.microsoft.com/office/drawing/2014/main" id="{F47EDC76-93E4-69B2-B3EB-FFBB9F9285CB}"/>
              </a:ext>
            </a:extLst>
          </p:cNvPr>
          <p:cNvSpPr txBox="1"/>
          <p:nvPr/>
        </p:nvSpPr>
        <p:spPr>
          <a:xfrm>
            <a:off x="1828800" y="1944244"/>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1828800" y="2563907"/>
            <a:ext cx="824932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A4, giấy màu, bút màu, bút chì, keo dán, kéo, thước kẻ</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p:cNvPicPr>
            <a:picLocks noChangeAspect="1"/>
          </p:cNvPicPr>
          <p:nvPr/>
        </p:nvPicPr>
        <p:blipFill rotWithShape="1">
          <a:blip r:embed="rId4" cstate="hqprint">
            <a:extLst>
              <a:ext uri="{28A0092B-C50C-407E-A947-70E740481C1C}">
                <a14:useLocalDpi xmlns:a14="http://schemas.microsoft.com/office/drawing/2010/main" val="0"/>
              </a:ext>
            </a:extLst>
          </a:blip>
          <a:srcRect t="24941" b="13099"/>
          <a:stretch/>
        </p:blipFill>
        <p:spPr>
          <a:xfrm>
            <a:off x="6964534" y="3183570"/>
            <a:ext cx="3528509" cy="2915055"/>
          </a:xfrm>
          <a:prstGeom prst="rect">
            <a:avLst/>
          </a:prstGeom>
        </p:spPr>
      </p:pic>
      <p:pic>
        <p:nvPicPr>
          <p:cNvPr id="18" name="Picture 17"/>
          <p:cNvPicPr>
            <a:picLocks noChangeAspect="1"/>
          </p:cNvPicPr>
          <p:nvPr/>
        </p:nvPicPr>
        <p:blipFill>
          <a:blip r:embed="rId5"/>
          <a:stretch>
            <a:fillRect/>
          </a:stretch>
        </p:blipFill>
        <p:spPr>
          <a:xfrm>
            <a:off x="4650716" y="3478115"/>
            <a:ext cx="1584457" cy="2449863"/>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6"/>
          <a:stretch>
            <a:fillRect/>
          </a:stretch>
        </p:blipFill>
        <p:spPr>
          <a:xfrm>
            <a:off x="1940712" y="3647711"/>
            <a:ext cx="2190750" cy="2095500"/>
          </a:xfrm>
          <a:prstGeom prst="rect">
            <a:avLst/>
          </a:prstGeom>
        </p:spPr>
      </p:pic>
      <p:pic>
        <p:nvPicPr>
          <p:cNvPr id="8" name="Picture 7"/>
          <p:cNvPicPr>
            <a:picLocks noChangeAspect="1"/>
          </p:cNvPicPr>
          <p:nvPr/>
        </p:nvPicPr>
        <p:blipFill>
          <a:blip r:embed="rId5"/>
          <a:stretch>
            <a:fillRect/>
          </a:stretch>
        </p:blipFill>
        <p:spPr>
          <a:xfrm rot="1357331">
            <a:off x="5117341" y="3688604"/>
            <a:ext cx="1584457" cy="2449863"/>
          </a:xfrm>
          <a:prstGeom prst="rect">
            <a:avLst/>
          </a:prstGeom>
          <a:effectLst>
            <a:outerShdw blurRad="63500" sx="102000" sy="102000" algn="ctr" rotWithShape="0">
              <a:prstClr val="black">
                <a:alpha val="40000"/>
              </a:prstClr>
            </a:outerShdw>
          </a:effectLst>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171600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8"/>
                                            </p:cond>
                                          </p:stCondLst>
                                          <p:endCondLst>
                                            <p:cond evt="onStopAudio" delay="0">
                                              <p:tgtEl>
                                                <p:sldTgt/>
                                              </p:tgtEl>
                                            </p:cond>
                                          </p:endCondLst>
                                        </p:cTn>
                                        <p:tgtEl>
                                          <p:sndTgt r:embed="rId3" name="Chuong cua.wav"/>
                                        </p:tgtEl>
                                      </p:cMediaNode>
                                    </p:audio>
                                  </p:sub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Chuong cu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979869" y="1618180"/>
            <a:ext cx="654916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bàn theo 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2979869" y="639346"/>
            <a:ext cx="599200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6140" t="10219" r="12908" b="8427"/>
          <a:stretch/>
        </p:blipFill>
        <p:spPr>
          <a:xfrm>
            <a:off x="6680498" y="2402553"/>
            <a:ext cx="3913545" cy="3932919"/>
          </a:xfrm>
          <a:prstGeom prst="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0790" t="8627" b="6012"/>
          <a:stretch/>
        </p:blipFill>
        <p:spPr>
          <a:xfrm>
            <a:off x="1947134" y="2381571"/>
            <a:ext cx="3205778" cy="3953901"/>
          </a:xfrm>
          <a:prstGeom prst="rect">
            <a:avLst/>
          </a:prstGeom>
          <a:effectLst>
            <a:outerShdw blurRad="63500" sx="102000" sy="102000" algn="ctr" rotWithShape="0">
              <a:prstClr val="black">
                <a:alpha val="40000"/>
              </a:prstClr>
            </a:outerShdw>
          </a:effec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82249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179674" y="1650056"/>
            <a:ext cx="993832"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Gợi ý</a:t>
            </a:r>
            <a:endPar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2340543" y="3734923"/>
            <a:ext cx="25518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Tạo khung lịch</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grpSp>
        <p:nvGrpSpPr>
          <p:cNvPr id="9" name="Group 8">
            <a:extLst>
              <a:ext uri="{FF2B5EF4-FFF2-40B4-BE49-F238E27FC236}">
                <a16:creationId xmlns:a16="http://schemas.microsoft.com/office/drawing/2014/main" id="{6D233B94-431C-F8F6-CCE2-E290E8032016}"/>
              </a:ext>
            </a:extLst>
          </p:cNvPr>
          <p:cNvGrpSpPr/>
          <p:nvPr/>
        </p:nvGrpSpPr>
        <p:grpSpPr>
          <a:xfrm rot="157239">
            <a:off x="5847534" y="1732838"/>
            <a:ext cx="3720520" cy="4347015"/>
            <a:chOff x="1333523" y="3165658"/>
            <a:chExt cx="2634916" cy="3298721"/>
          </a:xfrm>
        </p:grpSpPr>
        <p:sp>
          <p:nvSpPr>
            <p:cNvPr id="10" name="Rectangle 9">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chemeClr val="tx1">
                <a:lumMod val="50000"/>
                <a:lumOff val="50000"/>
              </a:schemeClr>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C659A2BF-CCB1-C081-3A53-99BE5FCA7716}"/>
                </a:ext>
              </a:extLst>
            </p:cNvPr>
            <p:cNvSpPr/>
            <p:nvPr/>
          </p:nvSpPr>
          <p:spPr>
            <a:xfrm>
              <a:off x="1341523" y="3235665"/>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Oval 13">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Oval 14">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Oval 15">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 name="Oval 16">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8" name="Oval 17">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9" name="Group 18"/>
          <p:cNvGrpSpPr/>
          <p:nvPr/>
        </p:nvGrpSpPr>
        <p:grpSpPr>
          <a:xfrm>
            <a:off x="4166617" y="1741571"/>
            <a:ext cx="1271353" cy="1365783"/>
            <a:chOff x="5964581" y="1596496"/>
            <a:chExt cx="1271353" cy="1365783"/>
          </a:xfrm>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custGeom>
              <a:avLst/>
              <a:gdLst>
                <a:gd name="connsiteX0" fmla="*/ 0 w 1271353"/>
                <a:gd name="connsiteY0" fmla="*/ 0 h 1365548"/>
                <a:gd name="connsiteX1" fmla="*/ 1271353 w 1271353"/>
                <a:gd name="connsiteY1" fmla="*/ 0 h 1365548"/>
                <a:gd name="connsiteX2" fmla="*/ 1271353 w 1271353"/>
                <a:gd name="connsiteY2" fmla="*/ 1365548 h 1365548"/>
                <a:gd name="connsiteX3" fmla="*/ 0 w 1271353"/>
                <a:gd name="connsiteY3" fmla="*/ 1365548 h 1365548"/>
                <a:gd name="connsiteX4" fmla="*/ 0 w 1271353"/>
                <a:gd name="connsiteY4"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783"/>
                <a:gd name="connsiteX1" fmla="*/ 1271353 w 1271353"/>
                <a:gd name="connsiteY1" fmla="*/ 0 h 1365783"/>
                <a:gd name="connsiteX2" fmla="*/ 1271353 w 1271353"/>
                <a:gd name="connsiteY2" fmla="*/ 1365548 h 1365783"/>
                <a:gd name="connsiteX3" fmla="*/ 925092 w 1271353"/>
                <a:gd name="connsiteY3" fmla="*/ 1308166 h 1365783"/>
                <a:gd name="connsiteX4" fmla="*/ 408917 w 1271353"/>
                <a:gd name="connsiteY4" fmla="*/ 1355980 h 1365783"/>
                <a:gd name="connsiteX5" fmla="*/ 0 w 1271353"/>
                <a:gd name="connsiteY5" fmla="*/ 1365548 h 1365783"/>
                <a:gd name="connsiteX6" fmla="*/ 0 w 1271353"/>
                <a:gd name="connsiteY6" fmla="*/ 0 h 136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353" h="1365783">
                  <a:moveTo>
                    <a:pt x="0" y="0"/>
                  </a:moveTo>
                  <a:lnTo>
                    <a:pt x="1271353" y="0"/>
                  </a:lnTo>
                  <a:lnTo>
                    <a:pt x="1271353" y="1365548"/>
                  </a:lnTo>
                  <a:cubicBezTo>
                    <a:pt x="1128278" y="1370227"/>
                    <a:pt x="1068167" y="1303487"/>
                    <a:pt x="925092" y="1308166"/>
                  </a:cubicBezTo>
                  <a:lnTo>
                    <a:pt x="408917" y="1355980"/>
                  </a:lnTo>
                  <a:cubicBezTo>
                    <a:pt x="355573" y="1287750"/>
                    <a:pt x="136306" y="1362359"/>
                    <a:pt x="0" y="1365548"/>
                  </a:cubicBezTo>
                  <a:lnTo>
                    <a:pt x="0" y="0"/>
                  </a:lnTo>
                  <a:close/>
                </a:path>
              </a:pathLst>
            </a:custGeom>
            <a:solidFill>
              <a:srgbClr val="F5821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round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4831" y="2231540"/>
            <a:ext cx="3813532" cy="3745431"/>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324106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500" fill="hold"/>
                                        <p:tgtEl>
                                          <p:spTgt spid="19"/>
                                        </p:tgtEl>
                                        <p:attrNameLst>
                                          <p:attrName>ppt_w</p:attrName>
                                        </p:attrNameLst>
                                      </p:cBhvr>
                                      <p:tavLst>
                                        <p:tav tm="0">
                                          <p:val>
                                            <p:fltVal val="0"/>
                                          </p:val>
                                        </p:tav>
                                        <p:tav tm="100000">
                                          <p:val>
                                            <p:strVal val="#ppt_w"/>
                                          </p:val>
                                        </p:tav>
                                      </p:tavLst>
                                    </p:anim>
                                    <p:anim calcmode="lin" valueType="num">
                                      <p:cBhvr>
                                        <p:cTn id="25" dur="500" fill="hold"/>
                                        <p:tgtEl>
                                          <p:spTgt spid="19"/>
                                        </p:tgtEl>
                                        <p:attrNameLst>
                                          <p:attrName>ppt_h</p:attrName>
                                        </p:attrNameLst>
                                      </p:cBhvr>
                                      <p:tavLst>
                                        <p:tav tm="0">
                                          <p:val>
                                            <p:fltVal val="0"/>
                                          </p:val>
                                        </p:tav>
                                        <p:tav tm="100000">
                                          <p:val>
                                            <p:strVal val="#ppt_h"/>
                                          </p:val>
                                        </p:tav>
                                      </p:tavLst>
                                    </p:anim>
                                    <p:animEffect transition="in" filter="fade">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2340543" y="3734923"/>
            <a:ext cx="25518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Tạo tờ lịch tháng</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grpSp>
        <p:nvGrpSpPr>
          <p:cNvPr id="9" name="Group 8">
            <a:extLst>
              <a:ext uri="{FF2B5EF4-FFF2-40B4-BE49-F238E27FC236}">
                <a16:creationId xmlns:a16="http://schemas.microsoft.com/office/drawing/2014/main" id="{6D233B94-431C-F8F6-CCE2-E290E8032016}"/>
              </a:ext>
            </a:extLst>
          </p:cNvPr>
          <p:cNvGrpSpPr/>
          <p:nvPr/>
        </p:nvGrpSpPr>
        <p:grpSpPr>
          <a:xfrm rot="157239">
            <a:off x="5379583" y="1770757"/>
            <a:ext cx="5838835" cy="4496938"/>
            <a:chOff x="1333523" y="3165658"/>
            <a:chExt cx="2634916" cy="3298721"/>
          </a:xfrm>
        </p:grpSpPr>
        <p:sp>
          <p:nvSpPr>
            <p:cNvPr id="10" name="Rectangle 9">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chemeClr val="tx1">
                <a:lumMod val="50000"/>
                <a:lumOff val="50000"/>
              </a:schemeClr>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C659A2BF-CCB1-C081-3A53-99BE5FCA7716}"/>
                </a:ext>
              </a:extLst>
            </p:cNvPr>
            <p:cNvSpPr/>
            <p:nvPr/>
          </p:nvSpPr>
          <p:spPr>
            <a:xfrm>
              <a:off x="1341523" y="3235665"/>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Oval 13">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Oval 14">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Oval 15">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 name="Oval 16">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8" name="Oval 17">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9" name="Group 18"/>
          <p:cNvGrpSpPr/>
          <p:nvPr/>
        </p:nvGrpSpPr>
        <p:grpSpPr>
          <a:xfrm>
            <a:off x="2365707" y="1756193"/>
            <a:ext cx="1271353" cy="1365783"/>
            <a:chOff x="5964581" y="1596496"/>
            <a:chExt cx="1271353" cy="1365783"/>
          </a:xfrm>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custGeom>
              <a:avLst/>
              <a:gdLst>
                <a:gd name="connsiteX0" fmla="*/ 0 w 1271353"/>
                <a:gd name="connsiteY0" fmla="*/ 0 h 1365548"/>
                <a:gd name="connsiteX1" fmla="*/ 1271353 w 1271353"/>
                <a:gd name="connsiteY1" fmla="*/ 0 h 1365548"/>
                <a:gd name="connsiteX2" fmla="*/ 1271353 w 1271353"/>
                <a:gd name="connsiteY2" fmla="*/ 1365548 h 1365548"/>
                <a:gd name="connsiteX3" fmla="*/ 0 w 1271353"/>
                <a:gd name="connsiteY3" fmla="*/ 1365548 h 1365548"/>
                <a:gd name="connsiteX4" fmla="*/ 0 w 1271353"/>
                <a:gd name="connsiteY4"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783"/>
                <a:gd name="connsiteX1" fmla="*/ 1271353 w 1271353"/>
                <a:gd name="connsiteY1" fmla="*/ 0 h 1365783"/>
                <a:gd name="connsiteX2" fmla="*/ 1271353 w 1271353"/>
                <a:gd name="connsiteY2" fmla="*/ 1365548 h 1365783"/>
                <a:gd name="connsiteX3" fmla="*/ 925092 w 1271353"/>
                <a:gd name="connsiteY3" fmla="*/ 1308166 h 1365783"/>
                <a:gd name="connsiteX4" fmla="*/ 408917 w 1271353"/>
                <a:gd name="connsiteY4" fmla="*/ 1355980 h 1365783"/>
                <a:gd name="connsiteX5" fmla="*/ 0 w 1271353"/>
                <a:gd name="connsiteY5" fmla="*/ 1365548 h 1365783"/>
                <a:gd name="connsiteX6" fmla="*/ 0 w 1271353"/>
                <a:gd name="connsiteY6" fmla="*/ 0 h 136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353" h="1365783">
                  <a:moveTo>
                    <a:pt x="0" y="0"/>
                  </a:moveTo>
                  <a:lnTo>
                    <a:pt x="1271353" y="0"/>
                  </a:lnTo>
                  <a:lnTo>
                    <a:pt x="1271353" y="1365548"/>
                  </a:lnTo>
                  <a:cubicBezTo>
                    <a:pt x="1128278" y="1370227"/>
                    <a:pt x="1068167" y="1303487"/>
                    <a:pt x="925092" y="1308166"/>
                  </a:cubicBezTo>
                  <a:lnTo>
                    <a:pt x="408917" y="1355980"/>
                  </a:lnTo>
                  <a:cubicBezTo>
                    <a:pt x="355573" y="1287750"/>
                    <a:pt x="136306" y="1362359"/>
                    <a:pt x="0" y="1365548"/>
                  </a:cubicBezTo>
                  <a:lnTo>
                    <a:pt x="0" y="0"/>
                  </a:lnTo>
                  <a:close/>
                </a:path>
              </a:pathLst>
            </a:custGeom>
            <a:solidFill>
              <a:srgbClr val="F5821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round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grpSp>
      <p:pic>
        <p:nvPicPr>
          <p:cNvPr id="2" name="Picture 1"/>
          <p:cNvPicPr>
            <a:picLocks noChangeAspect="1"/>
          </p:cNvPicPr>
          <p:nvPr/>
        </p:nvPicPr>
        <p:blipFill>
          <a:blip r:embed="rId3"/>
          <a:stretch>
            <a:fillRect/>
          </a:stretch>
        </p:blipFill>
        <p:spPr>
          <a:xfrm>
            <a:off x="5592056" y="2625717"/>
            <a:ext cx="5415493" cy="3147755"/>
          </a:xfrm>
          <a:prstGeom prst="rect">
            <a:avLst/>
          </a:prstGeom>
          <a:scene3d>
            <a:camera prst="obliqueBottomLeft"/>
            <a:lightRig rig="threePt" dir="t"/>
          </a:scene3d>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98725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srcRect l="2061" t="1519" r="61970" b="1956"/>
          <a:stretch/>
        </p:blipFill>
        <p:spPr>
          <a:xfrm rot="287153">
            <a:off x="3358019" y="3646984"/>
            <a:ext cx="1757604" cy="2774987"/>
          </a:xfrm>
          <a:prstGeom prst="rect">
            <a:avLst/>
          </a:prstGeom>
        </p:spPr>
      </p:pic>
      <p:sp>
        <p:nvSpPr>
          <p:cNvPr id="11" name="TextBox 10">
            <a:extLst>
              <a:ext uri="{FF2B5EF4-FFF2-40B4-BE49-F238E27FC236}">
                <a16:creationId xmlns:a16="http://schemas.microsoft.com/office/drawing/2014/main" id="{F47EDC76-93E4-69B2-B3EB-FFBB9F9285CB}"/>
              </a:ext>
            </a:extLst>
          </p:cNvPr>
          <p:cNvSpPr txBox="1"/>
          <p:nvPr/>
        </p:nvSpPr>
        <p:spPr>
          <a:xfrm>
            <a:off x="1473798" y="3734923"/>
            <a:ext cx="3418559"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 tờ lịch tháng</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001384" y="793135"/>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grpSp>
        <p:nvGrpSpPr>
          <p:cNvPr id="9" name="Group 8">
            <a:extLst>
              <a:ext uri="{FF2B5EF4-FFF2-40B4-BE49-F238E27FC236}">
                <a16:creationId xmlns:a16="http://schemas.microsoft.com/office/drawing/2014/main" id="{6D233B94-431C-F8F6-CCE2-E290E8032016}"/>
              </a:ext>
            </a:extLst>
          </p:cNvPr>
          <p:cNvGrpSpPr/>
          <p:nvPr/>
        </p:nvGrpSpPr>
        <p:grpSpPr>
          <a:xfrm rot="157239">
            <a:off x="5379583" y="1770757"/>
            <a:ext cx="5838835" cy="4496938"/>
            <a:chOff x="1333523" y="3165658"/>
            <a:chExt cx="2634916" cy="3298721"/>
          </a:xfrm>
        </p:grpSpPr>
        <p:sp>
          <p:nvSpPr>
            <p:cNvPr id="10" name="Rectangle 9">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chemeClr val="tx1">
                <a:lumMod val="50000"/>
                <a:lumOff val="50000"/>
              </a:schemeClr>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C659A2BF-CCB1-C081-3A53-99BE5FCA7716}"/>
                </a:ext>
              </a:extLst>
            </p:cNvPr>
            <p:cNvSpPr/>
            <p:nvPr/>
          </p:nvSpPr>
          <p:spPr>
            <a:xfrm>
              <a:off x="1341523" y="3235665"/>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Oval 13">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Oval 14">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Oval 15">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 name="Oval 16">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8" name="Oval 17">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19" name="Group 18"/>
          <p:cNvGrpSpPr/>
          <p:nvPr/>
        </p:nvGrpSpPr>
        <p:grpSpPr>
          <a:xfrm>
            <a:off x="2365707" y="1756193"/>
            <a:ext cx="1271353" cy="1365783"/>
            <a:chOff x="5964581" y="1596496"/>
            <a:chExt cx="1271353" cy="1365783"/>
          </a:xfrm>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custGeom>
              <a:avLst/>
              <a:gdLst>
                <a:gd name="connsiteX0" fmla="*/ 0 w 1271353"/>
                <a:gd name="connsiteY0" fmla="*/ 0 h 1365548"/>
                <a:gd name="connsiteX1" fmla="*/ 1271353 w 1271353"/>
                <a:gd name="connsiteY1" fmla="*/ 0 h 1365548"/>
                <a:gd name="connsiteX2" fmla="*/ 1271353 w 1271353"/>
                <a:gd name="connsiteY2" fmla="*/ 1365548 h 1365548"/>
                <a:gd name="connsiteX3" fmla="*/ 0 w 1271353"/>
                <a:gd name="connsiteY3" fmla="*/ 1365548 h 1365548"/>
                <a:gd name="connsiteX4" fmla="*/ 0 w 1271353"/>
                <a:gd name="connsiteY4"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783"/>
                <a:gd name="connsiteX1" fmla="*/ 1271353 w 1271353"/>
                <a:gd name="connsiteY1" fmla="*/ 0 h 1365783"/>
                <a:gd name="connsiteX2" fmla="*/ 1271353 w 1271353"/>
                <a:gd name="connsiteY2" fmla="*/ 1365548 h 1365783"/>
                <a:gd name="connsiteX3" fmla="*/ 925092 w 1271353"/>
                <a:gd name="connsiteY3" fmla="*/ 1308166 h 1365783"/>
                <a:gd name="connsiteX4" fmla="*/ 408917 w 1271353"/>
                <a:gd name="connsiteY4" fmla="*/ 1355980 h 1365783"/>
                <a:gd name="connsiteX5" fmla="*/ 0 w 1271353"/>
                <a:gd name="connsiteY5" fmla="*/ 1365548 h 1365783"/>
                <a:gd name="connsiteX6" fmla="*/ 0 w 1271353"/>
                <a:gd name="connsiteY6" fmla="*/ 0 h 136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353" h="1365783">
                  <a:moveTo>
                    <a:pt x="0" y="0"/>
                  </a:moveTo>
                  <a:lnTo>
                    <a:pt x="1271353" y="0"/>
                  </a:lnTo>
                  <a:lnTo>
                    <a:pt x="1271353" y="1365548"/>
                  </a:lnTo>
                  <a:cubicBezTo>
                    <a:pt x="1128278" y="1370227"/>
                    <a:pt x="1068167" y="1303487"/>
                    <a:pt x="925092" y="1308166"/>
                  </a:cubicBezTo>
                  <a:lnTo>
                    <a:pt x="408917" y="1355980"/>
                  </a:lnTo>
                  <a:cubicBezTo>
                    <a:pt x="355573" y="1287750"/>
                    <a:pt x="136306" y="1362359"/>
                    <a:pt x="0" y="1365548"/>
                  </a:cubicBezTo>
                  <a:lnTo>
                    <a:pt x="0" y="0"/>
                  </a:lnTo>
                  <a:close/>
                </a:path>
              </a:pathLst>
            </a:custGeom>
            <a:solidFill>
              <a:srgbClr val="F5821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round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grpSp>
      <p:pic>
        <p:nvPicPr>
          <p:cNvPr id="3" name="Picture 2"/>
          <p:cNvPicPr>
            <a:picLocks noChangeAspect="1"/>
          </p:cNvPicPr>
          <p:nvPr/>
        </p:nvPicPr>
        <p:blipFill rotWithShape="1">
          <a:blip r:embed="rId3"/>
          <a:srcRect l="37695" t="9265" b="29166"/>
          <a:stretch/>
        </p:blipFill>
        <p:spPr>
          <a:xfrm rot="287153">
            <a:off x="5559353" y="2729836"/>
            <a:ext cx="5480899" cy="3186581"/>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376811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75642" y="528749"/>
            <a:ext cx="600276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grpSp>
        <p:nvGrpSpPr>
          <p:cNvPr id="9" name="Group 8">
            <a:extLst>
              <a:ext uri="{FF2B5EF4-FFF2-40B4-BE49-F238E27FC236}">
                <a16:creationId xmlns:a16="http://schemas.microsoft.com/office/drawing/2014/main" id="{6D233B94-431C-F8F6-CCE2-E290E8032016}"/>
              </a:ext>
            </a:extLst>
          </p:cNvPr>
          <p:cNvGrpSpPr/>
          <p:nvPr/>
        </p:nvGrpSpPr>
        <p:grpSpPr>
          <a:xfrm rot="157239">
            <a:off x="5379583" y="1770757"/>
            <a:ext cx="5838835" cy="4496938"/>
            <a:chOff x="1333523" y="3165658"/>
            <a:chExt cx="2634916" cy="3298721"/>
          </a:xfrm>
        </p:grpSpPr>
        <p:sp>
          <p:nvSpPr>
            <p:cNvPr id="10" name="Rectangle 9">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chemeClr val="tx1">
                <a:lumMod val="50000"/>
                <a:lumOff val="50000"/>
              </a:schemeClr>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C659A2BF-CCB1-C081-3A53-99BE5FCA7716}"/>
                </a:ext>
              </a:extLst>
            </p:cNvPr>
            <p:cNvSpPr/>
            <p:nvPr/>
          </p:nvSpPr>
          <p:spPr>
            <a:xfrm>
              <a:off x="1341523" y="3235665"/>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4" name="Oval 13">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5" name="Oval 14">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Oval 15">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7" name="Oval 16">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8" name="Oval 17">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9383" y="2521216"/>
            <a:ext cx="4294169" cy="3785649"/>
          </a:xfrm>
          <a:prstGeom prst="rect">
            <a:avLst/>
          </a:prstGeom>
        </p:spPr>
      </p:pic>
      <p:sp>
        <p:nvSpPr>
          <p:cNvPr id="11" name="TextBox 10">
            <a:extLst>
              <a:ext uri="{FF2B5EF4-FFF2-40B4-BE49-F238E27FC236}">
                <a16:creationId xmlns:a16="http://schemas.microsoft.com/office/drawing/2014/main" id="{F47EDC76-93E4-69B2-B3EB-FFBB9F9285CB}"/>
              </a:ext>
            </a:extLst>
          </p:cNvPr>
          <p:cNvSpPr txBox="1"/>
          <p:nvPr/>
        </p:nvSpPr>
        <p:spPr>
          <a:xfrm>
            <a:off x="1050065" y="3876845"/>
            <a:ext cx="348310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Hoàn thiện lịch tháng</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19" name="Group 18"/>
          <p:cNvGrpSpPr/>
          <p:nvPr/>
        </p:nvGrpSpPr>
        <p:grpSpPr>
          <a:xfrm>
            <a:off x="2365707" y="1756193"/>
            <a:ext cx="1271353" cy="1365783"/>
            <a:chOff x="5964581" y="1596496"/>
            <a:chExt cx="1271353" cy="1365783"/>
          </a:xfrm>
        </p:grpSpPr>
        <p:sp>
          <p:nvSpPr>
            <p:cNvPr id="20" name="Rectangle 34">
              <a:extLst>
                <a:ext uri="{FF2B5EF4-FFF2-40B4-BE49-F238E27FC236}">
                  <a16:creationId xmlns:a16="http://schemas.microsoft.com/office/drawing/2014/main" id="{727AB63F-DB34-3CBD-1690-0D28436EF066}"/>
                </a:ext>
              </a:extLst>
            </p:cNvPr>
            <p:cNvSpPr/>
            <p:nvPr/>
          </p:nvSpPr>
          <p:spPr>
            <a:xfrm rot="20386697">
              <a:off x="5964581" y="1596496"/>
              <a:ext cx="1271353" cy="1365783"/>
            </a:xfrm>
            <a:custGeom>
              <a:avLst/>
              <a:gdLst>
                <a:gd name="connsiteX0" fmla="*/ 0 w 1271353"/>
                <a:gd name="connsiteY0" fmla="*/ 0 h 1365548"/>
                <a:gd name="connsiteX1" fmla="*/ 1271353 w 1271353"/>
                <a:gd name="connsiteY1" fmla="*/ 0 h 1365548"/>
                <a:gd name="connsiteX2" fmla="*/ 1271353 w 1271353"/>
                <a:gd name="connsiteY2" fmla="*/ 1365548 h 1365548"/>
                <a:gd name="connsiteX3" fmla="*/ 0 w 1271353"/>
                <a:gd name="connsiteY3" fmla="*/ 1365548 h 1365548"/>
                <a:gd name="connsiteX4" fmla="*/ 0 w 1271353"/>
                <a:gd name="connsiteY4"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548"/>
                <a:gd name="connsiteX1" fmla="*/ 1271353 w 1271353"/>
                <a:gd name="connsiteY1" fmla="*/ 0 h 1365548"/>
                <a:gd name="connsiteX2" fmla="*/ 1271353 w 1271353"/>
                <a:gd name="connsiteY2" fmla="*/ 1365548 h 1365548"/>
                <a:gd name="connsiteX3" fmla="*/ 408917 w 1271353"/>
                <a:gd name="connsiteY3" fmla="*/ 1355980 h 1365548"/>
                <a:gd name="connsiteX4" fmla="*/ 0 w 1271353"/>
                <a:gd name="connsiteY4" fmla="*/ 1365548 h 1365548"/>
                <a:gd name="connsiteX5" fmla="*/ 0 w 1271353"/>
                <a:gd name="connsiteY5" fmla="*/ 0 h 1365548"/>
                <a:gd name="connsiteX0" fmla="*/ 0 w 1271353"/>
                <a:gd name="connsiteY0" fmla="*/ 0 h 1365783"/>
                <a:gd name="connsiteX1" fmla="*/ 1271353 w 1271353"/>
                <a:gd name="connsiteY1" fmla="*/ 0 h 1365783"/>
                <a:gd name="connsiteX2" fmla="*/ 1271353 w 1271353"/>
                <a:gd name="connsiteY2" fmla="*/ 1365548 h 1365783"/>
                <a:gd name="connsiteX3" fmla="*/ 925092 w 1271353"/>
                <a:gd name="connsiteY3" fmla="*/ 1308166 h 1365783"/>
                <a:gd name="connsiteX4" fmla="*/ 408917 w 1271353"/>
                <a:gd name="connsiteY4" fmla="*/ 1355980 h 1365783"/>
                <a:gd name="connsiteX5" fmla="*/ 0 w 1271353"/>
                <a:gd name="connsiteY5" fmla="*/ 1365548 h 1365783"/>
                <a:gd name="connsiteX6" fmla="*/ 0 w 1271353"/>
                <a:gd name="connsiteY6" fmla="*/ 0 h 136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353" h="1365783">
                  <a:moveTo>
                    <a:pt x="0" y="0"/>
                  </a:moveTo>
                  <a:lnTo>
                    <a:pt x="1271353" y="0"/>
                  </a:lnTo>
                  <a:lnTo>
                    <a:pt x="1271353" y="1365548"/>
                  </a:lnTo>
                  <a:cubicBezTo>
                    <a:pt x="1128278" y="1370227"/>
                    <a:pt x="1068167" y="1303487"/>
                    <a:pt x="925092" y="1308166"/>
                  </a:cubicBezTo>
                  <a:lnTo>
                    <a:pt x="408917" y="1355980"/>
                  </a:lnTo>
                  <a:cubicBezTo>
                    <a:pt x="355573" y="1287750"/>
                    <a:pt x="136306" y="1362359"/>
                    <a:pt x="0" y="1365548"/>
                  </a:cubicBezTo>
                  <a:lnTo>
                    <a:pt x="0" y="0"/>
                  </a:lnTo>
                  <a:close/>
                </a:path>
              </a:pathLst>
            </a:custGeom>
            <a:solidFill>
              <a:srgbClr val="F5821F"/>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ounded Rectangle 20"/>
            <p:cNvSpPr/>
            <p:nvPr/>
          </p:nvSpPr>
          <p:spPr>
            <a:xfrm>
              <a:off x="6155190" y="1822387"/>
              <a:ext cx="890133" cy="829031"/>
            </a:xfrm>
            <a:prstGeom prst="round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4</a:t>
              </a:r>
            </a:p>
          </p:txBody>
        </p:sp>
      </p:gr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151637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467947" y="1484822"/>
            <a:ext cx="722469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Kiểm tra và điều chỉnh sản phẩm theo các tiêu chí</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1474442" y="6161711"/>
            <a:ext cx="833556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Nếu không đảm bảo theo đúng tiêu chí, em hãy làm lại nhé</a:t>
            </a:r>
          </a:p>
        </p:txBody>
      </p:sp>
      <p:sp>
        <p:nvSpPr>
          <p:cNvPr id="12" name="TextBox 11"/>
          <p:cNvSpPr txBox="1"/>
          <p:nvPr/>
        </p:nvSpPr>
        <p:spPr>
          <a:xfrm>
            <a:off x="2551517" y="629234"/>
            <a:ext cx="599005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LỊCH ĐỂ BÀN TIỆN ÍCH</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186" y="2171245"/>
            <a:ext cx="4191678" cy="3543242"/>
          </a:xfrm>
          <a:prstGeom prst="roundRect">
            <a:avLst/>
          </a:prstGeom>
          <a:effectLst>
            <a:outerShdw blurRad="63500" sx="102000" sy="102000" algn="ctr" rotWithShape="0">
              <a:prstClr val="black">
                <a:alpha val="40000"/>
              </a:prstClr>
            </a:outerShdw>
          </a:effectLst>
        </p:spPr>
      </p:pic>
      <p:grpSp>
        <p:nvGrpSpPr>
          <p:cNvPr id="19" name="Group 18">
            <a:extLst>
              <a:ext uri="{FF2B5EF4-FFF2-40B4-BE49-F238E27FC236}">
                <a16:creationId xmlns:a16="http://schemas.microsoft.com/office/drawing/2014/main" id="{6D233B94-431C-F8F6-CCE2-E290E8032016}"/>
              </a:ext>
            </a:extLst>
          </p:cNvPr>
          <p:cNvGrpSpPr/>
          <p:nvPr/>
        </p:nvGrpSpPr>
        <p:grpSpPr>
          <a:xfrm rot="157239">
            <a:off x="674217" y="2198971"/>
            <a:ext cx="3322463" cy="3731509"/>
            <a:chOff x="1333523" y="3165658"/>
            <a:chExt cx="2634916" cy="3272962"/>
          </a:xfrm>
        </p:grpSpPr>
        <p:sp>
          <p:nvSpPr>
            <p:cNvPr id="20" name="Rectangle 19">
              <a:extLst>
                <a:ext uri="{FF2B5EF4-FFF2-40B4-BE49-F238E27FC236}">
                  <a16:creationId xmlns:a16="http://schemas.microsoft.com/office/drawing/2014/main" id="{FD2D1B78-3A81-C09B-9053-48169FD8BC63}"/>
                </a:ext>
              </a:extLst>
            </p:cNvPr>
            <p:cNvSpPr/>
            <p:nvPr/>
          </p:nvSpPr>
          <p:spPr>
            <a:xfrm rot="271670">
              <a:off x="1333523" y="3165658"/>
              <a:ext cx="2634916" cy="3272962"/>
            </a:xfrm>
            <a:prstGeom prst="rect">
              <a:avLst/>
            </a:prstGeom>
            <a:solidFill>
              <a:srgbClr val="F5CC1A"/>
            </a:solidFill>
            <a:ln w="12700">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1" name="Rectangle 20">
              <a:extLst>
                <a:ext uri="{FF2B5EF4-FFF2-40B4-BE49-F238E27FC236}">
                  <a16:creationId xmlns:a16="http://schemas.microsoft.com/office/drawing/2014/main" id="{C659A2BF-CCB1-C081-3A53-99BE5FCA7716}"/>
                </a:ext>
              </a:extLst>
            </p:cNvPr>
            <p:cNvSpPr/>
            <p:nvPr/>
          </p:nvSpPr>
          <p:spPr>
            <a:xfrm>
              <a:off x="1339444" y="3188072"/>
              <a:ext cx="2623093" cy="3228714"/>
            </a:xfrm>
            <a:prstGeom prst="rect">
              <a:avLst/>
            </a:prstGeom>
            <a:solidFill>
              <a:schemeClr val="bg1"/>
            </a:solidFill>
            <a:ln w="12700">
              <a:noFill/>
              <a:prstDash val="sys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2" name="Oval 21">
              <a:extLst>
                <a:ext uri="{FF2B5EF4-FFF2-40B4-BE49-F238E27FC236}">
                  <a16:creationId xmlns:a16="http://schemas.microsoft.com/office/drawing/2014/main" id="{2ECF5BD5-B8F5-F376-9542-522909C9F4B2}"/>
                </a:ext>
              </a:extLst>
            </p:cNvPr>
            <p:cNvSpPr/>
            <p:nvPr/>
          </p:nvSpPr>
          <p:spPr>
            <a:xfrm>
              <a:off x="188665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3" name="Oval 22">
              <a:extLst>
                <a:ext uri="{FF2B5EF4-FFF2-40B4-BE49-F238E27FC236}">
                  <a16:creationId xmlns:a16="http://schemas.microsoft.com/office/drawing/2014/main" id="{E36C158C-0B05-5AB4-7A04-38C82D918E11}"/>
                </a:ext>
              </a:extLst>
            </p:cNvPr>
            <p:cNvSpPr/>
            <p:nvPr/>
          </p:nvSpPr>
          <p:spPr>
            <a:xfrm>
              <a:off x="2210832"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Oval 23">
              <a:extLst>
                <a:ext uri="{FF2B5EF4-FFF2-40B4-BE49-F238E27FC236}">
                  <a16:creationId xmlns:a16="http://schemas.microsoft.com/office/drawing/2014/main" id="{ADF423A6-B5AD-5EE3-EC2E-47263CEBA323}"/>
                </a:ext>
              </a:extLst>
            </p:cNvPr>
            <p:cNvSpPr/>
            <p:nvPr/>
          </p:nvSpPr>
          <p:spPr>
            <a:xfrm>
              <a:off x="2549840"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Oval 24">
              <a:extLst>
                <a:ext uri="{FF2B5EF4-FFF2-40B4-BE49-F238E27FC236}">
                  <a16:creationId xmlns:a16="http://schemas.microsoft.com/office/drawing/2014/main" id="{DB6EAA61-40A3-CA8E-D1AE-5FD8B8DB3B09}"/>
                </a:ext>
              </a:extLst>
            </p:cNvPr>
            <p:cNvSpPr/>
            <p:nvPr/>
          </p:nvSpPr>
          <p:spPr>
            <a:xfrm>
              <a:off x="2920371"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Oval 25">
              <a:extLst>
                <a:ext uri="{FF2B5EF4-FFF2-40B4-BE49-F238E27FC236}">
                  <a16:creationId xmlns:a16="http://schemas.microsoft.com/office/drawing/2014/main" id="{C187B842-28C4-1103-335E-421DC67FFD1D}"/>
                </a:ext>
              </a:extLst>
            </p:cNvPr>
            <p:cNvSpPr/>
            <p:nvPr/>
          </p:nvSpPr>
          <p:spPr>
            <a:xfrm>
              <a:off x="3291363" y="3320472"/>
              <a:ext cx="161693" cy="161693"/>
            </a:xfrm>
            <a:prstGeom prst="ellipse">
              <a:avLst/>
            </a:prstGeom>
            <a:gradFill flip="none" rotWithShape="1">
              <a:gsLst>
                <a:gs pos="100000">
                  <a:schemeClr val="bg2">
                    <a:lumMod val="25000"/>
                  </a:schemeClr>
                </a:gs>
                <a:gs pos="37000">
                  <a:schemeClr val="bg2">
                    <a:lumMod val="75000"/>
                  </a:schemeClr>
                </a:gs>
                <a:gs pos="17000">
                  <a:schemeClr val="bg2">
                    <a:lumMod val="90000"/>
                  </a:schemeClr>
                </a:gs>
                <a:gs pos="100000">
                  <a:schemeClr val="accent1">
                    <a:lumMod val="30000"/>
                    <a:lumOff val="70000"/>
                  </a:scheme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27" name="TextBox 26"/>
          <p:cNvSpPr txBox="1"/>
          <p:nvPr/>
        </p:nvSpPr>
        <p:spPr>
          <a:xfrm>
            <a:off x="918421" y="2800411"/>
            <a:ext cx="288611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Ghi rõ tên tháng và thể hiện đúng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số ngày trong tháng</a:t>
            </a:r>
          </a:p>
        </p:txBody>
      </p:sp>
      <p:sp>
        <p:nvSpPr>
          <p:cNvPr id="18" name="TextBox 17"/>
          <p:cNvSpPr txBox="1"/>
          <p:nvPr/>
        </p:nvSpPr>
        <p:spPr>
          <a:xfrm>
            <a:off x="918421" y="4144827"/>
            <a:ext cx="267524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 sáng tạo, đảm bảo tính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thẩm mĩ, sử dụng được nhiều lần</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293692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500"/>
                            </p:stCondLst>
                            <p:childTnLst>
                              <p:par>
                                <p:cTn id="17" presetID="22" presetClass="entr" presetSubtype="4"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27" grpId="0"/>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102828" y="5157193"/>
            <a:ext cx="32590" cy="179928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5 Imagen"/>
          <p:cNvPicPr>
            <a:picLocks noChangeAspect="1"/>
          </p:cNvPicPr>
          <p:nvPr/>
        </p:nvPicPr>
        <p:blipFill>
          <a:blip r:embed="rId5">
            <a:extLst>
              <a:ext uri="{28A0092B-C50C-407E-A947-70E740481C1C}">
                <a14:useLocalDpi xmlns:a14="http://schemas.microsoft.com/office/drawing/2010/main" val="0"/>
              </a:ext>
            </a:extLst>
          </a:blip>
          <a:srcRect/>
          <a:stretch/>
        </p:blipFill>
        <p:spPr>
          <a:xfrm>
            <a:off x="2351216" y="3313138"/>
            <a:ext cx="8026243" cy="2383339"/>
          </a:xfrm>
          <a:prstGeom prst="rect">
            <a:avLst/>
          </a:prstGeom>
          <a:effectLst>
            <a:outerShdw blurRad="76200" dist="139700" dir="18900000" sy="23000" kx="-1200000" algn="bl" rotWithShape="0">
              <a:prstClr val="black">
                <a:alpha val="20000"/>
              </a:prstClr>
            </a:outerShdw>
          </a:effectLst>
        </p:spPr>
      </p:pic>
      <p:sp>
        <p:nvSpPr>
          <p:cNvPr id="7" name="6 Llamada ovalada"/>
          <p:cNvSpPr/>
          <p:nvPr/>
        </p:nvSpPr>
        <p:spPr>
          <a:xfrm>
            <a:off x="2709125" y="1985927"/>
            <a:ext cx="1910577" cy="986020"/>
          </a:xfrm>
          <a:prstGeom prst="wedgeEllipseCallout">
            <a:avLst>
              <a:gd name="adj1" fmla="val 15589"/>
              <a:gd name="adj2" fmla="val 96963"/>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6</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11 Llamada ovalada"/>
          <p:cNvSpPr/>
          <p:nvPr/>
        </p:nvSpPr>
        <p:spPr>
          <a:xfrm>
            <a:off x="8436077" y="1876365"/>
            <a:ext cx="1670180" cy="1008112"/>
          </a:xfrm>
          <a:prstGeom prst="wedgeEllipseCallout">
            <a:avLst>
              <a:gd name="adj1" fmla="val -24713"/>
              <a:gd name="adj2" fmla="val 99077"/>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7</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14 Rectángulo redondeado"/>
          <p:cNvSpPr/>
          <p:nvPr/>
        </p:nvSpPr>
        <p:spPr>
          <a:xfrm>
            <a:off x="1553437" y="332656"/>
            <a:ext cx="9430380" cy="729372"/>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Một</a:t>
            </a:r>
            <a:r>
              <a:rPr kumimoji="0" lang="es-ES_tradnl" sz="2400" b="0" i="0" u="none" strike="noStrike" kern="1200" cap="none" spc="0" normalizeH="0" noProof="0">
                <a:ln>
                  <a:noFill/>
                </a:ln>
                <a:solidFill>
                  <a:prstClr val="white"/>
                </a:solidFill>
                <a:effectLst/>
                <a:uLnTx/>
                <a:uFillTx/>
                <a:latin typeface="Bookman Old Style" panose="02050604050505020204" pitchFamily="18" charset="0"/>
                <a:ea typeface="+mn-ea"/>
                <a:cs typeface="+mn-cs"/>
              </a:rPr>
              <a:t> tuần có …… ngày</a:t>
            </a: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a:t>
            </a:r>
            <a:endParaRPr kumimoji="0" lang="es-ES" sz="2400" b="0" i="0" u="none" strike="noStrike" kern="1200" cap="none" spc="0" normalizeH="0" baseline="0" noProof="0" dirty="0">
              <a:ln>
                <a:noFill/>
              </a:ln>
              <a:solidFill>
                <a:prstClr val="white"/>
              </a:solidFill>
              <a:effectLst/>
              <a:uLnTx/>
              <a:uFillTx/>
              <a:latin typeface="Bookman Old Style" panose="02050604050505020204" pitchFamily="18" charset="0"/>
              <a:ea typeface="+mn-ea"/>
              <a:cs typeface="+mn-cs"/>
            </a:endParaRPr>
          </a:p>
        </p:txBody>
      </p:sp>
      <p:sp>
        <p:nvSpPr>
          <p:cNvPr id="17" name="16 CuadroTexto"/>
          <p:cNvSpPr txBox="1"/>
          <p:nvPr/>
        </p:nvSpPr>
        <p:spPr>
          <a:xfrm>
            <a:off x="6186039" y="364465"/>
            <a:ext cx="119760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noProof="0">
                <a:ln>
                  <a:noFill/>
                </a:ln>
                <a:solidFill>
                  <a:srgbClr val="FFFF00"/>
                </a:solidFill>
                <a:effectLst/>
                <a:uLnTx/>
                <a:uFillTx/>
                <a:latin typeface="Calibri"/>
                <a:ea typeface="+mn-ea"/>
                <a:cs typeface="+mn-cs"/>
              </a:rPr>
              <a:t>7</a:t>
            </a:r>
            <a:endParaRPr kumimoji="0" lang="es-ES" sz="2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18" name="Picture 2"/>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020" b="96566" l="6667" r="95833">
                        <a14:foregroundMark x1="9667" y1="48485" x2="33500" y2="82020"/>
                        <a14:foregroundMark x1="33500" y1="82020" x2="33500" y2="82020"/>
                        <a14:foregroundMark x1="41333" y1="71313" x2="60167" y2="83232"/>
                        <a14:foregroundMark x1="81000" y1="60606" x2="81000" y2="76162"/>
                        <a14:foregroundMark x1="86000" y1="32929" x2="88833" y2="71313"/>
                        <a14:foregroundMark x1="88833" y1="26869" x2="91833" y2="62828"/>
                        <a14:foregroundMark x1="85000" y1="22222" x2="54333" y2="3030"/>
                        <a14:foregroundMark x1="54333" y1="3030" x2="47333" y2="3030"/>
                        <a14:foregroundMark x1="12667" y1="48485" x2="6833" y2="64040"/>
                        <a14:foregroundMark x1="8667" y1="41414" x2="8667" y2="56970"/>
                        <a14:foregroundMark x1="26500" y1="56970" x2="45333" y2="65253"/>
                        <a14:foregroundMark x1="55333" y1="55758" x2="55333" y2="66465"/>
                        <a14:foregroundMark x1="57167" y1="56970" x2="62167" y2="68889"/>
                        <a14:foregroundMark x1="60167" y1="58182" x2="51333" y2="49697"/>
                        <a14:foregroundMark x1="44333" y1="59394" x2="56167" y2="55758"/>
                        <a14:foregroundMark x1="28500" y1="61818" x2="50333" y2="42626"/>
                        <a14:foregroundMark x1="21667" y1="62828" x2="38500" y2="53333"/>
                        <a14:foregroundMark x1="33500" y1="50909" x2="33500" y2="50909"/>
                        <a14:foregroundMark x1="30500" y1="55758" x2="49333" y2="43636"/>
                        <a14:foregroundMark x1="38500" y1="84444" x2="60167" y2="90505"/>
                        <a14:foregroundMark x1="47333" y1="91717" x2="63167" y2="91717"/>
                        <a14:foregroundMark x1="49333" y1="96566" x2="66167" y2="95354"/>
                        <a14:foregroundMark x1="38500" y1="65253" x2="25500" y2="48485"/>
                        <a14:foregroundMark x1="93833" y1="49697" x2="95833" y2="71313"/>
                      </a14:backgroundRemoval>
                    </a14:imgEffect>
                  </a14:imgLayer>
                </a14:imgProps>
              </a:ext>
              <a:ext uri="{28A0092B-C50C-407E-A947-70E740481C1C}">
                <a14:useLocalDpi xmlns:a14="http://schemas.microsoft.com/office/drawing/2010/main" val="0"/>
              </a:ext>
            </a:extLst>
          </a:blip>
          <a:stretch>
            <a:fillRect/>
          </a:stretch>
        </p:blipFill>
        <p:spPr bwMode="auto">
          <a:xfrm>
            <a:off x="1553437" y="5715039"/>
            <a:ext cx="1352334" cy="11156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29250" y1="43250" x2="36750" y2="45125"/>
                        <a14:foregroundMark x1="37625" y1="45125" x2="52625" y2="48875"/>
                        <a14:foregroundMark x1="42250" y1="40375" x2="49750" y2="44125"/>
                        <a14:foregroundMark x1="44125" y1="38500" x2="33875" y2="52625"/>
                        <a14:foregroundMark x1="40500" y1="40375" x2="41375" y2="55375"/>
                        <a14:foregroundMark x1="39500" y1="38500" x2="26375" y2="46000"/>
                        <a14:foregroundMark x1="35750" y1="35750" x2="28250" y2="43250"/>
                        <a14:foregroundMark x1="34875" y1="36625" x2="26375" y2="41375"/>
                      </a14:backgroundRemoval>
                    </a14:imgEffect>
                  </a14:imgLayer>
                </a14:imgProps>
              </a:ext>
              <a:ext uri="{28A0092B-C50C-407E-A947-70E740481C1C}">
                <a14:useLocalDpi xmlns:a14="http://schemas.microsoft.com/office/drawing/2010/main" val="0"/>
              </a:ext>
            </a:extLst>
          </a:blip>
          <a:stretch>
            <a:fillRect/>
          </a:stretch>
        </p:blipFill>
        <p:spPr bwMode="auto">
          <a:xfrm>
            <a:off x="9025258" y="5373217"/>
            <a:ext cx="1799287" cy="17992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3130542-189A-4BBC-B035-85B81F91CDB2}"/>
              </a:ext>
            </a:extLst>
          </p:cNvPr>
          <p:cNvSpPr txBox="1"/>
          <p:nvPr/>
        </p:nvSpPr>
        <p:spPr>
          <a:xfrm>
            <a:off x="4816348" y="2411573"/>
            <a:ext cx="2559305" cy="1264980"/>
          </a:xfrm>
          <a:prstGeom prst="cloud">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a:ea typeface="+mn-ea"/>
                <a:cs typeface="+mn-cs"/>
              </a:rPr>
              <a:t>Đội nào trả lời đúng?</a:t>
            </a:r>
          </a:p>
        </p:txBody>
      </p:sp>
      <p:pic>
        <p:nvPicPr>
          <p:cNvPr id="5" name="Picture 4">
            <a:hlinkClick r:id="" action="ppaction://hlinkshowjump?jump=nextslide"/>
            <a:extLst>
              <a:ext uri="{FF2B5EF4-FFF2-40B4-BE49-F238E27FC236}">
                <a16:creationId xmlns:a16="http://schemas.microsoft.com/office/drawing/2014/main" id="{D3C853C2-1470-4C7E-9EF7-7ECC273B92AC}"/>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7891" b="91392" l="10000" r="90000">
                        <a14:foregroundMark x1="41744" y1="88379" x2="48023" y2="91392"/>
                        <a14:foregroundMark x1="48023" y1="91392" x2="51047" y2="91392"/>
                        <a14:foregroundMark x1="46628" y1="7891" x2="49767" y2="7891"/>
                      </a14:backgroundRemoval>
                    </a14:imgEffect>
                  </a14:imgLayer>
                </a14:imgProps>
              </a:ext>
              <a:ext uri="{28A0092B-C50C-407E-A947-70E740481C1C}">
                <a14:useLocalDpi xmlns:a14="http://schemas.microsoft.com/office/drawing/2010/main" val="0"/>
              </a:ext>
            </a:extLst>
          </a:blip>
          <a:stretch>
            <a:fillRect/>
          </a:stretch>
        </p:blipFill>
        <p:spPr>
          <a:xfrm>
            <a:off x="5640414" y="6081173"/>
            <a:ext cx="924829" cy="749542"/>
          </a:xfrm>
          <a:prstGeom prst="rect">
            <a:avLst/>
          </a:prstGeom>
        </p:spPr>
      </p:pic>
    </p:spTree>
    <p:extLst>
      <p:ext uri="{BB962C8B-B14F-4D97-AF65-F5344CB8AC3E}">
        <p14:creationId xmlns:p14="http://schemas.microsoft.com/office/powerpoint/2010/main" val="398876783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ip.wav"/>
                                        </p:tgtEl>
                                      </p:cMediaNode>
                                    </p:audio>
                                  </p:subTnLst>
                                </p:cTn>
                              </p:par>
                            </p:childTnLst>
                          </p:cTn>
                        </p:par>
                        <p:par>
                          <p:cTn id="9" fill="hold">
                            <p:stCondLst>
                              <p:cond delay="500"/>
                            </p:stCondLst>
                            <p:childTnLst>
                              <p:par>
                                <p:cTn id="10" presetID="22" presetClass="entr" presetSubtype="4" fill="hold" grpId="2"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2"/>
                    </p:tgtEl>
                  </p:cond>
                </p:stCondLst>
                <p:endSync evt="end" delay="0">
                  <p:rtn val="all"/>
                </p:endSync>
                <p:childTnLst>
                  <p:par>
                    <p:cTn id="22" fill="hold">
                      <p:stCondLst>
                        <p:cond delay="0"/>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1000" fill="hold"/>
                                        <p:tgtEl>
                                          <p:spTgt spid="21"/>
                                        </p:tgtEl>
                                        <p:attrNameLst>
                                          <p:attrName>ppt_w</p:attrName>
                                        </p:attrNameLst>
                                      </p:cBhvr>
                                      <p:tavLst>
                                        <p:tav tm="0">
                                          <p:val>
                                            <p:fltVal val="0"/>
                                          </p:val>
                                        </p:tav>
                                        <p:tav tm="100000">
                                          <p:val>
                                            <p:strVal val="#ppt_w"/>
                                          </p:val>
                                        </p:tav>
                                      </p:tavLst>
                                    </p:anim>
                                    <p:anim calcmode="lin" valueType="num">
                                      <p:cBhvr>
                                        <p:cTn id="27" dur="1000" fill="hold"/>
                                        <p:tgtEl>
                                          <p:spTgt spid="21"/>
                                        </p:tgtEl>
                                        <p:attrNameLst>
                                          <p:attrName>ppt_h</p:attrName>
                                        </p:attrNameLst>
                                      </p:cBhvr>
                                      <p:tavLst>
                                        <p:tav tm="0">
                                          <p:val>
                                            <p:fltVal val="0"/>
                                          </p:val>
                                        </p:tav>
                                        <p:tav tm="100000">
                                          <p:val>
                                            <p:strVal val="#ppt_h"/>
                                          </p:val>
                                        </p:tav>
                                      </p:tavLst>
                                    </p:anim>
                                    <p:animEffect transition="in" filter="fade">
                                      <p:cBhvr>
                                        <p:cTn id="28" dur="1000"/>
                                        <p:tgtEl>
                                          <p:spTgt spid="21"/>
                                        </p:tgtEl>
                                      </p:cBhvr>
                                    </p:animEffect>
                                  </p:childTnLst>
                                </p:cTn>
                              </p:par>
                              <p:par>
                                <p:cTn id="29" presetID="10" presetClass="exit" presetSubtype="0" fill="hold" grpId="1" nodeType="withEffect">
                                  <p:stCondLst>
                                    <p:cond delay="0"/>
                                  </p:stCondLst>
                                  <p:childTnLst>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4.79167E-6 -2.96296E-6 L 0.25 -2.96296E-6 " pathEditMode="relative" rAng="0" ptsTypes="AA">
                                      <p:cBhvr>
                                        <p:cTn id="34" dur="2000" fill="hold"/>
                                        <p:tgtEl>
                                          <p:spTgt spid="6"/>
                                        </p:tgtEl>
                                        <p:attrNameLst>
                                          <p:attrName>ppt_x</p:attrName>
                                          <p:attrName>ppt_y</p:attrName>
                                        </p:attrNameLst>
                                      </p:cBhvr>
                                      <p:rCtr x="12500" y="0"/>
                                    </p:animMotion>
                                  </p:childTnLst>
                                  <p:subTnLst>
                                    <p:audio>
                                      <p:cMediaNode>
                                        <p:cTn display="0" masterRel="sameClick">
                                          <p:stCondLst>
                                            <p:cond evt="begin" delay="0">
                                              <p:tn val="33"/>
                                            </p:cond>
                                          </p:stCondLst>
                                          <p:endCondLst>
                                            <p:cond evt="onStopAudio" delay="0">
                                              <p:tgtEl>
                                                <p:sldTgt/>
                                              </p:tgtEl>
                                            </p:cond>
                                          </p:endCondLst>
                                        </p:cTn>
                                        <p:tgtEl>
                                          <p:sndTgt r:embed="rId4" name="push.wav"/>
                                        </p:tgtEl>
                                      </p:cMediaNode>
                                    </p:audio>
                                  </p:sub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1000"/>
                                        <p:tgtEl>
                                          <p:spTgt spid="17"/>
                                        </p:tgtEl>
                                      </p:cBhvr>
                                    </p:animEffect>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7"/>
                    </p:tgtEl>
                  </p:cond>
                </p:stCondLst>
                <p:endSync evt="end" delay="0">
                  <p:rtn val="all"/>
                </p:endSync>
                <p:childTnLst>
                  <p:par>
                    <p:cTn id="40" fill="hold">
                      <p:stCondLst>
                        <p:cond delay="0"/>
                      </p:stCondLst>
                      <p:childTnLst>
                        <p:par>
                          <p:cTn id="41" fill="hold">
                            <p:stCondLst>
                              <p:cond delay="0"/>
                            </p:stCondLst>
                            <p:childTnLst>
                              <p:par>
                                <p:cTn id="42" presetID="53" presetClass="entr" presetSubtype="16"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1000" fill="hold"/>
                                        <p:tgtEl>
                                          <p:spTgt spid="18"/>
                                        </p:tgtEl>
                                        <p:attrNameLst>
                                          <p:attrName>ppt_w</p:attrName>
                                        </p:attrNameLst>
                                      </p:cBhvr>
                                      <p:tavLst>
                                        <p:tav tm="0">
                                          <p:val>
                                            <p:fltVal val="0"/>
                                          </p:val>
                                        </p:tav>
                                        <p:tav tm="100000">
                                          <p:val>
                                            <p:strVal val="#ppt_w"/>
                                          </p:val>
                                        </p:tav>
                                      </p:tavLst>
                                    </p:anim>
                                    <p:anim calcmode="lin" valueType="num">
                                      <p:cBhvr>
                                        <p:cTn id="45" dur="1000" fill="hold"/>
                                        <p:tgtEl>
                                          <p:spTgt spid="18"/>
                                        </p:tgtEl>
                                        <p:attrNameLst>
                                          <p:attrName>ppt_h</p:attrName>
                                        </p:attrNameLst>
                                      </p:cBhvr>
                                      <p:tavLst>
                                        <p:tav tm="0">
                                          <p:val>
                                            <p:fltVal val="0"/>
                                          </p:val>
                                        </p:tav>
                                        <p:tav tm="100000">
                                          <p:val>
                                            <p:strVal val="#ppt_h"/>
                                          </p:val>
                                        </p:tav>
                                      </p:tavLst>
                                    </p:anim>
                                    <p:animEffect transition="in" filter="fade">
                                      <p:cBhvr>
                                        <p:cTn id="46" dur="1000"/>
                                        <p:tgtEl>
                                          <p:spTgt spid="18"/>
                                        </p:tgtEl>
                                      </p:cBhvr>
                                    </p:animEffect>
                                  </p:childTnLst>
                                </p:cTn>
                              </p:par>
                            </p:childTnLst>
                          </p:cTn>
                        </p:par>
                        <p:par>
                          <p:cTn id="47" fill="hold">
                            <p:stCondLst>
                              <p:cond delay="1000"/>
                            </p:stCondLst>
                            <p:childTnLst>
                              <p:par>
                                <p:cTn id="48" presetID="10" presetClass="exit" presetSubtype="0" fill="hold" grpId="0" nodeType="afterEffect">
                                  <p:stCondLst>
                                    <p:cond delay="0"/>
                                  </p:stCondLst>
                                  <p:childTnLst>
                                    <p:animEffect transition="out" filter="fade">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childTnLst>
                          </p:cTn>
                        </p:par>
                        <p:par>
                          <p:cTn id="51" fill="hold">
                            <p:stCondLst>
                              <p:cond delay="1500"/>
                            </p:stCondLst>
                            <p:childTnLst>
                              <p:par>
                                <p:cTn id="52" presetID="63" presetClass="path" presetSubtype="0" accel="50000" decel="50000" fill="hold" nodeType="afterEffect">
                                  <p:stCondLst>
                                    <p:cond delay="0"/>
                                  </p:stCondLst>
                                  <p:childTnLst>
                                    <p:animMotion origin="layout" path="M 4.79167E-6 -2.96296E-6 L 0.25 -2.96296E-6 " pathEditMode="relative" rAng="0" ptsTypes="AA">
                                      <p:cBhvr>
                                        <p:cTn id="53" dur="2000" fill="hold"/>
                                        <p:tgtEl>
                                          <p:spTgt spid="6"/>
                                        </p:tgtEl>
                                        <p:attrNameLst>
                                          <p:attrName>ppt_x</p:attrName>
                                          <p:attrName>ppt_y</p:attrName>
                                        </p:attrNameLst>
                                      </p:cBhvr>
                                      <p:rCtr x="12500" y="0"/>
                                    </p:animMotion>
                                  </p:childTnLst>
                                  <p:subTnLst>
                                    <p:audio>
                                      <p:cMediaNode>
                                        <p:cTn display="0" masterRel="sameClick">
                                          <p:stCondLst>
                                            <p:cond evt="begin" delay="0">
                                              <p:tn val="52"/>
                                            </p:cond>
                                          </p:stCondLst>
                                          <p:endCondLst>
                                            <p:cond evt="onStopAudio" delay="0">
                                              <p:tgtEl>
                                                <p:sldTgt/>
                                              </p:tgtEl>
                                            </p:cond>
                                          </p:endCondLst>
                                        </p:cTn>
                                        <p:tgtEl>
                                          <p:sndTgt r:embed="rId4" name="push.wav"/>
                                        </p:tgtEl>
                                      </p:cMediaNode>
                                    </p:audio>
                                  </p:subTnLst>
                                </p:cTn>
                              </p:par>
                              <p:par>
                                <p:cTn id="54" presetID="22" presetClass="entr" presetSubtype="8" fill="hold" grpId="1"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750"/>
                                        <p:tgtEl>
                                          <p:spTgt spid="17"/>
                                        </p:tgtEl>
                                      </p:cBhvr>
                                    </p:animEffect>
                                  </p:childTnLst>
                                </p:cTn>
                              </p:par>
                            </p:childTnLst>
                          </p:cTn>
                        </p:par>
                      </p:childTnLst>
                    </p:cTn>
                  </p:par>
                </p:childTnLst>
              </p:cTn>
              <p:nextCondLst>
                <p:cond evt="onClick" delay="0">
                  <p:tgtEl>
                    <p:spTgt spid="7"/>
                  </p:tgtEl>
                </p:cond>
              </p:nextCondLst>
            </p:seq>
          </p:childTnLst>
        </p:cTn>
      </p:par>
    </p:tnLst>
    <p:bldLst>
      <p:bldP spid="7" grpId="0" animBg="1"/>
      <p:bldP spid="7" grpId="1" animBg="1"/>
      <p:bldP spid="7" grpId="2" animBg="1"/>
      <p:bldP spid="12" grpId="0" animBg="1"/>
      <p:bldP spid="15" grpId="0" animBg="1"/>
      <p:bldP spid="17" grpId="0"/>
      <p:bldP spid="17" grpId="1"/>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a:picLocks noChangeAspect="1"/>
          </p:cNvPicPr>
          <p:nvPr/>
        </p:nvPicPr>
        <p:blipFill rotWithShape="1">
          <a:blip r:embed="rId3"/>
          <a:srcRect l="37695" t="9265" b="29166"/>
          <a:stretch/>
        </p:blipFill>
        <p:spPr>
          <a:xfrm>
            <a:off x="3272236" y="2874806"/>
            <a:ext cx="5355628" cy="3229901"/>
          </a:xfrm>
          <a:prstGeom prst="rect">
            <a:avLst/>
          </a:prstGeom>
        </p:spPr>
      </p:pic>
      <p:sp>
        <p:nvSpPr>
          <p:cNvPr id="3" name="TextBox 2"/>
          <p:cNvSpPr txBox="1"/>
          <p:nvPr/>
        </p:nvSpPr>
        <p:spPr>
          <a:xfrm>
            <a:off x="1742154" y="687860"/>
            <a:ext cx="841579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SỬ DỤNG LỊCH ĐỂ BÀN TIỆN ÍCH</a:t>
            </a:r>
          </a:p>
        </p:txBody>
      </p:sp>
      <p:sp>
        <p:nvSpPr>
          <p:cNvPr id="11" name="TextBox 10">
            <a:extLst>
              <a:ext uri="{FF2B5EF4-FFF2-40B4-BE49-F238E27FC236}">
                <a16:creationId xmlns:a16="http://schemas.microsoft.com/office/drawing/2014/main" id="{F47EDC76-93E4-69B2-B3EB-FFBB9F9285CB}"/>
              </a:ext>
            </a:extLst>
          </p:cNvPr>
          <p:cNvSpPr txBox="1"/>
          <p:nvPr/>
        </p:nvSpPr>
        <p:spPr>
          <a:xfrm>
            <a:off x="2877290" y="1491323"/>
            <a:ext cx="6145520" cy="36933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Xem tờ lịch em vừa làm, trả lời các câu hỏi</a:t>
            </a:r>
          </a:p>
        </p:txBody>
      </p:sp>
      <p:sp>
        <p:nvSpPr>
          <p:cNvPr id="16" name="TextBox 15">
            <a:extLst>
              <a:ext uri="{FF2B5EF4-FFF2-40B4-BE49-F238E27FC236}">
                <a16:creationId xmlns:a16="http://schemas.microsoft.com/office/drawing/2014/main" id="{F47EDC76-93E4-69B2-B3EB-FFBB9F9285CB}"/>
              </a:ext>
            </a:extLst>
          </p:cNvPr>
          <p:cNvSpPr txBox="1"/>
          <p:nvPr/>
        </p:nvSpPr>
        <p:spPr>
          <a:xfrm>
            <a:off x="573043" y="2094262"/>
            <a:ext cx="4074261"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Tờ lịch em làm là tháng mấy? Tháng đó có bao nhiêu ngày?</a:t>
            </a:r>
          </a:p>
        </p:txBody>
      </p:sp>
      <p:sp>
        <p:nvSpPr>
          <p:cNvPr id="50" name="TextBox 49">
            <a:extLst>
              <a:ext uri="{FF2B5EF4-FFF2-40B4-BE49-F238E27FC236}">
                <a16:creationId xmlns:a16="http://schemas.microsoft.com/office/drawing/2014/main" id="{F47EDC76-93E4-69B2-B3EB-FFBB9F9285CB}"/>
              </a:ext>
            </a:extLst>
          </p:cNvPr>
          <p:cNvSpPr txBox="1"/>
          <p:nvPr/>
        </p:nvSpPr>
        <p:spPr>
          <a:xfrm>
            <a:off x="404190" y="4359589"/>
            <a:ext cx="2675928"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Có mấy ngày Chủ nhật? Đó là những ngày nào?</a:t>
            </a:r>
          </a:p>
        </p:txBody>
      </p:sp>
      <p:sp>
        <p:nvSpPr>
          <p:cNvPr id="51" name="TextBox 50">
            <a:extLst>
              <a:ext uri="{FF2B5EF4-FFF2-40B4-BE49-F238E27FC236}">
                <a16:creationId xmlns:a16="http://schemas.microsoft.com/office/drawing/2014/main" id="{F47EDC76-93E4-69B2-B3EB-FFBB9F9285CB}"/>
              </a:ext>
            </a:extLst>
          </p:cNvPr>
          <p:cNvSpPr txBox="1"/>
          <p:nvPr/>
        </p:nvSpPr>
        <p:spPr>
          <a:xfrm>
            <a:off x="8095314" y="2079343"/>
            <a:ext cx="3398940"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Ngày đầu tiên của tháng là ngày thứ mấy?</a:t>
            </a:r>
          </a:p>
        </p:txBody>
      </p:sp>
      <p:sp>
        <p:nvSpPr>
          <p:cNvPr id="52" name="TextBox 51">
            <a:extLst>
              <a:ext uri="{FF2B5EF4-FFF2-40B4-BE49-F238E27FC236}">
                <a16:creationId xmlns:a16="http://schemas.microsoft.com/office/drawing/2014/main" id="{F47EDC76-93E4-69B2-B3EB-FFBB9F9285CB}"/>
              </a:ext>
            </a:extLst>
          </p:cNvPr>
          <p:cNvSpPr txBox="1"/>
          <p:nvPr/>
        </p:nvSpPr>
        <p:spPr>
          <a:xfrm>
            <a:off x="8740838" y="4585499"/>
            <a:ext cx="2834217"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Ngày thứ Bảy đầu tiên của tháng là ngày bao nhiêu?</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123712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p:cTn id="18" dur="500" fill="hold"/>
                                        <p:tgtEl>
                                          <p:spTgt spid="50"/>
                                        </p:tgtEl>
                                        <p:attrNameLst>
                                          <p:attrName>ppt_w</p:attrName>
                                        </p:attrNameLst>
                                      </p:cBhvr>
                                      <p:tavLst>
                                        <p:tav tm="0">
                                          <p:val>
                                            <p:fltVal val="0"/>
                                          </p:val>
                                        </p:tav>
                                        <p:tav tm="100000">
                                          <p:val>
                                            <p:strVal val="#ppt_w"/>
                                          </p:val>
                                        </p:tav>
                                      </p:tavLst>
                                    </p:anim>
                                    <p:anim calcmode="lin" valueType="num">
                                      <p:cBhvr>
                                        <p:cTn id="19" dur="500" fill="hold"/>
                                        <p:tgtEl>
                                          <p:spTgt spid="50"/>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p:cTn id="22" dur="500" fill="hold"/>
                                        <p:tgtEl>
                                          <p:spTgt spid="51"/>
                                        </p:tgtEl>
                                        <p:attrNameLst>
                                          <p:attrName>ppt_w</p:attrName>
                                        </p:attrNameLst>
                                      </p:cBhvr>
                                      <p:tavLst>
                                        <p:tav tm="0">
                                          <p:val>
                                            <p:fltVal val="0"/>
                                          </p:val>
                                        </p:tav>
                                        <p:tav tm="100000">
                                          <p:val>
                                            <p:strVal val="#ppt_w"/>
                                          </p:val>
                                        </p:tav>
                                      </p:tavLst>
                                    </p:anim>
                                    <p:anim calcmode="lin" valueType="num">
                                      <p:cBhvr>
                                        <p:cTn id="23" dur="500" fill="hold"/>
                                        <p:tgtEl>
                                          <p:spTgt spid="51"/>
                                        </p:tgtEl>
                                        <p:attrNameLst>
                                          <p:attrName>ppt_h</p:attrName>
                                        </p:attrNameLst>
                                      </p:cBhvr>
                                      <p:tavLst>
                                        <p:tav tm="0">
                                          <p:val>
                                            <p:fltVal val="0"/>
                                          </p:val>
                                        </p:tav>
                                        <p:tav tm="100000">
                                          <p:val>
                                            <p:strVal val="#ppt_h"/>
                                          </p:val>
                                        </p:tav>
                                      </p:tavLst>
                                    </p:anim>
                                  </p:childTnLst>
                                </p:cTn>
                              </p:par>
                              <p:par>
                                <p:cTn id="24" presetID="23" presetClass="entr" presetSubtype="16" fill="hold" grpId="0" nodeType="withEffect">
                                  <p:stCondLst>
                                    <p:cond delay="0"/>
                                  </p:stCondLst>
                                  <p:childTnLst>
                                    <p:set>
                                      <p:cBhvr>
                                        <p:cTn id="25" dur="1" fill="hold">
                                          <p:stCondLst>
                                            <p:cond delay="0"/>
                                          </p:stCondLst>
                                        </p:cTn>
                                        <p:tgtEl>
                                          <p:spTgt spid="52"/>
                                        </p:tgtEl>
                                        <p:attrNameLst>
                                          <p:attrName>style.visibility</p:attrName>
                                        </p:attrNameLst>
                                      </p:cBhvr>
                                      <p:to>
                                        <p:strVal val="visible"/>
                                      </p:to>
                                    </p:set>
                                    <p:anim calcmode="lin" valueType="num">
                                      <p:cBhvr>
                                        <p:cTn id="26" dur="500" fill="hold"/>
                                        <p:tgtEl>
                                          <p:spTgt spid="52"/>
                                        </p:tgtEl>
                                        <p:attrNameLst>
                                          <p:attrName>ppt_w</p:attrName>
                                        </p:attrNameLst>
                                      </p:cBhvr>
                                      <p:tavLst>
                                        <p:tav tm="0">
                                          <p:val>
                                            <p:fltVal val="0"/>
                                          </p:val>
                                        </p:tav>
                                        <p:tav tm="100000">
                                          <p:val>
                                            <p:strVal val="#ppt_w"/>
                                          </p:val>
                                        </p:tav>
                                      </p:tavLst>
                                    </p:anim>
                                    <p:anim calcmode="lin" valueType="num">
                                      <p:cBhvr>
                                        <p:cTn id="27" dur="500" fill="hold"/>
                                        <p:tgtEl>
                                          <p:spTgt spid="52"/>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54"/>
                                        </p:tgtEl>
                                        <p:attrNameLst>
                                          <p:attrName>style.visibility</p:attrName>
                                        </p:attrNameLst>
                                      </p:cBhvr>
                                      <p:to>
                                        <p:strVal val="visible"/>
                                      </p:to>
                                    </p:set>
                                    <p:anim calcmode="lin" valueType="num">
                                      <p:cBhvr>
                                        <p:cTn id="32" dur="500" fill="hold"/>
                                        <p:tgtEl>
                                          <p:spTgt spid="54"/>
                                        </p:tgtEl>
                                        <p:attrNameLst>
                                          <p:attrName>ppt_w</p:attrName>
                                        </p:attrNameLst>
                                      </p:cBhvr>
                                      <p:tavLst>
                                        <p:tav tm="0">
                                          <p:val>
                                            <p:fltVal val="0"/>
                                          </p:val>
                                        </p:tav>
                                        <p:tav tm="100000">
                                          <p:val>
                                            <p:strVal val="#ppt_w"/>
                                          </p:val>
                                        </p:tav>
                                      </p:tavLst>
                                    </p:anim>
                                    <p:anim calcmode="lin" valueType="num">
                                      <p:cBhvr>
                                        <p:cTn id="33" dur="500" fill="hold"/>
                                        <p:tgtEl>
                                          <p:spTgt spid="54"/>
                                        </p:tgtEl>
                                        <p:attrNameLst>
                                          <p:attrName>ppt_h</p:attrName>
                                        </p:attrNameLst>
                                      </p:cBhvr>
                                      <p:tavLst>
                                        <p:tav tm="0">
                                          <p:val>
                                            <p:fltVal val="0"/>
                                          </p:val>
                                        </p:tav>
                                        <p:tav tm="100000">
                                          <p:val>
                                            <p:strVal val="#ppt_h"/>
                                          </p:val>
                                        </p:tav>
                                      </p:tavLst>
                                    </p:anim>
                                    <p:animEffect transition="in" filter="fade">
                                      <p:cBhvr>
                                        <p:cTn id="3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6" grpId="0"/>
      <p:bldP spid="50" grpId="0"/>
      <p:bldP spid="51" grpId="0"/>
      <p:bldP spid="5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856065" y="396172"/>
            <a:ext cx="599005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TRƯNG BÀY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3254" y="1740939"/>
            <a:ext cx="3425522" cy="2895607"/>
          </a:xfrm>
          <a:prstGeom prst="round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036" y="1096048"/>
            <a:ext cx="3541483" cy="2518521"/>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0957" y="3844770"/>
            <a:ext cx="2959203" cy="2803456"/>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1714" y="4029003"/>
            <a:ext cx="3598443" cy="2716042"/>
          </a:xfrm>
          <a:prstGeom prst="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83657" y="1283171"/>
            <a:ext cx="3114675" cy="274583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9042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p:cNvPicPr>
            <a:picLocks noChangeAspect="1"/>
          </p:cNvPicPr>
          <p:nvPr/>
        </p:nvPicPr>
        <p:blipFill>
          <a:blip r:embed="rId3"/>
          <a:stretch>
            <a:fillRect/>
          </a:stretch>
        </p:blipFill>
        <p:spPr>
          <a:xfrm>
            <a:off x="1643602" y="1704386"/>
            <a:ext cx="8372475" cy="4343400"/>
          </a:xfrm>
          <a:prstGeom prst="rect">
            <a:avLst/>
          </a:prstGeom>
          <a:effectLst>
            <a:outerShdw blurRad="63500" sx="102000" sy="102000" algn="ctr" rotWithShape="0">
              <a:prstClr val="black">
                <a:alpha val="40000"/>
              </a:prstClr>
            </a:outerShdw>
          </a:effectLst>
        </p:spPr>
      </p:pic>
      <p:sp>
        <p:nvSpPr>
          <p:cNvPr id="19" name="TextBox 18">
            <a:extLst>
              <a:ext uri="{FF2B5EF4-FFF2-40B4-BE49-F238E27FC236}">
                <a16:creationId xmlns:a16="http://schemas.microsoft.com/office/drawing/2014/main" id="{F47EDC76-93E4-69B2-B3EB-FFBB9F9285CB}"/>
              </a:ext>
            </a:extLst>
          </p:cNvPr>
          <p:cNvSpPr txBox="1"/>
          <p:nvPr/>
        </p:nvSpPr>
        <p:spPr>
          <a:xfrm>
            <a:off x="6666532" y="1704386"/>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0" name="Picture 19"/>
          <p:cNvPicPr>
            <a:picLocks noChangeAspect="1"/>
          </p:cNvPicPr>
          <p:nvPr/>
        </p:nvPicPr>
        <p:blipFill rotWithShape="1">
          <a:blip r:embed="rId4"/>
          <a:srcRect l="6827" t="7035" r="5654" b="3542"/>
          <a:stretch/>
        </p:blipFill>
        <p:spPr>
          <a:xfrm>
            <a:off x="6096376" y="3714608"/>
            <a:ext cx="868595" cy="868595"/>
          </a:xfrm>
          <a:prstGeom prst="ellipse">
            <a:avLst/>
          </a:prstGeom>
        </p:spPr>
      </p:pic>
      <p:pic>
        <p:nvPicPr>
          <p:cNvPr id="21" name="Picture 20"/>
          <p:cNvPicPr>
            <a:picLocks noChangeAspect="1"/>
          </p:cNvPicPr>
          <p:nvPr/>
        </p:nvPicPr>
        <p:blipFill rotWithShape="1">
          <a:blip r:embed="rId5"/>
          <a:srcRect l="9571" t="6413" r="10420" b="6660"/>
          <a:stretch/>
        </p:blipFill>
        <p:spPr>
          <a:xfrm>
            <a:off x="7452586" y="4761448"/>
            <a:ext cx="848933" cy="848933"/>
          </a:xfrm>
          <a:prstGeom prst="ellipse">
            <a:avLst/>
          </a:prstGeom>
        </p:spPr>
      </p:pic>
      <p:sp>
        <p:nvSpPr>
          <p:cNvPr id="25" name="TextBox 24"/>
          <p:cNvSpPr txBox="1"/>
          <p:nvPr/>
        </p:nvSpPr>
        <p:spPr>
          <a:xfrm>
            <a:off x="2322116" y="3875317"/>
            <a:ext cx="353004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Ghi rõ tên tháng và thể hiện đúng</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số ngày trong tháng</a:t>
            </a:r>
          </a:p>
        </p:txBody>
      </p:sp>
      <p:sp>
        <p:nvSpPr>
          <p:cNvPr id="26" name="TextBox 25"/>
          <p:cNvSpPr txBox="1"/>
          <p:nvPr/>
        </p:nvSpPr>
        <p:spPr>
          <a:xfrm>
            <a:off x="2557715" y="4761448"/>
            <a:ext cx="327212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 sáng tạo, đảm bảo tính</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thẩm mĩ, sử dụng được nhiều lần</a:t>
            </a: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272295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p:cTn id="10" dur="500" fill="hold"/>
                                        <p:tgtEl>
                                          <p:spTgt spid="19"/>
                                        </p:tgtEl>
                                        <p:attrNameLst>
                                          <p:attrName>ppt_w</p:attrName>
                                        </p:attrNameLst>
                                      </p:cBhvr>
                                      <p:tavLst>
                                        <p:tav tm="0">
                                          <p:val>
                                            <p:fltVal val="0"/>
                                          </p:val>
                                        </p:tav>
                                        <p:tav tm="100000">
                                          <p:val>
                                            <p:strVal val="#ppt_w"/>
                                          </p:val>
                                        </p:tav>
                                      </p:tavLst>
                                    </p:anim>
                                    <p:anim calcmode="lin" valueType="num">
                                      <p:cBhvr>
                                        <p:cTn id="11" dur="500" fill="hold"/>
                                        <p:tgtEl>
                                          <p:spTgt spid="19"/>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par>
                                <p:cTn id="15" presetID="6"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circle(in)">
                                      <p:cBhvr>
                                        <p:cTn id="17" dur="2000"/>
                                        <p:tgtEl>
                                          <p:spTgt spid="21"/>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down)">
                                      <p:cBhvr>
                                        <p:cTn id="21" dur="500"/>
                                        <p:tgtEl>
                                          <p:spTgt spid="2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down)">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25" grpId="0"/>
      <p:bldP spid="2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4" name="TextBox 3">
            <a:extLst>
              <a:ext uri="{FF2B5EF4-FFF2-40B4-BE49-F238E27FC236}">
                <a16:creationId xmlns:a16="http://schemas.microsoft.com/office/drawing/2014/main" id="{B725248E-A0D6-AD5A-5800-9A78FC7887FD}"/>
              </a:ext>
            </a:extLst>
          </p:cNvPr>
          <p:cNvSpPr txBox="1"/>
          <p:nvPr/>
        </p:nvSpPr>
        <p:spPr>
          <a:xfrm>
            <a:off x="3219791" y="3129188"/>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8" y="-45481"/>
            <a:ext cx="2336328" cy="1708727"/>
          </a:xfrm>
          <a:prstGeom prst="rect">
            <a:avLst/>
          </a:prstGeom>
          <a:ln>
            <a:noFill/>
          </a:ln>
        </p:spPr>
      </p:pic>
    </p:spTree>
    <p:extLst>
      <p:ext uri="{BB962C8B-B14F-4D97-AF65-F5344CB8AC3E}">
        <p14:creationId xmlns:p14="http://schemas.microsoft.com/office/powerpoint/2010/main" val="222026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0-#ppt_h/2"/>
                                          </p:val>
                                        </p:tav>
                                        <p:tav tm="100000">
                                          <p:val>
                                            <p:strVal val="#ppt_y"/>
                                          </p:val>
                                        </p:tav>
                                      </p:tavLst>
                                    </p:anim>
                                  </p:childTnLst>
                                </p:cTn>
                              </p:par>
                              <p:par>
                                <p:cTn id="18" presetID="34" presetClass="emph" presetSubtype="0" fill="hold" grpId="1" nodeType="withEffect">
                                  <p:stCondLst>
                                    <p:cond delay="0"/>
                                  </p:stCondLst>
                                  <p:iterate type="lt">
                                    <p:tmPct val="10000"/>
                                  </p:iterate>
                                  <p:childTnLst>
                                    <p:animMotion origin="layout" path="M 0.0 0.0 L 0.0 -0.07213" pathEditMode="relative" ptsTypes="">
                                      <p:cBhvr>
                                        <p:cTn id="19" dur="250" accel="50000" decel="50000" autoRev="1" fill="hold">
                                          <p:stCondLst>
                                            <p:cond delay="0"/>
                                          </p:stCondLst>
                                        </p:cTn>
                                        <p:tgtEl>
                                          <p:spTgt spid="4"/>
                                        </p:tgtEl>
                                        <p:attrNameLst>
                                          <p:attrName>ppt_x</p:attrName>
                                          <p:attrName>ppt_y</p:attrName>
                                        </p:attrNameLst>
                                      </p:cBhvr>
                                    </p:animMotion>
                                    <p:animRot by="1500000">
                                      <p:cBhvr>
                                        <p:cTn id="20" dur="125" fill="hold">
                                          <p:stCondLst>
                                            <p:cond delay="0"/>
                                          </p:stCondLst>
                                        </p:cTn>
                                        <p:tgtEl>
                                          <p:spTgt spid="4"/>
                                        </p:tgtEl>
                                        <p:attrNameLst>
                                          <p:attrName>r</p:attrName>
                                        </p:attrNameLst>
                                      </p:cBhvr>
                                    </p:animRot>
                                    <p:animRot by="-1500000">
                                      <p:cBhvr>
                                        <p:cTn id="21" dur="125" fill="hold">
                                          <p:stCondLst>
                                            <p:cond delay="125"/>
                                          </p:stCondLst>
                                        </p:cTn>
                                        <p:tgtEl>
                                          <p:spTgt spid="4"/>
                                        </p:tgtEl>
                                        <p:attrNameLst>
                                          <p:attrName>r</p:attrName>
                                        </p:attrNameLst>
                                      </p:cBhvr>
                                    </p:animRot>
                                    <p:animRot by="-1500000">
                                      <p:cBhvr>
                                        <p:cTn id="22" dur="125" fill="hold">
                                          <p:stCondLst>
                                            <p:cond delay="250"/>
                                          </p:stCondLst>
                                        </p:cTn>
                                        <p:tgtEl>
                                          <p:spTgt spid="4"/>
                                        </p:tgtEl>
                                        <p:attrNameLst>
                                          <p:attrName>r</p:attrName>
                                        </p:attrNameLst>
                                      </p:cBhvr>
                                    </p:animRot>
                                    <p:animRot by="1500000">
                                      <p:cBhvr>
                                        <p:cTn id="23"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102828" y="5157193"/>
            <a:ext cx="32590" cy="179928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21 Imagen"/>
          <p:cNvPicPr>
            <a:picLocks noChangeAspect="1"/>
          </p:cNvPicPr>
          <p:nvPr/>
        </p:nvPicPr>
        <p:blipFill>
          <a:blip r:embed="rId5">
            <a:extLst>
              <a:ext uri="{28A0092B-C50C-407E-A947-70E740481C1C}">
                <a14:useLocalDpi xmlns:a14="http://schemas.microsoft.com/office/drawing/2010/main" val="0"/>
              </a:ext>
            </a:extLst>
          </a:blip>
          <a:srcRect/>
          <a:stretch/>
        </p:blipFill>
        <p:spPr>
          <a:xfrm>
            <a:off x="2368032" y="3466648"/>
            <a:ext cx="8026243" cy="2383339"/>
          </a:xfrm>
          <a:prstGeom prst="rect">
            <a:avLst/>
          </a:prstGeom>
          <a:effectLst>
            <a:outerShdw blurRad="76200" dist="139700" dir="18900000" sy="23000" kx="-1200000" algn="bl" rotWithShape="0">
              <a:prstClr val="black">
                <a:alpha val="20000"/>
              </a:prstClr>
            </a:outerShdw>
          </a:effectLst>
        </p:spPr>
      </p:pic>
      <p:sp>
        <p:nvSpPr>
          <p:cNvPr id="15" name="14 Rectángulo redondeado"/>
          <p:cNvSpPr/>
          <p:nvPr/>
        </p:nvSpPr>
        <p:spPr>
          <a:xfrm>
            <a:off x="1806765" y="332656"/>
            <a:ext cx="9485523" cy="729372"/>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Một</a:t>
            </a:r>
            <a:r>
              <a:rPr kumimoji="0" lang="es-ES" sz="2400" b="0" i="0" u="none" strike="noStrike" kern="1200" cap="none" spc="0" normalizeH="0" noProof="0">
                <a:ln>
                  <a:noFill/>
                </a:ln>
                <a:solidFill>
                  <a:prstClr val="white"/>
                </a:solidFill>
                <a:effectLst/>
                <a:uLnTx/>
                <a:uFillTx/>
                <a:latin typeface="Bookman Old Style" panose="02050604050505020204" pitchFamily="18" charset="0"/>
                <a:ea typeface="+mn-ea"/>
                <a:cs typeface="+mn-cs"/>
              </a:rPr>
              <a:t> ngày có………….giờ?</a:t>
            </a:r>
            <a:endParaRPr kumimoji="0" lang="es-ES" sz="2400" b="0" i="0" u="none" strike="noStrike" kern="1200" cap="none" spc="0" normalizeH="0" baseline="0" noProof="0" dirty="0">
              <a:ln>
                <a:noFill/>
              </a:ln>
              <a:solidFill>
                <a:prstClr val="white"/>
              </a:solidFill>
              <a:effectLst/>
              <a:uLnTx/>
              <a:uFillTx/>
              <a:latin typeface="Bookman Old Style" panose="02050604050505020204" pitchFamily="18" charset="0"/>
              <a:ea typeface="+mn-ea"/>
              <a:cs typeface="+mn-cs"/>
            </a:endParaRPr>
          </a:p>
        </p:txBody>
      </p:sp>
      <p:sp>
        <p:nvSpPr>
          <p:cNvPr id="17" name="16 CuadroTexto"/>
          <p:cNvSpPr txBox="1"/>
          <p:nvPr/>
        </p:nvSpPr>
        <p:spPr>
          <a:xfrm>
            <a:off x="6239804" y="340081"/>
            <a:ext cx="1662029" cy="523220"/>
          </a:xfrm>
          <a:prstGeom prst="rect">
            <a:avLst/>
          </a:prstGeom>
          <a:noFill/>
        </p:spPr>
        <p:txBody>
          <a:bodyPr wrap="square" rtlCol="0">
            <a:spAutoFit/>
          </a:bodyPr>
          <a:lstStyle>
            <a:defPPr>
              <a:defRPr lang="es-ES"/>
            </a:defPPr>
            <a:lvl1pPr algn="ctr">
              <a:defRPr sz="2800" b="1">
                <a:solidFill>
                  <a:srgbClr val="FFFF0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a:latin typeface="Calibri"/>
              </a:rPr>
              <a:t>24</a:t>
            </a:r>
            <a:endParaRPr kumimoji="0" lang="es-ES" sz="2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177750" y="5729326"/>
            <a:ext cx="1375450" cy="114483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500522" y="5368589"/>
            <a:ext cx="1735020" cy="174658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15 Llamada ovalada"/>
          <p:cNvSpPr/>
          <p:nvPr/>
        </p:nvSpPr>
        <p:spPr>
          <a:xfrm>
            <a:off x="7663878" y="2052549"/>
            <a:ext cx="2392562" cy="986020"/>
          </a:xfrm>
          <a:prstGeom prst="wedgeEllipseCallout">
            <a:avLst>
              <a:gd name="adj1" fmla="val 17204"/>
              <a:gd name="adj2" fmla="val 90983"/>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a:ln>
                  <a:noFill/>
                </a:ln>
                <a:solidFill>
                  <a:prstClr val="black"/>
                </a:solidFill>
                <a:effectLst/>
                <a:uLnTx/>
                <a:uFillTx/>
                <a:latin typeface="Calibri"/>
                <a:ea typeface="+mn-ea"/>
                <a:cs typeface="+mn-cs"/>
              </a:rPr>
              <a:t>12</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23 Llamada ovalada"/>
          <p:cNvSpPr/>
          <p:nvPr/>
        </p:nvSpPr>
        <p:spPr>
          <a:xfrm>
            <a:off x="2372337" y="2052549"/>
            <a:ext cx="2304256" cy="1008112"/>
          </a:xfrm>
          <a:prstGeom prst="wedgeEllipseCallout">
            <a:avLst>
              <a:gd name="adj1" fmla="val -22822"/>
              <a:gd name="adj2" fmla="val 82184"/>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24</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F54F9DDB-848D-47C0-A222-BC454C96C0F8}"/>
              </a:ext>
            </a:extLst>
          </p:cNvPr>
          <p:cNvSpPr txBox="1"/>
          <p:nvPr/>
        </p:nvSpPr>
        <p:spPr>
          <a:xfrm>
            <a:off x="4816348" y="2411573"/>
            <a:ext cx="2559305" cy="1264980"/>
          </a:xfrm>
          <a:prstGeom prst="cloud">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a:ea typeface="+mn-ea"/>
                <a:cs typeface="+mn-cs"/>
              </a:rPr>
              <a:t>Đội nào trả lời đúng?</a:t>
            </a:r>
          </a:p>
        </p:txBody>
      </p:sp>
      <p:pic>
        <p:nvPicPr>
          <p:cNvPr id="25" name="Picture 24">
            <a:hlinkClick r:id="" action="ppaction://hlinkshowjump?jump=nextslide"/>
            <a:extLst>
              <a:ext uri="{FF2B5EF4-FFF2-40B4-BE49-F238E27FC236}">
                <a16:creationId xmlns:a16="http://schemas.microsoft.com/office/drawing/2014/main" id="{31B50D07-0B39-4CE9-8E36-569BBC74A025}"/>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7891" b="91392" l="10000" r="90000">
                        <a14:foregroundMark x1="41744" y1="88379" x2="48023" y2="91392"/>
                        <a14:foregroundMark x1="48023" y1="91392" x2="51047" y2="91392"/>
                        <a14:foregroundMark x1="46628" y1="7891" x2="49767" y2="7891"/>
                      </a14:backgroundRemoval>
                    </a14:imgEffect>
                  </a14:imgLayer>
                </a14:imgProps>
              </a:ext>
              <a:ext uri="{28A0092B-C50C-407E-A947-70E740481C1C}">
                <a14:useLocalDpi xmlns:a14="http://schemas.microsoft.com/office/drawing/2010/main" val="0"/>
              </a:ext>
            </a:extLst>
          </a:blip>
          <a:stretch>
            <a:fillRect/>
          </a:stretch>
        </p:blipFill>
        <p:spPr>
          <a:xfrm>
            <a:off x="5640414" y="6081173"/>
            <a:ext cx="924829" cy="749542"/>
          </a:xfrm>
          <a:prstGeom prst="rect">
            <a:avLst/>
          </a:prstGeom>
        </p:spPr>
      </p:pic>
    </p:spTree>
    <p:extLst>
      <p:ext uri="{BB962C8B-B14F-4D97-AF65-F5344CB8AC3E}">
        <p14:creationId xmlns:p14="http://schemas.microsoft.com/office/powerpoint/2010/main" val="259653352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ip.wav"/>
                                        </p:tgtEl>
                                      </p:cMediaNode>
                                    </p:audio>
                                  </p:subTnLst>
                                </p:cTn>
                              </p:par>
                            </p:childTnLst>
                          </p:cTn>
                        </p:par>
                        <p:par>
                          <p:cTn id="9" fill="hold">
                            <p:stCondLst>
                              <p:cond delay="500"/>
                            </p:stCondLst>
                            <p:childTnLst>
                              <p:par>
                                <p:cTn id="10" presetID="22" presetClass="entr" presetSubtype="4" fill="hold" grpId="2"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1000" fill="hold"/>
                                        <p:tgtEl>
                                          <p:spTgt spid="21"/>
                                        </p:tgtEl>
                                        <p:attrNameLst>
                                          <p:attrName>ppt_w</p:attrName>
                                        </p:attrNameLst>
                                      </p:cBhvr>
                                      <p:tavLst>
                                        <p:tav tm="0">
                                          <p:val>
                                            <p:fltVal val="0"/>
                                          </p:val>
                                        </p:tav>
                                        <p:tav tm="100000">
                                          <p:val>
                                            <p:strVal val="#ppt_w"/>
                                          </p:val>
                                        </p:tav>
                                      </p:tavLst>
                                    </p:anim>
                                    <p:anim calcmode="lin" valueType="num">
                                      <p:cBhvr>
                                        <p:cTn id="27" dur="1000" fill="hold"/>
                                        <p:tgtEl>
                                          <p:spTgt spid="21"/>
                                        </p:tgtEl>
                                        <p:attrNameLst>
                                          <p:attrName>ppt_h</p:attrName>
                                        </p:attrNameLst>
                                      </p:cBhvr>
                                      <p:tavLst>
                                        <p:tav tm="0">
                                          <p:val>
                                            <p:fltVal val="0"/>
                                          </p:val>
                                        </p:tav>
                                        <p:tav tm="100000">
                                          <p:val>
                                            <p:strVal val="#ppt_h"/>
                                          </p:val>
                                        </p:tav>
                                      </p:tavLst>
                                    </p:anim>
                                    <p:animEffect transition="in" filter="fade">
                                      <p:cBhvr>
                                        <p:cTn id="28" dur="1000"/>
                                        <p:tgtEl>
                                          <p:spTgt spid="21"/>
                                        </p:tgtEl>
                                      </p:cBhvr>
                                    </p:animEffect>
                                  </p:childTnLst>
                                </p:cTn>
                              </p:par>
                              <p:par>
                                <p:cTn id="29" presetID="10" presetClass="exit" presetSubtype="0" fill="hold" grpId="1" nodeType="with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par>
                          <p:cTn id="32" fill="hold">
                            <p:stCondLst>
                              <p:cond delay="1000"/>
                            </p:stCondLst>
                            <p:childTnLst>
                              <p:par>
                                <p:cTn id="33" presetID="35" presetClass="path" presetSubtype="0" accel="50000" decel="50000" fill="hold" nodeType="afterEffect">
                                  <p:stCondLst>
                                    <p:cond delay="0"/>
                                  </p:stCondLst>
                                  <p:childTnLst>
                                    <p:animMotion origin="layout" path="M 2.5E-6 3.33333E-6 L -0.25 3.33333E-6 " pathEditMode="relative" rAng="0" ptsTypes="AA">
                                      <p:cBhvr>
                                        <p:cTn id="34" dur="2000" fill="hold"/>
                                        <p:tgtEl>
                                          <p:spTgt spid="22"/>
                                        </p:tgtEl>
                                        <p:attrNameLst>
                                          <p:attrName>ppt_x</p:attrName>
                                          <p:attrName>ppt_y</p:attrName>
                                        </p:attrNameLst>
                                      </p:cBhvr>
                                      <p:rCtr x="-12500" y="0"/>
                                    </p:animMotion>
                                  </p:childTnLst>
                                  <p:subTnLst>
                                    <p:audio>
                                      <p:cMediaNode>
                                        <p:cTn display="0" masterRel="sameClick">
                                          <p:stCondLst>
                                            <p:cond evt="begin" delay="0">
                                              <p:tn val="33"/>
                                            </p:cond>
                                          </p:stCondLst>
                                          <p:endCondLst>
                                            <p:cond evt="onStopAudio" delay="0">
                                              <p:tgtEl>
                                                <p:sldTgt/>
                                              </p:tgtEl>
                                            </p:cond>
                                          </p:endCondLst>
                                        </p:cTn>
                                        <p:tgtEl>
                                          <p:sndTgt r:embed="rId4" name="push.wav"/>
                                        </p:tgtEl>
                                      </p:cMediaNode>
                                    </p:audio>
                                  </p:subTnLst>
                                </p:cTn>
                              </p:par>
                              <p:par>
                                <p:cTn id="35" presetID="22" presetClass="entr" presetSubtype="8" fill="hold" grpId="1"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750"/>
                                        <p:tgtEl>
                                          <p:spTgt spid="17"/>
                                        </p:tgtEl>
                                      </p:cBhvr>
                                    </p:animEffect>
                                  </p:child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53" presetClass="entr" presetSubtype="16"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Effect transition="in" filter="fade">
                                      <p:cBhvr>
                                        <p:cTn id="45" dur="1000"/>
                                        <p:tgtEl>
                                          <p:spTgt spid="18"/>
                                        </p:tgtEl>
                                      </p:cBhvr>
                                    </p:animEffect>
                                  </p:childTnLst>
                                </p:cTn>
                              </p:par>
                              <p:par>
                                <p:cTn id="46" presetID="10" presetClass="exit" presetSubtype="0" fill="hold" grpId="0" nodeType="withEffect">
                                  <p:stCondLst>
                                    <p:cond delay="0"/>
                                  </p:stCondLst>
                                  <p:childTnLst>
                                    <p:animEffect transition="out" filter="fade">
                                      <p:cBhvr>
                                        <p:cTn id="47" dur="500"/>
                                        <p:tgtEl>
                                          <p:spTgt spid="16"/>
                                        </p:tgtEl>
                                      </p:cBhvr>
                                    </p:animEffect>
                                    <p:set>
                                      <p:cBhvr>
                                        <p:cTn id="48" dur="1" fill="hold">
                                          <p:stCondLst>
                                            <p:cond delay="499"/>
                                          </p:stCondLst>
                                        </p:cTn>
                                        <p:tgtEl>
                                          <p:spTgt spid="16"/>
                                        </p:tgtEl>
                                        <p:attrNameLst>
                                          <p:attrName>style.visibility</p:attrName>
                                        </p:attrNameLst>
                                      </p:cBhvr>
                                      <p:to>
                                        <p:strVal val="hidden"/>
                                      </p:to>
                                    </p:set>
                                  </p:childTnLst>
                                </p:cTn>
                              </p:par>
                            </p:childTnLst>
                          </p:cTn>
                        </p:par>
                        <p:par>
                          <p:cTn id="49" fill="hold">
                            <p:stCondLst>
                              <p:cond delay="1000"/>
                            </p:stCondLst>
                            <p:childTnLst>
                              <p:par>
                                <p:cTn id="50" presetID="35" presetClass="path" presetSubtype="0" accel="50000" decel="50000" fill="hold" nodeType="afterEffect">
                                  <p:stCondLst>
                                    <p:cond delay="0"/>
                                  </p:stCondLst>
                                  <p:childTnLst>
                                    <p:animMotion origin="layout" path="M 2.5E-6 3.33333E-6 L -0.25 3.33333E-6 " pathEditMode="relative" rAng="0" ptsTypes="AA">
                                      <p:cBhvr>
                                        <p:cTn id="51" dur="2000" fill="hold"/>
                                        <p:tgtEl>
                                          <p:spTgt spid="22"/>
                                        </p:tgtEl>
                                        <p:attrNameLst>
                                          <p:attrName>ppt_x</p:attrName>
                                          <p:attrName>ppt_y</p:attrName>
                                        </p:attrNameLst>
                                      </p:cBhvr>
                                      <p:rCtr x="-12500" y="0"/>
                                    </p:animMotion>
                                  </p:childTnLst>
                                  <p:subTnLst>
                                    <p:audio>
                                      <p:cMediaNode>
                                        <p:cTn display="0" masterRel="sameClick">
                                          <p:stCondLst>
                                            <p:cond evt="begin" delay="0">
                                              <p:tn val="50"/>
                                            </p:cond>
                                          </p:stCondLst>
                                          <p:endCondLst>
                                            <p:cond evt="onStopAudio" delay="0">
                                              <p:tgtEl>
                                                <p:sldTgt/>
                                              </p:tgtEl>
                                            </p:cond>
                                          </p:endCondLst>
                                        </p:cTn>
                                        <p:tgtEl>
                                          <p:sndTgt r:embed="rId4" name="push.wav"/>
                                        </p:tgtEl>
                                      </p:cMediaNode>
                                    </p:audio>
                                  </p:subTnLst>
                                </p:cTn>
                              </p:par>
                            </p:childTnLst>
                          </p:cTn>
                        </p:par>
                        <p:par>
                          <p:cTn id="52" fill="hold">
                            <p:stCondLst>
                              <p:cond delay="3000"/>
                            </p:stCondLst>
                            <p:childTnLst>
                              <p:par>
                                <p:cTn id="53" presetID="22" presetClass="entr" presetSubtype="8"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1000"/>
                                        <p:tgtEl>
                                          <p:spTgt spid="17"/>
                                        </p:tgtEl>
                                      </p:cBhvr>
                                    </p:animEffect>
                                  </p:childTnLst>
                                </p:cTn>
                              </p:par>
                            </p:childTnLst>
                          </p:cTn>
                        </p:par>
                      </p:childTnLst>
                    </p:cTn>
                  </p:par>
                </p:childTnLst>
              </p:cTn>
              <p:nextCondLst>
                <p:cond evt="onClick" delay="0">
                  <p:tgtEl>
                    <p:spTgt spid="16"/>
                  </p:tgtEl>
                </p:cond>
              </p:nextCondLst>
            </p:seq>
          </p:childTnLst>
        </p:cTn>
      </p:par>
    </p:tnLst>
    <p:bldLst>
      <p:bldP spid="15" grpId="0" animBg="1"/>
      <p:bldP spid="17" grpId="0"/>
      <p:bldP spid="17" grpId="1"/>
      <p:bldP spid="16" grpId="0" animBg="1"/>
      <p:bldP spid="16" grpId="1" animBg="1"/>
      <p:bldP spid="16" grpId="2" animBg="1"/>
      <p:bldP spid="24"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102828" y="5157193"/>
            <a:ext cx="32590" cy="179928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5 Imagen"/>
          <p:cNvPicPr>
            <a:picLocks noChangeAspect="1"/>
          </p:cNvPicPr>
          <p:nvPr/>
        </p:nvPicPr>
        <p:blipFill>
          <a:blip r:embed="rId5">
            <a:extLst>
              <a:ext uri="{28A0092B-C50C-407E-A947-70E740481C1C}">
                <a14:useLocalDpi xmlns:a14="http://schemas.microsoft.com/office/drawing/2010/main" val="0"/>
              </a:ext>
            </a:extLst>
          </a:blip>
          <a:srcRect/>
          <a:stretch/>
        </p:blipFill>
        <p:spPr>
          <a:xfrm>
            <a:off x="2381322" y="3500883"/>
            <a:ext cx="8026243" cy="2383339"/>
          </a:xfrm>
          <a:prstGeom prst="rect">
            <a:avLst/>
          </a:prstGeom>
          <a:effectLst>
            <a:outerShdw blurRad="76200" dist="139700" dir="18900000" sy="23000" kx="-1200000" algn="bl" rotWithShape="0">
              <a:prstClr val="black">
                <a:alpha val="20000"/>
              </a:prstClr>
            </a:outerShdw>
          </a:effectLst>
        </p:spPr>
      </p:pic>
      <p:sp>
        <p:nvSpPr>
          <p:cNvPr id="7" name="6 Llamada ovalada"/>
          <p:cNvSpPr/>
          <p:nvPr/>
        </p:nvSpPr>
        <p:spPr>
          <a:xfrm>
            <a:off x="2545003" y="2063065"/>
            <a:ext cx="2190888" cy="986020"/>
          </a:xfrm>
          <a:prstGeom prst="wedgeEllipseCallout">
            <a:avLst>
              <a:gd name="adj1" fmla="val -22299"/>
              <a:gd name="adj2" fmla="val 84637"/>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10</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11 Llamada ovalada"/>
          <p:cNvSpPr/>
          <p:nvPr/>
        </p:nvSpPr>
        <p:spPr>
          <a:xfrm>
            <a:off x="7796165" y="2060660"/>
            <a:ext cx="2190888" cy="1008112"/>
          </a:xfrm>
          <a:prstGeom prst="wedgeEllipseCallout">
            <a:avLst>
              <a:gd name="adj1" fmla="val 17125"/>
              <a:gd name="adj2" fmla="val 96503"/>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12</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14 Rectángulo redondeado"/>
          <p:cNvSpPr/>
          <p:nvPr/>
        </p:nvSpPr>
        <p:spPr>
          <a:xfrm>
            <a:off x="2207568" y="332656"/>
            <a:ext cx="7848872" cy="729372"/>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1 năm có ____________ tháng?</a:t>
            </a:r>
            <a:endParaRPr kumimoji="0" lang="es-ES" sz="2400" b="0" i="0" u="none" strike="noStrike" kern="1200" cap="none" spc="0" normalizeH="0" baseline="0" noProof="0" dirty="0">
              <a:ln>
                <a:noFill/>
              </a:ln>
              <a:solidFill>
                <a:prstClr val="white"/>
              </a:solidFill>
              <a:effectLst/>
              <a:uLnTx/>
              <a:uFillTx/>
              <a:latin typeface="Bookman Old Style" panose="02050604050505020204" pitchFamily="18" charset="0"/>
              <a:ea typeface="+mn-ea"/>
              <a:cs typeface="+mn-cs"/>
            </a:endParaRPr>
          </a:p>
        </p:txBody>
      </p:sp>
      <p:sp>
        <p:nvSpPr>
          <p:cNvPr id="17" name="16 CuadroTexto"/>
          <p:cNvSpPr txBox="1"/>
          <p:nvPr/>
        </p:nvSpPr>
        <p:spPr>
          <a:xfrm>
            <a:off x="5878218" y="407316"/>
            <a:ext cx="1151847" cy="523220"/>
          </a:xfrm>
          <a:prstGeom prst="rect">
            <a:avLst/>
          </a:prstGeom>
          <a:noFill/>
        </p:spPr>
        <p:txBody>
          <a:bodyPr wrap="square" rtlCol="0">
            <a:spAutoFit/>
          </a:bodyPr>
          <a:lstStyle>
            <a:defPPr>
              <a:defRPr lang="es-ES"/>
            </a:defPPr>
            <a:lvl1pPr algn="ctr">
              <a:defRPr sz="2800" b="1">
                <a:solidFill>
                  <a:srgbClr val="FFFF0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a:ln>
                  <a:noFill/>
                </a:ln>
                <a:solidFill>
                  <a:srgbClr val="FFFF00"/>
                </a:solidFill>
                <a:effectLst/>
                <a:uLnTx/>
                <a:uFillTx/>
                <a:latin typeface="Calibri"/>
                <a:ea typeface="+mn-ea"/>
                <a:cs typeface="+mn-cs"/>
              </a:rPr>
              <a:t>12</a:t>
            </a:r>
            <a:endParaRPr kumimoji="0" lang="es-ES" sz="2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573251" y="5826327"/>
            <a:ext cx="1268635" cy="105592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9051320" y="5373217"/>
            <a:ext cx="1797208" cy="180918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702F720A-ECFB-416C-AC7F-30ECB4F4B801}"/>
              </a:ext>
            </a:extLst>
          </p:cNvPr>
          <p:cNvSpPr txBox="1"/>
          <p:nvPr/>
        </p:nvSpPr>
        <p:spPr>
          <a:xfrm>
            <a:off x="4816348" y="2411573"/>
            <a:ext cx="2559305" cy="1264980"/>
          </a:xfrm>
          <a:prstGeom prst="cloud">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a:ea typeface="+mn-ea"/>
                <a:cs typeface="+mn-cs"/>
              </a:rPr>
              <a:t>Đội nào trả lời đúng?</a:t>
            </a:r>
          </a:p>
        </p:txBody>
      </p:sp>
      <p:pic>
        <p:nvPicPr>
          <p:cNvPr id="16" name="Picture 15">
            <a:hlinkClick r:id="" action="ppaction://hlinkshowjump?jump=nextslide"/>
            <a:extLst>
              <a:ext uri="{FF2B5EF4-FFF2-40B4-BE49-F238E27FC236}">
                <a16:creationId xmlns:a16="http://schemas.microsoft.com/office/drawing/2014/main" id="{4618057E-1690-477B-A122-8465959AB538}"/>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7891" b="91392" l="10000" r="90000">
                        <a14:foregroundMark x1="41744" y1="88379" x2="48023" y2="91392"/>
                        <a14:foregroundMark x1="48023" y1="91392" x2="51047" y2="91392"/>
                        <a14:foregroundMark x1="46628" y1="7891" x2="49767" y2="7891"/>
                      </a14:backgroundRemoval>
                    </a14:imgEffect>
                  </a14:imgLayer>
                </a14:imgProps>
              </a:ext>
              <a:ext uri="{28A0092B-C50C-407E-A947-70E740481C1C}">
                <a14:useLocalDpi xmlns:a14="http://schemas.microsoft.com/office/drawing/2010/main" val="0"/>
              </a:ext>
            </a:extLst>
          </a:blip>
          <a:stretch>
            <a:fillRect/>
          </a:stretch>
        </p:blipFill>
        <p:spPr>
          <a:xfrm>
            <a:off x="5640414" y="6081173"/>
            <a:ext cx="924829" cy="749542"/>
          </a:xfrm>
          <a:prstGeom prst="rect">
            <a:avLst/>
          </a:prstGeom>
        </p:spPr>
      </p:pic>
    </p:spTree>
    <p:extLst>
      <p:ext uri="{BB962C8B-B14F-4D97-AF65-F5344CB8AC3E}">
        <p14:creationId xmlns:p14="http://schemas.microsoft.com/office/powerpoint/2010/main" val="47250163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ip.wav"/>
                                        </p:tgtEl>
                                      </p:cMediaNode>
                                    </p:audio>
                                  </p:subTnLst>
                                </p:cTn>
                              </p:par>
                            </p:childTnLst>
                          </p:cTn>
                        </p:par>
                        <p:par>
                          <p:cTn id="9" fill="hold">
                            <p:stCondLst>
                              <p:cond delay="500"/>
                            </p:stCondLst>
                            <p:childTnLst>
                              <p:par>
                                <p:cTn id="10" presetID="22" presetClass="entr" presetSubtype="4" fill="hold" grpId="2"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2"/>
                    </p:tgtEl>
                  </p:cond>
                </p:stCondLst>
                <p:endSync evt="end" delay="0">
                  <p:rtn val="all"/>
                </p:endSync>
                <p:childTnLst>
                  <p:par>
                    <p:cTn id="22" fill="hold">
                      <p:stCondLst>
                        <p:cond delay="0"/>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1000" fill="hold"/>
                                        <p:tgtEl>
                                          <p:spTgt spid="21"/>
                                        </p:tgtEl>
                                        <p:attrNameLst>
                                          <p:attrName>ppt_w</p:attrName>
                                        </p:attrNameLst>
                                      </p:cBhvr>
                                      <p:tavLst>
                                        <p:tav tm="0">
                                          <p:val>
                                            <p:fltVal val="0"/>
                                          </p:val>
                                        </p:tav>
                                        <p:tav tm="100000">
                                          <p:val>
                                            <p:strVal val="#ppt_w"/>
                                          </p:val>
                                        </p:tav>
                                      </p:tavLst>
                                    </p:anim>
                                    <p:anim calcmode="lin" valueType="num">
                                      <p:cBhvr>
                                        <p:cTn id="27" dur="1000" fill="hold"/>
                                        <p:tgtEl>
                                          <p:spTgt spid="21"/>
                                        </p:tgtEl>
                                        <p:attrNameLst>
                                          <p:attrName>ppt_h</p:attrName>
                                        </p:attrNameLst>
                                      </p:cBhvr>
                                      <p:tavLst>
                                        <p:tav tm="0">
                                          <p:val>
                                            <p:fltVal val="0"/>
                                          </p:val>
                                        </p:tav>
                                        <p:tav tm="100000">
                                          <p:val>
                                            <p:strVal val="#ppt_h"/>
                                          </p:val>
                                        </p:tav>
                                      </p:tavLst>
                                    </p:anim>
                                    <p:animEffect transition="in" filter="fade">
                                      <p:cBhvr>
                                        <p:cTn id="28" dur="1000"/>
                                        <p:tgtEl>
                                          <p:spTgt spid="21"/>
                                        </p:tgtEl>
                                      </p:cBhvr>
                                    </p:animEffect>
                                  </p:childTnLst>
                                </p:cTn>
                              </p:par>
                              <p:par>
                                <p:cTn id="29" presetID="10" presetClass="exit" presetSubtype="0" fill="hold" grpId="1" nodeType="withEffect">
                                  <p:stCondLst>
                                    <p:cond delay="0"/>
                                  </p:stCondLst>
                                  <p:childTnLst>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par>
                          <p:cTn id="32" fill="hold">
                            <p:stCondLst>
                              <p:cond delay="1000"/>
                            </p:stCondLst>
                            <p:childTnLst>
                              <p:par>
                                <p:cTn id="33" presetID="63" presetClass="path" presetSubtype="0" accel="50000" decel="50000" fill="hold" nodeType="afterEffect">
                                  <p:stCondLst>
                                    <p:cond delay="0"/>
                                  </p:stCondLst>
                                  <p:childTnLst>
                                    <p:animMotion origin="layout" path="M 8.33333E-7 7.40741E-7 L 0.25 7.40741E-7 " pathEditMode="relative" rAng="0" ptsTypes="AA">
                                      <p:cBhvr>
                                        <p:cTn id="34" dur="2000" fill="hold"/>
                                        <p:tgtEl>
                                          <p:spTgt spid="6"/>
                                        </p:tgtEl>
                                        <p:attrNameLst>
                                          <p:attrName>ppt_x</p:attrName>
                                          <p:attrName>ppt_y</p:attrName>
                                        </p:attrNameLst>
                                      </p:cBhvr>
                                      <p:rCtr x="12500" y="0"/>
                                    </p:animMotion>
                                  </p:childTnLst>
                                  <p:subTnLst>
                                    <p:audio>
                                      <p:cMediaNode>
                                        <p:cTn display="0" masterRel="sameClick">
                                          <p:stCondLst>
                                            <p:cond evt="begin" delay="0">
                                              <p:tn val="33"/>
                                            </p:cond>
                                          </p:stCondLst>
                                          <p:endCondLst>
                                            <p:cond evt="onStopAudio" delay="0">
                                              <p:tgtEl>
                                                <p:sldTgt/>
                                              </p:tgtEl>
                                            </p:cond>
                                          </p:endCondLst>
                                        </p:cTn>
                                        <p:tgtEl>
                                          <p:sndTgt r:embed="rId4" name="push.wav"/>
                                        </p:tgtEl>
                                      </p:cMediaNode>
                                    </p:audio>
                                  </p:sub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1000"/>
                                        <p:tgtEl>
                                          <p:spTgt spid="17"/>
                                        </p:tgtEl>
                                      </p:cBhvr>
                                    </p:animEffect>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7"/>
                    </p:tgtEl>
                  </p:cond>
                </p:stCondLst>
                <p:endSync evt="end" delay="0">
                  <p:rtn val="all"/>
                </p:endSync>
                <p:childTnLst>
                  <p:par>
                    <p:cTn id="40" fill="hold">
                      <p:stCondLst>
                        <p:cond delay="0"/>
                      </p:stCondLst>
                      <p:childTnLst>
                        <p:par>
                          <p:cTn id="41" fill="hold">
                            <p:stCondLst>
                              <p:cond delay="0"/>
                            </p:stCondLst>
                            <p:childTnLst>
                              <p:par>
                                <p:cTn id="42" presetID="53" presetClass="entr" presetSubtype="16"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1000" fill="hold"/>
                                        <p:tgtEl>
                                          <p:spTgt spid="18"/>
                                        </p:tgtEl>
                                        <p:attrNameLst>
                                          <p:attrName>ppt_w</p:attrName>
                                        </p:attrNameLst>
                                      </p:cBhvr>
                                      <p:tavLst>
                                        <p:tav tm="0">
                                          <p:val>
                                            <p:fltVal val="0"/>
                                          </p:val>
                                        </p:tav>
                                        <p:tav tm="100000">
                                          <p:val>
                                            <p:strVal val="#ppt_w"/>
                                          </p:val>
                                        </p:tav>
                                      </p:tavLst>
                                    </p:anim>
                                    <p:anim calcmode="lin" valueType="num">
                                      <p:cBhvr>
                                        <p:cTn id="45" dur="1000" fill="hold"/>
                                        <p:tgtEl>
                                          <p:spTgt spid="18"/>
                                        </p:tgtEl>
                                        <p:attrNameLst>
                                          <p:attrName>ppt_h</p:attrName>
                                        </p:attrNameLst>
                                      </p:cBhvr>
                                      <p:tavLst>
                                        <p:tav tm="0">
                                          <p:val>
                                            <p:fltVal val="0"/>
                                          </p:val>
                                        </p:tav>
                                        <p:tav tm="100000">
                                          <p:val>
                                            <p:strVal val="#ppt_h"/>
                                          </p:val>
                                        </p:tav>
                                      </p:tavLst>
                                    </p:anim>
                                    <p:animEffect transition="in" filter="fade">
                                      <p:cBhvr>
                                        <p:cTn id="46" dur="1000"/>
                                        <p:tgtEl>
                                          <p:spTgt spid="18"/>
                                        </p:tgtEl>
                                      </p:cBhvr>
                                    </p:animEffect>
                                  </p:childTnLst>
                                </p:cTn>
                              </p:par>
                            </p:childTnLst>
                          </p:cTn>
                        </p:par>
                        <p:par>
                          <p:cTn id="47" fill="hold">
                            <p:stCondLst>
                              <p:cond delay="1000"/>
                            </p:stCondLst>
                            <p:childTnLst>
                              <p:par>
                                <p:cTn id="48" presetID="10" presetClass="exit" presetSubtype="0" fill="hold" grpId="0" nodeType="afterEffect">
                                  <p:stCondLst>
                                    <p:cond delay="0"/>
                                  </p:stCondLst>
                                  <p:childTnLst>
                                    <p:animEffect transition="out" filter="fade">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childTnLst>
                          </p:cTn>
                        </p:par>
                        <p:par>
                          <p:cTn id="51" fill="hold">
                            <p:stCondLst>
                              <p:cond delay="1500"/>
                            </p:stCondLst>
                            <p:childTnLst>
                              <p:par>
                                <p:cTn id="52" presetID="63" presetClass="path" presetSubtype="0" accel="50000" decel="50000" fill="hold" nodeType="afterEffect">
                                  <p:stCondLst>
                                    <p:cond delay="0"/>
                                  </p:stCondLst>
                                  <p:childTnLst>
                                    <p:animMotion origin="layout" path="M 8.33333E-7 7.40741E-7 L 0.25 7.40741E-7 " pathEditMode="relative" rAng="0" ptsTypes="AA">
                                      <p:cBhvr>
                                        <p:cTn id="53" dur="2000" fill="hold"/>
                                        <p:tgtEl>
                                          <p:spTgt spid="6"/>
                                        </p:tgtEl>
                                        <p:attrNameLst>
                                          <p:attrName>ppt_x</p:attrName>
                                          <p:attrName>ppt_y</p:attrName>
                                        </p:attrNameLst>
                                      </p:cBhvr>
                                      <p:rCtr x="12500" y="0"/>
                                    </p:animMotion>
                                  </p:childTnLst>
                                  <p:subTnLst>
                                    <p:audio>
                                      <p:cMediaNode>
                                        <p:cTn display="0" masterRel="sameClick">
                                          <p:stCondLst>
                                            <p:cond evt="begin" delay="0">
                                              <p:tn val="52"/>
                                            </p:cond>
                                          </p:stCondLst>
                                          <p:endCondLst>
                                            <p:cond evt="onStopAudio" delay="0">
                                              <p:tgtEl>
                                                <p:sldTgt/>
                                              </p:tgtEl>
                                            </p:cond>
                                          </p:endCondLst>
                                        </p:cTn>
                                        <p:tgtEl>
                                          <p:sndTgt r:embed="rId4" name="push.wav"/>
                                        </p:tgtEl>
                                      </p:cMediaNode>
                                    </p:audio>
                                  </p:subTnLst>
                                </p:cTn>
                              </p:par>
                              <p:par>
                                <p:cTn id="54" presetID="22" presetClass="entr" presetSubtype="8" fill="hold" grpId="1"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wipe(left)">
                                      <p:cBhvr>
                                        <p:cTn id="56" dur="750"/>
                                        <p:tgtEl>
                                          <p:spTgt spid="17"/>
                                        </p:tgtEl>
                                      </p:cBhvr>
                                    </p:animEffect>
                                  </p:childTnLst>
                                </p:cTn>
                              </p:par>
                            </p:childTnLst>
                          </p:cTn>
                        </p:par>
                      </p:childTnLst>
                    </p:cTn>
                  </p:par>
                </p:childTnLst>
              </p:cTn>
              <p:nextCondLst>
                <p:cond evt="onClick" delay="0">
                  <p:tgtEl>
                    <p:spTgt spid="7"/>
                  </p:tgtEl>
                </p:cond>
              </p:nextCondLst>
            </p:seq>
          </p:childTnLst>
        </p:cTn>
      </p:par>
    </p:tnLst>
    <p:bldLst>
      <p:bldP spid="7" grpId="0" animBg="1"/>
      <p:bldP spid="7" grpId="1" animBg="1"/>
      <p:bldP spid="7" grpId="2" animBg="1"/>
      <p:bldP spid="12" grpId="0" animBg="1"/>
      <p:bldP spid="15" grpId="0" animBg="1"/>
      <p:bldP spid="17" grpId="0"/>
      <p:bldP spid="17" grpId="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102828" y="5157193"/>
            <a:ext cx="32590" cy="179928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21 Imagen"/>
          <p:cNvPicPr>
            <a:picLocks noChangeAspect="1"/>
          </p:cNvPicPr>
          <p:nvPr/>
        </p:nvPicPr>
        <p:blipFill>
          <a:blip r:embed="rId5">
            <a:extLst>
              <a:ext uri="{28A0092B-C50C-407E-A947-70E740481C1C}">
                <a14:useLocalDpi xmlns:a14="http://schemas.microsoft.com/office/drawing/2010/main" val="0"/>
              </a:ext>
            </a:extLst>
          </a:blip>
          <a:srcRect/>
          <a:stretch/>
        </p:blipFill>
        <p:spPr>
          <a:xfrm>
            <a:off x="2356409" y="3429000"/>
            <a:ext cx="8026243" cy="2383339"/>
          </a:xfrm>
          <a:prstGeom prst="rect">
            <a:avLst/>
          </a:prstGeom>
          <a:effectLst>
            <a:outerShdw blurRad="76200" dist="139700" dir="18900000" sy="23000" kx="-1200000" algn="bl" rotWithShape="0">
              <a:prstClr val="black">
                <a:alpha val="20000"/>
              </a:prstClr>
            </a:outerShdw>
          </a:effectLst>
        </p:spPr>
      </p:pic>
      <p:sp>
        <p:nvSpPr>
          <p:cNvPr id="15" name="14 Rectángulo redondeado"/>
          <p:cNvSpPr/>
          <p:nvPr/>
        </p:nvSpPr>
        <p:spPr>
          <a:xfrm>
            <a:off x="2207568" y="332656"/>
            <a:ext cx="7848872" cy="729372"/>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Tháng</a:t>
            </a:r>
            <a:r>
              <a:rPr kumimoji="0" lang="es-ES_tradnl" sz="2400" b="0" i="0" u="none" strike="noStrike" kern="1200" cap="none" spc="0" normalizeH="0" noProof="0">
                <a:ln>
                  <a:noFill/>
                </a:ln>
                <a:solidFill>
                  <a:prstClr val="white"/>
                </a:solidFill>
                <a:effectLst/>
                <a:uLnTx/>
                <a:uFillTx/>
                <a:latin typeface="Bookman Old Style" panose="02050604050505020204" pitchFamily="18" charset="0"/>
                <a:ea typeface="+mn-ea"/>
                <a:cs typeface="+mn-cs"/>
              </a:rPr>
              <a:t> 4 có</a:t>
            </a: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__________ ngày.</a:t>
            </a:r>
            <a:endParaRPr kumimoji="0" lang="es-ES" sz="2400" b="0" i="0" u="none" strike="noStrike" kern="1200" cap="none" spc="0" normalizeH="0" baseline="0" noProof="0" dirty="0">
              <a:ln>
                <a:noFill/>
              </a:ln>
              <a:solidFill>
                <a:prstClr val="white"/>
              </a:solidFill>
              <a:effectLst/>
              <a:uLnTx/>
              <a:uFillTx/>
              <a:latin typeface="Bookman Old Style" panose="02050604050505020204" pitchFamily="18" charset="0"/>
              <a:ea typeface="+mn-ea"/>
              <a:cs typeface="+mn-cs"/>
            </a:endParaRPr>
          </a:p>
        </p:txBody>
      </p:sp>
      <p:sp>
        <p:nvSpPr>
          <p:cNvPr id="17" name="16 CuadroTexto"/>
          <p:cNvSpPr txBox="1"/>
          <p:nvPr/>
        </p:nvSpPr>
        <p:spPr>
          <a:xfrm>
            <a:off x="6054394" y="402287"/>
            <a:ext cx="1021697" cy="523220"/>
          </a:xfrm>
          <a:prstGeom prst="rect">
            <a:avLst/>
          </a:prstGeom>
          <a:noFill/>
        </p:spPr>
        <p:txBody>
          <a:bodyPr wrap="square" rtlCol="0">
            <a:spAutoFit/>
          </a:bodyPr>
          <a:lstStyle>
            <a:defPPr>
              <a:defRPr lang="es-ES"/>
            </a:defPPr>
            <a:lvl1pPr algn="ctr">
              <a:defRPr sz="2800" b="1">
                <a:solidFill>
                  <a:srgbClr val="FFFF0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a:ln>
                  <a:noFill/>
                </a:ln>
                <a:solidFill>
                  <a:srgbClr val="FFFF00"/>
                </a:solidFill>
                <a:effectLst/>
                <a:uLnTx/>
                <a:uFillTx/>
                <a:latin typeface="Calibri"/>
                <a:ea typeface="+mn-ea"/>
                <a:cs typeface="+mn-cs"/>
              </a:rPr>
              <a:t>30</a:t>
            </a:r>
            <a:endParaRPr kumimoji="0" lang="es-ES" sz="2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9084776" y="5701675"/>
            <a:ext cx="1389254" cy="115632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452670" y="5406632"/>
            <a:ext cx="1807478" cy="181952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15 Llamada ovalada"/>
          <p:cNvSpPr/>
          <p:nvPr/>
        </p:nvSpPr>
        <p:spPr>
          <a:xfrm>
            <a:off x="7608168" y="2058043"/>
            <a:ext cx="2023452" cy="986020"/>
          </a:xfrm>
          <a:prstGeom prst="wedgeEllipseCallout">
            <a:avLst>
              <a:gd name="adj1" fmla="val 20007"/>
              <a:gd name="adj2" fmla="val 86496"/>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31</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23 Llamada ovalada"/>
          <p:cNvSpPr/>
          <p:nvPr/>
        </p:nvSpPr>
        <p:spPr>
          <a:xfrm>
            <a:off x="2356409" y="2004513"/>
            <a:ext cx="2023452" cy="1008112"/>
          </a:xfrm>
          <a:prstGeom prst="wedgeEllipseCallout">
            <a:avLst>
              <a:gd name="adj1" fmla="val -19000"/>
              <a:gd name="adj2" fmla="val 93888"/>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30</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A3F683C1-8D34-4516-9D6A-010081C236C8}"/>
              </a:ext>
            </a:extLst>
          </p:cNvPr>
          <p:cNvSpPr txBox="1"/>
          <p:nvPr/>
        </p:nvSpPr>
        <p:spPr>
          <a:xfrm>
            <a:off x="4816348" y="2411573"/>
            <a:ext cx="2559305" cy="1264980"/>
          </a:xfrm>
          <a:prstGeom prst="cloud">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a:ea typeface="+mn-ea"/>
                <a:cs typeface="+mn-cs"/>
              </a:rPr>
              <a:t>Đội nào trả lời đúng?</a:t>
            </a:r>
          </a:p>
        </p:txBody>
      </p:sp>
      <p:pic>
        <p:nvPicPr>
          <p:cNvPr id="25" name="Picture 24">
            <a:hlinkClick r:id="" action="ppaction://hlinkshowjump?jump=nextslide"/>
            <a:extLst>
              <a:ext uri="{FF2B5EF4-FFF2-40B4-BE49-F238E27FC236}">
                <a16:creationId xmlns:a16="http://schemas.microsoft.com/office/drawing/2014/main" id="{6DC746F2-2A61-4B41-91B2-4B58706F7561}"/>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7891" b="91392" l="10000" r="90000">
                        <a14:foregroundMark x1="41744" y1="88379" x2="48023" y2="91392"/>
                        <a14:foregroundMark x1="48023" y1="91392" x2="51047" y2="91392"/>
                        <a14:foregroundMark x1="46628" y1="7891" x2="49767" y2="7891"/>
                      </a14:backgroundRemoval>
                    </a14:imgEffect>
                  </a14:imgLayer>
                </a14:imgProps>
              </a:ext>
              <a:ext uri="{28A0092B-C50C-407E-A947-70E740481C1C}">
                <a14:useLocalDpi xmlns:a14="http://schemas.microsoft.com/office/drawing/2010/main" val="0"/>
              </a:ext>
            </a:extLst>
          </a:blip>
          <a:stretch>
            <a:fillRect/>
          </a:stretch>
        </p:blipFill>
        <p:spPr>
          <a:xfrm>
            <a:off x="5640414" y="6081173"/>
            <a:ext cx="924829" cy="749542"/>
          </a:xfrm>
          <a:prstGeom prst="rect">
            <a:avLst/>
          </a:prstGeom>
        </p:spPr>
      </p:pic>
    </p:spTree>
    <p:extLst>
      <p:ext uri="{BB962C8B-B14F-4D97-AF65-F5344CB8AC3E}">
        <p14:creationId xmlns:p14="http://schemas.microsoft.com/office/powerpoint/2010/main" val="94924900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ip.wav"/>
                                        </p:tgtEl>
                                      </p:cMediaNode>
                                    </p:audio>
                                  </p:subTnLst>
                                </p:cTn>
                              </p:par>
                            </p:childTnLst>
                          </p:cTn>
                        </p:par>
                        <p:par>
                          <p:cTn id="9" fill="hold">
                            <p:stCondLst>
                              <p:cond delay="500"/>
                            </p:stCondLst>
                            <p:childTnLst>
                              <p:par>
                                <p:cTn id="10" presetID="22" presetClass="entr" presetSubtype="4" fill="hold" grpId="2"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1000" fill="hold"/>
                                        <p:tgtEl>
                                          <p:spTgt spid="21"/>
                                        </p:tgtEl>
                                        <p:attrNameLst>
                                          <p:attrName>ppt_w</p:attrName>
                                        </p:attrNameLst>
                                      </p:cBhvr>
                                      <p:tavLst>
                                        <p:tav tm="0">
                                          <p:val>
                                            <p:fltVal val="0"/>
                                          </p:val>
                                        </p:tav>
                                        <p:tav tm="100000">
                                          <p:val>
                                            <p:strVal val="#ppt_w"/>
                                          </p:val>
                                        </p:tav>
                                      </p:tavLst>
                                    </p:anim>
                                    <p:anim calcmode="lin" valueType="num">
                                      <p:cBhvr>
                                        <p:cTn id="27" dur="1000" fill="hold"/>
                                        <p:tgtEl>
                                          <p:spTgt spid="21"/>
                                        </p:tgtEl>
                                        <p:attrNameLst>
                                          <p:attrName>ppt_h</p:attrName>
                                        </p:attrNameLst>
                                      </p:cBhvr>
                                      <p:tavLst>
                                        <p:tav tm="0">
                                          <p:val>
                                            <p:fltVal val="0"/>
                                          </p:val>
                                        </p:tav>
                                        <p:tav tm="100000">
                                          <p:val>
                                            <p:strVal val="#ppt_h"/>
                                          </p:val>
                                        </p:tav>
                                      </p:tavLst>
                                    </p:anim>
                                    <p:animEffect transition="in" filter="fade">
                                      <p:cBhvr>
                                        <p:cTn id="28" dur="1000"/>
                                        <p:tgtEl>
                                          <p:spTgt spid="21"/>
                                        </p:tgtEl>
                                      </p:cBhvr>
                                    </p:animEffect>
                                  </p:childTnLst>
                                </p:cTn>
                              </p:par>
                              <p:par>
                                <p:cTn id="29" presetID="10" presetClass="exit" presetSubtype="0" fill="hold" grpId="1" nodeType="with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par>
                          <p:cTn id="32" fill="hold">
                            <p:stCondLst>
                              <p:cond delay="1000"/>
                            </p:stCondLst>
                            <p:childTnLst>
                              <p:par>
                                <p:cTn id="33" presetID="35" presetClass="path" presetSubtype="0" accel="50000" decel="50000" fill="hold" nodeType="afterEffect">
                                  <p:stCondLst>
                                    <p:cond delay="0"/>
                                  </p:stCondLst>
                                  <p:childTnLst>
                                    <p:animMotion origin="layout" path="M 4.16667E-6 -1.11111E-6 L -0.25 -1.11111E-6 " pathEditMode="relative" rAng="0" ptsTypes="AA">
                                      <p:cBhvr>
                                        <p:cTn id="34" dur="2000" fill="hold"/>
                                        <p:tgtEl>
                                          <p:spTgt spid="22"/>
                                        </p:tgtEl>
                                        <p:attrNameLst>
                                          <p:attrName>ppt_x</p:attrName>
                                          <p:attrName>ppt_y</p:attrName>
                                        </p:attrNameLst>
                                      </p:cBhvr>
                                      <p:rCtr x="-12500" y="0"/>
                                    </p:animMotion>
                                  </p:childTnLst>
                                  <p:subTnLst>
                                    <p:audio>
                                      <p:cMediaNode>
                                        <p:cTn display="0" masterRel="sameClick">
                                          <p:stCondLst>
                                            <p:cond evt="begin" delay="0">
                                              <p:tn val="33"/>
                                            </p:cond>
                                          </p:stCondLst>
                                          <p:endCondLst>
                                            <p:cond evt="onStopAudio" delay="0">
                                              <p:tgtEl>
                                                <p:sldTgt/>
                                              </p:tgtEl>
                                            </p:cond>
                                          </p:endCondLst>
                                        </p:cTn>
                                        <p:tgtEl>
                                          <p:sndTgt r:embed="rId4" name="push.wav"/>
                                        </p:tgtEl>
                                      </p:cMediaNode>
                                    </p:audio>
                                  </p:subTnLst>
                                </p:cTn>
                              </p:par>
                              <p:par>
                                <p:cTn id="35" presetID="22" presetClass="entr" presetSubtype="8" fill="hold" grpId="1"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750"/>
                                        <p:tgtEl>
                                          <p:spTgt spid="17"/>
                                        </p:tgtEl>
                                      </p:cBhvr>
                                    </p:animEffect>
                                  </p:child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53" presetClass="entr" presetSubtype="16"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Effect transition="in" filter="fade">
                                      <p:cBhvr>
                                        <p:cTn id="45" dur="1000"/>
                                        <p:tgtEl>
                                          <p:spTgt spid="18"/>
                                        </p:tgtEl>
                                      </p:cBhvr>
                                    </p:animEffect>
                                  </p:childTnLst>
                                </p:cTn>
                              </p:par>
                              <p:par>
                                <p:cTn id="46" presetID="10" presetClass="exit" presetSubtype="0" fill="hold" grpId="0" nodeType="withEffect">
                                  <p:stCondLst>
                                    <p:cond delay="0"/>
                                  </p:stCondLst>
                                  <p:childTnLst>
                                    <p:animEffect transition="out" filter="fade">
                                      <p:cBhvr>
                                        <p:cTn id="47" dur="500"/>
                                        <p:tgtEl>
                                          <p:spTgt spid="16"/>
                                        </p:tgtEl>
                                      </p:cBhvr>
                                    </p:animEffect>
                                    <p:set>
                                      <p:cBhvr>
                                        <p:cTn id="48" dur="1" fill="hold">
                                          <p:stCondLst>
                                            <p:cond delay="499"/>
                                          </p:stCondLst>
                                        </p:cTn>
                                        <p:tgtEl>
                                          <p:spTgt spid="16"/>
                                        </p:tgtEl>
                                        <p:attrNameLst>
                                          <p:attrName>style.visibility</p:attrName>
                                        </p:attrNameLst>
                                      </p:cBhvr>
                                      <p:to>
                                        <p:strVal val="hidden"/>
                                      </p:to>
                                    </p:set>
                                  </p:childTnLst>
                                </p:cTn>
                              </p:par>
                            </p:childTnLst>
                          </p:cTn>
                        </p:par>
                        <p:par>
                          <p:cTn id="49" fill="hold">
                            <p:stCondLst>
                              <p:cond delay="1000"/>
                            </p:stCondLst>
                            <p:childTnLst>
                              <p:par>
                                <p:cTn id="50" presetID="35" presetClass="path" presetSubtype="0" accel="50000" decel="50000" fill="hold" nodeType="afterEffect">
                                  <p:stCondLst>
                                    <p:cond delay="0"/>
                                  </p:stCondLst>
                                  <p:childTnLst>
                                    <p:animMotion origin="layout" path="M 4.16667E-6 -1.11111E-6 L -0.25 -1.11111E-6 " pathEditMode="relative" rAng="0" ptsTypes="AA">
                                      <p:cBhvr>
                                        <p:cTn id="51" dur="2000" fill="hold"/>
                                        <p:tgtEl>
                                          <p:spTgt spid="22"/>
                                        </p:tgtEl>
                                        <p:attrNameLst>
                                          <p:attrName>ppt_x</p:attrName>
                                          <p:attrName>ppt_y</p:attrName>
                                        </p:attrNameLst>
                                      </p:cBhvr>
                                      <p:rCtr x="-12500" y="0"/>
                                    </p:animMotion>
                                  </p:childTnLst>
                                  <p:subTnLst>
                                    <p:audio>
                                      <p:cMediaNode>
                                        <p:cTn display="0" masterRel="sameClick">
                                          <p:stCondLst>
                                            <p:cond evt="begin" delay="0">
                                              <p:tn val="50"/>
                                            </p:cond>
                                          </p:stCondLst>
                                          <p:endCondLst>
                                            <p:cond evt="onStopAudio" delay="0">
                                              <p:tgtEl>
                                                <p:sldTgt/>
                                              </p:tgtEl>
                                            </p:cond>
                                          </p:endCondLst>
                                        </p:cTn>
                                        <p:tgtEl>
                                          <p:sndTgt r:embed="rId4" name="push.wav"/>
                                        </p:tgtEl>
                                      </p:cMediaNode>
                                    </p:audio>
                                  </p:subTnLst>
                                </p:cTn>
                              </p:par>
                            </p:childTnLst>
                          </p:cTn>
                        </p:par>
                        <p:par>
                          <p:cTn id="52" fill="hold">
                            <p:stCondLst>
                              <p:cond delay="3000"/>
                            </p:stCondLst>
                            <p:childTnLst>
                              <p:par>
                                <p:cTn id="53" presetID="22" presetClass="entr" presetSubtype="8"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1000"/>
                                        <p:tgtEl>
                                          <p:spTgt spid="17"/>
                                        </p:tgtEl>
                                      </p:cBhvr>
                                    </p:animEffect>
                                  </p:childTnLst>
                                </p:cTn>
                              </p:par>
                            </p:childTnLst>
                          </p:cTn>
                        </p:par>
                      </p:childTnLst>
                    </p:cTn>
                  </p:par>
                </p:childTnLst>
              </p:cTn>
              <p:nextCondLst>
                <p:cond evt="onClick" delay="0">
                  <p:tgtEl>
                    <p:spTgt spid="16"/>
                  </p:tgtEl>
                </p:cond>
              </p:nextCondLst>
            </p:seq>
          </p:childTnLst>
        </p:cTn>
      </p:par>
    </p:tnLst>
    <p:bldLst>
      <p:bldP spid="15" grpId="0" animBg="1"/>
      <p:bldP spid="17" grpId="0"/>
      <p:bldP spid="17" grpId="1"/>
      <p:bldP spid="16" grpId="0" animBg="1"/>
      <p:bldP spid="16" grpId="1" animBg="1"/>
      <p:bldP spid="16" grpId="2" animBg="1"/>
      <p:bldP spid="24"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102828" y="5157193"/>
            <a:ext cx="32590" cy="1799287"/>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5 Imagen"/>
          <p:cNvPicPr>
            <a:picLocks noChangeAspect="1"/>
          </p:cNvPicPr>
          <p:nvPr/>
        </p:nvPicPr>
        <p:blipFill>
          <a:blip r:embed="rId5">
            <a:extLst>
              <a:ext uri="{28A0092B-C50C-407E-A947-70E740481C1C}">
                <a14:useLocalDpi xmlns:a14="http://schemas.microsoft.com/office/drawing/2010/main" val="0"/>
              </a:ext>
            </a:extLst>
          </a:blip>
          <a:srcRect/>
          <a:stretch/>
        </p:blipFill>
        <p:spPr>
          <a:xfrm>
            <a:off x="2321340" y="3488228"/>
            <a:ext cx="8026243" cy="2383339"/>
          </a:xfrm>
          <a:prstGeom prst="rect">
            <a:avLst/>
          </a:prstGeom>
          <a:effectLst>
            <a:outerShdw blurRad="76200" dist="139700" dir="18900000" sy="23000" kx="-1200000" algn="bl" rotWithShape="0">
              <a:prstClr val="black">
                <a:alpha val="20000"/>
              </a:prstClr>
            </a:outerShdw>
          </a:effectLst>
        </p:spPr>
      </p:pic>
      <p:sp>
        <p:nvSpPr>
          <p:cNvPr id="7" name="6 Llamada ovalada"/>
          <p:cNvSpPr/>
          <p:nvPr/>
        </p:nvSpPr>
        <p:spPr>
          <a:xfrm>
            <a:off x="2321341" y="1918563"/>
            <a:ext cx="2815421" cy="986020"/>
          </a:xfrm>
          <a:prstGeom prst="wedgeEllipseCallout">
            <a:avLst>
              <a:gd name="adj1" fmla="val -17880"/>
              <a:gd name="adj2" fmla="val 89124"/>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4</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11 Llamada ovalada"/>
          <p:cNvSpPr/>
          <p:nvPr/>
        </p:nvSpPr>
        <p:spPr>
          <a:xfrm>
            <a:off x="7567055" y="1918563"/>
            <a:ext cx="2517188" cy="1008112"/>
          </a:xfrm>
          <a:prstGeom prst="wedgeEllipseCallout">
            <a:avLst>
              <a:gd name="adj1" fmla="val 15972"/>
              <a:gd name="adj2" fmla="val 102355"/>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a:ln>
                  <a:noFill/>
                </a:ln>
                <a:solidFill>
                  <a:prstClr val="black"/>
                </a:solidFill>
                <a:effectLst/>
                <a:uLnTx/>
                <a:uFillTx/>
                <a:latin typeface="Calibri"/>
                <a:ea typeface="+mn-ea"/>
                <a:cs typeface="+mn-cs"/>
              </a:rPr>
              <a:t>2</a:t>
            </a:r>
            <a:endParaRPr kumimoji="0" lang="es-ES"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14 Rectángulo redondeado"/>
          <p:cNvSpPr/>
          <p:nvPr/>
        </p:nvSpPr>
        <p:spPr>
          <a:xfrm>
            <a:off x="2207568" y="332656"/>
            <a:ext cx="7848872" cy="729372"/>
          </a:xfrm>
          <a:prstGeom prst="roundRect">
            <a:avLst/>
          </a:prstGeom>
          <a:solidFill>
            <a:schemeClr val="accent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Tháng</a:t>
            </a:r>
            <a:r>
              <a:rPr kumimoji="0" lang="es-ES_tradnl" sz="2400" b="0" i="0" u="none" strike="noStrike" kern="1200" cap="none" spc="0" normalizeH="0" noProof="0">
                <a:ln>
                  <a:noFill/>
                </a:ln>
                <a:solidFill>
                  <a:prstClr val="white"/>
                </a:solidFill>
                <a:effectLst/>
                <a:uLnTx/>
                <a:uFillTx/>
                <a:latin typeface="Bookman Old Style" panose="02050604050505020204" pitchFamily="18" charset="0"/>
                <a:ea typeface="+mn-ea"/>
                <a:cs typeface="+mn-cs"/>
              </a:rPr>
              <a:t> này lớp mình có</a:t>
            </a:r>
            <a:r>
              <a:rPr kumimoji="0" lang="es-ES_tradnl" sz="2400" b="0" i="0" u="none" strike="noStrike" kern="1200" cap="none" spc="0" normalizeH="0" baseline="0" noProof="0">
                <a:ln>
                  <a:noFill/>
                </a:ln>
                <a:solidFill>
                  <a:prstClr val="white"/>
                </a:solidFill>
                <a:effectLst/>
                <a:uLnTx/>
                <a:uFillTx/>
                <a:latin typeface="Bookman Old Style" panose="02050604050505020204" pitchFamily="18" charset="0"/>
                <a:ea typeface="+mn-ea"/>
                <a:cs typeface="+mn-cs"/>
              </a:rPr>
              <a:t>____________ bạn</a:t>
            </a:r>
            <a:r>
              <a:rPr kumimoji="0" lang="es-ES_tradnl" sz="2400" b="0" i="0" u="none" strike="noStrike" kern="1200" cap="none" spc="0" normalizeH="0" noProof="0">
                <a:ln>
                  <a:noFill/>
                </a:ln>
                <a:solidFill>
                  <a:prstClr val="white"/>
                </a:solidFill>
                <a:effectLst/>
                <a:uLnTx/>
                <a:uFillTx/>
                <a:latin typeface="Bookman Old Style" panose="02050604050505020204" pitchFamily="18" charset="0"/>
                <a:ea typeface="+mn-ea"/>
                <a:cs typeface="+mn-cs"/>
              </a:rPr>
              <a:t> sinh nhật</a:t>
            </a:r>
            <a:endParaRPr kumimoji="0" lang="es-ES" sz="2400" b="0" i="0" u="none" strike="noStrike" kern="1200" cap="none" spc="0" normalizeH="0" baseline="0" noProof="0" dirty="0">
              <a:ln>
                <a:noFill/>
              </a:ln>
              <a:solidFill>
                <a:prstClr val="white"/>
              </a:solidFill>
              <a:effectLst/>
              <a:uLnTx/>
              <a:uFillTx/>
              <a:latin typeface="Bookman Old Style" panose="02050604050505020204" pitchFamily="18" charset="0"/>
              <a:ea typeface="+mn-ea"/>
              <a:cs typeface="+mn-cs"/>
            </a:endParaRPr>
          </a:p>
        </p:txBody>
      </p:sp>
      <p:sp>
        <p:nvSpPr>
          <p:cNvPr id="17" name="16 CuadroTexto"/>
          <p:cNvSpPr txBox="1"/>
          <p:nvPr/>
        </p:nvSpPr>
        <p:spPr>
          <a:xfrm>
            <a:off x="5640414" y="393413"/>
            <a:ext cx="2376264" cy="523220"/>
          </a:xfrm>
          <a:prstGeom prst="rect">
            <a:avLst/>
          </a:prstGeom>
          <a:noFill/>
        </p:spPr>
        <p:txBody>
          <a:bodyPr wrap="square" rtlCol="0">
            <a:spAutoFit/>
          </a:bodyPr>
          <a:lstStyle>
            <a:defPPr>
              <a:defRPr lang="es-ES"/>
            </a:defPPr>
            <a:lvl1pPr algn="ctr">
              <a:defRPr sz="2800" b="1">
                <a:solidFill>
                  <a:srgbClr val="FFFF0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a:ln>
                  <a:noFill/>
                </a:ln>
                <a:solidFill>
                  <a:srgbClr val="FFFF00"/>
                </a:solidFill>
                <a:effectLst/>
                <a:uLnTx/>
                <a:uFillTx/>
                <a:latin typeface="Calibri"/>
                <a:ea typeface="+mn-ea"/>
                <a:cs typeface="+mn-cs"/>
              </a:rPr>
              <a:t>2</a:t>
            </a:r>
            <a:endParaRPr kumimoji="0" lang="es-ES" sz="2800" b="1" i="0" u="none" strike="noStrike" kern="1200" cap="none" spc="0" normalizeH="0" baseline="0" noProof="0" dirty="0">
              <a:ln>
                <a:noFill/>
              </a:ln>
              <a:solidFill>
                <a:srgbClr val="FFFF00"/>
              </a:solidFill>
              <a:effectLst/>
              <a:uLnTx/>
              <a:uFillTx/>
              <a:latin typeface="Calibri"/>
              <a:ea typeface="+mn-ea"/>
              <a:cs typeface="+mn-cs"/>
            </a:endParaRPr>
          </a:p>
        </p:txBody>
      </p:sp>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681063" y="5733256"/>
            <a:ext cx="1280554" cy="10658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1"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972364" y="5342725"/>
            <a:ext cx="1787372" cy="179928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87B4C0A-BF6D-4305-9C05-67BF0F572C08}"/>
              </a:ext>
            </a:extLst>
          </p:cNvPr>
          <p:cNvSpPr txBox="1"/>
          <p:nvPr/>
        </p:nvSpPr>
        <p:spPr>
          <a:xfrm>
            <a:off x="4816348" y="2411573"/>
            <a:ext cx="2559305" cy="1264980"/>
          </a:xfrm>
          <a:prstGeom prst="cloud">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a:ea typeface="+mn-ea"/>
                <a:cs typeface="+mn-cs"/>
              </a:rPr>
              <a:t>Đội nào trả lời đúng?</a:t>
            </a:r>
          </a:p>
        </p:txBody>
      </p:sp>
      <p:pic>
        <p:nvPicPr>
          <p:cNvPr id="16" name="Picture 15">
            <a:hlinkClick r:id="" action="ppaction://hlinkshowjump?jump=nextslide"/>
            <a:extLst>
              <a:ext uri="{FF2B5EF4-FFF2-40B4-BE49-F238E27FC236}">
                <a16:creationId xmlns:a16="http://schemas.microsoft.com/office/drawing/2014/main" id="{DEE4F737-7D37-491B-9E62-66280D2CBCB7}"/>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7891" b="91392" l="10000" r="90000">
                        <a14:foregroundMark x1="41744" y1="88379" x2="48023" y2="91392"/>
                        <a14:foregroundMark x1="48023" y1="91392" x2="51047" y2="91392"/>
                        <a14:foregroundMark x1="46628" y1="7891" x2="49767" y2="7891"/>
                      </a14:backgroundRemoval>
                    </a14:imgEffect>
                  </a14:imgLayer>
                </a14:imgProps>
              </a:ext>
              <a:ext uri="{28A0092B-C50C-407E-A947-70E740481C1C}">
                <a14:useLocalDpi xmlns:a14="http://schemas.microsoft.com/office/drawing/2010/main" val="0"/>
              </a:ext>
            </a:extLst>
          </a:blip>
          <a:stretch>
            <a:fillRect/>
          </a:stretch>
        </p:blipFill>
        <p:spPr>
          <a:xfrm>
            <a:off x="5640414" y="6081173"/>
            <a:ext cx="924829" cy="749542"/>
          </a:xfrm>
          <a:prstGeom prst="rect">
            <a:avLst/>
          </a:prstGeom>
        </p:spPr>
      </p:pic>
    </p:spTree>
    <p:extLst>
      <p:ext uri="{BB962C8B-B14F-4D97-AF65-F5344CB8AC3E}">
        <p14:creationId xmlns:p14="http://schemas.microsoft.com/office/powerpoint/2010/main" val="390536516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ip.wav"/>
                                        </p:tgtEl>
                                      </p:cMediaNode>
                                    </p:audio>
                                  </p:subTnLst>
                                </p:cTn>
                              </p:par>
                            </p:childTnLst>
                          </p:cTn>
                        </p:par>
                        <p:par>
                          <p:cTn id="9" fill="hold">
                            <p:stCondLst>
                              <p:cond delay="500"/>
                            </p:stCondLst>
                            <p:childTnLst>
                              <p:par>
                                <p:cTn id="10" presetID="22" presetClass="entr" presetSubtype="4" fill="hold" grpId="2"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par>
                                <p:cTn id="17" presetID="42"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2"/>
                    </p:tgtEl>
                  </p:cond>
                </p:stCondLst>
                <p:endSync evt="end" delay="0">
                  <p:rtn val="all"/>
                </p:endSync>
                <p:childTnLst>
                  <p:par>
                    <p:cTn id="23" fill="hold">
                      <p:stCondLst>
                        <p:cond delay="0"/>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1000" fill="hold"/>
                                        <p:tgtEl>
                                          <p:spTgt spid="21"/>
                                        </p:tgtEl>
                                        <p:attrNameLst>
                                          <p:attrName>ppt_w</p:attrName>
                                        </p:attrNameLst>
                                      </p:cBhvr>
                                      <p:tavLst>
                                        <p:tav tm="0">
                                          <p:val>
                                            <p:fltVal val="0"/>
                                          </p:val>
                                        </p:tav>
                                        <p:tav tm="100000">
                                          <p:val>
                                            <p:strVal val="#ppt_w"/>
                                          </p:val>
                                        </p:tav>
                                      </p:tavLst>
                                    </p:anim>
                                    <p:anim calcmode="lin" valueType="num">
                                      <p:cBhvr>
                                        <p:cTn id="28" dur="1000" fill="hold"/>
                                        <p:tgtEl>
                                          <p:spTgt spid="21"/>
                                        </p:tgtEl>
                                        <p:attrNameLst>
                                          <p:attrName>ppt_h</p:attrName>
                                        </p:attrNameLst>
                                      </p:cBhvr>
                                      <p:tavLst>
                                        <p:tav tm="0">
                                          <p:val>
                                            <p:fltVal val="0"/>
                                          </p:val>
                                        </p:tav>
                                        <p:tav tm="100000">
                                          <p:val>
                                            <p:strVal val="#ppt_h"/>
                                          </p:val>
                                        </p:tav>
                                      </p:tavLst>
                                    </p:anim>
                                    <p:animEffect transition="in" filter="fade">
                                      <p:cBhvr>
                                        <p:cTn id="29" dur="1000"/>
                                        <p:tgtEl>
                                          <p:spTgt spid="21"/>
                                        </p:tgtEl>
                                      </p:cBhvr>
                                    </p:animEffect>
                                  </p:childTnLst>
                                </p:cTn>
                              </p:par>
                              <p:par>
                                <p:cTn id="30" presetID="10" presetClass="exit" presetSubtype="0" fill="hold" grpId="1" nodeType="with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par>
                          <p:cTn id="33" fill="hold">
                            <p:stCondLst>
                              <p:cond delay="1000"/>
                            </p:stCondLst>
                            <p:childTnLst>
                              <p:par>
                                <p:cTn id="34" presetID="63" presetClass="path" presetSubtype="0" accel="50000" decel="50000" fill="hold" nodeType="afterEffect">
                                  <p:stCondLst>
                                    <p:cond delay="0"/>
                                  </p:stCondLst>
                                  <p:childTnLst>
                                    <p:animMotion origin="layout" path="M -1.25E-6 2.59259E-6 L 0.25 2.59259E-6 " pathEditMode="relative" rAng="0" ptsTypes="AA">
                                      <p:cBhvr>
                                        <p:cTn id="35" dur="2000" fill="hold"/>
                                        <p:tgtEl>
                                          <p:spTgt spid="6"/>
                                        </p:tgtEl>
                                        <p:attrNameLst>
                                          <p:attrName>ppt_x</p:attrName>
                                          <p:attrName>ppt_y</p:attrName>
                                        </p:attrNameLst>
                                      </p:cBhvr>
                                      <p:rCtr x="12500" y="0"/>
                                    </p:animMotion>
                                  </p:childTnLst>
                                  <p:subTnLst>
                                    <p:audio>
                                      <p:cMediaNode>
                                        <p:cTn display="0" masterRel="sameClick">
                                          <p:stCondLst>
                                            <p:cond evt="begin" delay="0">
                                              <p:tn val="34"/>
                                            </p:cond>
                                          </p:stCondLst>
                                          <p:endCondLst>
                                            <p:cond evt="onStopAudio" delay="0">
                                              <p:tgtEl>
                                                <p:sldTgt/>
                                              </p:tgtEl>
                                            </p:cond>
                                          </p:endCondLst>
                                        </p:cTn>
                                        <p:tgtEl>
                                          <p:sndTgt r:embed="rId4" name="push.wav"/>
                                        </p:tgtEl>
                                      </p:cMediaNode>
                                    </p:audio>
                                  </p:sub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1000"/>
                                        <p:tgtEl>
                                          <p:spTgt spid="17"/>
                                        </p:tgtEl>
                                      </p:cBhvr>
                                    </p:animEffec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after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1000" fill="hold"/>
                                        <p:tgtEl>
                                          <p:spTgt spid="18"/>
                                        </p:tgtEl>
                                        <p:attrNameLst>
                                          <p:attrName>ppt_w</p:attrName>
                                        </p:attrNameLst>
                                      </p:cBhvr>
                                      <p:tavLst>
                                        <p:tav tm="0">
                                          <p:val>
                                            <p:fltVal val="0"/>
                                          </p:val>
                                        </p:tav>
                                        <p:tav tm="100000">
                                          <p:val>
                                            <p:strVal val="#ppt_w"/>
                                          </p:val>
                                        </p:tav>
                                      </p:tavLst>
                                    </p:anim>
                                    <p:anim calcmode="lin" valueType="num">
                                      <p:cBhvr>
                                        <p:cTn id="46" dur="1000" fill="hold"/>
                                        <p:tgtEl>
                                          <p:spTgt spid="18"/>
                                        </p:tgtEl>
                                        <p:attrNameLst>
                                          <p:attrName>ppt_h</p:attrName>
                                        </p:attrNameLst>
                                      </p:cBhvr>
                                      <p:tavLst>
                                        <p:tav tm="0">
                                          <p:val>
                                            <p:fltVal val="0"/>
                                          </p:val>
                                        </p:tav>
                                        <p:tav tm="100000">
                                          <p:val>
                                            <p:strVal val="#ppt_h"/>
                                          </p:val>
                                        </p:tav>
                                      </p:tavLst>
                                    </p:anim>
                                    <p:animEffect transition="in" filter="fade">
                                      <p:cBhvr>
                                        <p:cTn id="47" dur="1000"/>
                                        <p:tgtEl>
                                          <p:spTgt spid="18"/>
                                        </p:tgtEl>
                                      </p:cBhvr>
                                    </p:animEffect>
                                  </p:childTnLst>
                                </p:cTn>
                              </p:par>
                            </p:childTnLst>
                          </p:cTn>
                        </p:par>
                        <p:par>
                          <p:cTn id="48" fill="hold">
                            <p:stCondLst>
                              <p:cond delay="1000"/>
                            </p:stCondLst>
                            <p:childTnLst>
                              <p:par>
                                <p:cTn id="49" presetID="10" presetClass="exit" presetSubtype="0" fill="hold" grpId="0" nodeType="afterEffect">
                                  <p:stCondLst>
                                    <p:cond delay="0"/>
                                  </p:stCondLst>
                                  <p:childTnLst>
                                    <p:animEffect transition="out" filter="fade">
                                      <p:cBhvr>
                                        <p:cTn id="50" dur="500"/>
                                        <p:tgtEl>
                                          <p:spTgt spid="7"/>
                                        </p:tgtEl>
                                      </p:cBhvr>
                                    </p:animEffect>
                                    <p:set>
                                      <p:cBhvr>
                                        <p:cTn id="51" dur="1" fill="hold">
                                          <p:stCondLst>
                                            <p:cond delay="499"/>
                                          </p:stCondLst>
                                        </p:cTn>
                                        <p:tgtEl>
                                          <p:spTgt spid="7"/>
                                        </p:tgtEl>
                                        <p:attrNameLst>
                                          <p:attrName>style.visibility</p:attrName>
                                        </p:attrNameLst>
                                      </p:cBhvr>
                                      <p:to>
                                        <p:strVal val="hidden"/>
                                      </p:to>
                                    </p:set>
                                  </p:childTnLst>
                                </p:cTn>
                              </p:par>
                            </p:childTnLst>
                          </p:cTn>
                        </p:par>
                        <p:par>
                          <p:cTn id="52" fill="hold">
                            <p:stCondLst>
                              <p:cond delay="1500"/>
                            </p:stCondLst>
                            <p:childTnLst>
                              <p:par>
                                <p:cTn id="53" presetID="63" presetClass="path" presetSubtype="0" accel="50000" decel="50000" fill="hold" nodeType="afterEffect">
                                  <p:stCondLst>
                                    <p:cond delay="0"/>
                                  </p:stCondLst>
                                  <p:childTnLst>
                                    <p:animMotion origin="layout" path="M -1.25E-6 2.59259E-6 L 0.25 2.59259E-6 " pathEditMode="relative" rAng="0" ptsTypes="AA">
                                      <p:cBhvr>
                                        <p:cTn id="54" dur="2000" fill="hold"/>
                                        <p:tgtEl>
                                          <p:spTgt spid="6"/>
                                        </p:tgtEl>
                                        <p:attrNameLst>
                                          <p:attrName>ppt_x</p:attrName>
                                          <p:attrName>ppt_y</p:attrName>
                                        </p:attrNameLst>
                                      </p:cBhvr>
                                      <p:rCtr x="12500" y="0"/>
                                    </p:animMotion>
                                  </p:childTnLst>
                                  <p:subTnLst>
                                    <p:audio>
                                      <p:cMediaNode>
                                        <p:cTn display="0" masterRel="sameClick">
                                          <p:stCondLst>
                                            <p:cond evt="begin" delay="0">
                                              <p:tn val="53"/>
                                            </p:cond>
                                          </p:stCondLst>
                                          <p:endCondLst>
                                            <p:cond evt="onStopAudio" delay="0">
                                              <p:tgtEl>
                                                <p:sldTgt/>
                                              </p:tgtEl>
                                            </p:cond>
                                          </p:endCondLst>
                                        </p:cTn>
                                        <p:tgtEl>
                                          <p:sndTgt r:embed="rId4" name="push.wav"/>
                                        </p:tgtEl>
                                      </p:cMediaNode>
                                    </p:audio>
                                  </p:subTnLst>
                                </p:cTn>
                              </p:par>
                              <p:par>
                                <p:cTn id="55" presetID="22" presetClass="entr" presetSubtype="8" fill="hold" grpId="1" nodeType="with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left)">
                                      <p:cBhvr>
                                        <p:cTn id="57" dur="750"/>
                                        <p:tgtEl>
                                          <p:spTgt spid="17"/>
                                        </p:tgtEl>
                                      </p:cBhvr>
                                    </p:animEffect>
                                  </p:childTnLst>
                                </p:cTn>
                              </p:par>
                            </p:childTnLst>
                          </p:cTn>
                        </p:par>
                      </p:childTnLst>
                    </p:cTn>
                  </p:par>
                </p:childTnLst>
              </p:cTn>
              <p:nextCondLst>
                <p:cond evt="onClick" delay="0">
                  <p:tgtEl>
                    <p:spTgt spid="7"/>
                  </p:tgtEl>
                </p:cond>
              </p:nextCondLst>
            </p:seq>
          </p:childTnLst>
        </p:cTn>
      </p:par>
    </p:tnLst>
    <p:bldLst>
      <p:bldP spid="7" grpId="0" animBg="1"/>
      <p:bldP spid="7" grpId="1" animBg="1"/>
      <p:bldP spid="7" grpId="2" animBg="1"/>
      <p:bldP spid="12" grpId="0" animBg="1"/>
      <p:bldP spid="15" grpId="0" animBg="1"/>
      <p:bldP spid="17" grpId="0"/>
      <p:bldP spid="17" grpId="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987"/>
            <a:ext cx="2029820" cy="1484555"/>
          </a:xfrm>
          <a:prstGeom prst="rect">
            <a:avLst/>
          </a:prstGeom>
          <a:ln>
            <a:noFill/>
          </a:ln>
        </p:spPr>
      </p:pic>
    </p:spTree>
    <p:extLst>
      <p:ext uri="{BB962C8B-B14F-4D97-AF65-F5344CB8AC3E}">
        <p14:creationId xmlns:p14="http://schemas.microsoft.com/office/powerpoint/2010/main" val="238748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997813" y="510089"/>
            <a:ext cx="392107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LUẬN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36987"/>
            <a:ext cx="2029820" cy="1484555"/>
          </a:xfrm>
          <a:prstGeom prst="rect">
            <a:avLst/>
          </a:prstGeom>
          <a:ln>
            <a:noFill/>
          </a:ln>
        </p:spPr>
      </p:pic>
      <p:pic>
        <p:nvPicPr>
          <p:cNvPr id="7" name="Picture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43087" y="2276084"/>
            <a:ext cx="1628053" cy="3398150"/>
          </a:xfrm>
          <a:prstGeom prst="rect">
            <a:avLst/>
          </a:prstGeom>
        </p:spPr>
      </p:pic>
      <p:pic>
        <p:nvPicPr>
          <p:cNvPr id="8" name="Picture 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18886" y="2100151"/>
            <a:ext cx="3010856" cy="3561862"/>
          </a:xfrm>
          <a:prstGeom prst="rect">
            <a:avLst/>
          </a:prstGeom>
        </p:spPr>
      </p:pic>
      <p:pic>
        <p:nvPicPr>
          <p:cNvPr id="9" name="khởi động lớp 2 T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6"/>
          <a:stretch>
            <a:fillRect/>
          </a:stretch>
        </p:blipFill>
        <p:spPr>
          <a:xfrm>
            <a:off x="4119011" y="4502157"/>
            <a:ext cx="4127154" cy="2319712"/>
          </a:xfrm>
          <a:prstGeom prst="rect">
            <a:avLst/>
          </a:prstGeom>
        </p:spPr>
      </p:pic>
      <p:pic>
        <p:nvPicPr>
          <p:cNvPr id="10" name="25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727587" y="911942"/>
            <a:ext cx="609600" cy="609600"/>
          </a:xfrm>
          <a:prstGeom prst="rect">
            <a:avLst/>
          </a:prstGeom>
        </p:spPr>
      </p:pic>
      <p:pic>
        <p:nvPicPr>
          <p:cNvPr id="13" name="252">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727587" y="1795351"/>
            <a:ext cx="609600" cy="609600"/>
          </a:xfrm>
          <a:prstGeom prst="rect">
            <a:avLst/>
          </a:prstGeom>
        </p:spPr>
      </p:pic>
      <p:pic>
        <p:nvPicPr>
          <p:cNvPr id="14" name="25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7"/>
          <a:stretch>
            <a:fillRect/>
          </a:stretch>
        </p:blipFill>
        <p:spPr>
          <a:xfrm>
            <a:off x="-727587" y="2603090"/>
            <a:ext cx="609600" cy="609600"/>
          </a:xfrm>
          <a:prstGeom prst="rect">
            <a:avLst/>
          </a:prstGeom>
        </p:spPr>
      </p:pic>
      <p:pic>
        <p:nvPicPr>
          <p:cNvPr id="15" name="254">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7"/>
          <a:stretch>
            <a:fillRect/>
          </a:stretch>
        </p:blipFill>
        <p:spPr>
          <a:xfrm>
            <a:off x="-727587" y="3280491"/>
            <a:ext cx="609600" cy="609600"/>
          </a:xfrm>
          <a:prstGeom prst="rect">
            <a:avLst/>
          </a:prstGeom>
        </p:spPr>
      </p:pic>
      <p:pic>
        <p:nvPicPr>
          <p:cNvPr id="16" name="Picture 15"/>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446290" y="1420559"/>
            <a:ext cx="3472596" cy="2469532"/>
          </a:xfrm>
          <a:prstGeom prst="rect">
            <a:avLst/>
          </a:prstGeom>
        </p:spPr>
      </p:pic>
    </p:spTree>
    <p:extLst>
      <p:ext uri="{BB962C8B-B14F-4D97-AF65-F5344CB8AC3E}">
        <p14:creationId xmlns:p14="http://schemas.microsoft.com/office/powerpoint/2010/main" val="33384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 presetClass="mediacall" presetSubtype="0" fill="hold" nodeType="withEffect">
                                  <p:stCondLst>
                                    <p:cond delay="0"/>
                                  </p:stCondLst>
                                  <p:childTnLst>
                                    <p:cmd type="call" cmd="togglePause">
                                      <p:cBhvr>
                                        <p:cTn id="9" dur="1" fill="hold"/>
                                        <p:tgtEl>
                                          <p:spTgt spid="9"/>
                                        </p:tgtEl>
                                      </p:cBhvr>
                                    </p:cmd>
                                  </p:childTnLst>
                                </p:cTn>
                              </p:par>
                              <p:par>
                                <p:cTn id="10" presetID="1" presetClass="mediacall" presetSubtype="0" fill="hold" nodeType="withEffect">
                                  <p:stCondLst>
                                    <p:cond delay="0"/>
                                  </p:stCondLst>
                                  <p:childTnLst>
                                    <p:cmd type="call" cmd="playFrom(0.0)">
                                      <p:cBhvr>
                                        <p:cTn id="11" dur="3526" fill="hold"/>
                                        <p:tgtEl>
                                          <p:spTgt spid="10"/>
                                        </p:tgtEl>
                                      </p:cBhvr>
                                    </p:cmd>
                                  </p:childTnLst>
                                </p:cTn>
                              </p:par>
                            </p:childTnLst>
                          </p:cTn>
                        </p:par>
                        <p:par>
                          <p:cTn id="12" fill="hold">
                            <p:stCondLst>
                              <p:cond delay="3526"/>
                            </p:stCondLst>
                            <p:childTnLst>
                              <p:par>
                                <p:cTn id="13" presetID="1" presetClass="mediacall" presetSubtype="0" fill="hold" nodeType="afterEffect">
                                  <p:stCondLst>
                                    <p:cond delay="0"/>
                                  </p:stCondLst>
                                  <p:childTnLst>
                                    <p:cmd type="call" cmd="playFrom(0.0)">
                                      <p:cBhvr>
                                        <p:cTn id="14" dur="3761" fill="hold"/>
                                        <p:tgtEl>
                                          <p:spTgt spid="13"/>
                                        </p:tgtEl>
                                      </p:cBhvr>
                                    </p:cmd>
                                  </p:childTnLst>
                                </p:cTn>
                              </p:par>
                            </p:childTnLst>
                          </p:cTn>
                        </p:par>
                        <p:par>
                          <p:cTn id="15" fill="hold">
                            <p:stCondLst>
                              <p:cond delay="7287"/>
                            </p:stCondLst>
                            <p:childTnLst>
                              <p:par>
                                <p:cTn id="16" presetID="1" presetClass="mediacall" presetSubtype="0" fill="hold" nodeType="afterEffect">
                                  <p:stCondLst>
                                    <p:cond delay="0"/>
                                  </p:stCondLst>
                                  <p:childTnLst>
                                    <p:cmd type="call" cmd="playFrom(0.0)">
                                      <p:cBhvr>
                                        <p:cTn id="17" dur="5590" fill="hold"/>
                                        <p:tgtEl>
                                          <p:spTgt spid="14"/>
                                        </p:tgtEl>
                                      </p:cBhvr>
                                    </p:cmd>
                                  </p:childTnLst>
                                </p:cTn>
                              </p:par>
                            </p:childTnLst>
                          </p:cTn>
                        </p:par>
                        <p:par>
                          <p:cTn id="18" fill="hold">
                            <p:stCondLst>
                              <p:cond delay="12877"/>
                            </p:stCondLst>
                            <p:childTnLst>
                              <p:par>
                                <p:cTn id="19" presetID="1" presetClass="mediacall" presetSubtype="0" fill="hold" nodeType="afterEffect">
                                  <p:stCondLst>
                                    <p:cond delay="0"/>
                                  </p:stCondLst>
                                  <p:childTnLst>
                                    <p:cmd type="call" cmd="playFrom(0.0)">
                                      <p:cBhvr>
                                        <p:cTn id="20" dur="3709" fill="hold"/>
                                        <p:tgtEl>
                                          <p:spTgt spid="15"/>
                                        </p:tgtEl>
                                      </p:cBhvr>
                                    </p:cmd>
                                  </p:childTnLst>
                                </p:cTn>
                              </p:par>
                              <p:par>
                                <p:cTn id="21" presetID="3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000" fill="hold"/>
                                        <p:tgtEl>
                                          <p:spTgt spid="16"/>
                                        </p:tgtEl>
                                        <p:attrNameLst>
                                          <p:attrName>ppt_w</p:attrName>
                                        </p:attrNameLst>
                                      </p:cBhvr>
                                      <p:tavLst>
                                        <p:tav tm="0">
                                          <p:val>
                                            <p:fltVal val="0"/>
                                          </p:val>
                                        </p:tav>
                                        <p:tav tm="100000">
                                          <p:val>
                                            <p:strVal val="#ppt_w"/>
                                          </p:val>
                                        </p:tav>
                                      </p:tavLst>
                                    </p:anim>
                                    <p:anim calcmode="lin" valueType="num">
                                      <p:cBhvr>
                                        <p:cTn id="24" dur="1000" fill="hold"/>
                                        <p:tgtEl>
                                          <p:spTgt spid="16"/>
                                        </p:tgtEl>
                                        <p:attrNameLst>
                                          <p:attrName>ppt_h</p:attrName>
                                        </p:attrNameLst>
                                      </p:cBhvr>
                                      <p:tavLst>
                                        <p:tav tm="0">
                                          <p:val>
                                            <p:fltVal val="0"/>
                                          </p:val>
                                        </p:tav>
                                        <p:tav tm="100000">
                                          <p:val>
                                            <p:strVal val="#ppt_h"/>
                                          </p:val>
                                        </p:tav>
                                      </p:tavLst>
                                    </p:anim>
                                    <p:anim calcmode="lin" valueType="num">
                                      <p:cBhvr>
                                        <p:cTn id="25" dur="1000" fill="hold"/>
                                        <p:tgtEl>
                                          <p:spTgt spid="16"/>
                                        </p:tgtEl>
                                        <p:attrNameLst>
                                          <p:attrName>style.rotation</p:attrName>
                                        </p:attrNameLst>
                                      </p:cBhvr>
                                      <p:tavLst>
                                        <p:tav tm="0">
                                          <p:val>
                                            <p:fltVal val="90"/>
                                          </p:val>
                                        </p:tav>
                                        <p:tav tm="100000">
                                          <p:val>
                                            <p:fltVal val="0"/>
                                          </p:val>
                                        </p:tav>
                                      </p:tavLst>
                                    </p:anim>
                                    <p:animEffect transition="in" filter="fade">
                                      <p:cBhvr>
                                        <p:cTn id="2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20000" showWhenStopped="0">
                <p:cTn id="27" fill="hold" display="0">
                  <p:stCondLst>
                    <p:cond delay="indefinite"/>
                  </p:stCondLst>
                </p:cTn>
                <p:tgtEl>
                  <p:spTgt spid="9"/>
                </p:tgtEl>
              </p:cMediaNode>
            </p:video>
            <p:audio>
              <p:cMediaNode vol="80000">
                <p:cTn id="28" fill="hold" display="0">
                  <p:stCondLst>
                    <p:cond delay="indefinite"/>
                  </p:stCondLst>
                  <p:endCondLst>
                    <p:cond evt="onStopAudio" delay="0">
                      <p:tgtEl>
                        <p:sldTgt/>
                      </p:tgtEl>
                    </p:cond>
                  </p:endCondLst>
                </p:cTn>
                <p:tgtEl>
                  <p:spTgt spid="10"/>
                </p:tgtEl>
              </p:cMediaNode>
            </p:audio>
            <p:audio>
              <p:cMediaNode vol="80000">
                <p:cTn id="29" fill="hold" display="0">
                  <p:stCondLst>
                    <p:cond delay="indefinite"/>
                  </p:stCondLst>
                  <p:endCondLst>
                    <p:cond evt="onStopAudio" delay="0">
                      <p:tgtEl>
                        <p:sldTgt/>
                      </p:tgtEl>
                    </p:cond>
                  </p:endCondLst>
                </p:cTn>
                <p:tgtEl>
                  <p:spTgt spid="13"/>
                </p:tgtEl>
              </p:cMediaNode>
            </p:audio>
            <p:audio>
              <p:cMediaNode vol="80000">
                <p:cTn id="30" fill="hold" display="0">
                  <p:stCondLst>
                    <p:cond delay="indefinite"/>
                  </p:stCondLst>
                  <p:endCondLst>
                    <p:cond evt="onStopAudio" delay="0">
                      <p:tgtEl>
                        <p:sldTgt/>
                      </p:tgtEl>
                    </p:cond>
                  </p:endCondLst>
                </p:cTn>
                <p:tgtEl>
                  <p:spTgt spid="14"/>
                </p:tgtEl>
              </p:cMediaNode>
            </p:audio>
            <p:audio>
              <p:cMediaNode vol="80000">
                <p:cTn id="31" fill="hold" display="0">
                  <p:stCondLst>
                    <p:cond delay="indefinite"/>
                  </p:stCondLst>
                  <p:endCondLst>
                    <p:cond evt="onStopAudio" delay="0">
                      <p:tgtEl>
                        <p:sldTgt/>
                      </p:tgtEl>
                    </p:cond>
                  </p:endCondLst>
                </p:cTn>
                <p:tgtEl>
                  <p:spTgt spid="15"/>
                </p:tgtEl>
              </p:cMediaNode>
            </p:audio>
          </p:childTnLst>
        </p:cTn>
      </p:par>
    </p:tnLst>
    <p:bldLst>
      <p:bldP spid="11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3124</TotalTime>
  <Words>1578</Words>
  <Application>Microsoft Office PowerPoint</Application>
  <PresentationFormat>Widescreen</PresentationFormat>
  <Paragraphs>192</Paragraphs>
  <Slides>33</Slides>
  <Notes>29</Notes>
  <HiddenSlides>0</HiddenSlides>
  <MMClips>5</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33</vt:i4>
      </vt:variant>
    </vt:vector>
  </HeadingPairs>
  <TitlesOfParts>
    <vt:vector size="47" baseType="lpstr">
      <vt:lpstr>Arial</vt:lpstr>
      <vt:lpstr>SegoeuiPc</vt:lpstr>
      <vt:lpstr>Bookman Old Style</vt:lpstr>
      <vt:lpstr>Calibri</vt:lpstr>
      <vt:lpstr>Arial Black</vt:lpstr>
      <vt:lpstr>Roboto Black</vt:lpstr>
      <vt:lpstr>Times New Roman</vt:lpstr>
      <vt:lpstr>Roboto</vt:lpstr>
      <vt:lpstr>Calibri Light</vt:lpstr>
      <vt:lpstr>1_Office Theme</vt:lpstr>
      <vt:lpstr>2_Office Theme</vt:lpstr>
      <vt:lpstr>1_Tema de Office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Van Minh Nguyen</cp:lastModifiedBy>
  <cp:revision>157</cp:revision>
  <dcterms:created xsi:type="dcterms:W3CDTF">2023-04-01T23:44:56Z</dcterms:created>
  <dcterms:modified xsi:type="dcterms:W3CDTF">2023-09-07T10:55:11Z</dcterms:modified>
</cp:coreProperties>
</file>