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14" r:id="rId1"/>
    <p:sldMasterId id="2147483726" r:id="rId2"/>
  </p:sldMasterIdLst>
  <p:notesMasterIdLst>
    <p:notesMasterId r:id="rId34"/>
  </p:notesMasterIdLst>
  <p:sldIdLst>
    <p:sldId id="4268" r:id="rId3"/>
    <p:sldId id="4269" r:id="rId4"/>
    <p:sldId id="4309" r:id="rId5"/>
    <p:sldId id="4288" r:id="rId6"/>
    <p:sldId id="4283" r:id="rId7"/>
    <p:sldId id="4290" r:id="rId8"/>
    <p:sldId id="4271" r:id="rId9"/>
    <p:sldId id="4305" r:id="rId10"/>
    <p:sldId id="4273" r:id="rId11"/>
    <p:sldId id="4286" r:id="rId12"/>
    <p:sldId id="4285" r:id="rId13"/>
    <p:sldId id="4307" r:id="rId14"/>
    <p:sldId id="4287" r:id="rId15"/>
    <p:sldId id="4306" r:id="rId16"/>
    <p:sldId id="4308" r:id="rId17"/>
    <p:sldId id="4280" r:id="rId18"/>
    <p:sldId id="4281" r:id="rId19"/>
    <p:sldId id="4291" r:id="rId20"/>
    <p:sldId id="4292" r:id="rId21"/>
    <p:sldId id="4293" r:id="rId22"/>
    <p:sldId id="4294" r:id="rId23"/>
    <p:sldId id="4295" r:id="rId24"/>
    <p:sldId id="4296" r:id="rId25"/>
    <p:sldId id="4297" r:id="rId26"/>
    <p:sldId id="4298" r:id="rId27"/>
    <p:sldId id="4299" r:id="rId28"/>
    <p:sldId id="4300" r:id="rId29"/>
    <p:sldId id="4301" r:id="rId30"/>
    <p:sldId id="4302" r:id="rId31"/>
    <p:sldId id="4303" r:id="rId32"/>
    <p:sldId id="4304"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Calibri Light" panose="020F0302020204030204" pitchFamily="34" charset="0"/>
      <p:regular r:id="rId39"/>
      <p:italic r:id="rId40"/>
    </p:embeddedFont>
    <p:embeddedFont>
      <p:font typeface="Pangolin" panose="020B0604020202020204" charset="0"/>
      <p:regular r:id="rId41"/>
    </p:embeddedFont>
    <p:embeddedFont>
      <p:font typeface="Roboto" pitchFamily="2" charset="0"/>
      <p:regular r:id="rId42"/>
      <p:bold r:id="rId43"/>
      <p:italic r:id="rId44"/>
      <p:boldItalic r:id="rId45"/>
    </p:embeddedFont>
    <p:embeddedFont>
      <p:font typeface="Roboto Black" pitchFamily="2" charset="0"/>
      <p:regular r:id="rId46"/>
      <p:bold r:id="rId47"/>
      <p:boldItalic r:id="rId48"/>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1D25"/>
    <a:srgbClr val="E7EDEB"/>
    <a:srgbClr val="DADBD6"/>
    <a:srgbClr val="F19054"/>
    <a:srgbClr val="AAE1FA"/>
    <a:srgbClr val="95624C"/>
    <a:srgbClr val="81A7D4"/>
    <a:srgbClr val="BB8CBF"/>
    <a:srgbClr val="FEF26C"/>
    <a:srgbClr val="31B7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83192" autoAdjust="0"/>
  </p:normalViewPr>
  <p:slideViewPr>
    <p:cSldViewPr snapToGrid="0">
      <p:cViewPr varScale="1">
        <p:scale>
          <a:sx n="81" d="100"/>
          <a:sy n="81" d="100"/>
        </p:scale>
        <p:origin x="108"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6.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33132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gọi</a:t>
            </a:r>
            <a:r>
              <a:rPr lang="en-US" baseline="0"/>
              <a:t> tên từng bộ phận theo số thứ tự trên hình</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25532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1</a:t>
            </a:r>
            <a:r>
              <a:rPr lang="en-US" baseline="0"/>
              <a:t> HS lên tự chỉ vào các cơ quan trên cơ thể. Chơi trò chơi: Một nhóm HS và 1 HS đội bạn, HS đội bạn hô tên 5 bộ phận, các HS trong nhóm lấy tay chỉ vào bộ phận đó trên cơ thể mình. Nếu có bạn chỉ sai thì thua, đội bạn thắng lên và lấy 1 bạn ở đội khác lên hô</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16350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65031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thảo</a:t>
            </a:r>
            <a:r>
              <a:rPr lang="en-US" baseline="0"/>
              <a:t> luận, tự nối, sau đó bấm chuột chiếu đáp án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7397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trình</a:t>
            </a:r>
            <a:r>
              <a:rPr lang="en-US" baseline="0"/>
              <a:t> bày, sau đó bấm chuột chiếu đáp án</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96006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990264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a:t>
            </a:r>
            <a:r>
              <a:rPr lang="vi-VN"/>
              <a:t>học sau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70778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Trong quá trình dạy học, GV thường xuyên khuyến khích HS bằng các câu khen khi HS trả lời 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34747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481534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err="1">
                <a:latin typeface="Times New Roman" panose="02020603050405020304" pitchFamily="18" charset="0"/>
                <a:cs typeface="Times New Roman" panose="02020603050405020304" pitchFamily="18" charset="0"/>
              </a:rPr>
              <a:t>để</a:t>
            </a:r>
            <a:r>
              <a:rPr lang="en-US" baseline="0">
                <a:latin typeface="Times New Roman" panose="02020603050405020304" pitchFamily="18" charset="0"/>
                <a:cs typeface="Times New Roman" panose="02020603050405020304" pitchFamily="18" charset="0"/>
              </a:rPr>
              <a:t> đề xuất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ý tưởng. GV chiếu tiêu chí sản phẩm và yêu cầu nội dung thảo luận của học sinh bám sát với các tiêu chí đó.</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00422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a:t>
            </a:r>
            <a:r>
              <a:rPr lang="en-US" baseline="0"/>
              <a:t> HS xem video</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55190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err="1"/>
              <a:t>sản</a:t>
            </a:r>
            <a:r>
              <a:rPr lang="en-US" baseline="0"/>
              <a:t> phẩm</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73122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681528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18264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đồ dùng học tập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779709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thực hành làm sản phẩm theo ý tưởng nhóm đã thống nhất hoặc làm theo gợi ý trong sách</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01359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err="1">
                <a:latin typeface="Times New Roman" panose="02020603050405020304" pitchFamily="18" charset="0"/>
                <a:cs typeface="Times New Roman" panose="02020603050405020304" pitchFamily="18" charset="0"/>
              </a:rPr>
              <a:t>cách</a:t>
            </a:r>
            <a:r>
              <a:rPr lang="en-US">
                <a:latin typeface="Times New Roman" panose="02020603050405020304" pitchFamily="18" charset="0"/>
                <a:cs typeface="Times New Roman" panose="02020603050405020304" pitchFamily="18" charset="0"/>
              </a:rPr>
              <a:t> làm, lưu</a:t>
            </a:r>
            <a:r>
              <a:rPr lang="en-US" baseline="0">
                <a:latin typeface="Times New Roman" panose="02020603050405020304" pitchFamily="18" charset="0"/>
                <a:cs typeface="Times New Roman" panose="02020603050405020304" pitchFamily="18" charset="0"/>
              </a:rPr>
              <a:t> ý, ống tiêu hóa có thể cho các vật nhỏ vào trong và di chuyển được</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587230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ý cách làm</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933365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Kiểm tra theo tiêu</a:t>
            </a:r>
            <a:r>
              <a:rPr lang="en-US" baseline="0"/>
              <a:t> chí, điều chỉnh nếu chưa đúng tiêu chí</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02497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Các</a:t>
            </a:r>
            <a:r>
              <a:rPr lang="en-US" baseline="0">
                <a:latin typeface="Times New Roman" panose="02020603050405020304" pitchFamily="18" charset="0"/>
                <a:cs typeface="Times New Roman" panose="02020603050405020304" pitchFamily="18" charset="0"/>
              </a:rPr>
              <a:t> nhóm cử đại diện trình bày ý tưởng và sản phẩm của nhóm. Các nhóm khác đặt câu hỏi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8458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bấm</a:t>
            </a:r>
            <a:r>
              <a:rPr lang="en-US" baseline="0">
                <a:latin typeface="Times New Roman" panose="02020603050405020304" pitchFamily="18" charset="0"/>
                <a:cs typeface="Times New Roman" panose="02020603050405020304" pitchFamily="18" charset="0"/>
              </a:rPr>
              <a:t> vào hạt đậu mô phỏng chạy theo đường tiêu hóa. Cho từng nhóm HS lên thực hiện với mô hình của mình</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95773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804911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32226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Trong quá trình dạy học, GV thường xuyên khuyến khích HS bằng các câu khen khi HS trả lời đúng</a:t>
            </a:r>
            <a:endParaRPr lang="vi-VN"/>
          </a:p>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04375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a:t>
            </a:r>
            <a:r>
              <a:rPr lang="en-US" baseline="0"/>
              <a:t> HS lựa chọn tên các loại thức ăn xuất hiện trên màn hình, chọn đến món nào thì bấm vào tên món đó. Nêu xuất hiện hình ảnh thức ăn là có trong bài hát. Nếu bay đi thì không</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7119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đặt vấn đề : </a:t>
            </a:r>
            <a:r>
              <a:rPr lang="en-US"/>
              <a:t>hàng</a:t>
            </a:r>
            <a:r>
              <a:rPr lang="en-US" baseline="0"/>
              <a:t> ngày, chúng ta ăn rất nhiều thực phẩm nhằm duy trì sự sống, nuôi dưỡng cơ thể. </a:t>
            </a:r>
          </a:p>
          <a:p>
            <a:r>
              <a:rPr lang="en-US" baseline="0"/>
              <a:t>Cho HS kể tên. Chiếu hình ảnh gợi ý. Hỏi xem HS đã ăn những món này chưa? Đâu là món thường xuyên ăn? Các loại rau có thể chế biến thành món gì (Canh, rau luộc, rau xào, sa lat…)</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462395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a:t>
            </a:r>
            <a:r>
              <a:rPr lang="en-US"/>
              <a:t>cho HS quan sát</a:t>
            </a:r>
            <a:r>
              <a:rPr lang="en-US" baseline="0"/>
              <a:t> và chỉ ra những thực phẩm mà HS nhận ra. Cho HS lên chỉ và gọi tên. Bạn khác nhận xét, bổ sung. Gợi ý: Rau cải, súp lơ, măng tây, xà lách, ớt, cà chua, thịt, cá, đậu phụ, trứng, hành, cơm, dâu tây…</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37442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Học sinh thảo luận nhóm và trả lời câu hỏi</a:t>
            </a:r>
            <a:r>
              <a:rPr lang="en-US"/>
              <a:t>, sau đó</a:t>
            </a:r>
            <a:r>
              <a:rPr lang="en-US" baseline="0"/>
              <a:t> cho xem video để biết câu trả lời</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8968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GV dẫn dắt: cơ quan tiêu hoá gồm những bộ phận nào, chức năng của các bộ phận…</a:t>
            </a:r>
            <a:r>
              <a:rPr lang="en-US"/>
              <a:t> cùng</a:t>
            </a:r>
            <a:r>
              <a:rPr lang="en-US" baseline="0"/>
              <a:t> làm mô hình cơ quan tiêu hóa</a:t>
            </a:r>
            <a:endParaRPr lang="vi-V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88364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93533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920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1138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1163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254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4548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723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0909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8463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061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8324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8628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1675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13754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3403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154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4535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570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341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4301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9492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9488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753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016500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4B90F32-1300-4AFF-8BCB-FA99F3C00B2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5BB08AF-2141-4B4F-A33D-2ACBF5FBEA9A}"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606621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5.png"/><Relationship Id="rId3" Type="http://schemas.openxmlformats.org/officeDocument/2006/relationships/image" Target="../media/image3.png"/><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notesSlide" Target="../notesSlides/notesSlide16.xml"/><Relationship Id="rId16"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4.png"/><Relationship Id="rId5" Type="http://schemas.openxmlformats.org/officeDocument/2006/relationships/image" Target="../media/image30.png"/><Relationship Id="rId15" Type="http://schemas.openxmlformats.org/officeDocument/2006/relationships/image" Target="../media/image37.png"/><Relationship Id="rId10" Type="http://schemas.microsoft.com/office/2007/relationships/hdphoto" Target="../media/hdphoto2.wdp"/><Relationship Id="rId4" Type="http://schemas.openxmlformats.org/officeDocument/2006/relationships/image" Target="../media/image29.png"/><Relationship Id="rId9" Type="http://schemas.openxmlformats.org/officeDocument/2006/relationships/image" Target="../media/image33.png"/><Relationship Id="rId1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4.png"/><Relationship Id="rId3" Type="http://schemas.openxmlformats.org/officeDocument/2006/relationships/image" Target="../media/image3.png"/><Relationship Id="rId7" Type="http://schemas.microsoft.com/office/2007/relationships/hdphoto" Target="../media/hdphoto4.wdp"/><Relationship Id="rId12" Type="http://schemas.microsoft.com/office/2007/relationships/hdphoto" Target="../media/hdphoto2.wdp"/><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49.png"/><Relationship Id="rId11" Type="http://schemas.openxmlformats.org/officeDocument/2006/relationships/image" Target="../media/image33.png"/><Relationship Id="rId5" Type="http://schemas.openxmlformats.org/officeDocument/2006/relationships/image" Target="../media/image30.png"/><Relationship Id="rId15" Type="http://schemas.openxmlformats.org/officeDocument/2006/relationships/image" Target="../media/image35.png"/><Relationship Id="rId10" Type="http://schemas.openxmlformats.org/officeDocument/2006/relationships/image" Target="../media/image32.png"/><Relationship Id="rId4" Type="http://schemas.openxmlformats.org/officeDocument/2006/relationships/image" Target="../media/image29.png"/><Relationship Id="rId9" Type="http://schemas.microsoft.com/office/2007/relationships/hdphoto" Target="../media/hdphoto1.wdp"/><Relationship Id="rId1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56.pn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1728951" y="1858249"/>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accent2">
                    <a:lumMod val="75000"/>
                  </a:schemeClr>
                </a:solidFill>
                <a:effectLst/>
                <a:uLnTx/>
                <a:uFillTx/>
                <a:latin typeface="Roboto Black" panose="02000000000000000000" pitchFamily="2" charset="0"/>
                <a:ea typeface="Roboto Black" panose="02000000000000000000" pitchFamily="2" charset="0"/>
                <a:cs typeface="+mn-cs"/>
              </a:rPr>
              <a:t>BÀI 11</a:t>
            </a:r>
            <a:endParaRPr kumimoji="0" lang="en-US" sz="4000" b="1" i="0" u="none" strike="noStrike" kern="1200" cap="none" spc="0" normalizeH="0" baseline="0" noProof="0" dirty="0">
              <a:ln>
                <a:noFill/>
              </a:ln>
              <a:solidFill>
                <a:schemeClr val="accent2">
                  <a:lumMod val="75000"/>
                </a:schemeClr>
              </a:solidFill>
              <a:effectLst/>
              <a:uLnTx/>
              <a:uFillTx/>
              <a:latin typeface="Roboto Black" panose="02000000000000000000" pitchFamily="2" charset="0"/>
              <a:ea typeface="Roboto Black" panose="02000000000000000000" pitchFamily="2" charset="0"/>
              <a:cs typeface="+mn-cs"/>
            </a:endParaRPr>
          </a:p>
        </p:txBody>
      </p:sp>
      <p:grpSp>
        <p:nvGrpSpPr>
          <p:cNvPr id="3" name="Group 2"/>
          <p:cNvGrpSpPr/>
          <p:nvPr/>
        </p:nvGrpSpPr>
        <p:grpSpPr>
          <a:xfrm>
            <a:off x="2646857" y="5682424"/>
            <a:ext cx="1080256" cy="981137"/>
            <a:chOff x="3686896" y="5777470"/>
            <a:chExt cx="1080256" cy="981137"/>
          </a:xfrm>
        </p:grpSpPr>
        <p:sp>
          <p:nvSpPr>
            <p:cNvPr id="26" name="Arrow: Pentagon 25">
              <a:extLst>
                <a:ext uri="{FF2B5EF4-FFF2-40B4-BE49-F238E27FC236}">
                  <a16:creationId xmlns:a16="http://schemas.microsoft.com/office/drawing/2014/main" id="{F1C07DEE-8892-24B9-69DB-4BC45E9619CB}"/>
                </a:ext>
              </a:extLst>
            </p:cNvPr>
            <p:cNvSpPr/>
            <p:nvPr/>
          </p:nvSpPr>
          <p:spPr>
            <a:xfrm>
              <a:off x="3686896" y="5777470"/>
              <a:ext cx="975161" cy="981137"/>
            </a:xfrm>
            <a:prstGeom prst="ellipse">
              <a:avLst/>
            </a:prstGeom>
            <a:solidFill>
              <a:srgbClr val="48B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3709062" y="603720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rPr>
                <a:t>Tiết 1</a:t>
              </a:r>
            </a:p>
          </p:txBody>
        </p:sp>
      </p:grpSp>
      <p:sp>
        <p:nvSpPr>
          <p:cNvPr id="7" name="TextBox 6"/>
          <p:cNvSpPr txBox="1"/>
          <p:nvPr/>
        </p:nvSpPr>
        <p:spPr>
          <a:xfrm>
            <a:off x="-322551" y="3030228"/>
            <a:ext cx="5938819" cy="1938992"/>
          </a:xfrm>
          <a:prstGeom prst="rect">
            <a:avLst/>
          </a:prstGeom>
          <a:noFill/>
        </p:spPr>
        <p:txBody>
          <a:bodyPr wrap="square" rtlCol="0">
            <a:spAutoFit/>
          </a:bodyPr>
          <a:lstStyle/>
          <a:p>
            <a:pPr lvl="0" algn="ctr">
              <a:defRPr/>
            </a:pPr>
            <a:r>
              <a:rPr lang="vi-VN" altLang="zh-CN" sz="6000" b="1">
                <a:solidFill>
                  <a:schemeClr val="accent2">
                    <a:lumMod val="75000"/>
                  </a:schemeClr>
                </a:solidFill>
                <a:latin typeface="Roboto Black" panose="02000000000000000000" pitchFamily="2" charset="0"/>
                <a:ea typeface="Roboto Black" panose="02000000000000000000" pitchFamily="2" charset="0"/>
              </a:rPr>
              <a:t>CƠ QUAN </a:t>
            </a:r>
            <a:endParaRPr lang="en-US" altLang="zh-CN" sz="6000" b="1">
              <a:solidFill>
                <a:schemeClr val="accent2">
                  <a:lumMod val="75000"/>
                </a:schemeClr>
              </a:solidFill>
              <a:latin typeface="Roboto Black" panose="02000000000000000000" pitchFamily="2" charset="0"/>
              <a:ea typeface="Roboto Black" panose="02000000000000000000" pitchFamily="2" charset="0"/>
            </a:endParaRPr>
          </a:p>
          <a:p>
            <a:pPr lvl="0" algn="ctr">
              <a:defRPr/>
            </a:pPr>
            <a:r>
              <a:rPr lang="vi-VN" altLang="zh-CN" sz="6000" b="1">
                <a:solidFill>
                  <a:schemeClr val="accent2">
                    <a:lumMod val="75000"/>
                  </a:schemeClr>
                </a:solidFill>
                <a:latin typeface="Roboto Black" panose="02000000000000000000" pitchFamily="2" charset="0"/>
                <a:ea typeface="Roboto Black" panose="02000000000000000000" pitchFamily="2" charset="0"/>
              </a:rPr>
              <a:t>TIÊU HOÁ</a:t>
            </a:r>
            <a:endParaRPr kumimoji="0" lang="en-US" altLang="zh-CN" sz="6000" b="1" i="0" u="none" strike="noStrike" kern="1200" cap="none" spc="0" normalizeH="0" baseline="0" noProof="0" dirty="0">
              <a:ln>
                <a:noFill/>
              </a:ln>
              <a:solidFill>
                <a:schemeClr val="accent2">
                  <a:lumMod val="75000"/>
                </a:schemeClr>
              </a:solidFill>
              <a:effectLst/>
              <a:uLnTx/>
              <a:uFillTx/>
              <a:latin typeface="Roboto Black" panose="02000000000000000000" pitchFamily="2" charset="0"/>
              <a:ea typeface="Roboto Black" panose="02000000000000000000" pitchFamily="2" charset="0"/>
            </a:endParaRPr>
          </a:p>
        </p:txBody>
      </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174" y="-17200"/>
            <a:ext cx="1885899" cy="1411357"/>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38387" y="818833"/>
            <a:ext cx="3751531" cy="486359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0053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38325" y="140477"/>
            <a:ext cx="10287603"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VỀ CÁC BỘ PHẬN CỦA CƠ QUAN TIÊU HOÁ</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1662545" y="804675"/>
            <a:ext cx="9382991"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Chỉ và nêu tên các bộ phận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của cơ quan tiêu hoá ở sơ</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đồ bên</a:t>
            </a:r>
            <a:r>
              <a:rPr lang="en-US" sz="2400">
                <a:solidFill>
                  <a:srgbClr val="002060"/>
                </a:solidFill>
                <a:latin typeface="Roboto" panose="02000000000000000000" pitchFamily="2" charset="0"/>
                <a:ea typeface="Roboto" panose="02000000000000000000" pitchFamily="2" charset="0"/>
              </a:rPr>
              <a:t> dưới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4"/>
          <a:stretch>
            <a:fillRect/>
          </a:stretch>
        </p:blipFill>
        <p:spPr>
          <a:xfrm>
            <a:off x="1943825" y="1345763"/>
            <a:ext cx="7906758" cy="5512237"/>
          </a:xfrm>
          <a:prstGeom prst="rect">
            <a:avLst/>
          </a:prstGeom>
          <a:effectLst>
            <a:outerShdw blurRad="63500" sx="102000" sy="102000" algn="ctr" rotWithShape="0">
              <a:prstClr val="black">
                <a:alpha val="40000"/>
              </a:prstClr>
            </a:outerShdw>
          </a:effectLst>
        </p:spPr>
      </p:pic>
      <p:sp>
        <p:nvSpPr>
          <p:cNvPr id="7" name="TextBox 6"/>
          <p:cNvSpPr txBox="1"/>
          <p:nvPr/>
        </p:nvSpPr>
        <p:spPr>
          <a:xfrm>
            <a:off x="2098965" y="1854184"/>
            <a:ext cx="124392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Miệng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p:cNvSpPr txBox="1"/>
          <p:nvPr/>
        </p:nvSpPr>
        <p:spPr>
          <a:xfrm>
            <a:off x="2098965" y="2936360"/>
            <a:ext cx="1714499"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Thực</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quản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2098965" y="4560556"/>
            <a:ext cx="124392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Dạ</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dày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2098965" y="5247613"/>
            <a:ext cx="159721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Ruột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non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2098965" y="5760185"/>
            <a:ext cx="159721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Ruột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già</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p:cNvSpPr txBox="1"/>
          <p:nvPr/>
        </p:nvSpPr>
        <p:spPr>
          <a:xfrm>
            <a:off x="2098965" y="6221850"/>
            <a:ext cx="1797626"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Hậu</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môn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6976471" y="1919991"/>
            <a:ext cx="2529576"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Tuyến</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nước bọt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7" name="TextBox 16"/>
          <p:cNvSpPr txBox="1"/>
          <p:nvPr/>
        </p:nvSpPr>
        <p:spPr>
          <a:xfrm>
            <a:off x="8262122" y="4020848"/>
            <a:ext cx="124392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Gan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8" name="TextBox 17"/>
          <p:cNvSpPr txBox="1"/>
          <p:nvPr/>
        </p:nvSpPr>
        <p:spPr>
          <a:xfrm>
            <a:off x="8262122" y="4476153"/>
            <a:ext cx="124392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Túi</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mật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9" name="TextBox 18"/>
          <p:cNvSpPr txBox="1"/>
          <p:nvPr/>
        </p:nvSpPr>
        <p:spPr>
          <a:xfrm>
            <a:off x="8262123" y="4915101"/>
            <a:ext cx="1243923"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Tụy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248542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fade">
                                      <p:cBhvr>
                                        <p:cTn id="56" dur="1000"/>
                                        <p:tgtEl>
                                          <p:spTgt spid="15"/>
                                        </p:tgtEl>
                                      </p:cBhvr>
                                    </p:animEffect>
                                    <p:anim calcmode="lin" valueType="num">
                                      <p:cBhvr>
                                        <p:cTn id="57" dur="1000" fill="hold"/>
                                        <p:tgtEl>
                                          <p:spTgt spid="15"/>
                                        </p:tgtEl>
                                        <p:attrNameLst>
                                          <p:attrName>ppt_x</p:attrName>
                                        </p:attrNameLst>
                                      </p:cBhvr>
                                      <p:tavLst>
                                        <p:tav tm="0">
                                          <p:val>
                                            <p:strVal val="#ppt_x"/>
                                          </p:val>
                                        </p:tav>
                                        <p:tav tm="100000">
                                          <p:val>
                                            <p:strVal val="#ppt_x"/>
                                          </p:val>
                                        </p:tav>
                                      </p:tavLst>
                                    </p:anim>
                                    <p:anim calcmode="lin" valueType="num">
                                      <p:cBhvr>
                                        <p:cTn id="5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1000"/>
                                        <p:tgtEl>
                                          <p:spTgt spid="16"/>
                                        </p:tgtEl>
                                      </p:cBhvr>
                                    </p:animEffect>
                                    <p:anim calcmode="lin" valueType="num">
                                      <p:cBhvr>
                                        <p:cTn id="64" dur="1000" fill="hold"/>
                                        <p:tgtEl>
                                          <p:spTgt spid="16"/>
                                        </p:tgtEl>
                                        <p:attrNameLst>
                                          <p:attrName>ppt_x</p:attrName>
                                        </p:attrNameLst>
                                      </p:cBhvr>
                                      <p:tavLst>
                                        <p:tav tm="0">
                                          <p:val>
                                            <p:strVal val="#ppt_x"/>
                                          </p:val>
                                        </p:tav>
                                        <p:tav tm="100000">
                                          <p:val>
                                            <p:strVal val="#ppt_x"/>
                                          </p:val>
                                        </p:tav>
                                      </p:tavLst>
                                    </p:anim>
                                    <p:anim calcmode="lin" valueType="num">
                                      <p:cBhvr>
                                        <p:cTn id="6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1000"/>
                                        <p:tgtEl>
                                          <p:spTgt spid="17"/>
                                        </p:tgtEl>
                                      </p:cBhvr>
                                    </p:animEffect>
                                    <p:anim calcmode="lin" valueType="num">
                                      <p:cBhvr>
                                        <p:cTn id="71" dur="1000" fill="hold"/>
                                        <p:tgtEl>
                                          <p:spTgt spid="17"/>
                                        </p:tgtEl>
                                        <p:attrNameLst>
                                          <p:attrName>ppt_x</p:attrName>
                                        </p:attrNameLst>
                                      </p:cBhvr>
                                      <p:tavLst>
                                        <p:tav tm="0">
                                          <p:val>
                                            <p:strVal val="#ppt_x"/>
                                          </p:val>
                                        </p:tav>
                                        <p:tav tm="100000">
                                          <p:val>
                                            <p:strVal val="#ppt_x"/>
                                          </p:val>
                                        </p:tav>
                                      </p:tavLst>
                                    </p:anim>
                                    <p:anim calcmode="lin" valueType="num">
                                      <p:cBhvr>
                                        <p:cTn id="7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fade">
                                      <p:cBhvr>
                                        <p:cTn id="77" dur="1000"/>
                                        <p:tgtEl>
                                          <p:spTgt spid="18"/>
                                        </p:tgtEl>
                                      </p:cBhvr>
                                    </p:animEffect>
                                    <p:anim calcmode="lin" valueType="num">
                                      <p:cBhvr>
                                        <p:cTn id="78" dur="1000" fill="hold"/>
                                        <p:tgtEl>
                                          <p:spTgt spid="18"/>
                                        </p:tgtEl>
                                        <p:attrNameLst>
                                          <p:attrName>ppt_x</p:attrName>
                                        </p:attrNameLst>
                                      </p:cBhvr>
                                      <p:tavLst>
                                        <p:tav tm="0">
                                          <p:val>
                                            <p:strVal val="#ppt_x"/>
                                          </p:val>
                                        </p:tav>
                                        <p:tav tm="100000">
                                          <p:val>
                                            <p:strVal val="#ppt_x"/>
                                          </p:val>
                                        </p:tav>
                                      </p:tavLst>
                                    </p:anim>
                                    <p:anim calcmode="lin" valueType="num">
                                      <p:cBhvr>
                                        <p:cTn id="7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1000"/>
                                        <p:tgtEl>
                                          <p:spTgt spid="19"/>
                                        </p:tgtEl>
                                      </p:cBhvr>
                                    </p:animEffect>
                                    <p:anim calcmode="lin" valueType="num">
                                      <p:cBhvr>
                                        <p:cTn id="85" dur="1000" fill="hold"/>
                                        <p:tgtEl>
                                          <p:spTgt spid="19"/>
                                        </p:tgtEl>
                                        <p:attrNameLst>
                                          <p:attrName>ppt_x</p:attrName>
                                        </p:attrNameLst>
                                      </p:cBhvr>
                                      <p:tavLst>
                                        <p:tav tm="0">
                                          <p:val>
                                            <p:strVal val="#ppt_x"/>
                                          </p:val>
                                        </p:tav>
                                        <p:tav tm="100000">
                                          <p:val>
                                            <p:strVal val="#ppt_x"/>
                                          </p:val>
                                        </p:tav>
                                      </p:tavLst>
                                    </p:anim>
                                    <p:anim calcmode="lin" valueType="num">
                                      <p:cBhvr>
                                        <p:cTn id="8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7" grpId="0"/>
      <p:bldP spid="10" grpId="0"/>
      <p:bldP spid="11" grpId="0"/>
      <p:bldP spid="13" grpId="0"/>
      <p:bldP spid="14" grpId="0"/>
      <p:bldP spid="15" grpId="0"/>
      <p:bldP spid="16" grpId="0"/>
      <p:bldP spid="17" grpId="0"/>
      <p:bldP spid="18"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72938" y="834945"/>
            <a:ext cx="9279080" cy="1569660"/>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LIÊN HỆ SƠ ĐỒ ĐỂ CHỈ VỊ TRÍ</a:t>
            </a:r>
            <a:r>
              <a:rPr lang="en-US" altLang="zh-CN" sz="3200" b="1">
                <a:solidFill>
                  <a:srgbClr val="002060"/>
                </a:solidFill>
                <a:latin typeface="Roboto Black" panose="02000000000000000000" pitchFamily="2" charset="0"/>
                <a:ea typeface="Roboto Black" panose="02000000000000000000" pitchFamily="2" charset="0"/>
              </a:rPr>
              <a:t> </a:t>
            </a:r>
            <a:r>
              <a:rPr lang="vi-VN" altLang="zh-CN" sz="3200" b="1">
                <a:solidFill>
                  <a:srgbClr val="002060"/>
                </a:solidFill>
                <a:latin typeface="Roboto Black" panose="02000000000000000000" pitchFamily="2" charset="0"/>
                <a:ea typeface="Roboto Black" panose="02000000000000000000" pitchFamily="2" charset="0"/>
              </a:rPr>
              <a:t>BÊN NGOÀI CỦA MỘT SỐ BỘ</a:t>
            </a:r>
            <a:r>
              <a:rPr lang="en-US" altLang="zh-CN" sz="3200" b="1">
                <a:solidFill>
                  <a:srgbClr val="002060"/>
                </a:solidFill>
                <a:latin typeface="Roboto Black" panose="02000000000000000000" pitchFamily="2" charset="0"/>
                <a:ea typeface="Roboto Black" panose="02000000000000000000" pitchFamily="2" charset="0"/>
              </a:rPr>
              <a:t> </a:t>
            </a:r>
            <a:r>
              <a:rPr lang="vi-VN" altLang="zh-CN" sz="3200" b="1">
                <a:solidFill>
                  <a:srgbClr val="002060"/>
                </a:solidFill>
                <a:latin typeface="Roboto Black" panose="02000000000000000000" pitchFamily="2" charset="0"/>
                <a:ea typeface="Roboto Black" panose="02000000000000000000" pitchFamily="2" charset="0"/>
              </a:rPr>
              <a:t>PHẬN NHƯ MIỆNG, THỰC QUẢN,</a:t>
            </a:r>
            <a:r>
              <a:rPr lang="en-US" altLang="zh-CN" sz="3200" b="1">
                <a:solidFill>
                  <a:srgbClr val="002060"/>
                </a:solidFill>
                <a:latin typeface="Roboto Black" panose="02000000000000000000" pitchFamily="2" charset="0"/>
                <a:ea typeface="Roboto Black" panose="02000000000000000000" pitchFamily="2" charset="0"/>
              </a:rPr>
              <a:t> </a:t>
            </a:r>
            <a:r>
              <a:rPr lang="vi-VN" altLang="zh-CN" sz="3200" b="1">
                <a:solidFill>
                  <a:srgbClr val="002060"/>
                </a:solidFill>
                <a:latin typeface="Roboto Black" panose="02000000000000000000" pitchFamily="2" charset="0"/>
                <a:ea typeface="Roboto Black" panose="02000000000000000000" pitchFamily="2" charset="0"/>
              </a:rPr>
              <a:t>GAN, DẠ DÀY, RUỘT NON TRÊN</a:t>
            </a:r>
            <a:r>
              <a:rPr lang="en-US" altLang="zh-CN" sz="3200" b="1">
                <a:solidFill>
                  <a:srgbClr val="002060"/>
                </a:solidFill>
                <a:latin typeface="Roboto Black" panose="02000000000000000000" pitchFamily="2" charset="0"/>
                <a:ea typeface="Roboto Black" panose="02000000000000000000" pitchFamily="2" charset="0"/>
              </a:rPr>
              <a:t> </a:t>
            </a:r>
            <a:r>
              <a:rPr lang="vi-VN" altLang="zh-CN" sz="3200" b="1">
                <a:solidFill>
                  <a:srgbClr val="002060"/>
                </a:solidFill>
                <a:latin typeface="Roboto Black" panose="02000000000000000000" pitchFamily="2" charset="0"/>
                <a:ea typeface="Roboto Black" panose="02000000000000000000" pitchFamily="2" charset="0"/>
              </a:rPr>
              <a:t>CƠ THỂ EM</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956" y="3460647"/>
            <a:ext cx="2407345" cy="3169043"/>
          </a:xfrm>
          <a:prstGeom prst="rect">
            <a:avLst/>
          </a:prstGeom>
        </p:spPr>
      </p:pic>
      <p:grpSp>
        <p:nvGrpSpPr>
          <p:cNvPr id="4" name="Group 3"/>
          <p:cNvGrpSpPr/>
          <p:nvPr/>
        </p:nvGrpSpPr>
        <p:grpSpPr>
          <a:xfrm>
            <a:off x="6579021" y="2404605"/>
            <a:ext cx="5053741" cy="4453395"/>
            <a:chOff x="6579021" y="2404605"/>
            <a:chExt cx="5053741" cy="4453395"/>
          </a:xfrm>
        </p:grpSpPr>
        <p:pic>
          <p:nvPicPr>
            <p:cNvPr id="2" name="Picture 1"/>
            <p:cNvPicPr>
              <a:picLocks noChangeAspect="1"/>
            </p:cNvPicPr>
            <p:nvPr/>
          </p:nvPicPr>
          <p:blipFill>
            <a:blip r:embed="rId5"/>
            <a:stretch>
              <a:fillRect/>
            </a:stretch>
          </p:blipFill>
          <p:spPr>
            <a:xfrm>
              <a:off x="6579021" y="2404605"/>
              <a:ext cx="5053741" cy="4453395"/>
            </a:xfrm>
            <a:prstGeom prst="rect">
              <a:avLst/>
            </a:prstGeom>
          </p:spPr>
        </p:pic>
        <p:sp>
          <p:nvSpPr>
            <p:cNvPr id="3" name="Rectangle 2"/>
            <p:cNvSpPr/>
            <p:nvPr/>
          </p:nvSpPr>
          <p:spPr>
            <a:xfrm>
              <a:off x="6909955" y="2404605"/>
              <a:ext cx="488372" cy="141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34075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 presetClass="entr" presetSubtype="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1+#ppt_w/2"/>
                                          </p:val>
                                        </p:tav>
                                        <p:tav tm="100000">
                                          <p:val>
                                            <p:strVal val="#ppt_x"/>
                                          </p:val>
                                        </p:tav>
                                      </p:tavLst>
                                    </p:anim>
                                    <p:anim calcmode="lin" valueType="num">
                                      <p:cBhvr additive="base">
                                        <p:cTn id="11" dur="500" fill="hold"/>
                                        <p:tgtEl>
                                          <p:spTgt spid="7"/>
                                        </p:tgtEl>
                                        <p:attrNameLst>
                                          <p:attrName>ppt_y</p:attrName>
                                        </p:attrNameLst>
                                      </p:cBhvr>
                                      <p:tavLst>
                                        <p:tav tm="0">
                                          <p:val>
                                            <p:strVal val="#ppt_y"/>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28137" y="1787237"/>
            <a:ext cx="9871364" cy="4700224"/>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4105366" y="64288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chemeClr val="bg1"/>
              </a:solidFill>
              <a:effectLst/>
              <a:uLnTx/>
              <a:uFillTx/>
              <a:latin typeface="Pangolin" panose="00000500000000000000" pitchFamily="2" charset="0"/>
              <a:ea typeface="Roboto" panose="02000000000000000000" pitchFamily="2" charset="0"/>
              <a:cs typeface="+mn-cs"/>
            </a:endParaRPr>
          </a:p>
        </p:txBody>
      </p:sp>
      <p:sp>
        <p:nvSpPr>
          <p:cNvPr id="11" name="TextBox 10"/>
          <p:cNvSpPr txBox="1"/>
          <p:nvPr/>
        </p:nvSpPr>
        <p:spPr>
          <a:xfrm>
            <a:off x="2192482" y="1930222"/>
            <a:ext cx="7511316" cy="1938992"/>
          </a:xfrm>
          <a:prstGeom prst="rect">
            <a:avLst/>
          </a:prstGeom>
          <a:noFill/>
        </p:spPr>
        <p:txBody>
          <a:bodyPr wrap="square" rtlCol="0">
            <a:spAutoFit/>
          </a:bodyPr>
          <a:lstStyle/>
          <a:p>
            <a:pPr lvl="0" algn="just">
              <a:defRPr/>
            </a:pPr>
            <a:r>
              <a:rPr lang="vi-VN" altLang="zh-CN" sz="2000" b="1">
                <a:solidFill>
                  <a:srgbClr val="002060"/>
                </a:solidFill>
                <a:latin typeface="Roboto" panose="02000000000000000000" pitchFamily="2" charset="0"/>
                <a:ea typeface="Roboto" panose="02000000000000000000" pitchFamily="2" charset="0"/>
              </a:rPr>
              <a:t>1. Nêu </a:t>
            </a:r>
            <a:r>
              <a:rPr lang="en-US" altLang="zh-CN" sz="2000" b="1">
                <a:solidFill>
                  <a:srgbClr val="002060"/>
                </a:solidFill>
                <a:latin typeface="Roboto" panose="02000000000000000000" pitchFamily="2" charset="0"/>
                <a:ea typeface="Roboto" panose="02000000000000000000" pitchFamily="2" charset="0"/>
              </a:rPr>
              <a:t>một số</a:t>
            </a:r>
            <a:r>
              <a:rPr lang="vi-VN" altLang="zh-CN" sz="2000" b="1">
                <a:solidFill>
                  <a:srgbClr val="002060"/>
                </a:solidFill>
                <a:latin typeface="Roboto" panose="02000000000000000000" pitchFamily="2" charset="0"/>
                <a:ea typeface="Roboto" panose="02000000000000000000" pitchFamily="2" charset="0"/>
              </a:rPr>
              <a:t> bộ phận chính của cơ quan tiêu </a:t>
            </a:r>
            <a:r>
              <a:rPr lang="en-US" altLang="zh-CN" sz="2000" b="1">
                <a:solidFill>
                  <a:srgbClr val="002060"/>
                </a:solidFill>
                <a:latin typeface="Roboto" panose="02000000000000000000" pitchFamily="2" charset="0"/>
                <a:ea typeface="Roboto" panose="02000000000000000000" pitchFamily="2" charset="0"/>
              </a:rPr>
              <a:t>hoá</a:t>
            </a:r>
            <a:endParaRPr lang="vi-VN" altLang="zh-CN" sz="2000" b="1">
              <a:solidFill>
                <a:srgbClr val="002060"/>
              </a:solidFill>
              <a:latin typeface="Roboto" panose="02000000000000000000" pitchFamily="2" charset="0"/>
              <a:ea typeface="Roboto" panose="02000000000000000000" pitchFamily="2" charset="0"/>
            </a:endParaRPr>
          </a:p>
          <a:p>
            <a:pPr lvl="0" algn="just">
              <a:defRPr/>
            </a:pP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lvl="0" algn="just">
              <a:defRPr/>
            </a:pPr>
            <a:r>
              <a:rPr lang="vi-VN" altLang="zh-CN" sz="2000" b="1">
                <a:solidFill>
                  <a:srgbClr val="002060"/>
                </a:solidFill>
                <a:latin typeface="Roboto" panose="02000000000000000000" pitchFamily="2" charset="0"/>
                <a:ea typeface="Roboto" panose="02000000000000000000" pitchFamily="2" charset="0"/>
              </a:rPr>
              <a:t>2. Cơ quan tiêu hoá có chức năng gì?</a:t>
            </a:r>
          </a:p>
          <a:p>
            <a:pPr lvl="0" algn="just">
              <a:defRPr/>
            </a:pPr>
            <a:r>
              <a:rPr lang="vi-VN" altLang="zh-CN" sz="2000">
                <a:solidFill>
                  <a:srgbClr val="002060"/>
                </a:solidFill>
                <a:latin typeface="Roboto" panose="02000000000000000000" pitchFamily="2" charset="0"/>
                <a:ea typeface="Roboto" panose="02000000000000000000" pitchFamily="2" charset="0"/>
              </a:rPr>
              <a:t>………………………………………………………………………………</a:t>
            </a:r>
            <a:r>
              <a:rPr lang="en-US" altLang="zh-CN" sz="2000">
                <a:solidFill>
                  <a:srgbClr val="002060"/>
                </a:solidFill>
                <a:latin typeface="Roboto" panose="02000000000000000000" pitchFamily="2" charset="0"/>
                <a:ea typeface="Roboto" panose="02000000000000000000" pitchFamily="2" charset="0"/>
              </a:rPr>
              <a:t>…………..</a:t>
            </a: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lvl="0" algn="just">
              <a:defRPr/>
            </a:pPr>
            <a:r>
              <a:rPr lang="vi-VN" altLang="zh-CN" sz="2000">
                <a:solidFill>
                  <a:srgbClr val="002060"/>
                </a:solidFill>
                <a:latin typeface="Roboto" panose="02000000000000000000" pitchFamily="2" charset="0"/>
                <a:ea typeface="Roboto" panose="02000000000000000000" pitchFamily="2" charset="0"/>
              </a:rPr>
              <a:t>………………………………………………………………………………………………</a:t>
            </a:r>
            <a:endParaRPr lang="en-US" altLang="zh-CN" sz="2000">
              <a:solidFill>
                <a:srgbClr val="002060"/>
              </a:solidFill>
              <a:latin typeface="Roboto" panose="02000000000000000000" pitchFamily="2" charset="0"/>
              <a:ea typeface="Roboto" panose="02000000000000000000" pitchFamily="2" charset="0"/>
            </a:endParaRPr>
          </a:p>
          <a:p>
            <a:pPr lvl="0" algn="just">
              <a:defRPr/>
            </a:pPr>
            <a:r>
              <a:rPr lang="vi-VN" altLang="zh-CN" sz="2000" b="1">
                <a:solidFill>
                  <a:srgbClr val="002060"/>
                </a:solidFill>
                <a:latin typeface="Roboto" panose="02000000000000000000" pitchFamily="2" charset="0"/>
                <a:ea typeface="Roboto" panose="02000000000000000000" pitchFamily="2" charset="0"/>
              </a:rPr>
              <a:t>3. Em nên hay không nên làm gì để bảo vệ cơ quan tiêu hoá</a:t>
            </a:r>
          </a:p>
        </p:txBody>
      </p:sp>
      <p:sp>
        <p:nvSpPr>
          <p:cNvPr id="12" name="TextBox 11"/>
          <p:cNvSpPr txBox="1"/>
          <p:nvPr/>
        </p:nvSpPr>
        <p:spPr>
          <a:xfrm>
            <a:off x="2334021" y="2242182"/>
            <a:ext cx="5272124"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a:solidFill>
                  <a:srgbClr val="FF0000"/>
                </a:solidFill>
                <a:latin typeface="Roboto" panose="02000000000000000000" pitchFamily="2" charset="0"/>
                <a:ea typeface="Roboto" panose="02000000000000000000" pitchFamily="2" charset="0"/>
              </a:rPr>
              <a:t>Miệng, thực quản, dạ dày, ruột non, ruột già</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1620982" y="4208841"/>
            <a:ext cx="3803073" cy="1631216"/>
          </a:xfrm>
          <a:prstGeom prst="rect">
            <a:avLst/>
          </a:prstGeom>
          <a:noFill/>
        </p:spPr>
        <p:txBody>
          <a:bodyPr wrap="square" rtlCol="0">
            <a:spAutoFit/>
          </a:bodyPr>
          <a:lstStyle/>
          <a:p>
            <a:pPr lvl="0" algn="ctr">
              <a:defRPr/>
            </a:pPr>
            <a:r>
              <a:rPr lang="vi-VN" altLang="zh-CN" sz="2000">
                <a:solidFill>
                  <a:srgbClr val="002060"/>
                </a:solidFill>
                <a:latin typeface="Roboto" panose="02000000000000000000" pitchFamily="2" charset="0"/>
                <a:ea typeface="Roboto" panose="02000000000000000000" pitchFamily="2" charset="0"/>
              </a:rPr>
              <a:t>Nên làm	</a:t>
            </a:r>
            <a:endParaRPr lang="en-US" altLang="zh-CN" sz="2000">
              <a:solidFill>
                <a:srgbClr val="002060"/>
              </a:solidFill>
              <a:latin typeface="Roboto" panose="02000000000000000000" pitchFamily="2" charset="0"/>
              <a:ea typeface="Roboto" panose="02000000000000000000" pitchFamily="2" charset="0"/>
            </a:endParaRPr>
          </a:p>
          <a:p>
            <a:pPr lvl="0" algn="just">
              <a:defRPr/>
            </a:pPr>
            <a:r>
              <a:rPr lang="vi-VN" altLang="zh-CN" sz="2000">
                <a:solidFill>
                  <a:srgbClr val="002060"/>
                </a:solidFill>
                <a:latin typeface="Roboto" panose="02000000000000000000" pitchFamily="2" charset="0"/>
                <a:ea typeface="Roboto" panose="02000000000000000000" pitchFamily="2" charset="0"/>
              </a:rPr>
              <a:t>………………………………………………………</a:t>
            </a:r>
          </a:p>
          <a:p>
            <a:pPr lvl="0" algn="just">
              <a:defRPr/>
            </a:pPr>
            <a:r>
              <a:rPr lang="vi-VN" altLang="zh-CN" sz="2000">
                <a:solidFill>
                  <a:srgbClr val="002060"/>
                </a:solidFill>
                <a:latin typeface="Roboto" panose="02000000000000000000" pitchFamily="2" charset="0"/>
                <a:ea typeface="Roboto" panose="02000000000000000000" pitchFamily="2" charset="0"/>
              </a:rPr>
              <a:t>………………………………………………………</a:t>
            </a:r>
          </a:p>
          <a:p>
            <a:pPr lvl="0" algn="just">
              <a:defRPr/>
            </a:pPr>
            <a:r>
              <a:rPr lang="vi-VN" altLang="zh-CN" sz="2000">
                <a:solidFill>
                  <a:srgbClr val="002060"/>
                </a:solidFill>
                <a:latin typeface="Roboto" panose="02000000000000000000" pitchFamily="2" charset="0"/>
                <a:ea typeface="Roboto" panose="02000000000000000000" pitchFamily="2" charset="0"/>
              </a:rPr>
              <a:t>………………………………………………………</a:t>
            </a:r>
          </a:p>
          <a:p>
            <a:pPr lvl="0" algn="just">
              <a:defRPr/>
            </a:pPr>
            <a:r>
              <a:rPr lang="vi-VN" altLang="zh-CN" sz="2000">
                <a:solidFill>
                  <a:srgbClr val="002060"/>
                </a:solidFill>
                <a:latin typeface="Roboto" panose="02000000000000000000" pitchFamily="2" charset="0"/>
                <a:ea typeface="Roboto" panose="02000000000000000000" pitchFamily="2" charset="0"/>
              </a:rPr>
              <a:t>………………………………………………………</a:t>
            </a:r>
          </a:p>
        </p:txBody>
      </p:sp>
      <p:sp>
        <p:nvSpPr>
          <p:cNvPr id="10" name="TextBox 9"/>
          <p:cNvSpPr txBox="1"/>
          <p:nvPr/>
        </p:nvSpPr>
        <p:spPr>
          <a:xfrm>
            <a:off x="5746173" y="4208841"/>
            <a:ext cx="3803073" cy="1631216"/>
          </a:xfrm>
          <a:prstGeom prst="rect">
            <a:avLst/>
          </a:prstGeom>
          <a:noFill/>
        </p:spPr>
        <p:txBody>
          <a:bodyPr wrap="square" rtlCol="0">
            <a:spAutoFit/>
          </a:bodyPr>
          <a:lstStyle/>
          <a:p>
            <a:pPr lvl="0" algn="ctr">
              <a:defRPr/>
            </a:pPr>
            <a:r>
              <a:rPr lang="vi-VN" altLang="zh-CN" sz="2000">
                <a:solidFill>
                  <a:srgbClr val="002060"/>
                </a:solidFill>
                <a:latin typeface="Roboto" panose="02000000000000000000" pitchFamily="2" charset="0"/>
                <a:ea typeface="Roboto" panose="02000000000000000000" pitchFamily="2" charset="0"/>
              </a:rPr>
              <a:t>Không nên làm</a:t>
            </a:r>
          </a:p>
          <a:p>
            <a:pPr lvl="0" algn="just">
              <a:defRPr/>
            </a:pPr>
            <a:r>
              <a:rPr lang="vi-VN" altLang="zh-CN" sz="2000">
                <a:solidFill>
                  <a:srgbClr val="002060"/>
                </a:solidFill>
                <a:latin typeface="Roboto" panose="02000000000000000000" pitchFamily="2" charset="0"/>
                <a:ea typeface="Roboto" panose="02000000000000000000" pitchFamily="2" charset="0"/>
              </a:rPr>
              <a:t>………………………………………………………</a:t>
            </a:r>
          </a:p>
          <a:p>
            <a:pPr lvl="0" algn="just">
              <a:defRPr/>
            </a:pPr>
            <a:r>
              <a:rPr lang="vi-VN" altLang="zh-CN" sz="2000">
                <a:solidFill>
                  <a:srgbClr val="002060"/>
                </a:solidFill>
                <a:latin typeface="Roboto" panose="02000000000000000000" pitchFamily="2" charset="0"/>
                <a:ea typeface="Roboto" panose="02000000000000000000" pitchFamily="2" charset="0"/>
              </a:rPr>
              <a:t>………………………………………………………</a:t>
            </a:r>
          </a:p>
          <a:p>
            <a:pPr lvl="0" algn="just">
              <a:defRPr/>
            </a:pPr>
            <a:r>
              <a:rPr lang="vi-VN" altLang="zh-CN" sz="2000">
                <a:solidFill>
                  <a:srgbClr val="002060"/>
                </a:solidFill>
                <a:latin typeface="Roboto" panose="02000000000000000000" pitchFamily="2" charset="0"/>
                <a:ea typeface="Roboto" panose="02000000000000000000" pitchFamily="2" charset="0"/>
              </a:rPr>
              <a:t>………………………………………………………</a:t>
            </a:r>
          </a:p>
          <a:p>
            <a:pPr lvl="0" algn="just">
              <a:defRPr/>
            </a:pPr>
            <a:r>
              <a:rPr lang="vi-VN" altLang="zh-CN" sz="2000">
                <a:solidFill>
                  <a:srgbClr val="002060"/>
                </a:solidFill>
                <a:latin typeface="Roboto" panose="02000000000000000000" pitchFamily="2" charset="0"/>
                <a:ea typeface="Roboto" panose="02000000000000000000" pitchFamily="2" charset="0"/>
              </a:rPr>
              <a:t>………………………………………………………</a:t>
            </a:r>
          </a:p>
        </p:txBody>
      </p:sp>
      <p:sp>
        <p:nvSpPr>
          <p:cNvPr id="13" name="TextBox 12"/>
          <p:cNvSpPr txBox="1"/>
          <p:nvPr/>
        </p:nvSpPr>
        <p:spPr>
          <a:xfrm>
            <a:off x="2334020" y="2781864"/>
            <a:ext cx="6009879" cy="707886"/>
          </a:xfrm>
          <a:prstGeom prst="rect">
            <a:avLst/>
          </a:prstGeom>
          <a:noFill/>
        </p:spPr>
        <p:txBody>
          <a:bodyPr wrap="square" rtlCol="0">
            <a:spAutoFit/>
          </a:bodyPr>
          <a:lstStyle/>
          <a:p>
            <a:pPr lvl="0">
              <a:defRPr/>
            </a:pPr>
            <a:r>
              <a:rPr lang="en-US" altLang="zh-CN" sz="2000">
                <a:solidFill>
                  <a:srgbClr val="FF0000"/>
                </a:solidFill>
                <a:latin typeface="Roboto" panose="02000000000000000000" pitchFamily="2" charset="0"/>
                <a:ea typeface="Roboto" panose="02000000000000000000" pitchFamily="2" charset="0"/>
              </a:rPr>
              <a:t>L</a:t>
            </a:r>
            <a:r>
              <a:rPr lang="vi-VN" altLang="zh-CN" sz="2000">
                <a:solidFill>
                  <a:srgbClr val="FF0000"/>
                </a:solidFill>
                <a:latin typeface="Roboto" panose="02000000000000000000" pitchFamily="2" charset="0"/>
                <a:ea typeface="Roboto" panose="02000000000000000000" pitchFamily="2" charset="0"/>
              </a:rPr>
              <a:t>ấy thức ăn, tiêu hóa thực phẩm sau đó chuyển </a:t>
            </a:r>
            <a:r>
              <a:rPr lang="en-US" altLang="zh-CN" sz="2000">
                <a:solidFill>
                  <a:srgbClr val="FF0000"/>
                </a:solidFill>
                <a:latin typeface="Roboto" panose="02000000000000000000" pitchFamily="2" charset="0"/>
                <a:ea typeface="Roboto" panose="02000000000000000000" pitchFamily="2" charset="0"/>
              </a:rPr>
              <a:t>hoá</a:t>
            </a:r>
            <a:r>
              <a:rPr lang="vi-VN" altLang="zh-CN" sz="2000">
                <a:solidFill>
                  <a:srgbClr val="FF0000"/>
                </a:solidFill>
                <a:latin typeface="Roboto" panose="02000000000000000000" pitchFamily="2" charset="0"/>
                <a:ea typeface="Roboto" panose="02000000000000000000" pitchFamily="2" charset="0"/>
              </a:rPr>
              <a:t> thành năng lượng và chất dinh dưỡng</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1752129" y="4500019"/>
            <a:ext cx="3266679" cy="1015663"/>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a:solidFill>
                  <a:srgbClr val="FF0000"/>
                </a:solidFill>
                <a:latin typeface="Roboto" panose="02000000000000000000" pitchFamily="2" charset="0"/>
                <a:ea typeface="Roboto" panose="02000000000000000000" pitchFamily="2" charset="0"/>
              </a:rPr>
              <a:t>Bảo quản thức ăn, rửa tay trước khi ăn, ăn thức ăn chín, uống nước sôi</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5788694" y="4500018"/>
            <a:ext cx="3915104" cy="1323439"/>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a:solidFill>
                  <a:srgbClr val="FF0000"/>
                </a:solidFill>
                <a:latin typeface="Roboto" panose="02000000000000000000" pitchFamily="2" charset="0"/>
                <a:ea typeface="Roboto" panose="02000000000000000000" pitchFamily="2" charset="0"/>
              </a:rPr>
              <a:t>Ăn thức ăn ôi thiu, đồ ăn mất vệ sinh, để tay bẩn khi ăn cơm, thường xuyên ăn đồ ăn quá lạnh hoặc quá nóng, đồ ăn sống</a:t>
            </a:r>
          </a:p>
        </p:txBody>
      </p:sp>
    </p:spTree>
    <p:extLst>
      <p:ext uri="{BB962C8B-B14F-4D97-AF65-F5344CB8AC3E}">
        <p14:creationId xmlns:p14="http://schemas.microsoft.com/office/powerpoint/2010/main" val="330525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9" grpId="0"/>
      <p:bldP spid="10" grpId="0"/>
      <p:bldP spid="13" grpId="0"/>
      <p:bldP spid="1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871087" y="350496"/>
            <a:ext cx="9290076"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CHỨC NĂNG CỦA CƠ QUAN TIÊU HOÁ</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7" name="TextBox 6"/>
          <p:cNvSpPr txBox="1"/>
          <p:nvPr/>
        </p:nvSpPr>
        <p:spPr>
          <a:xfrm>
            <a:off x="333174" y="1597247"/>
            <a:ext cx="5185063" cy="461665"/>
          </a:xfrm>
          <a:prstGeom prst="rect">
            <a:avLst/>
          </a:prstGeom>
          <a:solidFill>
            <a:schemeClr val="accent2">
              <a:lumMod val="75000"/>
            </a:schemeClr>
          </a:solidFill>
        </p:spPr>
        <p:txBody>
          <a:bodyPr wrap="square" rtlCol="0">
            <a:spAutoFit/>
          </a:bodyPr>
          <a:lstStyle/>
          <a:p>
            <a:pPr lvl="0" algn="ctr">
              <a:defRPr/>
            </a:pPr>
            <a:r>
              <a:rPr lang="en-US" sz="2400">
                <a:solidFill>
                  <a:schemeClr val="bg1"/>
                </a:solidFill>
                <a:latin typeface="Roboto" panose="02000000000000000000" pitchFamily="2" charset="0"/>
                <a:ea typeface="Roboto" panose="02000000000000000000" pitchFamily="2" charset="0"/>
              </a:rPr>
              <a:t>CHỨC NĂNG</a:t>
            </a:r>
            <a:endParaRPr kumimoji="0" lang="en-US"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5559136" y="997987"/>
            <a:ext cx="6401208"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Ghép các bộ phận của cơ quan tiêu hoá được đánh số từ 1 đến 5 với chức năng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tương ứng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9459" y="2199579"/>
            <a:ext cx="3575914" cy="4187763"/>
          </a:xfrm>
          <a:prstGeom prst="rect">
            <a:avLst/>
          </a:prstGeom>
        </p:spPr>
      </p:pic>
      <p:sp>
        <p:nvSpPr>
          <p:cNvPr id="10" name="TextBox 9"/>
          <p:cNvSpPr txBox="1"/>
          <p:nvPr/>
        </p:nvSpPr>
        <p:spPr>
          <a:xfrm>
            <a:off x="333175" y="2054529"/>
            <a:ext cx="5185063" cy="830997"/>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a. Nhào trộn và biến đổi một phần thức ăn thành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chất dinh dưỡng.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 name="TextBox 10"/>
          <p:cNvSpPr txBox="1"/>
          <p:nvPr/>
        </p:nvSpPr>
        <p:spPr>
          <a:xfrm>
            <a:off x="333175" y="2880225"/>
            <a:ext cx="5185063" cy="830997"/>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b. Hấp thu phần lớn nước và chuyển chất cặn bã</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thành phân.</a:t>
            </a:r>
          </a:p>
        </p:txBody>
      </p:sp>
      <p:sp>
        <p:nvSpPr>
          <p:cNvPr id="13" name="TextBox 12"/>
          <p:cNvSpPr txBox="1"/>
          <p:nvPr/>
        </p:nvSpPr>
        <p:spPr>
          <a:xfrm>
            <a:off x="333175" y="3705921"/>
            <a:ext cx="5185063" cy="830997"/>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c. Dẫn, đẩy thức ăn từ miệng xuống dạ dày.</a:t>
            </a:r>
          </a:p>
        </p:txBody>
      </p:sp>
      <p:sp>
        <p:nvSpPr>
          <p:cNvPr id="14" name="TextBox 13"/>
          <p:cNvSpPr txBox="1"/>
          <p:nvPr/>
        </p:nvSpPr>
        <p:spPr>
          <a:xfrm>
            <a:off x="333175" y="4531617"/>
            <a:ext cx="5185063" cy="1200329"/>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d. </a:t>
            </a:r>
            <a:r>
              <a:rPr lang="vi-VN" sz="2400" spc="-30">
                <a:solidFill>
                  <a:srgbClr val="002060"/>
                </a:solidFill>
                <a:latin typeface="Roboto" panose="02000000000000000000" pitchFamily="2" charset="0"/>
                <a:ea typeface="Roboto" panose="02000000000000000000" pitchFamily="2" charset="0"/>
              </a:rPr>
              <a:t>Tiếp tục biến đổi thức ăn nhờ dịch tuỵ, dịch</a:t>
            </a:r>
            <a:r>
              <a:rPr lang="en-US" sz="2400" spc="-30">
                <a:solidFill>
                  <a:srgbClr val="002060"/>
                </a:solidFill>
                <a:latin typeface="Roboto" panose="02000000000000000000" pitchFamily="2" charset="0"/>
                <a:ea typeface="Roboto" panose="02000000000000000000" pitchFamily="2" charset="0"/>
              </a:rPr>
              <a:t> </a:t>
            </a:r>
            <a:r>
              <a:rPr lang="vi-VN" sz="2400" spc="-30">
                <a:solidFill>
                  <a:srgbClr val="002060"/>
                </a:solidFill>
                <a:latin typeface="Roboto" panose="02000000000000000000" pitchFamily="2" charset="0"/>
                <a:ea typeface="Roboto" panose="02000000000000000000" pitchFamily="2" charset="0"/>
              </a:rPr>
              <a:t>mật, dịch ruột và hấp thu chất dinh dưỡng vào</a:t>
            </a:r>
            <a:r>
              <a:rPr lang="en-US" sz="2400" spc="-30">
                <a:solidFill>
                  <a:srgbClr val="002060"/>
                </a:solidFill>
                <a:latin typeface="Roboto" panose="02000000000000000000" pitchFamily="2" charset="0"/>
                <a:ea typeface="Roboto" panose="02000000000000000000" pitchFamily="2" charset="0"/>
              </a:rPr>
              <a:t> </a:t>
            </a:r>
            <a:r>
              <a:rPr lang="vi-VN" sz="2400" spc="-30">
                <a:solidFill>
                  <a:srgbClr val="002060"/>
                </a:solidFill>
                <a:latin typeface="Roboto" panose="02000000000000000000" pitchFamily="2" charset="0"/>
                <a:ea typeface="Roboto" panose="02000000000000000000" pitchFamily="2" charset="0"/>
              </a:rPr>
              <a:t>máu nuôi cơ thể.</a:t>
            </a:r>
          </a:p>
        </p:txBody>
      </p:sp>
      <p:sp>
        <p:nvSpPr>
          <p:cNvPr id="15" name="TextBox 14"/>
          <p:cNvSpPr txBox="1"/>
          <p:nvPr/>
        </p:nvSpPr>
        <p:spPr>
          <a:xfrm>
            <a:off x="333175" y="5737038"/>
            <a:ext cx="5185063" cy="830997"/>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e. Nhai, nghiền nhỏ, lưỡi nhào trộn, nước bọt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tẩm ướt thức ăn.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5" name="Freeform 4"/>
          <p:cNvSpPr/>
          <p:nvPr/>
        </p:nvSpPr>
        <p:spPr>
          <a:xfrm>
            <a:off x="5392853" y="3525388"/>
            <a:ext cx="2130136" cy="2792660"/>
          </a:xfrm>
          <a:custGeom>
            <a:avLst/>
            <a:gdLst>
              <a:gd name="connsiteX0" fmla="*/ 0 w 2192482"/>
              <a:gd name="connsiteY0" fmla="*/ 2700657 h 2816619"/>
              <a:gd name="connsiteX1" fmla="*/ 633845 w 2192482"/>
              <a:gd name="connsiteY1" fmla="*/ 2534403 h 2816619"/>
              <a:gd name="connsiteX2" fmla="*/ 1527464 w 2192482"/>
              <a:gd name="connsiteY2" fmla="*/ 248403 h 2816619"/>
              <a:gd name="connsiteX3" fmla="*/ 2192482 w 2192482"/>
              <a:gd name="connsiteY3" fmla="*/ 61366 h 2816619"/>
              <a:gd name="connsiteX4" fmla="*/ 2192482 w 2192482"/>
              <a:gd name="connsiteY4" fmla="*/ 61366 h 28166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482" h="2816619">
                <a:moveTo>
                  <a:pt x="0" y="2700657"/>
                </a:moveTo>
                <a:cubicBezTo>
                  <a:pt x="189634" y="2821884"/>
                  <a:pt x="379268" y="2943112"/>
                  <a:pt x="633845" y="2534403"/>
                </a:cubicBezTo>
                <a:cubicBezTo>
                  <a:pt x="888422" y="2125694"/>
                  <a:pt x="1267691" y="660576"/>
                  <a:pt x="1527464" y="248403"/>
                </a:cubicBezTo>
                <a:cubicBezTo>
                  <a:pt x="1787237" y="-163770"/>
                  <a:pt x="2192482" y="61366"/>
                  <a:pt x="2192482" y="61366"/>
                </a:cubicBezTo>
                <a:lnTo>
                  <a:pt x="2192482" y="61366"/>
                </a:lnTo>
              </a:path>
            </a:pathLst>
          </a:custGeom>
          <a:noFill/>
          <a:ln w="38100">
            <a:solidFill>
              <a:srgbClr val="EE1D25"/>
            </a:solidFill>
            <a:tailEnd type="diamo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5486400" y="3979718"/>
            <a:ext cx="2130136" cy="41564"/>
          </a:xfrm>
          <a:custGeom>
            <a:avLst/>
            <a:gdLst>
              <a:gd name="connsiteX0" fmla="*/ 0 w 2130136"/>
              <a:gd name="connsiteY0" fmla="*/ 0 h 41564"/>
              <a:gd name="connsiteX1" fmla="*/ 2130136 w 2130136"/>
              <a:gd name="connsiteY1" fmla="*/ 41564 h 41564"/>
            </a:gdLst>
            <a:ahLst/>
            <a:cxnLst>
              <a:cxn ang="0">
                <a:pos x="connsiteX0" y="connsiteY0"/>
              </a:cxn>
              <a:cxn ang="0">
                <a:pos x="connsiteX1" y="connsiteY1"/>
              </a:cxn>
            </a:cxnLst>
            <a:rect l="l" t="t" r="r" b="b"/>
            <a:pathLst>
              <a:path w="2130136" h="41564">
                <a:moveTo>
                  <a:pt x="0" y="0"/>
                </a:moveTo>
                <a:lnTo>
                  <a:pt x="2130136" y="41564"/>
                </a:lnTo>
              </a:path>
            </a:pathLst>
          </a:custGeom>
          <a:noFill/>
          <a:ln w="38100">
            <a:solidFill>
              <a:srgbClr val="EE1D25"/>
            </a:solidFill>
            <a:tailEnd type="diamo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5517573" y="1992259"/>
            <a:ext cx="5257800" cy="2654737"/>
          </a:xfrm>
          <a:custGeom>
            <a:avLst/>
            <a:gdLst>
              <a:gd name="connsiteX0" fmla="*/ 0 w 5250182"/>
              <a:gd name="connsiteY0" fmla="*/ 342578 h 2680533"/>
              <a:gd name="connsiteX1" fmla="*/ 2358736 w 5250182"/>
              <a:gd name="connsiteY1" fmla="*/ 30851 h 2680533"/>
              <a:gd name="connsiteX2" fmla="*/ 5008418 w 5250182"/>
              <a:gd name="connsiteY2" fmla="*/ 311406 h 2680533"/>
              <a:gd name="connsiteX3" fmla="*/ 4966854 w 5250182"/>
              <a:gd name="connsiteY3" fmla="*/ 2680533 h 2680533"/>
            </a:gdLst>
            <a:ahLst/>
            <a:cxnLst>
              <a:cxn ang="0">
                <a:pos x="connsiteX0" y="connsiteY0"/>
              </a:cxn>
              <a:cxn ang="0">
                <a:pos x="connsiteX1" y="connsiteY1"/>
              </a:cxn>
              <a:cxn ang="0">
                <a:pos x="connsiteX2" y="connsiteY2"/>
              </a:cxn>
              <a:cxn ang="0">
                <a:pos x="connsiteX3" y="connsiteY3"/>
              </a:cxn>
            </a:cxnLst>
            <a:rect l="l" t="t" r="r" b="b"/>
            <a:pathLst>
              <a:path w="5250182" h="2680533">
                <a:moveTo>
                  <a:pt x="0" y="342578"/>
                </a:moveTo>
                <a:cubicBezTo>
                  <a:pt x="762000" y="189312"/>
                  <a:pt x="1524000" y="36046"/>
                  <a:pt x="2358736" y="30851"/>
                </a:cubicBezTo>
                <a:cubicBezTo>
                  <a:pt x="3193472" y="25656"/>
                  <a:pt x="4573732" y="-130208"/>
                  <a:pt x="5008418" y="311406"/>
                </a:cubicBezTo>
                <a:cubicBezTo>
                  <a:pt x="5443104" y="753020"/>
                  <a:pt x="5204979" y="1716776"/>
                  <a:pt x="4966854" y="2680533"/>
                </a:cubicBezTo>
              </a:path>
            </a:pathLst>
          </a:custGeom>
          <a:noFill/>
          <a:ln w="38100">
            <a:solidFill>
              <a:srgbClr val="EE1D25"/>
            </a:solidFill>
            <a:tailEnd type="diamo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5496792" y="5122718"/>
            <a:ext cx="4862944" cy="609228"/>
          </a:xfrm>
          <a:custGeom>
            <a:avLst/>
            <a:gdLst>
              <a:gd name="connsiteX0" fmla="*/ 0 w 4998027"/>
              <a:gd name="connsiteY0" fmla="*/ 0 h 187037"/>
              <a:gd name="connsiteX1" fmla="*/ 4998027 w 4998027"/>
              <a:gd name="connsiteY1" fmla="*/ 187037 h 187037"/>
            </a:gdLst>
            <a:ahLst/>
            <a:cxnLst>
              <a:cxn ang="0">
                <a:pos x="connsiteX0" y="connsiteY0"/>
              </a:cxn>
              <a:cxn ang="0">
                <a:pos x="connsiteX1" y="connsiteY1"/>
              </a:cxn>
            </a:cxnLst>
            <a:rect l="l" t="t" r="r" b="b"/>
            <a:pathLst>
              <a:path w="4998027" h="187037">
                <a:moveTo>
                  <a:pt x="0" y="0"/>
                </a:moveTo>
                <a:lnTo>
                  <a:pt x="4998027" y="187037"/>
                </a:lnTo>
              </a:path>
            </a:pathLst>
          </a:custGeom>
          <a:noFill/>
          <a:ln w="38100">
            <a:solidFill>
              <a:srgbClr val="EE1D25"/>
            </a:solidFill>
            <a:tailEnd type="diamo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p:cNvCxnSpPr>
            <a:stCxn id="11" idx="3"/>
          </p:cNvCxnSpPr>
          <p:nvPr/>
        </p:nvCxnSpPr>
        <p:spPr>
          <a:xfrm>
            <a:off x="5518238" y="3295724"/>
            <a:ext cx="4841498" cy="195168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1600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1000" fill="hold"/>
                                        <p:tgtEl>
                                          <p:spTgt spid="13"/>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wipe(left)">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left)">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left)">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wipe(left)">
                                      <p:cBhvr>
                                        <p:cTn id="6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animBg="1"/>
      <p:bldP spid="9" grpId="0"/>
      <p:bldP spid="10" grpId="0" animBg="1"/>
      <p:bldP spid="11" grpId="0" animBg="1"/>
      <p:bldP spid="13" grpId="0" animBg="1"/>
      <p:bldP spid="14" grpId="0" animBg="1"/>
      <p:bldP spid="15" grpId="0" animBg="1"/>
      <p:bldP spid="5" grpId="0" animBg="1"/>
      <p:bldP spid="6" grpId="0" animBg="1"/>
      <p:bldP spid="8" grpId="0" animBg="1"/>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871087" y="350496"/>
            <a:ext cx="9290076"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TÌM HIỂU CHỨC NĂNG CỦA CƠ QUAN TIÊU HOÁ</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9" name="TextBox 8"/>
          <p:cNvSpPr txBox="1"/>
          <p:nvPr/>
        </p:nvSpPr>
        <p:spPr>
          <a:xfrm>
            <a:off x="5527964" y="997987"/>
            <a:ext cx="6432380"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M</a:t>
            </a:r>
            <a:r>
              <a:rPr lang="vi-VN" sz="2400">
                <a:solidFill>
                  <a:srgbClr val="002060"/>
                </a:solidFill>
                <a:latin typeface="Roboto" panose="02000000000000000000" pitchFamily="2" charset="0"/>
                <a:ea typeface="Roboto" panose="02000000000000000000" pitchFamily="2" charset="0"/>
              </a:rPr>
              <a:t>ô tả đường đi và sự biến đổi của thức ăn qua các bộ</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phận của cơ quan tiêu hoá</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1295" y="1873100"/>
            <a:ext cx="3575914" cy="4187763"/>
          </a:xfrm>
          <a:prstGeom prst="rect">
            <a:avLst/>
          </a:prstGeom>
        </p:spPr>
      </p:pic>
      <p:sp>
        <p:nvSpPr>
          <p:cNvPr id="10" name="TextBox 9"/>
          <p:cNvSpPr txBox="1"/>
          <p:nvPr/>
        </p:nvSpPr>
        <p:spPr>
          <a:xfrm>
            <a:off x="414671" y="4750293"/>
            <a:ext cx="3442907" cy="1200329"/>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a. Nhào trộn và biến đổi một phần thức ăn thành</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chất dinh dưỡng.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1" name="TextBox 10"/>
          <p:cNvSpPr txBox="1"/>
          <p:nvPr/>
        </p:nvSpPr>
        <p:spPr>
          <a:xfrm>
            <a:off x="7907827" y="2872923"/>
            <a:ext cx="3936049" cy="1200329"/>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b. Hấp thu phần lớn nước và chuyển chất cặn bã</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thành phân.</a:t>
            </a:r>
          </a:p>
        </p:txBody>
      </p:sp>
      <p:sp>
        <p:nvSpPr>
          <p:cNvPr id="13" name="TextBox 12"/>
          <p:cNvSpPr txBox="1"/>
          <p:nvPr/>
        </p:nvSpPr>
        <p:spPr>
          <a:xfrm>
            <a:off x="414671" y="3551482"/>
            <a:ext cx="3466214" cy="830997"/>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c. Dẫn, đẩy thức ăn từ miệng xuống dạ dày.</a:t>
            </a:r>
          </a:p>
        </p:txBody>
      </p:sp>
      <p:sp>
        <p:nvSpPr>
          <p:cNvPr id="14" name="TextBox 13"/>
          <p:cNvSpPr txBox="1"/>
          <p:nvPr/>
        </p:nvSpPr>
        <p:spPr>
          <a:xfrm>
            <a:off x="7956732" y="4822303"/>
            <a:ext cx="3936049" cy="1569660"/>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d. </a:t>
            </a:r>
            <a:r>
              <a:rPr lang="vi-VN" sz="2400" spc="-30">
                <a:solidFill>
                  <a:srgbClr val="002060"/>
                </a:solidFill>
                <a:latin typeface="Roboto" panose="02000000000000000000" pitchFamily="2" charset="0"/>
                <a:ea typeface="Roboto" panose="02000000000000000000" pitchFamily="2" charset="0"/>
              </a:rPr>
              <a:t>Tiếp tục biến đổi thức ăn nhờ dịch tuỵ, dịch</a:t>
            </a:r>
            <a:r>
              <a:rPr lang="en-US" sz="2400" spc="-30">
                <a:solidFill>
                  <a:srgbClr val="002060"/>
                </a:solidFill>
                <a:latin typeface="Roboto" panose="02000000000000000000" pitchFamily="2" charset="0"/>
                <a:ea typeface="Roboto" panose="02000000000000000000" pitchFamily="2" charset="0"/>
              </a:rPr>
              <a:t> </a:t>
            </a:r>
            <a:r>
              <a:rPr lang="vi-VN" sz="2400" spc="-30">
                <a:solidFill>
                  <a:srgbClr val="002060"/>
                </a:solidFill>
                <a:latin typeface="Roboto" panose="02000000000000000000" pitchFamily="2" charset="0"/>
                <a:ea typeface="Roboto" panose="02000000000000000000" pitchFamily="2" charset="0"/>
              </a:rPr>
              <a:t>mật, dịch ruột và hấp thu chất dinh dưỡng vào</a:t>
            </a:r>
            <a:r>
              <a:rPr lang="en-US" sz="2400" spc="-30">
                <a:solidFill>
                  <a:srgbClr val="002060"/>
                </a:solidFill>
                <a:latin typeface="Roboto" panose="02000000000000000000" pitchFamily="2" charset="0"/>
                <a:ea typeface="Roboto" panose="02000000000000000000" pitchFamily="2" charset="0"/>
              </a:rPr>
              <a:t> </a:t>
            </a:r>
            <a:r>
              <a:rPr lang="vi-VN" sz="2400" spc="-30">
                <a:solidFill>
                  <a:srgbClr val="002060"/>
                </a:solidFill>
                <a:latin typeface="Roboto" panose="02000000000000000000" pitchFamily="2" charset="0"/>
                <a:ea typeface="Roboto" panose="02000000000000000000" pitchFamily="2" charset="0"/>
              </a:rPr>
              <a:t>máu nuôi cơ thể.</a:t>
            </a:r>
          </a:p>
        </p:txBody>
      </p:sp>
      <p:sp>
        <p:nvSpPr>
          <p:cNvPr id="15" name="TextBox 14"/>
          <p:cNvSpPr txBox="1"/>
          <p:nvPr/>
        </p:nvSpPr>
        <p:spPr>
          <a:xfrm>
            <a:off x="414671" y="2172970"/>
            <a:ext cx="3466214" cy="1200329"/>
          </a:xfrm>
          <a:prstGeom prst="rect">
            <a:avLst/>
          </a:prstGeom>
          <a:solidFill>
            <a:schemeClr val="accent2">
              <a:lumMod val="40000"/>
              <a:lumOff val="60000"/>
            </a:schemeClr>
          </a:solidFill>
        </p:spPr>
        <p:txBody>
          <a:bodyPr wrap="square" rtlCol="0">
            <a:spAutoFit/>
          </a:bodyPr>
          <a:lstStyle/>
          <a:p>
            <a:pPr lvl="0" algn="just">
              <a:defRPr/>
            </a:pPr>
            <a:r>
              <a:rPr lang="vi-VN" sz="2400">
                <a:solidFill>
                  <a:srgbClr val="002060"/>
                </a:solidFill>
                <a:latin typeface="Roboto" panose="02000000000000000000" pitchFamily="2" charset="0"/>
                <a:ea typeface="Roboto" panose="02000000000000000000" pitchFamily="2" charset="0"/>
              </a:rPr>
              <a:t>e. Nhai, nghiền nhỏ, lưỡi nhào trộn, nước bọt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tẩm ướt thức ăn.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4" name="Straight Arrow Connector 3"/>
          <p:cNvCxnSpPr/>
          <p:nvPr/>
        </p:nvCxnSpPr>
        <p:spPr>
          <a:xfrm flipH="1" flipV="1">
            <a:off x="3880885" y="2784765"/>
            <a:ext cx="1647079" cy="405244"/>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6" name="Straight Arrow Connector 5"/>
          <p:cNvCxnSpPr>
            <a:endCxn id="13" idx="3"/>
          </p:cNvCxnSpPr>
          <p:nvPr/>
        </p:nvCxnSpPr>
        <p:spPr>
          <a:xfrm flipH="1">
            <a:off x="3880885" y="3740727"/>
            <a:ext cx="2073106" cy="226254"/>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8" name="Straight Arrow Connector 7"/>
          <p:cNvCxnSpPr/>
          <p:nvPr/>
        </p:nvCxnSpPr>
        <p:spPr>
          <a:xfrm flipH="1">
            <a:off x="3880885" y="4499264"/>
            <a:ext cx="2374442" cy="635713"/>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17" name="Straight Arrow Connector 16"/>
          <p:cNvCxnSpPr>
            <a:endCxn id="2" idx="3"/>
          </p:cNvCxnSpPr>
          <p:nvPr/>
        </p:nvCxnSpPr>
        <p:spPr>
          <a:xfrm flipV="1">
            <a:off x="6525491" y="3966982"/>
            <a:ext cx="1261718" cy="1167995"/>
          </a:xfrm>
          <a:prstGeom prst="straightConnector1">
            <a:avLst/>
          </a:prstGeom>
          <a:ln w="38100">
            <a:solidFill>
              <a:srgbClr val="FFFF00"/>
            </a:solidFill>
            <a:tailEnd type="triangle"/>
          </a:ln>
        </p:spPr>
        <p:style>
          <a:lnRef idx="1">
            <a:schemeClr val="accent6"/>
          </a:lnRef>
          <a:fillRef idx="0">
            <a:schemeClr val="accent6"/>
          </a:fillRef>
          <a:effectRef idx="0">
            <a:schemeClr val="accent6"/>
          </a:effectRef>
          <a:fontRef idx="minor">
            <a:schemeClr val="tx1"/>
          </a:fontRef>
        </p:style>
      </p:cxnSp>
      <p:cxnSp>
        <p:nvCxnSpPr>
          <p:cNvPr id="19" name="Straight Arrow Connector 18"/>
          <p:cNvCxnSpPr/>
          <p:nvPr/>
        </p:nvCxnSpPr>
        <p:spPr>
          <a:xfrm>
            <a:off x="6351054" y="5482762"/>
            <a:ext cx="1438363" cy="248742"/>
          </a:xfrm>
          <a:prstGeom prst="straightConnector1">
            <a:avLst/>
          </a:prstGeom>
          <a:ln w="38100">
            <a:solidFill>
              <a:srgbClr val="FFFF00"/>
            </a:solidFill>
            <a:tailEnd type="triangle"/>
          </a:ln>
        </p:spPr>
        <p:style>
          <a:lnRef idx="1">
            <a:schemeClr val="accent6"/>
          </a:lnRef>
          <a:fillRef idx="0">
            <a:schemeClr val="accent6"/>
          </a:fillRef>
          <a:effectRef idx="0">
            <a:schemeClr val="accent6"/>
          </a:effectRef>
          <a:fontRef idx="minor">
            <a:schemeClr val="tx1"/>
          </a:fontRef>
        </p:style>
      </p:cxnSp>
      <p:sp>
        <p:nvSpPr>
          <p:cNvPr id="23" name="TextBox 22"/>
          <p:cNvSpPr txBox="1"/>
          <p:nvPr/>
        </p:nvSpPr>
        <p:spPr>
          <a:xfrm rot="962028">
            <a:off x="3917453" y="2481361"/>
            <a:ext cx="139778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Miệng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4" name="TextBox 23"/>
          <p:cNvSpPr txBox="1"/>
          <p:nvPr/>
        </p:nvSpPr>
        <p:spPr>
          <a:xfrm rot="21203199">
            <a:off x="3870030" y="3799517"/>
            <a:ext cx="181341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Thực quản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5" name="TextBox 24"/>
          <p:cNvSpPr txBox="1"/>
          <p:nvPr/>
        </p:nvSpPr>
        <p:spPr>
          <a:xfrm rot="20867944">
            <a:off x="4017712" y="4469936"/>
            <a:ext cx="124206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Dạ dày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rot="18949972">
            <a:off x="6186447" y="4130475"/>
            <a:ext cx="162520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Ruột non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7" name="TextBox 26"/>
          <p:cNvSpPr txBox="1"/>
          <p:nvPr/>
        </p:nvSpPr>
        <p:spPr>
          <a:xfrm rot="579133">
            <a:off x="6255425" y="5686648"/>
            <a:ext cx="162520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Ruột già</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851731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500"/>
                                        <p:tgtEl>
                                          <p:spTgt spid="4"/>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anim calcmode="lin" valueType="num">
                                      <p:cBhvr>
                                        <p:cTn id="21" dur="1000" fill="hold"/>
                                        <p:tgtEl>
                                          <p:spTgt spid="23"/>
                                        </p:tgtEl>
                                        <p:attrNameLst>
                                          <p:attrName>ppt_x</p:attrName>
                                        </p:attrNameLst>
                                      </p:cBhvr>
                                      <p:tavLst>
                                        <p:tav tm="0">
                                          <p:val>
                                            <p:strVal val="#ppt_x"/>
                                          </p:val>
                                        </p:tav>
                                        <p:tav tm="100000">
                                          <p:val>
                                            <p:strVal val="#ppt_x"/>
                                          </p:val>
                                        </p:tav>
                                      </p:tavLst>
                                    </p:anim>
                                    <p:anim calcmode="lin" valueType="num">
                                      <p:cBhvr>
                                        <p:cTn id="22" dur="1000" fill="hold"/>
                                        <p:tgtEl>
                                          <p:spTgt spid="23"/>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1000"/>
                                        <p:tgtEl>
                                          <p:spTgt spid="15"/>
                                        </p:tgtEl>
                                      </p:cBhvr>
                                    </p:animEffect>
                                    <p:anim calcmode="lin" valueType="num">
                                      <p:cBhvr>
                                        <p:cTn id="26" dur="1000" fill="hold"/>
                                        <p:tgtEl>
                                          <p:spTgt spid="15"/>
                                        </p:tgtEl>
                                        <p:attrNameLst>
                                          <p:attrName>ppt_x</p:attrName>
                                        </p:attrNameLst>
                                      </p:cBhvr>
                                      <p:tavLst>
                                        <p:tav tm="0">
                                          <p:val>
                                            <p:strVal val="#ppt_x"/>
                                          </p:val>
                                        </p:tav>
                                        <p:tav tm="100000">
                                          <p:val>
                                            <p:strVal val="#ppt_x"/>
                                          </p:val>
                                        </p:tav>
                                      </p:tavLst>
                                    </p:anim>
                                    <p:anim calcmode="lin" valueType="num">
                                      <p:cBhvr>
                                        <p:cTn id="2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right)">
                                      <p:cBhvr>
                                        <p:cTn id="32" dur="500"/>
                                        <p:tgtEl>
                                          <p:spTgt spid="6"/>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1000"/>
                                        <p:tgtEl>
                                          <p:spTgt spid="24"/>
                                        </p:tgtEl>
                                      </p:cBhvr>
                                    </p:animEffect>
                                    <p:anim calcmode="lin" valueType="num">
                                      <p:cBhvr>
                                        <p:cTn id="36" dur="1000" fill="hold"/>
                                        <p:tgtEl>
                                          <p:spTgt spid="24"/>
                                        </p:tgtEl>
                                        <p:attrNameLst>
                                          <p:attrName>ppt_x</p:attrName>
                                        </p:attrNameLst>
                                      </p:cBhvr>
                                      <p:tavLst>
                                        <p:tav tm="0">
                                          <p:val>
                                            <p:strVal val="#ppt_x"/>
                                          </p:val>
                                        </p:tav>
                                        <p:tav tm="100000">
                                          <p:val>
                                            <p:strVal val="#ppt_x"/>
                                          </p:val>
                                        </p:tav>
                                      </p:tavLst>
                                    </p:anim>
                                    <p:anim calcmode="lin" valueType="num">
                                      <p:cBhvr>
                                        <p:cTn id="37" dur="1000" fill="hold"/>
                                        <p:tgtEl>
                                          <p:spTgt spid="2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anim calcmode="lin" valueType="num">
                                      <p:cBhvr>
                                        <p:cTn id="41" dur="1000" fill="hold"/>
                                        <p:tgtEl>
                                          <p:spTgt spid="13"/>
                                        </p:tgtEl>
                                        <p:attrNameLst>
                                          <p:attrName>ppt_x</p:attrName>
                                        </p:attrNameLst>
                                      </p:cBhvr>
                                      <p:tavLst>
                                        <p:tav tm="0">
                                          <p:val>
                                            <p:strVal val="#ppt_x"/>
                                          </p:val>
                                        </p:tav>
                                        <p:tav tm="100000">
                                          <p:val>
                                            <p:strVal val="#ppt_x"/>
                                          </p:val>
                                        </p:tav>
                                      </p:tavLst>
                                    </p:anim>
                                    <p:anim calcmode="lin" valueType="num">
                                      <p:cBhvr>
                                        <p:cTn id="4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right)">
                                      <p:cBhvr>
                                        <p:cTn id="47" dur="500"/>
                                        <p:tgtEl>
                                          <p:spTgt spid="8"/>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1000"/>
                                        <p:tgtEl>
                                          <p:spTgt spid="25"/>
                                        </p:tgtEl>
                                      </p:cBhvr>
                                    </p:animEffect>
                                    <p:anim calcmode="lin" valueType="num">
                                      <p:cBhvr>
                                        <p:cTn id="51" dur="1000" fill="hold"/>
                                        <p:tgtEl>
                                          <p:spTgt spid="25"/>
                                        </p:tgtEl>
                                        <p:attrNameLst>
                                          <p:attrName>ppt_x</p:attrName>
                                        </p:attrNameLst>
                                      </p:cBhvr>
                                      <p:tavLst>
                                        <p:tav tm="0">
                                          <p:val>
                                            <p:strVal val="#ppt_x"/>
                                          </p:val>
                                        </p:tav>
                                        <p:tav tm="100000">
                                          <p:val>
                                            <p:strVal val="#ppt_x"/>
                                          </p:val>
                                        </p:tav>
                                      </p:tavLst>
                                    </p:anim>
                                    <p:anim calcmode="lin" valueType="num">
                                      <p:cBhvr>
                                        <p:cTn id="52" dur="1000" fill="hold"/>
                                        <p:tgtEl>
                                          <p:spTgt spid="25"/>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left)">
                                      <p:cBhvr>
                                        <p:cTn id="62" dur="500"/>
                                        <p:tgtEl>
                                          <p:spTgt spid="17"/>
                                        </p:tgtEl>
                                      </p:cBhvr>
                                    </p:animEffect>
                                  </p:childTnLst>
                                </p:cTn>
                              </p:par>
                              <p:par>
                                <p:cTn id="63" presetID="42" presetClass="entr" presetSubtype="0" fill="hold" grpId="0" nodeType="with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1000"/>
                                        <p:tgtEl>
                                          <p:spTgt spid="26"/>
                                        </p:tgtEl>
                                      </p:cBhvr>
                                    </p:animEffect>
                                    <p:anim calcmode="lin" valueType="num">
                                      <p:cBhvr>
                                        <p:cTn id="66" dur="1000" fill="hold"/>
                                        <p:tgtEl>
                                          <p:spTgt spid="26"/>
                                        </p:tgtEl>
                                        <p:attrNameLst>
                                          <p:attrName>ppt_x</p:attrName>
                                        </p:attrNameLst>
                                      </p:cBhvr>
                                      <p:tavLst>
                                        <p:tav tm="0">
                                          <p:val>
                                            <p:strVal val="#ppt_x"/>
                                          </p:val>
                                        </p:tav>
                                        <p:tav tm="100000">
                                          <p:val>
                                            <p:strVal val="#ppt_x"/>
                                          </p:val>
                                        </p:tav>
                                      </p:tavLst>
                                    </p:anim>
                                    <p:anim calcmode="lin" valueType="num">
                                      <p:cBhvr>
                                        <p:cTn id="67" dur="1000" fill="hold"/>
                                        <p:tgtEl>
                                          <p:spTgt spid="26"/>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11"/>
                                        </p:tgtEl>
                                        <p:attrNameLst>
                                          <p:attrName>style.visibility</p:attrName>
                                        </p:attrNameLst>
                                      </p:cBhvr>
                                      <p:to>
                                        <p:strVal val="visible"/>
                                      </p:to>
                                    </p:set>
                                    <p:animEffect transition="in" filter="fade">
                                      <p:cBhvr>
                                        <p:cTn id="70" dur="1000"/>
                                        <p:tgtEl>
                                          <p:spTgt spid="11"/>
                                        </p:tgtEl>
                                      </p:cBhvr>
                                    </p:animEffect>
                                    <p:anim calcmode="lin" valueType="num">
                                      <p:cBhvr>
                                        <p:cTn id="71" dur="1000" fill="hold"/>
                                        <p:tgtEl>
                                          <p:spTgt spid="11"/>
                                        </p:tgtEl>
                                        <p:attrNameLst>
                                          <p:attrName>ppt_x</p:attrName>
                                        </p:attrNameLst>
                                      </p:cBhvr>
                                      <p:tavLst>
                                        <p:tav tm="0">
                                          <p:val>
                                            <p:strVal val="#ppt_x"/>
                                          </p:val>
                                        </p:tav>
                                        <p:tav tm="100000">
                                          <p:val>
                                            <p:strVal val="#ppt_x"/>
                                          </p:val>
                                        </p:tav>
                                      </p:tavLst>
                                    </p:anim>
                                    <p:anim calcmode="lin" valueType="num">
                                      <p:cBhvr>
                                        <p:cTn id="7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wipe(left)">
                                      <p:cBhvr>
                                        <p:cTn id="77" dur="500"/>
                                        <p:tgtEl>
                                          <p:spTgt spid="19"/>
                                        </p:tgtEl>
                                      </p:cBhvr>
                                    </p:animEffect>
                                  </p:childTnLst>
                                </p:cTn>
                              </p:par>
                              <p:par>
                                <p:cTn id="78" presetID="42" presetClass="entr" presetSubtype="0" fill="hold" grpId="0" nodeType="withEffect">
                                  <p:stCondLst>
                                    <p:cond delay="0"/>
                                  </p:stCondLst>
                                  <p:childTnLst>
                                    <p:set>
                                      <p:cBhvr>
                                        <p:cTn id="79" dur="1" fill="hold">
                                          <p:stCondLst>
                                            <p:cond delay="0"/>
                                          </p:stCondLst>
                                        </p:cTn>
                                        <p:tgtEl>
                                          <p:spTgt spid="14"/>
                                        </p:tgtEl>
                                        <p:attrNameLst>
                                          <p:attrName>style.visibility</p:attrName>
                                        </p:attrNameLst>
                                      </p:cBhvr>
                                      <p:to>
                                        <p:strVal val="visible"/>
                                      </p:to>
                                    </p:set>
                                    <p:animEffect transition="in" filter="fade">
                                      <p:cBhvr>
                                        <p:cTn id="80" dur="1000"/>
                                        <p:tgtEl>
                                          <p:spTgt spid="14"/>
                                        </p:tgtEl>
                                      </p:cBhvr>
                                    </p:animEffect>
                                    <p:anim calcmode="lin" valueType="num">
                                      <p:cBhvr>
                                        <p:cTn id="81" dur="1000" fill="hold"/>
                                        <p:tgtEl>
                                          <p:spTgt spid="14"/>
                                        </p:tgtEl>
                                        <p:attrNameLst>
                                          <p:attrName>ppt_x</p:attrName>
                                        </p:attrNameLst>
                                      </p:cBhvr>
                                      <p:tavLst>
                                        <p:tav tm="0">
                                          <p:val>
                                            <p:strVal val="#ppt_x"/>
                                          </p:val>
                                        </p:tav>
                                        <p:tav tm="100000">
                                          <p:val>
                                            <p:strVal val="#ppt_x"/>
                                          </p:val>
                                        </p:tav>
                                      </p:tavLst>
                                    </p:anim>
                                    <p:anim calcmode="lin" valueType="num">
                                      <p:cBhvr>
                                        <p:cTn id="82" dur="1000" fill="hold"/>
                                        <p:tgtEl>
                                          <p:spTgt spid="14"/>
                                        </p:tgtEl>
                                        <p:attrNameLst>
                                          <p:attrName>ppt_y</p:attrName>
                                        </p:attrNameLst>
                                      </p:cBhvr>
                                      <p:tavLst>
                                        <p:tav tm="0">
                                          <p:val>
                                            <p:strVal val="#ppt_y+.1"/>
                                          </p:val>
                                        </p:tav>
                                        <p:tav tm="100000">
                                          <p:val>
                                            <p:strVal val="#ppt_y"/>
                                          </p:val>
                                        </p:tav>
                                      </p:tavLst>
                                    </p:anim>
                                  </p:childTnLst>
                                </p:cTn>
                              </p:par>
                              <p:par>
                                <p:cTn id="83" presetID="42" presetClass="entr" presetSubtype="0" fill="hold" grpId="0" nodeType="withEffect">
                                  <p:stCondLst>
                                    <p:cond delay="0"/>
                                  </p:stCondLst>
                                  <p:childTnLst>
                                    <p:set>
                                      <p:cBhvr>
                                        <p:cTn id="84" dur="1" fill="hold">
                                          <p:stCondLst>
                                            <p:cond delay="0"/>
                                          </p:stCondLst>
                                        </p:cTn>
                                        <p:tgtEl>
                                          <p:spTgt spid="27"/>
                                        </p:tgtEl>
                                        <p:attrNameLst>
                                          <p:attrName>style.visibility</p:attrName>
                                        </p:attrNameLst>
                                      </p:cBhvr>
                                      <p:to>
                                        <p:strVal val="visible"/>
                                      </p:to>
                                    </p:set>
                                    <p:animEffect transition="in" filter="fade">
                                      <p:cBhvr>
                                        <p:cTn id="85" dur="1000"/>
                                        <p:tgtEl>
                                          <p:spTgt spid="27"/>
                                        </p:tgtEl>
                                      </p:cBhvr>
                                    </p:animEffect>
                                    <p:anim calcmode="lin" valueType="num">
                                      <p:cBhvr>
                                        <p:cTn id="86" dur="1000" fill="hold"/>
                                        <p:tgtEl>
                                          <p:spTgt spid="27"/>
                                        </p:tgtEl>
                                        <p:attrNameLst>
                                          <p:attrName>ppt_x</p:attrName>
                                        </p:attrNameLst>
                                      </p:cBhvr>
                                      <p:tavLst>
                                        <p:tav tm="0">
                                          <p:val>
                                            <p:strVal val="#ppt_x"/>
                                          </p:val>
                                        </p:tav>
                                        <p:tav tm="100000">
                                          <p:val>
                                            <p:strVal val="#ppt_x"/>
                                          </p:val>
                                        </p:tav>
                                      </p:tavLst>
                                    </p:anim>
                                    <p:anim calcmode="lin" valueType="num">
                                      <p:cBhvr>
                                        <p:cTn id="8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9" grpId="0"/>
      <p:bldP spid="10" grpId="0" animBg="1"/>
      <p:bldP spid="11" grpId="0" animBg="1"/>
      <p:bldP spid="13" grpId="0" animBg="1"/>
      <p:bldP spid="14" grpId="0" animBg="1"/>
      <p:bldP spid="15" grpId="0" animBg="1"/>
      <p:bldP spid="23" grpId="0"/>
      <p:bldP spid="24" grpId="0"/>
      <p:bldP spid="25" grpId="0"/>
      <p:bldP spid="26"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28137" y="1787237"/>
            <a:ext cx="9871364" cy="4700224"/>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4105366" y="642884"/>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chemeClr val="bg1"/>
              </a:solidFill>
              <a:effectLst/>
              <a:uLnTx/>
              <a:uFillTx/>
              <a:latin typeface="Pangolin" panose="00000500000000000000" pitchFamily="2" charset="0"/>
              <a:ea typeface="Roboto" panose="02000000000000000000" pitchFamily="2" charset="0"/>
              <a:cs typeface="+mn-cs"/>
            </a:endParaRPr>
          </a:p>
        </p:txBody>
      </p:sp>
      <p:sp>
        <p:nvSpPr>
          <p:cNvPr id="8" name="Rectangle 2"/>
          <p:cNvSpPr>
            <a:spLocks noChangeArrowheads="1"/>
          </p:cNvSpPr>
          <p:nvPr/>
        </p:nvSpPr>
        <p:spPr bwMode="auto">
          <a:xfrm>
            <a:off x="1696766" y="1955708"/>
            <a:ext cx="8140009" cy="3862596"/>
          </a:xfrm>
          <a:prstGeom prst="rect">
            <a:avLst/>
          </a:prstGeom>
          <a:noFill/>
        </p:spPr>
        <p:txBody>
          <a:bodyPr wrap="square" rtlCol="0">
            <a:spAutoFit/>
          </a:bodyPr>
          <a:lstStyle/>
          <a:p>
            <a:pPr>
              <a:spcBef>
                <a:spcPts val="600"/>
              </a:spcBef>
            </a:pPr>
            <a:r>
              <a:rPr lang="en-US" altLang="en-US" sz="2000" b="1">
                <a:solidFill>
                  <a:srgbClr val="002060"/>
                </a:solidFill>
                <a:latin typeface="Roboto" panose="02000000000000000000" pitchFamily="2" charset="0"/>
                <a:ea typeface="Roboto" panose="02000000000000000000" pitchFamily="2" charset="0"/>
              </a:rPr>
              <a:t>1. Em hãy nêu chức năng của các bộ phận sau:</a:t>
            </a:r>
          </a:p>
          <a:p>
            <a:pPr>
              <a:spcBef>
                <a:spcPts val="600"/>
              </a:spcBef>
            </a:pPr>
            <a:r>
              <a:rPr lang="en-US" altLang="en-US" sz="2000">
                <a:solidFill>
                  <a:srgbClr val="002060"/>
                </a:solidFill>
                <a:latin typeface="Roboto" panose="02000000000000000000" pitchFamily="2" charset="0"/>
                <a:ea typeface="Roboto" panose="02000000000000000000" pitchFamily="2" charset="0"/>
              </a:rPr>
              <a:t>Miệng: ……………………………………………………………………………………………………….</a:t>
            </a:r>
          </a:p>
          <a:p>
            <a:pPr>
              <a:spcBef>
                <a:spcPts val="600"/>
              </a:spcBef>
            </a:pPr>
            <a:r>
              <a:rPr lang="en-US" altLang="en-US" sz="2000">
                <a:solidFill>
                  <a:srgbClr val="002060"/>
                </a:solidFill>
                <a:latin typeface="Roboto" panose="02000000000000000000" pitchFamily="2" charset="0"/>
                <a:ea typeface="Roboto" panose="02000000000000000000" pitchFamily="2" charset="0"/>
              </a:rPr>
              <a:t>Dạ dày: ………………………………………………………………………………………………………</a:t>
            </a:r>
          </a:p>
          <a:p>
            <a:pPr>
              <a:spcBef>
                <a:spcPts val="600"/>
              </a:spcBef>
            </a:pPr>
            <a:r>
              <a:rPr lang="en-US" altLang="en-US" sz="2000">
                <a:solidFill>
                  <a:srgbClr val="002060"/>
                </a:solidFill>
                <a:latin typeface="Roboto" panose="02000000000000000000" pitchFamily="2" charset="0"/>
                <a:ea typeface="Roboto" panose="02000000000000000000" pitchFamily="2" charset="0"/>
              </a:rPr>
              <a:t>Ruột non: …………………………………………………………………………………………………</a:t>
            </a:r>
          </a:p>
          <a:p>
            <a:pPr>
              <a:spcBef>
                <a:spcPts val="600"/>
              </a:spcBef>
            </a:pPr>
            <a:r>
              <a:rPr lang="en-US" sz="2000">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en-US" altLang="en-US" sz="2000">
              <a:solidFill>
                <a:srgbClr val="002060"/>
              </a:solidFill>
              <a:latin typeface="Roboto" panose="02000000000000000000" pitchFamily="2" charset="0"/>
              <a:ea typeface="Roboto" panose="02000000000000000000" pitchFamily="2" charset="0"/>
            </a:endParaRPr>
          </a:p>
          <a:p>
            <a:pPr>
              <a:spcBef>
                <a:spcPts val="600"/>
              </a:spcBef>
            </a:pPr>
            <a:r>
              <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rPr>
              <a:t>2. Em hãy chỉ ra vị trí của các bộ phận </a:t>
            </a:r>
          </a:p>
          <a:p>
            <a:pPr>
              <a:spcBef>
                <a:spcPts val="600"/>
              </a:spcBef>
            </a:pPr>
            <a:r>
              <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rPr>
              <a:t>thực quản, gan, ruột non, ruột già</a:t>
            </a:r>
            <a:endParaRPr lang="en-US" sz="2000">
              <a:solidFill>
                <a:srgbClr val="002060"/>
              </a:solidFill>
              <a:latin typeface="Roboto" panose="02000000000000000000" pitchFamily="2" charset="0"/>
              <a:ea typeface="Roboto" panose="02000000000000000000" pitchFamily="2" charset="0"/>
              <a:cs typeface="Times New Roman" panose="02020603050405020304" pitchFamily="18" charset="0"/>
            </a:endParaRPr>
          </a:p>
          <a:p>
            <a:endParaRPr lang="en-US" altLang="en-US" sz="2000">
              <a:solidFill>
                <a:srgbClr val="002060"/>
              </a:solidFill>
              <a:latin typeface="Roboto" panose="02000000000000000000" pitchFamily="2" charset="0"/>
              <a:ea typeface="Roboto" panose="02000000000000000000" pitchFamily="2" charset="0"/>
            </a:endParaRPr>
          </a:p>
          <a:p>
            <a:pPr>
              <a:spcBef>
                <a:spcPts val="600"/>
              </a:spcBef>
              <a:spcAft>
                <a:spcPts val="600"/>
              </a:spcAft>
            </a:pPr>
            <a:r>
              <a:rPr lang="en-US" sz="2000" b="1">
                <a:solidFill>
                  <a:srgbClr val="002060"/>
                </a:solidFill>
                <a:latin typeface="Roboto" panose="02000000000000000000" pitchFamily="2" charset="0"/>
                <a:ea typeface="Roboto" panose="02000000000000000000" pitchFamily="2" charset="0"/>
                <a:cs typeface="Times New Roman" panose="02020603050405020304" pitchFamily="18" charset="0"/>
              </a:rPr>
              <a:t>3. Theo em, bộ phận nào quan trọng nhất?</a:t>
            </a:r>
            <a:endParaRPr lang="en-US" sz="2000">
              <a:solidFill>
                <a:srgbClr val="002060"/>
              </a:solidFill>
              <a:latin typeface="Roboto" panose="02000000000000000000" pitchFamily="2" charset="0"/>
              <a:ea typeface="Roboto" panose="02000000000000000000" pitchFamily="2" charset="0"/>
              <a:cs typeface="Times New Roman" panose="02020603050405020304" pitchFamily="18" charset="0"/>
            </a:endParaRPr>
          </a:p>
          <a:p>
            <a:pPr>
              <a:spcBef>
                <a:spcPts val="600"/>
              </a:spcBef>
              <a:spcAft>
                <a:spcPts val="600"/>
              </a:spcAft>
            </a:pPr>
            <a:r>
              <a:rPr lang="en-US" sz="2000">
                <a:solidFill>
                  <a:srgbClr val="002060"/>
                </a:solidFill>
                <a:latin typeface="Roboto" panose="02000000000000000000" pitchFamily="2" charset="0"/>
                <a:ea typeface="Roboto" panose="02000000000000000000" pitchFamily="2" charset="0"/>
                <a:cs typeface="Times New Roman" panose="02020603050405020304" pitchFamily="18" charset="0"/>
              </a:rPr>
              <a:t>………………………………………………..………………………………</a:t>
            </a:r>
          </a:p>
        </p:txBody>
      </p:sp>
      <p:pic>
        <p:nvPicPr>
          <p:cNvPr id="2049" name="Picture 2" descr="image-removebg-preview (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5634" y="3755196"/>
            <a:ext cx="2010617" cy="255466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2561538" y="2254429"/>
            <a:ext cx="6894190" cy="400110"/>
          </a:xfrm>
          <a:prstGeom prst="rect">
            <a:avLst/>
          </a:prstGeom>
          <a:noFill/>
        </p:spPr>
        <p:txBody>
          <a:bodyPr wrap="square" rtlCol="0">
            <a:spAutoFit/>
          </a:bodyPr>
          <a:lstStyle/>
          <a:p>
            <a:pPr lvl="0">
              <a:defRPr/>
            </a:pPr>
            <a:r>
              <a:rPr lang="vi-VN" altLang="zh-CN" sz="2000">
                <a:solidFill>
                  <a:srgbClr val="FF0000"/>
                </a:solidFill>
                <a:latin typeface="Roboto" panose="02000000000000000000" pitchFamily="2" charset="0"/>
                <a:ea typeface="Roboto" panose="02000000000000000000" pitchFamily="2" charset="0"/>
              </a:rPr>
              <a:t>Nhai, nghiền nhỏ, lưỡi nhào trộn, nước bọt</a:t>
            </a:r>
            <a:r>
              <a:rPr lang="en-US" altLang="zh-CN" sz="2000">
                <a:solidFill>
                  <a:srgbClr val="FF0000"/>
                </a:solidFill>
                <a:latin typeface="Roboto" panose="02000000000000000000" pitchFamily="2" charset="0"/>
                <a:ea typeface="Roboto" panose="02000000000000000000" pitchFamily="2" charset="0"/>
              </a:rPr>
              <a:t> </a:t>
            </a:r>
            <a:r>
              <a:rPr lang="vi-VN" altLang="zh-CN" sz="2000">
                <a:solidFill>
                  <a:srgbClr val="FF0000"/>
                </a:solidFill>
                <a:latin typeface="Roboto" panose="02000000000000000000" pitchFamily="2" charset="0"/>
                <a:ea typeface="Roboto" panose="02000000000000000000" pitchFamily="2" charset="0"/>
              </a:rPr>
              <a:t>tẩm ướt thức ăn</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2561538" y="2647133"/>
            <a:ext cx="7275237" cy="400110"/>
          </a:xfrm>
          <a:prstGeom prst="rect">
            <a:avLst/>
          </a:prstGeom>
          <a:noFill/>
        </p:spPr>
        <p:txBody>
          <a:bodyPr wrap="square" rtlCol="0">
            <a:spAutoFit/>
          </a:bodyPr>
          <a:lstStyle/>
          <a:p>
            <a:pPr lvl="0">
              <a:defRPr/>
            </a:pPr>
            <a:r>
              <a:rPr lang="vi-VN" altLang="zh-CN" sz="2000">
                <a:solidFill>
                  <a:srgbClr val="FF0000"/>
                </a:solidFill>
                <a:latin typeface="Roboto" panose="02000000000000000000" pitchFamily="2" charset="0"/>
                <a:ea typeface="Roboto" panose="02000000000000000000" pitchFamily="2" charset="0"/>
              </a:rPr>
              <a:t>Nhào trộn và biến đổi một phần thức ăn thành</a:t>
            </a:r>
            <a:r>
              <a:rPr lang="en-US" altLang="zh-CN" sz="2000">
                <a:solidFill>
                  <a:srgbClr val="FF0000"/>
                </a:solidFill>
                <a:latin typeface="Roboto" panose="02000000000000000000" pitchFamily="2" charset="0"/>
                <a:ea typeface="Roboto" panose="02000000000000000000" pitchFamily="2" charset="0"/>
              </a:rPr>
              <a:t> </a:t>
            </a:r>
            <a:r>
              <a:rPr lang="vi-VN" altLang="zh-CN" sz="2000">
                <a:solidFill>
                  <a:srgbClr val="FF0000"/>
                </a:solidFill>
                <a:latin typeface="Roboto" panose="02000000000000000000" pitchFamily="2" charset="0"/>
                <a:ea typeface="Roboto" panose="02000000000000000000" pitchFamily="2" charset="0"/>
              </a:rPr>
              <a:t>chất dinh dưỡng</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2752061" y="3086004"/>
            <a:ext cx="6894190" cy="707886"/>
          </a:xfrm>
          <a:prstGeom prst="rect">
            <a:avLst/>
          </a:prstGeom>
          <a:noFill/>
        </p:spPr>
        <p:txBody>
          <a:bodyPr wrap="square" rtlCol="0">
            <a:spAutoFit/>
          </a:bodyPr>
          <a:lstStyle/>
          <a:p>
            <a:pPr lvl="0">
              <a:defRPr/>
            </a:pPr>
            <a:r>
              <a:rPr lang="vi-VN" altLang="zh-CN" sz="2000">
                <a:solidFill>
                  <a:srgbClr val="FF0000"/>
                </a:solidFill>
                <a:latin typeface="Roboto" panose="02000000000000000000" pitchFamily="2" charset="0"/>
                <a:ea typeface="Roboto" panose="02000000000000000000" pitchFamily="2" charset="0"/>
              </a:rPr>
              <a:t>Tiếp tục biến đổi thức ăn nhờ dịch tuỵ, dịch</a:t>
            </a:r>
            <a:r>
              <a:rPr lang="en-US" altLang="zh-CN" sz="2000">
                <a:solidFill>
                  <a:srgbClr val="FF0000"/>
                </a:solidFill>
                <a:latin typeface="Roboto" panose="02000000000000000000" pitchFamily="2" charset="0"/>
                <a:ea typeface="Roboto" panose="02000000000000000000" pitchFamily="2" charset="0"/>
              </a:rPr>
              <a:t> </a:t>
            </a:r>
            <a:r>
              <a:rPr lang="vi-VN" altLang="zh-CN" sz="2000">
                <a:solidFill>
                  <a:srgbClr val="FF0000"/>
                </a:solidFill>
                <a:latin typeface="Roboto" panose="02000000000000000000" pitchFamily="2" charset="0"/>
                <a:ea typeface="Roboto" panose="02000000000000000000" pitchFamily="2" charset="0"/>
              </a:rPr>
              <a:t>mật, dịch ruột và hấp thu chất dinh dưỡng vào</a:t>
            </a:r>
            <a:r>
              <a:rPr lang="en-US" altLang="zh-CN" sz="2000">
                <a:solidFill>
                  <a:srgbClr val="FF0000"/>
                </a:solidFill>
                <a:latin typeface="Roboto" panose="02000000000000000000" pitchFamily="2" charset="0"/>
                <a:ea typeface="Roboto" panose="02000000000000000000" pitchFamily="2" charset="0"/>
              </a:rPr>
              <a:t> </a:t>
            </a:r>
            <a:r>
              <a:rPr lang="vi-VN" altLang="zh-CN" sz="2000">
                <a:solidFill>
                  <a:srgbClr val="FF0000"/>
                </a:solidFill>
                <a:latin typeface="Roboto" panose="02000000000000000000" pitchFamily="2" charset="0"/>
                <a:ea typeface="Roboto" panose="02000000000000000000" pitchFamily="2" charset="0"/>
              </a:rPr>
              <a:t>máu nuôi cơ thể</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1763740" y="5234632"/>
            <a:ext cx="4683252" cy="400110"/>
          </a:xfrm>
          <a:prstGeom prst="rect">
            <a:avLst/>
          </a:prstGeom>
          <a:noFill/>
        </p:spPr>
        <p:txBody>
          <a:bodyPr wrap="square" rtlCol="0">
            <a:spAutoFit/>
          </a:bodyPr>
          <a:lstStyle/>
          <a:p>
            <a:pPr lvl="0">
              <a:defRPr/>
            </a:pPr>
            <a:r>
              <a:rPr lang="en-US" altLang="zh-CN" sz="2000">
                <a:solidFill>
                  <a:srgbClr val="FF0000"/>
                </a:solidFill>
                <a:latin typeface="Roboto" panose="02000000000000000000" pitchFamily="2" charset="0"/>
                <a:ea typeface="Roboto" panose="02000000000000000000" pitchFamily="2" charset="0"/>
              </a:rPr>
              <a:t>Ruột non là bộ phận quan trọng nhất</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9381702" y="4832474"/>
            <a:ext cx="1223702" cy="400110"/>
          </a:xfrm>
          <a:prstGeom prst="rect">
            <a:avLst/>
          </a:prstGeom>
          <a:noFill/>
        </p:spPr>
        <p:txBody>
          <a:bodyPr wrap="square" rtlCol="0">
            <a:spAutoFit/>
          </a:bodyPr>
          <a:lstStyle/>
          <a:p>
            <a:pPr lvl="0">
              <a:defRPr/>
            </a:pPr>
            <a:r>
              <a:rPr lang="en-US" altLang="zh-CN" sz="2000">
                <a:solidFill>
                  <a:srgbClr val="FF0000"/>
                </a:solidFill>
                <a:latin typeface="Roboto" panose="02000000000000000000" pitchFamily="2" charset="0"/>
                <a:ea typeface="Roboto" panose="02000000000000000000" pitchFamily="2" charset="0"/>
              </a:rPr>
              <a:t>Ruột non</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9381702" y="5434687"/>
            <a:ext cx="1223702" cy="400110"/>
          </a:xfrm>
          <a:prstGeom prst="rect">
            <a:avLst/>
          </a:prstGeom>
          <a:noFill/>
        </p:spPr>
        <p:txBody>
          <a:bodyPr wrap="square" rtlCol="0">
            <a:spAutoFit/>
          </a:bodyPr>
          <a:lstStyle/>
          <a:p>
            <a:pPr lvl="0">
              <a:defRPr/>
            </a:pPr>
            <a:r>
              <a:rPr lang="en-US" altLang="zh-CN" sz="2000">
                <a:solidFill>
                  <a:srgbClr val="FF0000"/>
                </a:solidFill>
                <a:latin typeface="Roboto" panose="02000000000000000000" pitchFamily="2" charset="0"/>
                <a:ea typeface="Roboto" panose="02000000000000000000" pitchFamily="2" charset="0"/>
              </a:rPr>
              <a:t>Ruột già</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p:cNvSpPr txBox="1"/>
          <p:nvPr/>
        </p:nvSpPr>
        <p:spPr>
          <a:xfrm>
            <a:off x="6867005" y="5772170"/>
            <a:ext cx="1223702" cy="400110"/>
          </a:xfrm>
          <a:prstGeom prst="rect">
            <a:avLst/>
          </a:prstGeom>
          <a:noFill/>
        </p:spPr>
        <p:txBody>
          <a:bodyPr wrap="square" rtlCol="0">
            <a:spAutoFit/>
          </a:bodyPr>
          <a:lstStyle/>
          <a:p>
            <a:pPr lvl="0">
              <a:defRPr/>
            </a:pPr>
            <a:r>
              <a:rPr lang="en-US" altLang="zh-CN" sz="2000">
                <a:solidFill>
                  <a:srgbClr val="FF0000"/>
                </a:solidFill>
                <a:latin typeface="Roboto" panose="02000000000000000000" pitchFamily="2" charset="0"/>
                <a:ea typeface="Roboto" panose="02000000000000000000" pitchFamily="2" charset="0"/>
              </a:rPr>
              <a:t>Gan</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7137813" y="4624674"/>
            <a:ext cx="952894" cy="707886"/>
          </a:xfrm>
          <a:prstGeom prst="rect">
            <a:avLst/>
          </a:prstGeom>
          <a:noFill/>
        </p:spPr>
        <p:txBody>
          <a:bodyPr wrap="square" rtlCol="0">
            <a:spAutoFit/>
          </a:bodyPr>
          <a:lstStyle/>
          <a:p>
            <a:pPr lvl="0">
              <a:defRPr/>
            </a:pPr>
            <a:r>
              <a:rPr lang="en-US" altLang="zh-CN" sz="2000">
                <a:solidFill>
                  <a:srgbClr val="FF0000"/>
                </a:solidFill>
                <a:latin typeface="Roboto" panose="02000000000000000000" pitchFamily="2" charset="0"/>
                <a:ea typeface="Roboto" panose="02000000000000000000" pitchFamily="2" charset="0"/>
              </a:rPr>
              <a:t>Thực quản</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cxnSp>
        <p:nvCxnSpPr>
          <p:cNvPr id="10" name="Straight Arrow Connector 9"/>
          <p:cNvCxnSpPr/>
          <p:nvPr/>
        </p:nvCxnSpPr>
        <p:spPr>
          <a:xfrm>
            <a:off x="7772400" y="4956464"/>
            <a:ext cx="840673" cy="1558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7441537" y="5559136"/>
            <a:ext cx="891972" cy="41563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6" idx="1"/>
          </p:cNvCxnSpPr>
          <p:nvPr/>
        </p:nvCxnSpPr>
        <p:spPr>
          <a:xfrm flipH="1">
            <a:off x="8769927" y="5032529"/>
            <a:ext cx="611775" cy="9422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7" idx="1"/>
          </p:cNvCxnSpPr>
          <p:nvPr/>
        </p:nvCxnSpPr>
        <p:spPr>
          <a:xfrm flipH="1">
            <a:off x="8908041" y="5634742"/>
            <a:ext cx="473661" cy="5375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354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500"/>
                                        <p:tgtEl>
                                          <p:spTgt spid="24"/>
                                        </p:tgtEl>
                                      </p:cBhvr>
                                    </p:animEffect>
                                  </p:childTnLst>
                                </p:cTn>
                              </p:par>
                              <p:par>
                                <p:cTn id="41" presetID="10"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019612" y="302941"/>
            <a:ext cx="5917505"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rgbClr val="002060"/>
                </a:solidFill>
                <a:latin typeface="Roboto Black" panose="02000000000000000000" pitchFamily="2" charset="0"/>
                <a:ea typeface="Roboto Black" panose="02000000000000000000" pitchFamily="2" charset="0"/>
              </a:rPr>
              <a:t>CHUẨN BỊ CHO GIỜ HỌC SAU</a:t>
            </a: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2549365" y="1141886"/>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6" name="Rectangle 15">
            <a:extLst>
              <a:ext uri="{FF2B5EF4-FFF2-40B4-BE49-F238E27FC236}">
                <a16:creationId xmlns:a16="http://schemas.microsoft.com/office/drawing/2014/main" id="{A1BDC5E5-E04A-A6EA-7594-DE45B70D8C28}"/>
              </a:ext>
            </a:extLst>
          </p:cNvPr>
          <p:cNvSpPr/>
          <p:nvPr/>
        </p:nvSpPr>
        <p:spPr>
          <a:xfrm>
            <a:off x="3854165" y="2810112"/>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5AD1D027-FD7B-D1C8-B4FE-68F083682E95}"/>
              </a:ext>
            </a:extLst>
          </p:cNvPr>
          <p:cNvSpPr/>
          <p:nvPr/>
        </p:nvSpPr>
        <p:spPr>
          <a:xfrm rot="1565122">
            <a:off x="4274879" y="2786190"/>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C50EEADF-F242-4F8F-96FE-76601BA8159E}"/>
              </a:ext>
            </a:extLst>
          </p:cNvPr>
          <p:cNvSpPr txBox="1"/>
          <p:nvPr/>
        </p:nvSpPr>
        <p:spPr>
          <a:xfrm>
            <a:off x="2139554" y="1817278"/>
            <a:ext cx="7409691"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Băng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dính</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hai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mặt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đất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nặn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giấy</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A4,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giấy</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màu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kéo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keo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dán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bút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màu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bút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chì</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0" name="Picture 19">
            <a:extLst>
              <a:ext uri="{FF2B5EF4-FFF2-40B4-BE49-F238E27FC236}">
                <a16:creationId xmlns:a16="http://schemas.microsoft.com/office/drawing/2014/main" id="{901E8F2F-82B1-8289-A128-7A4A6AA36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2165" y="2570464"/>
            <a:ext cx="1534400" cy="1534400"/>
          </a:xfrm>
          <a:prstGeom prst="rect">
            <a:avLst/>
          </a:prstGeom>
        </p:spPr>
      </p:pic>
      <p:pic>
        <p:nvPicPr>
          <p:cNvPr id="22" name="Picture 21"/>
          <p:cNvPicPr>
            <a:picLocks noChangeAspect="1"/>
          </p:cNvPicPr>
          <p:nvPr/>
        </p:nvPicPr>
        <p:blipFill>
          <a:blip r:embed="rId5"/>
          <a:stretch>
            <a:fillRect/>
          </a:stretch>
        </p:blipFill>
        <p:spPr>
          <a:xfrm>
            <a:off x="3498375" y="4374559"/>
            <a:ext cx="1390194" cy="1179643"/>
          </a:xfrm>
          <a:prstGeom prst="rect">
            <a:avLst/>
          </a:prstGeom>
          <a:effectLst>
            <a:outerShdw blurRad="63500" sx="102000" sy="102000" algn="ctr" rotWithShape="0">
              <a:prstClr val="black">
                <a:alpha val="40000"/>
              </a:prstClr>
            </a:outerShdw>
          </a:effectLst>
        </p:spPr>
      </p:pic>
      <p:pic>
        <p:nvPicPr>
          <p:cNvPr id="28" name="Picture 27">
            <a:extLst>
              <a:ext uri="{FF2B5EF4-FFF2-40B4-BE49-F238E27FC236}">
                <a16:creationId xmlns:a16="http://schemas.microsoft.com/office/drawing/2014/main" id="{77E3FE9C-3218-3295-B8AE-62698B4E0024}"/>
              </a:ext>
            </a:extLst>
          </p:cNvPr>
          <p:cNvPicPr>
            <a:picLocks noChangeAspect="1"/>
          </p:cNvPicPr>
          <p:nvPr/>
        </p:nvPicPr>
        <p:blipFill>
          <a:blip r:embed="rId6" cstate="hqprint">
            <a:extLst>
              <a:ext uri="{BEBA8EAE-BF5A-486C-A8C5-ECC9F3942E4B}">
                <a14:imgProps xmlns:a14="http://schemas.microsoft.com/office/drawing/2010/main">
                  <a14:imgLayer r:embed="rId7">
                    <a14:imgEffect>
                      <a14:backgroundRemoval t="0" b="90000" l="9892" r="89954"/>
                    </a14:imgEffect>
                  </a14:imgLayer>
                </a14:imgProps>
              </a:ext>
              <a:ext uri="{28A0092B-C50C-407E-A947-70E740481C1C}">
                <a14:useLocalDpi xmlns:a14="http://schemas.microsoft.com/office/drawing/2010/main" val="0"/>
              </a:ext>
            </a:extLst>
          </a:blip>
          <a:stretch>
            <a:fillRect/>
          </a:stretch>
        </p:blipFill>
        <p:spPr>
          <a:xfrm>
            <a:off x="6077368" y="3705972"/>
            <a:ext cx="1434420" cy="954539"/>
          </a:xfrm>
          <a:prstGeom prst="rect">
            <a:avLst/>
          </a:prstGeom>
        </p:spPr>
      </p:pic>
      <p:pic>
        <p:nvPicPr>
          <p:cNvPr id="29" name="Picture 28">
            <a:extLst>
              <a:ext uri="{FF2B5EF4-FFF2-40B4-BE49-F238E27FC236}">
                <a16:creationId xmlns:a16="http://schemas.microsoft.com/office/drawing/2014/main" id="{9CC86E58-57F0-17A7-1D97-F851345FB2C3}"/>
              </a:ext>
            </a:extLst>
          </p:cNvPr>
          <p:cNvPicPr>
            <a:picLocks noChangeAspect="1"/>
          </p:cNvPicPr>
          <p:nvPr/>
        </p:nvPicPr>
        <p:blipFill>
          <a:blip r:embed="rId8"/>
          <a:stretch>
            <a:fillRect/>
          </a:stretch>
        </p:blipFill>
        <p:spPr>
          <a:xfrm rot="19953028">
            <a:off x="7707397" y="4800630"/>
            <a:ext cx="1620132" cy="354886"/>
          </a:xfrm>
          <a:prstGeom prst="rect">
            <a:avLst/>
          </a:prstGeom>
        </p:spPr>
      </p:pic>
      <p:pic>
        <p:nvPicPr>
          <p:cNvPr id="30" name="Picture 29">
            <a:extLst>
              <a:ext uri="{FF2B5EF4-FFF2-40B4-BE49-F238E27FC236}">
                <a16:creationId xmlns:a16="http://schemas.microsoft.com/office/drawing/2014/main" id="{8F624B72-22D2-CFF5-5921-7391F9923F08}"/>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940" b="89458" l="941" r="99765"/>
                    </a14:imgEffect>
                  </a14:imgLayer>
                </a14:imgProps>
              </a:ext>
            </a:extLst>
          </a:blip>
          <a:stretch>
            <a:fillRect/>
          </a:stretch>
        </p:blipFill>
        <p:spPr>
          <a:xfrm>
            <a:off x="5808904" y="4365062"/>
            <a:ext cx="1534401" cy="1198638"/>
          </a:xfrm>
          <a:prstGeom prst="rect">
            <a:avLst/>
          </a:prstGeom>
        </p:spPr>
      </p:pic>
      <p:pic>
        <p:nvPicPr>
          <p:cNvPr id="31" name="Picture 30">
            <a:extLst>
              <a:ext uri="{FF2B5EF4-FFF2-40B4-BE49-F238E27FC236}">
                <a16:creationId xmlns:a16="http://schemas.microsoft.com/office/drawing/2014/main" id="{2F0B38A0-9C2A-CC9E-621D-1963F69D092A}"/>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5660693" y="3210256"/>
            <a:ext cx="1054699" cy="646232"/>
          </a:xfrm>
          <a:prstGeom prst="rect">
            <a:avLst/>
          </a:prstGeom>
          <a:effectLst>
            <a:outerShdw blurRad="63500" sx="102000" sy="102000" algn="ctr" rotWithShape="0">
              <a:prstClr val="black">
                <a:alpha val="40000"/>
              </a:prstClr>
            </a:outerShdw>
          </a:effectLst>
        </p:spPr>
      </p:pic>
      <p:pic>
        <p:nvPicPr>
          <p:cNvPr id="32" name="Picture 31">
            <a:extLst>
              <a:ext uri="{FF2B5EF4-FFF2-40B4-BE49-F238E27FC236}">
                <a16:creationId xmlns:a16="http://schemas.microsoft.com/office/drawing/2014/main" id="{4A2210E2-AFE1-878C-C378-54692377689D}"/>
              </a:ext>
            </a:extLst>
          </p:cNvPr>
          <p:cNvPicPr>
            <a:picLocks noChangeAspect="1"/>
          </p:cNvPicPr>
          <p:nvPr/>
        </p:nvPicPr>
        <p:blipFill rotWithShape="1">
          <a:blip r:embed="rId13">
            <a:extLst>
              <a:ext uri="{28A0092B-C50C-407E-A947-70E740481C1C}">
                <a14:useLocalDpi xmlns:a14="http://schemas.microsoft.com/office/drawing/2010/main" val="0"/>
              </a:ext>
            </a:extLst>
          </a:blip>
          <a:srcRect l="16228" r="13090"/>
          <a:stretch/>
        </p:blipFill>
        <p:spPr>
          <a:xfrm>
            <a:off x="4888569" y="4011156"/>
            <a:ext cx="1091108" cy="1412294"/>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14"/>
          <a:stretch>
            <a:fillRect/>
          </a:stretch>
        </p:blipFill>
        <p:spPr>
          <a:xfrm>
            <a:off x="7542708" y="2825819"/>
            <a:ext cx="1092898" cy="1394827"/>
          </a:xfrm>
          <a:prstGeom prst="rect">
            <a:avLst/>
          </a:prstGeom>
        </p:spPr>
      </p:pic>
      <p:pic>
        <p:nvPicPr>
          <p:cNvPr id="3" name="Picture 2"/>
          <p:cNvPicPr>
            <a:picLocks noChangeAspect="1"/>
          </p:cNvPicPr>
          <p:nvPr/>
        </p:nvPicPr>
        <p:blipFill>
          <a:blip r:embed="rId15"/>
          <a:stretch>
            <a:fillRect/>
          </a:stretch>
        </p:blipFill>
        <p:spPr>
          <a:xfrm>
            <a:off x="8635606" y="2825819"/>
            <a:ext cx="1108424" cy="1426379"/>
          </a:xfrm>
          <a:prstGeom prst="rect">
            <a:avLst/>
          </a:prstGeom>
        </p:spPr>
      </p:pic>
      <p:pic>
        <p:nvPicPr>
          <p:cNvPr id="21" name="Picture 20"/>
          <p:cNvPicPr>
            <a:picLocks noChangeAspect="1"/>
          </p:cNvPicPr>
          <p:nvPr/>
        </p:nvPicPr>
        <p:blipFill>
          <a:blip r:embed="rId16"/>
          <a:stretch>
            <a:fillRect/>
          </a:stretch>
        </p:blipFill>
        <p:spPr>
          <a:xfrm>
            <a:off x="1738705" y="4554103"/>
            <a:ext cx="1352220" cy="847939"/>
          </a:xfrm>
          <a:prstGeom prst="rect">
            <a:avLst/>
          </a:prstGeom>
        </p:spPr>
      </p:pic>
    </p:spTree>
    <p:extLst>
      <p:ext uri="{BB962C8B-B14F-4D97-AF65-F5344CB8AC3E}">
        <p14:creationId xmlns:p14="http://schemas.microsoft.com/office/powerpoint/2010/main" val="155564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500" fill="hold"/>
                                        <p:tgtEl>
                                          <p:spTgt spid="19"/>
                                        </p:tgtEl>
                                        <p:attrNameLst>
                                          <p:attrName>ppt_w</p:attrName>
                                        </p:attrNameLst>
                                      </p:cBhvr>
                                      <p:tavLst>
                                        <p:tav tm="0">
                                          <p:val>
                                            <p:fltVal val="0"/>
                                          </p:val>
                                        </p:tav>
                                        <p:tav tm="100000">
                                          <p:val>
                                            <p:strVal val="#ppt_w"/>
                                          </p:val>
                                        </p:tav>
                                      </p:tavLst>
                                    </p:anim>
                                    <p:anim calcmode="lin" valueType="num">
                                      <p:cBhvr>
                                        <p:cTn id="20" dur="500" fill="hold"/>
                                        <p:tgtEl>
                                          <p:spTgt spid="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806254" y="2957633"/>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875680" y="2957633"/>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493" y="103909"/>
            <a:ext cx="1885899" cy="1411357"/>
          </a:xfrm>
          <a:prstGeom prst="rect">
            <a:avLst/>
          </a:prstGeom>
          <a:effectLst>
            <a:outerShdw blurRad="63500" sx="102000" sy="102000" algn="ctr" rotWithShape="0">
              <a:prstClr val="black">
                <a:alpha val="40000"/>
              </a:prstClr>
            </a:outerShdw>
          </a:effec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0676" y="2822552"/>
            <a:ext cx="1588399" cy="2602531"/>
          </a:xfrm>
          <a:prstGeom prst="rect">
            <a:avLst/>
          </a:prstGeom>
        </p:spPr>
      </p:pic>
    </p:spTree>
    <p:extLst>
      <p:ext uri="{BB962C8B-B14F-4D97-AF65-F5344CB8AC3E}">
        <p14:creationId xmlns:p14="http://schemas.microsoft.com/office/powerpoint/2010/main" val="3922681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3.75E-6 1.85185E-6 L -3.75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8"/>
                                        </p:tgtEl>
                                        <p:attrNameLst>
                                          <p:attrName>r</p:attrName>
                                        </p:attrNameLst>
                                      </p:cBhvr>
                                    </p:animRot>
                                    <p:animRot by="-240000">
                                      <p:cBhvr>
                                        <p:cTn id="29" dur="200" fill="hold">
                                          <p:stCondLst>
                                            <p:cond delay="200"/>
                                          </p:stCondLst>
                                        </p:cTn>
                                        <p:tgtEl>
                                          <p:spTgt spid="8"/>
                                        </p:tgtEl>
                                        <p:attrNameLst>
                                          <p:attrName>r</p:attrName>
                                        </p:attrNameLst>
                                      </p:cBhvr>
                                    </p:animRot>
                                    <p:animRot by="240000">
                                      <p:cBhvr>
                                        <p:cTn id="30" dur="200" fill="hold">
                                          <p:stCondLst>
                                            <p:cond delay="400"/>
                                          </p:stCondLst>
                                        </p:cTn>
                                        <p:tgtEl>
                                          <p:spTgt spid="8"/>
                                        </p:tgtEl>
                                        <p:attrNameLst>
                                          <p:attrName>r</p:attrName>
                                        </p:attrNameLst>
                                      </p:cBhvr>
                                    </p:animRot>
                                    <p:animRot by="-240000">
                                      <p:cBhvr>
                                        <p:cTn id="31" dur="200" fill="hold">
                                          <p:stCondLst>
                                            <p:cond delay="600"/>
                                          </p:stCondLst>
                                        </p:cTn>
                                        <p:tgtEl>
                                          <p:spTgt spid="8"/>
                                        </p:tgtEl>
                                        <p:attrNameLst>
                                          <p:attrName>r</p:attrName>
                                        </p:attrNameLst>
                                      </p:cBhvr>
                                    </p:animRot>
                                    <p:animRot by="120000">
                                      <p:cBhvr>
                                        <p:cTn id="32"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Arrow: Pentagon 25">
            <a:extLst>
              <a:ext uri="{FF2B5EF4-FFF2-40B4-BE49-F238E27FC236}">
                <a16:creationId xmlns:a16="http://schemas.microsoft.com/office/drawing/2014/main" id="{F1C07DEE-8892-24B9-69DB-4BC45E9619CB}"/>
              </a:ext>
            </a:extLst>
          </p:cNvPr>
          <p:cNvSpPr/>
          <p:nvPr/>
        </p:nvSpPr>
        <p:spPr>
          <a:xfrm>
            <a:off x="262389" y="5574544"/>
            <a:ext cx="975161" cy="981137"/>
          </a:xfrm>
          <a:prstGeom prst="ellipse">
            <a:avLst/>
          </a:prstGeom>
          <a:solidFill>
            <a:srgbClr val="48B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262389" y="58342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pic>
        <p:nvPicPr>
          <p:cNvPr id="25" name="Picture 24">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389" y="227964"/>
            <a:ext cx="1885899" cy="1411357"/>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DA14CBFD-2C6F-E4A0-F468-3C5C731B2275}"/>
              </a:ext>
            </a:extLst>
          </p:cNvPr>
          <p:cNvSpPr txBox="1"/>
          <p:nvPr/>
        </p:nvSpPr>
        <p:spPr>
          <a:xfrm>
            <a:off x="3071937" y="697913"/>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BÀI 11</a:t>
            </a:r>
            <a:endParaRPr kumimoji="0" lang="en-US" sz="4000" b="1"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sp>
        <p:nvSpPr>
          <p:cNvPr id="14" name="TextBox 13"/>
          <p:cNvSpPr txBox="1"/>
          <p:nvPr/>
        </p:nvSpPr>
        <p:spPr>
          <a:xfrm>
            <a:off x="2023597" y="1888612"/>
            <a:ext cx="428828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dirty="0">
                <a:ln>
                  <a:noFill/>
                </a:ln>
                <a:solidFill>
                  <a:srgbClr val="FFC000"/>
                </a:solidFill>
                <a:effectLst/>
                <a:uLnTx/>
                <a:uFillTx/>
                <a:latin typeface="Roboto Black" panose="02000000000000000000" pitchFamily="2" charset="0"/>
                <a:ea typeface="Roboto Black" panose="02000000000000000000" pitchFamily="2" charset="0"/>
                <a:cs typeface="+mn-cs"/>
              </a:rPr>
              <a:t>CƠ QUAN TIÊU HOÁ</a:t>
            </a:r>
          </a:p>
        </p:txBody>
      </p:sp>
      <p:pic>
        <p:nvPicPr>
          <p:cNvPr id="1026" name="Picture 2">
            <a:extLst>
              <a:ext uri="{FF2B5EF4-FFF2-40B4-BE49-F238E27FC236}">
                <a16:creationId xmlns:a16="http://schemas.microsoft.com/office/drawing/2014/main" id="{60483222-1426-BD47-5F9B-F6983F4396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3544" y="697913"/>
            <a:ext cx="3094038" cy="5049297"/>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400355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42" presetClass="entr" presetSubtype="0" fill="hold" nodeType="with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968693" y="1751804"/>
            <a:ext cx="94193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tưởng </a:t>
            </a:r>
          </a:p>
        </p:txBody>
      </p:sp>
      <p:sp>
        <p:nvSpPr>
          <p:cNvPr id="117" name="TextBox 116"/>
          <p:cNvSpPr txBox="1"/>
          <p:nvPr/>
        </p:nvSpPr>
        <p:spPr>
          <a:xfrm>
            <a:off x="2537779" y="257140"/>
            <a:ext cx="677283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ĐỀ XUẤT Ý TƯỞNG VÀ CÁCH LÀM MÔ HÌNH CƠ QUAN TIÊU HOÁ </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9" name="TextBox 8">
            <a:extLst>
              <a:ext uri="{FF2B5EF4-FFF2-40B4-BE49-F238E27FC236}">
                <a16:creationId xmlns:a16="http://schemas.microsoft.com/office/drawing/2014/main" id="{1C6C1494-9761-2059-0481-6D5C41B8AC62}"/>
              </a:ext>
            </a:extLst>
          </p:cNvPr>
          <p:cNvSpPr txBox="1"/>
          <p:nvPr/>
        </p:nvSpPr>
        <p:spPr>
          <a:xfrm>
            <a:off x="4174490" y="2374351"/>
            <a:ext cx="160130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chemeClr val="bg1"/>
                </a:solidFill>
                <a:effectLst/>
                <a:uLnTx/>
                <a:uFillTx/>
                <a:latin typeface="Roboto" panose="02000000000000000000" pitchFamily="2" charset="0"/>
                <a:ea typeface="Roboto" panose="02000000000000000000" pitchFamily="2" charset="0"/>
                <a:cs typeface="+mn-cs"/>
              </a:rPr>
              <a:t>Gợi</a:t>
            </a:r>
            <a:r>
              <a:rPr kumimoji="0" lang="en-US" sz="24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rPr>
              <a:t> ý</a:t>
            </a:r>
            <a:endParaRPr kumimoji="0" lang="en-US" altLang="zh-CN" sz="3200" b="1"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43" y="0"/>
            <a:ext cx="1885899" cy="1411357"/>
          </a:xfrm>
          <a:prstGeom prst="rect">
            <a:avLst/>
          </a:prstGeom>
          <a:effectLst>
            <a:outerShdw blurRad="63500" sx="102000" sy="102000" algn="ctr" rotWithShape="0">
              <a:prstClr val="black">
                <a:alpha val="40000"/>
              </a:prstClr>
            </a:outerShdw>
          </a:effectLst>
        </p:spPr>
      </p:pic>
      <p:pic>
        <p:nvPicPr>
          <p:cNvPr id="2052" name="Picture 4">
            <a:extLst>
              <a:ext uri="{FF2B5EF4-FFF2-40B4-BE49-F238E27FC236}">
                <a16:creationId xmlns:a16="http://schemas.microsoft.com/office/drawing/2014/main" id="{45040663-7717-684A-6C65-DEF5497C5E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8293" y="2374351"/>
            <a:ext cx="2660156" cy="344766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stretch>
            <a:fillRect/>
          </a:stretch>
        </p:blipFill>
        <p:spPr>
          <a:xfrm>
            <a:off x="387005" y="2442466"/>
            <a:ext cx="3049273" cy="3379547"/>
          </a:xfrm>
          <a:prstGeom prst="rect">
            <a:avLst/>
          </a:prstGeom>
        </p:spPr>
      </p:pic>
      <p:pic>
        <p:nvPicPr>
          <p:cNvPr id="3" name="Picture 2"/>
          <p:cNvPicPr>
            <a:picLocks noChangeAspect="1"/>
          </p:cNvPicPr>
          <p:nvPr/>
        </p:nvPicPr>
        <p:blipFill>
          <a:blip r:embed="rId6"/>
          <a:stretch>
            <a:fillRect/>
          </a:stretch>
        </p:blipFill>
        <p:spPr>
          <a:xfrm>
            <a:off x="4578350" y="3236961"/>
            <a:ext cx="2200000" cy="3085714"/>
          </a:xfrm>
          <a:prstGeom prst="rect">
            <a:avLst/>
          </a:prstGeom>
        </p:spPr>
      </p:pic>
    </p:spTree>
    <p:extLst>
      <p:ext uri="{BB962C8B-B14F-4D97-AF65-F5344CB8AC3E}">
        <p14:creationId xmlns:p14="http://schemas.microsoft.com/office/powerpoint/2010/main" val="426080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994313" y="1056175"/>
            <a:ext cx="620337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CÙNG XEM VÀ</a:t>
            </a:r>
            <a:r>
              <a:rPr kumimoji="0" lang="en-US"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rPr>
              <a:t> HÁT NHÉ</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3" name="bữa sá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95105" y="2124188"/>
            <a:ext cx="7401791" cy="4163507"/>
          </a:xfrm>
          <a:prstGeom prst="rect">
            <a:avLst/>
          </a:prstGeom>
        </p:spPr>
      </p:pic>
      <p:sp>
        <p:nvSpPr>
          <p:cNvPr id="2" name="Rectangle 1"/>
          <p:cNvSpPr/>
          <p:nvPr/>
        </p:nvSpPr>
        <p:spPr>
          <a:xfrm>
            <a:off x="3956633" y="273552"/>
            <a:ext cx="4278735" cy="584775"/>
          </a:xfrm>
          <a:prstGeom prst="rect">
            <a:avLst/>
          </a:prstGeom>
        </p:spPr>
        <p:txBody>
          <a:bodyPr wrap="none">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KHỞI ĐỘNG TIẾT HỌC</a:t>
            </a:r>
          </a:p>
        </p:txBody>
      </p:sp>
    </p:spTree>
    <p:extLst>
      <p:ext uri="{BB962C8B-B14F-4D97-AF65-F5344CB8AC3E}">
        <p14:creationId xmlns:p14="http://schemas.microsoft.com/office/powerpoint/2010/main" val="273062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video>
              <p:cMediaNode vol="80000">
                <p:cTn id="13" fill="hold" display="0">
                  <p:stCondLst>
                    <p:cond delay="indefinite"/>
                  </p:stCondLst>
                </p:cTn>
                <p:tgtEl>
                  <p:spTgt spid="3"/>
                </p:tgtEl>
              </p:cMediaNode>
            </p:video>
          </p:childTnLst>
        </p:cTn>
      </p:par>
    </p:tnLst>
    <p:bldLst>
      <p:bldP spid="1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213343" y="355641"/>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TIÊU CHÍ SẢN PHẨM</a:t>
            </a:r>
          </a:p>
        </p:txBody>
      </p:sp>
      <p:sp>
        <p:nvSpPr>
          <p:cNvPr id="7" name="TextBox 6"/>
          <p:cNvSpPr txBox="1"/>
          <p:nvPr/>
        </p:nvSpPr>
        <p:spPr>
          <a:xfrm>
            <a:off x="5856966" y="1411357"/>
            <a:ext cx="399016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F19054"/>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Có </a:t>
            </a:r>
            <a:r>
              <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các bộ phận chính của cơ quan tiêu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hoá.</a:t>
            </a:r>
            <a:endParaRPr kumimoji="0" lang="vi-VN" altLang="zh-CN" sz="32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0" name="TextBox 9"/>
          <p:cNvSpPr txBox="1"/>
          <p:nvPr/>
        </p:nvSpPr>
        <p:spPr>
          <a:xfrm>
            <a:off x="5856966" y="2455321"/>
            <a:ext cx="4593190" cy="830997"/>
          </a:xfrm>
          <a:prstGeom prst="rect">
            <a:avLst/>
          </a:prstGeom>
          <a:noFill/>
        </p:spPr>
        <p:txBody>
          <a:bodyPr wrap="square" rtlCol="0">
            <a:spAutoFit/>
          </a:bodyPr>
          <a:lstStyle/>
          <a:p>
            <a:pPr lvl="0">
              <a:defRPr/>
            </a:pPr>
            <a:r>
              <a:rPr lang="vi-VN" sz="2400">
                <a:solidFill>
                  <a:srgbClr val="F19054"/>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Các </a:t>
            </a:r>
            <a:r>
              <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bộ phận được sắp xếp đúng vị trí trên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hình người</a:t>
            </a: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altLang="zh-C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D041B17E-0AD1-2A24-7983-C9803BEDA542}"/>
              </a:ext>
            </a:extLst>
          </p:cNvPr>
          <p:cNvSpPr txBox="1"/>
          <p:nvPr/>
        </p:nvSpPr>
        <p:spPr>
          <a:xfrm>
            <a:off x="5856966" y="4759459"/>
            <a:ext cx="3562401" cy="830997"/>
          </a:xfrm>
          <a:prstGeom prst="rect">
            <a:avLst/>
          </a:prstGeom>
          <a:noFill/>
        </p:spPr>
        <p:txBody>
          <a:bodyPr wrap="square" rtlCol="0">
            <a:spAutoFit/>
          </a:bodyPr>
          <a:lstStyle/>
          <a:p>
            <a:pPr lvl="0">
              <a:defRPr/>
            </a:pPr>
            <a:r>
              <a:rPr lang="vi-VN" sz="2400">
                <a:solidFill>
                  <a:srgbClr val="F19054"/>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Màu </a:t>
            </a:r>
            <a:r>
              <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sắc, hình dạng thể hiện rõ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các bộ phận.</a:t>
            </a:r>
            <a:endPar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758C6381-5626-1C42-7459-268B6B1ADC4B}"/>
              </a:ext>
            </a:extLst>
          </p:cNvPr>
          <p:cNvSpPr txBox="1"/>
          <p:nvPr/>
        </p:nvSpPr>
        <p:spPr>
          <a:xfrm>
            <a:off x="5856966" y="3643425"/>
            <a:ext cx="4327558" cy="830997"/>
          </a:xfrm>
          <a:prstGeom prst="rect">
            <a:avLst/>
          </a:prstGeom>
          <a:noFill/>
        </p:spPr>
        <p:txBody>
          <a:bodyPr wrap="square" rtlCol="0">
            <a:spAutoFit/>
          </a:bodyPr>
          <a:lstStyle/>
          <a:p>
            <a:pPr lvl="0">
              <a:defRPr/>
            </a:pPr>
            <a:r>
              <a:rPr lang="vi-VN" sz="2400">
                <a:solidFill>
                  <a:srgbClr val="F19054"/>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Kích </a:t>
            </a:r>
            <a:r>
              <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thước mô hình dài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khoảng </a:t>
            </a: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từ</a:t>
            </a:r>
            <a:r>
              <a:rPr kumimoji="0" lang="en-US" sz="2400" b="0" i="0" u="none" strike="noStrike" kern="1200" cap="none" spc="0" normalizeH="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50 </a:t>
            </a:r>
            <a:r>
              <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cm đến 100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cm.</a:t>
            </a:r>
            <a:endPar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BE56DEFB-CC67-BA03-0E68-DA24D8A42009}"/>
              </a:ext>
            </a:extLst>
          </p:cNvPr>
          <p:cNvSpPr txBox="1"/>
          <p:nvPr/>
        </p:nvSpPr>
        <p:spPr>
          <a:xfrm>
            <a:off x="5856966" y="5875494"/>
            <a:ext cx="3450386" cy="461665"/>
          </a:xfrm>
          <a:prstGeom prst="rect">
            <a:avLst/>
          </a:prstGeom>
          <a:noFill/>
        </p:spPr>
        <p:txBody>
          <a:bodyPr wrap="square" rtlCol="0">
            <a:spAutoFit/>
          </a:bodyPr>
          <a:lstStyle/>
          <a:p>
            <a:pPr lvl="0">
              <a:defRPr/>
            </a:pPr>
            <a:r>
              <a:rPr lang="vi-VN" sz="2400">
                <a:solidFill>
                  <a:srgbClr val="F19054"/>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Sản </a:t>
            </a:r>
            <a:r>
              <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phẩm </a:t>
            </a:r>
            <a:r>
              <a:rPr kumimoji="0" lang="vi-VN"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chắc chắn</a:t>
            </a: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sz="24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026" name="Picture 2">
            <a:extLst>
              <a:ext uri="{FF2B5EF4-FFF2-40B4-BE49-F238E27FC236}">
                <a16:creationId xmlns:a16="http://schemas.microsoft.com/office/drawing/2014/main" id="{387DD9CD-4ACE-E841-FBD9-DFCFC62C2C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0206" y="1702506"/>
            <a:ext cx="3496901" cy="451030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94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5" presetClass="entr" presetSubtype="0"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fade">
                                      <p:cBhvr>
                                        <p:cTn id="10" dur="2000"/>
                                        <p:tgtEl>
                                          <p:spTgt spid="1026"/>
                                        </p:tgtEl>
                                      </p:cBhvr>
                                    </p:animEffect>
                                    <p:anim calcmode="lin" valueType="num">
                                      <p:cBhvr>
                                        <p:cTn id="11" dur="2000" fill="hold"/>
                                        <p:tgtEl>
                                          <p:spTgt spid="1026"/>
                                        </p:tgtEl>
                                        <p:attrNameLst>
                                          <p:attrName>ppt_w</p:attrName>
                                        </p:attrNameLst>
                                      </p:cBhvr>
                                      <p:tavLst>
                                        <p:tav tm="0" fmla="#ppt_w*sin(2.5*pi*$)">
                                          <p:val>
                                            <p:fltVal val="0"/>
                                          </p:val>
                                        </p:tav>
                                        <p:tav tm="100000">
                                          <p:val>
                                            <p:fltVal val="1"/>
                                          </p:val>
                                        </p:tav>
                                      </p:tavLst>
                                    </p:anim>
                                    <p:anim calcmode="lin" valueType="num">
                                      <p:cBhvr>
                                        <p:cTn id="12" dur="20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horizont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randombar(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10" grpId="0"/>
      <p:bldP spid="2"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1922274" y="258139"/>
            <a:ext cx="714899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3200" b="1">
                <a:solidFill>
                  <a:srgbClr val="002060"/>
                </a:solidFill>
                <a:latin typeface="Roboto Black" panose="02000000000000000000" pitchFamily="2" charset="0"/>
                <a:ea typeface="Roboto Black" panose="02000000000000000000" pitchFamily="2" charset="0"/>
                <a:cs typeface="Roboto Black" panose="02000000000000000000" pitchFamily="2" charset="0"/>
              </a:rPr>
              <a:t>LỰA CHỌN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Ý </a:t>
            </a: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TƯỞNG VÀ CÁCH LÀM MÔ HÌNH CƠ QUAN TIÊU HOÁ</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17" name="Picture 6">
            <a:extLst>
              <a:ext uri="{FF2B5EF4-FFF2-40B4-BE49-F238E27FC236}">
                <a16:creationId xmlns:a16="http://schemas.microsoft.com/office/drawing/2014/main" id="{F26A732D-B2CE-F46E-A553-FFFC0FA497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572" y="2570179"/>
            <a:ext cx="2944104" cy="3990331"/>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8633230" y="920799"/>
            <a:ext cx="1866667" cy="5390476"/>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6"/>
          <a:stretch>
            <a:fillRect/>
          </a:stretch>
        </p:blipFill>
        <p:spPr>
          <a:xfrm>
            <a:off x="4628858" y="2009030"/>
            <a:ext cx="2876190" cy="362857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5318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53" presetClass="entr" presetSubtype="16"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p:cTn id="10" dur="500" fill="hold"/>
                                        <p:tgtEl>
                                          <p:spTgt spid="17"/>
                                        </p:tgtEl>
                                        <p:attrNameLst>
                                          <p:attrName>ppt_w</p:attrName>
                                        </p:attrNameLst>
                                      </p:cBhvr>
                                      <p:tavLst>
                                        <p:tav tm="0">
                                          <p:val>
                                            <p:fltVal val="0"/>
                                          </p:val>
                                        </p:tav>
                                        <p:tav tm="100000">
                                          <p:val>
                                            <p:strVal val="#ppt_w"/>
                                          </p:val>
                                        </p:tav>
                                      </p:tavLst>
                                    </p:anim>
                                    <p:anim calcmode="lin" valueType="num">
                                      <p:cBhvr>
                                        <p:cTn id="11" dur="500" fill="hold"/>
                                        <p:tgtEl>
                                          <p:spTgt spid="17"/>
                                        </p:tgtEl>
                                        <p:attrNameLst>
                                          <p:attrName>ppt_h</p:attrName>
                                        </p:attrNameLst>
                                      </p:cBhvr>
                                      <p:tavLst>
                                        <p:tav tm="0">
                                          <p:val>
                                            <p:fltVal val="0"/>
                                          </p:val>
                                        </p:tav>
                                        <p:tav tm="100000">
                                          <p:val>
                                            <p:strVal val="#ppt_h"/>
                                          </p:val>
                                        </p:tav>
                                      </p:tavLst>
                                    </p:anim>
                                    <p:animEffect transition="in" filter="fade">
                                      <p:cBhvr>
                                        <p:cTn id="12" dur="500"/>
                                        <p:tgtEl>
                                          <p:spTgt spid="17"/>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573620"/>
            <a:ext cx="10280476" cy="4598580"/>
          </a:xfrm>
          <a:prstGeom prst="roundRect">
            <a:avLst/>
          </a:prstGeom>
          <a:solidFill>
            <a:srgbClr val="E7ED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895345" y="1969124"/>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00301" y="50869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3200" b="1" i="0" u="none" strike="noStrike" kern="1200" cap="none" spc="0" normalizeH="0" baseline="0" noProof="0" dirty="0">
              <a:ln>
                <a:noFill/>
              </a:ln>
              <a:solidFill>
                <a:schemeClr val="bg1"/>
              </a:solidFill>
              <a:effectLst/>
              <a:uLnTx/>
              <a:uFillTx/>
              <a:latin typeface="Pangolin" panose="00000500000000000000" pitchFamily="2" charset="0"/>
              <a:ea typeface="Roboto" panose="02000000000000000000" pitchFamily="2" charset="0"/>
              <a:cs typeface="+mn-cs"/>
            </a:endParaRPr>
          </a:p>
        </p:txBody>
      </p:sp>
      <p:sp>
        <p:nvSpPr>
          <p:cNvPr id="14" name="TextBox 13"/>
          <p:cNvSpPr txBox="1"/>
          <p:nvPr/>
        </p:nvSpPr>
        <p:spPr>
          <a:xfrm>
            <a:off x="5059131" y="1924684"/>
            <a:ext cx="6303600" cy="3896451"/>
          </a:xfrm>
          <a:prstGeom prst="rect">
            <a:avLst/>
          </a:prstGeom>
          <a:noFill/>
        </p:spPr>
        <p:txBody>
          <a:bodyPr wrap="square" rtlCol="0">
            <a:spAutoFit/>
          </a:bodyPr>
          <a:lstStyle/>
          <a:p>
            <a:pPr lvl="0">
              <a:defRPr/>
            </a:pPr>
            <a:r>
              <a:rPr lang="vi-VN" altLang="zh-CN" sz="2400" b="1">
                <a:solidFill>
                  <a:srgbClr val="002060"/>
                </a:solidFill>
                <a:latin typeface="Roboto" panose="02000000000000000000" pitchFamily="2" charset="0"/>
                <a:ea typeface="Roboto" panose="02000000000000000000" pitchFamily="2" charset="0"/>
              </a:rPr>
              <a:t>1. Vật liệu sử dụng:</a:t>
            </a:r>
          </a:p>
          <a:p>
            <a:pPr lvl="0">
              <a:defRPr/>
            </a:pPr>
            <a:r>
              <a:rPr lang="vi-VN" altLang="zh-CN" sz="2400">
                <a:solidFill>
                  <a:srgbClr val="002060"/>
                </a:solidFill>
                <a:latin typeface="Roboto" panose="02000000000000000000" pitchFamily="2" charset="0"/>
                <a:ea typeface="Roboto" panose="02000000000000000000" pitchFamily="2" charset="0"/>
              </a:rPr>
              <a:t>- Tạo hình người </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 Tạo hình các bộ phận của cơ quan tiêu hoá</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a:solidFill>
                  <a:srgbClr val="002060"/>
                </a:solidFill>
                <a:latin typeface="Roboto" panose="02000000000000000000" pitchFamily="2" charset="0"/>
                <a:ea typeface="Roboto" panose="02000000000000000000" pitchFamily="2" charset="0"/>
              </a:rPr>
              <a:t>…………………………………………………………………</a:t>
            </a:r>
          </a:p>
          <a:p>
            <a:pPr lvl="0">
              <a:defRPr/>
            </a:pPr>
            <a:r>
              <a:rPr lang="vi-VN" altLang="zh-CN" sz="2400" b="1">
                <a:solidFill>
                  <a:srgbClr val="002060"/>
                </a:solidFill>
                <a:latin typeface="Roboto" panose="02000000000000000000" pitchFamily="2" charset="0"/>
                <a:ea typeface="Roboto" panose="02000000000000000000" pitchFamily="2" charset="0"/>
              </a:rPr>
              <a:t>2. Kích thước</a:t>
            </a:r>
          </a:p>
          <a:p>
            <a:pPr lvl="0">
              <a:defRPr/>
            </a:pPr>
            <a:r>
              <a:rPr lang="vi-VN" altLang="zh-CN" sz="2400">
                <a:solidFill>
                  <a:srgbClr val="002060"/>
                </a:solidFill>
                <a:latin typeface="Roboto" panose="02000000000000000000" pitchFamily="2" charset="0"/>
                <a:ea typeface="Roboto" panose="02000000000000000000" pitchFamily="2" charset="0"/>
              </a:rPr>
              <a:t>………………………………………………………………..</a:t>
            </a:r>
          </a:p>
          <a:p>
            <a:pPr marL="0" marR="0" lvl="0" indent="0" algn="l" defTabSz="914400" rtl="0" eaLnBrk="1" fontAlgn="auto" latinLnBrk="0" hangingPunct="1">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3</a:t>
            </a:r>
            <a:r>
              <a:rPr kumimoji="0" lang="vi-VN" altLang="zh-CN"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Nêu ngắn gọn các bước làm</a:t>
            </a:r>
            <a:r>
              <a:rPr kumimoji="0" lang="en-US" altLang="zh-CN"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mô</a:t>
            </a:r>
            <a:r>
              <a:rPr kumimoji="0" lang="en-US" altLang="zh-CN" sz="24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hình</a:t>
            </a:r>
            <a:endParaRPr kumimoji="0" lang="vi-VN" altLang="zh-CN"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a:t>
            </a:r>
            <a:endPar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4"/>
          <a:stretch>
            <a:fillRect/>
          </a:stretch>
        </p:blipFill>
        <p:spPr>
          <a:xfrm>
            <a:off x="1818666" y="2588876"/>
            <a:ext cx="2284244" cy="3272270"/>
          </a:xfrm>
          <a:prstGeom prst="rect">
            <a:avLst/>
          </a:prstGeom>
        </p:spPr>
      </p:pic>
    </p:spTree>
    <p:extLst>
      <p:ext uri="{BB962C8B-B14F-4D97-AF65-F5344CB8AC3E}">
        <p14:creationId xmlns:p14="http://schemas.microsoft.com/office/powerpoint/2010/main" val="384043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1BDC5E5-E04A-A6EA-7594-DE45B70D8C28}"/>
              </a:ext>
            </a:extLst>
          </p:cNvPr>
          <p:cNvSpPr/>
          <p:nvPr/>
        </p:nvSpPr>
        <p:spPr>
          <a:xfrm>
            <a:off x="3854165" y="2810112"/>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5AD1D027-FD7B-D1C8-B4FE-68F083682E95}"/>
              </a:ext>
            </a:extLst>
          </p:cNvPr>
          <p:cNvSpPr/>
          <p:nvPr/>
        </p:nvSpPr>
        <p:spPr>
          <a:xfrm rot="1565122">
            <a:off x="4274879" y="2786190"/>
            <a:ext cx="810491" cy="1102948"/>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3449590" y="996949"/>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11" name="TextBox 10">
            <a:extLst>
              <a:ext uri="{FF2B5EF4-FFF2-40B4-BE49-F238E27FC236}">
                <a16:creationId xmlns:a16="http://schemas.microsoft.com/office/drawing/2014/main" id="{C50EEADF-F242-4F8F-96FE-76601BA8159E}"/>
              </a:ext>
            </a:extLst>
          </p:cNvPr>
          <p:cNvSpPr txBox="1"/>
          <p:nvPr/>
        </p:nvSpPr>
        <p:spPr>
          <a:xfrm>
            <a:off x="2139554" y="1744842"/>
            <a:ext cx="6917503"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Băng</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dính</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hai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mặt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đất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nặn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giấy</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A4,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giấy</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màu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kéo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keo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dán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bút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màu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bút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chì</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8" name="Picture 17">
            <a:extLst>
              <a:ext uri="{FF2B5EF4-FFF2-40B4-BE49-F238E27FC236}">
                <a16:creationId xmlns:a16="http://schemas.microsoft.com/office/drawing/2014/main" id="{901E8F2F-82B1-8289-A128-7A4A6AA36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3144" y="3068400"/>
            <a:ext cx="1534400" cy="1534400"/>
          </a:xfrm>
          <a:prstGeom prst="rect">
            <a:avLst/>
          </a:prstGeom>
        </p:spPr>
      </p:pic>
      <p:pic>
        <p:nvPicPr>
          <p:cNvPr id="25" name="Picture 24"/>
          <p:cNvPicPr>
            <a:picLocks noChangeAspect="1"/>
          </p:cNvPicPr>
          <p:nvPr/>
        </p:nvPicPr>
        <p:blipFill>
          <a:blip r:embed="rId5"/>
          <a:stretch>
            <a:fillRect/>
          </a:stretch>
        </p:blipFill>
        <p:spPr>
          <a:xfrm>
            <a:off x="8461028" y="2485651"/>
            <a:ext cx="1643786" cy="1394827"/>
          </a:xfrm>
          <a:prstGeom prst="rect">
            <a:avLst/>
          </a:prstGeom>
          <a:effectLst>
            <a:outerShdw blurRad="63500" sx="102000" sy="102000" algn="ctr" rotWithShape="0">
              <a:prstClr val="black">
                <a:alpha val="40000"/>
              </a:prstClr>
            </a:outerShdw>
          </a:effectLst>
        </p:spPr>
      </p:pic>
      <p:sp>
        <p:nvSpPr>
          <p:cNvPr id="26" name="TextBox 25"/>
          <p:cNvSpPr txBox="1"/>
          <p:nvPr/>
        </p:nvSpPr>
        <p:spPr>
          <a:xfrm>
            <a:off x="1871087" y="267023"/>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MÔ HÌNH CƠ QUAN TIÊU HOÁ</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pic>
        <p:nvPicPr>
          <p:cNvPr id="5" name="Picture 4">
            <a:extLst>
              <a:ext uri="{FF2B5EF4-FFF2-40B4-BE49-F238E27FC236}">
                <a16:creationId xmlns:a16="http://schemas.microsoft.com/office/drawing/2014/main" id="{64F019F1-71A8-904C-95F4-35F99EAFE69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762" b="92213" l="4192" r="96607"/>
                    </a14:imgEffect>
                  </a14:imgLayer>
                </a14:imgProps>
              </a:ext>
            </a:extLst>
          </a:blip>
          <a:srcRect l="6679" t="9292" r="3548" b="10503"/>
          <a:stretch/>
        </p:blipFill>
        <p:spPr>
          <a:xfrm>
            <a:off x="987136" y="2878282"/>
            <a:ext cx="1309256" cy="1246910"/>
          </a:xfrm>
          <a:prstGeom prst="ellipse">
            <a:avLst/>
          </a:prstGeom>
          <a:solidFill>
            <a:srgbClr val="FFFFFF">
              <a:shade val="85000"/>
            </a:srgbClr>
          </a:solidFill>
          <a:ln w="88900" cap="sq">
            <a:solidFill>
              <a:srgbClr val="FFFFFF"/>
            </a:solidFill>
            <a:miter lim="800000"/>
          </a:ln>
          <a:effectLst/>
        </p:spPr>
      </p:pic>
      <p:pic>
        <p:nvPicPr>
          <p:cNvPr id="9" name="Picture 8">
            <a:extLst>
              <a:ext uri="{FF2B5EF4-FFF2-40B4-BE49-F238E27FC236}">
                <a16:creationId xmlns:a16="http://schemas.microsoft.com/office/drawing/2014/main" id="{77E3FE9C-3218-3295-B8AE-62698B4E0024}"/>
              </a:ext>
            </a:extLst>
          </p:cNvPr>
          <p:cNvPicPr>
            <a:picLocks noChangeAspect="1"/>
          </p:cNvPicPr>
          <p:nvPr/>
        </p:nvPicPr>
        <p:blipFill>
          <a:blip r:embed="rId8" cstate="hqprint">
            <a:extLst>
              <a:ext uri="{BEBA8EAE-BF5A-486C-A8C5-ECC9F3942E4B}">
                <a14:imgProps xmlns:a14="http://schemas.microsoft.com/office/drawing/2010/main">
                  <a14:imgLayer r:embed="rId9">
                    <a14:imgEffect>
                      <a14:backgroundRemoval t="0" b="90000" l="9892" r="89954"/>
                    </a14:imgEffect>
                  </a14:imgLayer>
                </a14:imgProps>
              </a:ext>
              <a:ext uri="{28A0092B-C50C-407E-A947-70E740481C1C}">
                <a14:useLocalDpi xmlns:a14="http://schemas.microsoft.com/office/drawing/2010/main" val="0"/>
              </a:ext>
            </a:extLst>
          </a:blip>
          <a:stretch>
            <a:fillRect/>
          </a:stretch>
        </p:blipFill>
        <p:spPr>
          <a:xfrm>
            <a:off x="6576774" y="2866357"/>
            <a:ext cx="1792663" cy="1192933"/>
          </a:xfrm>
          <a:prstGeom prst="rect">
            <a:avLst/>
          </a:prstGeom>
        </p:spPr>
      </p:pic>
      <p:pic>
        <p:nvPicPr>
          <p:cNvPr id="4" name="Picture 3">
            <a:extLst>
              <a:ext uri="{FF2B5EF4-FFF2-40B4-BE49-F238E27FC236}">
                <a16:creationId xmlns:a16="http://schemas.microsoft.com/office/drawing/2014/main" id="{9CC86E58-57F0-17A7-1D97-F851345FB2C3}"/>
              </a:ext>
            </a:extLst>
          </p:cNvPr>
          <p:cNvPicPr>
            <a:picLocks noChangeAspect="1"/>
          </p:cNvPicPr>
          <p:nvPr/>
        </p:nvPicPr>
        <p:blipFill>
          <a:blip r:embed="rId10"/>
          <a:stretch>
            <a:fillRect/>
          </a:stretch>
        </p:blipFill>
        <p:spPr>
          <a:xfrm rot="19953028">
            <a:off x="8056932" y="4343878"/>
            <a:ext cx="2000250" cy="438150"/>
          </a:xfrm>
          <a:prstGeom prst="rect">
            <a:avLst/>
          </a:prstGeom>
        </p:spPr>
      </p:pic>
      <p:pic>
        <p:nvPicPr>
          <p:cNvPr id="3" name="Picture 2">
            <a:extLst>
              <a:ext uri="{FF2B5EF4-FFF2-40B4-BE49-F238E27FC236}">
                <a16:creationId xmlns:a16="http://schemas.microsoft.com/office/drawing/2014/main" id="{8F624B72-22D2-CFF5-5921-7391F9923F08}"/>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9940" b="89458" l="941" r="99765"/>
                    </a14:imgEffect>
                  </a14:imgLayer>
                </a14:imgProps>
              </a:ext>
            </a:extLst>
          </a:blip>
          <a:stretch>
            <a:fillRect/>
          </a:stretch>
        </p:blipFill>
        <p:spPr>
          <a:xfrm>
            <a:off x="5129346" y="4439996"/>
            <a:ext cx="1534401" cy="1198638"/>
          </a:xfrm>
          <a:prstGeom prst="rect">
            <a:avLst/>
          </a:prstGeom>
        </p:spPr>
      </p:pic>
      <p:pic>
        <p:nvPicPr>
          <p:cNvPr id="16" name="Picture 15">
            <a:extLst>
              <a:ext uri="{FF2B5EF4-FFF2-40B4-BE49-F238E27FC236}">
                <a16:creationId xmlns:a16="http://schemas.microsoft.com/office/drawing/2014/main" id="{2F0B38A0-9C2A-CC9E-621D-1963F69D092A}"/>
              </a:ext>
            </a:extLst>
          </p:cNvPr>
          <p:cNvPicPr>
            <a:picLocks noChangeAspect="1"/>
          </p:cNvPicPr>
          <p:nvPr/>
        </p:nvPicPr>
        <p:blipFill>
          <a:blip r:embed="rId13">
            <a:extLst>
              <a:ext uri="{BEBA8EAE-BF5A-486C-A8C5-ECC9F3942E4B}">
                <a14:imgProps xmlns:a14="http://schemas.microsoft.com/office/drawing/2010/main">
                  <a14:imgLayer r:embed="rId14">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5758025">
            <a:off x="5660693" y="3210256"/>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4A2210E2-AFE1-878C-C378-54692377689D}"/>
              </a:ext>
            </a:extLst>
          </p:cNvPr>
          <p:cNvPicPr>
            <a:picLocks noChangeAspect="1"/>
          </p:cNvPicPr>
          <p:nvPr/>
        </p:nvPicPr>
        <p:blipFill rotWithShape="1">
          <a:blip r:embed="rId15">
            <a:extLst>
              <a:ext uri="{28A0092B-C50C-407E-A947-70E740481C1C}">
                <a14:useLocalDpi xmlns:a14="http://schemas.microsoft.com/office/drawing/2010/main" val="0"/>
              </a:ext>
            </a:extLst>
          </a:blip>
          <a:srcRect l="16228" r="13090"/>
          <a:stretch/>
        </p:blipFill>
        <p:spPr>
          <a:xfrm>
            <a:off x="6980698" y="3692367"/>
            <a:ext cx="1091108" cy="141229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25745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500" fill="hold"/>
                                        <p:tgtEl>
                                          <p:spTgt spid="11"/>
                                        </p:tgtEl>
                                        <p:attrNameLst>
                                          <p:attrName>ppt_w</p:attrName>
                                        </p:attrNameLst>
                                      </p:cBhvr>
                                      <p:tavLst>
                                        <p:tav tm="0">
                                          <p:val>
                                            <p:fltVal val="0"/>
                                          </p:val>
                                        </p:tav>
                                        <p:tav tm="100000">
                                          <p:val>
                                            <p:strVal val="#ppt_w"/>
                                          </p:val>
                                        </p:tav>
                                      </p:tavLst>
                                    </p:anim>
                                    <p:anim calcmode="lin" valueType="num">
                                      <p:cBhvr>
                                        <p:cTn id="12" dur="500" fill="hold"/>
                                        <p:tgtEl>
                                          <p:spTgt spid="11"/>
                                        </p:tgtEl>
                                        <p:attrNameLst>
                                          <p:attrName>ppt_h</p:attrName>
                                        </p:attrNameLst>
                                      </p:cBhvr>
                                      <p:tavLst>
                                        <p:tav tm="0">
                                          <p:val>
                                            <p:fltVal val="0"/>
                                          </p:val>
                                        </p:tav>
                                        <p:tav tm="100000">
                                          <p:val>
                                            <p:strVal val="#ppt_h"/>
                                          </p:val>
                                        </p:tav>
                                      </p:tavLst>
                                    </p:anim>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1"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627910" y="1068032"/>
            <a:ext cx="94193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Làm mô hình cơ quan tiêu hoá của em hoặc nhóm em</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2186"/>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654737" y="19954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MÔ HÌNH CƠ QUAN TIÊU HOÁ</a:t>
            </a:r>
            <a:endParaRPr kumimoji="0" lang="en-US"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4" name="Oval 20">
            <a:extLst>
              <a:ext uri="{FF2B5EF4-FFF2-40B4-BE49-F238E27FC236}">
                <a16:creationId xmlns:a16="http://schemas.microsoft.com/office/drawing/2014/main" id="{6C1975A8-8C0F-7BA3-20A3-EA36FF074D0E}"/>
              </a:ext>
            </a:extLst>
          </p:cNvPr>
          <p:cNvSpPr/>
          <p:nvPr/>
        </p:nvSpPr>
        <p:spPr>
          <a:xfrm>
            <a:off x="4195066" y="2140263"/>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F19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1</a:t>
            </a:r>
          </a:p>
        </p:txBody>
      </p:sp>
      <p:sp>
        <p:nvSpPr>
          <p:cNvPr id="5" name="Title 4">
            <a:extLst>
              <a:ext uri="{FF2B5EF4-FFF2-40B4-BE49-F238E27FC236}">
                <a16:creationId xmlns:a16="http://schemas.microsoft.com/office/drawing/2014/main" id="{9795447D-74D6-1A9A-02D6-CB5DE5DBCBEE}"/>
              </a:ext>
            </a:extLst>
          </p:cNvPr>
          <p:cNvSpPr>
            <a:spLocks noGrp="1"/>
          </p:cNvSpPr>
          <p:nvPr>
            <p:ph type="title"/>
          </p:nvPr>
        </p:nvSpPr>
        <p:spPr>
          <a:xfrm>
            <a:off x="1389867" y="1399617"/>
            <a:ext cx="1325137" cy="702907"/>
          </a:xfrm>
        </p:spPr>
        <p:txBody>
          <a:bodyPr>
            <a:normAutofit/>
          </a:bodyPr>
          <a:lstStyle/>
          <a:p>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Gợi ý</a:t>
            </a:r>
            <a:endParaRPr lang="vi-VN" sz="2400" dirty="0"/>
          </a:p>
        </p:txBody>
      </p:sp>
      <p:sp>
        <p:nvSpPr>
          <p:cNvPr id="11" name="TextBox 10">
            <a:extLst>
              <a:ext uri="{FF2B5EF4-FFF2-40B4-BE49-F238E27FC236}">
                <a16:creationId xmlns:a16="http://schemas.microsoft.com/office/drawing/2014/main" id="{1F12C18B-58FE-10F2-C3DD-9ECB88786B0F}"/>
              </a:ext>
            </a:extLst>
          </p:cNvPr>
          <p:cNvSpPr txBox="1"/>
          <p:nvPr/>
        </p:nvSpPr>
        <p:spPr>
          <a:xfrm>
            <a:off x="3195279" y="3542854"/>
            <a:ext cx="301099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Phác thảo cơ quan</a:t>
            </a:r>
            <a:endParaRPr kumimoji="0" lang="vi-VN"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CEFE0214-B968-D1B3-4189-429149292540}"/>
              </a:ext>
            </a:extLst>
          </p:cNvPr>
          <p:cNvPicPr>
            <a:picLocks noChangeAspect="1"/>
          </p:cNvPicPr>
          <p:nvPr/>
        </p:nvPicPr>
        <p:blipFill>
          <a:blip r:embed="rId4"/>
          <a:stretch>
            <a:fillRect/>
          </a:stretch>
        </p:blipFill>
        <p:spPr>
          <a:xfrm>
            <a:off x="6468209" y="1944538"/>
            <a:ext cx="2686050" cy="384787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61247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42"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3216599" y="3222336"/>
            <a:ext cx="3505832"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Làm ống tiêu hoá</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14" name="TextBox 13"/>
          <p:cNvSpPr txBox="1"/>
          <p:nvPr/>
        </p:nvSpPr>
        <p:spPr>
          <a:xfrm>
            <a:off x="2654737" y="19954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MÔ HÌNH CƠ QUAN TIÊU HOÁ</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16" name="Oval 20"/>
          <p:cNvSpPr/>
          <p:nvPr/>
        </p:nvSpPr>
        <p:spPr>
          <a:xfrm>
            <a:off x="3958091" y="1700386"/>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F19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2</a:t>
            </a:r>
          </a:p>
        </p:txBody>
      </p:sp>
      <p:pic>
        <p:nvPicPr>
          <p:cNvPr id="3" name="Picture 2">
            <a:extLst>
              <a:ext uri="{FF2B5EF4-FFF2-40B4-BE49-F238E27FC236}">
                <a16:creationId xmlns:a16="http://schemas.microsoft.com/office/drawing/2014/main" id="{761A9849-E947-1CE0-B12B-D75EE515B551}"/>
              </a:ext>
            </a:extLst>
          </p:cNvPr>
          <p:cNvPicPr>
            <a:picLocks noChangeAspect="1"/>
          </p:cNvPicPr>
          <p:nvPr/>
        </p:nvPicPr>
        <p:blipFill>
          <a:blip r:embed="rId4"/>
          <a:stretch>
            <a:fillRect/>
          </a:stretch>
        </p:blipFill>
        <p:spPr>
          <a:xfrm>
            <a:off x="6195518" y="1700386"/>
            <a:ext cx="2857238" cy="409310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3501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16" presetClass="entr" presetSubtype="37"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out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787236" y="2875002"/>
            <a:ext cx="3741145" cy="110799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Tạo hình các bộ phận của các cơ quan tiêu hoá và hoàn thiện mô hình</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3" name="Picture 12">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06" y="106905"/>
            <a:ext cx="1885899" cy="1411357"/>
          </a:xfrm>
          <a:prstGeom prst="rect">
            <a:avLst/>
          </a:prstGeom>
          <a:effectLst>
            <a:outerShdw blurRad="63500" sx="102000" sy="102000" algn="ctr" rotWithShape="0">
              <a:prstClr val="black">
                <a:alpha val="40000"/>
              </a:prstClr>
            </a:outerShdw>
          </a:effectLst>
        </p:spPr>
      </p:pic>
      <p:sp>
        <p:nvSpPr>
          <p:cNvPr id="14" name="TextBox 13"/>
          <p:cNvSpPr txBox="1"/>
          <p:nvPr/>
        </p:nvSpPr>
        <p:spPr>
          <a:xfrm>
            <a:off x="2654737" y="19954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LÀM MÔ HÌNH CƠ QUAN TIÊU HOÁ</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16" name="Oval 20"/>
          <p:cNvSpPr/>
          <p:nvPr/>
        </p:nvSpPr>
        <p:spPr>
          <a:xfrm>
            <a:off x="3741145" y="1518262"/>
            <a:ext cx="1011424" cy="1099303"/>
          </a:xfrm>
          <a:custGeom>
            <a:avLst/>
            <a:gdLst>
              <a:gd name="connsiteX0" fmla="*/ 0 w 1011423"/>
              <a:gd name="connsiteY0" fmla="*/ 505712 h 1011423"/>
              <a:gd name="connsiteX1" fmla="*/ 505712 w 1011423"/>
              <a:gd name="connsiteY1" fmla="*/ 0 h 1011423"/>
              <a:gd name="connsiteX2" fmla="*/ 1011424 w 1011423"/>
              <a:gd name="connsiteY2" fmla="*/ 505712 h 1011423"/>
              <a:gd name="connsiteX3" fmla="*/ 505712 w 1011423"/>
              <a:gd name="connsiteY3" fmla="*/ 1011424 h 1011423"/>
              <a:gd name="connsiteX4" fmla="*/ 0 w 1011423"/>
              <a:gd name="connsiteY4" fmla="*/ 505712 h 1011423"/>
              <a:gd name="connsiteX0" fmla="*/ 0 w 1011424"/>
              <a:gd name="connsiteY0" fmla="*/ 558109 h 1063821"/>
              <a:gd name="connsiteX1" fmla="*/ 505712 w 1011424"/>
              <a:gd name="connsiteY1" fmla="*/ 52397 h 1063821"/>
              <a:gd name="connsiteX2" fmla="*/ 1011424 w 1011424"/>
              <a:gd name="connsiteY2" fmla="*/ 558109 h 1063821"/>
              <a:gd name="connsiteX3" fmla="*/ 505712 w 1011424"/>
              <a:gd name="connsiteY3" fmla="*/ 1063821 h 1063821"/>
              <a:gd name="connsiteX4" fmla="*/ 0 w 1011424"/>
              <a:gd name="connsiteY4" fmla="*/ 558109 h 1063821"/>
              <a:gd name="connsiteX0" fmla="*/ 0 w 1011424"/>
              <a:gd name="connsiteY0" fmla="*/ 558109 h 1099303"/>
              <a:gd name="connsiteX1" fmla="*/ 505712 w 1011424"/>
              <a:gd name="connsiteY1" fmla="*/ 52397 h 1099303"/>
              <a:gd name="connsiteX2" fmla="*/ 1011424 w 1011424"/>
              <a:gd name="connsiteY2" fmla="*/ 558109 h 1099303"/>
              <a:gd name="connsiteX3" fmla="*/ 505712 w 1011424"/>
              <a:gd name="connsiteY3" fmla="*/ 1063821 h 1099303"/>
              <a:gd name="connsiteX4" fmla="*/ 0 w 1011424"/>
              <a:gd name="connsiteY4" fmla="*/ 558109 h 1099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11424" h="1099303">
                <a:moveTo>
                  <a:pt x="0" y="558109"/>
                </a:moveTo>
                <a:cubicBezTo>
                  <a:pt x="0" y="278812"/>
                  <a:pt x="168663" y="254527"/>
                  <a:pt x="505712" y="52397"/>
                </a:cubicBezTo>
                <a:cubicBezTo>
                  <a:pt x="842761" y="-149733"/>
                  <a:pt x="1011424" y="278812"/>
                  <a:pt x="1011424" y="558109"/>
                </a:cubicBezTo>
                <a:cubicBezTo>
                  <a:pt x="1011424" y="837406"/>
                  <a:pt x="823510" y="909817"/>
                  <a:pt x="505712" y="1063821"/>
                </a:cubicBezTo>
                <a:cubicBezTo>
                  <a:pt x="187914" y="1217825"/>
                  <a:pt x="0" y="837406"/>
                  <a:pt x="0" y="558109"/>
                </a:cubicBezTo>
                <a:close/>
              </a:path>
            </a:pathLst>
          </a:custGeom>
          <a:solidFill>
            <a:srgbClr val="F19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3</a:t>
            </a:r>
          </a:p>
        </p:txBody>
      </p:sp>
      <p:pic>
        <p:nvPicPr>
          <p:cNvPr id="3" name="Picture 2">
            <a:extLst>
              <a:ext uri="{FF2B5EF4-FFF2-40B4-BE49-F238E27FC236}">
                <a16:creationId xmlns:a16="http://schemas.microsoft.com/office/drawing/2014/main" id="{31184255-58ED-66AA-C873-AF7D126F7A77}"/>
              </a:ext>
            </a:extLst>
          </p:cNvPr>
          <p:cNvPicPr>
            <a:picLocks noChangeAspect="1"/>
          </p:cNvPicPr>
          <p:nvPr/>
        </p:nvPicPr>
        <p:blipFill>
          <a:blip r:embed="rId4"/>
          <a:stretch>
            <a:fillRect/>
          </a:stretch>
        </p:blipFill>
        <p:spPr>
          <a:xfrm>
            <a:off x="6021400" y="1593248"/>
            <a:ext cx="2995032" cy="425484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54733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42"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75622" y="505368"/>
            <a:ext cx="76706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KIỂM TRA VÀ ĐIỀU CHỈNH SẢN PHẨM</a:t>
            </a:r>
            <a:endParaRPr kumimoji="0" lang="vi-VN" altLang="zh-CN" sz="3200" b="0"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3" name="Rounded Rectangle 2"/>
          <p:cNvSpPr/>
          <p:nvPr/>
        </p:nvSpPr>
        <p:spPr>
          <a:xfrm>
            <a:off x="1330974" y="1908801"/>
            <a:ext cx="9530052" cy="39718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5717409" y="2093467"/>
            <a:ext cx="514361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EE1D25"/>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en-US"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Có </a:t>
            </a:r>
            <a:r>
              <a:rPr kumimoji="0" lang="vi-VN" sz="24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các bộ phận chính của cơ quan tiêu hoá.</a:t>
            </a:r>
            <a:endParaRPr kumimoji="0" lang="vi-VN" sz="32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endParaRPr>
          </a:p>
          <a:p>
            <a:pPr lvl="0">
              <a:defRPr/>
            </a:pPr>
            <a:r>
              <a:rPr lang="vi-VN" sz="2400">
                <a:solidFill>
                  <a:srgbClr val="EE1D25"/>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Các </a:t>
            </a:r>
            <a:r>
              <a:rPr kumimoji="0" lang="vi-VN" sz="24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bộ phận được sắp xếp đúng vị trí trên hình người</a:t>
            </a:r>
            <a:endParaRPr kumimoji="0" lang="vi-VN" sz="32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endParaRPr>
          </a:p>
          <a:p>
            <a:pPr lvl="0">
              <a:defRPr/>
            </a:pPr>
            <a:r>
              <a:rPr lang="vi-VN" sz="2400">
                <a:solidFill>
                  <a:srgbClr val="EE1D25"/>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Màu </a:t>
            </a:r>
            <a:r>
              <a:rPr kumimoji="0" lang="vi-VN" sz="24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sắc, hình dạng thể hiện rõ các bộ phận.</a:t>
            </a:r>
            <a:endParaRPr kumimoji="0" lang="vi-VN" sz="32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endParaRPr>
          </a:p>
          <a:p>
            <a:pPr lvl="0">
              <a:defRPr/>
            </a:pPr>
            <a:r>
              <a:rPr lang="vi-VN" sz="2400">
                <a:solidFill>
                  <a:srgbClr val="EE1D25"/>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Kích </a:t>
            </a:r>
            <a:r>
              <a:rPr kumimoji="0" lang="vi-VN" sz="24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thước mô hình dài </a:t>
            </a: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khoảng </a:t>
            </a:r>
            <a:r>
              <a:rPr kumimoji="0" lang="en-US"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từ</a:t>
            </a:r>
            <a:r>
              <a:rPr kumimoji="0" lang="en-US" sz="2400" b="0" i="0" u="none" strike="noStrike" kern="1200" cap="none" spc="0" normalizeH="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 </a:t>
            </a: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50 </a:t>
            </a:r>
            <a:r>
              <a:rPr kumimoji="0" lang="vi-VN" sz="24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cm đến 100 cm.</a:t>
            </a:r>
            <a:endParaRPr kumimoji="0" lang="vi-VN" sz="32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endParaRPr>
          </a:p>
          <a:p>
            <a:pPr lvl="0">
              <a:defRPr/>
            </a:pPr>
            <a:r>
              <a:rPr lang="vi-VN" sz="2400">
                <a:solidFill>
                  <a:srgbClr val="EE1D25"/>
                </a:solidFill>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Sản </a:t>
            </a:r>
            <a:r>
              <a:rPr kumimoji="0" lang="vi-VN" sz="24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phẩm </a:t>
            </a:r>
            <a:r>
              <a:rPr kumimoji="0" lang="vi-VN"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chắc chắn</a:t>
            </a:r>
            <a:r>
              <a:rPr kumimoji="0" lang="en-US" sz="2400" b="0"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sz="3200" b="0"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85899" cy="1411357"/>
          </a:xfrm>
          <a:prstGeom prst="rect">
            <a:avLst/>
          </a:prstGeom>
          <a:effectLst>
            <a:outerShdw blurRad="63500" sx="102000" sy="102000" algn="ctr" rotWithShape="0">
              <a:prstClr val="black">
                <a:alpha val="40000"/>
              </a:prstClr>
            </a:outerShdw>
          </a:effectLst>
        </p:spPr>
      </p:pic>
      <p:pic>
        <p:nvPicPr>
          <p:cNvPr id="1026" name="Picture 2">
            <a:extLst>
              <a:ext uri="{FF2B5EF4-FFF2-40B4-BE49-F238E27FC236}">
                <a16:creationId xmlns:a16="http://schemas.microsoft.com/office/drawing/2014/main" id="{FDE2458E-2E7B-0DAA-07AD-68F5BA81D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536" y="2405026"/>
            <a:ext cx="3763064" cy="279320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139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1" presetClass="entr" presetSubtype="1" fill="hold" nodeType="with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wheel(1)">
                                      <p:cBhvr>
                                        <p:cTn id="16"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104019" y="376425"/>
            <a:ext cx="7626944"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TRƯNG BÀY VÀ GIỚI THIỆU SẢN PHẨM</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3" name="Picture 2">
            <a:extLst>
              <a:ext uri="{FF2B5EF4-FFF2-40B4-BE49-F238E27FC236}">
                <a16:creationId xmlns:a16="http://schemas.microsoft.com/office/drawing/2014/main" id="{579C5625-8C9A-F993-8151-790185694AD9}"/>
              </a:ext>
            </a:extLst>
          </p:cNvPr>
          <p:cNvPicPr>
            <a:picLocks noChangeAspect="1"/>
          </p:cNvPicPr>
          <p:nvPr/>
        </p:nvPicPr>
        <p:blipFill>
          <a:blip r:embed="rId4"/>
          <a:stretch>
            <a:fillRect/>
          </a:stretch>
        </p:blipFill>
        <p:spPr>
          <a:xfrm>
            <a:off x="409002" y="2712256"/>
            <a:ext cx="2681931" cy="3563908"/>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A2D2AA46-3997-50AE-5B82-7D5F848B2821}"/>
              </a:ext>
            </a:extLst>
          </p:cNvPr>
          <p:cNvPicPr>
            <a:picLocks noChangeAspect="1"/>
          </p:cNvPicPr>
          <p:nvPr/>
        </p:nvPicPr>
        <p:blipFill>
          <a:blip r:embed="rId5"/>
          <a:stretch>
            <a:fillRect/>
          </a:stretch>
        </p:blipFill>
        <p:spPr>
          <a:xfrm>
            <a:off x="4486624" y="1974256"/>
            <a:ext cx="2666630" cy="3481271"/>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E3778656-23EF-66BA-55ED-335DDED57224}"/>
              </a:ext>
            </a:extLst>
          </p:cNvPr>
          <p:cNvPicPr>
            <a:picLocks noChangeAspect="1"/>
          </p:cNvPicPr>
          <p:nvPr/>
        </p:nvPicPr>
        <p:blipFill>
          <a:blip r:embed="rId6"/>
          <a:stretch>
            <a:fillRect/>
          </a:stretch>
        </p:blipFill>
        <p:spPr>
          <a:xfrm>
            <a:off x="8309955" y="1383969"/>
            <a:ext cx="2493095" cy="322024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48397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500" fill="hold"/>
                                        <p:tgtEl>
                                          <p:spTgt spid="15"/>
                                        </p:tgtEl>
                                        <p:attrNameLst>
                                          <p:attrName>ppt_x</p:attrName>
                                        </p:attrNameLst>
                                      </p:cBhvr>
                                      <p:tavLst>
                                        <p:tav tm="0">
                                          <p:val>
                                            <p:strVal val="#ppt_x"/>
                                          </p:val>
                                        </p:tav>
                                        <p:tav tm="100000">
                                          <p:val>
                                            <p:strVal val="#ppt_x"/>
                                          </p:val>
                                        </p:tav>
                                      </p:tavLst>
                                    </p:anim>
                                    <p:anim calcmode="lin" valueType="num">
                                      <p:cBhvr additive="base">
                                        <p:cTn id="11" dur="500" fill="hold"/>
                                        <p:tgtEl>
                                          <p:spTgt spid="15"/>
                                        </p:tgtEl>
                                        <p:attrNameLst>
                                          <p:attrName>ppt_y</p:attrName>
                                        </p:attrNameLst>
                                      </p:cBhvr>
                                      <p:tavLst>
                                        <p:tav tm="0">
                                          <p:val>
                                            <p:strVal val="1+#ppt_h/2"/>
                                          </p:val>
                                        </p:tav>
                                        <p:tav tm="100000">
                                          <p:val>
                                            <p:strVal val="#ppt_y"/>
                                          </p:val>
                                        </p:tav>
                                      </p:tavLst>
                                    </p:anim>
                                  </p:childTnLst>
                                </p:cTn>
                              </p:par>
                              <p:par>
                                <p:cTn id="12" presetID="2" presetClass="entr" presetSubtype="4"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additive="base">
                                        <p:cTn id="18" dur="500" fill="hold"/>
                                        <p:tgtEl>
                                          <p:spTgt spid="12"/>
                                        </p:tgtEl>
                                        <p:attrNameLst>
                                          <p:attrName>ppt_x</p:attrName>
                                        </p:attrNameLst>
                                      </p:cBhvr>
                                      <p:tavLst>
                                        <p:tav tm="0">
                                          <p:val>
                                            <p:strVal val="#ppt_x"/>
                                          </p:val>
                                        </p:tav>
                                        <p:tav tm="100000">
                                          <p:val>
                                            <p:strVal val="#ppt_x"/>
                                          </p:val>
                                        </p:tav>
                                      </p:tavLst>
                                    </p:anim>
                                    <p:anim calcmode="lin" valueType="num">
                                      <p:cBhvr additive="base">
                                        <p:cTn id="19"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5" y="-27388"/>
            <a:ext cx="1885899" cy="1411357"/>
          </a:xfrm>
          <a:prstGeom prst="rect">
            <a:avLst/>
          </a:prstGeom>
          <a:effectLst>
            <a:outerShdw blurRad="63500" sx="102000" sy="102000" algn="ctr" rotWithShape="0">
              <a:prstClr val="black">
                <a:alpha val="40000"/>
              </a:prstClr>
            </a:outerShdw>
          </a:effectLst>
        </p:spPr>
      </p:pic>
      <p:sp>
        <p:nvSpPr>
          <p:cNvPr id="10" name="TextBox 9"/>
          <p:cNvSpPr txBox="1"/>
          <p:nvPr/>
        </p:nvSpPr>
        <p:spPr>
          <a:xfrm>
            <a:off x="2614333" y="197043"/>
            <a:ext cx="5450172"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cs typeface="Roboto Black" panose="02000000000000000000" pitchFamily="2" charset="0"/>
              </a:rPr>
              <a:t>THỬ NGHIỆM SẢN PHẨM</a:t>
            </a:r>
          </a:p>
        </p:txBody>
      </p:sp>
      <p:sp>
        <p:nvSpPr>
          <p:cNvPr id="4" name="TextBox 3">
            <a:extLst>
              <a:ext uri="{FF2B5EF4-FFF2-40B4-BE49-F238E27FC236}">
                <a16:creationId xmlns:a16="http://schemas.microsoft.com/office/drawing/2014/main" id="{B00C2B54-3C60-407B-E16F-A869D3507DA2}"/>
              </a:ext>
            </a:extLst>
          </p:cNvPr>
          <p:cNvSpPr txBox="1"/>
          <p:nvPr/>
        </p:nvSpPr>
        <p:spPr>
          <a:xfrm>
            <a:off x="1044248" y="1993876"/>
            <a:ext cx="3017558" cy="3539430"/>
          </a:xfrm>
          <a:prstGeom prst="rect">
            <a:avLst/>
          </a:prstGeom>
          <a:solidFill>
            <a:schemeClr val="accent2">
              <a:lumMod val="20000"/>
              <a:lumOff val="80000"/>
            </a:schemeClr>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Đổ một chút nước màu hoặc thả một hạt đậu (hạt gạo) nhỏ vào ống tiêu hoá sau đó quan sát, kiểm tra đường đi của cơ quan </a:t>
            </a:r>
            <a:r>
              <a:rPr kumimoji="0" lang="vi-VN" sz="2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tiêu hoá</a:t>
            </a:r>
            <a:r>
              <a:rPr kumimoji="0" lang="en-US" sz="28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sz="28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579C5625-8C9A-F993-8151-790185694AD9}"/>
              </a:ext>
            </a:extLst>
          </p:cNvPr>
          <p:cNvPicPr>
            <a:picLocks noChangeAspect="1"/>
          </p:cNvPicPr>
          <p:nvPr/>
        </p:nvPicPr>
        <p:blipFill rotWithShape="1">
          <a:blip r:embed="rId4"/>
          <a:srcRect l="5162" t="16231" r="8674" b="1958"/>
          <a:stretch/>
        </p:blipFill>
        <p:spPr>
          <a:xfrm>
            <a:off x="5114149" y="1061847"/>
            <a:ext cx="4300014" cy="5425521"/>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126560">
            <a:off x="5732618" y="1422374"/>
            <a:ext cx="448542" cy="51990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054620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500" fill="hold"/>
                                        <p:tgtEl>
                                          <p:spTgt spid="6"/>
                                        </p:tgtEl>
                                        <p:attrNameLst>
                                          <p:attrName>ppt_x</p:attrName>
                                        </p:attrNameLst>
                                      </p:cBhvr>
                                      <p:tavLst>
                                        <p:tav tm="0">
                                          <p:val>
                                            <p:strVal val="#ppt_x"/>
                                          </p:val>
                                        </p:tav>
                                        <p:tav tm="100000">
                                          <p:val>
                                            <p:strVal val="#ppt_x"/>
                                          </p:val>
                                        </p:tav>
                                      </p:tavLst>
                                    </p:anim>
                                    <p:anim calcmode="lin" valueType="num">
                                      <p:cBhvr additive="base">
                                        <p:cTn id="11" dur="500" fill="hold"/>
                                        <p:tgtEl>
                                          <p:spTgt spid="6"/>
                                        </p:tgtEl>
                                        <p:attrNameLst>
                                          <p:attrName>ppt_y</p:attrName>
                                        </p:attrNameLst>
                                      </p:cBhvr>
                                      <p:tavLst>
                                        <p:tav tm="0">
                                          <p:val>
                                            <p:strVal val="1+#ppt_h/2"/>
                                          </p:val>
                                        </p:tav>
                                        <p:tav tm="100000">
                                          <p:val>
                                            <p:strVal val="#ppt_y"/>
                                          </p:val>
                                        </p:tav>
                                      </p:tavLst>
                                    </p:anim>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fltVal val="0"/>
                                          </p:val>
                                        </p:tav>
                                        <p:tav tm="100000">
                                          <p:val>
                                            <p:strVal val="#ppt_w"/>
                                          </p:val>
                                        </p:tav>
                                      </p:tavLst>
                                    </p:anim>
                                    <p:anim calcmode="lin" valueType="num">
                                      <p:cBhvr>
                                        <p:cTn id="18" dur="1000" fill="hold"/>
                                        <p:tgtEl>
                                          <p:spTgt spid="4"/>
                                        </p:tgtEl>
                                        <p:attrNameLst>
                                          <p:attrName>ppt_h</p:attrName>
                                        </p:attrNameLst>
                                      </p:cBhvr>
                                      <p:tavLst>
                                        <p:tav tm="0">
                                          <p:val>
                                            <p:fltVal val="0"/>
                                          </p:val>
                                        </p:tav>
                                        <p:tav tm="100000">
                                          <p:val>
                                            <p:strVal val="#ppt_h"/>
                                          </p:val>
                                        </p:tav>
                                      </p:tavLst>
                                    </p:anim>
                                    <p:anim calcmode="lin" valueType="num">
                                      <p:cBhvr>
                                        <p:cTn id="19" dur="1000" fill="hold"/>
                                        <p:tgtEl>
                                          <p:spTgt spid="4"/>
                                        </p:tgtEl>
                                        <p:attrNameLst>
                                          <p:attrName>style.rotation</p:attrName>
                                        </p:attrNameLst>
                                      </p:cBhvr>
                                      <p:tavLst>
                                        <p:tav tm="0">
                                          <p:val>
                                            <p:fltVal val="90"/>
                                          </p:val>
                                        </p:tav>
                                        <p:tav tm="100000">
                                          <p:val>
                                            <p:fltVal val="0"/>
                                          </p:val>
                                        </p:tav>
                                      </p:tavLst>
                                    </p:anim>
                                    <p:animEffect transition="in" filter="fade">
                                      <p:cBhvr>
                                        <p:cTn id="2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0" presetClass="path" presetSubtype="0" accel="50000" decel="50000" fill="hold" nodeType="clickEffect">
                                  <p:stCondLst>
                                    <p:cond delay="0"/>
                                  </p:stCondLst>
                                  <p:childTnLst>
                                    <p:animMotion origin="layout" path="M -1.66667E-6 1.11111E-6 L 0.06393 0.07268 L 0.10143 0.07569 L 0.12266 0.09236 L 0.13464 0.15278 L 0.12787 0.24537 L 0.12695 0.29977 L 0.13203 0.33171 L 0.17305 0.34236 L 0.17735 0.39838 L 0.1543 0.42407 L 0.12865 0.40741 L 0.11589 0.43912 L 0.08516 0.47245 L 0.08008 0.46944 L 0.08607 0.50139 L 0.12097 0.48171 L 0.16966 0.49838 L 0.17383 0.55139 L 0.14323 0.53171 L 0.12695 0.52407 L 0.16107 0.57546 L 0.12617 0.55579 L 0.12695 0.58472 L 0.12266 0.6118 L 0.11758 0.6331 L 0.1125 0.67546 L 0.11328 0.69074 L 0.11758 0.71505 L 0.11758 0.71342 " pathEditMode="relative" rAng="0" ptsTypes="AAAAAAAAAAAAAAAAAAAAAAAAAAAAAA">
                                      <p:cBhvr>
                                        <p:cTn id="25" dur="10000" fill="hold"/>
                                        <p:tgtEl>
                                          <p:spTgt spid="3"/>
                                        </p:tgtEl>
                                        <p:attrNameLst>
                                          <p:attrName>ppt_x</p:attrName>
                                          <p:attrName>ppt_y</p:attrName>
                                        </p:attrNameLst>
                                      </p:cBhvr>
                                      <p:rCtr x="8867" y="35741"/>
                                    </p:animMotion>
                                  </p:childTnLst>
                                </p:cTn>
                              </p:par>
                            </p:childTnLst>
                          </p:cTn>
                        </p:par>
                      </p:childTnLst>
                    </p:cTn>
                  </p:par>
                </p:childTnLst>
              </p:cTn>
              <p:nextCondLst>
                <p:cond evt="onClick" delay="0">
                  <p:tgtEl>
                    <p:spTgt spid="3"/>
                  </p:tgtEl>
                </p:cond>
              </p:nextCondLst>
            </p:seq>
          </p:childTnLst>
        </p:cTn>
      </p:par>
    </p:tnLst>
    <p:bldLst>
      <p:bldP spid="10" grpId="0"/>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429122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09692" y="265473"/>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rPr>
              <a:t>ĐÁNH GIÁ SẢN PHẨM</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Roboto Black" panose="02000000000000000000" pitchFamily="2" charset="0"/>
            </a:endParaRPr>
          </a:p>
        </p:txBody>
      </p:sp>
      <p:sp>
        <p:nvSpPr>
          <p:cNvPr id="14" name="TextBox 13">
            <a:extLst>
              <a:ext uri="{FF2B5EF4-FFF2-40B4-BE49-F238E27FC236}">
                <a16:creationId xmlns:a16="http://schemas.microsoft.com/office/drawing/2014/main" id="{F47EDC76-93E4-69B2-B3EB-FFBB9F9285CB}"/>
              </a:ext>
            </a:extLst>
          </p:cNvPr>
          <p:cNvSpPr txBox="1"/>
          <p:nvPr/>
        </p:nvSpPr>
        <p:spPr>
          <a:xfrm>
            <a:off x="3644930" y="1085167"/>
            <a:ext cx="4986114"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0" name="Picture 19">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110" y="144570"/>
            <a:ext cx="1885899" cy="1411357"/>
          </a:xfrm>
          <a:prstGeom prst="rect">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4"/>
          <a:stretch>
            <a:fillRect/>
          </a:stretch>
        </p:blipFill>
        <p:spPr>
          <a:xfrm>
            <a:off x="2098963" y="939694"/>
            <a:ext cx="8302609" cy="5809671"/>
          </a:xfrm>
          <a:prstGeom prst="rect">
            <a:avLst/>
          </a:prstGeom>
        </p:spPr>
      </p:pic>
      <p:sp>
        <p:nvSpPr>
          <p:cNvPr id="12" name="TextBox 11"/>
          <p:cNvSpPr txBox="1"/>
          <p:nvPr/>
        </p:nvSpPr>
        <p:spPr>
          <a:xfrm>
            <a:off x="3098152" y="2782700"/>
            <a:ext cx="290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Có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các bộ phận chính của cơ quan tiêu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hoá.</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3" name="TextBox 12"/>
          <p:cNvSpPr txBox="1"/>
          <p:nvPr/>
        </p:nvSpPr>
        <p:spPr>
          <a:xfrm>
            <a:off x="3098152" y="3490586"/>
            <a:ext cx="3506393" cy="707886"/>
          </a:xfrm>
          <a:prstGeom prst="rect">
            <a:avLst/>
          </a:prstGeom>
          <a:noFill/>
        </p:spPr>
        <p:txBody>
          <a:bodyPr wrap="square" rtlCol="0">
            <a:spAutoFit/>
          </a:bodyPr>
          <a:lstStyle/>
          <a:p>
            <a:pPr lvl="0">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Các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bộ phận được sắp xếp đúng vị trí trên hình người</a:t>
            </a:r>
            <a:endParaRPr kumimoji="0" lang="vi-VN"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5" name="TextBox 14">
            <a:extLst>
              <a:ext uri="{FF2B5EF4-FFF2-40B4-BE49-F238E27FC236}">
                <a16:creationId xmlns:a16="http://schemas.microsoft.com/office/drawing/2014/main" id="{D041B17E-0AD1-2A24-7983-C9803BEDA542}"/>
              </a:ext>
            </a:extLst>
          </p:cNvPr>
          <p:cNvSpPr txBox="1"/>
          <p:nvPr/>
        </p:nvSpPr>
        <p:spPr>
          <a:xfrm>
            <a:off x="3086645" y="5132152"/>
            <a:ext cx="3562401" cy="707886"/>
          </a:xfrm>
          <a:prstGeom prst="rect">
            <a:avLst/>
          </a:prstGeom>
          <a:noFill/>
        </p:spPr>
        <p:txBody>
          <a:bodyPr wrap="square" rtlCol="0">
            <a:spAutoFit/>
          </a:bodyPr>
          <a:lstStyle/>
          <a:p>
            <a:pPr lvl="0">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Màu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sắc, hình dạng thể hiện rõ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các bộ phận.</a:t>
            </a:r>
            <a:endPar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6" name="TextBox 15">
            <a:extLst>
              <a:ext uri="{FF2B5EF4-FFF2-40B4-BE49-F238E27FC236}">
                <a16:creationId xmlns:a16="http://schemas.microsoft.com/office/drawing/2014/main" id="{758C6381-5626-1C42-7459-268B6B1ADC4B}"/>
              </a:ext>
            </a:extLst>
          </p:cNvPr>
          <p:cNvSpPr txBox="1"/>
          <p:nvPr/>
        </p:nvSpPr>
        <p:spPr>
          <a:xfrm>
            <a:off x="3098152" y="4343850"/>
            <a:ext cx="3550894" cy="707886"/>
          </a:xfrm>
          <a:prstGeom prst="rect">
            <a:avLst/>
          </a:prstGeom>
          <a:noFill/>
        </p:spPr>
        <p:txBody>
          <a:bodyPr wrap="square" rtlCol="0">
            <a:spAutoFit/>
          </a:bodyPr>
          <a:lstStyle/>
          <a:p>
            <a:pPr lvl="0">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Kích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thước mô hình dài khoảng 50 cm đến 100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cm.</a:t>
            </a:r>
            <a:endPar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7" name="TextBox 16">
            <a:extLst>
              <a:ext uri="{FF2B5EF4-FFF2-40B4-BE49-F238E27FC236}">
                <a16:creationId xmlns:a16="http://schemas.microsoft.com/office/drawing/2014/main" id="{BE56DEFB-CC67-BA03-0E68-DA24D8A42009}"/>
              </a:ext>
            </a:extLst>
          </p:cNvPr>
          <p:cNvSpPr txBox="1"/>
          <p:nvPr/>
        </p:nvSpPr>
        <p:spPr>
          <a:xfrm>
            <a:off x="3086645" y="6000870"/>
            <a:ext cx="3450386" cy="400110"/>
          </a:xfrm>
          <a:prstGeom prst="rect">
            <a:avLst/>
          </a:prstGeom>
          <a:noFill/>
        </p:spPr>
        <p:txBody>
          <a:bodyPr wrap="square" rtlCol="0">
            <a:spAutoFit/>
          </a:bodyPr>
          <a:lstStyle/>
          <a:p>
            <a:pPr lvl="0">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Sản </a:t>
            </a:r>
            <a:r>
              <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phẩm </a:t>
            </a: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chắc chắn</a:t>
            </a:r>
            <a:r>
              <a:rPr kumimoji="0" lang="en-US"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579994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childTnLst>
                                </p:cTn>
                              </p:par>
                              <p:par>
                                <p:cTn id="12" presetID="14" presetClass="entr" presetSubtype="10"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randombar(horizontal)">
                                      <p:cBhvr>
                                        <p:cTn id="20" dur="500"/>
                                        <p:tgtEl>
                                          <p:spTgt spid="1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randombar(horizont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P spid="12" grpId="0"/>
      <p:bldP spid="13" grpId="0"/>
      <p:bldP spid="15" grpId="0"/>
      <p:bldP spid="16"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p:nvPr/>
        </p:nvSpPr>
        <p:spPr>
          <a:xfrm flipH="1" flipV="1">
            <a:off x="520994" y="1531088"/>
            <a:ext cx="10377378" cy="3934530"/>
          </a:xfrm>
          <a:custGeom>
            <a:avLst/>
            <a:gdLst>
              <a:gd name="connsiteX0" fmla="*/ 0 w 12192000"/>
              <a:gd name="connsiteY0" fmla="*/ 0 h 845389"/>
              <a:gd name="connsiteX1" fmla="*/ 12192000 w 12192000"/>
              <a:gd name="connsiteY1" fmla="*/ 0 h 845389"/>
              <a:gd name="connsiteX2" fmla="*/ 12192000 w 12192000"/>
              <a:gd name="connsiteY2" fmla="*/ 845389 h 845389"/>
              <a:gd name="connsiteX3" fmla="*/ 0 w 12192000"/>
              <a:gd name="connsiteY3" fmla="*/ 845389 h 845389"/>
              <a:gd name="connsiteX4" fmla="*/ 0 w 12192000"/>
              <a:gd name="connsiteY4" fmla="*/ 0 h 845389"/>
              <a:gd name="connsiteX0" fmla="*/ 0 w 12192000"/>
              <a:gd name="connsiteY0" fmla="*/ 0 h 1152105"/>
              <a:gd name="connsiteX1" fmla="*/ 12192000 w 12192000"/>
              <a:gd name="connsiteY1" fmla="*/ 0 h 1152105"/>
              <a:gd name="connsiteX2" fmla="*/ 12192000 w 12192000"/>
              <a:gd name="connsiteY2" fmla="*/ 845389 h 1152105"/>
              <a:gd name="connsiteX3" fmla="*/ 0 w 12192000"/>
              <a:gd name="connsiteY3" fmla="*/ 845389 h 1152105"/>
              <a:gd name="connsiteX4" fmla="*/ 0 w 12192000"/>
              <a:gd name="connsiteY4" fmla="*/ 0 h 1152105"/>
              <a:gd name="connsiteX0" fmla="*/ 0 w 12192000"/>
              <a:gd name="connsiteY0" fmla="*/ 0 h 1095555"/>
              <a:gd name="connsiteX1" fmla="*/ 12192000 w 12192000"/>
              <a:gd name="connsiteY1" fmla="*/ 0 h 1095555"/>
              <a:gd name="connsiteX2" fmla="*/ 12192000 w 12192000"/>
              <a:gd name="connsiteY2" fmla="*/ 845389 h 1095555"/>
              <a:gd name="connsiteX3" fmla="*/ 5727940 w 12192000"/>
              <a:gd name="connsiteY3" fmla="*/ 1095555 h 1095555"/>
              <a:gd name="connsiteX4" fmla="*/ 0 w 12192000"/>
              <a:gd name="connsiteY4" fmla="*/ 845389 h 1095555"/>
              <a:gd name="connsiteX5" fmla="*/ 0 w 12192000"/>
              <a:gd name="connsiteY5" fmla="*/ 0 h 1095555"/>
              <a:gd name="connsiteX0" fmla="*/ 0 w 12192000"/>
              <a:gd name="connsiteY0" fmla="*/ 0 h 1140720"/>
              <a:gd name="connsiteX1" fmla="*/ 12192000 w 12192000"/>
              <a:gd name="connsiteY1" fmla="*/ 0 h 1140720"/>
              <a:gd name="connsiteX2" fmla="*/ 12192000 w 12192000"/>
              <a:gd name="connsiteY2" fmla="*/ 845389 h 1140720"/>
              <a:gd name="connsiteX3" fmla="*/ 5727940 w 12192000"/>
              <a:gd name="connsiteY3" fmla="*/ 1095555 h 1140720"/>
              <a:gd name="connsiteX4" fmla="*/ 0 w 12192000"/>
              <a:gd name="connsiteY4" fmla="*/ 845389 h 1140720"/>
              <a:gd name="connsiteX5" fmla="*/ 0 w 12192000"/>
              <a:gd name="connsiteY5" fmla="*/ 0 h 1140720"/>
              <a:gd name="connsiteX0" fmla="*/ 0 w 12192000"/>
              <a:gd name="connsiteY0" fmla="*/ 0 h 1140720"/>
              <a:gd name="connsiteX1" fmla="*/ 12192000 w 12192000"/>
              <a:gd name="connsiteY1" fmla="*/ 0 h 1140720"/>
              <a:gd name="connsiteX2" fmla="*/ 12192000 w 12192000"/>
              <a:gd name="connsiteY2" fmla="*/ 845389 h 1140720"/>
              <a:gd name="connsiteX3" fmla="*/ 5727940 w 12192000"/>
              <a:gd name="connsiteY3" fmla="*/ 1095555 h 1140720"/>
              <a:gd name="connsiteX4" fmla="*/ 0 w 12192000"/>
              <a:gd name="connsiteY4" fmla="*/ 845389 h 1140720"/>
              <a:gd name="connsiteX5" fmla="*/ 0 w 12192000"/>
              <a:gd name="connsiteY5" fmla="*/ 0 h 1140720"/>
              <a:gd name="connsiteX0" fmla="*/ 0 w 12192000"/>
              <a:gd name="connsiteY0" fmla="*/ 0 h 1126825"/>
              <a:gd name="connsiteX1" fmla="*/ 12192000 w 12192000"/>
              <a:gd name="connsiteY1" fmla="*/ 0 h 1126825"/>
              <a:gd name="connsiteX2" fmla="*/ 12192000 w 12192000"/>
              <a:gd name="connsiteY2" fmla="*/ 845389 h 1126825"/>
              <a:gd name="connsiteX3" fmla="*/ 9428672 w 12192000"/>
              <a:gd name="connsiteY3" fmla="*/ 1095554 h 1126825"/>
              <a:gd name="connsiteX4" fmla="*/ 5727940 w 12192000"/>
              <a:gd name="connsiteY4" fmla="*/ 1095555 h 1126825"/>
              <a:gd name="connsiteX5" fmla="*/ 0 w 12192000"/>
              <a:gd name="connsiteY5" fmla="*/ 845389 h 1126825"/>
              <a:gd name="connsiteX6" fmla="*/ 0 w 12192000"/>
              <a:gd name="connsiteY6" fmla="*/ 0 h 1126825"/>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00342"/>
              <a:gd name="connsiteX1" fmla="*/ 12192000 w 12192000"/>
              <a:gd name="connsiteY1" fmla="*/ 0 h 1100342"/>
              <a:gd name="connsiteX2" fmla="*/ 12192000 w 12192000"/>
              <a:gd name="connsiteY2" fmla="*/ 845389 h 1100342"/>
              <a:gd name="connsiteX3" fmla="*/ 9428672 w 12192000"/>
              <a:gd name="connsiteY3" fmla="*/ 1095554 h 1100342"/>
              <a:gd name="connsiteX4" fmla="*/ 5727940 w 12192000"/>
              <a:gd name="connsiteY4" fmla="*/ 1095555 h 1100342"/>
              <a:gd name="connsiteX5" fmla="*/ 0 w 12192000"/>
              <a:gd name="connsiteY5" fmla="*/ 845389 h 1100342"/>
              <a:gd name="connsiteX6" fmla="*/ 0 w 12192000"/>
              <a:gd name="connsiteY6" fmla="*/ 0 h 1100342"/>
              <a:gd name="connsiteX0" fmla="*/ 0 w 12192000"/>
              <a:gd name="connsiteY0" fmla="*/ 0 h 1170103"/>
              <a:gd name="connsiteX1" fmla="*/ 12192000 w 12192000"/>
              <a:gd name="connsiteY1" fmla="*/ 0 h 1170103"/>
              <a:gd name="connsiteX2" fmla="*/ 12192000 w 12192000"/>
              <a:gd name="connsiteY2" fmla="*/ 845389 h 1170103"/>
              <a:gd name="connsiteX3" fmla="*/ 9428672 w 12192000"/>
              <a:gd name="connsiteY3" fmla="*/ 1095554 h 1170103"/>
              <a:gd name="connsiteX4" fmla="*/ 5727940 w 12192000"/>
              <a:gd name="connsiteY4" fmla="*/ 1095555 h 1170103"/>
              <a:gd name="connsiteX5" fmla="*/ 0 w 12192000"/>
              <a:gd name="connsiteY5" fmla="*/ 845389 h 1170103"/>
              <a:gd name="connsiteX6" fmla="*/ 0 w 12192000"/>
              <a:gd name="connsiteY6" fmla="*/ 0 h 1170103"/>
              <a:gd name="connsiteX0" fmla="*/ 0 w 12192000"/>
              <a:gd name="connsiteY0" fmla="*/ 0 h 1181114"/>
              <a:gd name="connsiteX1" fmla="*/ 12192000 w 12192000"/>
              <a:gd name="connsiteY1" fmla="*/ 0 h 1181114"/>
              <a:gd name="connsiteX2" fmla="*/ 12192000 w 12192000"/>
              <a:gd name="connsiteY2" fmla="*/ 845389 h 1181114"/>
              <a:gd name="connsiteX3" fmla="*/ 9428672 w 12192000"/>
              <a:gd name="connsiteY3" fmla="*/ 1095554 h 1181114"/>
              <a:gd name="connsiteX4" fmla="*/ 5727940 w 12192000"/>
              <a:gd name="connsiteY4" fmla="*/ 1095555 h 1181114"/>
              <a:gd name="connsiteX5" fmla="*/ 0 w 12192000"/>
              <a:gd name="connsiteY5" fmla="*/ 845389 h 1181114"/>
              <a:gd name="connsiteX6" fmla="*/ 0 w 12192000"/>
              <a:gd name="connsiteY6" fmla="*/ 0 h 1181114"/>
              <a:gd name="connsiteX0" fmla="*/ 0 w 12192000"/>
              <a:gd name="connsiteY0" fmla="*/ 0 h 1211880"/>
              <a:gd name="connsiteX1" fmla="*/ 12192000 w 12192000"/>
              <a:gd name="connsiteY1" fmla="*/ 0 h 1211880"/>
              <a:gd name="connsiteX2" fmla="*/ 12192000 w 12192000"/>
              <a:gd name="connsiteY2" fmla="*/ 845389 h 1211880"/>
              <a:gd name="connsiteX3" fmla="*/ 9428672 w 12192000"/>
              <a:gd name="connsiteY3" fmla="*/ 1095554 h 1211880"/>
              <a:gd name="connsiteX4" fmla="*/ 5727940 w 12192000"/>
              <a:gd name="connsiteY4" fmla="*/ 1095555 h 1211880"/>
              <a:gd name="connsiteX5" fmla="*/ 0 w 12192000"/>
              <a:gd name="connsiteY5" fmla="*/ 845389 h 1211880"/>
              <a:gd name="connsiteX6" fmla="*/ 0 w 12192000"/>
              <a:gd name="connsiteY6" fmla="*/ 0 h 1211880"/>
              <a:gd name="connsiteX0" fmla="*/ 0 w 12192000"/>
              <a:gd name="connsiteY0" fmla="*/ 0 h 1211880"/>
              <a:gd name="connsiteX1" fmla="*/ 12192000 w 12192000"/>
              <a:gd name="connsiteY1" fmla="*/ 0 h 1211880"/>
              <a:gd name="connsiteX2" fmla="*/ 12192000 w 12192000"/>
              <a:gd name="connsiteY2" fmla="*/ 845389 h 1211880"/>
              <a:gd name="connsiteX3" fmla="*/ 9428672 w 12192000"/>
              <a:gd name="connsiteY3" fmla="*/ 1095554 h 1211880"/>
              <a:gd name="connsiteX4" fmla="*/ 5727940 w 12192000"/>
              <a:gd name="connsiteY4" fmla="*/ 1095555 h 1211880"/>
              <a:gd name="connsiteX5" fmla="*/ 0 w 12192000"/>
              <a:gd name="connsiteY5" fmla="*/ 845389 h 1211880"/>
              <a:gd name="connsiteX6" fmla="*/ 0 w 12192000"/>
              <a:gd name="connsiteY6" fmla="*/ 0 h 1211880"/>
              <a:gd name="connsiteX0" fmla="*/ 167394 w 12359394"/>
              <a:gd name="connsiteY0" fmla="*/ 0 h 1211880"/>
              <a:gd name="connsiteX1" fmla="*/ 12359394 w 12359394"/>
              <a:gd name="connsiteY1" fmla="*/ 0 h 1211880"/>
              <a:gd name="connsiteX2" fmla="*/ 12359394 w 12359394"/>
              <a:gd name="connsiteY2" fmla="*/ 845389 h 1211880"/>
              <a:gd name="connsiteX3" fmla="*/ 9596066 w 12359394"/>
              <a:gd name="connsiteY3" fmla="*/ 1095554 h 1211880"/>
              <a:gd name="connsiteX4" fmla="*/ 5895334 w 12359394"/>
              <a:gd name="connsiteY4" fmla="*/ 1095555 h 1211880"/>
              <a:gd name="connsiteX5" fmla="*/ 167394 w 12359394"/>
              <a:gd name="connsiteY5" fmla="*/ 845389 h 1211880"/>
              <a:gd name="connsiteX6" fmla="*/ 167394 w 12359394"/>
              <a:gd name="connsiteY6" fmla="*/ 0 h 121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59394" h="1211880">
                <a:moveTo>
                  <a:pt x="167394" y="0"/>
                </a:moveTo>
                <a:lnTo>
                  <a:pt x="12359394" y="0"/>
                </a:lnTo>
                <a:lnTo>
                  <a:pt x="12359394" y="845389"/>
                </a:lnTo>
                <a:cubicBezTo>
                  <a:pt x="11898839" y="1027981"/>
                  <a:pt x="10768300" y="1329905"/>
                  <a:pt x="9596066" y="1095554"/>
                </a:cubicBezTo>
                <a:cubicBezTo>
                  <a:pt x="8423832" y="861203"/>
                  <a:pt x="7668542" y="1449238"/>
                  <a:pt x="5895334" y="1095555"/>
                </a:cubicBezTo>
                <a:cubicBezTo>
                  <a:pt x="4122126" y="741872"/>
                  <a:pt x="544034" y="1138303"/>
                  <a:pt x="167394" y="845389"/>
                </a:cubicBezTo>
                <a:cubicBezTo>
                  <a:pt x="-209246" y="552475"/>
                  <a:pt x="167394" y="281796"/>
                  <a:pt x="167394" y="0"/>
                </a:cubicBez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725248E-A0D6-AD5A-5800-9A78FC7887FD}"/>
              </a:ext>
            </a:extLst>
          </p:cNvPr>
          <p:cNvSpPr txBox="1"/>
          <p:nvPr/>
        </p:nvSpPr>
        <p:spPr>
          <a:xfrm>
            <a:off x="3923212" y="3563689"/>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750988" y="2523370"/>
            <a:ext cx="1588399" cy="2602531"/>
          </a:xfrm>
          <a:prstGeom prst="rect">
            <a:avLst/>
          </a:prstGeom>
        </p:spPr>
      </p:pic>
      <p:pic>
        <p:nvPicPr>
          <p:cNvPr id="5" name="Picture 4">
            <a:extLst>
              <a:ext uri="{FF2B5EF4-FFF2-40B4-BE49-F238E27FC236}">
                <a16:creationId xmlns:a16="http://schemas.microsoft.com/office/drawing/2014/main" id="{DA232D94-9A8E-A978-E827-27A3C1079D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6101" y="0"/>
            <a:ext cx="1885899" cy="141135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4421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34" presetClass="emph" presetSubtype="0" fill="hold" grpId="1" nodeType="withEffect">
                                  <p:stCondLst>
                                    <p:cond delay="0"/>
                                  </p:stCondLst>
                                  <p:iterate type="lt">
                                    <p:tmPct val="10000"/>
                                  </p:iterate>
                                  <p:childTnLst>
                                    <p:animMotion origin="layout" path="M 1.04167E-6 -2.59259E-6 L 1.04167E-6 -0.07222 " pathEditMode="relative" rAng="0" ptsTypes="AA">
                                      <p:cBhvr>
                                        <p:cTn id="10" dur="250" accel="50000" decel="50000" autoRev="1" fill="hold">
                                          <p:stCondLst>
                                            <p:cond delay="0"/>
                                          </p:stCondLst>
                                        </p:cTn>
                                        <p:tgtEl>
                                          <p:spTgt spid="12"/>
                                        </p:tgtEl>
                                        <p:attrNameLst>
                                          <p:attrName>ppt_x</p:attrName>
                                          <p:attrName>ppt_y</p:attrName>
                                        </p:attrNameLst>
                                      </p:cBhvr>
                                      <p:rCtr x="0" y="-3611"/>
                                    </p:animMotion>
                                    <p:animRot by="1500000">
                                      <p:cBhvr>
                                        <p:cTn id="11" dur="125" fill="hold">
                                          <p:stCondLst>
                                            <p:cond delay="0"/>
                                          </p:stCondLst>
                                        </p:cTn>
                                        <p:tgtEl>
                                          <p:spTgt spid="12"/>
                                        </p:tgtEl>
                                        <p:attrNameLst>
                                          <p:attrName>r</p:attrName>
                                        </p:attrNameLst>
                                      </p:cBhvr>
                                    </p:animRot>
                                    <p:animRot by="-1500000">
                                      <p:cBhvr>
                                        <p:cTn id="12" dur="125" fill="hold">
                                          <p:stCondLst>
                                            <p:cond delay="125"/>
                                          </p:stCondLst>
                                        </p:cTn>
                                        <p:tgtEl>
                                          <p:spTgt spid="12"/>
                                        </p:tgtEl>
                                        <p:attrNameLst>
                                          <p:attrName>r</p:attrName>
                                        </p:attrNameLst>
                                      </p:cBhvr>
                                    </p:animRot>
                                    <p:animRot by="-1500000">
                                      <p:cBhvr>
                                        <p:cTn id="13" dur="125" fill="hold">
                                          <p:stCondLst>
                                            <p:cond delay="250"/>
                                          </p:stCondLst>
                                        </p:cTn>
                                        <p:tgtEl>
                                          <p:spTgt spid="12"/>
                                        </p:tgtEl>
                                        <p:attrNameLst>
                                          <p:attrName>r</p:attrName>
                                        </p:attrNameLst>
                                      </p:cBhvr>
                                    </p:animRot>
                                    <p:animRot by="1500000">
                                      <p:cBhvr>
                                        <p:cTn id="14" dur="125" fill="hold">
                                          <p:stCondLst>
                                            <p:cond delay="375"/>
                                          </p:stCondLst>
                                        </p:cTn>
                                        <p:tgtEl>
                                          <p:spTgt spid="12"/>
                                        </p:tgtEl>
                                        <p:attrNameLst>
                                          <p:attrName>r</p:attrName>
                                        </p:attrNameLst>
                                      </p:cBhvr>
                                    </p:animRo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32" presetClass="emph" presetSubtype="0" repeatCount="indefinite" fill="hold" nodeType="withEffect">
                                  <p:stCondLst>
                                    <p:cond delay="0"/>
                                  </p:stCondLst>
                                  <p:childTnLst>
                                    <p:animRot by="120000">
                                      <p:cBhvr>
                                        <p:cTn id="19" dur="100" fill="hold">
                                          <p:stCondLst>
                                            <p:cond delay="0"/>
                                          </p:stCondLst>
                                        </p:cTn>
                                        <p:tgtEl>
                                          <p:spTgt spid="13"/>
                                        </p:tgtEl>
                                        <p:attrNameLst>
                                          <p:attrName>r</p:attrName>
                                        </p:attrNameLst>
                                      </p:cBhvr>
                                    </p:animRot>
                                    <p:animRot by="-240000">
                                      <p:cBhvr>
                                        <p:cTn id="20" dur="200" fill="hold">
                                          <p:stCondLst>
                                            <p:cond delay="200"/>
                                          </p:stCondLst>
                                        </p:cTn>
                                        <p:tgtEl>
                                          <p:spTgt spid="13"/>
                                        </p:tgtEl>
                                        <p:attrNameLst>
                                          <p:attrName>r</p:attrName>
                                        </p:attrNameLst>
                                      </p:cBhvr>
                                    </p:animRot>
                                    <p:animRot by="240000">
                                      <p:cBhvr>
                                        <p:cTn id="21" dur="200" fill="hold">
                                          <p:stCondLst>
                                            <p:cond delay="400"/>
                                          </p:stCondLst>
                                        </p:cTn>
                                        <p:tgtEl>
                                          <p:spTgt spid="13"/>
                                        </p:tgtEl>
                                        <p:attrNameLst>
                                          <p:attrName>r</p:attrName>
                                        </p:attrNameLst>
                                      </p:cBhvr>
                                    </p:animRot>
                                    <p:animRot by="-240000">
                                      <p:cBhvr>
                                        <p:cTn id="22" dur="200" fill="hold">
                                          <p:stCondLst>
                                            <p:cond delay="600"/>
                                          </p:stCondLst>
                                        </p:cTn>
                                        <p:tgtEl>
                                          <p:spTgt spid="13"/>
                                        </p:tgtEl>
                                        <p:attrNameLst>
                                          <p:attrName>r</p:attrName>
                                        </p:attrNameLst>
                                      </p:cBhvr>
                                    </p:animRot>
                                    <p:animRot by="120000">
                                      <p:cBhvr>
                                        <p:cTn id="23"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522518" y="449636"/>
            <a:ext cx="3740726"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rPr>
              <a:t>THẢO</a:t>
            </a:r>
            <a:r>
              <a:rPr kumimoji="0" lang="en-US"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rPr>
              <a:t> LUẬN</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136045" y="1482321"/>
            <a:ext cx="3103536"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Bài hát nhắc đến những món ăn gì?</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5485" y="339473"/>
            <a:ext cx="2289278" cy="2018179"/>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18045" y="3959166"/>
            <a:ext cx="2568984" cy="1798719"/>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59597" y="2553060"/>
            <a:ext cx="2418373" cy="1910601"/>
          </a:xfrm>
          <a:prstGeom prst="rect">
            <a:avLst/>
          </a:prstGeom>
          <a:effectLst>
            <a:outerShdw blurRad="63500" sx="102000" sy="102000" algn="ctr" rotWithShape="0">
              <a:prstClr val="black">
                <a:alpha val="40000"/>
              </a:prstClr>
            </a:outerShdw>
          </a:effectLst>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63894" y="1229819"/>
            <a:ext cx="2259155" cy="2043998"/>
          </a:xfrm>
          <a:prstGeom prst="rect">
            <a:avLst/>
          </a:prstGeom>
          <a:effectLst>
            <a:outerShdw blurRad="63500" sx="102000" sy="102000" algn="ctr" rotWithShape="0">
              <a:prstClr val="black">
                <a:alpha val="40000"/>
              </a:prstClr>
            </a:outerShdw>
          </a:effectLst>
        </p:spPr>
      </p:pic>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22123" y="1847374"/>
            <a:ext cx="2715290" cy="1699746"/>
          </a:xfrm>
          <a:prstGeom prst="rect">
            <a:avLst/>
          </a:prstGeom>
          <a:effectLst>
            <a:outerShdw blurRad="63500" sx="102000" sy="102000" algn="ctr" rotWithShape="0">
              <a:prstClr val="black">
                <a:alpha val="40000"/>
              </a:prstClr>
            </a:outerShdw>
          </a:effectLst>
        </p:spPr>
      </p:pic>
      <p:pic>
        <p:nvPicPr>
          <p:cNvPr id="9" name="Picture 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56549" y="4032321"/>
            <a:ext cx="2680864" cy="1725564"/>
          </a:xfrm>
          <a:prstGeom prst="rect">
            <a:avLst/>
          </a:prstGeom>
          <a:effectLst>
            <a:outerShdw blurRad="63500" sx="102000" sy="102000" algn="ctr" rotWithShape="0">
              <a:prstClr val="black">
                <a:alpha val="40000"/>
              </a:prstClr>
            </a:outerShdw>
          </a:effectLst>
        </p:spPr>
      </p:pic>
      <p:pic>
        <p:nvPicPr>
          <p:cNvPr id="10" name="Picture 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23049" y="4832745"/>
            <a:ext cx="2637834" cy="1751384"/>
          </a:xfrm>
          <a:prstGeom prst="rect">
            <a:avLst/>
          </a:prstGeom>
          <a:effectLst>
            <a:outerShdw blurRad="63500" sx="102000" sy="102000" algn="ctr" rotWithShape="0">
              <a:prstClr val="black">
                <a:alpha val="40000"/>
              </a:prstClr>
            </a:outerShdw>
          </a:effectLst>
        </p:spPr>
      </p:pic>
      <p:sp>
        <p:nvSpPr>
          <p:cNvPr id="19" name="TextBox 18"/>
          <p:cNvSpPr txBox="1"/>
          <p:nvPr/>
        </p:nvSpPr>
        <p:spPr>
          <a:xfrm>
            <a:off x="284826" y="2451311"/>
            <a:ext cx="1462161"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Trái cây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0" name="TextBox 19"/>
          <p:cNvSpPr txBox="1"/>
          <p:nvPr/>
        </p:nvSpPr>
        <p:spPr>
          <a:xfrm>
            <a:off x="1933277" y="3085455"/>
            <a:ext cx="146216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Xúc xích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1" name="TextBox 20"/>
          <p:cNvSpPr txBox="1"/>
          <p:nvPr/>
        </p:nvSpPr>
        <p:spPr>
          <a:xfrm>
            <a:off x="284826" y="3721289"/>
            <a:ext cx="1462161"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Cháo gà</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p:cNvSpPr txBox="1"/>
          <p:nvPr/>
        </p:nvSpPr>
        <p:spPr>
          <a:xfrm>
            <a:off x="1914943" y="3705098"/>
            <a:ext cx="1735146"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Bánh kem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3" name="TextBox 22"/>
          <p:cNvSpPr txBox="1"/>
          <p:nvPr/>
        </p:nvSpPr>
        <p:spPr>
          <a:xfrm>
            <a:off x="284826" y="4957689"/>
            <a:ext cx="1930812"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Trứng chiên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4" name="TextBox 23"/>
          <p:cNvSpPr txBox="1"/>
          <p:nvPr/>
        </p:nvSpPr>
        <p:spPr>
          <a:xfrm>
            <a:off x="1380581" y="5527052"/>
            <a:ext cx="1735146"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Sữa chua</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5" name="TextBox 24"/>
          <p:cNvSpPr txBox="1"/>
          <p:nvPr/>
        </p:nvSpPr>
        <p:spPr>
          <a:xfrm>
            <a:off x="284826" y="6112594"/>
            <a:ext cx="2509007"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Bánh xốp nướng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6" name="TextBox 25"/>
          <p:cNvSpPr txBox="1"/>
          <p:nvPr/>
        </p:nvSpPr>
        <p:spPr>
          <a:xfrm>
            <a:off x="284826" y="3086300"/>
            <a:ext cx="1462161"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Pizza</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7" name="TextBox 26"/>
          <p:cNvSpPr txBox="1"/>
          <p:nvPr/>
        </p:nvSpPr>
        <p:spPr>
          <a:xfrm>
            <a:off x="284826" y="4398875"/>
            <a:ext cx="2528406"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Bánh mì kẹp thịt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8" name="TextBox 27"/>
          <p:cNvSpPr txBox="1"/>
          <p:nvPr/>
        </p:nvSpPr>
        <p:spPr>
          <a:xfrm>
            <a:off x="1862230" y="2490110"/>
            <a:ext cx="146216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Phở gà</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9" name="TextBox 28"/>
          <p:cNvSpPr txBox="1"/>
          <p:nvPr/>
        </p:nvSpPr>
        <p:spPr>
          <a:xfrm>
            <a:off x="284826" y="5530092"/>
            <a:ext cx="900089" cy="461665"/>
          </a:xfrm>
          <a:prstGeom prst="rect">
            <a:avLst/>
          </a:prstGeom>
          <a:noFill/>
        </p:spPr>
        <p:txBody>
          <a:bodyPr wrap="square" rtlCol="0">
            <a:spAutoFit/>
          </a:bodyPr>
          <a:lstStyle/>
          <a:p>
            <a:pPr lvl="0">
              <a:defRPr/>
            </a:pPr>
            <a:r>
              <a:rPr lang="en-US" sz="2400">
                <a:solidFill>
                  <a:srgbClr val="002060"/>
                </a:solidFill>
                <a:latin typeface="Roboto" panose="02000000000000000000" pitchFamily="2" charset="0"/>
                <a:ea typeface="Roboto" panose="02000000000000000000" pitchFamily="2" charset="0"/>
              </a:rPr>
              <a:t>Xôi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77947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1000"/>
                                        <p:tgtEl>
                                          <p:spTgt spid="20"/>
                                        </p:tgtEl>
                                      </p:cBhvr>
                                    </p:animEffect>
                                    <p:anim calcmode="lin" valueType="num">
                                      <p:cBhvr>
                                        <p:cTn id="21" dur="1000" fill="hold"/>
                                        <p:tgtEl>
                                          <p:spTgt spid="20"/>
                                        </p:tgtEl>
                                        <p:attrNameLst>
                                          <p:attrName>ppt_x</p:attrName>
                                        </p:attrNameLst>
                                      </p:cBhvr>
                                      <p:tavLst>
                                        <p:tav tm="0">
                                          <p:val>
                                            <p:strVal val="#ppt_x"/>
                                          </p:val>
                                        </p:tav>
                                        <p:tav tm="100000">
                                          <p:val>
                                            <p:strVal val="#ppt_x"/>
                                          </p:val>
                                        </p:tav>
                                      </p:tavLst>
                                    </p:anim>
                                    <p:anim calcmode="lin" valueType="num">
                                      <p:cBhvr>
                                        <p:cTn id="22" dur="1000" fill="hold"/>
                                        <p:tgtEl>
                                          <p:spTgt spid="2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1000"/>
                                        <p:tgtEl>
                                          <p:spTgt spid="21"/>
                                        </p:tgtEl>
                                      </p:cBhvr>
                                    </p:animEffect>
                                    <p:anim calcmode="lin" valueType="num">
                                      <p:cBhvr>
                                        <p:cTn id="26" dur="1000" fill="hold"/>
                                        <p:tgtEl>
                                          <p:spTgt spid="21"/>
                                        </p:tgtEl>
                                        <p:attrNameLst>
                                          <p:attrName>ppt_x</p:attrName>
                                        </p:attrNameLst>
                                      </p:cBhvr>
                                      <p:tavLst>
                                        <p:tav tm="0">
                                          <p:val>
                                            <p:strVal val="#ppt_x"/>
                                          </p:val>
                                        </p:tav>
                                        <p:tav tm="100000">
                                          <p:val>
                                            <p:strVal val="#ppt_x"/>
                                          </p:val>
                                        </p:tav>
                                      </p:tavLst>
                                    </p:anim>
                                    <p:anim calcmode="lin" valueType="num">
                                      <p:cBhvr>
                                        <p:cTn id="27" dur="1000" fill="hold"/>
                                        <p:tgtEl>
                                          <p:spTgt spid="21"/>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1000"/>
                                        <p:tgtEl>
                                          <p:spTgt spid="22"/>
                                        </p:tgtEl>
                                      </p:cBhvr>
                                    </p:animEffect>
                                    <p:anim calcmode="lin" valueType="num">
                                      <p:cBhvr>
                                        <p:cTn id="31" dur="1000" fill="hold"/>
                                        <p:tgtEl>
                                          <p:spTgt spid="22"/>
                                        </p:tgtEl>
                                        <p:attrNameLst>
                                          <p:attrName>ppt_x</p:attrName>
                                        </p:attrNameLst>
                                      </p:cBhvr>
                                      <p:tavLst>
                                        <p:tav tm="0">
                                          <p:val>
                                            <p:strVal val="#ppt_x"/>
                                          </p:val>
                                        </p:tav>
                                        <p:tav tm="100000">
                                          <p:val>
                                            <p:strVal val="#ppt_x"/>
                                          </p:val>
                                        </p:tav>
                                      </p:tavLst>
                                    </p:anim>
                                    <p:anim calcmode="lin" valueType="num">
                                      <p:cBhvr>
                                        <p:cTn id="32" dur="1000" fill="hold"/>
                                        <p:tgtEl>
                                          <p:spTgt spid="22"/>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1000"/>
                                        <p:tgtEl>
                                          <p:spTgt spid="24"/>
                                        </p:tgtEl>
                                      </p:cBhvr>
                                    </p:animEffect>
                                    <p:anim calcmode="lin" valueType="num">
                                      <p:cBhvr>
                                        <p:cTn id="41" dur="1000" fill="hold"/>
                                        <p:tgtEl>
                                          <p:spTgt spid="24"/>
                                        </p:tgtEl>
                                        <p:attrNameLst>
                                          <p:attrName>ppt_x</p:attrName>
                                        </p:attrNameLst>
                                      </p:cBhvr>
                                      <p:tavLst>
                                        <p:tav tm="0">
                                          <p:val>
                                            <p:strVal val="#ppt_x"/>
                                          </p:val>
                                        </p:tav>
                                        <p:tav tm="100000">
                                          <p:val>
                                            <p:strVal val="#ppt_x"/>
                                          </p:val>
                                        </p:tav>
                                      </p:tavLst>
                                    </p:anim>
                                    <p:anim calcmode="lin" valueType="num">
                                      <p:cBhvr>
                                        <p:cTn id="42" dur="1000" fill="hold"/>
                                        <p:tgtEl>
                                          <p:spTgt spid="2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1000"/>
                                        <p:tgtEl>
                                          <p:spTgt spid="25"/>
                                        </p:tgtEl>
                                      </p:cBhvr>
                                    </p:animEffect>
                                    <p:anim calcmode="lin" valueType="num">
                                      <p:cBhvr>
                                        <p:cTn id="46" dur="1000" fill="hold"/>
                                        <p:tgtEl>
                                          <p:spTgt spid="25"/>
                                        </p:tgtEl>
                                        <p:attrNameLst>
                                          <p:attrName>ppt_x</p:attrName>
                                        </p:attrNameLst>
                                      </p:cBhvr>
                                      <p:tavLst>
                                        <p:tav tm="0">
                                          <p:val>
                                            <p:strVal val="#ppt_x"/>
                                          </p:val>
                                        </p:tav>
                                        <p:tav tm="100000">
                                          <p:val>
                                            <p:strVal val="#ppt_x"/>
                                          </p:val>
                                        </p:tav>
                                      </p:tavLst>
                                    </p:anim>
                                    <p:anim calcmode="lin" valueType="num">
                                      <p:cBhvr>
                                        <p:cTn id="47" dur="1000" fill="hold"/>
                                        <p:tgtEl>
                                          <p:spTgt spid="25"/>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1000"/>
                                        <p:tgtEl>
                                          <p:spTgt spid="26"/>
                                        </p:tgtEl>
                                      </p:cBhvr>
                                    </p:animEffect>
                                    <p:anim calcmode="lin" valueType="num">
                                      <p:cBhvr>
                                        <p:cTn id="51" dur="1000" fill="hold"/>
                                        <p:tgtEl>
                                          <p:spTgt spid="26"/>
                                        </p:tgtEl>
                                        <p:attrNameLst>
                                          <p:attrName>ppt_x</p:attrName>
                                        </p:attrNameLst>
                                      </p:cBhvr>
                                      <p:tavLst>
                                        <p:tav tm="0">
                                          <p:val>
                                            <p:strVal val="#ppt_x"/>
                                          </p:val>
                                        </p:tav>
                                        <p:tav tm="100000">
                                          <p:val>
                                            <p:strVal val="#ppt_x"/>
                                          </p:val>
                                        </p:tav>
                                      </p:tavLst>
                                    </p:anim>
                                    <p:anim calcmode="lin" valueType="num">
                                      <p:cBhvr>
                                        <p:cTn id="52" dur="1000" fill="hold"/>
                                        <p:tgtEl>
                                          <p:spTgt spid="26"/>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1000"/>
                                        <p:tgtEl>
                                          <p:spTgt spid="27"/>
                                        </p:tgtEl>
                                      </p:cBhvr>
                                    </p:animEffect>
                                    <p:anim calcmode="lin" valueType="num">
                                      <p:cBhvr>
                                        <p:cTn id="56" dur="1000" fill="hold"/>
                                        <p:tgtEl>
                                          <p:spTgt spid="27"/>
                                        </p:tgtEl>
                                        <p:attrNameLst>
                                          <p:attrName>ppt_x</p:attrName>
                                        </p:attrNameLst>
                                      </p:cBhvr>
                                      <p:tavLst>
                                        <p:tav tm="0">
                                          <p:val>
                                            <p:strVal val="#ppt_x"/>
                                          </p:val>
                                        </p:tav>
                                        <p:tav tm="100000">
                                          <p:val>
                                            <p:strVal val="#ppt_x"/>
                                          </p:val>
                                        </p:tav>
                                      </p:tavLst>
                                    </p:anim>
                                    <p:anim calcmode="lin" valueType="num">
                                      <p:cBhvr>
                                        <p:cTn id="57" dur="1000" fill="hold"/>
                                        <p:tgtEl>
                                          <p:spTgt spid="27"/>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1000"/>
                                        <p:tgtEl>
                                          <p:spTgt spid="28"/>
                                        </p:tgtEl>
                                      </p:cBhvr>
                                    </p:animEffect>
                                    <p:anim calcmode="lin" valueType="num">
                                      <p:cBhvr>
                                        <p:cTn id="61" dur="1000" fill="hold"/>
                                        <p:tgtEl>
                                          <p:spTgt spid="28"/>
                                        </p:tgtEl>
                                        <p:attrNameLst>
                                          <p:attrName>ppt_x</p:attrName>
                                        </p:attrNameLst>
                                      </p:cBhvr>
                                      <p:tavLst>
                                        <p:tav tm="0">
                                          <p:val>
                                            <p:strVal val="#ppt_x"/>
                                          </p:val>
                                        </p:tav>
                                        <p:tav tm="100000">
                                          <p:val>
                                            <p:strVal val="#ppt_x"/>
                                          </p:val>
                                        </p:tav>
                                      </p:tavLst>
                                    </p:anim>
                                    <p:anim calcmode="lin" valueType="num">
                                      <p:cBhvr>
                                        <p:cTn id="62" dur="1000" fill="hold"/>
                                        <p:tgtEl>
                                          <p:spTgt spid="28"/>
                                        </p:tgtEl>
                                        <p:attrNameLst>
                                          <p:attrName>ppt_y</p:attrName>
                                        </p:attrNameLst>
                                      </p:cBhvr>
                                      <p:tavLst>
                                        <p:tav tm="0">
                                          <p:val>
                                            <p:strVal val="#ppt_y+.1"/>
                                          </p:val>
                                        </p:tav>
                                        <p:tav tm="100000">
                                          <p:val>
                                            <p:strVal val="#ppt_y"/>
                                          </p:val>
                                        </p:tav>
                                      </p:tavLst>
                                    </p:anim>
                                  </p:childTnLst>
                                </p:cTn>
                              </p:par>
                              <p:par>
                                <p:cTn id="63" presetID="42" presetClass="entr" presetSubtype="0" fill="hold" grpId="0" nodeType="with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1000"/>
                                        <p:tgtEl>
                                          <p:spTgt spid="29"/>
                                        </p:tgtEl>
                                      </p:cBhvr>
                                    </p:animEffect>
                                    <p:anim calcmode="lin" valueType="num">
                                      <p:cBhvr>
                                        <p:cTn id="66" dur="1000" fill="hold"/>
                                        <p:tgtEl>
                                          <p:spTgt spid="29"/>
                                        </p:tgtEl>
                                        <p:attrNameLst>
                                          <p:attrName>ppt_x</p:attrName>
                                        </p:attrNameLst>
                                      </p:cBhvr>
                                      <p:tavLst>
                                        <p:tav tm="0">
                                          <p:val>
                                            <p:strVal val="#ppt_x"/>
                                          </p:val>
                                        </p:tav>
                                        <p:tav tm="100000">
                                          <p:val>
                                            <p:strVal val="#ppt_x"/>
                                          </p:val>
                                        </p:tav>
                                      </p:tavLst>
                                    </p:anim>
                                    <p:anim calcmode="lin" valueType="num">
                                      <p:cBhvr>
                                        <p:cTn id="67"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68" restart="whenNotActive" fill="hold" evtFilter="cancelBubble" nodeType="interactiveSeq">
                <p:stCondLst>
                  <p:cond evt="onClick" delay="0">
                    <p:tgtEl>
                      <p:spTgt spid="19"/>
                    </p:tgtEl>
                  </p:cond>
                </p:stCondLst>
                <p:endSync evt="end" delay="0">
                  <p:rtn val="all"/>
                </p:endSync>
                <p:childTnLst>
                  <p:par>
                    <p:cTn id="69" fill="hold">
                      <p:stCondLst>
                        <p:cond delay="0"/>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randombar(horizontal)">
                                      <p:cBhvr>
                                        <p:cTn id="73" dur="500"/>
                                        <p:tgtEl>
                                          <p:spTgt spid="4"/>
                                        </p:tgtEl>
                                      </p:cBhvr>
                                    </p:animEffect>
                                  </p:childTnLst>
                                </p:cTn>
                              </p:par>
                            </p:childTnLst>
                          </p:cTn>
                        </p:par>
                      </p:childTnLst>
                    </p:cTn>
                  </p:par>
                </p:childTnLst>
              </p:cTn>
              <p:nextCondLst>
                <p:cond evt="onClick" delay="0">
                  <p:tgtEl>
                    <p:spTgt spid="19"/>
                  </p:tgtEl>
                </p:cond>
              </p:nextCondLst>
            </p:seq>
            <p:seq concurrent="1" nextAc="seek">
              <p:cTn id="74" restart="whenNotActive" fill="hold" evtFilter="cancelBubble" nodeType="interactiveSeq">
                <p:stCondLst>
                  <p:cond evt="onClick" delay="0">
                    <p:tgtEl>
                      <p:spTgt spid="21"/>
                    </p:tgtEl>
                  </p:cond>
                </p:stCondLst>
                <p:endSync evt="end" delay="0">
                  <p:rtn val="all"/>
                </p:endSync>
                <p:childTnLst>
                  <p:par>
                    <p:cTn id="75" fill="hold">
                      <p:stCondLst>
                        <p:cond delay="0"/>
                      </p:stCondLst>
                      <p:childTnLst>
                        <p:par>
                          <p:cTn id="76" fill="hold">
                            <p:stCondLst>
                              <p:cond delay="0"/>
                            </p:stCondLst>
                            <p:childTnLst>
                              <p:par>
                                <p:cTn id="77" presetID="14" presetClass="entr" presetSubtype="10" fill="hold" nodeType="click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randombar(horizontal)">
                                      <p:cBhvr>
                                        <p:cTn id="79" dur="500"/>
                                        <p:tgtEl>
                                          <p:spTgt spid="10"/>
                                        </p:tgtEl>
                                      </p:cBhvr>
                                    </p:animEffect>
                                  </p:childTnLst>
                                </p:cTn>
                              </p:par>
                            </p:childTnLst>
                          </p:cTn>
                        </p:par>
                      </p:childTnLst>
                    </p:cTn>
                  </p:par>
                </p:childTnLst>
              </p:cTn>
              <p:nextCondLst>
                <p:cond evt="onClick" delay="0">
                  <p:tgtEl>
                    <p:spTgt spid="21"/>
                  </p:tgtEl>
                </p:cond>
              </p:nextCondLst>
            </p:seq>
            <p:seq concurrent="1" nextAc="seek">
              <p:cTn id="80" restart="whenNotActive" fill="hold" evtFilter="cancelBubble" nodeType="interactiveSeq">
                <p:stCondLst>
                  <p:cond evt="onClick" delay="0">
                    <p:tgtEl>
                      <p:spTgt spid="25"/>
                    </p:tgtEl>
                  </p:cond>
                </p:stCondLst>
                <p:endSync evt="end" delay="0">
                  <p:rtn val="all"/>
                </p:endSync>
                <p:childTnLst>
                  <p:par>
                    <p:cTn id="81" fill="hold">
                      <p:stCondLst>
                        <p:cond delay="0"/>
                      </p:stCondLst>
                      <p:childTnLst>
                        <p:par>
                          <p:cTn id="82" fill="hold">
                            <p:stCondLst>
                              <p:cond delay="0"/>
                            </p:stCondLst>
                            <p:childTnLst>
                              <p:par>
                                <p:cTn id="83" presetID="14" presetClass="entr" presetSubtype="10" fill="hold" nodeType="clickEffect">
                                  <p:stCondLst>
                                    <p:cond delay="0"/>
                                  </p:stCondLst>
                                  <p:childTnLst>
                                    <p:set>
                                      <p:cBhvr>
                                        <p:cTn id="84" dur="1" fill="hold">
                                          <p:stCondLst>
                                            <p:cond delay="0"/>
                                          </p:stCondLst>
                                        </p:cTn>
                                        <p:tgtEl>
                                          <p:spTgt spid="7"/>
                                        </p:tgtEl>
                                        <p:attrNameLst>
                                          <p:attrName>style.visibility</p:attrName>
                                        </p:attrNameLst>
                                      </p:cBhvr>
                                      <p:to>
                                        <p:strVal val="visible"/>
                                      </p:to>
                                    </p:set>
                                    <p:animEffect transition="in" filter="randombar(horizontal)">
                                      <p:cBhvr>
                                        <p:cTn id="85" dur="500"/>
                                        <p:tgtEl>
                                          <p:spTgt spid="7"/>
                                        </p:tgtEl>
                                      </p:cBhvr>
                                    </p:animEffect>
                                  </p:childTnLst>
                                </p:cTn>
                              </p:par>
                            </p:childTnLst>
                          </p:cTn>
                        </p:par>
                      </p:childTnLst>
                    </p:cTn>
                  </p:par>
                </p:childTnLst>
              </p:cTn>
              <p:nextCondLst>
                <p:cond evt="onClick" delay="0">
                  <p:tgtEl>
                    <p:spTgt spid="25"/>
                  </p:tgtEl>
                </p:cond>
              </p:nextCondLst>
            </p:seq>
            <p:seq concurrent="1" nextAc="seek">
              <p:cTn id="86" restart="whenNotActive" fill="hold" evtFilter="cancelBubble" nodeType="interactiveSeq">
                <p:stCondLst>
                  <p:cond evt="onClick" delay="0">
                    <p:tgtEl>
                      <p:spTgt spid="20"/>
                    </p:tgtEl>
                  </p:cond>
                </p:stCondLst>
                <p:endSync evt="end" delay="0">
                  <p:rtn val="all"/>
                </p:endSync>
                <p:childTnLst>
                  <p:par>
                    <p:cTn id="87" fill="hold">
                      <p:stCondLst>
                        <p:cond delay="0"/>
                      </p:stCondLst>
                      <p:childTnLst>
                        <p:par>
                          <p:cTn id="88" fill="hold">
                            <p:stCondLst>
                              <p:cond delay="0"/>
                            </p:stCondLst>
                            <p:childTnLst>
                              <p:par>
                                <p:cTn id="89" presetID="14" presetClass="entr" presetSubtype="10" fill="hold" nodeType="clickEffect">
                                  <p:stCondLst>
                                    <p:cond delay="0"/>
                                  </p:stCondLst>
                                  <p:childTnLst>
                                    <p:set>
                                      <p:cBhvr>
                                        <p:cTn id="90" dur="1" fill="hold">
                                          <p:stCondLst>
                                            <p:cond delay="0"/>
                                          </p:stCondLst>
                                        </p:cTn>
                                        <p:tgtEl>
                                          <p:spTgt spid="8"/>
                                        </p:tgtEl>
                                        <p:attrNameLst>
                                          <p:attrName>style.visibility</p:attrName>
                                        </p:attrNameLst>
                                      </p:cBhvr>
                                      <p:to>
                                        <p:strVal val="visible"/>
                                      </p:to>
                                    </p:set>
                                    <p:animEffect transition="in" filter="randombar(horizontal)">
                                      <p:cBhvr>
                                        <p:cTn id="91" dur="500"/>
                                        <p:tgtEl>
                                          <p:spTgt spid="8"/>
                                        </p:tgtEl>
                                      </p:cBhvr>
                                    </p:animEffect>
                                  </p:childTnLst>
                                </p:cTn>
                              </p:par>
                            </p:childTnLst>
                          </p:cTn>
                        </p:par>
                      </p:childTnLst>
                    </p:cTn>
                  </p:par>
                </p:childTnLst>
              </p:cTn>
              <p:nextCondLst>
                <p:cond evt="onClick" delay="0">
                  <p:tgtEl>
                    <p:spTgt spid="20"/>
                  </p:tgtEl>
                </p:cond>
              </p:nextCondLst>
            </p:seq>
            <p:seq concurrent="1" nextAc="seek">
              <p:cTn id="92" restart="whenNotActive" fill="hold" evtFilter="cancelBubble" nodeType="interactiveSeq">
                <p:stCondLst>
                  <p:cond evt="onClick" delay="0">
                    <p:tgtEl>
                      <p:spTgt spid="22"/>
                    </p:tgtEl>
                  </p:cond>
                </p:stCondLst>
                <p:endSync evt="end" delay="0">
                  <p:rtn val="all"/>
                </p:endSync>
                <p:childTnLst>
                  <p:par>
                    <p:cTn id="93" fill="hold">
                      <p:stCondLst>
                        <p:cond delay="0"/>
                      </p:stCondLst>
                      <p:childTnLst>
                        <p:par>
                          <p:cTn id="94" fill="hold">
                            <p:stCondLst>
                              <p:cond delay="0"/>
                            </p:stCondLst>
                            <p:childTnLst>
                              <p:par>
                                <p:cTn id="95" presetID="14" presetClass="entr" presetSubtype="10" fill="hold" nodeType="clickEffect">
                                  <p:stCondLst>
                                    <p:cond delay="0"/>
                                  </p:stCondLst>
                                  <p:childTnLst>
                                    <p:set>
                                      <p:cBhvr>
                                        <p:cTn id="96" dur="1" fill="hold">
                                          <p:stCondLst>
                                            <p:cond delay="0"/>
                                          </p:stCondLst>
                                        </p:cTn>
                                        <p:tgtEl>
                                          <p:spTgt spid="2"/>
                                        </p:tgtEl>
                                        <p:attrNameLst>
                                          <p:attrName>style.visibility</p:attrName>
                                        </p:attrNameLst>
                                      </p:cBhvr>
                                      <p:to>
                                        <p:strVal val="visible"/>
                                      </p:to>
                                    </p:set>
                                    <p:animEffect transition="in" filter="randombar(horizontal)">
                                      <p:cBhvr>
                                        <p:cTn id="97" dur="500"/>
                                        <p:tgtEl>
                                          <p:spTgt spid="2"/>
                                        </p:tgtEl>
                                      </p:cBhvr>
                                    </p:animEffect>
                                  </p:childTnLst>
                                </p:cTn>
                              </p:par>
                            </p:childTnLst>
                          </p:cTn>
                        </p:par>
                      </p:childTnLst>
                    </p:cTn>
                  </p:par>
                </p:childTnLst>
              </p:cTn>
              <p:nextCondLst>
                <p:cond evt="onClick" delay="0">
                  <p:tgtEl>
                    <p:spTgt spid="22"/>
                  </p:tgtEl>
                </p:cond>
              </p:nextCondLst>
            </p:seq>
            <p:seq concurrent="1" nextAc="seek">
              <p:cTn id="98" restart="whenNotActive" fill="hold" evtFilter="cancelBubble" nodeType="interactiveSeq">
                <p:stCondLst>
                  <p:cond evt="onClick" delay="0">
                    <p:tgtEl>
                      <p:spTgt spid="23"/>
                    </p:tgtEl>
                  </p:cond>
                </p:stCondLst>
                <p:endSync evt="end" delay="0">
                  <p:rtn val="all"/>
                </p:endSync>
                <p:childTnLst>
                  <p:par>
                    <p:cTn id="99" fill="hold">
                      <p:stCondLst>
                        <p:cond delay="0"/>
                      </p:stCondLst>
                      <p:childTnLst>
                        <p:par>
                          <p:cTn id="100" fill="hold">
                            <p:stCondLst>
                              <p:cond delay="0"/>
                            </p:stCondLst>
                            <p:childTnLst>
                              <p:par>
                                <p:cTn id="101" presetID="14" presetClass="entr" presetSubtype="10" fill="hold" nodeType="clickEffect">
                                  <p:stCondLst>
                                    <p:cond delay="0"/>
                                  </p:stCondLst>
                                  <p:childTnLst>
                                    <p:set>
                                      <p:cBhvr>
                                        <p:cTn id="102" dur="1" fill="hold">
                                          <p:stCondLst>
                                            <p:cond delay="0"/>
                                          </p:stCondLst>
                                        </p:cTn>
                                        <p:tgtEl>
                                          <p:spTgt spid="9"/>
                                        </p:tgtEl>
                                        <p:attrNameLst>
                                          <p:attrName>style.visibility</p:attrName>
                                        </p:attrNameLst>
                                      </p:cBhvr>
                                      <p:to>
                                        <p:strVal val="visible"/>
                                      </p:to>
                                    </p:set>
                                    <p:animEffect transition="in" filter="randombar(horizontal)">
                                      <p:cBhvr>
                                        <p:cTn id="103" dur="500"/>
                                        <p:tgtEl>
                                          <p:spTgt spid="9"/>
                                        </p:tgtEl>
                                      </p:cBhvr>
                                    </p:animEffect>
                                  </p:childTnLst>
                                </p:cTn>
                              </p:par>
                            </p:childTnLst>
                          </p:cTn>
                        </p:par>
                      </p:childTnLst>
                    </p:cTn>
                  </p:par>
                </p:childTnLst>
              </p:cTn>
              <p:nextCondLst>
                <p:cond evt="onClick" delay="0">
                  <p:tgtEl>
                    <p:spTgt spid="23"/>
                  </p:tgtEl>
                </p:cond>
              </p:nextCondLst>
            </p:seq>
            <p:seq concurrent="1" nextAc="seek">
              <p:cTn id="104" restart="whenNotActive" fill="hold" evtFilter="cancelBubble" nodeType="interactiveSeq">
                <p:stCondLst>
                  <p:cond evt="onClick" delay="0">
                    <p:tgtEl>
                      <p:spTgt spid="24"/>
                    </p:tgtEl>
                  </p:cond>
                </p:stCondLst>
                <p:endSync evt="end" delay="0">
                  <p:rtn val="all"/>
                </p:endSync>
                <p:childTnLst>
                  <p:par>
                    <p:cTn id="105" fill="hold">
                      <p:stCondLst>
                        <p:cond delay="0"/>
                      </p:stCondLst>
                      <p:childTnLst>
                        <p:par>
                          <p:cTn id="106" fill="hold">
                            <p:stCondLst>
                              <p:cond delay="0"/>
                            </p:stCondLst>
                            <p:childTnLst>
                              <p:par>
                                <p:cTn id="107" presetID="14" presetClass="entr" presetSubtype="10" fill="hold" nodeType="clickEffect">
                                  <p:stCondLst>
                                    <p:cond delay="0"/>
                                  </p:stCondLst>
                                  <p:childTnLst>
                                    <p:set>
                                      <p:cBhvr>
                                        <p:cTn id="108" dur="1" fill="hold">
                                          <p:stCondLst>
                                            <p:cond delay="0"/>
                                          </p:stCondLst>
                                        </p:cTn>
                                        <p:tgtEl>
                                          <p:spTgt spid="6"/>
                                        </p:tgtEl>
                                        <p:attrNameLst>
                                          <p:attrName>style.visibility</p:attrName>
                                        </p:attrNameLst>
                                      </p:cBhvr>
                                      <p:to>
                                        <p:strVal val="visible"/>
                                      </p:to>
                                    </p:set>
                                    <p:animEffect transition="in" filter="randombar(horizontal)">
                                      <p:cBhvr>
                                        <p:cTn id="109" dur="500"/>
                                        <p:tgtEl>
                                          <p:spTgt spid="6"/>
                                        </p:tgtEl>
                                      </p:cBhvr>
                                    </p:animEffect>
                                  </p:childTnLst>
                                </p:cTn>
                              </p:par>
                            </p:childTnLst>
                          </p:cTn>
                        </p:par>
                      </p:childTnLst>
                    </p:cTn>
                  </p:par>
                </p:childTnLst>
              </p:cTn>
              <p:nextCondLst>
                <p:cond evt="onClick" delay="0">
                  <p:tgtEl>
                    <p:spTgt spid="24"/>
                  </p:tgtEl>
                </p:cond>
              </p:nextCondLst>
            </p:seq>
            <p:seq concurrent="1" nextAc="seek">
              <p:cTn id="110" restart="whenNotActive" fill="hold" evtFilter="cancelBubble" nodeType="interactiveSeq">
                <p:stCondLst>
                  <p:cond evt="onClick" delay="0">
                    <p:tgtEl>
                      <p:spTgt spid="26"/>
                    </p:tgtEl>
                  </p:cond>
                </p:stCondLst>
                <p:endSync evt="end" delay="0">
                  <p:rtn val="all"/>
                </p:endSync>
                <p:childTnLst>
                  <p:par>
                    <p:cTn id="111" fill="hold">
                      <p:stCondLst>
                        <p:cond delay="0"/>
                      </p:stCondLst>
                      <p:childTnLst>
                        <p:par>
                          <p:cTn id="112" fill="hold">
                            <p:stCondLst>
                              <p:cond delay="0"/>
                            </p:stCondLst>
                            <p:childTnLst>
                              <p:par>
                                <p:cTn id="113" presetID="2" presetClass="exit" presetSubtype="1" fill="hold" grpId="1" nodeType="clickEffect">
                                  <p:stCondLst>
                                    <p:cond delay="0"/>
                                  </p:stCondLst>
                                  <p:childTnLst>
                                    <p:anim calcmode="lin" valueType="num">
                                      <p:cBhvr additive="base">
                                        <p:cTn id="114" dur="500"/>
                                        <p:tgtEl>
                                          <p:spTgt spid="26"/>
                                        </p:tgtEl>
                                        <p:attrNameLst>
                                          <p:attrName>ppt_x</p:attrName>
                                        </p:attrNameLst>
                                      </p:cBhvr>
                                      <p:tavLst>
                                        <p:tav tm="0">
                                          <p:val>
                                            <p:strVal val="ppt_x"/>
                                          </p:val>
                                        </p:tav>
                                        <p:tav tm="100000">
                                          <p:val>
                                            <p:strVal val="ppt_x"/>
                                          </p:val>
                                        </p:tav>
                                      </p:tavLst>
                                    </p:anim>
                                    <p:anim calcmode="lin" valueType="num">
                                      <p:cBhvr additive="base">
                                        <p:cTn id="115" dur="500"/>
                                        <p:tgtEl>
                                          <p:spTgt spid="26"/>
                                        </p:tgtEl>
                                        <p:attrNameLst>
                                          <p:attrName>ppt_y</p:attrName>
                                        </p:attrNameLst>
                                      </p:cBhvr>
                                      <p:tavLst>
                                        <p:tav tm="0">
                                          <p:val>
                                            <p:strVal val="ppt_y"/>
                                          </p:val>
                                        </p:tav>
                                        <p:tav tm="100000">
                                          <p:val>
                                            <p:strVal val="0-ppt_h/2"/>
                                          </p:val>
                                        </p:tav>
                                      </p:tavLst>
                                    </p:anim>
                                    <p:set>
                                      <p:cBhvr>
                                        <p:cTn id="11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17" restart="whenNotActive" fill="hold" evtFilter="cancelBubble" nodeType="interactiveSeq">
                <p:stCondLst>
                  <p:cond evt="onClick" delay="0">
                    <p:tgtEl>
                      <p:spTgt spid="27"/>
                    </p:tgtEl>
                  </p:cond>
                </p:stCondLst>
                <p:endSync evt="end" delay="0">
                  <p:rtn val="all"/>
                </p:endSync>
                <p:childTnLst>
                  <p:par>
                    <p:cTn id="118" fill="hold">
                      <p:stCondLst>
                        <p:cond delay="0"/>
                      </p:stCondLst>
                      <p:childTnLst>
                        <p:par>
                          <p:cTn id="119" fill="hold">
                            <p:stCondLst>
                              <p:cond delay="0"/>
                            </p:stCondLst>
                            <p:childTnLst>
                              <p:par>
                                <p:cTn id="120" presetID="2" presetClass="exit" presetSubtype="1" fill="hold" grpId="1" nodeType="clickEffect">
                                  <p:stCondLst>
                                    <p:cond delay="0"/>
                                  </p:stCondLst>
                                  <p:childTnLst>
                                    <p:anim calcmode="lin" valueType="num">
                                      <p:cBhvr additive="base">
                                        <p:cTn id="121" dur="500"/>
                                        <p:tgtEl>
                                          <p:spTgt spid="27"/>
                                        </p:tgtEl>
                                        <p:attrNameLst>
                                          <p:attrName>ppt_x</p:attrName>
                                        </p:attrNameLst>
                                      </p:cBhvr>
                                      <p:tavLst>
                                        <p:tav tm="0">
                                          <p:val>
                                            <p:strVal val="ppt_x"/>
                                          </p:val>
                                        </p:tav>
                                        <p:tav tm="100000">
                                          <p:val>
                                            <p:strVal val="ppt_x"/>
                                          </p:val>
                                        </p:tav>
                                      </p:tavLst>
                                    </p:anim>
                                    <p:anim calcmode="lin" valueType="num">
                                      <p:cBhvr additive="base">
                                        <p:cTn id="122" dur="500"/>
                                        <p:tgtEl>
                                          <p:spTgt spid="27"/>
                                        </p:tgtEl>
                                        <p:attrNameLst>
                                          <p:attrName>ppt_y</p:attrName>
                                        </p:attrNameLst>
                                      </p:cBhvr>
                                      <p:tavLst>
                                        <p:tav tm="0">
                                          <p:val>
                                            <p:strVal val="ppt_y"/>
                                          </p:val>
                                        </p:tav>
                                        <p:tav tm="100000">
                                          <p:val>
                                            <p:strVal val="0-ppt_h/2"/>
                                          </p:val>
                                        </p:tav>
                                      </p:tavLst>
                                    </p:anim>
                                    <p:set>
                                      <p:cBhvr>
                                        <p:cTn id="12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24" restart="whenNotActive" fill="hold" evtFilter="cancelBubble" nodeType="interactiveSeq">
                <p:stCondLst>
                  <p:cond evt="onClick" delay="0">
                    <p:tgtEl>
                      <p:spTgt spid="28"/>
                    </p:tgtEl>
                  </p:cond>
                </p:stCondLst>
                <p:endSync evt="end" delay="0">
                  <p:rtn val="all"/>
                </p:endSync>
                <p:childTnLst>
                  <p:par>
                    <p:cTn id="125" fill="hold">
                      <p:stCondLst>
                        <p:cond delay="0"/>
                      </p:stCondLst>
                      <p:childTnLst>
                        <p:par>
                          <p:cTn id="126" fill="hold">
                            <p:stCondLst>
                              <p:cond delay="0"/>
                            </p:stCondLst>
                            <p:childTnLst>
                              <p:par>
                                <p:cTn id="127" presetID="2" presetClass="exit" presetSubtype="1" fill="hold" grpId="1" nodeType="clickEffect">
                                  <p:stCondLst>
                                    <p:cond delay="0"/>
                                  </p:stCondLst>
                                  <p:childTnLst>
                                    <p:anim calcmode="lin" valueType="num">
                                      <p:cBhvr additive="base">
                                        <p:cTn id="128" dur="500"/>
                                        <p:tgtEl>
                                          <p:spTgt spid="28"/>
                                        </p:tgtEl>
                                        <p:attrNameLst>
                                          <p:attrName>ppt_x</p:attrName>
                                        </p:attrNameLst>
                                      </p:cBhvr>
                                      <p:tavLst>
                                        <p:tav tm="0">
                                          <p:val>
                                            <p:strVal val="ppt_x"/>
                                          </p:val>
                                        </p:tav>
                                        <p:tav tm="100000">
                                          <p:val>
                                            <p:strVal val="ppt_x"/>
                                          </p:val>
                                        </p:tav>
                                      </p:tavLst>
                                    </p:anim>
                                    <p:anim calcmode="lin" valueType="num">
                                      <p:cBhvr additive="base">
                                        <p:cTn id="129" dur="500"/>
                                        <p:tgtEl>
                                          <p:spTgt spid="28"/>
                                        </p:tgtEl>
                                        <p:attrNameLst>
                                          <p:attrName>ppt_y</p:attrName>
                                        </p:attrNameLst>
                                      </p:cBhvr>
                                      <p:tavLst>
                                        <p:tav tm="0">
                                          <p:val>
                                            <p:strVal val="ppt_y"/>
                                          </p:val>
                                        </p:tav>
                                        <p:tav tm="100000">
                                          <p:val>
                                            <p:strVal val="0-ppt_h/2"/>
                                          </p:val>
                                        </p:tav>
                                      </p:tavLst>
                                    </p:anim>
                                    <p:set>
                                      <p:cBhvr>
                                        <p:cTn id="130"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31" restart="whenNotActive" fill="hold" evtFilter="cancelBubble" nodeType="interactiveSeq">
                <p:stCondLst>
                  <p:cond evt="onClick" delay="0">
                    <p:tgtEl>
                      <p:spTgt spid="29"/>
                    </p:tgtEl>
                  </p:cond>
                </p:stCondLst>
                <p:endSync evt="end" delay="0">
                  <p:rtn val="all"/>
                </p:endSync>
                <p:childTnLst>
                  <p:par>
                    <p:cTn id="132" fill="hold">
                      <p:stCondLst>
                        <p:cond delay="0"/>
                      </p:stCondLst>
                      <p:childTnLst>
                        <p:par>
                          <p:cTn id="133" fill="hold">
                            <p:stCondLst>
                              <p:cond delay="0"/>
                            </p:stCondLst>
                            <p:childTnLst>
                              <p:par>
                                <p:cTn id="134" presetID="2" presetClass="exit" presetSubtype="1" fill="hold" grpId="1" nodeType="clickEffect">
                                  <p:stCondLst>
                                    <p:cond delay="0"/>
                                  </p:stCondLst>
                                  <p:childTnLst>
                                    <p:anim calcmode="lin" valueType="num">
                                      <p:cBhvr additive="base">
                                        <p:cTn id="135" dur="500"/>
                                        <p:tgtEl>
                                          <p:spTgt spid="29"/>
                                        </p:tgtEl>
                                        <p:attrNameLst>
                                          <p:attrName>ppt_x</p:attrName>
                                        </p:attrNameLst>
                                      </p:cBhvr>
                                      <p:tavLst>
                                        <p:tav tm="0">
                                          <p:val>
                                            <p:strVal val="ppt_x"/>
                                          </p:val>
                                        </p:tav>
                                        <p:tav tm="100000">
                                          <p:val>
                                            <p:strVal val="ppt_x"/>
                                          </p:val>
                                        </p:tav>
                                      </p:tavLst>
                                    </p:anim>
                                    <p:anim calcmode="lin" valueType="num">
                                      <p:cBhvr additive="base">
                                        <p:cTn id="136" dur="500"/>
                                        <p:tgtEl>
                                          <p:spTgt spid="29"/>
                                        </p:tgtEl>
                                        <p:attrNameLst>
                                          <p:attrName>ppt_y</p:attrName>
                                        </p:attrNameLst>
                                      </p:cBhvr>
                                      <p:tavLst>
                                        <p:tav tm="0">
                                          <p:val>
                                            <p:strVal val="ppt_y"/>
                                          </p:val>
                                        </p:tav>
                                        <p:tav tm="100000">
                                          <p:val>
                                            <p:strVal val="0-ppt_h/2"/>
                                          </p:val>
                                        </p:tav>
                                      </p:tavLst>
                                    </p:anim>
                                    <p:set>
                                      <p:cBhvr>
                                        <p:cTn id="13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117" grpId="0"/>
      <p:bldP spid="5" grpId="0"/>
      <p:bldP spid="19" grpId="0"/>
      <p:bldP spid="20" grpId="0"/>
      <p:bldP spid="21" grpId="0"/>
      <p:bldP spid="22" grpId="0"/>
      <p:bldP spid="23" grpId="0"/>
      <p:bldP spid="24" grpId="0"/>
      <p:bldP spid="25" grpId="0"/>
      <p:bldP spid="26" grpId="0"/>
      <p:bldP spid="26" grpId="1"/>
      <p:bldP spid="27" grpId="0"/>
      <p:bldP spid="27" grpId="1"/>
      <p:bldP spid="28" grpId="0"/>
      <p:bldP spid="28" grpId="1"/>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418608" y="324756"/>
            <a:ext cx="7138554" cy="1077218"/>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KỂ TÊN MỘT SỐ THỨC ĂN </a:t>
            </a:r>
            <a:endParaRPr lang="en-US" altLang="zh-CN" sz="3200" b="1">
              <a:solidFill>
                <a:srgbClr val="002060"/>
              </a:solidFill>
              <a:latin typeface="Roboto Black" panose="02000000000000000000" pitchFamily="2" charset="0"/>
              <a:ea typeface="Roboto Black" panose="02000000000000000000" pitchFamily="2" charset="0"/>
            </a:endParaRPr>
          </a:p>
          <a:p>
            <a:pPr lvl="0" algn="ctr">
              <a:defRPr/>
            </a:pPr>
            <a:r>
              <a:rPr lang="vi-VN" altLang="zh-CN" sz="3200" b="1">
                <a:solidFill>
                  <a:srgbClr val="002060"/>
                </a:solidFill>
                <a:latin typeface="Roboto Black" panose="02000000000000000000" pitchFamily="2" charset="0"/>
                <a:ea typeface="Roboto Black" panose="02000000000000000000" pitchFamily="2" charset="0"/>
              </a:rPr>
              <a:t>EM THƯỜNG ĂN HẰNG NGÀY</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grpSp>
        <p:nvGrpSpPr>
          <p:cNvPr id="9" name="Group 8"/>
          <p:cNvGrpSpPr/>
          <p:nvPr/>
        </p:nvGrpSpPr>
        <p:grpSpPr>
          <a:xfrm>
            <a:off x="547805" y="1427472"/>
            <a:ext cx="3457227" cy="2508872"/>
            <a:chOff x="547805" y="1427472"/>
            <a:chExt cx="3457227" cy="2508872"/>
          </a:xfrm>
          <a:effectLst>
            <a:outerShdw blurRad="63500" sx="102000" sy="102000" algn="ctr" rotWithShape="0">
              <a:prstClr val="black">
                <a:alpha val="40000"/>
              </a:prstClr>
            </a:outerShdw>
          </a:effectLst>
        </p:grpSpPr>
        <p:pic>
          <p:nvPicPr>
            <p:cNvPr id="7" name="Picture 6"/>
            <p:cNvPicPr>
              <a:picLocks noChangeAspect="1"/>
            </p:cNvPicPr>
            <p:nvPr/>
          </p:nvPicPr>
          <p:blipFill>
            <a:blip r:embed="rId4"/>
            <a:stretch>
              <a:fillRect/>
            </a:stretch>
          </p:blipFill>
          <p:spPr>
            <a:xfrm>
              <a:off x="547805" y="1427472"/>
              <a:ext cx="3419778" cy="2500099"/>
            </a:xfrm>
            <a:prstGeom prst="rect">
              <a:avLst/>
            </a:prstGeom>
          </p:spPr>
        </p:pic>
        <p:sp>
          <p:nvSpPr>
            <p:cNvPr id="36" name="TextBox 35"/>
            <p:cNvSpPr txBox="1"/>
            <p:nvPr/>
          </p:nvSpPr>
          <p:spPr>
            <a:xfrm>
              <a:off x="2832183" y="3474679"/>
              <a:ext cx="1172849" cy="461665"/>
            </a:xfrm>
            <a:prstGeom prst="rect">
              <a:avLst/>
            </a:prstGeom>
            <a:solidFill>
              <a:schemeClr val="bg1"/>
            </a:solid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Rau củ</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11" name="Group 10"/>
          <p:cNvGrpSpPr/>
          <p:nvPr/>
        </p:nvGrpSpPr>
        <p:grpSpPr>
          <a:xfrm>
            <a:off x="4098924" y="1454419"/>
            <a:ext cx="2829345" cy="2055979"/>
            <a:chOff x="4307470" y="1511909"/>
            <a:chExt cx="3218266" cy="2055979"/>
          </a:xfrm>
          <a:scene3d>
            <a:camera prst="orthographicFront">
              <a:rot lat="0" lon="0" rev="0"/>
            </a:camera>
            <a:lightRig rig="soft" dir="t">
              <a:rot lat="0" lon="0" rev="0"/>
            </a:lightRig>
          </a:scene3d>
        </p:grpSpPr>
        <p:pic>
          <p:nvPicPr>
            <p:cNvPr id="3" name="Picture 2"/>
            <p:cNvPicPr>
              <a:picLocks noChangeAspect="1"/>
            </p:cNvPicPr>
            <p:nvPr/>
          </p:nvPicPr>
          <p:blipFill>
            <a:blip r:embed="rId5"/>
            <a:stretch>
              <a:fillRect/>
            </a:stretch>
          </p:blipFill>
          <p:spPr>
            <a:xfrm>
              <a:off x="4307470" y="1511909"/>
              <a:ext cx="3218266" cy="2055979"/>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pic>
        <p:sp>
          <p:nvSpPr>
            <p:cNvPr id="20" name="TextBox 19"/>
            <p:cNvSpPr txBox="1"/>
            <p:nvPr/>
          </p:nvSpPr>
          <p:spPr>
            <a:xfrm>
              <a:off x="6496264" y="3090371"/>
              <a:ext cx="1029472" cy="461665"/>
            </a:xfrm>
            <a:prstGeom prst="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Phở</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13" name="Group 12"/>
          <p:cNvGrpSpPr/>
          <p:nvPr/>
        </p:nvGrpSpPr>
        <p:grpSpPr>
          <a:xfrm>
            <a:off x="6959297" y="2971911"/>
            <a:ext cx="2842501" cy="1973343"/>
            <a:chOff x="4085768" y="4119706"/>
            <a:chExt cx="2842501" cy="1973343"/>
          </a:xfrm>
          <a:scene3d>
            <a:camera prst="orthographicFront">
              <a:rot lat="0" lon="0" rev="0"/>
            </a:camera>
            <a:lightRig rig="soft" dir="t">
              <a:rot lat="0" lon="0" rev="0"/>
            </a:lightRig>
          </a:scene3d>
        </p:grpSpPr>
        <p:pic>
          <p:nvPicPr>
            <p:cNvPr id="5" name="Picture 4"/>
            <p:cNvPicPr>
              <a:picLocks noChangeAspect="1"/>
            </p:cNvPicPr>
            <p:nvPr/>
          </p:nvPicPr>
          <p:blipFill>
            <a:blip r:embed="rId6"/>
            <a:stretch>
              <a:fillRect/>
            </a:stretch>
          </p:blipFill>
          <p:spPr>
            <a:xfrm>
              <a:off x="4085768" y="4119706"/>
              <a:ext cx="2842501" cy="1973343"/>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pic>
        <p:sp>
          <p:nvSpPr>
            <p:cNvPr id="21" name="TextBox 20"/>
            <p:cNvSpPr txBox="1"/>
            <p:nvPr/>
          </p:nvSpPr>
          <p:spPr>
            <a:xfrm>
              <a:off x="5691456" y="5618824"/>
              <a:ext cx="1236813" cy="461665"/>
            </a:xfrm>
            <a:prstGeom prst="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Cá kho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15" name="Group 14"/>
          <p:cNvGrpSpPr/>
          <p:nvPr/>
        </p:nvGrpSpPr>
        <p:grpSpPr>
          <a:xfrm>
            <a:off x="9786474" y="1432934"/>
            <a:ext cx="2390202" cy="2095280"/>
            <a:chOff x="9229848" y="1415118"/>
            <a:chExt cx="2224319" cy="2095280"/>
          </a:xfrm>
          <a:scene3d>
            <a:camera prst="orthographicFront">
              <a:rot lat="0" lon="0" rev="0"/>
            </a:camera>
            <a:lightRig rig="soft" dir="t">
              <a:rot lat="0" lon="0" rev="0"/>
            </a:lightRig>
          </a:scene3d>
        </p:grpSpPr>
        <p:pic>
          <p:nvPicPr>
            <p:cNvPr id="2" name="Picture 1"/>
            <p:cNvPicPr>
              <a:picLocks noChangeAspect="1"/>
            </p:cNvPicPr>
            <p:nvPr/>
          </p:nvPicPr>
          <p:blipFill>
            <a:blip r:embed="rId7"/>
            <a:stretch>
              <a:fillRect/>
            </a:stretch>
          </p:blipFill>
          <p:spPr>
            <a:xfrm>
              <a:off x="9229848" y="1415118"/>
              <a:ext cx="2218065" cy="2051955"/>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pic>
        <p:sp>
          <p:nvSpPr>
            <p:cNvPr id="25" name="TextBox 24"/>
            <p:cNvSpPr txBox="1"/>
            <p:nvPr/>
          </p:nvSpPr>
          <p:spPr>
            <a:xfrm>
              <a:off x="10557162" y="3048733"/>
              <a:ext cx="897005" cy="461665"/>
            </a:xfrm>
            <a:prstGeom prst="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Cơm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10" name="Group 9"/>
          <p:cNvGrpSpPr/>
          <p:nvPr/>
        </p:nvGrpSpPr>
        <p:grpSpPr>
          <a:xfrm>
            <a:off x="460297" y="4379649"/>
            <a:ext cx="3419778" cy="2478351"/>
            <a:chOff x="460297" y="4379649"/>
            <a:chExt cx="3419778" cy="2478351"/>
          </a:xfrm>
          <a:scene3d>
            <a:camera prst="orthographicFront">
              <a:rot lat="0" lon="0" rev="0"/>
            </a:camera>
            <a:lightRig rig="soft" dir="t">
              <a:rot lat="0" lon="0" rev="0"/>
            </a:lightRig>
          </a:scene3d>
        </p:grpSpPr>
        <p:pic>
          <p:nvPicPr>
            <p:cNvPr id="8" name="Picture 7"/>
            <p:cNvPicPr>
              <a:picLocks noChangeAspect="1"/>
            </p:cNvPicPr>
            <p:nvPr/>
          </p:nvPicPr>
          <p:blipFill>
            <a:blip r:embed="rId8"/>
            <a:stretch>
              <a:fillRect/>
            </a:stretch>
          </p:blipFill>
          <p:spPr>
            <a:xfrm>
              <a:off x="460297" y="4379649"/>
              <a:ext cx="3419778" cy="2478351"/>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pic>
        <p:sp>
          <p:nvSpPr>
            <p:cNvPr id="17" name="TextBox 16"/>
            <p:cNvSpPr txBox="1"/>
            <p:nvPr/>
          </p:nvSpPr>
          <p:spPr>
            <a:xfrm>
              <a:off x="2545773" y="6396335"/>
              <a:ext cx="1334302" cy="461665"/>
            </a:xfrm>
            <a:prstGeom prst="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Trái cây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14" name="Group 13"/>
          <p:cNvGrpSpPr/>
          <p:nvPr/>
        </p:nvGrpSpPr>
        <p:grpSpPr>
          <a:xfrm>
            <a:off x="9801798" y="3979162"/>
            <a:ext cx="2359392" cy="2878838"/>
            <a:chOff x="7757480" y="1871496"/>
            <a:chExt cx="2359392" cy="2878838"/>
          </a:xfrm>
          <a:scene3d>
            <a:camera prst="orthographicFront">
              <a:rot lat="0" lon="0" rev="0"/>
            </a:camera>
            <a:lightRig rig="soft" dir="t">
              <a:rot lat="0" lon="0" rev="0"/>
            </a:lightRig>
          </a:scene3d>
        </p:grpSpPr>
        <p:pic>
          <p:nvPicPr>
            <p:cNvPr id="6" name="Picture 5"/>
            <p:cNvPicPr>
              <a:picLocks noChangeAspect="1"/>
            </p:cNvPicPr>
            <p:nvPr/>
          </p:nvPicPr>
          <p:blipFill>
            <a:blip r:embed="rId9"/>
            <a:stretch>
              <a:fillRect/>
            </a:stretch>
          </p:blipFill>
          <p:spPr>
            <a:xfrm>
              <a:off x="7757480" y="1871496"/>
              <a:ext cx="2359392" cy="2858259"/>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pic>
        <p:sp>
          <p:nvSpPr>
            <p:cNvPr id="22" name="TextBox 21"/>
            <p:cNvSpPr txBox="1"/>
            <p:nvPr/>
          </p:nvSpPr>
          <p:spPr>
            <a:xfrm>
              <a:off x="8814220" y="4288669"/>
              <a:ext cx="1302652" cy="461665"/>
            </a:xfrm>
            <a:prstGeom prst="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Thịt kho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16" name="Group 15"/>
          <p:cNvGrpSpPr/>
          <p:nvPr/>
        </p:nvGrpSpPr>
        <p:grpSpPr>
          <a:xfrm>
            <a:off x="4029619" y="4349362"/>
            <a:ext cx="2916764" cy="2488059"/>
            <a:chOff x="8339189" y="3954305"/>
            <a:chExt cx="2916764" cy="2488059"/>
          </a:xfrm>
          <a:scene3d>
            <a:camera prst="orthographicFront">
              <a:rot lat="0" lon="0" rev="0"/>
            </a:camera>
            <a:lightRig rig="soft" dir="t">
              <a:rot lat="0" lon="0" rev="0"/>
            </a:lightRig>
          </a:scene3d>
        </p:grpSpPr>
        <p:pic>
          <p:nvPicPr>
            <p:cNvPr id="4" name="Picture 3"/>
            <p:cNvPicPr>
              <a:picLocks noChangeAspect="1"/>
            </p:cNvPicPr>
            <p:nvPr/>
          </p:nvPicPr>
          <p:blipFill>
            <a:blip r:embed="rId10"/>
            <a:stretch>
              <a:fillRect/>
            </a:stretch>
          </p:blipFill>
          <p:spPr>
            <a:xfrm>
              <a:off x="8339189" y="3954305"/>
              <a:ext cx="2898650" cy="2488059"/>
            </a:xfrm>
            <a:prstGeom prst="rect">
              <a:avLst/>
            </a:prstGeom>
            <a:ln>
              <a:noFill/>
            </a:ln>
            <a:effectLst>
              <a:outerShdw blurRad="107950" dist="12700" dir="5400000" algn="ctr">
                <a:srgbClr val="000000"/>
              </a:outerShdw>
            </a:effectLst>
            <a:sp3d contourW="44450" prstMaterial="matte">
              <a:bevelT w="63500" h="63500" prst="artDeco"/>
              <a:contourClr>
                <a:srgbClr val="FFFFFF"/>
              </a:contourClr>
            </a:sp3d>
          </p:spPr>
        </p:pic>
        <p:sp>
          <p:nvSpPr>
            <p:cNvPr id="24" name="TextBox 23"/>
            <p:cNvSpPr txBox="1"/>
            <p:nvPr/>
          </p:nvSpPr>
          <p:spPr>
            <a:xfrm>
              <a:off x="9461945" y="5980699"/>
              <a:ext cx="1794008" cy="461665"/>
            </a:xfrm>
            <a:prstGeom prst="rect">
              <a:avLst/>
            </a:prstGeom>
            <a:solidFill>
              <a:schemeClr val="bg1"/>
            </a:solidFill>
            <a:ln>
              <a:noFill/>
            </a:ln>
            <a:effectLst>
              <a:outerShdw blurRad="107950" dist="12700" dir="5400000" algn="ctr">
                <a:srgbClr val="000000"/>
              </a:outerShdw>
            </a:effectLst>
            <a:sp3d contourW="44450" prstMaterial="matte">
              <a:bevelT w="63500" h="63500" prst="artDeco"/>
              <a:contourClr>
                <a:srgbClr val="FFFFFF"/>
              </a:contourClr>
            </a:sp3d>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Bánh Pizza</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289472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 calcmode="lin" valueType="num">
                                      <p:cBhvr>
                                        <p:cTn id="14" dur="1000" fill="hold"/>
                                        <p:tgtEl>
                                          <p:spTgt spid="10"/>
                                        </p:tgtEl>
                                        <p:attrNameLst>
                                          <p:attrName>style.rotation</p:attrName>
                                        </p:attrNameLst>
                                      </p:cBhvr>
                                      <p:tavLst>
                                        <p:tav tm="0">
                                          <p:val>
                                            <p:fltVal val="90"/>
                                          </p:val>
                                        </p:tav>
                                        <p:tav tm="100000">
                                          <p:val>
                                            <p:fltVal val="0"/>
                                          </p:val>
                                        </p:tav>
                                      </p:tavLst>
                                    </p:anim>
                                    <p:animEffect transition="in" filter="fade">
                                      <p:cBhvr>
                                        <p:cTn id="15" dur="1000"/>
                                        <p:tgtEl>
                                          <p:spTgt spid="10"/>
                                        </p:tgtEl>
                                      </p:cBhvr>
                                    </p:animEffect>
                                  </p:childTnLst>
                                </p:cTn>
                              </p:par>
                              <p:par>
                                <p:cTn id="16" presetID="31"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p:cTn id="18" dur="1000" fill="hold"/>
                                        <p:tgtEl>
                                          <p:spTgt spid="16"/>
                                        </p:tgtEl>
                                        <p:attrNameLst>
                                          <p:attrName>ppt_w</p:attrName>
                                        </p:attrNameLst>
                                      </p:cBhvr>
                                      <p:tavLst>
                                        <p:tav tm="0">
                                          <p:val>
                                            <p:fltVal val="0"/>
                                          </p:val>
                                        </p:tav>
                                        <p:tav tm="100000">
                                          <p:val>
                                            <p:strVal val="#ppt_w"/>
                                          </p:val>
                                        </p:tav>
                                      </p:tavLst>
                                    </p:anim>
                                    <p:anim calcmode="lin" valueType="num">
                                      <p:cBhvr>
                                        <p:cTn id="19" dur="1000" fill="hold"/>
                                        <p:tgtEl>
                                          <p:spTgt spid="16"/>
                                        </p:tgtEl>
                                        <p:attrNameLst>
                                          <p:attrName>ppt_h</p:attrName>
                                        </p:attrNameLst>
                                      </p:cBhvr>
                                      <p:tavLst>
                                        <p:tav tm="0">
                                          <p:val>
                                            <p:fltVal val="0"/>
                                          </p:val>
                                        </p:tav>
                                        <p:tav tm="100000">
                                          <p:val>
                                            <p:strVal val="#ppt_h"/>
                                          </p:val>
                                        </p:tav>
                                      </p:tavLst>
                                    </p:anim>
                                    <p:anim calcmode="lin" valueType="num">
                                      <p:cBhvr>
                                        <p:cTn id="20" dur="1000" fill="hold"/>
                                        <p:tgtEl>
                                          <p:spTgt spid="16"/>
                                        </p:tgtEl>
                                        <p:attrNameLst>
                                          <p:attrName>style.rotation</p:attrName>
                                        </p:attrNameLst>
                                      </p:cBhvr>
                                      <p:tavLst>
                                        <p:tav tm="0">
                                          <p:val>
                                            <p:fltVal val="90"/>
                                          </p:val>
                                        </p:tav>
                                        <p:tav tm="100000">
                                          <p:val>
                                            <p:fltVal val="0"/>
                                          </p:val>
                                        </p:tav>
                                      </p:tavLst>
                                    </p:anim>
                                    <p:animEffect transition="in" filter="fade">
                                      <p:cBhvr>
                                        <p:cTn id="21" dur="1000"/>
                                        <p:tgtEl>
                                          <p:spTgt spid="16"/>
                                        </p:tgtEl>
                                      </p:cBhvr>
                                    </p:animEffect>
                                  </p:childTnLst>
                                </p:cTn>
                              </p:par>
                              <p:par>
                                <p:cTn id="22" presetID="31"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p:cTn id="24" dur="1000" fill="hold"/>
                                        <p:tgtEl>
                                          <p:spTgt spid="11"/>
                                        </p:tgtEl>
                                        <p:attrNameLst>
                                          <p:attrName>ppt_w</p:attrName>
                                        </p:attrNameLst>
                                      </p:cBhvr>
                                      <p:tavLst>
                                        <p:tav tm="0">
                                          <p:val>
                                            <p:fltVal val="0"/>
                                          </p:val>
                                        </p:tav>
                                        <p:tav tm="100000">
                                          <p:val>
                                            <p:strVal val="#ppt_w"/>
                                          </p:val>
                                        </p:tav>
                                      </p:tavLst>
                                    </p:anim>
                                    <p:anim calcmode="lin" valueType="num">
                                      <p:cBhvr>
                                        <p:cTn id="25" dur="1000" fill="hold"/>
                                        <p:tgtEl>
                                          <p:spTgt spid="11"/>
                                        </p:tgtEl>
                                        <p:attrNameLst>
                                          <p:attrName>ppt_h</p:attrName>
                                        </p:attrNameLst>
                                      </p:cBhvr>
                                      <p:tavLst>
                                        <p:tav tm="0">
                                          <p:val>
                                            <p:fltVal val="0"/>
                                          </p:val>
                                        </p:tav>
                                        <p:tav tm="100000">
                                          <p:val>
                                            <p:strVal val="#ppt_h"/>
                                          </p:val>
                                        </p:tav>
                                      </p:tavLst>
                                    </p:anim>
                                    <p:anim calcmode="lin" valueType="num">
                                      <p:cBhvr>
                                        <p:cTn id="26" dur="1000" fill="hold"/>
                                        <p:tgtEl>
                                          <p:spTgt spid="11"/>
                                        </p:tgtEl>
                                        <p:attrNameLst>
                                          <p:attrName>style.rotation</p:attrName>
                                        </p:attrNameLst>
                                      </p:cBhvr>
                                      <p:tavLst>
                                        <p:tav tm="0">
                                          <p:val>
                                            <p:fltVal val="90"/>
                                          </p:val>
                                        </p:tav>
                                        <p:tav tm="100000">
                                          <p:val>
                                            <p:fltVal val="0"/>
                                          </p:val>
                                        </p:tav>
                                      </p:tavLst>
                                    </p:anim>
                                    <p:animEffect transition="in" filter="fade">
                                      <p:cBhvr>
                                        <p:cTn id="27" dur="1000"/>
                                        <p:tgtEl>
                                          <p:spTgt spid="11"/>
                                        </p:tgtEl>
                                      </p:cBhvr>
                                    </p:animEffect>
                                  </p:childTnLst>
                                </p:cTn>
                              </p:par>
                              <p:par>
                                <p:cTn id="28" presetID="31"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1000" fill="hold"/>
                                        <p:tgtEl>
                                          <p:spTgt spid="13"/>
                                        </p:tgtEl>
                                        <p:attrNameLst>
                                          <p:attrName>ppt_w</p:attrName>
                                        </p:attrNameLst>
                                      </p:cBhvr>
                                      <p:tavLst>
                                        <p:tav tm="0">
                                          <p:val>
                                            <p:fltVal val="0"/>
                                          </p:val>
                                        </p:tav>
                                        <p:tav tm="100000">
                                          <p:val>
                                            <p:strVal val="#ppt_w"/>
                                          </p:val>
                                        </p:tav>
                                      </p:tavLst>
                                    </p:anim>
                                    <p:anim calcmode="lin" valueType="num">
                                      <p:cBhvr>
                                        <p:cTn id="31" dur="1000" fill="hold"/>
                                        <p:tgtEl>
                                          <p:spTgt spid="13"/>
                                        </p:tgtEl>
                                        <p:attrNameLst>
                                          <p:attrName>ppt_h</p:attrName>
                                        </p:attrNameLst>
                                      </p:cBhvr>
                                      <p:tavLst>
                                        <p:tav tm="0">
                                          <p:val>
                                            <p:fltVal val="0"/>
                                          </p:val>
                                        </p:tav>
                                        <p:tav tm="100000">
                                          <p:val>
                                            <p:strVal val="#ppt_h"/>
                                          </p:val>
                                        </p:tav>
                                      </p:tavLst>
                                    </p:anim>
                                    <p:anim calcmode="lin" valueType="num">
                                      <p:cBhvr>
                                        <p:cTn id="32" dur="1000" fill="hold"/>
                                        <p:tgtEl>
                                          <p:spTgt spid="13"/>
                                        </p:tgtEl>
                                        <p:attrNameLst>
                                          <p:attrName>style.rotation</p:attrName>
                                        </p:attrNameLst>
                                      </p:cBhvr>
                                      <p:tavLst>
                                        <p:tav tm="0">
                                          <p:val>
                                            <p:fltVal val="90"/>
                                          </p:val>
                                        </p:tav>
                                        <p:tav tm="100000">
                                          <p:val>
                                            <p:fltVal val="0"/>
                                          </p:val>
                                        </p:tav>
                                      </p:tavLst>
                                    </p:anim>
                                    <p:animEffect transition="in" filter="fade">
                                      <p:cBhvr>
                                        <p:cTn id="33" dur="1000"/>
                                        <p:tgtEl>
                                          <p:spTgt spid="13"/>
                                        </p:tgtEl>
                                      </p:cBhvr>
                                    </p:animEffect>
                                  </p:childTnLst>
                                </p:cTn>
                              </p:par>
                              <p:par>
                                <p:cTn id="34" presetID="31"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 calcmode="lin" valueType="num">
                                      <p:cBhvr>
                                        <p:cTn id="36" dur="1000" fill="hold"/>
                                        <p:tgtEl>
                                          <p:spTgt spid="15"/>
                                        </p:tgtEl>
                                        <p:attrNameLst>
                                          <p:attrName>ppt_w</p:attrName>
                                        </p:attrNameLst>
                                      </p:cBhvr>
                                      <p:tavLst>
                                        <p:tav tm="0">
                                          <p:val>
                                            <p:fltVal val="0"/>
                                          </p:val>
                                        </p:tav>
                                        <p:tav tm="100000">
                                          <p:val>
                                            <p:strVal val="#ppt_w"/>
                                          </p:val>
                                        </p:tav>
                                      </p:tavLst>
                                    </p:anim>
                                    <p:anim calcmode="lin" valueType="num">
                                      <p:cBhvr>
                                        <p:cTn id="37" dur="1000" fill="hold"/>
                                        <p:tgtEl>
                                          <p:spTgt spid="15"/>
                                        </p:tgtEl>
                                        <p:attrNameLst>
                                          <p:attrName>ppt_h</p:attrName>
                                        </p:attrNameLst>
                                      </p:cBhvr>
                                      <p:tavLst>
                                        <p:tav tm="0">
                                          <p:val>
                                            <p:fltVal val="0"/>
                                          </p:val>
                                        </p:tav>
                                        <p:tav tm="100000">
                                          <p:val>
                                            <p:strVal val="#ppt_h"/>
                                          </p:val>
                                        </p:tav>
                                      </p:tavLst>
                                    </p:anim>
                                    <p:anim calcmode="lin" valueType="num">
                                      <p:cBhvr>
                                        <p:cTn id="38" dur="1000" fill="hold"/>
                                        <p:tgtEl>
                                          <p:spTgt spid="15"/>
                                        </p:tgtEl>
                                        <p:attrNameLst>
                                          <p:attrName>style.rotation</p:attrName>
                                        </p:attrNameLst>
                                      </p:cBhvr>
                                      <p:tavLst>
                                        <p:tav tm="0">
                                          <p:val>
                                            <p:fltVal val="90"/>
                                          </p:val>
                                        </p:tav>
                                        <p:tav tm="100000">
                                          <p:val>
                                            <p:fltVal val="0"/>
                                          </p:val>
                                        </p:tav>
                                      </p:tavLst>
                                    </p:anim>
                                    <p:animEffect transition="in" filter="fade">
                                      <p:cBhvr>
                                        <p:cTn id="39" dur="1000"/>
                                        <p:tgtEl>
                                          <p:spTgt spid="15"/>
                                        </p:tgtEl>
                                      </p:cBhvr>
                                    </p:animEffect>
                                  </p:childTnLst>
                                </p:cTn>
                              </p:par>
                              <p:par>
                                <p:cTn id="40" presetID="31" presetClass="entr" presetSubtype="0"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1000" fill="hold"/>
                                        <p:tgtEl>
                                          <p:spTgt spid="14"/>
                                        </p:tgtEl>
                                        <p:attrNameLst>
                                          <p:attrName>ppt_w</p:attrName>
                                        </p:attrNameLst>
                                      </p:cBhvr>
                                      <p:tavLst>
                                        <p:tav tm="0">
                                          <p:val>
                                            <p:fltVal val="0"/>
                                          </p:val>
                                        </p:tav>
                                        <p:tav tm="100000">
                                          <p:val>
                                            <p:strVal val="#ppt_w"/>
                                          </p:val>
                                        </p:tav>
                                      </p:tavLst>
                                    </p:anim>
                                    <p:anim calcmode="lin" valueType="num">
                                      <p:cBhvr>
                                        <p:cTn id="43" dur="1000" fill="hold"/>
                                        <p:tgtEl>
                                          <p:spTgt spid="14"/>
                                        </p:tgtEl>
                                        <p:attrNameLst>
                                          <p:attrName>ppt_h</p:attrName>
                                        </p:attrNameLst>
                                      </p:cBhvr>
                                      <p:tavLst>
                                        <p:tav tm="0">
                                          <p:val>
                                            <p:fltVal val="0"/>
                                          </p:val>
                                        </p:tav>
                                        <p:tav tm="100000">
                                          <p:val>
                                            <p:strVal val="#ppt_h"/>
                                          </p:val>
                                        </p:tav>
                                      </p:tavLst>
                                    </p:anim>
                                    <p:anim calcmode="lin" valueType="num">
                                      <p:cBhvr>
                                        <p:cTn id="44" dur="1000" fill="hold"/>
                                        <p:tgtEl>
                                          <p:spTgt spid="14"/>
                                        </p:tgtEl>
                                        <p:attrNameLst>
                                          <p:attrName>style.rotation</p:attrName>
                                        </p:attrNameLst>
                                      </p:cBhvr>
                                      <p:tavLst>
                                        <p:tav tm="0">
                                          <p:val>
                                            <p:fltVal val="90"/>
                                          </p:val>
                                        </p:tav>
                                        <p:tav tm="100000">
                                          <p:val>
                                            <p:fltVal val="0"/>
                                          </p:val>
                                        </p:tav>
                                      </p:tavLst>
                                    </p:anim>
                                    <p:animEffect transition="in" filter="fade">
                                      <p:cBhvr>
                                        <p:cTn id="45" dur="1000"/>
                                        <p:tgtEl>
                                          <p:spTgt spid="14"/>
                                        </p:tgtEl>
                                      </p:cBhvr>
                                    </p:animEffect>
                                  </p:childTnLst>
                                </p:cTn>
                              </p:par>
                              <p:par>
                                <p:cTn id="46" presetID="31"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1000" fill="hold"/>
                                        <p:tgtEl>
                                          <p:spTgt spid="9"/>
                                        </p:tgtEl>
                                        <p:attrNameLst>
                                          <p:attrName>ppt_w</p:attrName>
                                        </p:attrNameLst>
                                      </p:cBhvr>
                                      <p:tavLst>
                                        <p:tav tm="0">
                                          <p:val>
                                            <p:fltVal val="0"/>
                                          </p:val>
                                        </p:tav>
                                        <p:tav tm="100000">
                                          <p:val>
                                            <p:strVal val="#ppt_w"/>
                                          </p:val>
                                        </p:tav>
                                      </p:tavLst>
                                    </p:anim>
                                    <p:anim calcmode="lin" valueType="num">
                                      <p:cBhvr>
                                        <p:cTn id="49" dur="1000" fill="hold"/>
                                        <p:tgtEl>
                                          <p:spTgt spid="9"/>
                                        </p:tgtEl>
                                        <p:attrNameLst>
                                          <p:attrName>ppt_h</p:attrName>
                                        </p:attrNameLst>
                                      </p:cBhvr>
                                      <p:tavLst>
                                        <p:tav tm="0">
                                          <p:val>
                                            <p:fltVal val="0"/>
                                          </p:val>
                                        </p:tav>
                                        <p:tav tm="100000">
                                          <p:val>
                                            <p:strVal val="#ppt_h"/>
                                          </p:val>
                                        </p:tav>
                                      </p:tavLst>
                                    </p:anim>
                                    <p:anim calcmode="lin" valueType="num">
                                      <p:cBhvr>
                                        <p:cTn id="50" dur="1000" fill="hold"/>
                                        <p:tgtEl>
                                          <p:spTgt spid="9"/>
                                        </p:tgtEl>
                                        <p:attrNameLst>
                                          <p:attrName>style.rotation</p:attrName>
                                        </p:attrNameLst>
                                      </p:cBhvr>
                                      <p:tavLst>
                                        <p:tav tm="0">
                                          <p:val>
                                            <p:fltVal val="90"/>
                                          </p:val>
                                        </p:tav>
                                        <p:tav tm="100000">
                                          <p:val>
                                            <p:fltVal val="0"/>
                                          </p:val>
                                        </p:tav>
                                      </p:tavLst>
                                    </p:anim>
                                    <p:animEffect transition="in" filter="fade">
                                      <p:cBhvr>
                                        <p:cTn id="5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13" name="Picture 12"/>
          <p:cNvPicPr>
            <a:picLocks noChangeAspect="1"/>
          </p:cNvPicPr>
          <p:nvPr/>
        </p:nvPicPr>
        <p:blipFill>
          <a:blip r:embed="rId4"/>
          <a:stretch>
            <a:fillRect/>
          </a:stretch>
        </p:blipFill>
        <p:spPr>
          <a:xfrm>
            <a:off x="1871087" y="1348563"/>
            <a:ext cx="8448214" cy="480260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6" name="TextBox 25"/>
          <p:cNvSpPr txBox="1"/>
          <p:nvPr/>
        </p:nvSpPr>
        <p:spPr>
          <a:xfrm>
            <a:off x="2068718" y="350496"/>
            <a:ext cx="8052952" cy="584775"/>
          </a:xfrm>
          <a:prstGeom prst="rect">
            <a:avLst/>
          </a:prstGeom>
          <a:noFill/>
        </p:spPr>
        <p:txBody>
          <a:bodyPr wrap="square" rtlCol="0">
            <a:spAutoFit/>
          </a:bodyPr>
          <a:lstStyle/>
          <a:p>
            <a:pPr lvl="0" algn="ctr">
              <a:defRPr/>
            </a:pPr>
            <a:r>
              <a:rPr lang="en-US" altLang="zh-CN" sz="3200" b="1" noProof="0">
                <a:solidFill>
                  <a:srgbClr val="002060"/>
                </a:solidFill>
                <a:latin typeface="Roboto Black" panose="02000000000000000000" pitchFamily="2" charset="0"/>
                <a:ea typeface="Roboto Black" panose="02000000000000000000" pitchFamily="2" charset="0"/>
              </a:rPr>
              <a:t>EM NHẬN RA CÁC THỰC PHẨM NÀO?</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spTree>
    <p:extLst>
      <p:ext uri="{BB962C8B-B14F-4D97-AF65-F5344CB8AC3E}">
        <p14:creationId xmlns:p14="http://schemas.microsoft.com/office/powerpoint/2010/main" val="2577597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out)">
                                      <p:cBhvr>
                                        <p:cTn id="1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036617" y="449342"/>
            <a:ext cx="9507681" cy="584775"/>
          </a:xfrm>
          <a:prstGeom prst="rect">
            <a:avLst/>
          </a:prstGeom>
          <a:noFill/>
        </p:spPr>
        <p:txBody>
          <a:bodyPr wrap="square" rtlCol="0">
            <a:spAutoFit/>
          </a:bodyPr>
          <a:lstStyle/>
          <a:p>
            <a:pPr lvl="0" algn="ctr">
              <a:defRPr/>
            </a:pPr>
            <a:r>
              <a:rPr lang="vi-VN" altLang="zh-CN" sz="3200" b="1">
                <a:solidFill>
                  <a:srgbClr val="002060"/>
                </a:solidFill>
                <a:latin typeface="Roboto Black" panose="02000000000000000000" pitchFamily="2" charset="0"/>
                <a:ea typeface="Roboto Black" panose="02000000000000000000" pitchFamily="2" charset="0"/>
              </a:rPr>
              <a:t>THỨC ĂN QUA MIỆNG</a:t>
            </a:r>
            <a:r>
              <a:rPr lang="en-US" altLang="zh-CN" sz="3200" b="1">
                <a:solidFill>
                  <a:srgbClr val="002060"/>
                </a:solidFill>
                <a:latin typeface="Roboto Black" panose="02000000000000000000" pitchFamily="2" charset="0"/>
                <a:ea typeface="Roboto Black" panose="02000000000000000000" pitchFamily="2" charset="0"/>
              </a:rPr>
              <a:t> </a:t>
            </a:r>
            <a:r>
              <a:rPr lang="vi-VN" altLang="zh-CN" sz="3200" b="1">
                <a:solidFill>
                  <a:srgbClr val="002060"/>
                </a:solidFill>
                <a:latin typeface="Roboto Black" panose="02000000000000000000" pitchFamily="2" charset="0"/>
                <a:ea typeface="Roboto Black" panose="02000000000000000000" pitchFamily="2" charset="0"/>
              </a:rPr>
              <a:t>SẼ ĐI ĐÂU TRONG CƠ THỂ?</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2" name="Quá-trình-di-chuyển-của-thức-ăn-Quá-trình-tiêu-hó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036617" y="1421299"/>
            <a:ext cx="8134350" cy="4572000"/>
          </a:xfrm>
          <a:prstGeom prst="rect">
            <a:avLst/>
          </a:prstGeom>
        </p:spPr>
      </p:pic>
    </p:spTree>
    <p:extLst>
      <p:ext uri="{BB962C8B-B14F-4D97-AF65-F5344CB8AC3E}">
        <p14:creationId xmlns:p14="http://schemas.microsoft.com/office/powerpoint/2010/main" val="377358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bldLst>
      <p:bldP spid="1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3307452" y="125359"/>
            <a:ext cx="4302061"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CƠ QUAN TIÊU HÓA</a:t>
            </a:r>
            <a:endParaRPr kumimoji="0" lang="en-US"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endParaRPr>
          </a:p>
        </p:txBody>
      </p:sp>
      <p:pic>
        <p:nvPicPr>
          <p:cNvPr id="12" name="Picture 11">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26264" y="4623601"/>
            <a:ext cx="1436365" cy="2039707"/>
          </a:xfrm>
          <a:prstGeom prst="rect">
            <a:avLst/>
          </a:prstGeom>
        </p:spPr>
      </p:pic>
      <p:sp>
        <p:nvSpPr>
          <p:cNvPr id="6" name="Freeform 5"/>
          <p:cNvSpPr/>
          <p:nvPr/>
        </p:nvSpPr>
        <p:spPr>
          <a:xfrm>
            <a:off x="531365" y="1797628"/>
            <a:ext cx="4005389" cy="3662448"/>
          </a:xfrm>
          <a:custGeom>
            <a:avLst/>
            <a:gdLst>
              <a:gd name="connsiteX0" fmla="*/ 1371092 w 2127584"/>
              <a:gd name="connsiteY0" fmla="*/ 733384 h 1910879"/>
              <a:gd name="connsiteX1" fmla="*/ 1353361 w 2127584"/>
              <a:gd name="connsiteY1" fmla="*/ 749462 h 1910879"/>
              <a:gd name="connsiteX2" fmla="*/ 1382925 w 2127584"/>
              <a:gd name="connsiteY2" fmla="*/ 740285 h 1910879"/>
              <a:gd name="connsiteX3" fmla="*/ 1373322 w 2127584"/>
              <a:gd name="connsiteY3" fmla="*/ 735224 h 1910879"/>
              <a:gd name="connsiteX4" fmla="*/ 1598047 w 2127584"/>
              <a:gd name="connsiteY4" fmla="*/ 0 h 1910879"/>
              <a:gd name="connsiteX5" fmla="*/ 1999981 w 2127584"/>
              <a:gd name="connsiteY5" fmla="*/ 401934 h 1910879"/>
              <a:gd name="connsiteX6" fmla="*/ 1968395 w 2127584"/>
              <a:gd name="connsiteY6" fmla="*/ 558385 h 1910879"/>
              <a:gd name="connsiteX7" fmla="*/ 1956248 w 2127584"/>
              <a:gd name="connsiteY7" fmla="*/ 580764 h 1910879"/>
              <a:gd name="connsiteX8" fmla="*/ 1957044 w 2127584"/>
              <a:gd name="connsiteY8" fmla="*/ 581015 h 1910879"/>
              <a:gd name="connsiteX9" fmla="*/ 2127584 w 2127584"/>
              <a:gd name="connsiteY9" fmla="*/ 842388 h 1910879"/>
              <a:gd name="connsiteX10" fmla="*/ 1904630 w 2127584"/>
              <a:gd name="connsiteY10" fmla="*/ 1120290 h 1910879"/>
              <a:gd name="connsiteX11" fmla="*/ 1891195 w 2127584"/>
              <a:gd name="connsiteY11" fmla="*/ 1121666 h 1910879"/>
              <a:gd name="connsiteX12" fmla="*/ 1891637 w 2127584"/>
              <a:gd name="connsiteY12" fmla="*/ 1126052 h 1910879"/>
              <a:gd name="connsiteX13" fmla="*/ 1489703 w 2127584"/>
              <a:gd name="connsiteY13" fmla="*/ 1527986 h 1910879"/>
              <a:gd name="connsiteX14" fmla="*/ 1370180 w 2127584"/>
              <a:gd name="connsiteY14" fmla="*/ 1509916 h 1910879"/>
              <a:gd name="connsiteX15" fmla="*/ 1369361 w 2127584"/>
              <a:gd name="connsiteY15" fmla="*/ 1509593 h 1910879"/>
              <a:gd name="connsiteX16" fmla="*/ 1362845 w 2127584"/>
              <a:gd name="connsiteY16" fmla="*/ 1530830 h 1910879"/>
              <a:gd name="connsiteX17" fmla="*/ 969667 w 2127584"/>
              <a:gd name="connsiteY17" fmla="*/ 1910879 h 1910879"/>
              <a:gd name="connsiteX18" fmla="*/ 1114498 w 2127584"/>
              <a:gd name="connsiteY18" fmla="*/ 1509222 h 1910879"/>
              <a:gd name="connsiteX19" fmla="*/ 1111039 w 2127584"/>
              <a:gd name="connsiteY19" fmla="*/ 1470460 h 1910879"/>
              <a:gd name="connsiteX20" fmla="*/ 1065609 w 2127584"/>
              <a:gd name="connsiteY20" fmla="*/ 1484719 h 1910879"/>
              <a:gd name="connsiteX21" fmla="*/ 915568 w 2127584"/>
              <a:gd name="connsiteY21" fmla="*/ 1502789 h 1910879"/>
              <a:gd name="connsiteX22" fmla="*/ 450658 w 2127584"/>
              <a:gd name="connsiteY22" fmla="*/ 1257306 h 1910879"/>
              <a:gd name="connsiteX23" fmla="*/ 449956 w 2127584"/>
              <a:gd name="connsiteY23" fmla="*/ 1255505 h 1910879"/>
              <a:gd name="connsiteX24" fmla="*/ 401934 w 2127584"/>
              <a:gd name="connsiteY24" fmla="*/ 1260346 h 1910879"/>
              <a:gd name="connsiteX25" fmla="*/ 0 w 2127584"/>
              <a:gd name="connsiteY25" fmla="*/ 858412 h 1910879"/>
              <a:gd name="connsiteX26" fmla="*/ 401934 w 2127584"/>
              <a:gd name="connsiteY26" fmla="*/ 456478 h 1910879"/>
              <a:gd name="connsiteX27" fmla="*/ 421282 w 2127584"/>
              <a:gd name="connsiteY27" fmla="*/ 458429 h 1910879"/>
              <a:gd name="connsiteX28" fmla="*/ 429064 w 2127584"/>
              <a:gd name="connsiteY28" fmla="*/ 400679 h 1910879"/>
              <a:gd name="connsiteX29" fmla="*/ 955369 w 2127584"/>
              <a:gd name="connsiteY29" fmla="*/ 79749 h 1910879"/>
              <a:gd name="connsiteX30" fmla="*/ 1255734 w 2127584"/>
              <a:gd name="connsiteY30" fmla="*/ 148393 h 1910879"/>
              <a:gd name="connsiteX31" fmla="*/ 1277465 w 2127584"/>
              <a:gd name="connsiteY31" fmla="*/ 161808 h 1910879"/>
              <a:gd name="connsiteX32" fmla="*/ 1313837 w 2127584"/>
              <a:gd name="connsiteY32" fmla="*/ 117724 h 1910879"/>
              <a:gd name="connsiteX33" fmla="*/ 1598047 w 2127584"/>
              <a:gd name="connsiteY33" fmla="*/ 0 h 1910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27584" h="1910879">
                <a:moveTo>
                  <a:pt x="1371092" y="733384"/>
                </a:moveTo>
                <a:lnTo>
                  <a:pt x="1353361" y="749462"/>
                </a:lnTo>
                <a:lnTo>
                  <a:pt x="1382925" y="740285"/>
                </a:lnTo>
                <a:lnTo>
                  <a:pt x="1373322" y="735224"/>
                </a:lnTo>
                <a:close/>
                <a:moveTo>
                  <a:pt x="1598047" y="0"/>
                </a:moveTo>
                <a:cubicBezTo>
                  <a:pt x="1820029" y="0"/>
                  <a:pt x="1999981" y="179952"/>
                  <a:pt x="1999981" y="401934"/>
                </a:cubicBezTo>
                <a:cubicBezTo>
                  <a:pt x="1999981" y="457430"/>
                  <a:pt x="1988734" y="510298"/>
                  <a:pt x="1968395" y="558385"/>
                </a:cubicBezTo>
                <a:lnTo>
                  <a:pt x="1956248" y="580764"/>
                </a:lnTo>
                <a:lnTo>
                  <a:pt x="1957044" y="581015"/>
                </a:lnTo>
                <a:cubicBezTo>
                  <a:pt x="2057263" y="624078"/>
                  <a:pt x="2127584" y="724890"/>
                  <a:pt x="2127584" y="842388"/>
                </a:cubicBezTo>
                <a:cubicBezTo>
                  <a:pt x="2127584" y="979469"/>
                  <a:pt x="2031870" y="1093840"/>
                  <a:pt x="1904630" y="1120290"/>
                </a:cubicBezTo>
                <a:lnTo>
                  <a:pt x="1891195" y="1121666"/>
                </a:lnTo>
                <a:lnTo>
                  <a:pt x="1891637" y="1126052"/>
                </a:lnTo>
                <a:cubicBezTo>
                  <a:pt x="1891637" y="1348034"/>
                  <a:pt x="1711685" y="1527986"/>
                  <a:pt x="1489703" y="1527986"/>
                </a:cubicBezTo>
                <a:cubicBezTo>
                  <a:pt x="1448082" y="1527986"/>
                  <a:pt x="1407938" y="1521660"/>
                  <a:pt x="1370180" y="1509916"/>
                </a:cubicBezTo>
                <a:lnTo>
                  <a:pt x="1369361" y="1509593"/>
                </a:lnTo>
                <a:lnTo>
                  <a:pt x="1362845" y="1530830"/>
                </a:lnTo>
                <a:cubicBezTo>
                  <a:pt x="1264247" y="1804026"/>
                  <a:pt x="1066150" y="1755580"/>
                  <a:pt x="969667" y="1910879"/>
                </a:cubicBezTo>
                <a:cubicBezTo>
                  <a:pt x="969875" y="1754168"/>
                  <a:pt x="1107257" y="1680830"/>
                  <a:pt x="1114498" y="1509222"/>
                </a:cubicBezTo>
                <a:lnTo>
                  <a:pt x="1111039" y="1470460"/>
                </a:lnTo>
                <a:lnTo>
                  <a:pt x="1065609" y="1484719"/>
                </a:lnTo>
                <a:cubicBezTo>
                  <a:pt x="1018211" y="1496463"/>
                  <a:pt x="967817" y="1502789"/>
                  <a:pt x="915568" y="1502789"/>
                </a:cubicBezTo>
                <a:cubicBezTo>
                  <a:pt x="706572" y="1502789"/>
                  <a:pt x="527255" y="1401566"/>
                  <a:pt x="450658" y="1257306"/>
                </a:cubicBezTo>
                <a:lnTo>
                  <a:pt x="449956" y="1255505"/>
                </a:lnTo>
                <a:lnTo>
                  <a:pt x="401934" y="1260346"/>
                </a:lnTo>
                <a:cubicBezTo>
                  <a:pt x="179952" y="1260346"/>
                  <a:pt x="0" y="1080394"/>
                  <a:pt x="0" y="858412"/>
                </a:cubicBezTo>
                <a:cubicBezTo>
                  <a:pt x="0" y="636430"/>
                  <a:pt x="179952" y="456478"/>
                  <a:pt x="401934" y="456478"/>
                </a:cubicBezTo>
                <a:lnTo>
                  <a:pt x="421282" y="458429"/>
                </a:lnTo>
                <a:lnTo>
                  <a:pt x="429064" y="400679"/>
                </a:lnTo>
                <a:cubicBezTo>
                  <a:pt x="479157" y="217525"/>
                  <a:pt x="695758" y="79749"/>
                  <a:pt x="955369" y="79749"/>
                </a:cubicBezTo>
                <a:cubicBezTo>
                  <a:pt x="1066631" y="79749"/>
                  <a:pt x="1169993" y="105055"/>
                  <a:pt x="1255734" y="148393"/>
                </a:cubicBezTo>
                <a:lnTo>
                  <a:pt x="1277465" y="161808"/>
                </a:lnTo>
                <a:lnTo>
                  <a:pt x="1313837" y="117724"/>
                </a:lnTo>
                <a:cubicBezTo>
                  <a:pt x="1386573" y="44988"/>
                  <a:pt x="1487056" y="0"/>
                  <a:pt x="1598047"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258746" y="2172689"/>
            <a:ext cx="3051973" cy="2308324"/>
          </a:xfrm>
          <a:prstGeom prst="rect">
            <a:avLst/>
          </a:prstGeom>
          <a:noFill/>
        </p:spPr>
        <p:txBody>
          <a:bodyPr wrap="square" rtlCol="0">
            <a:spAutoFit/>
          </a:bodyPr>
          <a:lstStyle/>
          <a:p>
            <a:pPr lvl="0" algn="ctr">
              <a:defRPr/>
            </a:pPr>
            <a:r>
              <a:rPr lang="vi-VN" sz="2400">
                <a:solidFill>
                  <a:prstClr val="white"/>
                </a:solidFill>
                <a:latin typeface="Roboto" panose="02000000000000000000" pitchFamily="2" charset="0"/>
                <a:ea typeface="Roboto" panose="02000000000000000000" pitchFamily="2" charset="0"/>
              </a:rPr>
              <a:t>Chúng mình cùng làm mô hình</a:t>
            </a:r>
            <a:r>
              <a:rPr lang="en-US" sz="2400">
                <a:solidFill>
                  <a:prstClr val="white"/>
                </a:solidFill>
                <a:latin typeface="Roboto" panose="02000000000000000000" pitchFamily="2" charset="0"/>
                <a:ea typeface="Roboto" panose="02000000000000000000" pitchFamily="2" charset="0"/>
              </a:rPr>
              <a:t> </a:t>
            </a:r>
            <a:r>
              <a:rPr lang="vi-VN" sz="2400">
                <a:solidFill>
                  <a:prstClr val="white"/>
                </a:solidFill>
                <a:latin typeface="Roboto" panose="02000000000000000000" pitchFamily="2" charset="0"/>
                <a:ea typeface="Roboto" panose="02000000000000000000" pitchFamily="2" charset="0"/>
              </a:rPr>
              <a:t>cơ quan tiêu hoá để tìm hiểu các</a:t>
            </a:r>
            <a:r>
              <a:rPr lang="en-US" sz="2400">
                <a:solidFill>
                  <a:prstClr val="white"/>
                </a:solidFill>
                <a:latin typeface="Roboto" panose="02000000000000000000" pitchFamily="2" charset="0"/>
                <a:ea typeface="Roboto" panose="02000000000000000000" pitchFamily="2" charset="0"/>
              </a:rPr>
              <a:t> </a:t>
            </a:r>
            <a:r>
              <a:rPr lang="vi-VN" sz="2400">
                <a:solidFill>
                  <a:prstClr val="white"/>
                </a:solidFill>
                <a:latin typeface="Roboto" panose="02000000000000000000" pitchFamily="2" charset="0"/>
                <a:ea typeface="Roboto" panose="02000000000000000000" pitchFamily="2" charset="0"/>
              </a:rPr>
              <a:t>bộ phận và chức năng của</a:t>
            </a:r>
            <a:r>
              <a:rPr lang="en-US" sz="2400">
                <a:solidFill>
                  <a:prstClr val="white"/>
                </a:solidFill>
                <a:latin typeface="Roboto" panose="02000000000000000000" pitchFamily="2" charset="0"/>
                <a:ea typeface="Roboto" panose="02000000000000000000" pitchFamily="2" charset="0"/>
              </a:rPr>
              <a:t> </a:t>
            </a:r>
            <a:r>
              <a:rPr lang="vi-VN" sz="2400">
                <a:solidFill>
                  <a:prstClr val="white"/>
                </a:solidFill>
                <a:latin typeface="Roboto" panose="02000000000000000000" pitchFamily="2" charset="0"/>
                <a:ea typeface="Roboto" panose="02000000000000000000" pitchFamily="2" charset="0"/>
              </a:rPr>
              <a:t>cơ quan tiêu hoá nhé!</a:t>
            </a:r>
            <a:endParaRPr kumimoji="0" lang="vi-VN"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a:blip r:embed="rId5"/>
          <a:stretch>
            <a:fillRect/>
          </a:stretch>
        </p:blipFill>
        <p:spPr>
          <a:xfrm>
            <a:off x="6039619" y="934191"/>
            <a:ext cx="6152381" cy="5923809"/>
          </a:xfrm>
          <a:prstGeom prst="rect">
            <a:avLst/>
          </a:prstGeom>
        </p:spPr>
      </p:pic>
    </p:spTree>
    <p:extLst>
      <p:ext uri="{BB962C8B-B14F-4D97-AF65-F5344CB8AC3E}">
        <p14:creationId xmlns:p14="http://schemas.microsoft.com/office/powerpoint/2010/main" val="3156526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6"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28137" y="1787237"/>
            <a:ext cx="9871364" cy="4700224"/>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DA232D94-9A8E-A978-E827-27A3C1079D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12" y="-62794"/>
            <a:ext cx="1885899" cy="1411357"/>
          </a:xfrm>
          <a:prstGeom prst="rect">
            <a:avLst/>
          </a:prstGeom>
          <a:effectLst>
            <a:outerShdw blurRad="63500" sx="102000" sy="102000" algn="ctr" rotWithShape="0">
              <a:prstClr val="black">
                <a:alpha val="40000"/>
              </a:prstClr>
            </a:outerShdw>
          </a:effectLst>
        </p:spPr>
      </p:pic>
      <p:sp>
        <p:nvSpPr>
          <p:cNvPr id="5" name="TextBox 4"/>
          <p:cNvSpPr txBox="1"/>
          <p:nvPr/>
        </p:nvSpPr>
        <p:spPr>
          <a:xfrm>
            <a:off x="4572957" y="822445"/>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chemeClr val="bg1"/>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chemeClr val="bg1"/>
              </a:solidFill>
              <a:effectLst/>
              <a:uLnTx/>
              <a:uFillTx/>
              <a:latin typeface="Pangolin" panose="00000500000000000000" pitchFamily="2" charset="0"/>
              <a:ea typeface="Roboto" panose="02000000000000000000" pitchFamily="2" charset="0"/>
              <a:cs typeface="+mn-cs"/>
            </a:endParaRPr>
          </a:p>
        </p:txBody>
      </p:sp>
      <p:sp>
        <p:nvSpPr>
          <p:cNvPr id="11" name="TextBox 10"/>
          <p:cNvSpPr txBox="1"/>
          <p:nvPr/>
        </p:nvSpPr>
        <p:spPr>
          <a:xfrm>
            <a:off x="2171701" y="2044522"/>
            <a:ext cx="7542488" cy="3913892"/>
          </a:xfrm>
          <a:prstGeom prst="rect">
            <a:avLst/>
          </a:prstGeom>
          <a:noFill/>
        </p:spPr>
        <p:txBody>
          <a:bodyPr wrap="square" rtlCol="0">
            <a:spAutoFit/>
          </a:bodyPr>
          <a:lstStyle/>
          <a:p>
            <a:pPr>
              <a:spcBef>
                <a:spcPts val="600"/>
              </a:spcBef>
              <a:spcAft>
                <a:spcPts val="600"/>
              </a:spcAft>
              <a:tabLst>
                <a:tab pos="984250" algn="l"/>
              </a:tabLst>
            </a:pPr>
            <a:r>
              <a:rPr lang="en-US" sz="2000" b="1">
                <a:solidFill>
                  <a:srgbClr val="000000"/>
                </a:solidFill>
                <a:latin typeface="Roboto" panose="02000000000000000000" pitchFamily="2" charset="0"/>
                <a:ea typeface="Calibri" panose="020F0502020204030204" pitchFamily="34" charset="0"/>
                <a:cs typeface="Times New Roman" panose="02020603050405020304" pitchFamily="18" charset="0"/>
              </a:rPr>
              <a:t>1. Kể tên các loại thực phẩm có trong bữa cơm gia đình em</a:t>
            </a:r>
            <a:endParaRPr lang="en-US" sz="20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tabLst>
                <a:tab pos="984250" algn="l"/>
              </a:tabLst>
            </a:pPr>
            <a:r>
              <a:rPr lang="en-US" sz="2000">
                <a:solidFill>
                  <a:srgbClr val="000000"/>
                </a:solidFill>
                <a:latin typeface="Roboto" panose="02000000000000000000" pitchFamily="2" charset="0"/>
                <a:ea typeface="Calibri" panose="020F0502020204030204" pitchFamily="34" charset="0"/>
                <a:cs typeface="Times New Roman" panose="02020603050405020304" pitchFamily="18" charset="0"/>
              </a:rPr>
              <a:t>A. Các loại rau củ quả………………………………………………………………………</a:t>
            </a:r>
          </a:p>
          <a:p>
            <a:pPr algn="just">
              <a:spcBef>
                <a:spcPts val="600"/>
              </a:spcBef>
              <a:spcAft>
                <a:spcPts val="600"/>
              </a:spcAft>
              <a:tabLst>
                <a:tab pos="984250" algn="l"/>
              </a:tabLst>
            </a:pPr>
            <a:r>
              <a:rPr lang="en-US" sz="2000">
                <a:solidFill>
                  <a:srgbClr val="000000"/>
                </a:solidFill>
                <a:latin typeface="Roboto" panose="02000000000000000000" pitchFamily="2" charset="0"/>
                <a:ea typeface="Calibri" panose="020F0502020204030204" pitchFamily="34" charset="0"/>
                <a:cs typeface="Times New Roman" panose="02020603050405020304" pitchFamily="18" charset="0"/>
              </a:rPr>
              <a:t>B. Các loại thịt…………………………………………….…………………..………………..</a:t>
            </a:r>
            <a:endParaRPr lang="en-US" sz="20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tabLst>
                <a:tab pos="984250" algn="l"/>
              </a:tabLst>
            </a:pPr>
            <a:r>
              <a:rPr lang="en-US" sz="2000">
                <a:solidFill>
                  <a:srgbClr val="000000"/>
                </a:solidFill>
                <a:latin typeface="Roboto" panose="02000000000000000000" pitchFamily="2" charset="0"/>
                <a:ea typeface="Calibri" panose="020F0502020204030204" pitchFamily="34" charset="0"/>
                <a:cs typeface="Times New Roman" panose="02020603050405020304" pitchFamily="18" charset="0"/>
              </a:rPr>
              <a:t>C. Các loại trái cây……………………………………………………………………………</a:t>
            </a:r>
            <a:endParaRPr lang="en-US" sz="20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tabLst>
                <a:tab pos="984250" algn="l"/>
              </a:tabLst>
            </a:pPr>
            <a:r>
              <a:rPr lang="en-US" sz="2000">
                <a:solidFill>
                  <a:srgbClr val="000000"/>
                </a:solidFill>
                <a:latin typeface="Roboto" panose="02000000000000000000" pitchFamily="2" charset="0"/>
                <a:ea typeface="Calibri" panose="020F0502020204030204" pitchFamily="34" charset="0"/>
                <a:cs typeface="Times New Roman" panose="02020603050405020304" pitchFamily="18" charset="0"/>
              </a:rPr>
              <a:t>D. Các loại đồ uống…………………………………………………………………………</a:t>
            </a:r>
            <a:endParaRPr lang="en-US" sz="20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tabLst>
                <a:tab pos="984250" algn="l"/>
              </a:tabLst>
            </a:pPr>
            <a:r>
              <a:rPr lang="en-US" sz="2000" b="1">
                <a:solidFill>
                  <a:srgbClr val="000000"/>
                </a:solidFill>
                <a:latin typeface="Roboto" panose="02000000000000000000" pitchFamily="2" charset="0"/>
                <a:ea typeface="Calibri" panose="020F0502020204030204" pitchFamily="34" charset="0"/>
                <a:cs typeface="Times New Roman" panose="02020603050405020304" pitchFamily="18" charset="0"/>
              </a:rPr>
              <a:t>2. Thức ăn có tác dụng gì?</a:t>
            </a:r>
            <a:endParaRPr lang="en-US" sz="2000">
              <a:latin typeface="Times New Roman" panose="02020603050405020304" pitchFamily="18" charset="0"/>
              <a:ea typeface="Calibri" panose="020F0502020204030204" pitchFamily="34" charset="0"/>
              <a:cs typeface="Times New Roman" panose="02020603050405020304" pitchFamily="18" charset="0"/>
            </a:endParaRPr>
          </a:p>
          <a:p>
            <a:pPr algn="just">
              <a:lnSpc>
                <a:spcPts val="1600"/>
              </a:lnSpc>
              <a:spcBef>
                <a:spcPts val="600"/>
              </a:spcBef>
              <a:spcAft>
                <a:spcPts val="600"/>
              </a:spcAft>
              <a:tabLst>
                <a:tab pos="984250" algn="l"/>
              </a:tabLst>
            </a:pPr>
            <a:r>
              <a:rPr lang="en-US" sz="2000">
                <a:solidFill>
                  <a:srgbClr val="000000"/>
                </a:solidFill>
                <a:latin typeface="Roboto" panose="02000000000000000000" pitchFamily="2" charset="0"/>
                <a:ea typeface="Calibri" panose="020F0502020204030204" pitchFamily="34" charset="0"/>
                <a:cs typeface="Times New Roman" panose="02020603050405020304" pitchFamily="18" charset="0"/>
              </a:rPr>
              <a:t>…………………………………………………………………………………………………………………</a:t>
            </a:r>
          </a:p>
          <a:p>
            <a:pPr algn="just">
              <a:spcBef>
                <a:spcPts val="600"/>
              </a:spcBef>
              <a:spcAft>
                <a:spcPts val="600"/>
              </a:spcAft>
              <a:tabLst>
                <a:tab pos="984250" algn="l"/>
              </a:tabLst>
            </a:pPr>
            <a:r>
              <a:rPr lang="en-US" sz="2000" b="1">
                <a:solidFill>
                  <a:srgbClr val="000000"/>
                </a:solidFill>
                <a:latin typeface="Roboto" panose="02000000000000000000" pitchFamily="2" charset="0"/>
                <a:ea typeface="Calibri" panose="020F0502020204030204" pitchFamily="34" charset="0"/>
                <a:cs typeface="Times New Roman" panose="02020603050405020304" pitchFamily="18" charset="0"/>
              </a:rPr>
              <a:t>3. Thức ăn được xử lí bởi cơ quan nào trong cơ thể người</a:t>
            </a:r>
            <a:endParaRPr lang="en-US" sz="2000">
              <a:latin typeface="Times New Roman" panose="02020603050405020304" pitchFamily="18" charset="0"/>
              <a:ea typeface="Calibri" panose="020F0502020204030204" pitchFamily="34" charset="0"/>
              <a:cs typeface="Times New Roman" panose="02020603050405020304" pitchFamily="18" charset="0"/>
            </a:endParaRPr>
          </a:p>
          <a:p>
            <a:r>
              <a:rPr lang="en-US" sz="2000">
                <a:solidFill>
                  <a:srgbClr val="000000"/>
                </a:solidFill>
                <a:latin typeface="Roboto" panose="02000000000000000000" pitchFamily="2" charset="0"/>
                <a:ea typeface="Calibri" panose="020F0502020204030204" pitchFamily="34" charset="0"/>
                <a:cs typeface="Times New Roman" panose="02020603050405020304" pitchFamily="18" charset="0"/>
              </a:rPr>
              <a:t>…………………………………………………………………………………………………………………</a:t>
            </a:r>
            <a:endParaRPr kumimoji="0" lang="en-US" altLang="zh-CN" sz="20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4572957" y="2398152"/>
            <a:ext cx="5948249" cy="400110"/>
          </a:xfrm>
          <a:prstGeom prst="rect">
            <a:avLst/>
          </a:prstGeom>
          <a:noFill/>
        </p:spPr>
        <p:txBody>
          <a:bodyPr wrap="square" rtlCol="0">
            <a:spAutoFit/>
          </a:bodyPr>
          <a:lstStyle/>
          <a:p>
            <a:pPr marL="0" marR="0" lvl="0" algn="r" defTabSz="914400" rtl="0" eaLnBrk="1" fontAlgn="auto" latinLnBrk="0" hangingPunct="1">
              <a:spcBef>
                <a:spcPts val="0"/>
              </a:spcBef>
              <a:spcAft>
                <a:spcPts val="0"/>
              </a:spcAft>
              <a:buClrTx/>
              <a:buSzTx/>
              <a:buFontTx/>
              <a:buNone/>
              <a:tabLst/>
              <a:defRPr/>
            </a:pPr>
            <a:r>
              <a:rPr lang="en-US" altLang="zh-CN" sz="2000">
                <a:solidFill>
                  <a:srgbClr val="FF0000"/>
                </a:solidFill>
                <a:latin typeface="Roboto" panose="02000000000000000000" pitchFamily="2" charset="0"/>
                <a:ea typeface="Roboto" panose="02000000000000000000" pitchFamily="2" charset="0"/>
              </a:rPr>
              <a:t>Rau muống, rau cải, khoai tây, củ cải, bí xanh, bí đỏ</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3" name="TextBox 12"/>
          <p:cNvSpPr txBox="1"/>
          <p:nvPr/>
        </p:nvSpPr>
        <p:spPr>
          <a:xfrm>
            <a:off x="4104232" y="2873121"/>
            <a:ext cx="3677425"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Gà, lợn, bò, trâu, cá, tôm, dê</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4" name="TextBox 13"/>
          <p:cNvSpPr txBox="1"/>
          <p:nvPr/>
        </p:nvSpPr>
        <p:spPr>
          <a:xfrm>
            <a:off x="4447132" y="3311795"/>
            <a:ext cx="4904686"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Dưa hấu, vải, nhãn, thanh long, cam, bưởi</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5" name="TextBox 14"/>
          <p:cNvSpPr txBox="1"/>
          <p:nvPr/>
        </p:nvSpPr>
        <p:spPr>
          <a:xfrm>
            <a:off x="4447132" y="3825328"/>
            <a:ext cx="3677425"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Nước lọc, cô ca, chanh leo, sữa</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6" name="TextBox 15"/>
          <p:cNvSpPr txBox="1"/>
          <p:nvPr/>
        </p:nvSpPr>
        <p:spPr>
          <a:xfrm>
            <a:off x="2186394" y="4664112"/>
            <a:ext cx="7799270" cy="400110"/>
          </a:xfrm>
          <a:prstGeom prst="rect">
            <a:avLst/>
          </a:prstGeom>
          <a:noFill/>
        </p:spPr>
        <p:txBody>
          <a:bodyPr wrap="square" rtlCol="0">
            <a:spAutoFit/>
          </a:bodyPr>
          <a:lstStyle/>
          <a:p>
            <a:pPr lvl="0">
              <a:defRPr/>
            </a:pPr>
            <a:r>
              <a:rPr lang="en-US" altLang="zh-CN" sz="2000" noProof="0">
                <a:solidFill>
                  <a:srgbClr val="FF0000"/>
                </a:solidFill>
                <a:latin typeface="Roboto" panose="02000000000000000000" pitchFamily="2" charset="0"/>
                <a:ea typeface="Roboto" panose="02000000000000000000" pitchFamily="2" charset="0"/>
              </a:rPr>
              <a:t>Thức ăn có tác dụng </a:t>
            </a:r>
            <a:r>
              <a:rPr lang="vi-VN" altLang="zh-CN" sz="2000">
                <a:solidFill>
                  <a:srgbClr val="FF0000"/>
                </a:solidFill>
                <a:latin typeface="Roboto" panose="02000000000000000000" pitchFamily="2" charset="0"/>
                <a:ea typeface="Roboto" panose="02000000000000000000" pitchFamily="2" charset="0"/>
              </a:rPr>
              <a:t>duy trì sự sống, nuôi dưỡng cơ thể</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7" name="TextBox 16"/>
          <p:cNvSpPr txBox="1"/>
          <p:nvPr/>
        </p:nvSpPr>
        <p:spPr>
          <a:xfrm>
            <a:off x="2265519" y="5444239"/>
            <a:ext cx="4769126" cy="400110"/>
          </a:xfrm>
          <a:prstGeom prst="rect">
            <a:avLst/>
          </a:prstGeom>
          <a:noFill/>
        </p:spPr>
        <p:txBody>
          <a:bodyPr wrap="square" rtlCol="0">
            <a:spAutoFit/>
          </a:bodyPr>
          <a:lstStyle/>
          <a:p>
            <a:pPr marL="0" marR="0" lvl="0" defTabSz="914400" rtl="0" eaLnBrk="1" fontAlgn="auto" latinLnBrk="0" hangingPunct="1">
              <a:spcBef>
                <a:spcPts val="0"/>
              </a:spcBef>
              <a:spcAft>
                <a:spcPts val="0"/>
              </a:spcAft>
              <a:buClrTx/>
              <a:buSzTx/>
              <a:buFontTx/>
              <a:buNone/>
              <a:tabLst/>
              <a:defRPr/>
            </a:pPr>
            <a:r>
              <a:rPr lang="en-US" altLang="zh-CN" sz="2000" noProof="0">
                <a:solidFill>
                  <a:srgbClr val="FF0000"/>
                </a:solidFill>
                <a:latin typeface="Roboto" panose="02000000000000000000" pitchFamily="2" charset="0"/>
                <a:ea typeface="Roboto" panose="02000000000000000000" pitchFamily="2" charset="0"/>
              </a:rPr>
              <a:t>Thức ăn được xử lí bởi cơ quan tiêu hoá</a:t>
            </a:r>
            <a:endParaRPr kumimoji="0" lang="en-US" altLang="zh-CN" sz="20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4253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4102</TotalTime>
  <Words>2159</Words>
  <Application>Microsoft Office PowerPoint</Application>
  <PresentationFormat>Widescreen</PresentationFormat>
  <Paragraphs>242</Paragraphs>
  <Slides>31</Slides>
  <Notes>31</Notes>
  <HiddenSlides>0</HiddenSlides>
  <MMClips>2</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31</vt:i4>
      </vt:variant>
    </vt:vector>
  </HeadingPairs>
  <TitlesOfParts>
    <vt:vector size="40" baseType="lpstr">
      <vt:lpstr>Pangolin</vt:lpstr>
      <vt:lpstr>Calibri Light</vt:lpstr>
      <vt:lpstr>Arial</vt:lpstr>
      <vt:lpstr>Times New Roman</vt:lpstr>
      <vt:lpstr>Roboto Black</vt:lpstr>
      <vt:lpstr>Calibri</vt:lpstr>
      <vt:lpstr>Roboto</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Gợi ý</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241</cp:revision>
  <dcterms:created xsi:type="dcterms:W3CDTF">2023-04-01T23:44:56Z</dcterms:created>
  <dcterms:modified xsi:type="dcterms:W3CDTF">2023-09-07T15:03:29Z</dcterms:modified>
</cp:coreProperties>
</file>