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6" r:id="rId1"/>
    <p:sldMasterId id="2147483678" r:id="rId2"/>
    <p:sldMasterId id="2147483690" r:id="rId3"/>
    <p:sldMasterId id="2147483702" r:id="rId4"/>
  </p:sldMasterIdLst>
  <p:notesMasterIdLst>
    <p:notesMasterId r:id="rId48"/>
  </p:notesMasterIdLst>
  <p:sldIdLst>
    <p:sldId id="4152" r:id="rId5"/>
    <p:sldId id="4252" r:id="rId6"/>
    <p:sldId id="4206" r:id="rId7"/>
    <p:sldId id="4253" r:id="rId8"/>
    <p:sldId id="4158" r:id="rId9"/>
    <p:sldId id="4188" r:id="rId10"/>
    <p:sldId id="4217" r:id="rId11"/>
    <p:sldId id="4254" r:id="rId12"/>
    <p:sldId id="4189" r:id="rId13"/>
    <p:sldId id="4193" r:id="rId14"/>
    <p:sldId id="4218" r:id="rId15"/>
    <p:sldId id="4246" r:id="rId16"/>
    <p:sldId id="4222" r:id="rId17"/>
    <p:sldId id="4247" r:id="rId18"/>
    <p:sldId id="4194" r:id="rId19"/>
    <p:sldId id="4220" r:id="rId20"/>
    <p:sldId id="4251" r:id="rId21"/>
    <p:sldId id="4169" r:id="rId22"/>
    <p:sldId id="4203" r:id="rId23"/>
    <p:sldId id="4224" r:id="rId24"/>
    <p:sldId id="4249" r:id="rId25"/>
    <p:sldId id="4227" r:id="rId26"/>
    <p:sldId id="4244" r:id="rId27"/>
    <p:sldId id="4229" r:id="rId28"/>
    <p:sldId id="4230" r:id="rId29"/>
    <p:sldId id="4233" r:id="rId30"/>
    <p:sldId id="4234" r:id="rId31"/>
    <p:sldId id="4235" r:id="rId32"/>
    <p:sldId id="4238" r:id="rId33"/>
    <p:sldId id="4239" r:id="rId34"/>
    <p:sldId id="4240" r:id="rId35"/>
    <p:sldId id="4241" r:id="rId36"/>
    <p:sldId id="4242" r:id="rId37"/>
    <p:sldId id="4207" r:id="rId38"/>
    <p:sldId id="4208" r:id="rId39"/>
    <p:sldId id="4209" r:id="rId40"/>
    <p:sldId id="4210" r:id="rId41"/>
    <p:sldId id="4211" r:id="rId42"/>
    <p:sldId id="4212" r:id="rId43"/>
    <p:sldId id="4213" r:id="rId44"/>
    <p:sldId id="4214" r:id="rId45"/>
    <p:sldId id="4215" r:id="rId46"/>
    <p:sldId id="4216" r:id="rId47"/>
  </p:sldIdLst>
  <p:sldSz cx="12192000" cy="6858000"/>
  <p:notesSz cx="6858000" cy="9144000"/>
  <p:embeddedFontLst>
    <p:embeddedFont>
      <p:font typeface="Arial Rounded MT Bold" panose="020F0704030504030204" pitchFamily="34" charset="0"/>
      <p:regular r:id="rId49"/>
    </p:embeddedFont>
    <p:embeddedFont>
      <p:font typeface="Calibri" panose="020F0502020204030204" pitchFamily="34" charset="0"/>
      <p:regular r:id="rId50"/>
      <p:bold r:id="rId51"/>
      <p:italic r:id="rId52"/>
      <p:boldItalic r:id="rId53"/>
    </p:embeddedFont>
    <p:embeddedFont>
      <p:font typeface="Calibri Light" panose="020F0302020204030204" pitchFamily="34" charset="0"/>
      <p:regular r:id="rId54"/>
      <p:italic r:id="rId55"/>
    </p:embeddedFont>
    <p:embeddedFont>
      <p:font typeface="Pangolin" panose="020B0604020202020204" charset="0"/>
      <p:regular r:id="rId56"/>
    </p:embeddedFont>
    <p:embeddedFont>
      <p:font typeface="Roboto" panose="02000000000000000000" pitchFamily="2" charset="0"/>
      <p:regular r:id="rId57"/>
      <p:bold r:id="rId58"/>
      <p:italic r:id="rId59"/>
      <p:boldItalic r:id="rId60"/>
    </p:embeddedFont>
    <p:embeddedFont>
      <p:font typeface="Roboto Black" panose="02000000000000000000" pitchFamily="2" charset="0"/>
      <p:bold r:id="rId61"/>
      <p:boldItalic r:id="rId62"/>
    </p:embeddedFont>
    <p:embeddedFont>
      <p:font typeface="Tahoma" panose="020B0604030504040204" pitchFamily="34" charset="0"/>
      <p:regular r:id="rId63"/>
      <p:bold r:id="rId64"/>
    </p:embeddedFont>
  </p:embeddedFont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B9E8"/>
    <a:srgbClr val="48B965"/>
    <a:srgbClr val="EDEBE7"/>
    <a:srgbClr val="F18665"/>
    <a:srgbClr val="72BDD8"/>
    <a:srgbClr val="B6D2EC"/>
    <a:srgbClr val="FDCF99"/>
    <a:srgbClr val="FDCB93"/>
    <a:srgbClr val="6CBFD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10" autoAdjust="0"/>
    <p:restoredTop sz="75676" autoAdjust="0"/>
  </p:normalViewPr>
  <p:slideViewPr>
    <p:cSldViewPr snapToGrid="0">
      <p:cViewPr varScale="1">
        <p:scale>
          <a:sx n="86" d="100"/>
          <a:sy n="86" d="100"/>
        </p:scale>
        <p:origin x="1608" y="114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font" Target="fonts/font2.fntdata"/><Relationship Id="rId55" Type="http://schemas.openxmlformats.org/officeDocument/2006/relationships/font" Target="fonts/font7.fntdata"/><Relationship Id="rId63" Type="http://schemas.openxmlformats.org/officeDocument/2006/relationships/font" Target="fonts/font15.fntdata"/><Relationship Id="rId68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font" Target="fonts/font5.fntdata"/><Relationship Id="rId58" Type="http://schemas.openxmlformats.org/officeDocument/2006/relationships/font" Target="fonts/font10.fntdata"/><Relationship Id="rId66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openxmlformats.org/officeDocument/2006/relationships/font" Target="fonts/font13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notesMaster" Target="notesMasters/notesMaster1.xml"/><Relationship Id="rId56" Type="http://schemas.openxmlformats.org/officeDocument/2006/relationships/font" Target="fonts/font8.fntdata"/><Relationship Id="rId64" Type="http://schemas.openxmlformats.org/officeDocument/2006/relationships/font" Target="fonts/font16.fntdata"/><Relationship Id="rId8" Type="http://schemas.openxmlformats.org/officeDocument/2006/relationships/slide" Target="slides/slide4.xml"/><Relationship Id="rId51" Type="http://schemas.openxmlformats.org/officeDocument/2006/relationships/font" Target="fonts/font3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font" Target="fonts/font11.fntdata"/><Relationship Id="rId67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6.fntdata"/><Relationship Id="rId62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font" Target="fonts/font1.fntdata"/><Relationship Id="rId57" Type="http://schemas.openxmlformats.org/officeDocument/2006/relationships/font" Target="fonts/font9.fntdata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font" Target="fonts/font4.fntdata"/><Relationship Id="rId60" Type="http://schemas.openxmlformats.org/officeDocument/2006/relationships/font" Target="fonts/font12.fntdata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886C9A-2569-46F8-987B-630E79973BE1}" type="datetimeFigureOut">
              <a:rPr lang="vi-VN" smtClean="0"/>
              <a:t>07/09/2023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EB516E-07DC-497B-9789-361D47A843F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53063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t>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688918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GV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thiệu: Đây là bảng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nhân, chia. Bảng gồm 11 cột và 9 hàng tạo thành các ô vuông. Bỏ đi ô đầu tiên:</a:t>
            </a:r>
          </a:p>
          <a:p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Hàng thứ nhất ghi các số từ 1 đến 10.</a:t>
            </a:r>
          </a:p>
          <a:p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Cột thứ nhất ghi các số từ 2 đến 9.</a:t>
            </a:r>
          </a:p>
          <a:p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Các ô bên trong chứa các số là kết quả của các phép tính nhân, chia. Ví dụ, các ô ở hàng thứ hai tương ứng là các kết quả trong bảng nhân 2; các ô ở hàng thứ ba tương ứng là các kết quả trong bảng nhân 3…</a:t>
            </a:r>
          </a:p>
          <a:p>
            <a:r>
              <a:rPr lang="en-US" sz="18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GV hướng dẫn HS sử dụng bảng nhân, chia tìm kết quả của một số phép tính nhân, chia.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014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 đặt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câu hỏi: em nhìn thấy gì? (Bảng nhân, chia và phép tính 4x3=?)</a:t>
            </a:r>
          </a:p>
          <a:p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Cho 1 HS nêu phép tính, 1 bạn sử dụng cách vừa học để tìm ra kết quả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37263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 đặt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câu hỏi; em nhìn thấy gì? Cho 1 HS nêu phép tính, 1 bạn sử dụng cách vừa học để tìm ra kết quả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42123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hướng dẫn HS hoàn thiện phiếu học tập số 2, cho HS các nhóm lên trình bày phiếu học tập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54660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hướng dẫn HS hoàn thiện phiếu học tập số 3, cho HS các nhóm lên trình bày phiếu học tập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95710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hướng dẫn 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HS sử dụng bảng nhân, chia để tìm kết quả của các phép tính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53128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 ví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dụ cách làm bài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20042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GV đặt vấn đề: Chúng mình cùng suy nghĩ xem có cách nào để có thể sử dụng bảng nhân, chia này tìm kết quả nhanh hơn nữa không?</a:t>
            </a:r>
          </a:p>
          <a:p>
            <a:r>
              <a:rPr lang="en-US" sz="18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GV cho HS thảo luận và trả lời (có thể làm thêm thanh trượt để tìm nhanh kết quả phép tính)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97351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</a:t>
            </a:r>
            <a:r>
              <a:rPr lang="vi-VN"/>
              <a:t>yêu </a:t>
            </a:r>
            <a:r>
              <a:rPr lang="vi-VN" dirty="0"/>
              <a:t>cầu học phân công chuẩn bị nguyên, vật liệu cho buổi </a:t>
            </a:r>
            <a:r>
              <a:rPr lang="vi-VN"/>
              <a:t>học sau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24382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73380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94597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t>20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955580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>
                <a:latin typeface="Times New Roman" panose="02020603050405020304" pitchFamily="18" charset="0"/>
                <a:cs typeface="Times New Roman" panose="02020603050405020304" pitchFamily="18" charset="0"/>
              </a:rPr>
              <a:t>GV cho HS thảo luận nhóm để đưa ra ý tưởng của nhóm, hỗ trợ nếu nhóm gặp khó khăn trong việc thể hiện ý tưởng. GV chiếu tiêu chí sản phẩm và yêu cầu nội dung thảo luận của học sinh bám sát với các tiêu chí đó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80849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hỗ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trợ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khăn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baseline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tưởng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81840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hướng dẫn HS hoàn thiện phiếu học tập số 4, cho HS các nhóm lên trình bày phiếu học tập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69220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HS</a:t>
            </a:r>
            <a:r>
              <a:rPr lang="en-US" baseline="0"/>
              <a:t> lựa chọn vật liệu dung làm bảng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75958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cho</a:t>
            </a:r>
            <a:r>
              <a:rPr lang="en-US" dirty="0"/>
              <a:t> HS </a:t>
            </a:r>
            <a:r>
              <a:rPr lang="en-US" dirty="0" err="1"/>
              <a:t>quan</a:t>
            </a:r>
            <a:r>
              <a:rPr lang="en-US" dirty="0"/>
              <a:t> </a:t>
            </a:r>
            <a:r>
              <a:rPr lang="en-US" dirty="0" err="1"/>
              <a:t>sát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mẫu</a:t>
            </a:r>
            <a:r>
              <a:rPr lang="en-US" dirty="0"/>
              <a:t> </a:t>
            </a:r>
            <a:r>
              <a:rPr lang="en-US" dirty="0" err="1"/>
              <a:t>trên</a:t>
            </a:r>
            <a:r>
              <a:rPr lang="en-US" dirty="0"/>
              <a:t>, </a:t>
            </a:r>
            <a:r>
              <a:rPr lang="en-US" dirty="0" err="1"/>
              <a:t>cho</a:t>
            </a:r>
            <a:r>
              <a:rPr lang="en-US" dirty="0"/>
              <a:t> HS </a:t>
            </a:r>
            <a:r>
              <a:rPr lang="en-US" dirty="0" err="1"/>
              <a:t>trình</a:t>
            </a:r>
            <a:r>
              <a:rPr lang="en-US" dirty="0"/>
              <a:t> </a:t>
            </a:r>
            <a:r>
              <a:rPr lang="en-US" dirty="0" err="1"/>
              <a:t>bày</a:t>
            </a:r>
            <a:r>
              <a:rPr lang="en-US" dirty="0"/>
              <a:t> </a:t>
            </a:r>
            <a:r>
              <a:rPr lang="en-US" dirty="0" err="1"/>
              <a:t>mẫu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nhóm</a:t>
            </a:r>
            <a:r>
              <a:rPr lang="en-US" dirty="0"/>
              <a:t> </a:t>
            </a:r>
            <a:r>
              <a:rPr lang="en-US" dirty="0" err="1"/>
              <a:t>mình</a:t>
            </a:r>
            <a:r>
              <a:rPr lang="en-US" dirty="0"/>
              <a:t>.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nhóm</a:t>
            </a:r>
            <a:r>
              <a:rPr lang="en-US" dirty="0"/>
              <a:t>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đặt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nếu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thắc</a:t>
            </a:r>
            <a:r>
              <a:rPr lang="en-US" dirty="0"/>
              <a:t> </a:t>
            </a:r>
            <a:r>
              <a:rPr lang="en-US" dirty="0" err="1"/>
              <a:t>mắc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góp</a:t>
            </a:r>
            <a:r>
              <a:rPr lang="en-US" dirty="0"/>
              <a:t> ý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40624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GV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gơi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, lưu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ý các con số phải chuẩn theo mẫu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535752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Lưu</a:t>
            </a:r>
            <a:r>
              <a:rPr lang="en-US" baseline="0"/>
              <a:t> ý, khoét mảnh giấy đủ to để nhìn rõ số trong ô vuông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571606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Hoàn</a:t>
            </a:r>
            <a:r>
              <a:rPr lang="en-US" baseline="0"/>
              <a:t> thiện sản phẩm. GV có thể gợi ý cho HS tìm cách gắn các thanh trượt lên bảng sao cho không bị rời, mất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530936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Khuyến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66098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</a:t>
            </a:r>
            <a:r>
              <a:rPr lang="en-US" baseline="0"/>
              <a:t> chia lớp thành 2 đội. Đến lượt đội nào thì bấm vào ô số của đội đó. Nếu trả lời đúng thì bấm vào thỏ hoặc cọp để lên bậc. Mỗi đội chỉ được tính điểm khi trả lời đúng ở lượt trả lời đầu tiên.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t>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3116597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HS dùng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bảng nhân chia để trả lời câu hỏi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851676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 hướng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dẫn HS chơi trò chơi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126188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</a:t>
            </a:r>
            <a:r>
              <a:rPr lang="en-US" dirty="0" err="1"/>
              <a:t>hướng</a:t>
            </a:r>
            <a:r>
              <a:rPr lang="en-US" dirty="0"/>
              <a:t> </a:t>
            </a:r>
            <a:r>
              <a:rPr lang="en-US" dirty="0" err="1"/>
              <a:t>dẫn</a:t>
            </a:r>
            <a:r>
              <a:rPr lang="en-US" dirty="0"/>
              <a:t> HS </a:t>
            </a:r>
            <a:r>
              <a:rPr lang="en-US" dirty="0" err="1"/>
              <a:t>đánh</a:t>
            </a:r>
            <a:r>
              <a:rPr lang="en-US" dirty="0"/>
              <a:t> </a:t>
            </a:r>
            <a:r>
              <a:rPr lang="en-US" dirty="0" err="1"/>
              <a:t>giá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từng</a:t>
            </a:r>
            <a:r>
              <a:rPr lang="en-US" dirty="0"/>
              <a:t> </a:t>
            </a:r>
            <a:r>
              <a:rPr lang="en-US" dirty="0" err="1"/>
              <a:t>tiêu</a:t>
            </a:r>
            <a:r>
              <a:rPr lang="en-US" dirty="0"/>
              <a:t> </a:t>
            </a:r>
            <a:r>
              <a:rPr lang="en-US" dirty="0" err="1"/>
              <a:t>chí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dán</a:t>
            </a:r>
            <a:r>
              <a:rPr lang="en-US" dirty="0"/>
              <a:t>.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tặng</a:t>
            </a:r>
            <a:r>
              <a:rPr lang="en-US" dirty="0"/>
              <a:t> </a:t>
            </a:r>
            <a:r>
              <a:rPr lang="en-US" dirty="0" err="1"/>
              <a:t>thêm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dán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điểm</a:t>
            </a:r>
            <a:r>
              <a:rPr lang="en-US" dirty="0"/>
              <a:t> </a:t>
            </a:r>
            <a:r>
              <a:rPr lang="en-US" dirty="0" err="1"/>
              <a:t>sáng</a:t>
            </a:r>
            <a:r>
              <a:rPr lang="en-US" dirty="0"/>
              <a:t> </a:t>
            </a:r>
            <a:r>
              <a:rPr lang="en-US" dirty="0" err="1"/>
              <a:t>tạo</a:t>
            </a:r>
            <a:r>
              <a:rPr lang="en-US" dirty="0"/>
              <a:t>,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nhanh</a:t>
            </a:r>
            <a:r>
              <a:rPr lang="en-US" dirty="0"/>
              <a:t>, </a:t>
            </a:r>
            <a:r>
              <a:rPr lang="en-US" dirty="0" err="1"/>
              <a:t>đẹp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084577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082056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Bấm</a:t>
            </a:r>
            <a:r>
              <a:rPr lang="en-US" baseline="0"/>
              <a:t> chuột để hiện ra câu trả lời đúng. Bấm chuột vào biểu tượng mũi tên để quay lại trang chủ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t>34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4698445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Bấm</a:t>
            </a:r>
            <a:r>
              <a:rPr lang="en-US" baseline="0"/>
              <a:t> chuột để hiện ra câu trả lời đúng. Bấm chuột vào biểu tượng mũi tên để quay lại trang chủ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t>35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705648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Bấm</a:t>
            </a:r>
            <a:r>
              <a:rPr lang="en-US" baseline="0"/>
              <a:t> chuột để hiện ra câu trả lời đúng. Bấm chuột vào biểu tượng mũi tên để quay lại trang chủ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t>36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1701004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Bấm</a:t>
            </a:r>
            <a:r>
              <a:rPr lang="en-US" baseline="0"/>
              <a:t> chuột để hiện ra câu trả lời đúng. Bấm chuột vào biểu tượng mũi tên để quay lại trang chủ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t>37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909866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Bấm</a:t>
            </a:r>
            <a:r>
              <a:rPr lang="en-US" baseline="0"/>
              <a:t> chuột để hiện ra câu trả lời đúng. Bấm chuột vào biểu tượng mũi tên để quay lại trang chủ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t>38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6877722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Bấm</a:t>
            </a:r>
            <a:r>
              <a:rPr lang="en-US" baseline="0"/>
              <a:t> chuột để hiện ra câu trả lời đúng. Bấm chuột vào biểu tượng mũi tên để quay lại trang chủ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t>39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451554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299532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Bấm</a:t>
            </a:r>
            <a:r>
              <a:rPr lang="en-US" baseline="0"/>
              <a:t> chuột để hiện ra câu trả lời đúng. Bấm chuột vào biểu tượng mũi tên để quay lại trang chủ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t>40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7139290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Bấm</a:t>
            </a:r>
            <a:r>
              <a:rPr lang="en-US" baseline="0"/>
              <a:t> chuột để hiện ra câu trả lời đúng. Bấm chuột vào biểu tượng mũi tên để quay lại trang chủ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t>41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056837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Bấm</a:t>
            </a:r>
            <a:r>
              <a:rPr lang="en-US" baseline="0"/>
              <a:t> chuột để hiện ra câu trả lời đúng. Bấm chuột vào biểu tượng mũi tên để quay lại trang chủ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t>42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43961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Bấm</a:t>
            </a:r>
            <a:r>
              <a:rPr lang="en-US" baseline="0"/>
              <a:t> chuột để hiện ra câu trả lời đúng. Bấm chuột vào biểu tượng mũi tên để quay lại trang chủ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EB516E-07DC-497B-9789-361D47A843FC}" type="slidenum">
              <a:rPr lang="vi-VN" smtClean="0"/>
              <a:t>43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643405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</a:t>
            </a:r>
            <a:r>
              <a:rPr lang="en-US" baseline="0"/>
              <a:t> đặt câu hỏi: Các bạn trong tranh đang làm gì? </a:t>
            </a:r>
            <a:r>
              <a:rPr lang="en-US" sz="18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Các bạn tìm kết quả phép tính bằng cách nào?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 cho HS chia sẻ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suy nghĩ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96314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26809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Chúng mình cùng làm bảng nhân, chia tiện ích nhé!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28048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dẫn dắt: Chúng mình cùng làm bảng nhân, chia tiện ích nhé!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5022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GV</a:t>
            </a:r>
            <a:r>
              <a:rPr lang="en-US" baseline="0">
                <a:latin typeface="Times New Roman" panose="02020603050405020304" pitchFamily="18" charset="0"/>
                <a:cs typeface="Times New Roman" panose="02020603050405020304" pitchFamily="18" charset="0"/>
              </a:rPr>
              <a:t> hướng dẫn HS hoàn thiện phiếu học tập số 4, cho HS các nhóm lên trình bày phiếu học tập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EB516E-07DC-497B-9789-361D47A843FC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2060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9519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7527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60036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60290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80027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63723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04428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10746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44160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80365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1216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03503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46082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17194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64965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51616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49203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25337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51451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00331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91535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7988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62112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0912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1647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68154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23576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573528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2016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52718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48636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56852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285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18790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438630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318241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39378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14081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772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4667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3488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2367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3366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581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8242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0882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8BA026-E658-41C8-85D8-D06F141BD407}" type="datetimeFigureOut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07/09/2023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05D4A9-5886-4647-AB06-84202763646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7659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53BE2C-E51D-4510-9725-C27103462189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5CA8D5-547D-4DAF-87A9-E2331C496A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677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4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27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4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4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5.png"/><Relationship Id="rId18" Type="http://schemas.openxmlformats.org/officeDocument/2006/relationships/image" Target="../media/image19.gif"/><Relationship Id="rId26" Type="http://schemas.openxmlformats.org/officeDocument/2006/relationships/slide" Target="slide42.xml"/><Relationship Id="rId3" Type="http://schemas.openxmlformats.org/officeDocument/2006/relationships/slideLayout" Target="../slideLayouts/slideLayout24.xml"/><Relationship Id="rId21" Type="http://schemas.openxmlformats.org/officeDocument/2006/relationships/slide" Target="slide37.xml"/><Relationship Id="rId7" Type="http://schemas.openxmlformats.org/officeDocument/2006/relationships/audio" Target="../media/audio3.wav"/><Relationship Id="rId12" Type="http://schemas.openxmlformats.org/officeDocument/2006/relationships/image" Target="../media/image14.gif"/><Relationship Id="rId17" Type="http://schemas.openxmlformats.org/officeDocument/2006/relationships/slide" Target="slide34.xml"/><Relationship Id="rId25" Type="http://schemas.openxmlformats.org/officeDocument/2006/relationships/slide" Target="slide41.xml"/><Relationship Id="rId2" Type="http://schemas.openxmlformats.org/officeDocument/2006/relationships/audio" Target="../media/media1.wav"/><Relationship Id="rId16" Type="http://schemas.openxmlformats.org/officeDocument/2006/relationships/image" Target="../media/image18.gif"/><Relationship Id="rId20" Type="http://schemas.openxmlformats.org/officeDocument/2006/relationships/slide" Target="slide36.xml"/><Relationship Id="rId1" Type="http://schemas.microsoft.com/office/2007/relationships/media" Target="../media/media1.wav"/><Relationship Id="rId6" Type="http://schemas.openxmlformats.org/officeDocument/2006/relationships/audio" Target="../media/audio2.wav"/><Relationship Id="rId11" Type="http://schemas.openxmlformats.org/officeDocument/2006/relationships/slide" Target="slide17.xml"/><Relationship Id="rId24" Type="http://schemas.openxmlformats.org/officeDocument/2006/relationships/slide" Target="slide40.xml"/><Relationship Id="rId5" Type="http://schemas.openxmlformats.org/officeDocument/2006/relationships/audio" Target="../media/audio1.wav"/><Relationship Id="rId15" Type="http://schemas.openxmlformats.org/officeDocument/2006/relationships/image" Target="../media/image17.gif"/><Relationship Id="rId23" Type="http://schemas.openxmlformats.org/officeDocument/2006/relationships/slide" Target="slide39.xml"/><Relationship Id="rId28" Type="http://schemas.openxmlformats.org/officeDocument/2006/relationships/image" Target="../media/image20.png"/><Relationship Id="rId10" Type="http://schemas.openxmlformats.org/officeDocument/2006/relationships/image" Target="../media/image13.png"/><Relationship Id="rId19" Type="http://schemas.openxmlformats.org/officeDocument/2006/relationships/slide" Target="slide35.xml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2.gif"/><Relationship Id="rId14" Type="http://schemas.openxmlformats.org/officeDocument/2006/relationships/image" Target="../media/image16.gif"/><Relationship Id="rId22" Type="http://schemas.openxmlformats.org/officeDocument/2006/relationships/slide" Target="slide38.xml"/><Relationship Id="rId27" Type="http://schemas.openxmlformats.org/officeDocument/2006/relationships/slide" Target="slide4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51.png"/><Relationship Id="rId5" Type="http://schemas.openxmlformats.org/officeDocument/2006/relationships/image" Target="../media/image4.png"/><Relationship Id="rId4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4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4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5.png"/><Relationship Id="rId5" Type="http://schemas.openxmlformats.org/officeDocument/2006/relationships/slide" Target="slide3.xml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5.png"/><Relationship Id="rId5" Type="http://schemas.openxmlformats.org/officeDocument/2006/relationships/slide" Target="slide3.xml"/><Relationship Id="rId4" Type="http://schemas.openxmlformats.org/officeDocument/2006/relationships/image" Target="../media/image1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5.png"/><Relationship Id="rId5" Type="http://schemas.openxmlformats.org/officeDocument/2006/relationships/slide" Target="slide3.xml"/><Relationship Id="rId4" Type="http://schemas.openxmlformats.org/officeDocument/2006/relationships/image" Target="../media/image1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5.png"/><Relationship Id="rId5" Type="http://schemas.openxmlformats.org/officeDocument/2006/relationships/slide" Target="slide3.xml"/><Relationship Id="rId4" Type="http://schemas.openxmlformats.org/officeDocument/2006/relationships/image" Target="../media/image1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5.png"/><Relationship Id="rId5" Type="http://schemas.openxmlformats.org/officeDocument/2006/relationships/slide" Target="slide3.xml"/><Relationship Id="rId4" Type="http://schemas.openxmlformats.org/officeDocument/2006/relationships/image" Target="../media/image1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5.png"/><Relationship Id="rId5" Type="http://schemas.openxmlformats.org/officeDocument/2006/relationships/slide" Target="slide3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5.png"/><Relationship Id="rId5" Type="http://schemas.openxmlformats.org/officeDocument/2006/relationships/slide" Target="slide3.xml"/><Relationship Id="rId4" Type="http://schemas.openxmlformats.org/officeDocument/2006/relationships/image" Target="../media/image1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5.png"/><Relationship Id="rId5" Type="http://schemas.openxmlformats.org/officeDocument/2006/relationships/slide" Target="slide3.xml"/><Relationship Id="rId4" Type="http://schemas.openxmlformats.org/officeDocument/2006/relationships/image" Target="../media/image1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5.png"/><Relationship Id="rId5" Type="http://schemas.openxmlformats.org/officeDocument/2006/relationships/slide" Target="slide3.xml"/><Relationship Id="rId4" Type="http://schemas.openxmlformats.org/officeDocument/2006/relationships/image" Target="../media/image1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5.png"/><Relationship Id="rId5" Type="http://schemas.openxmlformats.org/officeDocument/2006/relationships/slide" Target="slide3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>
            <a:extLst>
              <a:ext uri="{FF2B5EF4-FFF2-40B4-BE49-F238E27FC236}">
                <a16:creationId xmlns:a16="http://schemas.microsoft.com/office/drawing/2014/main" id="{DA14CBFD-2C6F-E4A0-F468-3C5C731B2275}"/>
              </a:ext>
            </a:extLst>
          </p:cNvPr>
          <p:cNvSpPr txBox="1"/>
          <p:nvPr/>
        </p:nvSpPr>
        <p:spPr>
          <a:xfrm>
            <a:off x="5167144" y="956566"/>
            <a:ext cx="18358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 b="1">
                <a:solidFill>
                  <a:srgbClr val="00A77D"/>
                </a:solidFill>
                <a:latin typeface="Muli" panose="000005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BÀI 2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  <p:sp>
        <p:nvSpPr>
          <p:cNvPr id="26" name="Arrow: Pentagon 25">
            <a:extLst>
              <a:ext uri="{FF2B5EF4-FFF2-40B4-BE49-F238E27FC236}">
                <a16:creationId xmlns:a16="http://schemas.microsoft.com/office/drawing/2014/main" id="{F1C07DEE-8892-24B9-69DB-4BC45E9619CB}"/>
              </a:ext>
            </a:extLst>
          </p:cNvPr>
          <p:cNvSpPr/>
          <p:nvPr/>
        </p:nvSpPr>
        <p:spPr>
          <a:xfrm>
            <a:off x="3709062" y="5777472"/>
            <a:ext cx="975161" cy="981137"/>
          </a:xfrm>
          <a:prstGeom prst="ellipse">
            <a:avLst/>
          </a:prstGeom>
          <a:solidFill>
            <a:srgbClr val="48B9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B1500B4-2A13-B105-884B-9C3A22343CC6}"/>
              </a:ext>
            </a:extLst>
          </p:cNvPr>
          <p:cNvSpPr txBox="1"/>
          <p:nvPr/>
        </p:nvSpPr>
        <p:spPr>
          <a:xfrm>
            <a:off x="3709062" y="6037207"/>
            <a:ext cx="1058090" cy="46166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Tiết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33998" y="2507975"/>
            <a:ext cx="47043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BẢNG </a:t>
            </a:r>
            <a:r>
              <a:rPr kumimoji="0" lang="en-US" altLang="zh-CN" sz="6000" b="1" i="0" u="none" strike="noStrike" kern="1200" cap="none" spc="0" normalizeH="0" noProof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NHÂN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6101" y="1261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4646412" y="4893939"/>
            <a:ext cx="52646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BẢNG CHIA</a:t>
            </a:r>
            <a:endParaRPr kumimoji="0" lang="en-US" altLang="zh-CN" sz="6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1774" y="3523638"/>
            <a:ext cx="1914999" cy="313262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493" y="884581"/>
            <a:ext cx="2056206" cy="303019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934C487-02AF-6A21-74FD-82A1FF951C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4626" y="4223480"/>
            <a:ext cx="986294" cy="114410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9846E6C-23FE-A58C-4D6E-E35902D3DE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4016" y="5409966"/>
            <a:ext cx="986294" cy="1144101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5DFEFC70-2CB9-8B40-D268-1721273A637A}"/>
              </a:ext>
            </a:extLst>
          </p:cNvPr>
          <p:cNvGrpSpPr/>
          <p:nvPr/>
        </p:nvGrpSpPr>
        <p:grpSpPr>
          <a:xfrm>
            <a:off x="1340302" y="4431202"/>
            <a:ext cx="257211" cy="722423"/>
            <a:chOff x="6582092" y="2706577"/>
            <a:chExt cx="257211" cy="722423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DA80027D-BF0C-3D01-B3EF-CBBBB59A828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582092" y="2706577"/>
              <a:ext cx="257211" cy="200053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E2394812-9797-BFEA-B187-BECACDC115D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582092" y="3228947"/>
              <a:ext cx="257211" cy="200053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2A9A721-D720-8D29-190D-6F1C65F1A06A}"/>
              </a:ext>
            </a:extLst>
          </p:cNvPr>
          <p:cNvGrpSpPr/>
          <p:nvPr/>
        </p:nvGrpSpPr>
        <p:grpSpPr>
          <a:xfrm>
            <a:off x="1211697" y="5675995"/>
            <a:ext cx="257211" cy="722423"/>
            <a:chOff x="6582092" y="2706577"/>
            <a:chExt cx="257211" cy="722423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853218A6-56AD-082E-537C-74F690D2119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582092" y="2706577"/>
              <a:ext cx="257211" cy="200053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445D76A1-CCAC-5DA0-FA63-9F1A31C4817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582092" y="3228947"/>
              <a:ext cx="257211" cy="200053"/>
            </a:xfrm>
            <a:prstGeom prst="rect">
              <a:avLst/>
            </a:prstGeom>
          </p:spPr>
        </p:pic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2850E0B7-F332-CB16-BEF4-BC64A80BFE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9736" y="4022819"/>
            <a:ext cx="986294" cy="114410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CC50269-EB06-3C2C-1DA2-D149FDE3993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28207" y="4357319"/>
            <a:ext cx="800212" cy="87642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3A917CE-8C63-89FE-DA79-5B1020093D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71366" y="5526195"/>
            <a:ext cx="986294" cy="1144101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0C288DA3-D9D0-30D3-F9EE-63F95391324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23564" y="5694101"/>
            <a:ext cx="876422" cy="89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120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/>
          <p:cNvSpPr txBox="1"/>
          <p:nvPr/>
        </p:nvSpPr>
        <p:spPr>
          <a:xfrm>
            <a:off x="2507086" y="250842"/>
            <a:ext cx="67728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GIỚI THIỆU BẢNG NHÂN, CHIA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ECFE87-4189-5B73-5E43-2F7C3B46D5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8340" y="1423296"/>
            <a:ext cx="6310401" cy="5033260"/>
          </a:xfrm>
          <a:prstGeom prst="rect">
            <a:avLst/>
          </a:prstGeom>
        </p:spPr>
      </p:pic>
      <p:sp>
        <p:nvSpPr>
          <p:cNvPr id="10" name="Right Arrow 11">
            <a:extLst>
              <a:ext uri="{FF2B5EF4-FFF2-40B4-BE49-F238E27FC236}">
                <a16:creationId xmlns:a16="http://schemas.microsoft.com/office/drawing/2014/main" id="{F7A4791C-A8F4-B4E5-8E6E-45725B87EDF1}"/>
              </a:ext>
            </a:extLst>
          </p:cNvPr>
          <p:cNvSpPr/>
          <p:nvPr/>
        </p:nvSpPr>
        <p:spPr>
          <a:xfrm rot="5400000">
            <a:off x="3065458" y="1081168"/>
            <a:ext cx="397565" cy="277670"/>
          </a:xfrm>
          <a:prstGeom prst="rightArrow">
            <a:avLst>
              <a:gd name="adj1" fmla="val 0"/>
              <a:gd name="adj2" fmla="val 50000"/>
            </a:avLst>
          </a:prstGeom>
          <a:solidFill>
            <a:srgbClr val="48B9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2">
            <a:extLst>
              <a:ext uri="{FF2B5EF4-FFF2-40B4-BE49-F238E27FC236}">
                <a16:creationId xmlns:a16="http://schemas.microsoft.com/office/drawing/2014/main" id="{527904D2-8C13-EAC4-9506-792A228B7A17}"/>
              </a:ext>
            </a:extLst>
          </p:cNvPr>
          <p:cNvSpPr/>
          <p:nvPr/>
        </p:nvSpPr>
        <p:spPr>
          <a:xfrm rot="5400000">
            <a:off x="3619078" y="1081168"/>
            <a:ext cx="397565" cy="277670"/>
          </a:xfrm>
          <a:prstGeom prst="rightArrow">
            <a:avLst>
              <a:gd name="adj1" fmla="val 0"/>
              <a:gd name="adj2" fmla="val 50000"/>
            </a:avLst>
          </a:prstGeom>
          <a:solidFill>
            <a:srgbClr val="48B9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ight Arrow 13">
            <a:extLst>
              <a:ext uri="{FF2B5EF4-FFF2-40B4-BE49-F238E27FC236}">
                <a16:creationId xmlns:a16="http://schemas.microsoft.com/office/drawing/2014/main" id="{041AAA8C-B823-ECE2-1FB7-DEDF8AB0D3BA}"/>
              </a:ext>
            </a:extLst>
          </p:cNvPr>
          <p:cNvSpPr/>
          <p:nvPr/>
        </p:nvSpPr>
        <p:spPr>
          <a:xfrm rot="5400000">
            <a:off x="4172698" y="1081168"/>
            <a:ext cx="397565" cy="277670"/>
          </a:xfrm>
          <a:prstGeom prst="rightArrow">
            <a:avLst>
              <a:gd name="adj1" fmla="val 0"/>
              <a:gd name="adj2" fmla="val 50000"/>
            </a:avLst>
          </a:prstGeom>
          <a:solidFill>
            <a:srgbClr val="48B9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ight Arrow 14">
            <a:extLst>
              <a:ext uri="{FF2B5EF4-FFF2-40B4-BE49-F238E27FC236}">
                <a16:creationId xmlns:a16="http://schemas.microsoft.com/office/drawing/2014/main" id="{2E58A321-8F8C-DA20-063A-338E7FDF05D0}"/>
              </a:ext>
            </a:extLst>
          </p:cNvPr>
          <p:cNvSpPr/>
          <p:nvPr/>
        </p:nvSpPr>
        <p:spPr>
          <a:xfrm rot="5400000">
            <a:off x="4726318" y="1081168"/>
            <a:ext cx="397565" cy="277670"/>
          </a:xfrm>
          <a:prstGeom prst="rightArrow">
            <a:avLst>
              <a:gd name="adj1" fmla="val 0"/>
              <a:gd name="adj2" fmla="val 50000"/>
            </a:avLst>
          </a:prstGeom>
          <a:solidFill>
            <a:srgbClr val="48B9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ight Arrow 15">
            <a:extLst>
              <a:ext uri="{FF2B5EF4-FFF2-40B4-BE49-F238E27FC236}">
                <a16:creationId xmlns:a16="http://schemas.microsoft.com/office/drawing/2014/main" id="{6F39A78B-2141-CB2D-0BA3-1F2B3F5763D7}"/>
              </a:ext>
            </a:extLst>
          </p:cNvPr>
          <p:cNvSpPr/>
          <p:nvPr/>
        </p:nvSpPr>
        <p:spPr>
          <a:xfrm rot="5400000">
            <a:off x="5279938" y="1081168"/>
            <a:ext cx="397565" cy="277670"/>
          </a:xfrm>
          <a:prstGeom prst="rightArrow">
            <a:avLst>
              <a:gd name="adj1" fmla="val 0"/>
              <a:gd name="adj2" fmla="val 50000"/>
            </a:avLst>
          </a:prstGeom>
          <a:solidFill>
            <a:srgbClr val="48B9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ight Arrow 16">
            <a:extLst>
              <a:ext uri="{FF2B5EF4-FFF2-40B4-BE49-F238E27FC236}">
                <a16:creationId xmlns:a16="http://schemas.microsoft.com/office/drawing/2014/main" id="{874E1106-6359-9565-599A-7D2AB99AFC7C}"/>
              </a:ext>
            </a:extLst>
          </p:cNvPr>
          <p:cNvSpPr/>
          <p:nvPr/>
        </p:nvSpPr>
        <p:spPr>
          <a:xfrm rot="5400000">
            <a:off x="5833558" y="1081168"/>
            <a:ext cx="397565" cy="277670"/>
          </a:xfrm>
          <a:prstGeom prst="rightArrow">
            <a:avLst>
              <a:gd name="adj1" fmla="val 0"/>
              <a:gd name="adj2" fmla="val 50000"/>
            </a:avLst>
          </a:prstGeom>
          <a:solidFill>
            <a:srgbClr val="48B9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ight Arrow 17">
            <a:extLst>
              <a:ext uri="{FF2B5EF4-FFF2-40B4-BE49-F238E27FC236}">
                <a16:creationId xmlns:a16="http://schemas.microsoft.com/office/drawing/2014/main" id="{E8B425EB-C0FD-A98A-D5A9-B50CD77ABEAF}"/>
              </a:ext>
            </a:extLst>
          </p:cNvPr>
          <p:cNvSpPr/>
          <p:nvPr/>
        </p:nvSpPr>
        <p:spPr>
          <a:xfrm rot="5400000">
            <a:off x="6387178" y="1081168"/>
            <a:ext cx="397565" cy="277670"/>
          </a:xfrm>
          <a:prstGeom prst="rightArrow">
            <a:avLst>
              <a:gd name="adj1" fmla="val 0"/>
              <a:gd name="adj2" fmla="val 50000"/>
            </a:avLst>
          </a:prstGeom>
          <a:solidFill>
            <a:srgbClr val="48B9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ight Arrow 18">
            <a:extLst>
              <a:ext uri="{FF2B5EF4-FFF2-40B4-BE49-F238E27FC236}">
                <a16:creationId xmlns:a16="http://schemas.microsoft.com/office/drawing/2014/main" id="{08C15A62-D155-A023-8E89-00D902BF89C9}"/>
              </a:ext>
            </a:extLst>
          </p:cNvPr>
          <p:cNvSpPr/>
          <p:nvPr/>
        </p:nvSpPr>
        <p:spPr>
          <a:xfrm rot="5400000">
            <a:off x="6940798" y="1081168"/>
            <a:ext cx="397565" cy="277670"/>
          </a:xfrm>
          <a:prstGeom prst="rightArrow">
            <a:avLst>
              <a:gd name="adj1" fmla="val 0"/>
              <a:gd name="adj2" fmla="val 50000"/>
            </a:avLst>
          </a:prstGeom>
          <a:solidFill>
            <a:srgbClr val="48B9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ight Arrow 19">
            <a:extLst>
              <a:ext uri="{FF2B5EF4-FFF2-40B4-BE49-F238E27FC236}">
                <a16:creationId xmlns:a16="http://schemas.microsoft.com/office/drawing/2014/main" id="{B3D98F29-3450-298C-C635-3F3EF6BF93CF}"/>
              </a:ext>
            </a:extLst>
          </p:cNvPr>
          <p:cNvSpPr/>
          <p:nvPr/>
        </p:nvSpPr>
        <p:spPr>
          <a:xfrm rot="5400000">
            <a:off x="7494418" y="1081168"/>
            <a:ext cx="397565" cy="277670"/>
          </a:xfrm>
          <a:prstGeom prst="rightArrow">
            <a:avLst>
              <a:gd name="adj1" fmla="val 0"/>
              <a:gd name="adj2" fmla="val 50000"/>
            </a:avLst>
          </a:prstGeom>
          <a:solidFill>
            <a:srgbClr val="48B9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ight Arrow 20">
            <a:extLst>
              <a:ext uri="{FF2B5EF4-FFF2-40B4-BE49-F238E27FC236}">
                <a16:creationId xmlns:a16="http://schemas.microsoft.com/office/drawing/2014/main" id="{12B552B8-83F4-BF85-B48A-BBD62B15E72C}"/>
              </a:ext>
            </a:extLst>
          </p:cNvPr>
          <p:cNvSpPr/>
          <p:nvPr/>
        </p:nvSpPr>
        <p:spPr>
          <a:xfrm rot="5400000">
            <a:off x="8048042" y="1081168"/>
            <a:ext cx="397565" cy="277670"/>
          </a:xfrm>
          <a:prstGeom prst="rightArrow">
            <a:avLst>
              <a:gd name="adj1" fmla="val 0"/>
              <a:gd name="adj2" fmla="val 50000"/>
            </a:avLst>
          </a:prstGeom>
          <a:solidFill>
            <a:srgbClr val="48B9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ight Arrow 21">
            <a:extLst>
              <a:ext uri="{FF2B5EF4-FFF2-40B4-BE49-F238E27FC236}">
                <a16:creationId xmlns:a16="http://schemas.microsoft.com/office/drawing/2014/main" id="{BF29DFFE-1703-B732-4182-2F4B0C2E833C}"/>
              </a:ext>
            </a:extLst>
          </p:cNvPr>
          <p:cNvSpPr/>
          <p:nvPr/>
        </p:nvSpPr>
        <p:spPr>
          <a:xfrm>
            <a:off x="1900775" y="1586356"/>
            <a:ext cx="397565" cy="277670"/>
          </a:xfrm>
          <a:prstGeom prst="rightArrow">
            <a:avLst>
              <a:gd name="adj1" fmla="val 0"/>
              <a:gd name="adj2" fmla="val 5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ight Arrow 22">
            <a:extLst>
              <a:ext uri="{FF2B5EF4-FFF2-40B4-BE49-F238E27FC236}">
                <a16:creationId xmlns:a16="http://schemas.microsoft.com/office/drawing/2014/main" id="{7222F65E-7328-0357-9F2A-513C74A5CBB3}"/>
              </a:ext>
            </a:extLst>
          </p:cNvPr>
          <p:cNvSpPr/>
          <p:nvPr/>
        </p:nvSpPr>
        <p:spPr>
          <a:xfrm>
            <a:off x="1900775" y="2139799"/>
            <a:ext cx="397565" cy="277670"/>
          </a:xfrm>
          <a:prstGeom prst="rightArrow">
            <a:avLst>
              <a:gd name="adj1" fmla="val 0"/>
              <a:gd name="adj2" fmla="val 5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ight Arrow 23">
            <a:extLst>
              <a:ext uri="{FF2B5EF4-FFF2-40B4-BE49-F238E27FC236}">
                <a16:creationId xmlns:a16="http://schemas.microsoft.com/office/drawing/2014/main" id="{82D65EB7-8A4F-88AE-6E98-B9F0F702077B}"/>
              </a:ext>
            </a:extLst>
          </p:cNvPr>
          <p:cNvSpPr/>
          <p:nvPr/>
        </p:nvSpPr>
        <p:spPr>
          <a:xfrm>
            <a:off x="1900775" y="2693243"/>
            <a:ext cx="397565" cy="277670"/>
          </a:xfrm>
          <a:prstGeom prst="rightArrow">
            <a:avLst>
              <a:gd name="adj1" fmla="val 0"/>
              <a:gd name="adj2" fmla="val 5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ight Arrow 24">
            <a:extLst>
              <a:ext uri="{FF2B5EF4-FFF2-40B4-BE49-F238E27FC236}">
                <a16:creationId xmlns:a16="http://schemas.microsoft.com/office/drawing/2014/main" id="{26DF0A48-EA51-67D0-166E-6F895E3F48A7}"/>
              </a:ext>
            </a:extLst>
          </p:cNvPr>
          <p:cNvSpPr/>
          <p:nvPr/>
        </p:nvSpPr>
        <p:spPr>
          <a:xfrm>
            <a:off x="1900775" y="3246686"/>
            <a:ext cx="397565" cy="277670"/>
          </a:xfrm>
          <a:prstGeom prst="rightArrow">
            <a:avLst>
              <a:gd name="adj1" fmla="val 0"/>
              <a:gd name="adj2" fmla="val 5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ight Arrow 25">
            <a:extLst>
              <a:ext uri="{FF2B5EF4-FFF2-40B4-BE49-F238E27FC236}">
                <a16:creationId xmlns:a16="http://schemas.microsoft.com/office/drawing/2014/main" id="{D011F992-7C27-A45F-C3CA-665FF69F90AB}"/>
              </a:ext>
            </a:extLst>
          </p:cNvPr>
          <p:cNvSpPr/>
          <p:nvPr/>
        </p:nvSpPr>
        <p:spPr>
          <a:xfrm>
            <a:off x="1900775" y="3800130"/>
            <a:ext cx="397565" cy="277670"/>
          </a:xfrm>
          <a:prstGeom prst="rightArrow">
            <a:avLst>
              <a:gd name="adj1" fmla="val 0"/>
              <a:gd name="adj2" fmla="val 5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ight Arrow 26">
            <a:extLst>
              <a:ext uri="{FF2B5EF4-FFF2-40B4-BE49-F238E27FC236}">
                <a16:creationId xmlns:a16="http://schemas.microsoft.com/office/drawing/2014/main" id="{CEDE75A4-1BE2-40DB-F691-416830E665AA}"/>
              </a:ext>
            </a:extLst>
          </p:cNvPr>
          <p:cNvSpPr/>
          <p:nvPr/>
        </p:nvSpPr>
        <p:spPr>
          <a:xfrm>
            <a:off x="1900775" y="4353573"/>
            <a:ext cx="397565" cy="277670"/>
          </a:xfrm>
          <a:prstGeom prst="rightArrow">
            <a:avLst>
              <a:gd name="adj1" fmla="val 0"/>
              <a:gd name="adj2" fmla="val 5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ight Arrow 27">
            <a:extLst>
              <a:ext uri="{FF2B5EF4-FFF2-40B4-BE49-F238E27FC236}">
                <a16:creationId xmlns:a16="http://schemas.microsoft.com/office/drawing/2014/main" id="{43EDE46A-464D-5672-AB72-73C744D991B6}"/>
              </a:ext>
            </a:extLst>
          </p:cNvPr>
          <p:cNvSpPr/>
          <p:nvPr/>
        </p:nvSpPr>
        <p:spPr>
          <a:xfrm>
            <a:off x="1900775" y="4907016"/>
            <a:ext cx="397565" cy="277670"/>
          </a:xfrm>
          <a:prstGeom prst="rightArrow">
            <a:avLst>
              <a:gd name="adj1" fmla="val 0"/>
              <a:gd name="adj2" fmla="val 5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ight Arrow 28">
            <a:extLst>
              <a:ext uri="{FF2B5EF4-FFF2-40B4-BE49-F238E27FC236}">
                <a16:creationId xmlns:a16="http://schemas.microsoft.com/office/drawing/2014/main" id="{10C85737-C8BA-C2ED-2F93-C6DC19082054}"/>
              </a:ext>
            </a:extLst>
          </p:cNvPr>
          <p:cNvSpPr/>
          <p:nvPr/>
        </p:nvSpPr>
        <p:spPr>
          <a:xfrm>
            <a:off x="1900775" y="5460460"/>
            <a:ext cx="397565" cy="277670"/>
          </a:xfrm>
          <a:prstGeom prst="rightArrow">
            <a:avLst>
              <a:gd name="adj1" fmla="val 0"/>
              <a:gd name="adj2" fmla="val 5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ight Arrow 29">
            <a:extLst>
              <a:ext uri="{FF2B5EF4-FFF2-40B4-BE49-F238E27FC236}">
                <a16:creationId xmlns:a16="http://schemas.microsoft.com/office/drawing/2014/main" id="{D230E68C-5422-DCF0-F271-A029CE8232DF}"/>
              </a:ext>
            </a:extLst>
          </p:cNvPr>
          <p:cNvSpPr/>
          <p:nvPr/>
        </p:nvSpPr>
        <p:spPr>
          <a:xfrm>
            <a:off x="1900775" y="6013904"/>
            <a:ext cx="397565" cy="277670"/>
          </a:xfrm>
          <a:prstGeom prst="rightArrow">
            <a:avLst>
              <a:gd name="adj1" fmla="val 0"/>
              <a:gd name="adj2" fmla="val 5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4E7E914-0FB6-1207-1152-43FE450991BA}"/>
              </a:ext>
            </a:extLst>
          </p:cNvPr>
          <p:cNvSpPr txBox="1"/>
          <p:nvPr/>
        </p:nvSpPr>
        <p:spPr>
          <a:xfrm>
            <a:off x="723686" y="1494358"/>
            <a:ext cx="1414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9 hàng</a:t>
            </a:r>
            <a:endParaRPr lang="en-US" altLang="zh-CN" sz="3200" dirty="0">
              <a:solidFill>
                <a:srgbClr val="0070C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1270D56-471C-D245-E082-6C86C1900D7B}"/>
              </a:ext>
            </a:extLst>
          </p:cNvPr>
          <p:cNvSpPr txBox="1"/>
          <p:nvPr/>
        </p:nvSpPr>
        <p:spPr>
          <a:xfrm>
            <a:off x="1844914" y="801971"/>
            <a:ext cx="13152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0070C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11 cột</a:t>
            </a:r>
            <a:endParaRPr lang="en-US" altLang="zh-CN" sz="3200" dirty="0">
              <a:solidFill>
                <a:srgbClr val="0070C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3" name="Right Arrow 11">
            <a:extLst>
              <a:ext uri="{FF2B5EF4-FFF2-40B4-BE49-F238E27FC236}">
                <a16:creationId xmlns:a16="http://schemas.microsoft.com/office/drawing/2014/main" id="{896354A8-6C78-919C-41F6-3FFD56882DE5}"/>
              </a:ext>
            </a:extLst>
          </p:cNvPr>
          <p:cNvSpPr/>
          <p:nvPr/>
        </p:nvSpPr>
        <p:spPr>
          <a:xfrm rot="5400000">
            <a:off x="3065458" y="1081169"/>
            <a:ext cx="397565" cy="277670"/>
          </a:xfrm>
          <a:prstGeom prst="rightArrow">
            <a:avLst>
              <a:gd name="adj1" fmla="val 0"/>
              <a:gd name="adj2" fmla="val 50000"/>
            </a:avLst>
          </a:prstGeom>
          <a:solidFill>
            <a:srgbClr val="48B9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ight Arrow 11">
            <a:extLst>
              <a:ext uri="{FF2B5EF4-FFF2-40B4-BE49-F238E27FC236}">
                <a16:creationId xmlns:a16="http://schemas.microsoft.com/office/drawing/2014/main" id="{98F26978-041E-42C1-8D63-CA4605F7FAFD}"/>
              </a:ext>
            </a:extLst>
          </p:cNvPr>
          <p:cNvSpPr/>
          <p:nvPr/>
        </p:nvSpPr>
        <p:spPr>
          <a:xfrm rot="5400000">
            <a:off x="2511837" y="1081169"/>
            <a:ext cx="397565" cy="277670"/>
          </a:xfrm>
          <a:prstGeom prst="rightArrow">
            <a:avLst>
              <a:gd name="adj1" fmla="val 0"/>
              <a:gd name="adj2" fmla="val 50000"/>
            </a:avLst>
          </a:prstGeom>
          <a:solidFill>
            <a:srgbClr val="48B9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300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0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5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0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5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  <p:bldP spid="10" grpId="0" animBg="1"/>
      <p:bldP spid="11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/>
      <p:bldP spid="52" grpId="0"/>
      <p:bldP spid="53" grpId="0" animBg="1"/>
      <p:bldP spid="5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/>
          <p:cNvSpPr txBox="1"/>
          <p:nvPr/>
        </p:nvSpPr>
        <p:spPr>
          <a:xfrm>
            <a:off x="2524388" y="462803"/>
            <a:ext cx="67728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GIỚI THIỆU BẢNG NHÂN, CHIA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763BEB4-766E-828A-BF02-35052AF9CD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633" y="1550924"/>
            <a:ext cx="6310401" cy="50332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92E60BD-70FD-8CE7-A1F4-CC1076B58C45}"/>
              </a:ext>
            </a:extLst>
          </p:cNvPr>
          <p:cNvSpPr txBox="1"/>
          <p:nvPr/>
        </p:nvSpPr>
        <p:spPr>
          <a:xfrm>
            <a:off x="7681515" y="1449198"/>
            <a:ext cx="1233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4 x 3 = 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4C358A-4897-6105-A6E0-7AB5F6119774}"/>
              </a:ext>
            </a:extLst>
          </p:cNvPr>
          <p:cNvSpPr txBox="1"/>
          <p:nvPr/>
        </p:nvSpPr>
        <p:spPr>
          <a:xfrm>
            <a:off x="7082329" y="2504494"/>
            <a:ext cx="44297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Từ số </a:t>
            </a:r>
            <a:r>
              <a:rPr lang="en-US" sz="24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4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ở cột 1 theo chiều mũi tên dóng sang phải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4" name="Rounded Rectangle 1">
            <a:extLst>
              <a:ext uri="{FF2B5EF4-FFF2-40B4-BE49-F238E27FC236}">
                <a16:creationId xmlns:a16="http://schemas.microsoft.com/office/drawing/2014/main" id="{C82D3891-57E3-3706-F66A-81577C0D296B}"/>
              </a:ext>
            </a:extLst>
          </p:cNvPr>
          <p:cNvSpPr/>
          <p:nvPr/>
        </p:nvSpPr>
        <p:spPr>
          <a:xfrm>
            <a:off x="9030938" y="1366616"/>
            <a:ext cx="648311" cy="59108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0734B0-6C05-0DD0-75F0-84D248057ABE}"/>
              </a:ext>
            </a:extLst>
          </p:cNvPr>
          <p:cNvSpPr txBox="1"/>
          <p:nvPr/>
        </p:nvSpPr>
        <p:spPr>
          <a:xfrm>
            <a:off x="8882557" y="1400341"/>
            <a:ext cx="7966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 b="1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12</a:t>
            </a:r>
            <a:endParaRPr lang="en-US" altLang="zh-CN" sz="3200" b="1" dirty="0">
              <a:solidFill>
                <a:srgbClr val="FF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234F6F3-9794-B9B6-4E5C-DB8967A978C2}"/>
              </a:ext>
            </a:extLst>
          </p:cNvPr>
          <p:cNvSpPr txBox="1"/>
          <p:nvPr/>
        </p:nvSpPr>
        <p:spPr>
          <a:xfrm>
            <a:off x="6966790" y="3717214"/>
            <a:ext cx="44297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Từ số </a:t>
            </a:r>
            <a:r>
              <a:rPr lang="en-US" sz="24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ở hàng 1 theo chiều mũi tên dóng xuống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18FB35F-C22E-75D5-E45B-EC1682B405DF}"/>
              </a:ext>
            </a:extLst>
          </p:cNvPr>
          <p:cNvSpPr txBox="1"/>
          <p:nvPr/>
        </p:nvSpPr>
        <p:spPr>
          <a:xfrm>
            <a:off x="7082329" y="5086103"/>
            <a:ext cx="44297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Hai mũi tên gặp nhau ở số </a:t>
            </a:r>
            <a:r>
              <a:rPr lang="en-US" sz="24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12</a:t>
            </a:r>
            <a:endParaRPr lang="en-US" altLang="zh-CN" sz="3200" dirty="0">
              <a:solidFill>
                <a:srgbClr val="FF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1" name="Right Arrow 11">
            <a:extLst>
              <a:ext uri="{FF2B5EF4-FFF2-40B4-BE49-F238E27FC236}">
                <a16:creationId xmlns:a16="http://schemas.microsoft.com/office/drawing/2014/main" id="{CCBD6576-6D4D-F218-F85E-43BA5FC45BC3}"/>
              </a:ext>
            </a:extLst>
          </p:cNvPr>
          <p:cNvSpPr/>
          <p:nvPr/>
        </p:nvSpPr>
        <p:spPr>
          <a:xfrm rot="5400000">
            <a:off x="530978" y="1680030"/>
            <a:ext cx="397565" cy="277670"/>
          </a:xfrm>
          <a:prstGeom prst="rightArrow">
            <a:avLst/>
          </a:prstGeom>
          <a:solidFill>
            <a:srgbClr val="48B9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39F7539-F4CB-6A0A-F5EE-655E6745731D}"/>
              </a:ext>
            </a:extLst>
          </p:cNvPr>
          <p:cNvSpPr/>
          <p:nvPr/>
        </p:nvSpPr>
        <p:spPr>
          <a:xfrm>
            <a:off x="477078" y="3240157"/>
            <a:ext cx="477079" cy="47707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0A2927C6-B099-6AD4-98B1-7C850DEB998E}"/>
              </a:ext>
            </a:extLst>
          </p:cNvPr>
          <p:cNvCxnSpPr/>
          <p:nvPr/>
        </p:nvCxnSpPr>
        <p:spPr>
          <a:xfrm>
            <a:off x="983974" y="3488635"/>
            <a:ext cx="5516217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ight Arrow 15">
            <a:extLst>
              <a:ext uri="{FF2B5EF4-FFF2-40B4-BE49-F238E27FC236}">
                <a16:creationId xmlns:a16="http://schemas.microsoft.com/office/drawing/2014/main" id="{A243FAAD-641C-60C1-8EBB-87EC6650DA9D}"/>
              </a:ext>
            </a:extLst>
          </p:cNvPr>
          <p:cNvSpPr/>
          <p:nvPr/>
        </p:nvSpPr>
        <p:spPr>
          <a:xfrm>
            <a:off x="530977" y="1680030"/>
            <a:ext cx="397565" cy="277670"/>
          </a:xfrm>
          <a:prstGeom prst="rightArrow">
            <a:avLst/>
          </a:prstGeom>
          <a:solidFill>
            <a:srgbClr val="48B9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C78EE0FD-7E81-6125-3B80-30D6565E3020}"/>
              </a:ext>
            </a:extLst>
          </p:cNvPr>
          <p:cNvSpPr/>
          <p:nvPr/>
        </p:nvSpPr>
        <p:spPr>
          <a:xfrm>
            <a:off x="2141476" y="1595528"/>
            <a:ext cx="477079" cy="47707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2CD47CA1-8688-CFB1-4FB7-E75D98373560}"/>
              </a:ext>
            </a:extLst>
          </p:cNvPr>
          <p:cNvCxnSpPr/>
          <p:nvPr/>
        </p:nvCxnSpPr>
        <p:spPr>
          <a:xfrm>
            <a:off x="2380015" y="2080593"/>
            <a:ext cx="5376" cy="428045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>
            <a:extLst>
              <a:ext uri="{FF2B5EF4-FFF2-40B4-BE49-F238E27FC236}">
                <a16:creationId xmlns:a16="http://schemas.microsoft.com/office/drawing/2014/main" id="{6C81C61A-6235-EF8D-E58A-DEA4DC1A270C}"/>
              </a:ext>
            </a:extLst>
          </p:cNvPr>
          <p:cNvSpPr/>
          <p:nvPr/>
        </p:nvSpPr>
        <p:spPr>
          <a:xfrm>
            <a:off x="2141475" y="3265711"/>
            <a:ext cx="477079" cy="47707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CC06A7A6-4C6E-584E-9004-A5E3842ADA71}"/>
              </a:ext>
            </a:extLst>
          </p:cNvPr>
          <p:cNvCxnSpPr/>
          <p:nvPr/>
        </p:nvCxnSpPr>
        <p:spPr>
          <a:xfrm>
            <a:off x="954157" y="3488635"/>
            <a:ext cx="1187318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C33BDE4B-F617-9038-6E17-0D530977FDA0}"/>
              </a:ext>
            </a:extLst>
          </p:cNvPr>
          <p:cNvCxnSpPr/>
          <p:nvPr/>
        </p:nvCxnSpPr>
        <p:spPr>
          <a:xfrm>
            <a:off x="2380015" y="2080593"/>
            <a:ext cx="0" cy="115956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33AC2B20-8A0C-DA20-1D1E-B21C5F93A6C1}"/>
              </a:ext>
            </a:extLst>
          </p:cNvPr>
          <p:cNvSpPr txBox="1"/>
          <p:nvPr/>
        </p:nvSpPr>
        <p:spPr>
          <a:xfrm>
            <a:off x="9064635" y="1421468"/>
            <a:ext cx="4651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?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391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2000" fill="hold"/>
                                        <p:tgtEl>
                                          <p:spTgt spid="3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9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  <p:bldP spid="7" grpId="0"/>
      <p:bldP spid="7" grpId="1"/>
      <p:bldP spid="13" grpId="0"/>
      <p:bldP spid="14" grpId="0" animBg="1"/>
      <p:bldP spid="15" grpId="0"/>
      <p:bldP spid="15" grpId="1"/>
      <p:bldP spid="19" grpId="0"/>
      <p:bldP spid="20" grpId="0"/>
      <p:bldP spid="21" grpId="0" animBg="1"/>
      <p:bldP spid="21" grpId="1" animBg="1"/>
      <p:bldP spid="23" grpId="0" animBg="1"/>
      <p:bldP spid="23" grpId="1" animBg="1"/>
      <p:bldP spid="25" grpId="0" animBg="1"/>
      <p:bldP spid="25" grpId="1" animBg="1"/>
      <p:bldP spid="28" grpId="0" animBg="1"/>
      <p:bldP spid="28" grpId="1" animBg="1"/>
      <p:bldP spid="30" grpId="0" animBg="1"/>
      <p:bldP spid="30" grpId="1" animBg="1"/>
      <p:bldP spid="35" grpId="0"/>
      <p:bldP spid="35" grpId="1"/>
      <p:bldP spid="35" grpId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Box 116"/>
          <p:cNvSpPr txBox="1"/>
          <p:nvPr/>
        </p:nvSpPr>
        <p:spPr>
          <a:xfrm>
            <a:off x="2524388" y="462803"/>
            <a:ext cx="67728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GIỚI THIỆU BẢNG NHÂN, CHIA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461E21B-A6CC-28EB-2681-F55674BE58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677" y="1527255"/>
            <a:ext cx="6310401" cy="503326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C9A31E02-B2CF-8D90-6EAB-9D57E1F6FF24}"/>
              </a:ext>
            </a:extLst>
          </p:cNvPr>
          <p:cNvSpPr txBox="1"/>
          <p:nvPr/>
        </p:nvSpPr>
        <p:spPr>
          <a:xfrm>
            <a:off x="7681515" y="1449198"/>
            <a:ext cx="12338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42 : 6 = 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B7FB873-A4FE-2D7B-5689-DC371365BAD8}"/>
              </a:ext>
            </a:extLst>
          </p:cNvPr>
          <p:cNvSpPr txBox="1"/>
          <p:nvPr/>
        </p:nvSpPr>
        <p:spPr>
          <a:xfrm>
            <a:off x="7082329" y="2504494"/>
            <a:ext cx="44297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Từ số </a:t>
            </a:r>
            <a:r>
              <a:rPr lang="en-US" sz="24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6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ở cột 1 theo chiều mũi tên dóng sang phải đến số </a:t>
            </a:r>
            <a:r>
              <a:rPr lang="en-US" sz="24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42</a:t>
            </a:r>
            <a:endParaRPr lang="en-US" altLang="zh-CN" sz="3200" dirty="0">
              <a:solidFill>
                <a:srgbClr val="FF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6" name="Rounded Rectangle 1">
            <a:extLst>
              <a:ext uri="{FF2B5EF4-FFF2-40B4-BE49-F238E27FC236}">
                <a16:creationId xmlns:a16="http://schemas.microsoft.com/office/drawing/2014/main" id="{3B364832-111D-436D-6E5C-C147C8DF2EBB}"/>
              </a:ext>
            </a:extLst>
          </p:cNvPr>
          <p:cNvSpPr/>
          <p:nvPr/>
        </p:nvSpPr>
        <p:spPr>
          <a:xfrm>
            <a:off x="9030938" y="1366616"/>
            <a:ext cx="648311" cy="59108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B29DAC1-9206-186C-F0D6-451F3932C3AC}"/>
              </a:ext>
            </a:extLst>
          </p:cNvPr>
          <p:cNvSpPr txBox="1"/>
          <p:nvPr/>
        </p:nvSpPr>
        <p:spPr>
          <a:xfrm>
            <a:off x="8956744" y="1429301"/>
            <a:ext cx="7966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 b="1">
                <a:solidFill>
                  <a:srgbClr val="00B05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7</a:t>
            </a:r>
            <a:endParaRPr lang="en-US" altLang="zh-CN" sz="3200" b="1" dirty="0">
              <a:solidFill>
                <a:srgbClr val="00B05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A67E0E4-84C3-0855-553C-5A9AED81C6F3}"/>
              </a:ext>
            </a:extLst>
          </p:cNvPr>
          <p:cNvSpPr txBox="1"/>
          <p:nvPr/>
        </p:nvSpPr>
        <p:spPr>
          <a:xfrm>
            <a:off x="6966790" y="3717214"/>
            <a:ext cx="44297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Từ số </a:t>
            </a:r>
            <a:r>
              <a:rPr lang="en-US" sz="24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42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theo chiều mũi tên dóng lên hàng 1 gặp số </a:t>
            </a:r>
            <a:r>
              <a:rPr lang="en-US" sz="24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7</a:t>
            </a:r>
            <a:endParaRPr lang="en-US" altLang="zh-CN" sz="3200" dirty="0">
              <a:solidFill>
                <a:srgbClr val="FF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24CED0B-898A-4524-DA20-7BF69465D929}"/>
              </a:ext>
            </a:extLst>
          </p:cNvPr>
          <p:cNvSpPr txBox="1"/>
          <p:nvPr/>
        </p:nvSpPr>
        <p:spPr>
          <a:xfrm>
            <a:off x="7082329" y="5086103"/>
            <a:ext cx="44297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pl-PL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Ta có: 42 : 6 = </a:t>
            </a:r>
            <a:r>
              <a:rPr lang="pl-PL" sz="24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7</a:t>
            </a:r>
            <a:endParaRPr lang="en-US" altLang="zh-CN" sz="3200" dirty="0">
              <a:solidFill>
                <a:srgbClr val="FF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0" name="Right Arrow 11">
            <a:extLst>
              <a:ext uri="{FF2B5EF4-FFF2-40B4-BE49-F238E27FC236}">
                <a16:creationId xmlns:a16="http://schemas.microsoft.com/office/drawing/2014/main" id="{D89DEB63-57CF-DD14-FEA3-73C2CA1E73F7}"/>
              </a:ext>
            </a:extLst>
          </p:cNvPr>
          <p:cNvSpPr/>
          <p:nvPr/>
        </p:nvSpPr>
        <p:spPr>
          <a:xfrm rot="5400000">
            <a:off x="530978" y="1680030"/>
            <a:ext cx="397565" cy="277670"/>
          </a:xfrm>
          <a:prstGeom prst="rightArrow">
            <a:avLst/>
          </a:prstGeom>
          <a:solidFill>
            <a:srgbClr val="48B9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EB20F69A-DB34-5F8A-0363-763A59E54E2B}"/>
              </a:ext>
            </a:extLst>
          </p:cNvPr>
          <p:cNvSpPr/>
          <p:nvPr/>
        </p:nvSpPr>
        <p:spPr>
          <a:xfrm>
            <a:off x="481543" y="4372313"/>
            <a:ext cx="477079" cy="477079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BDB80DDE-FF53-C29C-3304-35330C52FF5B}"/>
              </a:ext>
            </a:extLst>
          </p:cNvPr>
          <p:cNvCxnSpPr/>
          <p:nvPr/>
        </p:nvCxnSpPr>
        <p:spPr>
          <a:xfrm flipV="1">
            <a:off x="1008056" y="4610852"/>
            <a:ext cx="3339244" cy="20783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ight Arrow 15">
            <a:extLst>
              <a:ext uri="{FF2B5EF4-FFF2-40B4-BE49-F238E27FC236}">
                <a16:creationId xmlns:a16="http://schemas.microsoft.com/office/drawing/2014/main" id="{54ACD171-9C17-BDA3-034E-FD4453A712E4}"/>
              </a:ext>
            </a:extLst>
          </p:cNvPr>
          <p:cNvSpPr/>
          <p:nvPr/>
        </p:nvSpPr>
        <p:spPr>
          <a:xfrm>
            <a:off x="530977" y="1680030"/>
            <a:ext cx="397565" cy="277670"/>
          </a:xfrm>
          <a:prstGeom prst="rightArrow">
            <a:avLst/>
          </a:prstGeom>
          <a:solidFill>
            <a:srgbClr val="48B9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F1AE3644-F448-FBD7-1597-60EB4B0863B7}"/>
              </a:ext>
            </a:extLst>
          </p:cNvPr>
          <p:cNvSpPr/>
          <p:nvPr/>
        </p:nvSpPr>
        <p:spPr>
          <a:xfrm>
            <a:off x="4380753" y="1608932"/>
            <a:ext cx="477079" cy="477079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D4D6410E-986A-F811-605C-EC41E2496BCF}"/>
              </a:ext>
            </a:extLst>
          </p:cNvPr>
          <p:cNvCxnSpPr>
            <a:stCxn id="46" idx="0"/>
          </p:cNvCxnSpPr>
          <p:nvPr/>
        </p:nvCxnSpPr>
        <p:spPr>
          <a:xfrm flipV="1">
            <a:off x="4618585" y="2097162"/>
            <a:ext cx="12290" cy="2250536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Oval 45">
            <a:extLst>
              <a:ext uri="{FF2B5EF4-FFF2-40B4-BE49-F238E27FC236}">
                <a16:creationId xmlns:a16="http://schemas.microsoft.com/office/drawing/2014/main" id="{38CB448F-85CD-968C-BC16-EC97E4BB4ACC}"/>
              </a:ext>
            </a:extLst>
          </p:cNvPr>
          <p:cNvSpPr/>
          <p:nvPr/>
        </p:nvSpPr>
        <p:spPr>
          <a:xfrm>
            <a:off x="4380045" y="4347698"/>
            <a:ext cx="477079" cy="477079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05CD602-5746-CFE3-E956-842B579A13C3}"/>
              </a:ext>
            </a:extLst>
          </p:cNvPr>
          <p:cNvSpPr txBox="1"/>
          <p:nvPr/>
        </p:nvSpPr>
        <p:spPr>
          <a:xfrm>
            <a:off x="9122502" y="1429301"/>
            <a:ext cx="4651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?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076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2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3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  <p:bldP spid="34" grpId="0"/>
      <p:bldP spid="34" grpId="1"/>
      <p:bldP spid="35" grpId="0"/>
      <p:bldP spid="36" grpId="0" animBg="1"/>
      <p:bldP spid="37" grpId="0"/>
      <p:bldP spid="37" grpId="1"/>
      <p:bldP spid="38" grpId="0"/>
      <p:bldP spid="39" grpId="0"/>
      <p:bldP spid="40" grpId="0" animBg="1"/>
      <p:bldP spid="40" grpId="1" animBg="1"/>
      <p:bldP spid="41" grpId="0" animBg="1"/>
      <p:bldP spid="41" grpId="1" animBg="1"/>
      <p:bldP spid="43" grpId="0" animBg="1"/>
      <p:bldP spid="44" grpId="0" animBg="1"/>
      <p:bldP spid="44" grpId="1" animBg="1"/>
      <p:bldP spid="46" grpId="0" animBg="1"/>
      <p:bldP spid="46" grpId="1" animBg="1"/>
      <p:bldP spid="47" grpId="0"/>
      <p:bldP spid="47" grpId="1"/>
      <p:bldP spid="47" grpId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Rounded Rectangle 5"/>
          <p:cNvSpPr/>
          <p:nvPr/>
        </p:nvSpPr>
        <p:spPr>
          <a:xfrm>
            <a:off x="928137" y="1059367"/>
            <a:ext cx="10203871" cy="5564458"/>
          </a:xfrm>
          <a:prstGeom prst="roundRect">
            <a:avLst>
              <a:gd name="adj" fmla="val 8681"/>
            </a:avLst>
          </a:prstGeom>
          <a:solidFill>
            <a:schemeClr val="bg1">
              <a:lumMod val="9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094887" y="1249787"/>
            <a:ext cx="5250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zh-CN" sz="24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1. Điền vào chỗ chấm cho thích hợp. </a:t>
            </a:r>
            <a:endParaRPr lang="en-US" altLang="zh-CN" sz="2400" b="1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64843" y="2159829"/>
            <a:ext cx="9185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32 có thể là số bị chia của các phép chia:………………………………………....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95066" y="315700"/>
            <a:ext cx="4070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00B050"/>
                </a:solidFill>
                <a:latin typeface="Pangolin" panose="00000500000000000000" pitchFamily="2" charset="0"/>
                <a:ea typeface="Roboto" panose="02000000000000000000" pitchFamily="2" charset="0"/>
              </a:rPr>
              <a:t>PHIẾU HỌC TẬP SỐ 2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Pangolin" panose="00000500000000000000" pitchFamily="2" charset="0"/>
              <a:ea typeface="Roboto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64842" y="2680809"/>
            <a:ext cx="9185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70 có thể là số bị chia của các phép chia:………………………………………....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64841" y="3220221"/>
            <a:ext cx="91855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72 có thể là tích của các phép nhân:……………………………………………….....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9992" y="3886615"/>
            <a:ext cx="93106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zh-CN" sz="24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2. Sử dụng bảng nhân, chia để tìm kết quả phép tính và tô màu vào đáp án đúng:</a:t>
            </a:r>
            <a:endParaRPr lang="en-US" altLang="zh-CN" sz="2400" b="1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94887" y="4866617"/>
            <a:ext cx="4668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a) K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ết quả 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phép tính 54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: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6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là</a:t>
            </a:r>
            <a:endParaRPr lang="en-US" altLang="zh-CN" sz="24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114187" y="4866617"/>
            <a:ext cx="4668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b) K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ết quả 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phép tính 7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x 7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là</a:t>
            </a:r>
            <a:endParaRPr lang="en-US" altLang="zh-CN" sz="24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703276" y="5622955"/>
            <a:ext cx="582940" cy="56270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2" name="TextBox 21"/>
          <p:cNvSpPr txBox="1"/>
          <p:nvPr/>
        </p:nvSpPr>
        <p:spPr>
          <a:xfrm>
            <a:off x="1844434" y="5673475"/>
            <a:ext cx="300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9</a:t>
            </a:r>
            <a:endParaRPr lang="en-US" altLang="zh-CN" sz="24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2949171" y="5622955"/>
            <a:ext cx="582940" cy="562704"/>
            <a:chOff x="1703276" y="5218051"/>
            <a:chExt cx="582940" cy="562704"/>
          </a:xfrm>
        </p:grpSpPr>
        <p:sp>
          <p:nvSpPr>
            <p:cNvPr id="29" name="Rounded Rectangle 28"/>
            <p:cNvSpPr/>
            <p:nvPr/>
          </p:nvSpPr>
          <p:spPr>
            <a:xfrm>
              <a:off x="1703276" y="5218051"/>
              <a:ext cx="582940" cy="562704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844434" y="5268571"/>
              <a:ext cx="3006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just">
                <a:defRPr/>
              </a:pPr>
              <a:r>
                <a:rPr lang="en-US" altLang="zh-CN" sz="240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8</a:t>
              </a:r>
              <a:endPara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4195066" y="5622955"/>
            <a:ext cx="582940" cy="562704"/>
            <a:chOff x="1703276" y="5218051"/>
            <a:chExt cx="582940" cy="562704"/>
          </a:xfrm>
        </p:grpSpPr>
        <p:sp>
          <p:nvSpPr>
            <p:cNvPr id="32" name="Rounded Rectangle 31"/>
            <p:cNvSpPr/>
            <p:nvPr/>
          </p:nvSpPr>
          <p:spPr>
            <a:xfrm>
              <a:off x="1703276" y="5218051"/>
              <a:ext cx="582940" cy="562704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844434" y="5268571"/>
              <a:ext cx="30062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just">
                <a:defRPr/>
              </a:pPr>
              <a:r>
                <a:rPr lang="en-US" altLang="zh-CN" sz="240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7</a:t>
              </a:r>
              <a:endPara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6577221" y="5622955"/>
            <a:ext cx="582940" cy="562704"/>
            <a:chOff x="1703276" y="5218051"/>
            <a:chExt cx="582940" cy="562704"/>
          </a:xfrm>
        </p:grpSpPr>
        <p:sp>
          <p:nvSpPr>
            <p:cNvPr id="35" name="Rounded Rectangle 34"/>
            <p:cNvSpPr/>
            <p:nvPr/>
          </p:nvSpPr>
          <p:spPr>
            <a:xfrm>
              <a:off x="1703276" y="5218051"/>
              <a:ext cx="582940" cy="562704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750915" y="5268571"/>
              <a:ext cx="5341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just">
                <a:defRPr/>
              </a:pPr>
              <a:r>
                <a:rPr lang="en-US" altLang="zh-CN" sz="240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64</a:t>
              </a:r>
              <a:endPara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7868051" y="5622955"/>
            <a:ext cx="582940" cy="562704"/>
            <a:chOff x="1703276" y="5218051"/>
            <a:chExt cx="582940" cy="562704"/>
          </a:xfrm>
        </p:grpSpPr>
        <p:sp>
          <p:nvSpPr>
            <p:cNvPr id="44" name="Rounded Rectangle 43"/>
            <p:cNvSpPr/>
            <p:nvPr/>
          </p:nvSpPr>
          <p:spPr>
            <a:xfrm>
              <a:off x="1703276" y="5218051"/>
              <a:ext cx="582940" cy="562704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750915" y="5268571"/>
              <a:ext cx="5341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just">
                <a:defRPr/>
              </a:pPr>
              <a:r>
                <a:rPr lang="en-US" altLang="zh-CN" sz="2400">
                  <a:solidFill>
                    <a:srgbClr val="00206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56</a:t>
              </a:r>
              <a:endParaRPr lang="en-US" altLang="zh-CN" sz="24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sp>
        <p:nvSpPr>
          <p:cNvPr id="47" name="Rounded Rectangle 46"/>
          <p:cNvSpPr/>
          <p:nvPr/>
        </p:nvSpPr>
        <p:spPr>
          <a:xfrm>
            <a:off x="9158880" y="5622955"/>
            <a:ext cx="582940" cy="56270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8" name="TextBox 47"/>
          <p:cNvSpPr txBox="1"/>
          <p:nvPr/>
        </p:nvSpPr>
        <p:spPr>
          <a:xfrm>
            <a:off x="9206519" y="5673475"/>
            <a:ext cx="534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49</a:t>
            </a:r>
            <a:endParaRPr lang="en-US" altLang="zh-CN" sz="24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FBEA6E-65B1-4EA9-A79F-114E96B7139C}"/>
              </a:ext>
            </a:extLst>
          </p:cNvPr>
          <p:cNvSpPr txBox="1"/>
          <p:nvPr/>
        </p:nvSpPr>
        <p:spPr>
          <a:xfrm>
            <a:off x="1364841" y="1734465"/>
            <a:ext cx="32908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Trong bảng nhân, chia:</a:t>
            </a:r>
            <a:endParaRPr lang="en-US" altLang="zh-CN" sz="24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650495" y="2137525"/>
            <a:ext cx="19998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zh-CN" sz="24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32 : 4, 32 : 8</a:t>
            </a:r>
            <a:endParaRPr lang="en-US" altLang="zh-CN" sz="2400" dirty="0">
              <a:solidFill>
                <a:srgbClr val="FF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7650495" y="2699716"/>
            <a:ext cx="19998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zh-CN" sz="24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70 : 7, 70 : 10</a:t>
            </a:r>
            <a:endParaRPr lang="en-US" altLang="zh-CN" sz="2400" dirty="0">
              <a:solidFill>
                <a:srgbClr val="FF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839894" y="3245312"/>
            <a:ext cx="19998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zh-CN" sz="24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8 x 9, 9 x 8</a:t>
            </a:r>
            <a:endParaRPr lang="en-US" altLang="zh-CN" sz="2400" dirty="0">
              <a:solidFill>
                <a:srgbClr val="FF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565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7" grpId="0"/>
      <p:bldP spid="38" grpId="0"/>
      <p:bldP spid="3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649040" y="2958348"/>
            <a:ext cx="56206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4000" b="1">
                <a:solidFill>
                  <a:srgbClr val="00B050"/>
                </a:solidFill>
                <a:latin typeface="Pangolin" panose="00000500000000000000" pitchFamily="2" charset="0"/>
                <a:ea typeface="Roboto" panose="02000000000000000000" pitchFamily="2" charset="0"/>
              </a:rPr>
              <a:t>PHIẾU HỌC TẬP SỐ 3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Pangolin" panose="000005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352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Box 115"/>
          <p:cNvSpPr txBox="1"/>
          <p:nvPr/>
        </p:nvSpPr>
        <p:spPr>
          <a:xfrm>
            <a:off x="796762" y="1144001"/>
            <a:ext cx="4916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Tìm kết quả của các phép tính sau: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2331705" y="245299"/>
            <a:ext cx="69279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SỬ DỤNG BẢNG NHÂN, CHIA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044" y="2075458"/>
            <a:ext cx="2527938" cy="3323112"/>
          </a:xfrm>
          <a:prstGeom prst="round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5242" y="2075458"/>
            <a:ext cx="2540451" cy="3343329"/>
          </a:xfrm>
          <a:prstGeom prst="round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953" y="2075458"/>
            <a:ext cx="2519012" cy="3311378"/>
          </a:xfrm>
          <a:prstGeom prst="round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97226" y="2075458"/>
            <a:ext cx="2540318" cy="3351311"/>
          </a:xfrm>
          <a:prstGeom prst="round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94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2F404BF-41A7-18D5-BEEF-8CC84DA9F2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2684" y="1469490"/>
            <a:ext cx="5845775" cy="4662668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BF6A3C8C-4179-0B5E-CD84-A7A454DE8EFF}"/>
              </a:ext>
            </a:extLst>
          </p:cNvPr>
          <p:cNvCxnSpPr>
            <a:cxnSpLocks/>
          </p:cNvCxnSpPr>
          <p:nvPr/>
        </p:nvCxnSpPr>
        <p:spPr>
          <a:xfrm>
            <a:off x="4953000" y="5854659"/>
            <a:ext cx="2793187" cy="0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9C67C6E-5E00-5535-825E-E62276A1062B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7983871" y="1873250"/>
            <a:ext cx="0" cy="3705718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F1AFA5D9-2732-63D5-CBE4-91C909FCE388}"/>
              </a:ext>
            </a:extLst>
          </p:cNvPr>
          <p:cNvSpPr/>
          <p:nvPr/>
        </p:nvSpPr>
        <p:spPr>
          <a:xfrm>
            <a:off x="7742304" y="5578968"/>
            <a:ext cx="483133" cy="472596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C2710B7-283C-AB22-1F9C-B3CBE04757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9279" y="2286000"/>
            <a:ext cx="2270732" cy="3161409"/>
          </a:xfrm>
          <a:prstGeom prst="round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D688A849-335C-4673-1295-FE225D4D18DE}"/>
              </a:ext>
            </a:extLst>
          </p:cNvPr>
          <p:cNvCxnSpPr>
            <a:cxnSpLocks/>
          </p:cNvCxnSpPr>
          <p:nvPr/>
        </p:nvCxnSpPr>
        <p:spPr>
          <a:xfrm>
            <a:off x="4953000" y="4847330"/>
            <a:ext cx="3833527" cy="3585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998D91A-3FA1-F2CF-E5B7-72DB7515C8A4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9019787" y="1873250"/>
            <a:ext cx="1" cy="2711243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EF1B33AD-851C-C103-1E3C-487B3F2D4ED1}"/>
              </a:ext>
            </a:extLst>
          </p:cNvPr>
          <p:cNvSpPr/>
          <p:nvPr/>
        </p:nvSpPr>
        <p:spPr>
          <a:xfrm>
            <a:off x="8778221" y="4584493"/>
            <a:ext cx="483133" cy="472596"/>
          </a:xfrm>
          <a:prstGeom prst="ellipse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4AEA39-4669-5256-96C9-CA45DFD29A9D}"/>
              </a:ext>
            </a:extLst>
          </p:cNvPr>
          <p:cNvCxnSpPr>
            <a:cxnSpLocks/>
            <a:endCxn id="14" idx="2"/>
          </p:cNvCxnSpPr>
          <p:nvPr/>
        </p:nvCxnSpPr>
        <p:spPr>
          <a:xfrm>
            <a:off x="4953000" y="4298277"/>
            <a:ext cx="3307315" cy="0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D80F37A-FDCF-6B78-3981-3550DFA198B8}"/>
              </a:ext>
            </a:extLst>
          </p:cNvPr>
          <p:cNvCxnSpPr>
            <a:cxnSpLocks/>
            <a:endCxn id="14" idx="0"/>
          </p:cNvCxnSpPr>
          <p:nvPr/>
        </p:nvCxnSpPr>
        <p:spPr>
          <a:xfrm>
            <a:off x="8483772" y="1873250"/>
            <a:ext cx="18110" cy="2188729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EF53623D-FD70-DD7E-87A1-E84EA4D5B4EA}"/>
              </a:ext>
            </a:extLst>
          </p:cNvPr>
          <p:cNvSpPr/>
          <p:nvPr/>
        </p:nvSpPr>
        <p:spPr>
          <a:xfrm>
            <a:off x="8260315" y="4061979"/>
            <a:ext cx="483133" cy="472596"/>
          </a:xfrm>
          <a:prstGeom prst="ellipse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54B2113-3EEC-7661-F024-BB344131F27C}"/>
              </a:ext>
            </a:extLst>
          </p:cNvPr>
          <p:cNvCxnSpPr>
            <a:cxnSpLocks/>
            <a:endCxn id="17" idx="2"/>
          </p:cNvCxnSpPr>
          <p:nvPr/>
        </p:nvCxnSpPr>
        <p:spPr>
          <a:xfrm>
            <a:off x="4953000" y="3293517"/>
            <a:ext cx="4325139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C4A6507-4038-104A-E5A4-8C2E8C8AAE8E}"/>
              </a:ext>
            </a:extLst>
          </p:cNvPr>
          <p:cNvCxnSpPr>
            <a:cxnSpLocks/>
          </p:cNvCxnSpPr>
          <p:nvPr/>
        </p:nvCxnSpPr>
        <p:spPr>
          <a:xfrm>
            <a:off x="9538854" y="1873250"/>
            <a:ext cx="0" cy="118396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430FB1B3-E1B6-89D4-F391-F6A8887A1870}"/>
              </a:ext>
            </a:extLst>
          </p:cNvPr>
          <p:cNvSpPr/>
          <p:nvPr/>
        </p:nvSpPr>
        <p:spPr>
          <a:xfrm>
            <a:off x="9278139" y="3057219"/>
            <a:ext cx="483133" cy="47259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Half Frame 39">
            <a:extLst>
              <a:ext uri="{FF2B5EF4-FFF2-40B4-BE49-F238E27FC236}">
                <a16:creationId xmlns:a16="http://schemas.microsoft.com/office/drawing/2014/main" id="{BBFDF90D-CFE5-4E73-B182-E3BC7119302D}"/>
              </a:ext>
            </a:extLst>
          </p:cNvPr>
          <p:cNvSpPr/>
          <p:nvPr/>
        </p:nvSpPr>
        <p:spPr>
          <a:xfrm rot="16200000" flipV="1">
            <a:off x="1567623" y="2619475"/>
            <a:ext cx="586304" cy="400883"/>
          </a:xfrm>
          <a:custGeom>
            <a:avLst/>
            <a:gdLst>
              <a:gd name="connsiteX0" fmla="*/ 0 w 1018309"/>
              <a:gd name="connsiteY0" fmla="*/ 0 h 743285"/>
              <a:gd name="connsiteX1" fmla="*/ 1018309 w 1018309"/>
              <a:gd name="connsiteY1" fmla="*/ 0 h 743285"/>
              <a:gd name="connsiteX2" fmla="*/ 824352 w 1018309"/>
              <a:gd name="connsiteY2" fmla="*/ 141573 h 743285"/>
              <a:gd name="connsiteX3" fmla="*/ 126410 w 1018309"/>
              <a:gd name="connsiteY3" fmla="*/ 141573 h 743285"/>
              <a:gd name="connsiteX4" fmla="*/ 126410 w 1018309"/>
              <a:gd name="connsiteY4" fmla="*/ 651015 h 743285"/>
              <a:gd name="connsiteX5" fmla="*/ 0 w 1018309"/>
              <a:gd name="connsiteY5" fmla="*/ 743285 h 743285"/>
              <a:gd name="connsiteX6" fmla="*/ 0 w 1018309"/>
              <a:gd name="connsiteY6" fmla="*/ 0 h 743285"/>
              <a:gd name="connsiteX0" fmla="*/ 0 w 1028699"/>
              <a:gd name="connsiteY0" fmla="*/ 322118 h 1065403"/>
              <a:gd name="connsiteX1" fmla="*/ 1028699 w 1028699"/>
              <a:gd name="connsiteY1" fmla="*/ 0 h 1065403"/>
              <a:gd name="connsiteX2" fmla="*/ 824352 w 1028699"/>
              <a:gd name="connsiteY2" fmla="*/ 463691 h 1065403"/>
              <a:gd name="connsiteX3" fmla="*/ 126410 w 1028699"/>
              <a:gd name="connsiteY3" fmla="*/ 463691 h 1065403"/>
              <a:gd name="connsiteX4" fmla="*/ 126410 w 1028699"/>
              <a:gd name="connsiteY4" fmla="*/ 973133 h 1065403"/>
              <a:gd name="connsiteX5" fmla="*/ 0 w 1028699"/>
              <a:gd name="connsiteY5" fmla="*/ 1065403 h 1065403"/>
              <a:gd name="connsiteX6" fmla="*/ 0 w 1028699"/>
              <a:gd name="connsiteY6" fmla="*/ 322118 h 1065403"/>
              <a:gd name="connsiteX0" fmla="*/ 0 w 1028699"/>
              <a:gd name="connsiteY0" fmla="*/ 322118 h 1065403"/>
              <a:gd name="connsiteX1" fmla="*/ 1028699 w 1028699"/>
              <a:gd name="connsiteY1" fmla="*/ 0 h 1065403"/>
              <a:gd name="connsiteX2" fmla="*/ 865916 w 1028699"/>
              <a:gd name="connsiteY2" fmla="*/ 203918 h 1065403"/>
              <a:gd name="connsiteX3" fmla="*/ 126410 w 1028699"/>
              <a:gd name="connsiteY3" fmla="*/ 463691 h 1065403"/>
              <a:gd name="connsiteX4" fmla="*/ 126410 w 1028699"/>
              <a:gd name="connsiteY4" fmla="*/ 973133 h 1065403"/>
              <a:gd name="connsiteX5" fmla="*/ 0 w 1028699"/>
              <a:gd name="connsiteY5" fmla="*/ 1065403 h 1065403"/>
              <a:gd name="connsiteX6" fmla="*/ 0 w 1028699"/>
              <a:gd name="connsiteY6" fmla="*/ 322118 h 1065403"/>
              <a:gd name="connsiteX0" fmla="*/ 0 w 1028699"/>
              <a:gd name="connsiteY0" fmla="*/ 322118 h 1065403"/>
              <a:gd name="connsiteX1" fmla="*/ 1028699 w 1028699"/>
              <a:gd name="connsiteY1" fmla="*/ 0 h 1065403"/>
              <a:gd name="connsiteX2" fmla="*/ 865916 w 1028699"/>
              <a:gd name="connsiteY2" fmla="*/ 203918 h 1065403"/>
              <a:gd name="connsiteX3" fmla="*/ 126410 w 1028699"/>
              <a:gd name="connsiteY3" fmla="*/ 463691 h 1065403"/>
              <a:gd name="connsiteX4" fmla="*/ 521265 w 1028699"/>
              <a:gd name="connsiteY4" fmla="*/ 838051 h 1065403"/>
              <a:gd name="connsiteX5" fmla="*/ 0 w 1028699"/>
              <a:gd name="connsiteY5" fmla="*/ 1065403 h 1065403"/>
              <a:gd name="connsiteX6" fmla="*/ 0 w 1028699"/>
              <a:gd name="connsiteY6" fmla="*/ 322118 h 1065403"/>
              <a:gd name="connsiteX0" fmla="*/ 0 w 1028699"/>
              <a:gd name="connsiteY0" fmla="*/ 322118 h 930321"/>
              <a:gd name="connsiteX1" fmla="*/ 1028699 w 1028699"/>
              <a:gd name="connsiteY1" fmla="*/ 0 h 930321"/>
              <a:gd name="connsiteX2" fmla="*/ 865916 w 1028699"/>
              <a:gd name="connsiteY2" fmla="*/ 203918 h 930321"/>
              <a:gd name="connsiteX3" fmla="*/ 126410 w 1028699"/>
              <a:gd name="connsiteY3" fmla="*/ 463691 h 930321"/>
              <a:gd name="connsiteX4" fmla="*/ 521265 w 1028699"/>
              <a:gd name="connsiteY4" fmla="*/ 838051 h 930321"/>
              <a:gd name="connsiteX5" fmla="*/ 322118 w 1028699"/>
              <a:gd name="connsiteY5" fmla="*/ 930321 h 930321"/>
              <a:gd name="connsiteX6" fmla="*/ 0 w 1028699"/>
              <a:gd name="connsiteY6" fmla="*/ 322118 h 930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28699" h="930321">
                <a:moveTo>
                  <a:pt x="0" y="322118"/>
                </a:moveTo>
                <a:lnTo>
                  <a:pt x="1028699" y="0"/>
                </a:lnTo>
                <a:lnTo>
                  <a:pt x="865916" y="203918"/>
                </a:lnTo>
                <a:lnTo>
                  <a:pt x="126410" y="463691"/>
                </a:lnTo>
                <a:lnTo>
                  <a:pt x="521265" y="838051"/>
                </a:lnTo>
                <a:lnTo>
                  <a:pt x="322118" y="930321"/>
                </a:lnTo>
                <a:lnTo>
                  <a:pt x="0" y="322118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Half Frame 39">
            <a:extLst>
              <a:ext uri="{FF2B5EF4-FFF2-40B4-BE49-F238E27FC236}">
                <a16:creationId xmlns:a16="http://schemas.microsoft.com/office/drawing/2014/main" id="{F9ADAC50-1596-346C-F023-22BE35C36E96}"/>
              </a:ext>
            </a:extLst>
          </p:cNvPr>
          <p:cNvSpPr/>
          <p:nvPr/>
        </p:nvSpPr>
        <p:spPr>
          <a:xfrm rot="16200000" flipV="1">
            <a:off x="1558033" y="3251475"/>
            <a:ext cx="586304" cy="400883"/>
          </a:xfrm>
          <a:custGeom>
            <a:avLst/>
            <a:gdLst>
              <a:gd name="connsiteX0" fmla="*/ 0 w 1018309"/>
              <a:gd name="connsiteY0" fmla="*/ 0 h 743285"/>
              <a:gd name="connsiteX1" fmla="*/ 1018309 w 1018309"/>
              <a:gd name="connsiteY1" fmla="*/ 0 h 743285"/>
              <a:gd name="connsiteX2" fmla="*/ 824352 w 1018309"/>
              <a:gd name="connsiteY2" fmla="*/ 141573 h 743285"/>
              <a:gd name="connsiteX3" fmla="*/ 126410 w 1018309"/>
              <a:gd name="connsiteY3" fmla="*/ 141573 h 743285"/>
              <a:gd name="connsiteX4" fmla="*/ 126410 w 1018309"/>
              <a:gd name="connsiteY4" fmla="*/ 651015 h 743285"/>
              <a:gd name="connsiteX5" fmla="*/ 0 w 1018309"/>
              <a:gd name="connsiteY5" fmla="*/ 743285 h 743285"/>
              <a:gd name="connsiteX6" fmla="*/ 0 w 1018309"/>
              <a:gd name="connsiteY6" fmla="*/ 0 h 743285"/>
              <a:gd name="connsiteX0" fmla="*/ 0 w 1028699"/>
              <a:gd name="connsiteY0" fmla="*/ 322118 h 1065403"/>
              <a:gd name="connsiteX1" fmla="*/ 1028699 w 1028699"/>
              <a:gd name="connsiteY1" fmla="*/ 0 h 1065403"/>
              <a:gd name="connsiteX2" fmla="*/ 824352 w 1028699"/>
              <a:gd name="connsiteY2" fmla="*/ 463691 h 1065403"/>
              <a:gd name="connsiteX3" fmla="*/ 126410 w 1028699"/>
              <a:gd name="connsiteY3" fmla="*/ 463691 h 1065403"/>
              <a:gd name="connsiteX4" fmla="*/ 126410 w 1028699"/>
              <a:gd name="connsiteY4" fmla="*/ 973133 h 1065403"/>
              <a:gd name="connsiteX5" fmla="*/ 0 w 1028699"/>
              <a:gd name="connsiteY5" fmla="*/ 1065403 h 1065403"/>
              <a:gd name="connsiteX6" fmla="*/ 0 w 1028699"/>
              <a:gd name="connsiteY6" fmla="*/ 322118 h 1065403"/>
              <a:gd name="connsiteX0" fmla="*/ 0 w 1028699"/>
              <a:gd name="connsiteY0" fmla="*/ 322118 h 1065403"/>
              <a:gd name="connsiteX1" fmla="*/ 1028699 w 1028699"/>
              <a:gd name="connsiteY1" fmla="*/ 0 h 1065403"/>
              <a:gd name="connsiteX2" fmla="*/ 865916 w 1028699"/>
              <a:gd name="connsiteY2" fmla="*/ 203918 h 1065403"/>
              <a:gd name="connsiteX3" fmla="*/ 126410 w 1028699"/>
              <a:gd name="connsiteY3" fmla="*/ 463691 h 1065403"/>
              <a:gd name="connsiteX4" fmla="*/ 126410 w 1028699"/>
              <a:gd name="connsiteY4" fmla="*/ 973133 h 1065403"/>
              <a:gd name="connsiteX5" fmla="*/ 0 w 1028699"/>
              <a:gd name="connsiteY5" fmla="*/ 1065403 h 1065403"/>
              <a:gd name="connsiteX6" fmla="*/ 0 w 1028699"/>
              <a:gd name="connsiteY6" fmla="*/ 322118 h 1065403"/>
              <a:gd name="connsiteX0" fmla="*/ 0 w 1028699"/>
              <a:gd name="connsiteY0" fmla="*/ 322118 h 1065403"/>
              <a:gd name="connsiteX1" fmla="*/ 1028699 w 1028699"/>
              <a:gd name="connsiteY1" fmla="*/ 0 h 1065403"/>
              <a:gd name="connsiteX2" fmla="*/ 865916 w 1028699"/>
              <a:gd name="connsiteY2" fmla="*/ 203918 h 1065403"/>
              <a:gd name="connsiteX3" fmla="*/ 126410 w 1028699"/>
              <a:gd name="connsiteY3" fmla="*/ 463691 h 1065403"/>
              <a:gd name="connsiteX4" fmla="*/ 521265 w 1028699"/>
              <a:gd name="connsiteY4" fmla="*/ 838051 h 1065403"/>
              <a:gd name="connsiteX5" fmla="*/ 0 w 1028699"/>
              <a:gd name="connsiteY5" fmla="*/ 1065403 h 1065403"/>
              <a:gd name="connsiteX6" fmla="*/ 0 w 1028699"/>
              <a:gd name="connsiteY6" fmla="*/ 322118 h 1065403"/>
              <a:gd name="connsiteX0" fmla="*/ 0 w 1028699"/>
              <a:gd name="connsiteY0" fmla="*/ 322118 h 930321"/>
              <a:gd name="connsiteX1" fmla="*/ 1028699 w 1028699"/>
              <a:gd name="connsiteY1" fmla="*/ 0 h 930321"/>
              <a:gd name="connsiteX2" fmla="*/ 865916 w 1028699"/>
              <a:gd name="connsiteY2" fmla="*/ 203918 h 930321"/>
              <a:gd name="connsiteX3" fmla="*/ 126410 w 1028699"/>
              <a:gd name="connsiteY3" fmla="*/ 463691 h 930321"/>
              <a:gd name="connsiteX4" fmla="*/ 521265 w 1028699"/>
              <a:gd name="connsiteY4" fmla="*/ 838051 h 930321"/>
              <a:gd name="connsiteX5" fmla="*/ 322118 w 1028699"/>
              <a:gd name="connsiteY5" fmla="*/ 930321 h 930321"/>
              <a:gd name="connsiteX6" fmla="*/ 0 w 1028699"/>
              <a:gd name="connsiteY6" fmla="*/ 322118 h 930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28699" h="930321">
                <a:moveTo>
                  <a:pt x="0" y="322118"/>
                </a:moveTo>
                <a:lnTo>
                  <a:pt x="1028699" y="0"/>
                </a:lnTo>
                <a:lnTo>
                  <a:pt x="865916" y="203918"/>
                </a:lnTo>
                <a:lnTo>
                  <a:pt x="126410" y="463691"/>
                </a:lnTo>
                <a:lnTo>
                  <a:pt x="521265" y="838051"/>
                </a:lnTo>
                <a:lnTo>
                  <a:pt x="322118" y="930321"/>
                </a:lnTo>
                <a:lnTo>
                  <a:pt x="0" y="322118"/>
                </a:lnTo>
                <a:close/>
              </a:path>
            </a:pathLst>
          </a:cu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Half Frame 39">
            <a:extLst>
              <a:ext uri="{FF2B5EF4-FFF2-40B4-BE49-F238E27FC236}">
                <a16:creationId xmlns:a16="http://schemas.microsoft.com/office/drawing/2014/main" id="{4435F4C4-7E4D-4213-D969-2D74BD00D2D6}"/>
              </a:ext>
            </a:extLst>
          </p:cNvPr>
          <p:cNvSpPr/>
          <p:nvPr/>
        </p:nvSpPr>
        <p:spPr>
          <a:xfrm rot="16200000" flipV="1">
            <a:off x="1591127" y="3892289"/>
            <a:ext cx="586304" cy="400883"/>
          </a:xfrm>
          <a:custGeom>
            <a:avLst/>
            <a:gdLst>
              <a:gd name="connsiteX0" fmla="*/ 0 w 1018309"/>
              <a:gd name="connsiteY0" fmla="*/ 0 h 743285"/>
              <a:gd name="connsiteX1" fmla="*/ 1018309 w 1018309"/>
              <a:gd name="connsiteY1" fmla="*/ 0 h 743285"/>
              <a:gd name="connsiteX2" fmla="*/ 824352 w 1018309"/>
              <a:gd name="connsiteY2" fmla="*/ 141573 h 743285"/>
              <a:gd name="connsiteX3" fmla="*/ 126410 w 1018309"/>
              <a:gd name="connsiteY3" fmla="*/ 141573 h 743285"/>
              <a:gd name="connsiteX4" fmla="*/ 126410 w 1018309"/>
              <a:gd name="connsiteY4" fmla="*/ 651015 h 743285"/>
              <a:gd name="connsiteX5" fmla="*/ 0 w 1018309"/>
              <a:gd name="connsiteY5" fmla="*/ 743285 h 743285"/>
              <a:gd name="connsiteX6" fmla="*/ 0 w 1018309"/>
              <a:gd name="connsiteY6" fmla="*/ 0 h 743285"/>
              <a:gd name="connsiteX0" fmla="*/ 0 w 1028699"/>
              <a:gd name="connsiteY0" fmla="*/ 322118 h 1065403"/>
              <a:gd name="connsiteX1" fmla="*/ 1028699 w 1028699"/>
              <a:gd name="connsiteY1" fmla="*/ 0 h 1065403"/>
              <a:gd name="connsiteX2" fmla="*/ 824352 w 1028699"/>
              <a:gd name="connsiteY2" fmla="*/ 463691 h 1065403"/>
              <a:gd name="connsiteX3" fmla="*/ 126410 w 1028699"/>
              <a:gd name="connsiteY3" fmla="*/ 463691 h 1065403"/>
              <a:gd name="connsiteX4" fmla="*/ 126410 w 1028699"/>
              <a:gd name="connsiteY4" fmla="*/ 973133 h 1065403"/>
              <a:gd name="connsiteX5" fmla="*/ 0 w 1028699"/>
              <a:gd name="connsiteY5" fmla="*/ 1065403 h 1065403"/>
              <a:gd name="connsiteX6" fmla="*/ 0 w 1028699"/>
              <a:gd name="connsiteY6" fmla="*/ 322118 h 1065403"/>
              <a:gd name="connsiteX0" fmla="*/ 0 w 1028699"/>
              <a:gd name="connsiteY0" fmla="*/ 322118 h 1065403"/>
              <a:gd name="connsiteX1" fmla="*/ 1028699 w 1028699"/>
              <a:gd name="connsiteY1" fmla="*/ 0 h 1065403"/>
              <a:gd name="connsiteX2" fmla="*/ 865916 w 1028699"/>
              <a:gd name="connsiteY2" fmla="*/ 203918 h 1065403"/>
              <a:gd name="connsiteX3" fmla="*/ 126410 w 1028699"/>
              <a:gd name="connsiteY3" fmla="*/ 463691 h 1065403"/>
              <a:gd name="connsiteX4" fmla="*/ 126410 w 1028699"/>
              <a:gd name="connsiteY4" fmla="*/ 973133 h 1065403"/>
              <a:gd name="connsiteX5" fmla="*/ 0 w 1028699"/>
              <a:gd name="connsiteY5" fmla="*/ 1065403 h 1065403"/>
              <a:gd name="connsiteX6" fmla="*/ 0 w 1028699"/>
              <a:gd name="connsiteY6" fmla="*/ 322118 h 1065403"/>
              <a:gd name="connsiteX0" fmla="*/ 0 w 1028699"/>
              <a:gd name="connsiteY0" fmla="*/ 322118 h 1065403"/>
              <a:gd name="connsiteX1" fmla="*/ 1028699 w 1028699"/>
              <a:gd name="connsiteY1" fmla="*/ 0 h 1065403"/>
              <a:gd name="connsiteX2" fmla="*/ 865916 w 1028699"/>
              <a:gd name="connsiteY2" fmla="*/ 203918 h 1065403"/>
              <a:gd name="connsiteX3" fmla="*/ 126410 w 1028699"/>
              <a:gd name="connsiteY3" fmla="*/ 463691 h 1065403"/>
              <a:gd name="connsiteX4" fmla="*/ 521265 w 1028699"/>
              <a:gd name="connsiteY4" fmla="*/ 838051 h 1065403"/>
              <a:gd name="connsiteX5" fmla="*/ 0 w 1028699"/>
              <a:gd name="connsiteY5" fmla="*/ 1065403 h 1065403"/>
              <a:gd name="connsiteX6" fmla="*/ 0 w 1028699"/>
              <a:gd name="connsiteY6" fmla="*/ 322118 h 1065403"/>
              <a:gd name="connsiteX0" fmla="*/ 0 w 1028699"/>
              <a:gd name="connsiteY0" fmla="*/ 322118 h 930321"/>
              <a:gd name="connsiteX1" fmla="*/ 1028699 w 1028699"/>
              <a:gd name="connsiteY1" fmla="*/ 0 h 930321"/>
              <a:gd name="connsiteX2" fmla="*/ 865916 w 1028699"/>
              <a:gd name="connsiteY2" fmla="*/ 203918 h 930321"/>
              <a:gd name="connsiteX3" fmla="*/ 126410 w 1028699"/>
              <a:gd name="connsiteY3" fmla="*/ 463691 h 930321"/>
              <a:gd name="connsiteX4" fmla="*/ 521265 w 1028699"/>
              <a:gd name="connsiteY4" fmla="*/ 838051 h 930321"/>
              <a:gd name="connsiteX5" fmla="*/ 322118 w 1028699"/>
              <a:gd name="connsiteY5" fmla="*/ 930321 h 930321"/>
              <a:gd name="connsiteX6" fmla="*/ 0 w 1028699"/>
              <a:gd name="connsiteY6" fmla="*/ 322118 h 930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28699" h="930321">
                <a:moveTo>
                  <a:pt x="0" y="322118"/>
                </a:moveTo>
                <a:lnTo>
                  <a:pt x="1028699" y="0"/>
                </a:lnTo>
                <a:lnTo>
                  <a:pt x="865916" y="203918"/>
                </a:lnTo>
                <a:lnTo>
                  <a:pt x="126410" y="463691"/>
                </a:lnTo>
                <a:lnTo>
                  <a:pt x="521265" y="838051"/>
                </a:lnTo>
                <a:lnTo>
                  <a:pt x="322118" y="930321"/>
                </a:lnTo>
                <a:lnTo>
                  <a:pt x="0" y="322118"/>
                </a:lnTo>
                <a:close/>
              </a:path>
            </a:pathLst>
          </a:cu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Half Frame 39">
            <a:extLst>
              <a:ext uri="{FF2B5EF4-FFF2-40B4-BE49-F238E27FC236}">
                <a16:creationId xmlns:a16="http://schemas.microsoft.com/office/drawing/2014/main" id="{95323D64-C4DD-31AF-FBF6-8FA8424B0D87}"/>
              </a:ext>
            </a:extLst>
          </p:cNvPr>
          <p:cNvSpPr/>
          <p:nvPr/>
        </p:nvSpPr>
        <p:spPr>
          <a:xfrm rot="16200000" flipV="1">
            <a:off x="1591128" y="4596836"/>
            <a:ext cx="586304" cy="400883"/>
          </a:xfrm>
          <a:custGeom>
            <a:avLst/>
            <a:gdLst>
              <a:gd name="connsiteX0" fmla="*/ 0 w 1018309"/>
              <a:gd name="connsiteY0" fmla="*/ 0 h 743285"/>
              <a:gd name="connsiteX1" fmla="*/ 1018309 w 1018309"/>
              <a:gd name="connsiteY1" fmla="*/ 0 h 743285"/>
              <a:gd name="connsiteX2" fmla="*/ 824352 w 1018309"/>
              <a:gd name="connsiteY2" fmla="*/ 141573 h 743285"/>
              <a:gd name="connsiteX3" fmla="*/ 126410 w 1018309"/>
              <a:gd name="connsiteY3" fmla="*/ 141573 h 743285"/>
              <a:gd name="connsiteX4" fmla="*/ 126410 w 1018309"/>
              <a:gd name="connsiteY4" fmla="*/ 651015 h 743285"/>
              <a:gd name="connsiteX5" fmla="*/ 0 w 1018309"/>
              <a:gd name="connsiteY5" fmla="*/ 743285 h 743285"/>
              <a:gd name="connsiteX6" fmla="*/ 0 w 1018309"/>
              <a:gd name="connsiteY6" fmla="*/ 0 h 743285"/>
              <a:gd name="connsiteX0" fmla="*/ 0 w 1028699"/>
              <a:gd name="connsiteY0" fmla="*/ 322118 h 1065403"/>
              <a:gd name="connsiteX1" fmla="*/ 1028699 w 1028699"/>
              <a:gd name="connsiteY1" fmla="*/ 0 h 1065403"/>
              <a:gd name="connsiteX2" fmla="*/ 824352 w 1028699"/>
              <a:gd name="connsiteY2" fmla="*/ 463691 h 1065403"/>
              <a:gd name="connsiteX3" fmla="*/ 126410 w 1028699"/>
              <a:gd name="connsiteY3" fmla="*/ 463691 h 1065403"/>
              <a:gd name="connsiteX4" fmla="*/ 126410 w 1028699"/>
              <a:gd name="connsiteY4" fmla="*/ 973133 h 1065403"/>
              <a:gd name="connsiteX5" fmla="*/ 0 w 1028699"/>
              <a:gd name="connsiteY5" fmla="*/ 1065403 h 1065403"/>
              <a:gd name="connsiteX6" fmla="*/ 0 w 1028699"/>
              <a:gd name="connsiteY6" fmla="*/ 322118 h 1065403"/>
              <a:gd name="connsiteX0" fmla="*/ 0 w 1028699"/>
              <a:gd name="connsiteY0" fmla="*/ 322118 h 1065403"/>
              <a:gd name="connsiteX1" fmla="*/ 1028699 w 1028699"/>
              <a:gd name="connsiteY1" fmla="*/ 0 h 1065403"/>
              <a:gd name="connsiteX2" fmla="*/ 865916 w 1028699"/>
              <a:gd name="connsiteY2" fmla="*/ 203918 h 1065403"/>
              <a:gd name="connsiteX3" fmla="*/ 126410 w 1028699"/>
              <a:gd name="connsiteY3" fmla="*/ 463691 h 1065403"/>
              <a:gd name="connsiteX4" fmla="*/ 126410 w 1028699"/>
              <a:gd name="connsiteY4" fmla="*/ 973133 h 1065403"/>
              <a:gd name="connsiteX5" fmla="*/ 0 w 1028699"/>
              <a:gd name="connsiteY5" fmla="*/ 1065403 h 1065403"/>
              <a:gd name="connsiteX6" fmla="*/ 0 w 1028699"/>
              <a:gd name="connsiteY6" fmla="*/ 322118 h 1065403"/>
              <a:gd name="connsiteX0" fmla="*/ 0 w 1028699"/>
              <a:gd name="connsiteY0" fmla="*/ 322118 h 1065403"/>
              <a:gd name="connsiteX1" fmla="*/ 1028699 w 1028699"/>
              <a:gd name="connsiteY1" fmla="*/ 0 h 1065403"/>
              <a:gd name="connsiteX2" fmla="*/ 865916 w 1028699"/>
              <a:gd name="connsiteY2" fmla="*/ 203918 h 1065403"/>
              <a:gd name="connsiteX3" fmla="*/ 126410 w 1028699"/>
              <a:gd name="connsiteY3" fmla="*/ 463691 h 1065403"/>
              <a:gd name="connsiteX4" fmla="*/ 521265 w 1028699"/>
              <a:gd name="connsiteY4" fmla="*/ 838051 h 1065403"/>
              <a:gd name="connsiteX5" fmla="*/ 0 w 1028699"/>
              <a:gd name="connsiteY5" fmla="*/ 1065403 h 1065403"/>
              <a:gd name="connsiteX6" fmla="*/ 0 w 1028699"/>
              <a:gd name="connsiteY6" fmla="*/ 322118 h 1065403"/>
              <a:gd name="connsiteX0" fmla="*/ 0 w 1028699"/>
              <a:gd name="connsiteY0" fmla="*/ 322118 h 930321"/>
              <a:gd name="connsiteX1" fmla="*/ 1028699 w 1028699"/>
              <a:gd name="connsiteY1" fmla="*/ 0 h 930321"/>
              <a:gd name="connsiteX2" fmla="*/ 865916 w 1028699"/>
              <a:gd name="connsiteY2" fmla="*/ 203918 h 930321"/>
              <a:gd name="connsiteX3" fmla="*/ 126410 w 1028699"/>
              <a:gd name="connsiteY3" fmla="*/ 463691 h 930321"/>
              <a:gd name="connsiteX4" fmla="*/ 521265 w 1028699"/>
              <a:gd name="connsiteY4" fmla="*/ 838051 h 930321"/>
              <a:gd name="connsiteX5" fmla="*/ 322118 w 1028699"/>
              <a:gd name="connsiteY5" fmla="*/ 930321 h 930321"/>
              <a:gd name="connsiteX6" fmla="*/ 0 w 1028699"/>
              <a:gd name="connsiteY6" fmla="*/ 322118 h 930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28699" h="930321">
                <a:moveTo>
                  <a:pt x="0" y="322118"/>
                </a:moveTo>
                <a:lnTo>
                  <a:pt x="1028699" y="0"/>
                </a:lnTo>
                <a:lnTo>
                  <a:pt x="865916" y="203918"/>
                </a:lnTo>
                <a:lnTo>
                  <a:pt x="126410" y="463691"/>
                </a:lnTo>
                <a:lnTo>
                  <a:pt x="521265" y="838051"/>
                </a:lnTo>
                <a:lnTo>
                  <a:pt x="322118" y="930321"/>
                </a:lnTo>
                <a:lnTo>
                  <a:pt x="0" y="322118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277FE2A-3C3D-91CB-A23B-D7E1176C2268}"/>
              </a:ext>
            </a:extLst>
          </p:cNvPr>
          <p:cNvSpPr txBox="1"/>
          <p:nvPr/>
        </p:nvSpPr>
        <p:spPr>
          <a:xfrm>
            <a:off x="2331705" y="245299"/>
            <a:ext cx="69279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SỬ DỤNG BẢNG NHÂN, CHIA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74F1EAB4-C5F5-30DD-33AF-6CD3EA1E7C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69515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3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0" grpId="0" animBg="1"/>
      <p:bldP spid="10" grpId="1" animBg="1"/>
      <p:bldP spid="14" grpId="0" animBg="1"/>
      <p:bldP spid="14" grpId="1" animBg="1"/>
      <p:bldP spid="17" grpId="0" animBg="1"/>
      <p:bldP spid="17" grpId="1" animBg="1"/>
      <p:bldP spid="20" grpId="0" animBg="1"/>
      <p:bldP spid="21" grpId="0" animBg="1"/>
      <p:bldP spid="23" grpId="0" animBg="1"/>
      <p:bldP spid="24" grpId="0" animBg="1"/>
      <p:bldP spid="3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63CCF76-7E74-7588-BAB0-A1B19E93A3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7120" y="1540732"/>
            <a:ext cx="6093264" cy="486006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B7BDEC3-1C4D-E77E-4834-DC08BFE205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143" y="2163830"/>
            <a:ext cx="4690296" cy="3337910"/>
          </a:xfrm>
          <a:prstGeom prst="roundRect">
            <a:avLst>
              <a:gd name="adj" fmla="val 13243"/>
            </a:avLst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463A605-9AFE-9408-D9B9-DAC740763E3A}"/>
              </a:ext>
            </a:extLst>
          </p:cNvPr>
          <p:cNvSpPr txBox="1"/>
          <p:nvPr/>
        </p:nvSpPr>
        <p:spPr>
          <a:xfrm>
            <a:off x="888911" y="1125235"/>
            <a:ext cx="37752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Cậu có cách nào để tìm kết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quả nhanh hơn không?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A18171B-0E7F-CA76-642C-9E6B8F88B543}"/>
              </a:ext>
            </a:extLst>
          </p:cNvPr>
          <p:cNvSpPr txBox="1"/>
          <p:nvPr/>
        </p:nvSpPr>
        <p:spPr>
          <a:xfrm>
            <a:off x="1694970" y="5593475"/>
            <a:ext cx="34016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húng mình làm bảng nhân,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chia có thêm thanh trượt nhé!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AC587B-36EB-575C-72D6-6321CD4A4BAA}"/>
              </a:ext>
            </a:extLst>
          </p:cNvPr>
          <p:cNvSpPr txBox="1"/>
          <p:nvPr/>
        </p:nvSpPr>
        <p:spPr>
          <a:xfrm>
            <a:off x="73903" y="624851"/>
            <a:ext cx="81500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0" dirty="0">
                <a:solidFill>
                  <a:srgbClr val="FFFF00"/>
                </a:solidFill>
                <a:latin typeface="Arial Rounded MT Bold" panose="020F0704030504030204" pitchFamily="34" charset="0"/>
              </a:rPr>
              <a:t>“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3B2A94-6CE9-50FE-2627-DA829596057A}"/>
              </a:ext>
            </a:extLst>
          </p:cNvPr>
          <p:cNvSpPr txBox="1"/>
          <p:nvPr/>
        </p:nvSpPr>
        <p:spPr>
          <a:xfrm>
            <a:off x="944672" y="5072160"/>
            <a:ext cx="81500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0" dirty="0">
                <a:solidFill>
                  <a:srgbClr val="92D050"/>
                </a:solidFill>
                <a:latin typeface="Arial Rounded MT Bold" panose="020F0704030504030204" pitchFamily="34" charset="0"/>
              </a:rPr>
              <a:t>“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4C20CE-0B41-7348-55B4-3CBAEE6EE6FC}"/>
              </a:ext>
            </a:extLst>
          </p:cNvPr>
          <p:cNvSpPr txBox="1"/>
          <p:nvPr/>
        </p:nvSpPr>
        <p:spPr>
          <a:xfrm>
            <a:off x="2331705" y="245299"/>
            <a:ext cx="69279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SỬ DỤNG BẢNG NHÂN, CHIA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0" name="Frame 9">
            <a:extLst>
              <a:ext uri="{FF2B5EF4-FFF2-40B4-BE49-F238E27FC236}">
                <a16:creationId xmlns:a16="http://schemas.microsoft.com/office/drawing/2014/main" id="{25FFA0C6-DECF-50E9-DC10-195FD54CD919}"/>
              </a:ext>
            </a:extLst>
          </p:cNvPr>
          <p:cNvSpPr/>
          <p:nvPr/>
        </p:nvSpPr>
        <p:spPr>
          <a:xfrm>
            <a:off x="5512864" y="1987645"/>
            <a:ext cx="6285126" cy="644237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ame 10">
            <a:extLst>
              <a:ext uri="{FF2B5EF4-FFF2-40B4-BE49-F238E27FC236}">
                <a16:creationId xmlns:a16="http://schemas.microsoft.com/office/drawing/2014/main" id="{0DC98CB2-51EF-CCC1-75CA-29EF9A488B9C}"/>
              </a:ext>
            </a:extLst>
          </p:cNvPr>
          <p:cNvSpPr/>
          <p:nvPr/>
        </p:nvSpPr>
        <p:spPr>
          <a:xfrm rot="16200000">
            <a:off x="8862516" y="3653291"/>
            <a:ext cx="5051502" cy="644237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A500C7A-B280-4BB4-1691-72D0D6FB8E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1" y="-62793"/>
            <a:ext cx="1609696" cy="120465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5487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44444E-6 L -0.00105 0.4787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23935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3.7037E-7 L -0.40273 -0.00394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143" y="-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 animBg="1"/>
      <p:bldP spid="10" grpId="1" animBg="1"/>
      <p:bldP spid="11" grpId="0" animBg="1"/>
      <p:bldP spid="11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725248E-A0D6-AD5A-5800-9A78FC7887FD}"/>
              </a:ext>
            </a:extLst>
          </p:cNvPr>
          <p:cNvSpPr txBox="1"/>
          <p:nvPr/>
        </p:nvSpPr>
        <p:spPr>
          <a:xfrm>
            <a:off x="4241960" y="566232"/>
            <a:ext cx="5069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 b="1">
                <a:solidFill>
                  <a:srgbClr val="00A77D"/>
                </a:solidFill>
                <a:latin typeface="Muli" panose="00000500000000000000" pitchFamily="2" charset="0"/>
              </a:defRPr>
            </a:lvl1pPr>
          </a:lstStyle>
          <a:p>
            <a:pPr lvl="0">
              <a:defRPr/>
            </a:pPr>
            <a:r>
              <a:rPr lang="vi-VN" sz="3200">
                <a:solidFill>
                  <a:srgbClr val="002060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Chuẩn bị cho giờ học sau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  <p:sp>
        <p:nvSpPr>
          <p:cNvPr id="14" name="Rectangle: Rounded Corners 2">
            <a:extLst>
              <a:ext uri="{FF2B5EF4-FFF2-40B4-BE49-F238E27FC236}">
                <a16:creationId xmlns:a16="http://schemas.microsoft.com/office/drawing/2014/main" id="{8D375CCE-294A-4A06-B090-A5CB539AC2CB}"/>
              </a:ext>
            </a:extLst>
          </p:cNvPr>
          <p:cNvSpPr/>
          <p:nvPr/>
        </p:nvSpPr>
        <p:spPr>
          <a:xfrm>
            <a:off x="1464068" y="1623193"/>
            <a:ext cx="8991600" cy="4080757"/>
          </a:xfrm>
          <a:prstGeom prst="roundRect">
            <a:avLst>
              <a:gd name="adj" fmla="val 9417"/>
            </a:avLst>
          </a:prstGeom>
          <a:noFill/>
          <a:ln w="28575">
            <a:solidFill>
              <a:srgbClr val="72BDD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1828800" y="1944244"/>
            <a:ext cx="68580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Chuẩn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bị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dụng cụ và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vật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liệu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cho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buổi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học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sau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: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50EEADF-F242-4F8F-96FE-76601BA8159E}"/>
              </a:ext>
            </a:extLst>
          </p:cNvPr>
          <p:cNvSpPr txBox="1"/>
          <p:nvPr/>
        </p:nvSpPr>
        <p:spPr>
          <a:xfrm>
            <a:off x="1799048" y="2541288"/>
            <a:ext cx="762373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Giấy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ô li,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giấy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màu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bìa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bút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màu</a:t>
            </a:r>
            <a:r>
              <a:rPr kumimoji="0" lang="en-US" sz="2400" b="0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,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thước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kẻ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, kéo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F0B38A0-9C2A-CC9E-621D-1963F69D09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8972" y="3753598"/>
            <a:ext cx="1054699" cy="6462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13FA7AD-DE74-FA1D-AB8E-2F9C196B8D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7402340" y="4705786"/>
            <a:ext cx="1827964" cy="3015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AAC4A3A-4601-67D9-6062-241328F0833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012" y="3709332"/>
            <a:ext cx="1891793" cy="120926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01E8F2F-82B1-8289-A128-7A4A6AA36D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109" y="3506301"/>
            <a:ext cx="1534400" cy="15344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654" y="3709332"/>
            <a:ext cx="1329413" cy="122772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13587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 animBg="1"/>
      <p:bldP spid="15" grpId="0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725248E-A0D6-AD5A-5800-9A78FC7887FD}"/>
              </a:ext>
            </a:extLst>
          </p:cNvPr>
          <p:cNvSpPr txBox="1"/>
          <p:nvPr/>
        </p:nvSpPr>
        <p:spPr>
          <a:xfrm>
            <a:off x="3806254" y="2957633"/>
            <a:ext cx="58561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 b="1">
                <a:solidFill>
                  <a:srgbClr val="00A77D"/>
                </a:solidFill>
                <a:latin typeface="Muli" panose="000005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TẠM</a:t>
            </a:r>
            <a:r>
              <a:rPr kumimoji="0" lang="en-US" sz="48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 BIỆT CÁC EM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92552" y="2700015"/>
            <a:ext cx="1588399" cy="26025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6101" y="0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4845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75E-6 1.85185E-6 L -3.75E-6 -0.07222 " pathEditMode="relative" rAng="0" ptsTypes="AA">
                                      <p:cBhvr>
                                        <p:cTn id="1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05" y="-53336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AutoShape 2" descr="Bảng cửu chương nhân, chia dành cho học sinh tiểu học">
            <a:extLst>
              <a:ext uri="{FF2B5EF4-FFF2-40B4-BE49-F238E27FC236}">
                <a16:creationId xmlns:a16="http://schemas.microsoft.com/office/drawing/2014/main" id="{FE625322-D23F-BD05-4253-15942F41138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350542" y="2721114"/>
            <a:ext cx="54909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40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KHỞI ĐỘNG TIẾT HỌC</a:t>
            </a:r>
          </a:p>
        </p:txBody>
      </p:sp>
    </p:spTree>
    <p:extLst>
      <p:ext uri="{BB962C8B-B14F-4D97-AF65-F5344CB8AC3E}">
        <p14:creationId xmlns:p14="http://schemas.microsoft.com/office/powerpoint/2010/main" val="2526852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2532" y="42532"/>
            <a:ext cx="6586800" cy="675860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A14CBFD-2C6F-E4A0-F468-3C5C731B2275}"/>
              </a:ext>
            </a:extLst>
          </p:cNvPr>
          <p:cNvSpPr txBox="1"/>
          <p:nvPr/>
        </p:nvSpPr>
        <p:spPr>
          <a:xfrm>
            <a:off x="4595733" y="1149655"/>
            <a:ext cx="18358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 b="1">
                <a:solidFill>
                  <a:srgbClr val="00A77D"/>
                </a:solidFill>
                <a:latin typeface="Muli" panose="000005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BÀI 2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  <p:sp>
        <p:nvSpPr>
          <p:cNvPr id="26" name="Arrow: Pentagon 25">
            <a:extLst>
              <a:ext uri="{FF2B5EF4-FFF2-40B4-BE49-F238E27FC236}">
                <a16:creationId xmlns:a16="http://schemas.microsoft.com/office/drawing/2014/main" id="{F1C07DEE-8892-24B9-69DB-4BC45E9619CB}"/>
              </a:ext>
            </a:extLst>
          </p:cNvPr>
          <p:cNvSpPr/>
          <p:nvPr/>
        </p:nvSpPr>
        <p:spPr>
          <a:xfrm>
            <a:off x="3620572" y="5408290"/>
            <a:ext cx="975161" cy="981137"/>
          </a:xfrm>
          <a:prstGeom prst="ellipse">
            <a:avLst/>
          </a:prstGeom>
          <a:solidFill>
            <a:srgbClr val="48B9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B1500B4-2A13-B105-884B-9C3A22343CC6}"/>
              </a:ext>
            </a:extLst>
          </p:cNvPr>
          <p:cNvSpPr txBox="1"/>
          <p:nvPr/>
        </p:nvSpPr>
        <p:spPr>
          <a:xfrm>
            <a:off x="3620572" y="5668025"/>
            <a:ext cx="1058090" cy="46166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Tiết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2</a:t>
            </a:r>
            <a:endParaRPr kumimoji="0" lang="vi-VN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98111" y="2117278"/>
            <a:ext cx="47043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BẢNG </a:t>
            </a:r>
            <a:r>
              <a:rPr kumimoji="0" lang="en-US" altLang="zh-CN" sz="6000" b="1" i="0" u="none" strike="noStrike" kern="1200" cap="none" spc="0" normalizeH="0" noProof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NHÂN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389" y="22796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1446012" y="3593281"/>
            <a:ext cx="52646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BẢNG CHIA</a:t>
            </a:r>
            <a:endParaRPr kumimoji="0" lang="en-US" altLang="zh-CN" sz="6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39489">
            <a:off x="7220454" y="3660006"/>
            <a:ext cx="1914999" cy="313262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22094">
            <a:off x="8093200" y="389976"/>
            <a:ext cx="2056206" cy="303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323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7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Box 115"/>
          <p:cNvSpPr txBox="1"/>
          <p:nvPr/>
        </p:nvSpPr>
        <p:spPr>
          <a:xfrm>
            <a:off x="1280508" y="1466696"/>
            <a:ext cx="94193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Thảo luận và chia sẻ ý </a:t>
            </a: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tưởng cách làm bảng nhân, chia tiện ích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2603747" y="134789"/>
            <a:ext cx="67728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ĐỀ XUẤT Ý TƯỞNG VÀ CÁCH </a:t>
            </a:r>
            <a:r>
              <a:rPr kumimoji="0" lang="vi-VN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LÀM BẢNG NHÂN, CHIA TIỆN ÍCH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6134" y="3961148"/>
            <a:ext cx="3660518" cy="28603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3" y="0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FCCD862-BCB7-899C-8640-82A659EE9D16}"/>
              </a:ext>
            </a:extLst>
          </p:cNvPr>
          <p:cNvSpPr txBox="1"/>
          <p:nvPr/>
        </p:nvSpPr>
        <p:spPr>
          <a:xfrm>
            <a:off x="357072" y="3162170"/>
            <a:ext cx="314287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2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TIÊU CHÍ </a:t>
            </a:r>
            <a:r>
              <a:rPr kumimoji="0" lang="vi-VN" altLang="zh-CN" sz="2200" b="1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SẢN PHẨM</a:t>
            </a:r>
          </a:p>
        </p:txBody>
      </p:sp>
      <p:sp>
        <p:nvSpPr>
          <p:cNvPr id="6" name="Rounded Rectangle 2">
            <a:extLst>
              <a:ext uri="{FF2B5EF4-FFF2-40B4-BE49-F238E27FC236}">
                <a16:creationId xmlns:a16="http://schemas.microsoft.com/office/drawing/2014/main" id="{35C224F7-4E94-A48B-4031-EDDF2EE1A1EC}"/>
              </a:ext>
            </a:extLst>
          </p:cNvPr>
          <p:cNvSpPr/>
          <p:nvPr/>
        </p:nvSpPr>
        <p:spPr>
          <a:xfrm>
            <a:off x="223024" y="3625618"/>
            <a:ext cx="4506631" cy="274207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9ED7BD-33C3-8C12-3CA4-13563B082266}"/>
              </a:ext>
            </a:extLst>
          </p:cNvPr>
          <p:cNvSpPr txBox="1"/>
          <p:nvPr/>
        </p:nvSpPr>
        <p:spPr>
          <a:xfrm>
            <a:off x="357072" y="3837564"/>
            <a:ext cx="43725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Có thể sử dụng để tìm kết quả của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vi-VN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các phép tính trong bảng nhân,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vi-VN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chia 2, 3, 4, ..., 9</a:t>
            </a:r>
            <a:endParaRPr kumimoji="0" lang="vi-VN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9E4D62-8928-A3E6-B602-75FE380632C0}"/>
              </a:ext>
            </a:extLst>
          </p:cNvPr>
          <p:cNvSpPr txBox="1"/>
          <p:nvPr/>
        </p:nvSpPr>
        <p:spPr>
          <a:xfrm>
            <a:off x="357072" y="5257755"/>
            <a:ext cx="43725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Sản phẩm dễ sử dụng, chắc chắn, đảm bảo tính thẩm mĩ</a:t>
            </a:r>
            <a:endParaRPr kumimoji="0" lang="vi-VN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D54908D-1E15-88E8-810D-E5F8CB1B3C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2658" y="2567532"/>
            <a:ext cx="3509399" cy="2860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588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/>
      <p:bldP spid="117" grpId="0"/>
      <p:bldP spid="4" grpId="0"/>
      <p:bldP spid="6" grpId="0" animBg="1"/>
      <p:bldP spid="7" grpId="0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Box 115"/>
          <p:cNvSpPr txBox="1"/>
          <p:nvPr/>
        </p:nvSpPr>
        <p:spPr>
          <a:xfrm>
            <a:off x="979325" y="1532568"/>
            <a:ext cx="94193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Lựa chọn ý tưởng và đề xuất cách làm bảng nhân, chia tiện ích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2513371" y="335113"/>
            <a:ext cx="67728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ĐỀ XUẤT Ý TƯỞNG VÀ CÁCH </a:t>
            </a:r>
            <a:r>
              <a:rPr kumimoji="0" lang="vi-VN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LÀM BẢNG NHÂN, CHIA TIỆN ÍCH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5" y="-27388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A2873D4-AB7F-5A6B-EE68-58FFFCE504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305" y="2532691"/>
            <a:ext cx="10872969" cy="3265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090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/>
      <p:bldP spid="1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862445" y="1686910"/>
            <a:ext cx="9746673" cy="4485289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5" y="-27388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979324" y="1905872"/>
            <a:ext cx="43332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lvl="0" algn="ctr">
              <a:defRPr sz="2800" b="1">
                <a:solidFill>
                  <a:srgbClr val="00B050"/>
                </a:solidFill>
                <a:latin typeface="Pangolin" panose="000005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altLang="zh-CN"/>
              <a:t>Cùng vẽ ý tưởng của nhóm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571904" y="2349663"/>
            <a:ext cx="50372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1. Bảng nhân chia có ……………..cột,</a:t>
            </a:r>
          </a:p>
          <a:p>
            <a:pPr>
              <a:defRPr/>
            </a:pP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…………….. dòng.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4424" y="931080"/>
            <a:ext cx="4070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00B050"/>
                </a:solidFill>
                <a:latin typeface="Pangolin" panose="00000500000000000000" pitchFamily="2" charset="0"/>
                <a:ea typeface="Roboto" panose="02000000000000000000" pitchFamily="2" charset="0"/>
              </a:rPr>
              <a:t>PHIẾU HỌC TẬP SỐ 4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Pangolin" panose="00000500000000000000" pitchFamily="2" charset="0"/>
              <a:ea typeface="Roboto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571904" y="3482472"/>
            <a:ext cx="48304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2. Làm thế nào để gắn thanh trượt vào bảng?</a:t>
            </a:r>
          </a:p>
          <a:p>
            <a:pPr>
              <a:defRPr/>
            </a:pP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………………………………………………………………..............................................</a:t>
            </a:r>
          </a:p>
          <a:p>
            <a:pPr>
              <a:defRPr/>
            </a:pP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……………………………………………………….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11441540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1799048" y="1698310"/>
            <a:ext cx="418922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Lựa chọn dụng cụ và vật liệu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50EEADF-F242-4F8F-96FE-76601BA8159E}"/>
              </a:ext>
            </a:extLst>
          </p:cNvPr>
          <p:cNvSpPr txBox="1"/>
          <p:nvPr/>
        </p:nvSpPr>
        <p:spPr>
          <a:xfrm>
            <a:off x="1799048" y="2541288"/>
            <a:ext cx="764266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Giấy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ô li,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giấy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màu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bìa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bút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màu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, thước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kẻ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, kéo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F0B38A0-9C2A-CC9E-621D-1963F69D09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8972" y="3753598"/>
            <a:ext cx="1054699" cy="6462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13FA7AD-DE74-FA1D-AB8E-2F9C196B8D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7402340" y="4705786"/>
            <a:ext cx="1827964" cy="3015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AAC4A3A-4601-67D9-6062-241328F08330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012" y="3709332"/>
            <a:ext cx="1891793" cy="120926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01E8F2F-82B1-8289-A128-7A4A6AA36DC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109" y="3506301"/>
            <a:ext cx="1534400" cy="15344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654" y="3709332"/>
            <a:ext cx="1329413" cy="122772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/>
          <p:cNvSpPr txBox="1"/>
          <p:nvPr/>
        </p:nvSpPr>
        <p:spPr>
          <a:xfrm>
            <a:off x="2401291" y="437741"/>
            <a:ext cx="70404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LÀM BẢNG NHÂN, CHIA TIỆN ÍCH</a:t>
            </a:r>
            <a:endParaRPr kumimoji="0" lang="vi-VN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8774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01291" y="437741"/>
            <a:ext cx="70404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LÀM BẢNG NHÂN, CHIA TIỆN ÍCH</a:t>
            </a:r>
            <a:endParaRPr kumimoji="0" lang="vi-VN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1828799" y="1776149"/>
            <a:ext cx="8803759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lang="pt-BR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Làm bảng nhân, chia tiện ích theo cách của em hoặc nhóm em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3472" y="2899114"/>
            <a:ext cx="3391068" cy="283090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5863263" y="1755752"/>
            <a:ext cx="3685036" cy="515180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177" y="2745560"/>
            <a:ext cx="4588556" cy="31902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49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35986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2401291" y="1685088"/>
            <a:ext cx="100477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Gợi ý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025505" y="2513869"/>
            <a:ext cx="1095153" cy="950617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2025505" y="2804511"/>
            <a:ext cx="1222745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Bước 1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881029" y="3867393"/>
            <a:ext cx="3148711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Làm bảng nhân, chia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01291" y="437741"/>
            <a:ext cx="70404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LÀM BẢNG NHÂN, CHIA TIỆN ÍCH</a:t>
            </a:r>
            <a:endParaRPr kumimoji="0" lang="vi-VN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8700" y="1673463"/>
            <a:ext cx="5257800" cy="39052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808076" y="4722965"/>
            <a:ext cx="365759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lang="en-US" sz="24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Lưu ý: 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điền đúng các số vào các ô vuông như mẫu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06" y="106905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46036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0" grpId="0"/>
      <p:bldP spid="11" grpId="0"/>
      <p:bldP spid="8" grpId="0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195622" y="2033034"/>
            <a:ext cx="1222745" cy="950617"/>
            <a:chOff x="680484" y="2430536"/>
            <a:chExt cx="1222745" cy="950617"/>
          </a:xfrm>
          <a:solidFill>
            <a:srgbClr val="FFC000"/>
          </a:solidFill>
        </p:grpSpPr>
        <p:sp>
          <p:nvSpPr>
            <p:cNvPr id="7" name="Rounded Rectangle 6"/>
            <p:cNvSpPr/>
            <p:nvPr/>
          </p:nvSpPr>
          <p:spPr>
            <a:xfrm>
              <a:off x="680484" y="2430536"/>
              <a:ext cx="1095153" cy="950617"/>
            </a:xfrm>
            <a:prstGeom prst="roundRect">
              <a:avLst/>
            </a:prstGeom>
            <a:grp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47EDC76-93E4-69B2-B3EB-FFBB9F9285CB}"/>
                </a:ext>
              </a:extLst>
            </p:cNvPr>
            <p:cNvSpPr txBox="1"/>
            <p:nvPr/>
          </p:nvSpPr>
          <p:spPr>
            <a:xfrm>
              <a:off x="680484" y="2721178"/>
              <a:ext cx="1222745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+mn-cs"/>
                </a:rPr>
                <a:t> Bước 2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1699171" y="3089628"/>
            <a:ext cx="2713342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Làm thanh trượt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01291" y="437741"/>
            <a:ext cx="70404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LÀM BẢNG NHÂN, CHIA TIỆN ÍCH</a:t>
            </a:r>
            <a:endParaRPr kumimoji="0" lang="vi-VN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7293" y="1881022"/>
            <a:ext cx="4870978" cy="361793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1031358" y="3915479"/>
            <a:ext cx="3157361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Cắt 2 mảnh giấy có độ rộng lớn hơn ô vuông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1031358" y="4914939"/>
            <a:ext cx="3157361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Vẽ và cắt bên trong mảnh giấy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3" name="Frame 2"/>
          <p:cNvSpPr/>
          <p:nvPr/>
        </p:nvSpPr>
        <p:spPr>
          <a:xfrm>
            <a:off x="5358423" y="5559804"/>
            <a:ext cx="4178595" cy="733756"/>
          </a:xfrm>
          <a:prstGeom prst="frame">
            <a:avLst>
              <a:gd name="adj1" fmla="val 18296"/>
            </a:avLst>
          </a:prstGeom>
          <a:solidFill>
            <a:srgbClr val="64B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Down Arrow 3"/>
          <p:cNvSpPr/>
          <p:nvPr/>
        </p:nvSpPr>
        <p:spPr>
          <a:xfrm>
            <a:off x="9175898" y="3615070"/>
            <a:ext cx="414669" cy="1299869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95" y="24449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67215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7" grpId="0"/>
      <p:bldP spid="18" grpId="0"/>
      <p:bldP spid="3" grpId="0" animBg="1"/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DC9BAAC7-5C88-98E5-CA20-32B88E49C6D1}"/>
              </a:ext>
            </a:extLst>
          </p:cNvPr>
          <p:cNvSpPr txBox="1"/>
          <p:nvPr/>
        </p:nvSpPr>
        <p:spPr>
          <a:xfrm>
            <a:off x="6677735" y="2225660"/>
            <a:ext cx="495428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Gắn thanh trượt vào bảng nhân, chia và hoàn thiện sản phẩm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1AAE3D4-214E-029D-63C3-3BC6B2B39997}"/>
              </a:ext>
            </a:extLst>
          </p:cNvPr>
          <p:cNvGrpSpPr/>
          <p:nvPr/>
        </p:nvGrpSpPr>
        <p:grpSpPr>
          <a:xfrm>
            <a:off x="8543504" y="3376651"/>
            <a:ext cx="1222745" cy="950617"/>
            <a:chOff x="680484" y="2430536"/>
            <a:chExt cx="1222745" cy="950617"/>
          </a:xfrm>
          <a:solidFill>
            <a:srgbClr val="FFC000"/>
          </a:solidFill>
        </p:grpSpPr>
        <p:sp>
          <p:nvSpPr>
            <p:cNvPr id="16" name="Rounded Rectangle 6">
              <a:extLst>
                <a:ext uri="{FF2B5EF4-FFF2-40B4-BE49-F238E27FC236}">
                  <a16:creationId xmlns:a16="http://schemas.microsoft.com/office/drawing/2014/main" id="{82EA368E-29E1-2BB5-0771-B83FC6B06D93}"/>
                </a:ext>
              </a:extLst>
            </p:cNvPr>
            <p:cNvSpPr/>
            <p:nvPr/>
          </p:nvSpPr>
          <p:spPr>
            <a:xfrm>
              <a:off x="680484" y="2430536"/>
              <a:ext cx="1095153" cy="950617"/>
            </a:xfrm>
            <a:prstGeom prst="roundRect">
              <a:avLst/>
            </a:prstGeom>
            <a:grp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753F548-54ED-0022-808D-100D1DAF3AB8}"/>
                </a:ext>
              </a:extLst>
            </p:cNvPr>
            <p:cNvSpPr txBox="1"/>
            <p:nvPr/>
          </p:nvSpPr>
          <p:spPr>
            <a:xfrm>
              <a:off x="680484" y="2721178"/>
              <a:ext cx="1222745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+mn-cs"/>
                </a:rPr>
                <a:t> Bước 3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401291" y="437741"/>
            <a:ext cx="70404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LÀM BẢNG NHÂN, CHIA TIỆN ÍCH</a:t>
            </a:r>
            <a:endParaRPr kumimoji="0" lang="vi-VN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760" y="1786143"/>
            <a:ext cx="5135966" cy="428756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49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0865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2200938" y="1500720"/>
            <a:ext cx="737899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Kiểm tra và điều chỉnh sản phẩm theo các tiêu chí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688648" y="2239384"/>
            <a:ext cx="4383304" cy="3319225"/>
          </a:xfrm>
          <a:prstGeom prst="round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919949" y="5849943"/>
            <a:ext cx="865998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Nếu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không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đảm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bảo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theo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đúng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tiêu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chí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em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hãy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làm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nhé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2" name="Left-Right Arrow 1"/>
          <p:cNvSpPr/>
          <p:nvPr/>
        </p:nvSpPr>
        <p:spPr>
          <a:xfrm>
            <a:off x="5534051" y="3576054"/>
            <a:ext cx="818707" cy="552893"/>
          </a:xfrm>
          <a:prstGeom prst="left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3270" y="2233857"/>
            <a:ext cx="4254891" cy="332475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7132605" y="2715384"/>
            <a:ext cx="39864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Có thể sử dụng để tìm kết quả của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vi-VN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các phép tính trong bảng nhân,</a:t>
            </a: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vi-VN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chia 2, 3, 4, ..., 9</a:t>
            </a:r>
            <a:endParaRPr kumimoji="0" lang="vi-VN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132605" y="4207047"/>
            <a:ext cx="35611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Sản phẩm dễ sử dụng, chắc chắn, đảm bảo tính thẩm mĩ</a:t>
            </a:r>
            <a:endParaRPr kumimoji="0" lang="vi-VN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44" y="48873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2401291" y="437741"/>
            <a:ext cx="70404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LÀM BẢNG NHÂN, CHIA TIỆN ÍCH</a:t>
            </a:r>
            <a:endParaRPr kumimoji="0" lang="vi-VN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6653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4" grpId="0"/>
      <p:bldP spid="15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alphaModFix amt="23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318" y="-38415"/>
            <a:ext cx="1105929" cy="1091377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50663" y="4817285"/>
            <a:ext cx="3674740" cy="1825061"/>
          </a:xfrm>
          <a:prstGeom prst="rect">
            <a:avLst/>
          </a:prstGeom>
        </p:spPr>
      </p:pic>
      <p:pic>
        <p:nvPicPr>
          <p:cNvPr id="17" name="Picture 16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232" y="3959622"/>
            <a:ext cx="1312397" cy="131239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733" y="4187020"/>
            <a:ext cx="1084999" cy="108499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265" y="3934976"/>
            <a:ext cx="2066925" cy="1314450"/>
          </a:xfrm>
          <a:prstGeom prst="rect">
            <a:avLst/>
          </a:prstGeom>
        </p:spPr>
      </p:pic>
      <p:sp>
        <p:nvSpPr>
          <p:cNvPr id="28" name="Cloud 27"/>
          <p:cNvSpPr/>
          <p:nvPr/>
        </p:nvSpPr>
        <p:spPr>
          <a:xfrm>
            <a:off x="-1371601" y="663273"/>
            <a:ext cx="1039091" cy="614778"/>
          </a:xfrm>
          <a:prstGeom prst="cloud">
            <a:avLst/>
          </a:prstGeom>
          <a:solidFill>
            <a:schemeClr val="bg1">
              <a:alpha val="95000"/>
            </a:scheme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82160" y="972537"/>
            <a:ext cx="3623348" cy="1220496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877" y="-8078"/>
            <a:ext cx="1981200" cy="1733550"/>
          </a:xfrm>
          <a:prstGeom prst="rect">
            <a:avLst/>
          </a:prstGeom>
        </p:spPr>
      </p:pic>
      <p:sp>
        <p:nvSpPr>
          <p:cNvPr id="29" name="Cloud 28"/>
          <p:cNvSpPr/>
          <p:nvPr/>
        </p:nvSpPr>
        <p:spPr>
          <a:xfrm>
            <a:off x="12350788" y="1641093"/>
            <a:ext cx="1039091" cy="614778"/>
          </a:xfrm>
          <a:prstGeom prst="cloud">
            <a:avLst/>
          </a:prstGeom>
          <a:solidFill>
            <a:schemeClr val="bg1">
              <a:alpha val="95000"/>
            </a:scheme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7" name="Cloud 26"/>
          <p:cNvSpPr/>
          <p:nvPr/>
        </p:nvSpPr>
        <p:spPr>
          <a:xfrm>
            <a:off x="-1964030" y="4796685"/>
            <a:ext cx="1917512" cy="963508"/>
          </a:xfrm>
          <a:prstGeom prst="cloud">
            <a:avLst/>
          </a:prstGeom>
          <a:solidFill>
            <a:schemeClr val="bg1">
              <a:alpha val="95000"/>
            </a:scheme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41921" y="2277103"/>
            <a:ext cx="1577792" cy="689610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6426" y="3039105"/>
            <a:ext cx="1714058" cy="772467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29094" y="3934977"/>
            <a:ext cx="2017091" cy="809916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37640" y="4888280"/>
            <a:ext cx="2316567" cy="780317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24776" y="5803040"/>
            <a:ext cx="2465626" cy="1054960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3399" y="5077195"/>
            <a:ext cx="2025027" cy="682114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81234" y="2171581"/>
            <a:ext cx="1349211" cy="760796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59375" y="3118020"/>
            <a:ext cx="1490066" cy="695159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25913" y="4115150"/>
            <a:ext cx="1856248" cy="625262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1995" y="5998261"/>
            <a:ext cx="2219027" cy="74746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1834" y="4277348"/>
            <a:ext cx="1724746" cy="1830736"/>
          </a:xfrm>
          <a:prstGeom prst="rect">
            <a:avLst/>
          </a:prstGeom>
        </p:spPr>
      </p:pic>
      <p:sp>
        <p:nvSpPr>
          <p:cNvPr id="42" name="Oval 41">
            <a:hlinkClick r:id="rId17" action="ppaction://hlinksldjump"/>
          </p:cNvPr>
          <p:cNvSpPr/>
          <p:nvPr/>
        </p:nvSpPr>
        <p:spPr>
          <a:xfrm>
            <a:off x="110972" y="3240184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96" y="4921561"/>
            <a:ext cx="1307567" cy="1533985"/>
          </a:xfrm>
          <a:prstGeom prst="rect">
            <a:avLst/>
          </a:prstGeom>
        </p:spPr>
      </p:pic>
      <p:sp>
        <p:nvSpPr>
          <p:cNvPr id="66" name="Oval 65">
            <a:hlinkClick r:id="rId19" action="ppaction://hlinksldjump"/>
          </p:cNvPr>
          <p:cNvSpPr/>
          <p:nvPr/>
        </p:nvSpPr>
        <p:spPr>
          <a:xfrm>
            <a:off x="110972" y="2538358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7" name="Oval 66">
            <a:hlinkClick r:id="rId20" action="ppaction://hlinksldjump"/>
          </p:cNvPr>
          <p:cNvSpPr/>
          <p:nvPr/>
        </p:nvSpPr>
        <p:spPr>
          <a:xfrm>
            <a:off x="110972" y="1825563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8" name="Oval 67">
            <a:hlinkClick r:id="rId21" action="ppaction://hlinksldjump"/>
          </p:cNvPr>
          <p:cNvSpPr/>
          <p:nvPr/>
        </p:nvSpPr>
        <p:spPr>
          <a:xfrm>
            <a:off x="110972" y="1112768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9" name="Oval 68">
            <a:hlinkClick r:id="rId22" action="ppaction://hlinksldjump"/>
          </p:cNvPr>
          <p:cNvSpPr/>
          <p:nvPr/>
        </p:nvSpPr>
        <p:spPr>
          <a:xfrm>
            <a:off x="110972" y="399973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4" name="Oval 73">
            <a:hlinkClick r:id="rId23" action="ppaction://hlinksldjump"/>
          </p:cNvPr>
          <p:cNvSpPr/>
          <p:nvPr/>
        </p:nvSpPr>
        <p:spPr>
          <a:xfrm>
            <a:off x="11428498" y="3240184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5" name="Oval 74">
            <a:hlinkClick r:id="rId24" action="ppaction://hlinksldjump"/>
          </p:cNvPr>
          <p:cNvSpPr/>
          <p:nvPr/>
        </p:nvSpPr>
        <p:spPr>
          <a:xfrm>
            <a:off x="11428498" y="2538358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6" name="Oval 75">
            <a:hlinkClick r:id="rId25" action="ppaction://hlinksldjump"/>
          </p:cNvPr>
          <p:cNvSpPr/>
          <p:nvPr/>
        </p:nvSpPr>
        <p:spPr>
          <a:xfrm>
            <a:off x="11428498" y="1825563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7" name="Oval 76">
            <a:hlinkClick r:id="rId26" action="ppaction://hlinksldjump"/>
          </p:cNvPr>
          <p:cNvSpPr/>
          <p:nvPr/>
        </p:nvSpPr>
        <p:spPr>
          <a:xfrm>
            <a:off x="11428498" y="1112768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8" name="Oval 77">
            <a:hlinkClick r:id="rId27" action="ppaction://hlinksldjump"/>
          </p:cNvPr>
          <p:cNvSpPr/>
          <p:nvPr/>
        </p:nvSpPr>
        <p:spPr>
          <a:xfrm>
            <a:off x="11428498" y="399973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794879" y="103257"/>
            <a:ext cx="427520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6600">
                  <a:noFill/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CHÚC MỪNG ĐỘI </a:t>
            </a:r>
            <a:r>
              <a:rPr kumimoji="0" lang="en-US" sz="2800" b="1" i="0" u="none" strike="noStrike" kern="1200" cap="none" spc="0" normalizeH="0" baseline="0" noProof="0">
                <a:ln w="6600">
                  <a:noFill/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BẠN THỎ</a:t>
            </a:r>
            <a:endParaRPr kumimoji="0" lang="en-US" sz="2800" b="1" i="0" u="none" strike="noStrike" kern="1200" cap="none" spc="0" normalizeH="0" baseline="0" noProof="0" dirty="0">
              <a:ln w="6600">
                <a:noFill/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rgbClr val="ED7D31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7264304" y="103257"/>
            <a:ext cx="425013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 w="6600">
                  <a:noFill/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CHÚC MỪNG ĐỘI </a:t>
            </a:r>
            <a:r>
              <a:rPr kumimoji="0" lang="en-US" sz="2800" b="1" i="0" u="none" strike="noStrike" kern="1200" cap="none" spc="0" normalizeH="0" baseline="0" noProof="0">
                <a:ln w="6600">
                  <a:noFill/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BẠN CỌP</a:t>
            </a:r>
            <a:endParaRPr kumimoji="0" lang="en-US" sz="2800" b="1" i="0" u="none" strike="noStrike" kern="1200" cap="none" spc="0" normalizeH="0" baseline="0" noProof="0" dirty="0">
              <a:ln w="6600">
                <a:noFill/>
                <a:prstDash val="solid"/>
              </a:ln>
              <a:solidFill>
                <a:srgbClr val="FF0000"/>
              </a:solidFill>
              <a:effectLst>
                <a:outerShdw dist="38100" dir="2700000" algn="tl" rotWithShape="0">
                  <a:srgbClr val="ED7D31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Cloud 18"/>
          <p:cNvSpPr/>
          <p:nvPr/>
        </p:nvSpPr>
        <p:spPr>
          <a:xfrm>
            <a:off x="2235883" y="1085757"/>
            <a:ext cx="927370" cy="592247"/>
          </a:xfrm>
          <a:prstGeom prst="cloud">
            <a:avLst/>
          </a:prstGeom>
          <a:solidFill>
            <a:schemeClr val="bg1"/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" name="Cloud 19"/>
          <p:cNvSpPr/>
          <p:nvPr/>
        </p:nvSpPr>
        <p:spPr>
          <a:xfrm>
            <a:off x="9250484" y="1054961"/>
            <a:ext cx="917700" cy="584847"/>
          </a:xfrm>
          <a:prstGeom prst="cloud">
            <a:avLst/>
          </a:prstGeom>
          <a:solidFill>
            <a:schemeClr val="bg1"/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" name="Yankee Doodl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12350788" y="186613"/>
            <a:ext cx="609600" cy="6096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68605" y="2171580"/>
            <a:ext cx="10454790" cy="1691003"/>
          </a:xfrm>
          <a:prstGeom prst="rect">
            <a:avLst/>
          </a:prstGeom>
          <a:solidFill>
            <a:schemeClr val="bg1"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23721" y="2299267"/>
            <a:ext cx="1065548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4472C4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 LÊN CAO HƠN</a:t>
            </a:r>
          </a:p>
        </p:txBody>
      </p:sp>
    </p:spTree>
    <p:extLst>
      <p:ext uri="{BB962C8B-B14F-4D97-AF65-F5344CB8AC3E}">
        <p14:creationId xmlns:p14="http://schemas.microsoft.com/office/powerpoint/2010/main" val="3645521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8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8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10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0.00139 C 0.0013 -0.04375 -0.02187 -0.18148 0.01406 -0.21621 C 0.04792 -0.22685 0.05352 -0.18982 0.06979 -0.15857 " pathEditMode="relative" rAng="0" ptsTypes="AAA">
                                      <p:cBhvr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3" y="-1099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97000" y="97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979 -0.15857 C 0.07995 -0.21134 0.05065 -0.33218 0.10143 -0.34699 C 0.14714 -0.35371 0.15716 -0.33426 0.16576 -0.28125 " pathEditMode="relative" rAng="0" ptsTypes="AAA">
                                      <p:cBhvr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92" y="-949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94000" y="94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576 -0.28125 C 0.1642 -0.34121 0.14883 -0.42246 0.18972 -0.43982 C 0.21797 -0.43935 0.21641 -0.42848 0.22878 -0.40764 " pathEditMode="relative" rAng="0" ptsTypes="AAA">
                                      <p:cBhvr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3" y="-794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91000" y="91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878 -0.40764 C 0.22761 -0.47269 0.20039 -0.56644 0.24115 -0.5831 C 0.26472 -0.57616 0.2569 -0.55718 0.26914 -0.53912 " pathEditMode="relative" rAng="0" ptsTypes="AAA">
                                      <p:cBhvr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3" y="-87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88000" y="88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914 -0.53912 C 0.26289 -0.60301 0.24909 -0.69977 0.2901 -0.71597 C 0.33138 -0.71597 0.32044 -0.70185 0.32878 -0.68356 " pathEditMode="relative" rAng="0" ptsTypes="AAA">
                                      <p:cBhvr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7" y="-88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85000" y="8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 -0.04908 C -0.00091 -0.11852 0.02852 -0.28125 -0.04114 -0.31088 C -0.072 -0.32662 -0.09414 -0.16551 -0.09557 -0.12454 " pathEditMode="relative" rAng="0" ptsTypes="AAA">
                                      <p:cBhvr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23" y="-1314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97000" y="97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557 -0.12454 C -0.0983 -0.19838 -0.07851 -0.40116 -0.14518 -0.40417 C -0.17369 -0.40764 -0.17734 -0.31991 -0.18841 -0.2544 " pathEditMode="relative" rAng="0" ptsTypes="AAA"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09" y="-1398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94000" y="94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841 -0.2544 C -0.18515 -0.32547 -0.1457 -0.42732 -0.18073 -0.45996 C -0.2108 -0.46968 -0.22461 -0.39931 -0.22474 -0.3632 " pathEditMode="relative" rAng="0" ptsTypes="AAA">
                                      <p:cBhvr>
                                        <p:cTn id="8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6" y="-10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0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91000" y="91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474 -0.36319 C -0.22695 -0.35856 -0.20586 -0.56574 -0.24414 -0.59699 C -0.27708 -0.59027 -0.29218 -0.52708 -0.29544 -0.48402 " pathEditMode="relative" rAng="0" ptsTypes="AAA">
                                      <p:cBhvr>
                                        <p:cTn id="9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46" y="-1169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88000" y="88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544 -0.48402 C -0.29557 -0.53518 -0.24414 -0.7331 -0.30234 -0.73217 C -0.32395 -0.72986 -0.33645 -0.63796 -0.33958 -0.61226 " pathEditMode="relative" rAng="0" ptsTypes="AAA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9" y="-1240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85000" y="8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7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8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6" fill="hold">
                      <p:stCondLst>
                        <p:cond delay="0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1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8" grpId="0" animBg="1"/>
      <p:bldP spid="29" grpId="0" animBg="1"/>
      <p:bldP spid="27" grpId="0" animBg="1"/>
      <p:bldP spid="81" grpId="0"/>
      <p:bldP spid="81" grpId="1"/>
      <p:bldP spid="83" grpId="0"/>
      <p:bldP spid="83" grpId="1"/>
      <p:bldP spid="7" grpId="0" animBg="1"/>
      <p:bldP spid="7" grpId="1" animBg="1"/>
      <p:bldP spid="5" grpId="0"/>
      <p:bldP spid="5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213004" y="2950645"/>
            <a:ext cx="2742848" cy="18466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pt-BR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Em hãy giúp thỏ tìm được cà rốt bằng cách đi theo đường nối các phép</a:t>
            </a: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tính đúng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C14734-5778-091F-7F94-7BBC0B46EDB2}"/>
              </a:ext>
            </a:extLst>
          </p:cNvPr>
          <p:cNvSpPr txBox="1"/>
          <p:nvPr/>
        </p:nvSpPr>
        <p:spPr>
          <a:xfrm>
            <a:off x="2179674" y="150990"/>
            <a:ext cx="91387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32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SỬ DỤNG BẢNG NHÂN, CHIA TIỆN ÍCH </a:t>
            </a:r>
            <a:endParaRPr lang="en-US" altLang="zh-CN" sz="3200" b="1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0" algn="ctr">
              <a:defRPr/>
            </a:pPr>
            <a:r>
              <a:rPr lang="vi-VN" altLang="zh-CN" sz="32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ĐỂ KIỂM TRA KẾT QUẢ CỦA CÁC</a:t>
            </a:r>
            <a:r>
              <a:rPr lang="en-US" altLang="zh-CN" sz="32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altLang="zh-CN" sz="32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PHÉP TÍNH</a:t>
            </a:r>
            <a:endParaRPr kumimoji="0" lang="vi-VN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7428" y="1674739"/>
            <a:ext cx="7229475" cy="47148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3778" y="5481131"/>
            <a:ext cx="1588222" cy="121111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12" y="0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53627" y="1141593"/>
            <a:ext cx="1256026" cy="180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735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2.96296E-6 L 0.12305 -0.0092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46" y="-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305 -0.00926 L 0.35065 -0.00926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8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5065 -0.00926 L 0.34375 0.1768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2" y="9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4375 0.17685 L 0.34987 0.36042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" y="9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4987 0.36042 L 0.55482 0.36667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47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5482 0.36667 L 0.55912 0.5458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8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5912 0.54584 L 0.64544 0.60232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10" y="28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BC14734-5778-091F-7F94-7BBC0B46EDB2}"/>
              </a:ext>
            </a:extLst>
          </p:cNvPr>
          <p:cNvSpPr txBox="1"/>
          <p:nvPr/>
        </p:nvSpPr>
        <p:spPr>
          <a:xfrm>
            <a:off x="286108" y="1916792"/>
            <a:ext cx="36552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Quản trò 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nêu phép tính bất kì trong bảng nhân, bảng chia 2, 3, 4, ..., 9</a:t>
            </a:r>
            <a:endParaRPr kumimoji="0" lang="vi-VN" altLang="zh-CN" sz="24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C14734-5778-091F-7F94-7BBC0B46EDB2}"/>
              </a:ext>
            </a:extLst>
          </p:cNvPr>
          <p:cNvSpPr txBox="1"/>
          <p:nvPr/>
        </p:nvSpPr>
        <p:spPr>
          <a:xfrm>
            <a:off x="286108" y="3740880"/>
            <a:ext cx="50426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Các bạn 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còn lại sử dụng bảng nhân, chia tiện ích để tìm kết quả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ai tìm nhanh nhất 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và đúng 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được 1 điểm. </a:t>
            </a:r>
            <a:endParaRPr kumimoji="0" lang="vi-VN" altLang="zh-CN" sz="24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C14734-5778-091F-7F94-7BBC0B46EDB2}"/>
              </a:ext>
            </a:extLst>
          </p:cNvPr>
          <p:cNvSpPr txBox="1"/>
          <p:nvPr/>
        </p:nvSpPr>
        <p:spPr>
          <a:xfrm>
            <a:off x="2286000" y="311639"/>
            <a:ext cx="91387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32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SỬ DỤNG BẢNG NHÂN, CHIA TIỆN ÍCH </a:t>
            </a:r>
            <a:endParaRPr lang="en-US" altLang="zh-CN" sz="3200" b="1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0" algn="ctr">
              <a:defRPr/>
            </a:pPr>
            <a:r>
              <a:rPr lang="vi-VN" altLang="zh-CN" sz="32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ĐỂ KIỂM TRA KẾT QUẢ CỦA CÁC</a:t>
            </a:r>
            <a:r>
              <a:rPr lang="en-US" altLang="zh-CN" sz="32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 altLang="zh-CN" sz="32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PHÉP TÍNH</a:t>
            </a:r>
            <a:endParaRPr kumimoji="0" lang="vi-VN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5906" t="4283" r="3633" b="3294"/>
          <a:stretch/>
        </p:blipFill>
        <p:spPr>
          <a:xfrm>
            <a:off x="8056905" y="1780138"/>
            <a:ext cx="3848987" cy="307280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10" y="0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0825649-7ECB-0248-87AD-2A5FD1E586F9}"/>
              </a:ext>
            </a:extLst>
          </p:cNvPr>
          <p:cNvSpPr txBox="1"/>
          <p:nvPr/>
        </p:nvSpPr>
        <p:spPr>
          <a:xfrm>
            <a:off x="3700805" y="5217149"/>
            <a:ext cx="47903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Sau 10 lượt chơi, bạn nào được nhiều điểm nhất sẽ chiến thắng.</a:t>
            </a:r>
            <a:endParaRPr kumimoji="0" lang="vi-VN" altLang="zh-CN" sz="24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561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  <p:bldP spid="5" grpId="0"/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44929" y="624225"/>
            <a:ext cx="46565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ĐÁNH GIÁ SẢN PHẨM</a:t>
            </a:r>
            <a:endParaRPr kumimoji="0" lang="vi-VN" altLang="zh-CN" sz="32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1278" y="1555927"/>
            <a:ext cx="8372475" cy="43434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47EDC76-93E4-69B2-B3EB-FFBB9F9285CB}"/>
              </a:ext>
            </a:extLst>
          </p:cNvPr>
          <p:cNvSpPr txBox="1"/>
          <p:nvPr/>
        </p:nvSpPr>
        <p:spPr>
          <a:xfrm>
            <a:off x="6679784" y="1657458"/>
            <a:ext cx="2545723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Thực hiện đánh giá bằng hình dán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/>
          <a:srcRect l="6827" t="7035" r="5654" b="3542"/>
          <a:stretch/>
        </p:blipFill>
        <p:spPr>
          <a:xfrm>
            <a:off x="6393109" y="3561547"/>
            <a:ext cx="868595" cy="868595"/>
          </a:xfrm>
          <a:prstGeom prst="ellipse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/>
          <a:srcRect l="9571" t="6413" r="10420" b="6660"/>
          <a:stretch/>
        </p:blipFill>
        <p:spPr>
          <a:xfrm>
            <a:off x="7528178" y="4656132"/>
            <a:ext cx="848933" cy="848933"/>
          </a:xfrm>
          <a:prstGeom prst="ellipse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FDE824D-7BC5-90F3-C07C-456ED61796A8}"/>
              </a:ext>
            </a:extLst>
          </p:cNvPr>
          <p:cNvSpPr txBox="1"/>
          <p:nvPr/>
        </p:nvSpPr>
        <p:spPr>
          <a:xfrm>
            <a:off x="2812613" y="3642563"/>
            <a:ext cx="3056573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lang="vi-VN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Có thể sử dụng để tìm kết quả của</a:t>
            </a:r>
            <a:r>
              <a:rPr lang="en-US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các phép tính trong bảng nhân,</a:t>
            </a:r>
            <a:r>
              <a:rPr lang="en-US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chia 2, 3, 4, ..., 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B620A34-3DE0-D059-6C74-E9F5B756E90A}"/>
              </a:ext>
            </a:extLst>
          </p:cNvPr>
          <p:cNvSpPr txBox="1"/>
          <p:nvPr/>
        </p:nvSpPr>
        <p:spPr>
          <a:xfrm>
            <a:off x="2789342" y="4674977"/>
            <a:ext cx="3328173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kumimoji="0" lang="pt-BR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lang="vi-VN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Sản phẩm dễ sử dụng, chắc chắn,</a:t>
            </a:r>
            <a:r>
              <a:rPr lang="en-US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vi-VN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đảm bảo tính thẩm mĩ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10" y="144570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59830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/>
      <p:bldP spid="18" grpId="0"/>
      <p:bldP spid="1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725248E-A0D6-AD5A-5800-9A78FC7887FD}"/>
              </a:ext>
            </a:extLst>
          </p:cNvPr>
          <p:cNvSpPr txBox="1"/>
          <p:nvPr/>
        </p:nvSpPr>
        <p:spPr>
          <a:xfrm>
            <a:off x="3806254" y="2957633"/>
            <a:ext cx="58561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>
              <a:defRPr sz="2400" b="1">
                <a:solidFill>
                  <a:srgbClr val="00A77D"/>
                </a:solidFill>
                <a:latin typeface="Muli" panose="000005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TẠM</a:t>
            </a:r>
            <a:r>
              <a:rPr kumimoji="0" lang="en-US" sz="48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 Black" panose="02000000000000000000" pitchFamily="2" charset="0"/>
                <a:ea typeface="Roboto Black" panose="02000000000000000000" pitchFamily="2" charset="0"/>
                <a:cs typeface="+mn-cs"/>
              </a:rPr>
              <a:t> BIỆT CÁC EM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 Black" panose="02000000000000000000" pitchFamily="2" charset="0"/>
              <a:ea typeface="Roboto Black" panose="02000000000000000000" pitchFamily="2" charset="0"/>
              <a:cs typeface="+mn-cs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92552" y="2700015"/>
            <a:ext cx="1588399" cy="26025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6101" y="0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58575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3.75E-6 1.85185E-6 L -3.75E-6 -0.07222 " pathEditMode="relative" rAng="0" ptsTypes="AA">
                                      <p:cBhvr>
                                        <p:cTn id="10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1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2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285875" y="1283639"/>
            <a:ext cx="9620250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Tahoma"/>
                <a:cs typeface="Tahoma"/>
              </a:rPr>
              <a:t>5 x 2 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0091" y="4011590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9524" y="206782"/>
            <a:ext cx="22461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>
                <a:solidFill>
                  <a:srgbClr val="CF5F1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ĐỘI THỎ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CF5F13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657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25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285875" y="1283639"/>
            <a:ext cx="9620250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x 7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0091" y="4011590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8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69524" y="206782"/>
            <a:ext cx="22461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>
                <a:solidFill>
                  <a:srgbClr val="CF5F1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ĐỘI THỎ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CF5F13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206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25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285875" y="1283639"/>
            <a:ext cx="9620250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16 : 2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0091" y="4011590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5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69524" y="206782"/>
            <a:ext cx="22461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>
                <a:solidFill>
                  <a:srgbClr val="CF5F1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ĐỘI THỎ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CF5F13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852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25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285875" y="1283639"/>
            <a:ext cx="9620250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30 : 6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0091" y="4011590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5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69524" y="206782"/>
            <a:ext cx="22461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>
                <a:solidFill>
                  <a:srgbClr val="CF5F1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ĐỘI THỎ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CF5F13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207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25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285875" y="1283639"/>
            <a:ext cx="9620250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 x 4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0091" y="4011590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32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5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69524" y="206782"/>
            <a:ext cx="22461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>
                <a:solidFill>
                  <a:srgbClr val="CF5F1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ĐỘI THỎ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CF5F13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820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25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285875" y="1283639"/>
            <a:ext cx="9620250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 x 2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0091" y="4011590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12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5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220003"/>
            <a:ext cx="1285875" cy="12858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7626" y="240099"/>
            <a:ext cx="22220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>
                <a:solidFill>
                  <a:srgbClr val="FFC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ĐỘI CỌP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50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136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05" y="-53336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AutoShape 2" descr="Bảng cửu chương nhân, chia dành cho học sinh tiểu học">
            <a:extLst>
              <a:ext uri="{FF2B5EF4-FFF2-40B4-BE49-F238E27FC236}">
                <a16:creationId xmlns:a16="http://schemas.microsoft.com/office/drawing/2014/main" id="{FE625322-D23F-BD05-4253-15942F41138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A1DD84-D651-C9D7-1D3D-549FE6D4D8FF}"/>
              </a:ext>
            </a:extLst>
          </p:cNvPr>
          <p:cNvSpPr txBox="1"/>
          <p:nvPr/>
        </p:nvSpPr>
        <p:spPr>
          <a:xfrm>
            <a:off x="1725621" y="2858646"/>
            <a:ext cx="87407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4000" b="1" noProof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CHÚNG TA BẮT ĐẦU VÀO BÀI HỌC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30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25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285875" y="1283639"/>
            <a:ext cx="9620250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x 4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0091" y="4011590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7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220003"/>
            <a:ext cx="1285875" cy="12858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7626" y="240099"/>
            <a:ext cx="22220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>
                <a:solidFill>
                  <a:srgbClr val="FFC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ĐỘI CỌP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50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116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25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285875" y="1283639"/>
            <a:ext cx="9620250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540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18 : 2</a:t>
            </a:r>
            <a:endParaRPr lang="vi-VN" sz="5400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0091" y="4011590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7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220003"/>
            <a:ext cx="1285875" cy="12858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7626" y="240099"/>
            <a:ext cx="22220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>
                <a:solidFill>
                  <a:srgbClr val="FFC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ĐỘI CỌP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50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639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25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285875" y="1283639"/>
            <a:ext cx="9620250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35 : 7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0091" y="4011590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7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220003"/>
            <a:ext cx="1285875" cy="12858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7626" y="240099"/>
            <a:ext cx="22220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>
                <a:solidFill>
                  <a:srgbClr val="FFC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ĐỘI CỌP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50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922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25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285875" y="1283639"/>
            <a:ext cx="9620250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 x 3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0091" y="4011590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21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7626" y="240099"/>
            <a:ext cx="22220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>
                <a:solidFill>
                  <a:srgbClr val="FFC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ĐỘI CỌP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50000"/>
                </a:srgbClr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7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220003"/>
            <a:ext cx="1285875" cy="12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637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8131" y="4620781"/>
            <a:ext cx="1436365" cy="2039707"/>
          </a:xfrm>
          <a:prstGeom prst="rect">
            <a:avLst/>
          </a:prstGeom>
        </p:spPr>
      </p:pic>
      <p:sp>
        <p:nvSpPr>
          <p:cNvPr id="107" name="Rounded Rectangular Callout 106"/>
          <p:cNvSpPr/>
          <p:nvPr/>
        </p:nvSpPr>
        <p:spPr>
          <a:xfrm>
            <a:off x="7859755" y="2046147"/>
            <a:ext cx="3862137" cy="1521498"/>
          </a:xfrm>
          <a:prstGeom prst="wedgeRoundRectCallout">
            <a:avLst>
              <a:gd name="adj1" fmla="val 38281"/>
              <a:gd name="adj2" fmla="val 138747"/>
              <a:gd name="adj3" fmla="val 16667"/>
            </a:avLst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8003379" y="2206731"/>
            <a:ext cx="37185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Các bạn trong tranh tìm kết quả phép tính bằng cách nào?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2524388" y="324651"/>
            <a:ext cx="67728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QUAN SÁT TRANH VÀ CHO BIẾT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771" y="909426"/>
            <a:ext cx="7871832" cy="6024502"/>
          </a:xfrm>
          <a:prstGeom prst="roundRect">
            <a:avLst>
              <a:gd name="adj" fmla="val 15273"/>
            </a:avLst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2288" y="1183196"/>
            <a:ext cx="3085714" cy="2447824"/>
          </a:xfrm>
          <a:prstGeom prst="rect">
            <a:avLst/>
          </a:prstGeom>
        </p:spPr>
      </p:pic>
      <p:sp>
        <p:nvSpPr>
          <p:cNvPr id="4" name="Oval Callout 3"/>
          <p:cNvSpPr/>
          <p:nvPr/>
        </p:nvSpPr>
        <p:spPr>
          <a:xfrm>
            <a:off x="5735668" y="2375453"/>
            <a:ext cx="1957219" cy="1583544"/>
          </a:xfrm>
          <a:custGeom>
            <a:avLst/>
            <a:gdLst>
              <a:gd name="connsiteX0" fmla="*/ 600082 w 2057400"/>
              <a:gd name="connsiteY0" fmla="*/ 1559046 h 1385819"/>
              <a:gd name="connsiteX1" fmla="*/ 523165 w 2057400"/>
              <a:gd name="connsiteY1" fmla="*/ 1296376 h 1385819"/>
              <a:gd name="connsiteX2" fmla="*/ 284132 w 2057400"/>
              <a:gd name="connsiteY2" fmla="*/ 214791 h 1385819"/>
              <a:gd name="connsiteX3" fmla="*/ 1342833 w 2057400"/>
              <a:gd name="connsiteY3" fmla="*/ 33096 h 1385819"/>
              <a:gd name="connsiteX4" fmla="*/ 1953030 w 2057400"/>
              <a:gd name="connsiteY4" fmla="*/ 997018 h 1385819"/>
              <a:gd name="connsiteX5" fmla="*/ 895590 w 2057400"/>
              <a:gd name="connsiteY5" fmla="*/ 1379993 h 1385819"/>
              <a:gd name="connsiteX6" fmla="*/ 600082 w 2057400"/>
              <a:gd name="connsiteY6" fmla="*/ 1559046 h 1385819"/>
              <a:gd name="connsiteX0" fmla="*/ 530491 w 1951812"/>
              <a:gd name="connsiteY0" fmla="*/ 1583405 h 1583405"/>
              <a:gd name="connsiteX1" fmla="*/ 453574 w 1951812"/>
              <a:gd name="connsiteY1" fmla="*/ 1320735 h 1583405"/>
              <a:gd name="connsiteX2" fmla="*/ 333810 w 1951812"/>
              <a:gd name="connsiteY2" fmla="*/ 229211 h 1583405"/>
              <a:gd name="connsiteX3" fmla="*/ 1273242 w 1951812"/>
              <a:gd name="connsiteY3" fmla="*/ 57455 h 1583405"/>
              <a:gd name="connsiteX4" fmla="*/ 1883439 w 1951812"/>
              <a:gd name="connsiteY4" fmla="*/ 1021377 h 1583405"/>
              <a:gd name="connsiteX5" fmla="*/ 825999 w 1951812"/>
              <a:gd name="connsiteY5" fmla="*/ 1404352 h 1583405"/>
              <a:gd name="connsiteX6" fmla="*/ 530491 w 1951812"/>
              <a:gd name="connsiteY6" fmla="*/ 1583405 h 1583405"/>
              <a:gd name="connsiteX0" fmla="*/ 530491 w 1951812"/>
              <a:gd name="connsiteY0" fmla="*/ 1583405 h 1583405"/>
              <a:gd name="connsiteX1" fmla="*/ 453574 w 1951812"/>
              <a:gd name="connsiteY1" fmla="*/ 1320735 h 1583405"/>
              <a:gd name="connsiteX2" fmla="*/ 333810 w 1951812"/>
              <a:gd name="connsiteY2" fmla="*/ 229211 h 1583405"/>
              <a:gd name="connsiteX3" fmla="*/ 1273242 w 1951812"/>
              <a:gd name="connsiteY3" fmla="*/ 57455 h 1583405"/>
              <a:gd name="connsiteX4" fmla="*/ 1883439 w 1951812"/>
              <a:gd name="connsiteY4" fmla="*/ 1021377 h 1583405"/>
              <a:gd name="connsiteX5" fmla="*/ 955208 w 1951812"/>
              <a:gd name="connsiteY5" fmla="*/ 1265204 h 1583405"/>
              <a:gd name="connsiteX6" fmla="*/ 530491 w 1951812"/>
              <a:gd name="connsiteY6" fmla="*/ 1583405 h 1583405"/>
              <a:gd name="connsiteX0" fmla="*/ 329023 w 1750344"/>
              <a:gd name="connsiteY0" fmla="*/ 1579804 h 1579804"/>
              <a:gd name="connsiteX1" fmla="*/ 391253 w 1750344"/>
              <a:gd name="connsiteY1" fmla="*/ 1088534 h 1579804"/>
              <a:gd name="connsiteX2" fmla="*/ 132342 w 1750344"/>
              <a:gd name="connsiteY2" fmla="*/ 225610 h 1579804"/>
              <a:gd name="connsiteX3" fmla="*/ 1071774 w 1750344"/>
              <a:gd name="connsiteY3" fmla="*/ 53854 h 1579804"/>
              <a:gd name="connsiteX4" fmla="*/ 1681971 w 1750344"/>
              <a:gd name="connsiteY4" fmla="*/ 1017776 h 1579804"/>
              <a:gd name="connsiteX5" fmla="*/ 753740 w 1750344"/>
              <a:gd name="connsiteY5" fmla="*/ 1261603 h 1579804"/>
              <a:gd name="connsiteX6" fmla="*/ 329023 w 1750344"/>
              <a:gd name="connsiteY6" fmla="*/ 1579804 h 1579804"/>
              <a:gd name="connsiteX0" fmla="*/ 261920 w 1681425"/>
              <a:gd name="connsiteY0" fmla="*/ 1574694 h 1574694"/>
              <a:gd name="connsiteX1" fmla="*/ 324150 w 1681425"/>
              <a:gd name="connsiteY1" fmla="*/ 1083424 h 1574694"/>
              <a:gd name="connsiteX2" fmla="*/ 214325 w 1681425"/>
              <a:gd name="connsiteY2" fmla="*/ 240378 h 1574694"/>
              <a:gd name="connsiteX3" fmla="*/ 1004671 w 1681425"/>
              <a:gd name="connsiteY3" fmla="*/ 48744 h 1574694"/>
              <a:gd name="connsiteX4" fmla="*/ 1614868 w 1681425"/>
              <a:gd name="connsiteY4" fmla="*/ 1012666 h 1574694"/>
              <a:gd name="connsiteX5" fmla="*/ 686637 w 1681425"/>
              <a:gd name="connsiteY5" fmla="*/ 1256493 h 1574694"/>
              <a:gd name="connsiteX6" fmla="*/ 261920 w 1681425"/>
              <a:gd name="connsiteY6" fmla="*/ 1574694 h 1574694"/>
              <a:gd name="connsiteX0" fmla="*/ 300834 w 1720339"/>
              <a:gd name="connsiteY0" fmla="*/ 1566107 h 1566107"/>
              <a:gd name="connsiteX1" fmla="*/ 363064 w 1720339"/>
              <a:gd name="connsiteY1" fmla="*/ 1074837 h 1566107"/>
              <a:gd name="connsiteX2" fmla="*/ 253239 w 1720339"/>
              <a:gd name="connsiteY2" fmla="*/ 231791 h 1566107"/>
              <a:gd name="connsiteX3" fmla="*/ 1043585 w 1720339"/>
              <a:gd name="connsiteY3" fmla="*/ 40157 h 1566107"/>
              <a:gd name="connsiteX4" fmla="*/ 1653782 w 1720339"/>
              <a:gd name="connsiteY4" fmla="*/ 1004079 h 1566107"/>
              <a:gd name="connsiteX5" fmla="*/ 725551 w 1720339"/>
              <a:gd name="connsiteY5" fmla="*/ 1247906 h 1566107"/>
              <a:gd name="connsiteX6" fmla="*/ 300834 w 1720339"/>
              <a:gd name="connsiteY6" fmla="*/ 1566107 h 1566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20339" h="1566107">
                <a:moveTo>
                  <a:pt x="300834" y="1566107"/>
                </a:moveTo>
                <a:lnTo>
                  <a:pt x="363064" y="1074837"/>
                </a:lnTo>
                <a:cubicBezTo>
                  <a:pt x="-220825" y="852913"/>
                  <a:pt x="20550" y="374420"/>
                  <a:pt x="253239" y="231791"/>
                </a:cubicBezTo>
                <a:cubicBezTo>
                  <a:pt x="429214" y="123926"/>
                  <a:pt x="810161" y="-88558"/>
                  <a:pt x="1043585" y="40157"/>
                </a:cubicBezTo>
                <a:cubicBezTo>
                  <a:pt x="1277009" y="168872"/>
                  <a:pt x="1928921" y="624655"/>
                  <a:pt x="1653782" y="1004079"/>
                </a:cubicBezTo>
                <a:cubicBezTo>
                  <a:pt x="1459923" y="1271416"/>
                  <a:pt x="1163543" y="1286404"/>
                  <a:pt x="725551" y="1247906"/>
                </a:cubicBezTo>
                <a:lnTo>
                  <a:pt x="300834" y="156610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Callout 3"/>
          <p:cNvSpPr/>
          <p:nvPr/>
        </p:nvSpPr>
        <p:spPr>
          <a:xfrm flipH="1">
            <a:off x="92609" y="2483156"/>
            <a:ext cx="1862013" cy="1566107"/>
          </a:xfrm>
          <a:custGeom>
            <a:avLst/>
            <a:gdLst>
              <a:gd name="connsiteX0" fmla="*/ 600082 w 2057400"/>
              <a:gd name="connsiteY0" fmla="*/ 1559046 h 1385819"/>
              <a:gd name="connsiteX1" fmla="*/ 523165 w 2057400"/>
              <a:gd name="connsiteY1" fmla="*/ 1296376 h 1385819"/>
              <a:gd name="connsiteX2" fmla="*/ 284132 w 2057400"/>
              <a:gd name="connsiteY2" fmla="*/ 214791 h 1385819"/>
              <a:gd name="connsiteX3" fmla="*/ 1342833 w 2057400"/>
              <a:gd name="connsiteY3" fmla="*/ 33096 h 1385819"/>
              <a:gd name="connsiteX4" fmla="*/ 1953030 w 2057400"/>
              <a:gd name="connsiteY4" fmla="*/ 997018 h 1385819"/>
              <a:gd name="connsiteX5" fmla="*/ 895590 w 2057400"/>
              <a:gd name="connsiteY5" fmla="*/ 1379993 h 1385819"/>
              <a:gd name="connsiteX6" fmla="*/ 600082 w 2057400"/>
              <a:gd name="connsiteY6" fmla="*/ 1559046 h 1385819"/>
              <a:gd name="connsiteX0" fmla="*/ 530491 w 1951812"/>
              <a:gd name="connsiteY0" fmla="*/ 1583405 h 1583405"/>
              <a:gd name="connsiteX1" fmla="*/ 453574 w 1951812"/>
              <a:gd name="connsiteY1" fmla="*/ 1320735 h 1583405"/>
              <a:gd name="connsiteX2" fmla="*/ 333810 w 1951812"/>
              <a:gd name="connsiteY2" fmla="*/ 229211 h 1583405"/>
              <a:gd name="connsiteX3" fmla="*/ 1273242 w 1951812"/>
              <a:gd name="connsiteY3" fmla="*/ 57455 h 1583405"/>
              <a:gd name="connsiteX4" fmla="*/ 1883439 w 1951812"/>
              <a:gd name="connsiteY4" fmla="*/ 1021377 h 1583405"/>
              <a:gd name="connsiteX5" fmla="*/ 825999 w 1951812"/>
              <a:gd name="connsiteY5" fmla="*/ 1404352 h 1583405"/>
              <a:gd name="connsiteX6" fmla="*/ 530491 w 1951812"/>
              <a:gd name="connsiteY6" fmla="*/ 1583405 h 1583405"/>
              <a:gd name="connsiteX0" fmla="*/ 530491 w 1951812"/>
              <a:gd name="connsiteY0" fmla="*/ 1583405 h 1583405"/>
              <a:gd name="connsiteX1" fmla="*/ 453574 w 1951812"/>
              <a:gd name="connsiteY1" fmla="*/ 1320735 h 1583405"/>
              <a:gd name="connsiteX2" fmla="*/ 333810 w 1951812"/>
              <a:gd name="connsiteY2" fmla="*/ 229211 h 1583405"/>
              <a:gd name="connsiteX3" fmla="*/ 1273242 w 1951812"/>
              <a:gd name="connsiteY3" fmla="*/ 57455 h 1583405"/>
              <a:gd name="connsiteX4" fmla="*/ 1883439 w 1951812"/>
              <a:gd name="connsiteY4" fmla="*/ 1021377 h 1583405"/>
              <a:gd name="connsiteX5" fmla="*/ 955208 w 1951812"/>
              <a:gd name="connsiteY5" fmla="*/ 1265204 h 1583405"/>
              <a:gd name="connsiteX6" fmla="*/ 530491 w 1951812"/>
              <a:gd name="connsiteY6" fmla="*/ 1583405 h 1583405"/>
              <a:gd name="connsiteX0" fmla="*/ 329023 w 1750344"/>
              <a:gd name="connsiteY0" fmla="*/ 1579804 h 1579804"/>
              <a:gd name="connsiteX1" fmla="*/ 391253 w 1750344"/>
              <a:gd name="connsiteY1" fmla="*/ 1088534 h 1579804"/>
              <a:gd name="connsiteX2" fmla="*/ 132342 w 1750344"/>
              <a:gd name="connsiteY2" fmla="*/ 225610 h 1579804"/>
              <a:gd name="connsiteX3" fmla="*/ 1071774 w 1750344"/>
              <a:gd name="connsiteY3" fmla="*/ 53854 h 1579804"/>
              <a:gd name="connsiteX4" fmla="*/ 1681971 w 1750344"/>
              <a:gd name="connsiteY4" fmla="*/ 1017776 h 1579804"/>
              <a:gd name="connsiteX5" fmla="*/ 753740 w 1750344"/>
              <a:gd name="connsiteY5" fmla="*/ 1261603 h 1579804"/>
              <a:gd name="connsiteX6" fmla="*/ 329023 w 1750344"/>
              <a:gd name="connsiteY6" fmla="*/ 1579804 h 1579804"/>
              <a:gd name="connsiteX0" fmla="*/ 261920 w 1681425"/>
              <a:gd name="connsiteY0" fmla="*/ 1574694 h 1574694"/>
              <a:gd name="connsiteX1" fmla="*/ 324150 w 1681425"/>
              <a:gd name="connsiteY1" fmla="*/ 1083424 h 1574694"/>
              <a:gd name="connsiteX2" fmla="*/ 214325 w 1681425"/>
              <a:gd name="connsiteY2" fmla="*/ 240378 h 1574694"/>
              <a:gd name="connsiteX3" fmla="*/ 1004671 w 1681425"/>
              <a:gd name="connsiteY3" fmla="*/ 48744 h 1574694"/>
              <a:gd name="connsiteX4" fmla="*/ 1614868 w 1681425"/>
              <a:gd name="connsiteY4" fmla="*/ 1012666 h 1574694"/>
              <a:gd name="connsiteX5" fmla="*/ 686637 w 1681425"/>
              <a:gd name="connsiteY5" fmla="*/ 1256493 h 1574694"/>
              <a:gd name="connsiteX6" fmla="*/ 261920 w 1681425"/>
              <a:gd name="connsiteY6" fmla="*/ 1574694 h 1574694"/>
              <a:gd name="connsiteX0" fmla="*/ 300834 w 1720339"/>
              <a:gd name="connsiteY0" fmla="*/ 1566107 h 1566107"/>
              <a:gd name="connsiteX1" fmla="*/ 363064 w 1720339"/>
              <a:gd name="connsiteY1" fmla="*/ 1074837 h 1566107"/>
              <a:gd name="connsiteX2" fmla="*/ 253239 w 1720339"/>
              <a:gd name="connsiteY2" fmla="*/ 231791 h 1566107"/>
              <a:gd name="connsiteX3" fmla="*/ 1043585 w 1720339"/>
              <a:gd name="connsiteY3" fmla="*/ 40157 h 1566107"/>
              <a:gd name="connsiteX4" fmla="*/ 1653782 w 1720339"/>
              <a:gd name="connsiteY4" fmla="*/ 1004079 h 1566107"/>
              <a:gd name="connsiteX5" fmla="*/ 725551 w 1720339"/>
              <a:gd name="connsiteY5" fmla="*/ 1247906 h 1566107"/>
              <a:gd name="connsiteX6" fmla="*/ 300834 w 1720339"/>
              <a:gd name="connsiteY6" fmla="*/ 1566107 h 1566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20339" h="1566107">
                <a:moveTo>
                  <a:pt x="300834" y="1566107"/>
                </a:moveTo>
                <a:lnTo>
                  <a:pt x="363064" y="1074837"/>
                </a:lnTo>
                <a:cubicBezTo>
                  <a:pt x="-220825" y="852913"/>
                  <a:pt x="20550" y="374420"/>
                  <a:pt x="253239" y="231791"/>
                </a:cubicBezTo>
                <a:cubicBezTo>
                  <a:pt x="429214" y="123926"/>
                  <a:pt x="810161" y="-88558"/>
                  <a:pt x="1043585" y="40157"/>
                </a:cubicBezTo>
                <a:cubicBezTo>
                  <a:pt x="1277009" y="168872"/>
                  <a:pt x="1928921" y="624655"/>
                  <a:pt x="1653782" y="1004079"/>
                </a:cubicBezTo>
                <a:cubicBezTo>
                  <a:pt x="1459923" y="1271416"/>
                  <a:pt x="1163543" y="1286404"/>
                  <a:pt x="725551" y="1247906"/>
                </a:cubicBezTo>
                <a:lnTo>
                  <a:pt x="300834" y="156610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780520" y="2629819"/>
            <a:ext cx="18462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Chờ tớ tìm</a:t>
            </a:r>
          </a:p>
          <a:p>
            <a:pPr lvl="0" algn="ctr">
              <a:defRPr/>
            </a:pP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kết quả nhé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3175" y="2945395"/>
            <a:ext cx="1846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56 : 7 = ?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0627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 animBg="1"/>
      <p:bldP spid="117" grpId="0"/>
      <p:bldP spid="4" grpId="0" animBg="1"/>
      <p:bldP spid="11" grpId="0" animBg="1"/>
      <p:bldP spid="9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TextBox 115"/>
          <p:cNvSpPr txBox="1"/>
          <p:nvPr/>
        </p:nvSpPr>
        <p:spPr>
          <a:xfrm>
            <a:off x="123028" y="2881618"/>
            <a:ext cx="40590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Dò tìm phép tính đó trong các bảng nhân, chia đã học</a:t>
            </a:r>
            <a:endParaRPr lang="en-US" altLang="zh-CN" sz="3200" dirty="0">
              <a:solidFill>
                <a:srgbClr val="FF000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524388" y="324651"/>
            <a:ext cx="67728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QUAN SÁT TRANH VÀ CHO BIẾT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78905" y="1724462"/>
            <a:ext cx="42566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Các bạn trong tranh tìm kết quả phép tính bằng cách:</a:t>
            </a:r>
            <a:endParaRPr lang="en-US" altLang="zh-CN" sz="32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05" y="-53336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578DB35-73DB-8D12-1477-D8527EBE80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49420">
            <a:off x="8096227" y="4900041"/>
            <a:ext cx="3851653" cy="16392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2937DD3-BDCA-3031-E247-CA7529D616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349420">
            <a:off x="7973565" y="3251954"/>
            <a:ext cx="3851654" cy="1673635"/>
          </a:xfrm>
          <a:prstGeom prst="rect">
            <a:avLst/>
          </a:prstGeom>
        </p:spPr>
      </p:pic>
      <p:sp>
        <p:nvSpPr>
          <p:cNvPr id="6" name="AutoShape 2" descr="Bảng cửu chương nhân, chia dành cho học sinh tiểu học">
            <a:extLst>
              <a:ext uri="{FF2B5EF4-FFF2-40B4-BE49-F238E27FC236}">
                <a16:creationId xmlns:a16="http://schemas.microsoft.com/office/drawing/2014/main" id="{FE625322-D23F-BD05-4253-15942F41138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E67D46D-E61B-750D-4613-DDA08F8D2F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302507">
            <a:off x="4447842" y="1284728"/>
            <a:ext cx="3482901" cy="3438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803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/>
      <p:bldP spid="41" grpId="0"/>
      <p:bldP spid="4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8131" y="4620781"/>
            <a:ext cx="1436365" cy="2039707"/>
          </a:xfrm>
          <a:prstGeom prst="rect">
            <a:avLst/>
          </a:prstGeom>
        </p:spPr>
      </p:pic>
      <p:sp>
        <p:nvSpPr>
          <p:cNvPr id="107" name="Rounded Rectangular Callout 106"/>
          <p:cNvSpPr/>
          <p:nvPr/>
        </p:nvSpPr>
        <p:spPr>
          <a:xfrm>
            <a:off x="7859755" y="2046147"/>
            <a:ext cx="3862137" cy="1521498"/>
          </a:xfrm>
          <a:prstGeom prst="wedgeRoundRectCallout">
            <a:avLst>
              <a:gd name="adj1" fmla="val 38281"/>
              <a:gd name="adj2" fmla="val 138747"/>
              <a:gd name="adj3" fmla="val 16667"/>
            </a:avLst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8003379" y="2206731"/>
            <a:ext cx="37185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Có cách nào giúp các bạn tìm nhanh kết quả phép tính không?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2524388" y="324651"/>
            <a:ext cx="67728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QUAN SÁT TRANH VÀ CHO BIẾT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771" y="909426"/>
            <a:ext cx="7871832" cy="6024502"/>
          </a:xfrm>
          <a:prstGeom prst="roundRect">
            <a:avLst>
              <a:gd name="adj" fmla="val 15273"/>
            </a:avLst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2288" y="1183196"/>
            <a:ext cx="3085714" cy="2447824"/>
          </a:xfrm>
          <a:prstGeom prst="rect">
            <a:avLst/>
          </a:prstGeom>
        </p:spPr>
      </p:pic>
      <p:sp>
        <p:nvSpPr>
          <p:cNvPr id="4" name="Oval Callout 3"/>
          <p:cNvSpPr/>
          <p:nvPr/>
        </p:nvSpPr>
        <p:spPr>
          <a:xfrm>
            <a:off x="5735668" y="2375453"/>
            <a:ext cx="1957219" cy="1583544"/>
          </a:xfrm>
          <a:custGeom>
            <a:avLst/>
            <a:gdLst>
              <a:gd name="connsiteX0" fmla="*/ 600082 w 2057400"/>
              <a:gd name="connsiteY0" fmla="*/ 1559046 h 1385819"/>
              <a:gd name="connsiteX1" fmla="*/ 523165 w 2057400"/>
              <a:gd name="connsiteY1" fmla="*/ 1296376 h 1385819"/>
              <a:gd name="connsiteX2" fmla="*/ 284132 w 2057400"/>
              <a:gd name="connsiteY2" fmla="*/ 214791 h 1385819"/>
              <a:gd name="connsiteX3" fmla="*/ 1342833 w 2057400"/>
              <a:gd name="connsiteY3" fmla="*/ 33096 h 1385819"/>
              <a:gd name="connsiteX4" fmla="*/ 1953030 w 2057400"/>
              <a:gd name="connsiteY4" fmla="*/ 997018 h 1385819"/>
              <a:gd name="connsiteX5" fmla="*/ 895590 w 2057400"/>
              <a:gd name="connsiteY5" fmla="*/ 1379993 h 1385819"/>
              <a:gd name="connsiteX6" fmla="*/ 600082 w 2057400"/>
              <a:gd name="connsiteY6" fmla="*/ 1559046 h 1385819"/>
              <a:gd name="connsiteX0" fmla="*/ 530491 w 1951812"/>
              <a:gd name="connsiteY0" fmla="*/ 1583405 h 1583405"/>
              <a:gd name="connsiteX1" fmla="*/ 453574 w 1951812"/>
              <a:gd name="connsiteY1" fmla="*/ 1320735 h 1583405"/>
              <a:gd name="connsiteX2" fmla="*/ 333810 w 1951812"/>
              <a:gd name="connsiteY2" fmla="*/ 229211 h 1583405"/>
              <a:gd name="connsiteX3" fmla="*/ 1273242 w 1951812"/>
              <a:gd name="connsiteY3" fmla="*/ 57455 h 1583405"/>
              <a:gd name="connsiteX4" fmla="*/ 1883439 w 1951812"/>
              <a:gd name="connsiteY4" fmla="*/ 1021377 h 1583405"/>
              <a:gd name="connsiteX5" fmla="*/ 825999 w 1951812"/>
              <a:gd name="connsiteY5" fmla="*/ 1404352 h 1583405"/>
              <a:gd name="connsiteX6" fmla="*/ 530491 w 1951812"/>
              <a:gd name="connsiteY6" fmla="*/ 1583405 h 1583405"/>
              <a:gd name="connsiteX0" fmla="*/ 530491 w 1951812"/>
              <a:gd name="connsiteY0" fmla="*/ 1583405 h 1583405"/>
              <a:gd name="connsiteX1" fmla="*/ 453574 w 1951812"/>
              <a:gd name="connsiteY1" fmla="*/ 1320735 h 1583405"/>
              <a:gd name="connsiteX2" fmla="*/ 333810 w 1951812"/>
              <a:gd name="connsiteY2" fmla="*/ 229211 h 1583405"/>
              <a:gd name="connsiteX3" fmla="*/ 1273242 w 1951812"/>
              <a:gd name="connsiteY3" fmla="*/ 57455 h 1583405"/>
              <a:gd name="connsiteX4" fmla="*/ 1883439 w 1951812"/>
              <a:gd name="connsiteY4" fmla="*/ 1021377 h 1583405"/>
              <a:gd name="connsiteX5" fmla="*/ 955208 w 1951812"/>
              <a:gd name="connsiteY5" fmla="*/ 1265204 h 1583405"/>
              <a:gd name="connsiteX6" fmla="*/ 530491 w 1951812"/>
              <a:gd name="connsiteY6" fmla="*/ 1583405 h 1583405"/>
              <a:gd name="connsiteX0" fmla="*/ 329023 w 1750344"/>
              <a:gd name="connsiteY0" fmla="*/ 1579804 h 1579804"/>
              <a:gd name="connsiteX1" fmla="*/ 391253 w 1750344"/>
              <a:gd name="connsiteY1" fmla="*/ 1088534 h 1579804"/>
              <a:gd name="connsiteX2" fmla="*/ 132342 w 1750344"/>
              <a:gd name="connsiteY2" fmla="*/ 225610 h 1579804"/>
              <a:gd name="connsiteX3" fmla="*/ 1071774 w 1750344"/>
              <a:gd name="connsiteY3" fmla="*/ 53854 h 1579804"/>
              <a:gd name="connsiteX4" fmla="*/ 1681971 w 1750344"/>
              <a:gd name="connsiteY4" fmla="*/ 1017776 h 1579804"/>
              <a:gd name="connsiteX5" fmla="*/ 753740 w 1750344"/>
              <a:gd name="connsiteY5" fmla="*/ 1261603 h 1579804"/>
              <a:gd name="connsiteX6" fmla="*/ 329023 w 1750344"/>
              <a:gd name="connsiteY6" fmla="*/ 1579804 h 1579804"/>
              <a:gd name="connsiteX0" fmla="*/ 261920 w 1681425"/>
              <a:gd name="connsiteY0" fmla="*/ 1574694 h 1574694"/>
              <a:gd name="connsiteX1" fmla="*/ 324150 w 1681425"/>
              <a:gd name="connsiteY1" fmla="*/ 1083424 h 1574694"/>
              <a:gd name="connsiteX2" fmla="*/ 214325 w 1681425"/>
              <a:gd name="connsiteY2" fmla="*/ 240378 h 1574694"/>
              <a:gd name="connsiteX3" fmla="*/ 1004671 w 1681425"/>
              <a:gd name="connsiteY3" fmla="*/ 48744 h 1574694"/>
              <a:gd name="connsiteX4" fmla="*/ 1614868 w 1681425"/>
              <a:gd name="connsiteY4" fmla="*/ 1012666 h 1574694"/>
              <a:gd name="connsiteX5" fmla="*/ 686637 w 1681425"/>
              <a:gd name="connsiteY5" fmla="*/ 1256493 h 1574694"/>
              <a:gd name="connsiteX6" fmla="*/ 261920 w 1681425"/>
              <a:gd name="connsiteY6" fmla="*/ 1574694 h 1574694"/>
              <a:gd name="connsiteX0" fmla="*/ 300834 w 1720339"/>
              <a:gd name="connsiteY0" fmla="*/ 1566107 h 1566107"/>
              <a:gd name="connsiteX1" fmla="*/ 363064 w 1720339"/>
              <a:gd name="connsiteY1" fmla="*/ 1074837 h 1566107"/>
              <a:gd name="connsiteX2" fmla="*/ 253239 w 1720339"/>
              <a:gd name="connsiteY2" fmla="*/ 231791 h 1566107"/>
              <a:gd name="connsiteX3" fmla="*/ 1043585 w 1720339"/>
              <a:gd name="connsiteY3" fmla="*/ 40157 h 1566107"/>
              <a:gd name="connsiteX4" fmla="*/ 1653782 w 1720339"/>
              <a:gd name="connsiteY4" fmla="*/ 1004079 h 1566107"/>
              <a:gd name="connsiteX5" fmla="*/ 725551 w 1720339"/>
              <a:gd name="connsiteY5" fmla="*/ 1247906 h 1566107"/>
              <a:gd name="connsiteX6" fmla="*/ 300834 w 1720339"/>
              <a:gd name="connsiteY6" fmla="*/ 1566107 h 1566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20339" h="1566107">
                <a:moveTo>
                  <a:pt x="300834" y="1566107"/>
                </a:moveTo>
                <a:lnTo>
                  <a:pt x="363064" y="1074837"/>
                </a:lnTo>
                <a:cubicBezTo>
                  <a:pt x="-220825" y="852913"/>
                  <a:pt x="20550" y="374420"/>
                  <a:pt x="253239" y="231791"/>
                </a:cubicBezTo>
                <a:cubicBezTo>
                  <a:pt x="429214" y="123926"/>
                  <a:pt x="810161" y="-88558"/>
                  <a:pt x="1043585" y="40157"/>
                </a:cubicBezTo>
                <a:cubicBezTo>
                  <a:pt x="1277009" y="168872"/>
                  <a:pt x="1928921" y="624655"/>
                  <a:pt x="1653782" y="1004079"/>
                </a:cubicBezTo>
                <a:cubicBezTo>
                  <a:pt x="1459923" y="1271416"/>
                  <a:pt x="1163543" y="1286404"/>
                  <a:pt x="725551" y="1247906"/>
                </a:cubicBezTo>
                <a:lnTo>
                  <a:pt x="300834" y="156610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Callout 3"/>
          <p:cNvSpPr/>
          <p:nvPr/>
        </p:nvSpPr>
        <p:spPr>
          <a:xfrm flipH="1">
            <a:off x="92609" y="2483156"/>
            <a:ext cx="1862013" cy="1566107"/>
          </a:xfrm>
          <a:custGeom>
            <a:avLst/>
            <a:gdLst>
              <a:gd name="connsiteX0" fmla="*/ 600082 w 2057400"/>
              <a:gd name="connsiteY0" fmla="*/ 1559046 h 1385819"/>
              <a:gd name="connsiteX1" fmla="*/ 523165 w 2057400"/>
              <a:gd name="connsiteY1" fmla="*/ 1296376 h 1385819"/>
              <a:gd name="connsiteX2" fmla="*/ 284132 w 2057400"/>
              <a:gd name="connsiteY2" fmla="*/ 214791 h 1385819"/>
              <a:gd name="connsiteX3" fmla="*/ 1342833 w 2057400"/>
              <a:gd name="connsiteY3" fmla="*/ 33096 h 1385819"/>
              <a:gd name="connsiteX4" fmla="*/ 1953030 w 2057400"/>
              <a:gd name="connsiteY4" fmla="*/ 997018 h 1385819"/>
              <a:gd name="connsiteX5" fmla="*/ 895590 w 2057400"/>
              <a:gd name="connsiteY5" fmla="*/ 1379993 h 1385819"/>
              <a:gd name="connsiteX6" fmla="*/ 600082 w 2057400"/>
              <a:gd name="connsiteY6" fmla="*/ 1559046 h 1385819"/>
              <a:gd name="connsiteX0" fmla="*/ 530491 w 1951812"/>
              <a:gd name="connsiteY0" fmla="*/ 1583405 h 1583405"/>
              <a:gd name="connsiteX1" fmla="*/ 453574 w 1951812"/>
              <a:gd name="connsiteY1" fmla="*/ 1320735 h 1583405"/>
              <a:gd name="connsiteX2" fmla="*/ 333810 w 1951812"/>
              <a:gd name="connsiteY2" fmla="*/ 229211 h 1583405"/>
              <a:gd name="connsiteX3" fmla="*/ 1273242 w 1951812"/>
              <a:gd name="connsiteY3" fmla="*/ 57455 h 1583405"/>
              <a:gd name="connsiteX4" fmla="*/ 1883439 w 1951812"/>
              <a:gd name="connsiteY4" fmla="*/ 1021377 h 1583405"/>
              <a:gd name="connsiteX5" fmla="*/ 825999 w 1951812"/>
              <a:gd name="connsiteY5" fmla="*/ 1404352 h 1583405"/>
              <a:gd name="connsiteX6" fmla="*/ 530491 w 1951812"/>
              <a:gd name="connsiteY6" fmla="*/ 1583405 h 1583405"/>
              <a:gd name="connsiteX0" fmla="*/ 530491 w 1951812"/>
              <a:gd name="connsiteY0" fmla="*/ 1583405 h 1583405"/>
              <a:gd name="connsiteX1" fmla="*/ 453574 w 1951812"/>
              <a:gd name="connsiteY1" fmla="*/ 1320735 h 1583405"/>
              <a:gd name="connsiteX2" fmla="*/ 333810 w 1951812"/>
              <a:gd name="connsiteY2" fmla="*/ 229211 h 1583405"/>
              <a:gd name="connsiteX3" fmla="*/ 1273242 w 1951812"/>
              <a:gd name="connsiteY3" fmla="*/ 57455 h 1583405"/>
              <a:gd name="connsiteX4" fmla="*/ 1883439 w 1951812"/>
              <a:gd name="connsiteY4" fmla="*/ 1021377 h 1583405"/>
              <a:gd name="connsiteX5" fmla="*/ 955208 w 1951812"/>
              <a:gd name="connsiteY5" fmla="*/ 1265204 h 1583405"/>
              <a:gd name="connsiteX6" fmla="*/ 530491 w 1951812"/>
              <a:gd name="connsiteY6" fmla="*/ 1583405 h 1583405"/>
              <a:gd name="connsiteX0" fmla="*/ 329023 w 1750344"/>
              <a:gd name="connsiteY0" fmla="*/ 1579804 h 1579804"/>
              <a:gd name="connsiteX1" fmla="*/ 391253 w 1750344"/>
              <a:gd name="connsiteY1" fmla="*/ 1088534 h 1579804"/>
              <a:gd name="connsiteX2" fmla="*/ 132342 w 1750344"/>
              <a:gd name="connsiteY2" fmla="*/ 225610 h 1579804"/>
              <a:gd name="connsiteX3" fmla="*/ 1071774 w 1750344"/>
              <a:gd name="connsiteY3" fmla="*/ 53854 h 1579804"/>
              <a:gd name="connsiteX4" fmla="*/ 1681971 w 1750344"/>
              <a:gd name="connsiteY4" fmla="*/ 1017776 h 1579804"/>
              <a:gd name="connsiteX5" fmla="*/ 753740 w 1750344"/>
              <a:gd name="connsiteY5" fmla="*/ 1261603 h 1579804"/>
              <a:gd name="connsiteX6" fmla="*/ 329023 w 1750344"/>
              <a:gd name="connsiteY6" fmla="*/ 1579804 h 1579804"/>
              <a:gd name="connsiteX0" fmla="*/ 261920 w 1681425"/>
              <a:gd name="connsiteY0" fmla="*/ 1574694 h 1574694"/>
              <a:gd name="connsiteX1" fmla="*/ 324150 w 1681425"/>
              <a:gd name="connsiteY1" fmla="*/ 1083424 h 1574694"/>
              <a:gd name="connsiteX2" fmla="*/ 214325 w 1681425"/>
              <a:gd name="connsiteY2" fmla="*/ 240378 h 1574694"/>
              <a:gd name="connsiteX3" fmla="*/ 1004671 w 1681425"/>
              <a:gd name="connsiteY3" fmla="*/ 48744 h 1574694"/>
              <a:gd name="connsiteX4" fmla="*/ 1614868 w 1681425"/>
              <a:gd name="connsiteY4" fmla="*/ 1012666 h 1574694"/>
              <a:gd name="connsiteX5" fmla="*/ 686637 w 1681425"/>
              <a:gd name="connsiteY5" fmla="*/ 1256493 h 1574694"/>
              <a:gd name="connsiteX6" fmla="*/ 261920 w 1681425"/>
              <a:gd name="connsiteY6" fmla="*/ 1574694 h 1574694"/>
              <a:gd name="connsiteX0" fmla="*/ 300834 w 1720339"/>
              <a:gd name="connsiteY0" fmla="*/ 1566107 h 1566107"/>
              <a:gd name="connsiteX1" fmla="*/ 363064 w 1720339"/>
              <a:gd name="connsiteY1" fmla="*/ 1074837 h 1566107"/>
              <a:gd name="connsiteX2" fmla="*/ 253239 w 1720339"/>
              <a:gd name="connsiteY2" fmla="*/ 231791 h 1566107"/>
              <a:gd name="connsiteX3" fmla="*/ 1043585 w 1720339"/>
              <a:gd name="connsiteY3" fmla="*/ 40157 h 1566107"/>
              <a:gd name="connsiteX4" fmla="*/ 1653782 w 1720339"/>
              <a:gd name="connsiteY4" fmla="*/ 1004079 h 1566107"/>
              <a:gd name="connsiteX5" fmla="*/ 725551 w 1720339"/>
              <a:gd name="connsiteY5" fmla="*/ 1247906 h 1566107"/>
              <a:gd name="connsiteX6" fmla="*/ 300834 w 1720339"/>
              <a:gd name="connsiteY6" fmla="*/ 1566107 h 1566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20339" h="1566107">
                <a:moveTo>
                  <a:pt x="300834" y="1566107"/>
                </a:moveTo>
                <a:lnTo>
                  <a:pt x="363064" y="1074837"/>
                </a:lnTo>
                <a:cubicBezTo>
                  <a:pt x="-220825" y="852913"/>
                  <a:pt x="20550" y="374420"/>
                  <a:pt x="253239" y="231791"/>
                </a:cubicBezTo>
                <a:cubicBezTo>
                  <a:pt x="429214" y="123926"/>
                  <a:pt x="810161" y="-88558"/>
                  <a:pt x="1043585" y="40157"/>
                </a:cubicBezTo>
                <a:cubicBezTo>
                  <a:pt x="1277009" y="168872"/>
                  <a:pt x="1928921" y="624655"/>
                  <a:pt x="1653782" y="1004079"/>
                </a:cubicBezTo>
                <a:cubicBezTo>
                  <a:pt x="1459923" y="1271416"/>
                  <a:pt x="1163543" y="1286404"/>
                  <a:pt x="725551" y="1247906"/>
                </a:cubicBezTo>
                <a:lnTo>
                  <a:pt x="300834" y="156610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846588" y="2806895"/>
            <a:ext cx="1846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72 : 9 = ?</a:t>
            </a:r>
            <a:endParaRPr lang="en-US" altLang="zh-CN" sz="24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3175" y="2945395"/>
            <a:ext cx="1846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……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54874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 animBg="1"/>
      <p:bldP spid="117" grpId="0"/>
      <p:bldP spid="4" grpId="0" animBg="1"/>
      <p:bldP spid="11" grpId="0" animBg="1"/>
      <p:bldP spid="9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8131" y="4620781"/>
            <a:ext cx="1436365" cy="2039707"/>
          </a:xfrm>
          <a:prstGeom prst="rect">
            <a:avLst/>
          </a:prstGeom>
        </p:spPr>
      </p:pic>
      <p:sp>
        <p:nvSpPr>
          <p:cNvPr id="107" name="Rounded Rectangular Callout 106"/>
          <p:cNvSpPr/>
          <p:nvPr/>
        </p:nvSpPr>
        <p:spPr>
          <a:xfrm>
            <a:off x="8412480" y="2961111"/>
            <a:ext cx="3263692" cy="1521498"/>
          </a:xfrm>
          <a:prstGeom prst="wedgeRoundRectCallout">
            <a:avLst>
              <a:gd name="adj1" fmla="val 28825"/>
              <a:gd name="adj2" fmla="val 83907"/>
              <a:gd name="adj3" fmla="val 16667"/>
            </a:avLst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8469630" y="3162170"/>
            <a:ext cx="31493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Chúng mình cùng làm bảng nhân, chia tiện ích nhé!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2524388" y="324651"/>
            <a:ext cx="67728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NHIỆM VỤ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FCCD862-BCB7-899C-8640-82A659EE9D16}"/>
              </a:ext>
            </a:extLst>
          </p:cNvPr>
          <p:cNvSpPr txBox="1"/>
          <p:nvPr/>
        </p:nvSpPr>
        <p:spPr>
          <a:xfrm>
            <a:off x="572978" y="3106340"/>
            <a:ext cx="31428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Sản</a:t>
            </a:r>
            <a:r>
              <a:rPr kumimoji="0" lang="en-US" altLang="zh-CN" sz="24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phẩm đảm bảo các yêu cầu sau:</a:t>
            </a:r>
            <a:endParaRPr kumimoji="0" lang="vi-VN" altLang="zh-CN" sz="2400" b="1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4" name="Rounded Rectangle 2">
            <a:extLst>
              <a:ext uri="{FF2B5EF4-FFF2-40B4-BE49-F238E27FC236}">
                <a16:creationId xmlns:a16="http://schemas.microsoft.com/office/drawing/2014/main" id="{35C224F7-4E94-A48B-4031-EDDF2EE1A1EC}"/>
              </a:ext>
            </a:extLst>
          </p:cNvPr>
          <p:cNvSpPr/>
          <p:nvPr/>
        </p:nvSpPr>
        <p:spPr>
          <a:xfrm>
            <a:off x="165602" y="3937337"/>
            <a:ext cx="4506631" cy="274207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09ED7BD-33C3-8C12-3CA4-13563B082266}"/>
              </a:ext>
            </a:extLst>
          </p:cNvPr>
          <p:cNvSpPr txBox="1"/>
          <p:nvPr/>
        </p:nvSpPr>
        <p:spPr>
          <a:xfrm>
            <a:off x="299650" y="4149283"/>
            <a:ext cx="43725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Có thể sử dụng để tìm kết quả của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vi-VN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các phép tính trong bảng nhân,</a:t>
            </a: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vi-VN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chia 2, 3, 4, ..., 9</a:t>
            </a:r>
            <a:endParaRPr kumimoji="0" lang="vi-VN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E9E4D62-8928-A3E6-B602-75FE380632C0}"/>
              </a:ext>
            </a:extLst>
          </p:cNvPr>
          <p:cNvSpPr txBox="1"/>
          <p:nvPr/>
        </p:nvSpPr>
        <p:spPr>
          <a:xfrm>
            <a:off x="299650" y="5569474"/>
            <a:ext cx="43725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Sản phẩm dễ sử dụng, chắc chắn, đảm bảo tính thẩm mĩ</a:t>
            </a:r>
            <a:endParaRPr kumimoji="0" lang="vi-VN" altLang="zh-CN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D54908D-1E15-88E8-810D-E5F8CB1B3C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0561" y="1154041"/>
            <a:ext cx="3749821" cy="3056266"/>
          </a:xfrm>
          <a:prstGeom prst="roundRect">
            <a:avLst>
              <a:gd name="adj" fmla="val 19659"/>
            </a:avLst>
          </a:prstGeom>
        </p:spPr>
      </p:pic>
    </p:spTree>
    <p:extLst>
      <p:ext uri="{BB962C8B-B14F-4D97-AF65-F5344CB8AC3E}">
        <p14:creationId xmlns:p14="http://schemas.microsoft.com/office/powerpoint/2010/main" val="4013353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 animBg="1"/>
      <p:bldP spid="117" grpId="0"/>
      <p:bldP spid="13" grpId="0"/>
      <p:bldP spid="14" grpId="0" animBg="1"/>
      <p:bldP spid="15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A232D94-9A8E-A978-E827-27A3C1079D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12" y="-62794"/>
            <a:ext cx="1885899" cy="141135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Rounded Rectangle 3"/>
          <p:cNvSpPr/>
          <p:nvPr/>
        </p:nvSpPr>
        <p:spPr>
          <a:xfrm>
            <a:off x="1186590" y="1831971"/>
            <a:ext cx="10243410" cy="4613395"/>
          </a:xfrm>
          <a:prstGeom prst="roundRect">
            <a:avLst>
              <a:gd name="adj" fmla="val 10160"/>
            </a:avLst>
          </a:prstGeom>
          <a:solidFill>
            <a:schemeClr val="bg1">
              <a:lumMod val="95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5" name="TextBox 4"/>
          <p:cNvSpPr txBox="1"/>
          <p:nvPr/>
        </p:nvSpPr>
        <p:spPr>
          <a:xfrm>
            <a:off x="4291152" y="904847"/>
            <a:ext cx="4070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zh-CN" sz="3200" b="1">
                <a:solidFill>
                  <a:srgbClr val="00B050"/>
                </a:solidFill>
                <a:latin typeface="Pangolin" panose="00000500000000000000" pitchFamily="2" charset="0"/>
                <a:ea typeface="Roboto" panose="02000000000000000000" pitchFamily="2" charset="0"/>
              </a:rPr>
              <a:t>PHIẾU HỌC TẬP SỐ 1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Pangolin" panose="00000500000000000000" pitchFamily="2" charset="0"/>
              <a:ea typeface="Roboto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42672" y="2089324"/>
            <a:ext cx="4311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zh-CN" sz="24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Điền số thích hợp vào ô trống</a:t>
            </a:r>
            <a:endParaRPr lang="en-US" altLang="zh-CN" sz="2400" b="1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58401" y="2021681"/>
            <a:ext cx="4682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zh-CN" sz="2400" b="1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Nêu một số cách để tìm kết quả một phép tính nhân hoặc chia.</a:t>
            </a:r>
            <a:endParaRPr lang="en-US" altLang="zh-CN" sz="2400" b="1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375818" y="3923224"/>
            <a:ext cx="577498" cy="43088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3" name="TextBox 12"/>
          <p:cNvSpPr txBox="1"/>
          <p:nvPr/>
        </p:nvSpPr>
        <p:spPr>
          <a:xfrm>
            <a:off x="6568901" y="3191363"/>
            <a:ext cx="4554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…………………….................................</a:t>
            </a:r>
            <a:endParaRPr lang="en-US" altLang="zh-CN" sz="24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96119" y="4376897"/>
            <a:ext cx="4554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…………………….................................</a:t>
            </a:r>
            <a:endParaRPr lang="en-US" altLang="zh-CN" sz="24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37310" y="2893054"/>
            <a:ext cx="42255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ết quả 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phép tính 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 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x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7 là</a:t>
            </a:r>
            <a:endParaRPr lang="en-US" altLang="zh-CN" sz="24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37310" y="3984781"/>
            <a:ext cx="42255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ết quả 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phép tính 9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x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5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là</a:t>
            </a:r>
            <a:endParaRPr lang="en-US" altLang="zh-CN" sz="24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694316" y="5076508"/>
            <a:ext cx="42255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ết quả 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phép tính 6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3 </a:t>
            </a: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:</a:t>
            </a:r>
            <a:r>
              <a:rPr lang="vi-VN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7 là</a:t>
            </a:r>
            <a:endParaRPr lang="en-US" altLang="zh-CN" sz="24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586424" y="3784130"/>
            <a:ext cx="4554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…………………….................................</a:t>
            </a:r>
            <a:endParaRPr lang="en-US" altLang="zh-CN" sz="24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68901" y="4969665"/>
            <a:ext cx="4554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altLang="zh-CN" sz="24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…………………….................................</a:t>
            </a:r>
            <a:endParaRPr lang="en-US" altLang="zh-CN" sz="24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" name="Rounded Rectangle 9">
            <a:extLst>
              <a:ext uri="{FF2B5EF4-FFF2-40B4-BE49-F238E27FC236}">
                <a16:creationId xmlns:a16="http://schemas.microsoft.com/office/drawing/2014/main" id="{C9FE5CDC-C83B-4304-E3C9-7480767E4565}"/>
              </a:ext>
            </a:extLst>
          </p:cNvPr>
          <p:cNvSpPr/>
          <p:nvPr/>
        </p:nvSpPr>
        <p:spPr>
          <a:xfrm>
            <a:off x="5364667" y="2879900"/>
            <a:ext cx="577498" cy="43088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" name="Rounded Rectangle 9">
            <a:extLst>
              <a:ext uri="{FF2B5EF4-FFF2-40B4-BE49-F238E27FC236}">
                <a16:creationId xmlns:a16="http://schemas.microsoft.com/office/drawing/2014/main" id="{E541D74B-8600-DACA-87A9-A19C47499402}"/>
              </a:ext>
            </a:extLst>
          </p:cNvPr>
          <p:cNvSpPr/>
          <p:nvPr/>
        </p:nvSpPr>
        <p:spPr>
          <a:xfrm>
            <a:off x="5375818" y="5000443"/>
            <a:ext cx="577498" cy="43088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13238132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2950</TotalTime>
  <Words>2176</Words>
  <Application>Microsoft Office PowerPoint</Application>
  <PresentationFormat>Widescreen</PresentationFormat>
  <Paragraphs>264</Paragraphs>
  <Slides>43</Slides>
  <Notes>43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43</vt:i4>
      </vt:variant>
    </vt:vector>
  </HeadingPairs>
  <TitlesOfParts>
    <vt:vector size="56" baseType="lpstr">
      <vt:lpstr>Arial</vt:lpstr>
      <vt:lpstr>Calibri</vt:lpstr>
      <vt:lpstr>Tahoma</vt:lpstr>
      <vt:lpstr>Roboto Black</vt:lpstr>
      <vt:lpstr>Times New Roman</vt:lpstr>
      <vt:lpstr>Arial Rounded MT Bold</vt:lpstr>
      <vt:lpstr>Pangolin</vt:lpstr>
      <vt:lpstr>Roboto</vt:lpstr>
      <vt:lpstr>Calibri Light</vt:lpstr>
      <vt:lpstr>1_Office Theme</vt:lpstr>
      <vt:lpstr>2_Office Theme</vt:lpstr>
      <vt:lpstr>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Van Minh Nguyen</cp:lastModifiedBy>
  <cp:revision>145</cp:revision>
  <dcterms:created xsi:type="dcterms:W3CDTF">2023-04-01T23:44:56Z</dcterms:created>
  <dcterms:modified xsi:type="dcterms:W3CDTF">2023-09-07T10:58:41Z</dcterms:modified>
</cp:coreProperties>
</file>