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84" r:id="rId2"/>
    <p:sldId id="297" r:id="rId3"/>
    <p:sldId id="299" r:id="rId4"/>
    <p:sldId id="300" r:id="rId5"/>
    <p:sldId id="302" r:id="rId6"/>
    <p:sldId id="290" r:id="rId7"/>
    <p:sldId id="291" r:id="rId8"/>
    <p:sldId id="292" r:id="rId9"/>
    <p:sldId id="276" r:id="rId10"/>
    <p:sldId id="277" r:id="rId11"/>
    <p:sldId id="278" r:id="rId12"/>
    <p:sldId id="279" r:id="rId13"/>
    <p:sldId id="293" r:id="rId14"/>
    <p:sldId id="306" r:id="rId15"/>
    <p:sldId id="303" r:id="rId16"/>
    <p:sldId id="307" r:id="rId17"/>
    <p:sldId id="294" r:id="rId18"/>
    <p:sldId id="308" r:id="rId19"/>
    <p:sldId id="304" r:id="rId20"/>
    <p:sldId id="305" r:id="rId21"/>
    <p:sldId id="309" r:id="rId22"/>
    <p:sldId id="310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E0ADC72-98C7-40C4-B81C-E09DE6C442BC}">
          <p14:sldIdLst>
            <p14:sldId id="284"/>
          </p14:sldIdLst>
        </p14:section>
        <p14:section name="Untitled Section" id="{CBC090BE-FC61-46B8-A7D3-2617BF8A53F3}">
          <p14:sldIdLst>
            <p14:sldId id="297"/>
            <p14:sldId id="299"/>
            <p14:sldId id="300"/>
            <p14:sldId id="302"/>
            <p14:sldId id="290"/>
            <p14:sldId id="291"/>
            <p14:sldId id="292"/>
            <p14:sldId id="276"/>
            <p14:sldId id="277"/>
            <p14:sldId id="278"/>
            <p14:sldId id="279"/>
            <p14:sldId id="293"/>
            <p14:sldId id="306"/>
            <p14:sldId id="303"/>
            <p14:sldId id="307"/>
            <p14:sldId id="294"/>
            <p14:sldId id="308"/>
            <p14:sldId id="304"/>
            <p14:sldId id="305"/>
            <p14:sldId id="309"/>
            <p14:sldId id="31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75455" autoAdjust="0"/>
  </p:normalViewPr>
  <p:slideViewPr>
    <p:cSldViewPr snapToGrid="0">
      <p:cViewPr varScale="1">
        <p:scale>
          <a:sx n="55" d="100"/>
          <a:sy n="55" d="100"/>
        </p:scale>
        <p:origin x="1338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2CBA2B-7A51-4EAB-9026-B5598226E0D3}" type="datetimeFigureOut">
              <a:rPr lang="en-US" smtClean="0"/>
              <a:t>16/3/2023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CF4E3B-1223-4003-B7DE-DCE1B8128C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909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CF4E3B-1223-4003-B7DE-DCE1B8128C9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9918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CF4E3B-1223-4003-B7DE-DCE1B8128C9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172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9B145-318C-4B14-B819-026647821582}" type="datetimeFigureOut">
              <a:rPr lang="en-US" smtClean="0"/>
              <a:t>16/3/2023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45E8-99AA-427E-853F-36D34C89A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973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9B145-318C-4B14-B819-026647821582}" type="datetimeFigureOut">
              <a:rPr lang="en-US" smtClean="0"/>
              <a:t>16/3/2023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45E8-99AA-427E-853F-36D34C89A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414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9B145-318C-4B14-B819-026647821582}" type="datetimeFigureOut">
              <a:rPr lang="en-US" smtClean="0"/>
              <a:t>16/3/2023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45E8-99AA-427E-853F-36D34C89A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396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9B145-318C-4B14-B819-026647821582}" type="datetimeFigureOut">
              <a:rPr lang="en-US" smtClean="0"/>
              <a:t>16/3/2023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45E8-99AA-427E-853F-36D34C89A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871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9B145-318C-4B14-B819-026647821582}" type="datetimeFigureOut">
              <a:rPr lang="en-US" smtClean="0"/>
              <a:t>16/3/2023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45E8-99AA-427E-853F-36D34C89A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82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9B145-318C-4B14-B819-026647821582}" type="datetimeFigureOut">
              <a:rPr lang="en-US" smtClean="0"/>
              <a:t>16/3/2023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45E8-99AA-427E-853F-36D34C89A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390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9B145-318C-4B14-B819-026647821582}" type="datetimeFigureOut">
              <a:rPr lang="en-US" smtClean="0"/>
              <a:t>16/3/2023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45E8-99AA-427E-853F-36D34C89A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70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9B145-318C-4B14-B819-026647821582}" type="datetimeFigureOut">
              <a:rPr lang="en-US" smtClean="0"/>
              <a:t>16/3/2023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45E8-99AA-427E-853F-36D34C89A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792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9B145-318C-4B14-B819-026647821582}" type="datetimeFigureOut">
              <a:rPr lang="en-US" smtClean="0"/>
              <a:t>16/3/2023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45E8-99AA-427E-853F-36D34C89A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88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9B145-318C-4B14-B819-026647821582}" type="datetimeFigureOut">
              <a:rPr lang="en-US" smtClean="0"/>
              <a:t>16/3/2023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45E8-99AA-427E-853F-36D34C89A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750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9B145-318C-4B14-B819-026647821582}" type="datetimeFigureOut">
              <a:rPr lang="en-US" smtClean="0"/>
              <a:t>16/3/2023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45E8-99AA-427E-853F-36D34C89A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889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9B145-318C-4B14-B819-026647821582}" type="datetimeFigureOut">
              <a:rPr lang="en-US" smtClean="0"/>
              <a:t>16/3/2023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3545E8-99AA-427E-853F-36D34C89A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209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f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7.jpeg"/><Relationship Id="rId7" Type="http://schemas.openxmlformats.org/officeDocument/2006/relationships/image" Target="../media/image21.png"/><Relationship Id="rId12" Type="http://schemas.openxmlformats.org/officeDocument/2006/relationships/image" Target="../media/image26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11" Type="http://schemas.openxmlformats.org/officeDocument/2006/relationships/image" Target="../media/image25.jpeg"/><Relationship Id="rId5" Type="http://schemas.openxmlformats.org/officeDocument/2006/relationships/image" Target="../media/image19.jpe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f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0" descr="lotus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28" y="5253496"/>
            <a:ext cx="25908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0" descr="lotus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820" y="5374698"/>
            <a:ext cx="1847979" cy="1214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 descr="lotus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296" y="3895199"/>
            <a:ext cx="1577391" cy="1214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0" descr="lotus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847" y="5648882"/>
            <a:ext cx="1045546" cy="105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lotus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94" y="2873828"/>
            <a:ext cx="1076130" cy="1022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 descr="Book-09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28" y="678249"/>
            <a:ext cx="877345" cy="637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WordArt 45">
            <a:extLst>
              <a:ext uri="{FF2B5EF4-FFF2-40B4-BE49-F238E27FC236}">
                <a16:creationId xmlns:a16="http://schemas.microsoft.com/office/drawing/2014/main" id="{F3F26D48-5339-DFC6-8B95-A57EB7F9C72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933895" y="1650666"/>
            <a:ext cx="6324209" cy="505746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1015076"/>
              </a:avLst>
            </a:prstTxWarp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vi-VN" sz="3600" b="1" kern="10" dirty="0">
                <a:ln w="9525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+mj-lt"/>
                <a:cs typeface="Arial"/>
                <a:sym typeface="Arial"/>
              </a:rPr>
              <a:t>NHIỆT LIỆT CHÀO MỪNG</a:t>
            </a:r>
          </a:p>
        </p:txBody>
      </p:sp>
      <p:sp>
        <p:nvSpPr>
          <p:cNvPr id="3" name="Text Box 46">
            <a:extLst>
              <a:ext uri="{FF2B5EF4-FFF2-40B4-BE49-F238E27FC236}">
                <a16:creationId xmlns:a16="http://schemas.microsoft.com/office/drawing/2014/main" id="{A74A03A4-6D27-5F44-60D9-64673F409B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5113" y="3348039"/>
            <a:ext cx="6858000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9170">
              <a:spcBef>
                <a:spcPts val="600"/>
              </a:spcBef>
              <a:buClr>
                <a:srgbClr val="000000"/>
              </a:buClr>
              <a:buNone/>
              <a:defRPr/>
            </a:pPr>
            <a:r>
              <a:rPr lang="en-US" altLang="en-US" b="1" kern="0" dirty="0">
                <a:solidFill>
                  <a:srgbClr val="0000FF"/>
                </a:solidFill>
                <a:latin typeface="Times New Roman" panose="02020603050405020304" pitchFamily="18" charset="0"/>
                <a:cs typeface="Arial"/>
                <a:sym typeface="Arial"/>
              </a:rPr>
              <a:t>QUÝ THẦY, CÔ GIÁO ĐẾN </a:t>
            </a:r>
          </a:p>
          <a:p>
            <a:pPr algn="ctr" defTabSz="1219170">
              <a:spcBef>
                <a:spcPts val="600"/>
              </a:spcBef>
              <a:buClr>
                <a:srgbClr val="000000"/>
              </a:buClr>
              <a:buNone/>
              <a:defRPr/>
            </a:pPr>
            <a:r>
              <a:rPr lang="en-US" altLang="en-US" b="1" kern="0" dirty="0">
                <a:solidFill>
                  <a:srgbClr val="0000FF"/>
                </a:solidFill>
                <a:latin typeface="Times New Roman" panose="02020603050405020304" pitchFamily="18" charset="0"/>
                <a:cs typeface="Arial"/>
                <a:sym typeface="Arial"/>
              </a:rPr>
              <a:t>DỰ GIỜ MÔN NGỮ VĂN LỚP </a:t>
            </a:r>
            <a:r>
              <a:rPr lang="en-US" altLang="en-US" b="1" kern="0" dirty="0" smtClean="0">
                <a:solidFill>
                  <a:srgbClr val="0000FF"/>
                </a:solidFill>
                <a:latin typeface="Times New Roman" panose="02020603050405020304" pitchFamily="18" charset="0"/>
                <a:cs typeface="Arial"/>
                <a:sym typeface="Arial"/>
              </a:rPr>
              <a:t>6A4</a:t>
            </a:r>
            <a:endParaRPr lang="en-US" altLang="en-US" b="1" kern="0" dirty="0">
              <a:solidFill>
                <a:srgbClr val="0000FF"/>
              </a:solidFill>
              <a:latin typeface="Times New Roman" panose="02020603050405020304" pitchFamily="18" charset="0"/>
              <a:cs typeface="Arial"/>
              <a:sym typeface="Arial"/>
            </a:endParaRPr>
          </a:p>
        </p:txBody>
      </p:sp>
      <p:sp>
        <p:nvSpPr>
          <p:cNvPr id="4" name="Text Box 47">
            <a:extLst>
              <a:ext uri="{FF2B5EF4-FFF2-40B4-BE49-F238E27FC236}">
                <a16:creationId xmlns:a16="http://schemas.microsoft.com/office/drawing/2014/main" id="{7EA31F48-EBE4-0948-FBA9-CA12EB929D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4113" y="5504645"/>
            <a:ext cx="57150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9170">
              <a:spcBef>
                <a:spcPct val="0"/>
              </a:spcBef>
              <a:buClr>
                <a:srgbClr val="000000"/>
              </a:buClr>
              <a:buNone/>
              <a:defRPr/>
            </a:pPr>
            <a:r>
              <a:rPr lang="en-US" altLang="en-US" sz="2800" b="1" i="1" kern="0" dirty="0" err="1">
                <a:solidFill>
                  <a:srgbClr val="00206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Arial"/>
                <a:sym typeface="Arial"/>
              </a:rPr>
              <a:t>Giáo</a:t>
            </a:r>
            <a:r>
              <a:rPr lang="en-US" altLang="en-US" sz="2800" b="1" i="1" kern="0" dirty="0">
                <a:solidFill>
                  <a:srgbClr val="00206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altLang="en-US" sz="2800" b="1" i="1" kern="0" dirty="0" err="1">
                <a:solidFill>
                  <a:srgbClr val="00206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Arial"/>
                <a:sym typeface="Arial"/>
              </a:rPr>
              <a:t>viên</a:t>
            </a:r>
            <a:r>
              <a:rPr lang="en-US" altLang="en-US" sz="2800" b="1" i="1" kern="0" dirty="0">
                <a:solidFill>
                  <a:srgbClr val="00206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Arial"/>
                <a:sym typeface="Arial"/>
              </a:rPr>
              <a:t> : </a:t>
            </a:r>
            <a:r>
              <a:rPr lang="en-US" altLang="en-US" sz="2800" b="1" i="1" kern="0" dirty="0" err="1" smtClean="0">
                <a:solidFill>
                  <a:srgbClr val="00206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Arial"/>
                <a:sym typeface="Arial"/>
              </a:rPr>
              <a:t>Hồ</a:t>
            </a:r>
            <a:r>
              <a:rPr lang="en-US" altLang="en-US" sz="2800" b="1" i="1" kern="0" dirty="0" smtClean="0">
                <a:solidFill>
                  <a:srgbClr val="00206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altLang="en-US" sz="2800" b="1" i="1" kern="0" dirty="0" err="1" smtClean="0">
                <a:solidFill>
                  <a:srgbClr val="00206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Arial"/>
                <a:sym typeface="Arial"/>
              </a:rPr>
              <a:t>Thị</a:t>
            </a:r>
            <a:r>
              <a:rPr lang="en-US" altLang="en-US" sz="2800" b="1" i="1" kern="0" dirty="0" smtClean="0">
                <a:solidFill>
                  <a:srgbClr val="00206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Arial"/>
                <a:sym typeface="Arial"/>
              </a:rPr>
              <a:t> Minh </a:t>
            </a:r>
            <a:r>
              <a:rPr lang="en-US" altLang="en-US" sz="2800" b="1" i="1" kern="0" dirty="0" err="1" smtClean="0">
                <a:solidFill>
                  <a:srgbClr val="00206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Arial"/>
                <a:sym typeface="Arial"/>
              </a:rPr>
              <a:t>Nguyệt</a:t>
            </a:r>
            <a:endParaRPr lang="en-US" altLang="en-US" sz="2800" b="1" kern="0" dirty="0">
              <a:solidFill>
                <a:srgbClr val="002060"/>
              </a:solidFill>
              <a:highlight>
                <a:srgbClr val="FFFF00"/>
              </a:highlight>
              <a:latin typeface="Times New Roman" panose="02020603050405020304" pitchFamily="18" charset="0"/>
              <a:cs typeface="Arial"/>
              <a:sym typeface="Arial"/>
            </a:endParaRPr>
          </a:p>
          <a:p>
            <a:pPr algn="ctr" defTabSz="1219170">
              <a:spcBef>
                <a:spcPct val="0"/>
              </a:spcBef>
              <a:buClr>
                <a:srgbClr val="000000"/>
              </a:buClr>
              <a:buNone/>
              <a:defRPr/>
            </a:pPr>
            <a:r>
              <a:rPr lang="en-US" altLang="en-US" sz="2800" b="1" kern="0" dirty="0" err="1">
                <a:solidFill>
                  <a:srgbClr val="00206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Arial"/>
                <a:sym typeface="Arial"/>
              </a:rPr>
              <a:t>Trường</a:t>
            </a:r>
            <a:r>
              <a:rPr lang="en-US" altLang="en-US" sz="2800" b="1" kern="0" dirty="0">
                <a:solidFill>
                  <a:srgbClr val="00206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Arial"/>
                <a:sym typeface="Arial"/>
              </a:rPr>
              <a:t> THCS </a:t>
            </a:r>
            <a:r>
              <a:rPr lang="en-US" altLang="en-US" sz="2800" b="1" kern="0" dirty="0" err="1">
                <a:solidFill>
                  <a:srgbClr val="00206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Arial"/>
                <a:sym typeface="Arial"/>
              </a:rPr>
              <a:t>Việt</a:t>
            </a:r>
            <a:r>
              <a:rPr lang="en-US" altLang="en-US" sz="2800" b="1" kern="0" dirty="0">
                <a:solidFill>
                  <a:srgbClr val="00206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Arial"/>
                <a:sym typeface="Arial"/>
              </a:rPr>
              <a:t> Nam – </a:t>
            </a:r>
            <a:r>
              <a:rPr lang="en-US" altLang="en-US" sz="2800" b="1" kern="0" dirty="0" err="1">
                <a:solidFill>
                  <a:srgbClr val="00206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Arial"/>
                <a:sym typeface="Arial"/>
              </a:rPr>
              <a:t>Angiêri</a:t>
            </a:r>
            <a:endParaRPr lang="en-US" altLang="en-US" sz="2800" b="1" kern="0" dirty="0">
              <a:solidFill>
                <a:srgbClr val="002060"/>
              </a:solidFill>
              <a:highlight>
                <a:srgbClr val="FFFF00"/>
              </a:highlight>
              <a:latin typeface="Times New Roman" panose="02020603050405020304" pitchFamily="18" charset="0"/>
              <a:cs typeface="Arial"/>
              <a:sym typeface="Arial"/>
            </a:endParaRPr>
          </a:p>
        </p:txBody>
      </p:sp>
      <p:sp>
        <p:nvSpPr>
          <p:cNvPr id="5" name="Text Box 43">
            <a:extLst>
              <a:ext uri="{FF2B5EF4-FFF2-40B4-BE49-F238E27FC236}">
                <a16:creationId xmlns:a16="http://schemas.microsoft.com/office/drawing/2014/main" id="{99893056-76A9-E958-F608-F944DA2494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2647" y="104425"/>
            <a:ext cx="8382932" cy="461665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1219170">
              <a:spcBef>
                <a:spcPct val="50000"/>
              </a:spcBef>
              <a:buClr>
                <a:srgbClr val="000000"/>
              </a:buClr>
              <a:defRPr/>
            </a:pPr>
            <a:r>
              <a:rPr lang="en-US" sz="2400" b="1" kern="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  <a:sym typeface="Arial"/>
              </a:rPr>
              <a:t>PHÒNG</a:t>
            </a:r>
            <a:r>
              <a:rPr lang="en-US" sz="2400" b="1" kern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400" b="1" kern="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  <a:sym typeface="Arial"/>
              </a:rPr>
              <a:t>GIÁO</a:t>
            </a:r>
            <a:r>
              <a:rPr lang="en-US" sz="2400" b="1" kern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400" b="1" kern="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  <a:sym typeface="Arial"/>
              </a:rPr>
              <a:t>DỤC</a:t>
            </a:r>
            <a:r>
              <a:rPr lang="en-US" sz="2400" b="1" kern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  <a:sym typeface="Arial"/>
              </a:rPr>
              <a:t> - </a:t>
            </a:r>
            <a:r>
              <a:rPr lang="en-US" sz="2400" b="1" kern="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  <a:sym typeface="Arial"/>
              </a:rPr>
              <a:t>ĐÀO</a:t>
            </a:r>
            <a:r>
              <a:rPr lang="en-US" sz="2400" b="1" kern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400" b="1" kern="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  <a:sym typeface="Arial"/>
              </a:rPr>
              <a:t>TẠO</a:t>
            </a:r>
            <a:r>
              <a:rPr lang="en-US" sz="2400" b="1" kern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400" b="1" kern="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  <a:sym typeface="Arial"/>
              </a:rPr>
              <a:t>QUẬN</a:t>
            </a:r>
            <a:r>
              <a:rPr lang="en-US" sz="2400" b="1" kern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400" b="1" kern="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  <a:sym typeface="Arial"/>
              </a:rPr>
              <a:t>THANH</a:t>
            </a:r>
            <a:r>
              <a:rPr lang="en-US" sz="2400" b="1" kern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400" b="1" kern="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  <a:sym typeface="Arial"/>
              </a:rPr>
              <a:t>XUÂN</a:t>
            </a:r>
            <a:endParaRPr lang="en-US" sz="2400" b="1" kern="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mbria" panose="02040503050406030204" pitchFamily="18" charset="0"/>
              <a:cs typeface="Times New Roman" pitchFamily="18" charset="0"/>
              <a:sym typeface="Arial"/>
            </a:endParaRPr>
          </a:p>
        </p:txBody>
      </p:sp>
      <p:pic>
        <p:nvPicPr>
          <p:cNvPr id="13" name="Picture 12" descr="http://dl2.glitter-graphics.net/pub/1018/1018272pyifbwc5d7.gif">
            <a:extLst>
              <a:ext uri="{FF2B5EF4-FFF2-40B4-BE49-F238E27FC236}">
                <a16:creationId xmlns:a16="http://schemas.microsoft.com/office/drawing/2014/main" id="{D16BF430-68A4-2DC8-AB49-D1364165CAC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7226" y="206828"/>
            <a:ext cx="7620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2" descr="http://dl2.glitter-graphics.net/pub/1018/1018272pyifbwc5d7.gif">
            <a:extLst>
              <a:ext uri="{FF2B5EF4-FFF2-40B4-BE49-F238E27FC236}">
                <a16:creationId xmlns:a16="http://schemas.microsoft.com/office/drawing/2014/main" id="{82A389FA-2937-62DF-A0E2-430AF9A0680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9384" y="2542772"/>
            <a:ext cx="7620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7012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772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93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150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2">
            <a:extLst>
              <a:ext uri="{FF2B5EF4-FFF2-40B4-BE49-F238E27FC236}">
                <a16:creationId xmlns:a16="http://schemas.microsoft.com/office/drawing/2014/main" id="{23CC7BB7-7A12-6C06-F631-311F00E59C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00" y="88977"/>
            <a:ext cx="11781182" cy="6427303"/>
          </a:xfrm>
          <a:prstGeom prst="rect">
            <a:avLst/>
          </a:prstGeom>
        </p:spPr>
      </p:pic>
      <p:sp>
        <p:nvSpPr>
          <p:cNvPr id="3" name="Hộp Văn bản 3">
            <a:extLst>
              <a:ext uri="{FF2B5EF4-FFF2-40B4-BE49-F238E27FC236}">
                <a16:creationId xmlns:a16="http://schemas.microsoft.com/office/drawing/2014/main" id="{A80E32E0-A852-7871-AD77-BAE3B40DB8D2}"/>
              </a:ext>
            </a:extLst>
          </p:cNvPr>
          <p:cNvSpPr txBox="1"/>
          <p:nvPr/>
        </p:nvSpPr>
        <p:spPr>
          <a:xfrm>
            <a:off x="933521" y="2573760"/>
            <a:ext cx="9011478" cy="1457739"/>
          </a:xfrm>
          <a:prstGeom prst="rect">
            <a:avLst/>
          </a:prstGeom>
          <a:noFill/>
        </p:spPr>
        <p:txBody>
          <a:bodyPr wrap="square" rtlCol="0">
            <a:prstTxWarp prst="textWave4">
              <a:avLst/>
            </a:prstTxWarp>
            <a:spAutoFit/>
          </a:bodyPr>
          <a:lstStyle/>
          <a:p>
            <a:pPr algn="ctr"/>
            <a:r>
              <a:rPr lang="en-US" sz="1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II. </a:t>
            </a:r>
            <a:r>
              <a:rPr lang="en-US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TRÌNH BÀY  BÀI NÓI  </a:t>
            </a:r>
            <a:endParaRPr lang="en-US" sz="18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5366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77687" y="182880"/>
            <a:ext cx="71821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NHÓM 1- KỂ TRUYỆN BẰNG TRANH – SƠ ĐỒ TƯ DUY – 10 </a:t>
            </a:r>
            <a:r>
              <a:rPr lang="en-US" sz="3200" b="1" dirty="0" err="1" smtClean="0">
                <a:solidFill>
                  <a:srgbClr val="FF0000"/>
                </a:solidFill>
              </a:rPr>
              <a:t>phút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3407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ĐỒNG HỒ 2 PHÚT (2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" y="3974123"/>
            <a:ext cx="12192000" cy="244890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45323" y="182880"/>
            <a:ext cx="83175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NHẬN XÉT, ĐÁNH GIÁ , NHÓM 1</a:t>
            </a:r>
          </a:p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KỂ TRUYỆN BẰNG TRANH – SƠ ĐỒ TƯ DUY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6693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10154" y="182880"/>
            <a:ext cx="85461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NHÓM 2- KỂ TRUYỆN SÂN KHẤU HOÁ- 10 </a:t>
            </a:r>
            <a:r>
              <a:rPr lang="en-US" sz="3200" b="1" dirty="0" err="1" smtClean="0">
                <a:solidFill>
                  <a:srgbClr val="FF0000"/>
                </a:solidFill>
              </a:rPr>
              <a:t>phút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238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ĐỒNG HỒ 2 PHÚT (2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" y="3974123"/>
            <a:ext cx="12192000" cy="244890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45323" y="182880"/>
            <a:ext cx="83175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NHẬN XÉT, ĐÁNH GIÁ , NHÓM 2</a:t>
            </a:r>
          </a:p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KỂ TRUYỆN SÂN KHẤU HOÁ 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475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77687" y="182880"/>
            <a:ext cx="88281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NHÓM 3 – KỂ CHUYỆN LỒNG TIẾNG CHO PHIM HOẠT HÌNH VỚI MỘT KẾT THÚC MỚI – 10 </a:t>
            </a:r>
            <a:r>
              <a:rPr lang="en-US" sz="3200" b="1" dirty="0" err="1" smtClean="0">
                <a:solidFill>
                  <a:srgbClr val="FF0000"/>
                </a:solidFill>
              </a:rPr>
              <a:t>phút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3742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ĐỒNG HỒ 2 PHÚT (2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" y="3974123"/>
            <a:ext cx="12192000" cy="244890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8262" y="182880"/>
            <a:ext cx="11869615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NHẬN XÉT, ĐÁNH GIÁ  NHÓM 3 </a:t>
            </a:r>
          </a:p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</a:rPr>
              <a:t>KỂ </a:t>
            </a:r>
            <a:r>
              <a:rPr lang="en-US" sz="2800" b="1" smtClean="0">
                <a:solidFill>
                  <a:srgbClr val="FF0000"/>
                </a:solidFill>
              </a:rPr>
              <a:t>CHUYỆN   </a:t>
            </a:r>
            <a:r>
              <a:rPr lang="en-US" sz="2800" b="1" dirty="0" smtClean="0">
                <a:solidFill>
                  <a:srgbClr val="FF0000"/>
                </a:solidFill>
              </a:rPr>
              <a:t>LỒNG TIẾNG CHO PHIM HOẠT HÌNH</a:t>
            </a:r>
          </a:p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 VỚI MỘT KẾT THÚC MỚI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8599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lotus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9169" y="3003280"/>
            <a:ext cx="574272" cy="593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10" descr="lotus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708" y="5068758"/>
            <a:ext cx="25908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lotus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0769" y="5253418"/>
            <a:ext cx="1788400" cy="1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lotus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121" y="5253418"/>
            <a:ext cx="1590247" cy="1567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 descr="lotus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697" y="5253418"/>
            <a:ext cx="1460816" cy="988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本框 4"/>
          <p:cNvSpPr txBox="1"/>
          <p:nvPr/>
        </p:nvSpPr>
        <p:spPr>
          <a:xfrm>
            <a:off x="-79128" y="410234"/>
            <a:ext cx="11614636" cy="5078313"/>
          </a:xfrm>
          <a:prstGeom prst="rect">
            <a:avLst/>
          </a:prstGeom>
          <a:solidFill>
            <a:srgbClr val="DCF6E9"/>
          </a:solidFill>
          <a:ln w="19050">
            <a:noFill/>
            <a:prstDash val="dash"/>
          </a:ln>
          <a:effectLst>
            <a:outerShdw blurRad="50800" dist="38100" dir="5400000" algn="ctr" rotWithShape="0">
              <a:srgbClr val="000000">
                <a:alpha val="43137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u="sng" dirty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Hướng dẫn </a:t>
            </a:r>
            <a:r>
              <a:rPr lang="en-US" altLang="zh-CN" sz="3600" b="1" u="sng" dirty="0" err="1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học</a:t>
            </a:r>
            <a:r>
              <a:rPr lang="en-US" altLang="zh-CN" sz="3600" b="1" u="sng" dirty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3600" b="1" u="sng" dirty="0" err="1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bài</a:t>
            </a:r>
            <a:endParaRPr lang="en-US" altLang="zh-CN" sz="3600" b="1" u="sng" dirty="0" smtClean="0">
              <a:solidFill>
                <a:srgbClr val="FF0000"/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  <a:p>
            <a:pPr algn="ctr"/>
            <a:endParaRPr lang="en-US" altLang="zh-CN" sz="3600" b="1" u="sng" dirty="0" smtClean="0">
              <a:solidFill>
                <a:srgbClr val="FF0000"/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  <a:p>
            <a:pPr marL="571500" indent="-571500" algn="just">
              <a:buFontTx/>
              <a:buChar char="-"/>
            </a:pPr>
            <a:r>
              <a:rPr lang="en-US" altLang="zh-CN" sz="3600" b="1" dirty="0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HS </a:t>
            </a:r>
            <a:r>
              <a:rPr lang="en-US" altLang="zh-CN" sz="3600" b="1" dirty="0" err="1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tự</a:t>
            </a:r>
            <a:r>
              <a:rPr lang="en-US" altLang="zh-CN" sz="3600" b="1" dirty="0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3600" b="1" dirty="0" err="1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chọn</a:t>
            </a:r>
            <a:r>
              <a:rPr lang="en-US" altLang="zh-CN" sz="3600" b="1" dirty="0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3600" b="1" dirty="0" err="1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một</a:t>
            </a:r>
            <a:r>
              <a:rPr lang="en-US" altLang="zh-CN" sz="3600" b="1" dirty="0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3600" b="1" dirty="0" err="1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câu</a:t>
            </a:r>
            <a:r>
              <a:rPr lang="en-US" altLang="zh-CN" sz="3600" b="1" dirty="0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3600" b="1" dirty="0" err="1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chuyện</a:t>
            </a:r>
            <a:r>
              <a:rPr lang="en-US" altLang="zh-CN" sz="3600" b="1" dirty="0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3600" b="1" dirty="0" err="1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cổ</a:t>
            </a:r>
            <a:r>
              <a:rPr lang="en-US" altLang="zh-CN" sz="3600" b="1" dirty="0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3600" b="1" dirty="0" err="1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tích</a:t>
            </a:r>
            <a:r>
              <a:rPr lang="en-US" altLang="zh-CN" sz="3600" b="1" dirty="0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, </a:t>
            </a:r>
            <a:r>
              <a:rPr lang="en-US" altLang="zh-CN" sz="3600" b="1" dirty="0" err="1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đóng</a:t>
            </a:r>
            <a:r>
              <a:rPr lang="en-US" altLang="zh-CN" sz="3600" b="1" dirty="0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3600" b="1" dirty="0" err="1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vai</a:t>
            </a:r>
            <a:r>
              <a:rPr lang="en-US" altLang="zh-CN" sz="3600" b="1" dirty="0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3600" b="1" dirty="0" err="1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nhân</a:t>
            </a:r>
            <a:r>
              <a:rPr lang="en-US" altLang="zh-CN" sz="3600" b="1" dirty="0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3600" b="1" dirty="0" err="1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vật</a:t>
            </a:r>
            <a:r>
              <a:rPr lang="en-US" altLang="zh-CN" sz="3600" b="1" dirty="0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, </a:t>
            </a:r>
            <a:r>
              <a:rPr lang="en-US" altLang="zh-CN" sz="3600" b="1" dirty="0" err="1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kể</a:t>
            </a:r>
            <a:r>
              <a:rPr lang="en-US" altLang="zh-CN" sz="3600" b="1" dirty="0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3600" b="1" dirty="0" err="1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lại</a:t>
            </a:r>
            <a:r>
              <a:rPr lang="en-US" altLang="zh-CN" sz="3600" b="1" dirty="0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3600" b="1" dirty="0" err="1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với</a:t>
            </a:r>
            <a:r>
              <a:rPr lang="en-US" altLang="zh-CN" sz="3600" b="1" dirty="0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3600" b="1" dirty="0" err="1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một</a:t>
            </a:r>
            <a:r>
              <a:rPr lang="en-US" altLang="zh-CN" sz="3600" b="1" dirty="0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3600" b="1" dirty="0" err="1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kết</a:t>
            </a:r>
            <a:r>
              <a:rPr lang="en-US" altLang="zh-CN" sz="3600" b="1" dirty="0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3600" b="1" dirty="0" err="1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thuc</a:t>
            </a:r>
            <a:r>
              <a:rPr lang="en-US" altLang="zh-CN" sz="3600" b="1" dirty="0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3600" b="1" dirty="0" err="1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mới</a:t>
            </a:r>
            <a:r>
              <a:rPr lang="en-US" altLang="zh-CN" sz="3600" b="1" dirty="0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- </a:t>
            </a:r>
            <a:r>
              <a:rPr lang="en-US" altLang="zh-CN" sz="3600" b="1" dirty="0" err="1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chủ</a:t>
            </a:r>
            <a:r>
              <a:rPr lang="en-US" altLang="zh-CN" sz="3600" b="1" dirty="0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3600" b="1" dirty="0" err="1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đề</a:t>
            </a:r>
            <a:r>
              <a:rPr lang="en-US" altLang="zh-CN" sz="3600" b="1" dirty="0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 </a:t>
            </a:r>
            <a:r>
              <a:rPr lang="en-US" altLang="zh-CN" sz="3600" b="1" dirty="0" err="1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tình</a:t>
            </a:r>
            <a:r>
              <a:rPr lang="en-US" altLang="zh-CN" sz="3600" b="1" dirty="0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3600" b="1" dirty="0" err="1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vợ</a:t>
            </a:r>
            <a:r>
              <a:rPr lang="en-US" altLang="zh-CN" sz="3600" b="1" dirty="0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3600" b="1" dirty="0" err="1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chồng</a:t>
            </a:r>
            <a:r>
              <a:rPr lang="en-US" altLang="zh-CN" sz="3600" b="1" dirty="0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, </a:t>
            </a:r>
            <a:r>
              <a:rPr lang="en-US" altLang="zh-CN" sz="3600" b="1" dirty="0" err="1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mẹ</a:t>
            </a:r>
            <a:r>
              <a:rPr lang="en-US" altLang="zh-CN" sz="3600" b="1" dirty="0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con.</a:t>
            </a:r>
          </a:p>
          <a:p>
            <a:pPr marL="571500" indent="-571500" algn="just">
              <a:buFontTx/>
              <a:buChar char="-"/>
            </a:pPr>
            <a:r>
              <a:rPr lang="en-US" altLang="zh-CN" sz="3600" b="1" dirty="0" err="1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Thực</a:t>
            </a:r>
            <a:r>
              <a:rPr lang="en-US" altLang="zh-CN" sz="3600" b="1" dirty="0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3600" b="1" dirty="0" err="1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hiện</a:t>
            </a:r>
            <a:r>
              <a:rPr lang="en-US" altLang="zh-CN" sz="3600" b="1" dirty="0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3600" b="1" dirty="0" err="1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cá</a:t>
            </a:r>
            <a:r>
              <a:rPr lang="en-US" altLang="zh-CN" sz="3600" b="1" dirty="0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3600" b="1" dirty="0" err="1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nhân</a:t>
            </a:r>
            <a:r>
              <a:rPr lang="en-US" altLang="zh-CN" sz="3600" b="1" dirty="0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, quay video, </a:t>
            </a:r>
            <a:r>
              <a:rPr lang="en-US" altLang="zh-CN" sz="3600" b="1" dirty="0" err="1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nộp</a:t>
            </a:r>
            <a:r>
              <a:rPr lang="en-US" altLang="zh-CN" sz="3600" b="1" dirty="0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qua teams</a:t>
            </a:r>
          </a:p>
          <a:p>
            <a:pPr marL="571500" indent="-571500" algn="just">
              <a:buFontTx/>
              <a:buChar char="-"/>
            </a:pPr>
            <a:r>
              <a:rPr lang="en-US" altLang="zh-CN" sz="3600" b="1" dirty="0" err="1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Hạn</a:t>
            </a:r>
            <a:r>
              <a:rPr lang="en-US" altLang="zh-CN" sz="3600" b="1" dirty="0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3600" b="1" dirty="0" err="1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nộp</a:t>
            </a:r>
            <a:r>
              <a:rPr lang="en-US" altLang="zh-CN" sz="3600" b="1" dirty="0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: 20h </a:t>
            </a:r>
            <a:r>
              <a:rPr lang="en-US" altLang="zh-CN" sz="3600" b="1" dirty="0" err="1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tối</a:t>
            </a:r>
            <a:r>
              <a:rPr lang="en-US" altLang="zh-CN" sz="3600" b="1" dirty="0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3600" b="1" dirty="0" err="1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chủ</a:t>
            </a:r>
            <a:r>
              <a:rPr lang="en-US" altLang="zh-CN" sz="3600" b="1" dirty="0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3600" b="1" dirty="0" err="1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nhật</a:t>
            </a:r>
            <a:r>
              <a:rPr lang="en-US" altLang="zh-CN" sz="3600" b="1" dirty="0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.</a:t>
            </a:r>
          </a:p>
          <a:p>
            <a:pPr algn="just"/>
            <a:r>
              <a:rPr lang="en-US" altLang="zh-CN" sz="3600" b="1" dirty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3600" b="1" dirty="0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                    </a:t>
            </a:r>
            <a:r>
              <a:rPr lang="en-US" altLang="zh-CN" sz="3600" b="1" dirty="0" err="1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Soạn</a:t>
            </a:r>
            <a:r>
              <a:rPr lang="en-US" altLang="zh-CN" sz="3600" b="1" dirty="0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3600" b="1" dirty="0" err="1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bài</a:t>
            </a:r>
            <a:r>
              <a:rPr lang="en-US" altLang="zh-CN" sz="3600" b="1" dirty="0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: </a:t>
            </a:r>
            <a:r>
              <a:rPr lang="en-US" altLang="zh-CN" sz="3600" b="1" dirty="0" err="1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Xem</a:t>
            </a:r>
            <a:r>
              <a:rPr lang="en-US" altLang="zh-CN" sz="3600" b="1" dirty="0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3600" b="1" dirty="0" err="1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người</a:t>
            </a:r>
            <a:r>
              <a:rPr lang="en-US" altLang="zh-CN" sz="3600" b="1" dirty="0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ta </a:t>
            </a:r>
            <a:r>
              <a:rPr lang="en-US" altLang="zh-CN" sz="3600" b="1" dirty="0" err="1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kìa</a:t>
            </a:r>
            <a:r>
              <a:rPr lang="en-US" altLang="zh-CN" sz="3600" b="1" dirty="0" smtClean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!  </a:t>
            </a:r>
          </a:p>
          <a:p>
            <a:pPr algn="just"/>
            <a:endParaRPr lang="en-US" altLang="zh-CN" sz="3600" b="1" dirty="0" smtClean="0">
              <a:solidFill>
                <a:srgbClr val="FF0000"/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9128" y="3596865"/>
            <a:ext cx="2045012" cy="3018767"/>
          </a:xfrm>
          <a:prstGeom prst="rect">
            <a:avLst/>
          </a:prstGeom>
        </p:spPr>
      </p:pic>
      <p:pic>
        <p:nvPicPr>
          <p:cNvPr id="10" name="Picture 9" descr="22858PICdbgea5Gz679dY_PIC2018.png">
            <a:extLst>
              <a:ext uri="{FF2B5EF4-FFF2-40B4-BE49-F238E27FC236}">
                <a16:creationId xmlns:a16="http://schemas.microsoft.com/office/drawing/2014/main" id="{08802915-9823-4C5A-AB88-21979EA1E72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245703" y="497516"/>
            <a:ext cx="3003976" cy="6323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857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fade/>
      </p:transition>
    </mc:Choice>
    <mc:Fallback xmlns="">
      <p:transition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nip Diagonal Corner Rectangle 6"/>
          <p:cNvSpPr/>
          <p:nvPr/>
        </p:nvSpPr>
        <p:spPr>
          <a:xfrm>
            <a:off x="1676433" y="384620"/>
            <a:ext cx="9375819" cy="1406363"/>
          </a:xfrm>
          <a:prstGeom prst="snip2DiagRect">
            <a:avLst>
              <a:gd name="adj1" fmla="val 0"/>
              <a:gd name="adj2" fmla="val 24222"/>
            </a:avLst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1.</a:t>
            </a:r>
            <a:r>
              <a:rPr lang="en-US" sz="2800" b="1" i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i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Chim gì ở dưới hang sâu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2800" b="1" i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Quắp cô công chúa mãi đâu bay về </a:t>
            </a:r>
          </a:p>
        </p:txBody>
      </p:sp>
      <p:sp>
        <p:nvSpPr>
          <p:cNvPr id="8" name="Rectangle 7"/>
          <p:cNvSpPr/>
          <p:nvPr/>
        </p:nvSpPr>
        <p:spPr>
          <a:xfrm>
            <a:off x="2530394" y="5379240"/>
            <a:ext cx="7955280" cy="1079807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Đại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bàng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Arial"/>
              </a:rPr>
              <a:t>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7684" y="1790983"/>
            <a:ext cx="6169284" cy="3588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855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lotus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118" y="2376350"/>
            <a:ext cx="1516380" cy="1265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10" descr="lotus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708" y="5068758"/>
            <a:ext cx="25908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lotus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405" y="5321534"/>
            <a:ext cx="1788400" cy="1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lotus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121" y="5253418"/>
            <a:ext cx="1590247" cy="1567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 descr="lotus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697" y="4958010"/>
            <a:ext cx="1460816" cy="988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本框 4"/>
          <p:cNvSpPr txBox="1"/>
          <p:nvPr/>
        </p:nvSpPr>
        <p:spPr>
          <a:xfrm>
            <a:off x="5793" y="-1948"/>
            <a:ext cx="11063259" cy="4154984"/>
          </a:xfrm>
          <a:prstGeom prst="rect">
            <a:avLst/>
          </a:prstGeom>
          <a:solidFill>
            <a:srgbClr val="DCF6E9"/>
          </a:solidFill>
          <a:ln w="19050">
            <a:noFill/>
            <a:prstDash val="dash"/>
          </a:ln>
          <a:effectLst>
            <a:outerShdw blurRad="50800" dist="38100" dir="5400000" algn="ctr" rotWithShape="0">
              <a:srgbClr val="000000">
                <a:alpha val="43137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zh-CN" sz="8800" dirty="0" err="1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Kính</a:t>
            </a:r>
            <a:r>
              <a:rPr lang="en-US" altLang="zh-CN" sz="8800" dirty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8800" dirty="0" err="1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chúc</a:t>
            </a:r>
            <a:r>
              <a:rPr lang="en-US" altLang="zh-CN" sz="8800" dirty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8800" dirty="0" err="1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quý</a:t>
            </a:r>
            <a:r>
              <a:rPr lang="en-US" altLang="zh-CN" sz="8800" dirty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8800" dirty="0" err="1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thầy</a:t>
            </a:r>
            <a:r>
              <a:rPr lang="en-US" altLang="zh-CN" sz="8800" dirty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8800" dirty="0" err="1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cô</a:t>
            </a:r>
            <a:r>
              <a:rPr lang="en-US" altLang="zh-CN" sz="8800" dirty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8800" dirty="0" err="1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sức</a:t>
            </a:r>
            <a:r>
              <a:rPr lang="en-US" altLang="zh-CN" sz="8800" dirty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8800" dirty="0" err="1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khỏe</a:t>
            </a:r>
            <a:r>
              <a:rPr lang="en-US" altLang="zh-CN" sz="8800" dirty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– </a:t>
            </a:r>
            <a:r>
              <a:rPr lang="en-US" altLang="zh-CN" sz="8800" dirty="0" err="1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hạnh</a:t>
            </a:r>
            <a:r>
              <a:rPr lang="en-US" altLang="zh-CN" sz="8800" dirty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8800" dirty="0" err="1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phúc</a:t>
            </a:r>
            <a:r>
              <a:rPr lang="en-US" altLang="zh-CN" sz="8800" dirty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!</a:t>
            </a:r>
          </a:p>
          <a:p>
            <a:pPr algn="ctr"/>
            <a:r>
              <a:rPr lang="en-US" altLang="zh-CN" sz="8800" dirty="0" err="1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Tạm</a:t>
            </a:r>
            <a:r>
              <a:rPr lang="en-US" altLang="zh-CN" sz="8800" dirty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8800" dirty="0" err="1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biệt</a:t>
            </a:r>
            <a:r>
              <a:rPr lang="en-US" altLang="zh-CN" sz="8800" dirty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8800" dirty="0" err="1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các</a:t>
            </a:r>
            <a:r>
              <a:rPr lang="en-US" altLang="zh-CN" sz="8800" dirty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8800" dirty="0" err="1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em</a:t>
            </a:r>
            <a:r>
              <a:rPr lang="en-US" altLang="zh-CN" sz="8800" dirty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!!!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4153036"/>
            <a:ext cx="1674796" cy="2704964"/>
          </a:xfrm>
          <a:prstGeom prst="rect">
            <a:avLst/>
          </a:prstGeom>
        </p:spPr>
      </p:pic>
      <p:pic>
        <p:nvPicPr>
          <p:cNvPr id="10" name="Picture 9" descr="22858PICdbgea5Gz679dY_PIC2018.png">
            <a:extLst>
              <a:ext uri="{FF2B5EF4-FFF2-40B4-BE49-F238E27FC236}">
                <a16:creationId xmlns:a16="http://schemas.microsoft.com/office/drawing/2014/main" id="{08802915-9823-4C5A-AB88-21979EA1E72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245703" y="497516"/>
            <a:ext cx="3003976" cy="6323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756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fade/>
      </p:transition>
    </mc:Choice>
    <mc:Fallback xmlns="">
      <p:transition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7" name="Picture 5" descr="02b"/>
          <p:cNvPicPr>
            <a:picLocks noChangeAspect="1" noChangeArrowheads="1"/>
          </p:cNvPicPr>
          <p:nvPr/>
        </p:nvPicPr>
        <p:blipFill>
          <a:blip r:embed="rId2" cstate="print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0"/>
            <a:ext cx="2286000" cy="2057400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6" descr="08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2057400"/>
            <a:ext cx="24384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4343400"/>
            <a:ext cx="228600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0" name="Picture 8" descr="11b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057400"/>
            <a:ext cx="22098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1" name="Picture 9" descr="04b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0"/>
            <a:ext cx="22860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3" name="Picture 11" descr="thach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0"/>
            <a:ext cx="23622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4" name="Picture 12" descr="thach1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4495800"/>
            <a:ext cx="236220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5" name="Picture 13" descr="thach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22098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6" name="Picture 1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057400"/>
            <a:ext cx="22860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7" name="Picture 15" descr="13b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495800"/>
            <a:ext cx="220980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8" name="Picture 16" descr="12b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2057401"/>
            <a:ext cx="2362200" cy="2138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9" name="Picture 17" descr="thach19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4267200"/>
            <a:ext cx="22098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7804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6" dur="20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8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C2774E-8E2E-4B14-AA82-A78B0465D352}"/>
              </a:ext>
            </a:extLst>
          </p:cNvPr>
          <p:cNvSpPr/>
          <p:nvPr/>
        </p:nvSpPr>
        <p:spPr>
          <a:xfrm>
            <a:off x="2565010" y="0"/>
            <a:ext cx="677332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PHIẾU HỌC TẬP  CHUẨN </a:t>
            </a:r>
            <a:r>
              <a:rPr lang="en-US" sz="28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BỊ </a:t>
            </a:r>
            <a:r>
              <a:rPr lang="en-US" sz="28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en-US" sz="28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BÀI </a:t>
            </a:r>
            <a:r>
              <a:rPr lang="en-US" sz="28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NÓI VỀ NHÀ </a:t>
            </a:r>
            <a:endParaRPr lang="en-US" sz="28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032000" y="719666"/>
          <a:ext cx="8127999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391415467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4247609986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4131840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44597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57046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7421741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-39039" y="523220"/>
          <a:ext cx="12192000" cy="67710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4436">
                  <a:extLst>
                    <a:ext uri="{9D8B030D-6E8A-4147-A177-3AD203B41FA5}">
                      <a16:colId xmlns:a16="http://schemas.microsoft.com/office/drawing/2014/main" val="3480143299"/>
                    </a:ext>
                  </a:extLst>
                </a:gridCol>
                <a:gridCol w="2277688">
                  <a:extLst>
                    <a:ext uri="{9D8B030D-6E8A-4147-A177-3AD203B41FA5}">
                      <a16:colId xmlns:a16="http://schemas.microsoft.com/office/drawing/2014/main" val="3050511135"/>
                    </a:ext>
                  </a:extLst>
                </a:gridCol>
                <a:gridCol w="7669876">
                  <a:extLst>
                    <a:ext uri="{9D8B030D-6E8A-4147-A177-3AD203B41FA5}">
                      <a16:colId xmlns:a16="http://schemas.microsoft.com/office/drawing/2014/main" val="936039432"/>
                    </a:ext>
                  </a:extLst>
                </a:gridCol>
              </a:tblGrid>
              <a:tr h="1376228">
                <a:tc rowSpan="2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0914923"/>
                  </a:ext>
                </a:extLst>
              </a:tr>
              <a:tr h="1076508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2595959"/>
                  </a:ext>
                </a:extLst>
              </a:tr>
              <a:tr h="2571299"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3604103"/>
                  </a:ext>
                </a:extLst>
              </a:tr>
              <a:tr h="1747006"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34949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6378" y="1045093"/>
            <a:ext cx="19156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/>
              <a:t>Mục</a:t>
            </a:r>
            <a:r>
              <a:rPr lang="en-US" sz="3200" dirty="0" smtClean="0"/>
              <a:t> </a:t>
            </a:r>
            <a:r>
              <a:rPr lang="en-US" sz="3200" dirty="0" err="1" smtClean="0"/>
              <a:t>đích</a:t>
            </a:r>
            <a:r>
              <a:rPr lang="en-US" sz="3200" dirty="0" smtClean="0"/>
              <a:t> </a:t>
            </a:r>
            <a:r>
              <a:rPr lang="en-US" sz="3200" dirty="0" err="1" smtClean="0"/>
              <a:t>nói</a:t>
            </a:r>
            <a:r>
              <a:rPr lang="en-US" sz="3200" dirty="0" smtClean="0"/>
              <a:t> </a:t>
            </a:r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2213956" y="999960"/>
            <a:ext cx="25935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Người</a:t>
            </a:r>
            <a:r>
              <a:rPr lang="en-US" sz="3200" dirty="0" smtClean="0"/>
              <a:t> </a:t>
            </a:r>
            <a:r>
              <a:rPr lang="en-US" sz="3200" dirty="0" err="1" smtClean="0"/>
              <a:t>nói</a:t>
            </a:r>
            <a:r>
              <a:rPr lang="en-US" sz="3200" dirty="0" smtClean="0"/>
              <a:t> </a:t>
            </a:r>
            <a:endParaRPr 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2272142" y="2092171"/>
            <a:ext cx="25935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Người</a:t>
            </a:r>
            <a:r>
              <a:rPr lang="en-US" sz="3200" dirty="0" smtClean="0"/>
              <a:t> </a:t>
            </a:r>
            <a:r>
              <a:rPr lang="en-US" sz="3200" dirty="0" err="1" smtClean="0"/>
              <a:t>nghe</a:t>
            </a:r>
            <a:r>
              <a:rPr lang="en-US" sz="3200" dirty="0" smtClean="0"/>
              <a:t>  </a:t>
            </a:r>
            <a:endParaRPr lang="en-US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1432559" y="4106483"/>
            <a:ext cx="20781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Chuẩn</a:t>
            </a:r>
            <a:r>
              <a:rPr lang="en-US" sz="3200" dirty="0" smtClean="0"/>
              <a:t> </a:t>
            </a:r>
            <a:r>
              <a:rPr lang="en-US" sz="3200" dirty="0" err="1" smtClean="0"/>
              <a:t>bị</a:t>
            </a:r>
            <a:endParaRPr lang="en-US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773545" y="6380780"/>
            <a:ext cx="28808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/>
              <a:t>Tập</a:t>
            </a:r>
            <a:r>
              <a:rPr lang="en-US" sz="3200" dirty="0" smtClean="0"/>
              <a:t> </a:t>
            </a:r>
            <a:r>
              <a:rPr lang="en-US" sz="3200" dirty="0" err="1" smtClean="0"/>
              <a:t>luyện</a:t>
            </a:r>
            <a:endParaRPr lang="en-US" sz="3200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-39039" y="1796884"/>
            <a:ext cx="2252995" cy="326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3289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nip Diagonal Corner Rectangle 6"/>
          <p:cNvSpPr/>
          <p:nvPr/>
        </p:nvSpPr>
        <p:spPr>
          <a:xfrm>
            <a:off x="1676433" y="384620"/>
            <a:ext cx="9375819" cy="1406363"/>
          </a:xfrm>
          <a:prstGeom prst="snip2DiagRect">
            <a:avLst>
              <a:gd name="adj1" fmla="val 0"/>
              <a:gd name="adj2" fmla="val 24222"/>
            </a:avLst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2.</a:t>
            </a:r>
            <a:r>
              <a:rPr lang="en-US" sz="2800" b="1" i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i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Chim gì ăn khế mải mê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2800" b="1" i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Ăn xong trả của chẳng chê được gì</a:t>
            </a:r>
          </a:p>
        </p:txBody>
      </p:sp>
      <p:sp>
        <p:nvSpPr>
          <p:cNvPr id="8" name="Rectangle 7"/>
          <p:cNvSpPr/>
          <p:nvPr/>
        </p:nvSpPr>
        <p:spPr>
          <a:xfrm>
            <a:off x="2530394" y="5379240"/>
            <a:ext cx="7955280" cy="1079807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85800">
              <a:defRPr/>
            </a:pP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Chim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thần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Arial"/>
              </a:rPr>
              <a:t>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1737" y="1790982"/>
            <a:ext cx="4875147" cy="3588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257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ruyện Nàng Bạch Tuyết và bảy chú lùn (Có file MP3) - Download.v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06363"/>
            <a:ext cx="9526385" cy="5451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nip Diagonal Corner Rectangle 5"/>
          <p:cNvSpPr/>
          <p:nvPr/>
        </p:nvSpPr>
        <p:spPr>
          <a:xfrm>
            <a:off x="2211185" y="0"/>
            <a:ext cx="9980815" cy="1406363"/>
          </a:xfrm>
          <a:prstGeom prst="snip2DiagRect">
            <a:avLst>
              <a:gd name="adj1" fmla="val 0"/>
              <a:gd name="adj2" fmla="val 24222"/>
            </a:avLst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28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3; </a:t>
            </a:r>
            <a:r>
              <a:rPr lang="en-US" sz="28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Bức</a:t>
            </a:r>
            <a:r>
              <a:rPr lang="en-US" sz="28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8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28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sz="28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hoạ</a:t>
            </a:r>
            <a:r>
              <a:rPr lang="en-US" sz="28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28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cổ</a:t>
            </a:r>
            <a:r>
              <a:rPr lang="en-US" sz="28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8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vi-VN" sz="2800" b="1" i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512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nip Diagonal Corner Rectangle 6"/>
          <p:cNvSpPr/>
          <p:nvPr/>
        </p:nvSpPr>
        <p:spPr>
          <a:xfrm>
            <a:off x="1676433" y="384620"/>
            <a:ext cx="9375819" cy="1406363"/>
          </a:xfrm>
          <a:prstGeom prst="snip2DiagRect">
            <a:avLst>
              <a:gd name="adj1" fmla="val 0"/>
              <a:gd name="adj2" fmla="val 24222"/>
            </a:avLst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28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Câu </a:t>
            </a:r>
            <a:r>
              <a:rPr lang="en-US" sz="28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vi-VN" sz="28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Điền từ còn thiếu vào câu thơ sau: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2800" b="1" i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Tôi yêu… nước tôi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2800" b="1" i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Vừa nhân hậu lại tuyệt vời sâu sa</a:t>
            </a:r>
          </a:p>
        </p:txBody>
      </p:sp>
      <p:sp>
        <p:nvSpPr>
          <p:cNvPr id="8" name="Rectangle 7"/>
          <p:cNvSpPr/>
          <p:nvPr/>
        </p:nvSpPr>
        <p:spPr>
          <a:xfrm>
            <a:off x="2530394" y="5379240"/>
            <a:ext cx="7955280" cy="1079807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85800">
              <a:defRPr/>
            </a:pPr>
            <a:r>
              <a:rPr lang="en-US" sz="32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Truyện cổ</a:t>
            </a:r>
            <a:r>
              <a:rPr kumimoji="0" lang="en-US" sz="3200" b="1" i="0" u="none" strike="noStrike" kern="1200" cap="none" spc="0" normalizeH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Arial"/>
              </a:rPr>
              <a:t>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3641" y="1790983"/>
            <a:ext cx="4870805" cy="3588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800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22858PICdbgea5Gz679dY_PIC2018.png">
            <a:extLst>
              <a:ext uri="{FF2B5EF4-FFF2-40B4-BE49-F238E27FC236}">
                <a16:creationId xmlns:a16="http://schemas.microsoft.com/office/drawing/2014/main" id="{08802915-9823-4C5A-AB88-21979EA1E72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31827" y="438540"/>
            <a:ext cx="4920343" cy="6323842"/>
          </a:xfrm>
          <a:prstGeom prst="rect">
            <a:avLst/>
          </a:prstGeom>
        </p:spPr>
      </p:pic>
      <p:pic>
        <p:nvPicPr>
          <p:cNvPr id="7" name="Picture 10" descr="lotus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28" y="5253496"/>
            <a:ext cx="25908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0" descr="lotus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820" y="5374698"/>
            <a:ext cx="1847979" cy="1214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 descr="lotus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377" y="4082779"/>
            <a:ext cx="1577391" cy="1214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0" descr="lotus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847" y="5648882"/>
            <a:ext cx="1045546" cy="105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lotus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28" y="2917773"/>
            <a:ext cx="1076130" cy="1022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 descr="Book-09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28" y="678249"/>
            <a:ext cx="877345" cy="637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66206" y="1476103"/>
            <a:ext cx="910481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97:  NÓI VÀ NGHE</a:t>
            </a:r>
          </a:p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 LẠI MỘT TRUYỆN CỔ TÍCH BẰNG LỜI MỘT NHÂN VẬT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5991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23CC7BB7-7A12-6C06-F631-311F00E59C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1781182" cy="6758610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A80E32E0-A852-7871-AD77-BAE3B40DB8D2}"/>
              </a:ext>
            </a:extLst>
          </p:cNvPr>
          <p:cNvSpPr txBox="1"/>
          <p:nvPr/>
        </p:nvSpPr>
        <p:spPr>
          <a:xfrm>
            <a:off x="1338470" y="1855303"/>
            <a:ext cx="9011478" cy="1457739"/>
          </a:xfrm>
          <a:prstGeom prst="rect">
            <a:avLst/>
          </a:prstGeom>
          <a:noFill/>
        </p:spPr>
        <p:txBody>
          <a:bodyPr wrap="square" rtlCol="0">
            <a:prstTxWarp prst="textWave4">
              <a:avLst/>
            </a:prstTxWarp>
            <a:spAutoFit/>
          </a:bodyPr>
          <a:lstStyle/>
          <a:p>
            <a:pPr algn="ctr"/>
            <a:r>
              <a:rPr lang="en-US" sz="18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I. </a:t>
            </a:r>
            <a:r>
              <a:rPr lang="en-US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TRƯỚC KHI NÓI </a:t>
            </a:r>
            <a:endParaRPr lang="en-US" sz="18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629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C2774E-8E2E-4B14-AA82-A78B0465D352}"/>
              </a:ext>
            </a:extLst>
          </p:cNvPr>
          <p:cNvSpPr/>
          <p:nvPr/>
        </p:nvSpPr>
        <p:spPr>
          <a:xfrm>
            <a:off x="4454463" y="0"/>
            <a:ext cx="299440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CHUẨN </a:t>
            </a:r>
            <a:r>
              <a:rPr lang="en-US" sz="28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BỊ </a:t>
            </a:r>
            <a:r>
              <a:rPr lang="en-US" sz="28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en-US" sz="28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BÀI NÓI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032000" y="719666"/>
          <a:ext cx="8127999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391415467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4247609986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4131840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44597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57046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7421741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7541981"/>
              </p:ext>
            </p:extLst>
          </p:nvPr>
        </p:nvGraphicFramePr>
        <p:xfrm>
          <a:off x="-39039" y="523220"/>
          <a:ext cx="12192000" cy="67710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4436">
                  <a:extLst>
                    <a:ext uri="{9D8B030D-6E8A-4147-A177-3AD203B41FA5}">
                      <a16:colId xmlns:a16="http://schemas.microsoft.com/office/drawing/2014/main" val="3480143299"/>
                    </a:ext>
                  </a:extLst>
                </a:gridCol>
                <a:gridCol w="2277688">
                  <a:extLst>
                    <a:ext uri="{9D8B030D-6E8A-4147-A177-3AD203B41FA5}">
                      <a16:colId xmlns:a16="http://schemas.microsoft.com/office/drawing/2014/main" val="3050511135"/>
                    </a:ext>
                  </a:extLst>
                </a:gridCol>
                <a:gridCol w="7669876">
                  <a:extLst>
                    <a:ext uri="{9D8B030D-6E8A-4147-A177-3AD203B41FA5}">
                      <a16:colId xmlns:a16="http://schemas.microsoft.com/office/drawing/2014/main" val="936039432"/>
                    </a:ext>
                  </a:extLst>
                </a:gridCol>
              </a:tblGrid>
              <a:tr h="1376228">
                <a:tc rowSpan="2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0914923"/>
                  </a:ext>
                </a:extLst>
              </a:tr>
              <a:tr h="1076508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2595959"/>
                  </a:ext>
                </a:extLst>
              </a:tr>
              <a:tr h="2571299"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3604103"/>
                  </a:ext>
                </a:extLst>
              </a:tr>
              <a:tr h="1747006"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34949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6378" y="1045093"/>
            <a:ext cx="19156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/>
              <a:t>Mục</a:t>
            </a:r>
            <a:r>
              <a:rPr lang="en-US" sz="3200" dirty="0" smtClean="0"/>
              <a:t> </a:t>
            </a:r>
            <a:r>
              <a:rPr lang="en-US" sz="3200" dirty="0" err="1" smtClean="0"/>
              <a:t>đích</a:t>
            </a:r>
            <a:r>
              <a:rPr lang="en-US" sz="3200" dirty="0" smtClean="0"/>
              <a:t> </a:t>
            </a:r>
            <a:r>
              <a:rPr lang="en-US" sz="3200" dirty="0" err="1" smtClean="0"/>
              <a:t>nói</a:t>
            </a:r>
            <a:r>
              <a:rPr lang="en-US" sz="3200" dirty="0" smtClean="0"/>
              <a:t> </a:t>
            </a:r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2213956" y="999960"/>
            <a:ext cx="25935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Người</a:t>
            </a:r>
            <a:r>
              <a:rPr lang="en-US" sz="3200" dirty="0" smtClean="0"/>
              <a:t> </a:t>
            </a:r>
            <a:r>
              <a:rPr lang="en-US" sz="3200" dirty="0" err="1" smtClean="0"/>
              <a:t>nói</a:t>
            </a:r>
            <a:r>
              <a:rPr lang="en-US" sz="3200" dirty="0" smtClean="0"/>
              <a:t> </a:t>
            </a:r>
            <a:endParaRPr 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2272142" y="2092171"/>
            <a:ext cx="25935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Người</a:t>
            </a:r>
            <a:r>
              <a:rPr lang="en-US" sz="3200" dirty="0" smtClean="0"/>
              <a:t> </a:t>
            </a:r>
            <a:r>
              <a:rPr lang="en-US" sz="3200" dirty="0" err="1" smtClean="0"/>
              <a:t>nghe</a:t>
            </a:r>
            <a:r>
              <a:rPr lang="en-US" sz="3200" dirty="0" smtClean="0"/>
              <a:t>  </a:t>
            </a:r>
            <a:endParaRPr lang="en-US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1432559" y="4106483"/>
            <a:ext cx="20781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Chuẩn</a:t>
            </a:r>
            <a:r>
              <a:rPr lang="en-US" sz="3200" dirty="0" smtClean="0"/>
              <a:t> </a:t>
            </a:r>
            <a:r>
              <a:rPr lang="en-US" sz="3200" dirty="0" err="1" smtClean="0"/>
              <a:t>bị</a:t>
            </a:r>
            <a:endParaRPr lang="en-US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773545" y="6380780"/>
            <a:ext cx="28808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/>
              <a:t>Tập</a:t>
            </a:r>
            <a:r>
              <a:rPr lang="en-US" sz="3200" dirty="0" smtClean="0"/>
              <a:t> </a:t>
            </a:r>
            <a:r>
              <a:rPr lang="en-US" sz="3200" dirty="0" err="1" smtClean="0"/>
              <a:t>luyện</a:t>
            </a:r>
            <a:endParaRPr lang="en-US" sz="3200" dirty="0"/>
          </a:p>
        </p:txBody>
      </p:sp>
      <p:sp>
        <p:nvSpPr>
          <p:cNvPr id="12" name="TextBox 11"/>
          <p:cNvSpPr txBox="1"/>
          <p:nvPr/>
        </p:nvSpPr>
        <p:spPr>
          <a:xfrm>
            <a:off x="5951667" y="719666"/>
            <a:ext cx="55365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Kể</a:t>
            </a:r>
            <a:r>
              <a:rPr lang="en-US" sz="3200" dirty="0" smtClean="0"/>
              <a:t> </a:t>
            </a:r>
            <a:r>
              <a:rPr lang="en-US" sz="3200" dirty="0" err="1" smtClean="0"/>
              <a:t>lại</a:t>
            </a:r>
            <a:r>
              <a:rPr lang="en-US" sz="3200" dirty="0" smtClean="0"/>
              <a:t>  </a:t>
            </a:r>
            <a:r>
              <a:rPr lang="en-US" sz="3200" dirty="0" err="1" smtClean="0"/>
              <a:t>một</a:t>
            </a:r>
            <a:r>
              <a:rPr lang="en-US" sz="3200" dirty="0" smtClean="0"/>
              <a:t> </a:t>
            </a:r>
            <a:r>
              <a:rPr lang="en-US" sz="3200" dirty="0" err="1" smtClean="0"/>
              <a:t>truyện</a:t>
            </a:r>
            <a:r>
              <a:rPr lang="en-US" sz="3200" dirty="0" smtClean="0"/>
              <a:t> </a:t>
            </a:r>
            <a:r>
              <a:rPr lang="en-US" sz="3200" dirty="0" err="1" smtClean="0"/>
              <a:t>cổ</a:t>
            </a:r>
            <a:r>
              <a:rPr lang="en-US" sz="3200" dirty="0" smtClean="0"/>
              <a:t> </a:t>
            </a:r>
            <a:r>
              <a:rPr lang="en-US" sz="3200" dirty="0" err="1" smtClean="0"/>
              <a:t>tích</a:t>
            </a:r>
            <a:r>
              <a:rPr lang="en-US" sz="3200" dirty="0" smtClean="0"/>
              <a:t> </a:t>
            </a:r>
            <a:r>
              <a:rPr lang="en-US" sz="3200" dirty="0" err="1" smtClean="0"/>
              <a:t>bằng</a:t>
            </a:r>
            <a:r>
              <a:rPr lang="en-US" sz="3200" dirty="0" smtClean="0"/>
              <a:t> </a:t>
            </a:r>
            <a:r>
              <a:rPr lang="en-US" sz="3200" dirty="0" err="1" smtClean="0"/>
              <a:t>lời</a:t>
            </a:r>
            <a:r>
              <a:rPr lang="en-US" sz="3200" dirty="0" smtClean="0"/>
              <a:t>  </a:t>
            </a:r>
            <a:r>
              <a:rPr lang="en-US" sz="3200" dirty="0" err="1" smtClean="0"/>
              <a:t>một</a:t>
            </a:r>
            <a:r>
              <a:rPr lang="en-US" sz="3200" dirty="0" smtClean="0"/>
              <a:t> </a:t>
            </a:r>
            <a:r>
              <a:rPr lang="en-US" sz="3200" dirty="0" err="1" smtClean="0"/>
              <a:t>nhân</a:t>
            </a:r>
            <a:r>
              <a:rPr lang="en-US" sz="3200" dirty="0" smtClean="0"/>
              <a:t> </a:t>
            </a:r>
            <a:r>
              <a:rPr lang="en-US" sz="3200" dirty="0" err="1" smtClean="0"/>
              <a:t>vật</a:t>
            </a:r>
            <a:endParaRPr lang="en-US" sz="3200" dirty="0"/>
          </a:p>
        </p:txBody>
      </p:sp>
      <p:sp>
        <p:nvSpPr>
          <p:cNvPr id="13" name="TextBox 12"/>
          <p:cNvSpPr txBox="1"/>
          <p:nvPr/>
        </p:nvSpPr>
        <p:spPr>
          <a:xfrm>
            <a:off x="4865713" y="2052823"/>
            <a:ext cx="71877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- </a:t>
            </a:r>
            <a:r>
              <a:rPr lang="en-US" sz="3200" dirty="0"/>
              <a:t> </a:t>
            </a:r>
            <a:r>
              <a:rPr lang="en-US" sz="3200" dirty="0" err="1" smtClean="0"/>
              <a:t>Hiểu</a:t>
            </a:r>
            <a:r>
              <a:rPr lang="en-US" sz="3200" dirty="0" smtClean="0"/>
              <a:t> </a:t>
            </a:r>
            <a:r>
              <a:rPr lang="en-US" sz="3200" dirty="0" err="1" smtClean="0"/>
              <a:t>được</a:t>
            </a:r>
            <a:r>
              <a:rPr lang="en-US" sz="3200" dirty="0" smtClean="0"/>
              <a:t> </a:t>
            </a:r>
            <a:r>
              <a:rPr lang="en-US" sz="3200" dirty="0" err="1" smtClean="0"/>
              <a:t>nội</a:t>
            </a:r>
            <a:r>
              <a:rPr lang="en-US" sz="3200" dirty="0" smtClean="0"/>
              <a:t> dung </a:t>
            </a:r>
            <a:r>
              <a:rPr lang="en-US" sz="3200" dirty="0" err="1" smtClean="0"/>
              <a:t>câu</a:t>
            </a:r>
            <a:r>
              <a:rPr lang="en-US" sz="3200" dirty="0" smtClean="0"/>
              <a:t> </a:t>
            </a:r>
            <a:r>
              <a:rPr lang="en-US" sz="3200" dirty="0" err="1" smtClean="0"/>
              <a:t>chuyện</a:t>
            </a:r>
            <a:r>
              <a:rPr lang="en-US" sz="3200" dirty="0" smtClean="0"/>
              <a:t>.</a:t>
            </a:r>
            <a:endParaRPr lang="en-US" sz="3200" dirty="0"/>
          </a:p>
        </p:txBody>
      </p:sp>
      <p:sp>
        <p:nvSpPr>
          <p:cNvPr id="14" name="TextBox 13"/>
          <p:cNvSpPr txBox="1"/>
          <p:nvPr/>
        </p:nvSpPr>
        <p:spPr>
          <a:xfrm>
            <a:off x="4616088" y="3090272"/>
            <a:ext cx="753687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3200" dirty="0" err="1" smtClean="0"/>
              <a:t>Đọc</a:t>
            </a:r>
            <a:r>
              <a:rPr lang="en-US" sz="3200" dirty="0" smtClean="0"/>
              <a:t> </a:t>
            </a:r>
            <a:r>
              <a:rPr lang="en-US" sz="3200" dirty="0" err="1" smtClean="0"/>
              <a:t>truyên</a:t>
            </a:r>
            <a:endParaRPr lang="en-US" sz="3200" dirty="0"/>
          </a:p>
          <a:p>
            <a:pPr marL="285750" indent="-285750">
              <a:buFontTx/>
              <a:buChar char="-"/>
            </a:pPr>
            <a:r>
              <a:rPr lang="en-US" sz="3200" dirty="0" err="1" smtClean="0"/>
              <a:t>Xác</a:t>
            </a:r>
            <a:r>
              <a:rPr lang="en-US" sz="3200" dirty="0" smtClean="0"/>
              <a:t> </a:t>
            </a:r>
            <a:r>
              <a:rPr lang="en-US" sz="3200" dirty="0" err="1" smtClean="0"/>
              <a:t>định</a:t>
            </a:r>
            <a:r>
              <a:rPr lang="en-US" sz="3200" dirty="0" smtClean="0"/>
              <a:t> </a:t>
            </a:r>
            <a:r>
              <a:rPr lang="en-US" sz="3200" dirty="0" err="1" smtClean="0"/>
              <a:t>ngôi</a:t>
            </a:r>
            <a:r>
              <a:rPr lang="en-US" sz="3200" dirty="0" smtClean="0"/>
              <a:t> </a:t>
            </a:r>
            <a:r>
              <a:rPr lang="en-US" sz="3200" dirty="0" err="1" smtClean="0"/>
              <a:t>kể</a:t>
            </a:r>
            <a:r>
              <a:rPr lang="en-US" sz="3200" dirty="0" smtClean="0"/>
              <a:t>, </a:t>
            </a:r>
            <a:r>
              <a:rPr lang="en-US" sz="3200" dirty="0" err="1" smtClean="0"/>
              <a:t>lập</a:t>
            </a:r>
            <a:r>
              <a:rPr lang="en-US" sz="3200" dirty="0" smtClean="0"/>
              <a:t> </a:t>
            </a:r>
            <a:r>
              <a:rPr lang="en-US" sz="3200" dirty="0" err="1" smtClean="0"/>
              <a:t>dàn</a:t>
            </a:r>
            <a:r>
              <a:rPr lang="en-US" sz="3200" dirty="0" smtClean="0"/>
              <a:t> ý, </a:t>
            </a:r>
            <a:r>
              <a:rPr lang="en-US" sz="3200" dirty="0" err="1" smtClean="0"/>
              <a:t>xác</a:t>
            </a:r>
            <a:r>
              <a:rPr lang="en-US" sz="3200" dirty="0" smtClean="0"/>
              <a:t> </a:t>
            </a:r>
            <a:r>
              <a:rPr lang="en-US" sz="3200" dirty="0" err="1" smtClean="0"/>
              <a:t>định</a:t>
            </a:r>
            <a:r>
              <a:rPr lang="en-US" sz="3200" dirty="0" smtClean="0"/>
              <a:t> </a:t>
            </a:r>
            <a:r>
              <a:rPr lang="en-US" sz="3200" dirty="0" err="1" smtClean="0"/>
              <a:t>sự</a:t>
            </a:r>
            <a:r>
              <a:rPr lang="en-US" sz="3200" dirty="0" smtClean="0"/>
              <a:t> </a:t>
            </a:r>
            <a:r>
              <a:rPr lang="en-US" sz="3200" dirty="0" err="1" smtClean="0"/>
              <a:t>việc</a:t>
            </a:r>
            <a:r>
              <a:rPr lang="en-US" sz="3200" dirty="0" smtClean="0"/>
              <a:t> </a:t>
            </a:r>
            <a:r>
              <a:rPr lang="en-US" sz="3200" dirty="0" err="1" smtClean="0"/>
              <a:t>chính</a:t>
            </a:r>
            <a:r>
              <a:rPr lang="en-US" sz="3200" dirty="0" smtClean="0"/>
              <a:t>,  </a:t>
            </a:r>
            <a:r>
              <a:rPr lang="en-US" sz="3200" dirty="0" err="1" smtClean="0"/>
              <a:t>đánh</a:t>
            </a:r>
            <a:r>
              <a:rPr lang="en-US" sz="3200" dirty="0" smtClean="0"/>
              <a:t> </a:t>
            </a:r>
            <a:r>
              <a:rPr lang="en-US" sz="3200" dirty="0" err="1" smtClean="0"/>
              <a:t>dấu</a:t>
            </a:r>
            <a:r>
              <a:rPr lang="en-US" sz="3200" dirty="0" smtClean="0"/>
              <a:t> chi </a:t>
            </a:r>
            <a:r>
              <a:rPr lang="en-US" sz="3200" dirty="0" err="1" smtClean="0"/>
              <a:t>tiết</a:t>
            </a:r>
            <a:r>
              <a:rPr lang="en-US" sz="3200" dirty="0" smtClean="0"/>
              <a:t> </a:t>
            </a:r>
            <a:r>
              <a:rPr lang="en-US" sz="3200" dirty="0" err="1" smtClean="0"/>
              <a:t>quan</a:t>
            </a:r>
            <a:r>
              <a:rPr lang="en-US" sz="3200" dirty="0" smtClean="0"/>
              <a:t> </a:t>
            </a:r>
            <a:r>
              <a:rPr lang="en-US" sz="3200" dirty="0" err="1" smtClean="0"/>
              <a:t>trọng</a:t>
            </a:r>
            <a:r>
              <a:rPr lang="en-US" sz="3200" dirty="0" smtClean="0"/>
              <a:t>, -  - </a:t>
            </a:r>
            <a:r>
              <a:rPr lang="en-US" sz="3200" dirty="0" err="1" smtClean="0"/>
              <a:t>Có</a:t>
            </a:r>
            <a:r>
              <a:rPr lang="en-US" sz="3200" dirty="0" smtClean="0"/>
              <a:t> </a:t>
            </a:r>
            <a:r>
              <a:rPr lang="en-US" sz="3200" dirty="0" err="1" smtClean="0"/>
              <a:t>sáng</a:t>
            </a:r>
            <a:r>
              <a:rPr lang="en-US" sz="3200" dirty="0" smtClean="0"/>
              <a:t> </a:t>
            </a:r>
            <a:r>
              <a:rPr lang="en-US" sz="3200" dirty="0" err="1" smtClean="0"/>
              <a:t>tạo</a:t>
            </a:r>
            <a:endParaRPr lang="en-US" sz="3200" dirty="0" smtClean="0"/>
          </a:p>
          <a:p>
            <a:r>
              <a:rPr lang="en-US" sz="3200" dirty="0" smtClean="0"/>
              <a:t>-  </a:t>
            </a:r>
            <a:r>
              <a:rPr lang="en-US" sz="3200" dirty="0" err="1" smtClean="0"/>
              <a:t>Tranh</a:t>
            </a:r>
            <a:r>
              <a:rPr lang="en-US" sz="3200" dirty="0" smtClean="0"/>
              <a:t> </a:t>
            </a:r>
            <a:r>
              <a:rPr lang="en-US" sz="3200" dirty="0" err="1" smtClean="0"/>
              <a:t>ảnh</a:t>
            </a:r>
            <a:r>
              <a:rPr lang="en-US" sz="3200" dirty="0" smtClean="0"/>
              <a:t>, video, </a:t>
            </a:r>
            <a:r>
              <a:rPr lang="en-US" sz="3200" dirty="0" err="1" smtClean="0"/>
              <a:t>trang</a:t>
            </a:r>
            <a:r>
              <a:rPr lang="en-US" sz="3200" dirty="0" smtClean="0"/>
              <a:t> </a:t>
            </a:r>
            <a:r>
              <a:rPr lang="en-US" sz="3200" dirty="0" err="1" smtClean="0"/>
              <a:t>phục</a:t>
            </a:r>
            <a:r>
              <a:rPr lang="en-US" sz="3200" dirty="0" smtClean="0"/>
              <a:t>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55127" y="5913744"/>
            <a:ext cx="70796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3200" dirty="0" err="1" smtClean="0"/>
              <a:t>Luyện</a:t>
            </a:r>
            <a:r>
              <a:rPr lang="en-US" sz="3200" dirty="0" smtClean="0"/>
              <a:t> </a:t>
            </a:r>
            <a:r>
              <a:rPr lang="en-US" sz="3200" dirty="0" err="1" smtClean="0"/>
              <a:t>tập</a:t>
            </a:r>
            <a:r>
              <a:rPr lang="en-US" sz="3200" dirty="0" smtClean="0"/>
              <a:t> 1 </a:t>
            </a:r>
            <a:r>
              <a:rPr lang="en-US" sz="3200" dirty="0" err="1" smtClean="0"/>
              <a:t>mình</a:t>
            </a:r>
            <a:r>
              <a:rPr lang="en-US" sz="3200" dirty="0" smtClean="0"/>
              <a:t>, </a:t>
            </a:r>
            <a:r>
              <a:rPr lang="en-US" sz="3200" dirty="0" err="1" smtClean="0"/>
              <a:t>luyện</a:t>
            </a:r>
            <a:r>
              <a:rPr lang="en-US" sz="3200" dirty="0" smtClean="0"/>
              <a:t> </a:t>
            </a:r>
            <a:r>
              <a:rPr lang="en-US" sz="3200" dirty="0" err="1" smtClean="0"/>
              <a:t>cùng</a:t>
            </a:r>
            <a:r>
              <a:rPr lang="en-US" sz="3200" dirty="0" smtClean="0"/>
              <a:t> </a:t>
            </a:r>
            <a:r>
              <a:rPr lang="en-US" sz="3200" dirty="0" err="1" smtClean="0"/>
              <a:t>nhóm</a:t>
            </a:r>
            <a:r>
              <a:rPr lang="en-US" sz="3200" dirty="0" smtClean="0"/>
              <a:t>.</a:t>
            </a:r>
          </a:p>
          <a:p>
            <a:pPr marL="457200" indent="-457200">
              <a:buFontTx/>
              <a:buChar char="-"/>
            </a:pPr>
            <a:r>
              <a:rPr lang="en-US" sz="3200" dirty="0" err="1" smtClean="0"/>
              <a:t>Kết</a:t>
            </a:r>
            <a:r>
              <a:rPr lang="en-US" sz="3200" dirty="0" smtClean="0"/>
              <a:t> </a:t>
            </a:r>
            <a:r>
              <a:rPr lang="en-US" sz="3200" dirty="0" err="1" smtClean="0"/>
              <a:t>hợp</a:t>
            </a:r>
            <a:r>
              <a:rPr lang="en-US" sz="3200" dirty="0" smtClean="0"/>
              <a:t> </a:t>
            </a:r>
            <a:r>
              <a:rPr lang="en-US" sz="3200" dirty="0" err="1" smtClean="0"/>
              <a:t>ngữ</a:t>
            </a:r>
            <a:r>
              <a:rPr lang="en-US" sz="3200" dirty="0" smtClean="0"/>
              <a:t> </a:t>
            </a:r>
            <a:r>
              <a:rPr lang="en-US" sz="3200" dirty="0" err="1" smtClean="0"/>
              <a:t>điệu</a:t>
            </a:r>
            <a:r>
              <a:rPr lang="en-US" sz="3200" dirty="0" smtClean="0"/>
              <a:t>, </a:t>
            </a:r>
            <a:r>
              <a:rPr lang="en-US" sz="3200" dirty="0" err="1" smtClean="0"/>
              <a:t>ánh</a:t>
            </a:r>
            <a:r>
              <a:rPr lang="en-US" sz="3200" dirty="0" smtClean="0"/>
              <a:t> </a:t>
            </a:r>
            <a:r>
              <a:rPr lang="en-US" sz="3200" dirty="0" err="1" smtClean="0"/>
              <a:t>mắt</a:t>
            </a:r>
            <a:r>
              <a:rPr lang="en-US" sz="3200" dirty="0" smtClean="0"/>
              <a:t>, </a:t>
            </a:r>
            <a:r>
              <a:rPr lang="en-US" sz="3200" dirty="0" err="1" smtClean="0"/>
              <a:t>cử</a:t>
            </a:r>
            <a:r>
              <a:rPr lang="en-US" sz="3200" dirty="0" smtClean="0"/>
              <a:t> </a:t>
            </a:r>
            <a:r>
              <a:rPr lang="en-US" sz="3200" dirty="0" err="1" smtClean="0"/>
              <a:t>chỉ</a:t>
            </a:r>
            <a:r>
              <a:rPr lang="en-US" sz="3200" dirty="0" smtClean="0"/>
              <a:t>  </a:t>
            </a:r>
            <a:endParaRPr lang="en-US" sz="3200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-39039" y="1796884"/>
            <a:ext cx="2252995" cy="326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0922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01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705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1569</TotalTime>
  <Words>434</Words>
  <Application>Microsoft Office PowerPoint</Application>
  <PresentationFormat>Widescreen</PresentationFormat>
  <Paragraphs>60</Paragraphs>
  <Slides>22</Slides>
  <Notes>2</Notes>
  <HiddenSlides>0</HiddenSlides>
  <MMClips>3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微软雅黑</vt:lpstr>
      <vt:lpstr>Arial</vt:lpstr>
      <vt:lpstr>Calibri</vt:lpstr>
      <vt:lpstr>Calibri Light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52</cp:revision>
  <dcterms:created xsi:type="dcterms:W3CDTF">2023-02-27T16:18:03Z</dcterms:created>
  <dcterms:modified xsi:type="dcterms:W3CDTF">2023-03-16T04:58:38Z</dcterms:modified>
</cp:coreProperties>
</file>