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461" r:id="rId3"/>
    <p:sldId id="462" r:id="rId4"/>
    <p:sldId id="463" r:id="rId5"/>
    <p:sldId id="460" r:id="rId6"/>
    <p:sldId id="259" r:id="rId7"/>
    <p:sldId id="375" r:id="rId8"/>
    <p:sldId id="466" r:id="rId9"/>
    <p:sldId id="468" r:id="rId10"/>
    <p:sldId id="469" r:id="rId11"/>
    <p:sldId id="470" r:id="rId12"/>
    <p:sldId id="471" r:id="rId13"/>
    <p:sldId id="257" r:id="rId14"/>
    <p:sldId id="271" r:id="rId15"/>
    <p:sldId id="477" r:id="rId16"/>
    <p:sldId id="476" r:id="rId17"/>
    <p:sldId id="267" r:id="rId18"/>
    <p:sldId id="472" r:id="rId19"/>
    <p:sldId id="473" r:id="rId20"/>
    <p:sldId id="474" r:id="rId21"/>
    <p:sldId id="475" r:id="rId22"/>
    <p:sldId id="269" r:id="rId23"/>
    <p:sldId id="281" r:id="rId24"/>
    <p:sldId id="270" r:id="rId25"/>
  </p:sldIdLst>
  <p:sldSz cx="12192000" cy="6858000"/>
  <p:notesSz cx="6742113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741" autoAdjust="0"/>
  </p:normalViewPr>
  <p:slideViewPr>
    <p:cSldViewPr snapToGrid="0">
      <p:cViewPr varScale="1">
        <p:scale>
          <a:sx n="62" d="100"/>
          <a:sy n="62" d="100"/>
        </p:scale>
        <p:origin x="82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79362A-99C1-4A02-8B9C-180ED5AC6E1A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2296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212" y="4751219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8971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05C0C-8238-4C10-9FF8-847E87BFB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310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DDB45950-2837-468C-BF84-CDFB5BDF4E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83B7B03-AFB9-4D0F-842C-D42ABDE72331}" type="slidenum">
              <a:rPr lang="en-US" altLang="en-US" sz="1200" b="0">
                <a:solidFill>
                  <a:schemeClr val="tx1"/>
                </a:solidFill>
              </a:rPr>
              <a:pPr eaLnBrk="1" hangingPunct="1"/>
              <a:t>7</a:t>
            </a:fld>
            <a:endParaRPr lang="en-US" altLang="en-US" sz="1200" b="0">
              <a:solidFill>
                <a:schemeClr val="tx1"/>
              </a:solidFill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5F4FA5CE-1FD9-4E12-96FC-4863AA2B77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11EF2D32-D85C-4CF1-B87E-E45ABCB597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4212" y="4689515"/>
            <a:ext cx="5393690" cy="4442698"/>
          </a:xfrm>
          <a:noFill/>
        </p:spPr>
        <p:txBody>
          <a:bodyPr/>
          <a:lstStyle/>
          <a:p>
            <a:pPr eaLnBrk="1" hangingPunct="1"/>
            <a:endParaRPr lang="en-US" altLang="en-US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DDB45950-2837-468C-BF84-CDFB5BDF4E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83B7B03-AFB9-4D0F-842C-D42ABDE72331}" type="slidenum">
              <a:rPr lang="en-US" altLang="en-US" sz="1200" b="0">
                <a:solidFill>
                  <a:schemeClr val="tx1"/>
                </a:solidFill>
              </a:rPr>
              <a:pPr eaLnBrk="1" hangingPunct="1"/>
              <a:t>8</a:t>
            </a:fld>
            <a:endParaRPr lang="en-US" altLang="en-US" sz="1200" b="0">
              <a:solidFill>
                <a:schemeClr val="tx1"/>
              </a:solidFill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5F4FA5CE-1FD9-4E12-96FC-4863AA2B77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11EF2D32-D85C-4CF1-B87E-E45ABCB597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4212" y="4689515"/>
            <a:ext cx="5393690" cy="4442698"/>
          </a:xfrm>
          <a:noFill/>
        </p:spPr>
        <p:txBody>
          <a:bodyPr/>
          <a:lstStyle/>
          <a:p>
            <a:pPr eaLnBrk="1" hangingPunct="1"/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7372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DDB45950-2837-468C-BF84-CDFB5BDF4E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83B7B03-AFB9-4D0F-842C-D42ABDE72331}" type="slidenum">
              <a:rPr lang="en-US" altLang="en-US" sz="1200" b="0">
                <a:solidFill>
                  <a:schemeClr val="tx1"/>
                </a:solidFill>
              </a:rPr>
              <a:pPr eaLnBrk="1" hangingPunct="1"/>
              <a:t>9</a:t>
            </a:fld>
            <a:endParaRPr lang="en-US" altLang="en-US" sz="1200" b="0">
              <a:solidFill>
                <a:schemeClr val="tx1"/>
              </a:solidFill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5F4FA5CE-1FD9-4E12-96FC-4863AA2B77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11EF2D32-D85C-4CF1-B87E-E45ABCB597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4212" y="4689515"/>
            <a:ext cx="5393690" cy="4442698"/>
          </a:xfrm>
          <a:noFill/>
        </p:spPr>
        <p:txBody>
          <a:bodyPr/>
          <a:lstStyle/>
          <a:p>
            <a:pPr eaLnBrk="1" hangingPunct="1"/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3284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DDB45950-2837-468C-BF84-CDFB5BDF4E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83B7B03-AFB9-4D0F-842C-D42ABDE72331}" type="slidenum">
              <a:rPr lang="en-US" altLang="en-US" sz="1200" b="0">
                <a:solidFill>
                  <a:schemeClr val="tx1"/>
                </a:solidFill>
              </a:rPr>
              <a:pPr eaLnBrk="1" hangingPunct="1"/>
              <a:t>10</a:t>
            </a:fld>
            <a:endParaRPr lang="en-US" altLang="en-US" sz="1200" b="0">
              <a:solidFill>
                <a:schemeClr val="tx1"/>
              </a:solidFill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5F4FA5CE-1FD9-4E12-96FC-4863AA2B77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11EF2D32-D85C-4CF1-B87E-E45ABCB597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4212" y="4689515"/>
            <a:ext cx="5393690" cy="4442698"/>
          </a:xfrm>
          <a:noFill/>
        </p:spPr>
        <p:txBody>
          <a:bodyPr/>
          <a:lstStyle/>
          <a:p>
            <a:pPr eaLnBrk="1" hangingPunct="1"/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4677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DDB45950-2837-468C-BF84-CDFB5BDF4E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83B7B03-AFB9-4D0F-842C-D42ABDE72331}" type="slidenum">
              <a:rPr lang="en-US" altLang="en-US" sz="1200" b="0">
                <a:solidFill>
                  <a:schemeClr val="tx1"/>
                </a:solidFill>
              </a:rPr>
              <a:pPr eaLnBrk="1" hangingPunct="1"/>
              <a:t>11</a:t>
            </a:fld>
            <a:endParaRPr lang="en-US" altLang="en-US" sz="1200" b="0">
              <a:solidFill>
                <a:schemeClr val="tx1"/>
              </a:solidFill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5F4FA5CE-1FD9-4E12-96FC-4863AA2B77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11EF2D32-D85C-4CF1-B87E-E45ABCB597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4212" y="4689515"/>
            <a:ext cx="5393690" cy="4442698"/>
          </a:xfrm>
          <a:noFill/>
        </p:spPr>
        <p:txBody>
          <a:bodyPr/>
          <a:lstStyle/>
          <a:p>
            <a:pPr eaLnBrk="1" hangingPunct="1"/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905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DDB45950-2837-468C-BF84-CDFB5BDF4E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83B7B03-AFB9-4D0F-842C-D42ABDE72331}" type="slidenum">
              <a:rPr lang="en-US" altLang="en-US" sz="1200" b="0">
                <a:solidFill>
                  <a:schemeClr val="tx1"/>
                </a:solidFill>
              </a:rPr>
              <a:pPr eaLnBrk="1" hangingPunct="1"/>
              <a:t>12</a:t>
            </a:fld>
            <a:endParaRPr lang="en-US" altLang="en-US" sz="1200" b="0">
              <a:solidFill>
                <a:schemeClr val="tx1"/>
              </a:solidFill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5F4FA5CE-1FD9-4E12-96FC-4863AA2B77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11EF2D32-D85C-4CF1-B87E-E45ABCB597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4212" y="4689515"/>
            <a:ext cx="5393690" cy="4442698"/>
          </a:xfrm>
          <a:noFill/>
        </p:spPr>
        <p:txBody>
          <a:bodyPr/>
          <a:lstStyle/>
          <a:p>
            <a:pPr eaLnBrk="1" hangingPunct="1"/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060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DE3FF-1CAB-4502-9947-94BEB49185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874E26-53A9-4899-A0E7-EF9569FEE7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E62FB6-B5F1-4B32-BAFD-D99336C51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03042-3ED5-44E3-84A1-6FD160C74A93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BF7513-0BC4-4481-B583-12DD107DE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32F710-4124-429D-AD34-C2DF21684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9D147-8A73-43A4-B6BC-A6EE1E66E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399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5C741-2B30-41E0-9A2E-046D5F438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55E562-7D82-4AAB-86FA-E5AEF564B5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314715-B979-4AE4-964D-5820A5D70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03042-3ED5-44E3-84A1-6FD160C74A93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D6DACB-6E7A-496E-9C5F-A8D34E0D4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0882F2-7D9C-453F-B1F4-6208F43AF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9D147-8A73-43A4-B6BC-A6EE1E66E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84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5CCCC7-5E1C-41DB-9D55-1A247C2795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06D4C0-3637-4703-8A00-6161AC5FA3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BC21B2-EB35-428D-AAB0-1E071ABD1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03042-3ED5-44E3-84A1-6FD160C74A93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39914E-90B0-4528-95AC-464AFDB47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B185A-4ED3-4040-9527-9C2DA612F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9D147-8A73-43A4-B6BC-A6EE1E66E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90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5C4C2-4ED0-48E8-93B0-7D2CB8FE3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C6CDED-23E5-48FD-BAB1-3BB401978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7F2E38-5CD1-48F6-91AF-C92FA9B95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03042-3ED5-44E3-84A1-6FD160C74A93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54827D-235F-455C-93C7-AF07666E1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025576-B56C-487B-9749-4C68D2DF9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9D147-8A73-43A4-B6BC-A6EE1E66E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592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8A05E-6179-4AA0-A1E5-0C1A231E1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5F3BEF-1878-45A7-A001-3022BB0780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1DDF3A-8620-49E9-BA1A-B3A9E6CFC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03042-3ED5-44E3-84A1-6FD160C74A93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099217-E00F-42F7-B1DD-3AE8FC21A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522F09-9058-411B-8B89-08331EB95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9D147-8A73-43A4-B6BC-A6EE1E66E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497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EB2D8-514C-4328-B01D-FD115B87F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276676-10FE-462D-B825-00A23651F5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A85486-2ED1-4004-B1D4-2A26A9F260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5E5310-0158-4B0B-9585-A5A8CAA8D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03042-3ED5-44E3-84A1-6FD160C74A93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C3BFEF-78EA-4FC1-87CA-40FAB1DB4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F3E557-13B8-4289-AE81-5586FC5B0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9D147-8A73-43A4-B6BC-A6EE1E66E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525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F5EE9-CCD4-4ECD-9BCB-3291A0A97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07B55A-ACA2-41EA-BFF6-C23C93EEA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F6F212-17F7-4C4B-9FCB-D8A95E9C26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93BB05-6EBB-4742-9B39-3B4F58F050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8C0F55-4201-47CF-9B67-7AC1C0B308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B8FBE2-F959-4B35-A277-40E23EC24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03042-3ED5-44E3-84A1-6FD160C74A93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0713F-E44F-4573-AAE8-B6732FF29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6EE29F-3D57-4FB9-AA26-9355278EA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9D147-8A73-43A4-B6BC-A6EE1E66E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951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BE888-6394-4C23-82E2-1DC4587E7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DB0CEA-319A-47DD-964D-907F39962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03042-3ED5-44E3-84A1-6FD160C74A93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6FE11B-1F6F-445F-8101-C115CF6BE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FB4E09-6041-4C1E-B097-4208A8B5A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9D147-8A73-43A4-B6BC-A6EE1E66E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D04D71-A0CB-4F2F-B29C-F34FEDAA8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03042-3ED5-44E3-84A1-6FD160C74A93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5E9F60-5DBD-4556-B02B-4A0093769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8EE595-94C2-4444-A4D8-73A3E4DA6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9D147-8A73-43A4-B6BC-A6EE1E66E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463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05EFD-3667-4C88-AB4A-9B06C45F9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26664C-E1B2-4F2F-9FD1-A25121701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9B7D28-5562-455C-ACA1-ACA34E2C41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A06C0B-AB69-4BC1-AB2D-3D1AAA082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03042-3ED5-44E3-84A1-6FD160C74A93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06D241-D6E9-4A96-A6A6-BAD22BC72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6CA4B1-C9C1-4790-9AAA-477A7C142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9D147-8A73-43A4-B6BC-A6EE1E66E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08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06142-BB62-47E7-9264-B607D144C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18A0C6-2C96-4EC8-A1E6-54B8AF3131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7872EA-BE13-471B-95BF-AC546CC7E1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D45747-F1B8-47BF-9D78-4D533D9DE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03042-3ED5-44E3-84A1-6FD160C74A93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DE1004-AE87-4A41-800D-6D9303CD3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A7AD4B-296E-4504-812A-006BF5DD1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9D147-8A73-43A4-B6BC-A6EE1E66E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671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D2F2D7-9A37-4588-BAC2-AA19908D8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3E72A5-F95F-4558-9F9F-473B05205F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67DF2-B213-4987-98F6-F08FE4243A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C03042-3ED5-44E3-84A1-6FD160C74A93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A1BD5C-1FC2-413D-A52F-823875FDAB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670608-C1CD-4619-A171-8CB8FE8E5C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29D147-8A73-43A4-B6BC-A6EE1E66E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742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B8235F-E73D-4BD9-B4B1-8F13D4303C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4642" y="2353641"/>
            <a:ext cx="5782716" cy="2150719"/>
          </a:xfrm>
          <a:noFill/>
        </p:spPr>
        <p:txBody>
          <a:bodyPr anchor="ctr">
            <a:normAutofit/>
          </a:bodyPr>
          <a:lstStyle/>
          <a:p>
            <a:endParaRPr lang="en-US" sz="3600">
              <a:solidFill>
                <a:srgbClr val="080808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1725200-F10A-4A99-B69E-3D69F8E0B74A}"/>
              </a:ext>
            </a:extLst>
          </p:cNvPr>
          <p:cNvSpPr/>
          <p:nvPr/>
        </p:nvSpPr>
        <p:spPr>
          <a:xfrm>
            <a:off x="365760" y="1484784"/>
            <a:ext cx="10302240" cy="258532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Chào</a:t>
            </a:r>
            <a:r>
              <a:rPr lang="en-US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 </a:t>
            </a:r>
            <a:r>
              <a:rPr lang="en-US" sz="54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mừng</a:t>
            </a:r>
            <a:r>
              <a:rPr lang="en-US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 </a:t>
            </a:r>
            <a:r>
              <a:rPr lang="en-US" sz="54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các</a:t>
            </a:r>
            <a:r>
              <a:rPr lang="en-US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 </a:t>
            </a:r>
            <a:r>
              <a:rPr lang="en-US" sz="54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thầy</a:t>
            </a:r>
            <a:r>
              <a:rPr lang="en-US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 </a:t>
            </a:r>
            <a:r>
              <a:rPr lang="en-US" sz="54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cô</a:t>
            </a:r>
            <a:r>
              <a:rPr lang="en-US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 </a:t>
            </a:r>
            <a:r>
              <a:rPr lang="en-US" sz="54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giáo</a:t>
            </a:r>
            <a:r>
              <a:rPr lang="en-US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 </a:t>
            </a:r>
            <a:r>
              <a:rPr lang="en-US" sz="54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về</a:t>
            </a:r>
            <a:r>
              <a:rPr lang="en-US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 </a:t>
            </a:r>
            <a:r>
              <a:rPr lang="en-US" sz="54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dự</a:t>
            </a:r>
            <a:r>
              <a:rPr lang="en-US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 </a:t>
            </a:r>
            <a:r>
              <a:rPr lang="en-US" sz="54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giờ</a:t>
            </a:r>
            <a:r>
              <a:rPr lang="en-US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 </a:t>
            </a:r>
            <a:r>
              <a:rPr lang="en-US" sz="54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tiết</a:t>
            </a:r>
            <a:r>
              <a:rPr lang="en-US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 KHOA HỌC TỰ NHIÊN 6</a:t>
            </a:r>
          </a:p>
          <a:p>
            <a:pPr algn="ctr">
              <a:defRPr/>
            </a:pPr>
            <a:r>
              <a:rPr lang="en-US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LỚP 6A11</a:t>
            </a:r>
          </a:p>
        </p:txBody>
      </p:sp>
      <p:sp>
        <p:nvSpPr>
          <p:cNvPr id="19" name="Subtitle 18">
            <a:extLst>
              <a:ext uri="{FF2B5EF4-FFF2-40B4-BE49-F238E27FC236}">
                <a16:creationId xmlns:a16="http://schemas.microsoft.com/office/drawing/2014/main" id="{540BE384-DD61-4D42-A7FA-88A6A5AC0CE1}"/>
              </a:ext>
            </a:extLst>
          </p:cNvPr>
          <p:cNvSpPr txBox="1">
            <a:spLocks noGrp="1" noChangeArrowheads="1"/>
          </p:cNvSpPr>
          <p:nvPr>
            <p:ph type="subTitle" idx="1"/>
          </p:nvPr>
        </p:nvSpPr>
        <p:spPr bwMode="auto">
          <a:xfrm>
            <a:off x="4440238" y="4519613"/>
            <a:ext cx="3311525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SG" altLang="en-US" dirty="0" err="1">
                <a:solidFill>
                  <a:srgbClr val="0070C0"/>
                </a:solidFill>
                <a:latin typeface="Calibri" panose="020F0502020204030204" pitchFamily="34" charset="0"/>
              </a:rPr>
              <a:t>Giáo</a:t>
            </a:r>
            <a:r>
              <a:rPr lang="en-SG" altLang="en-US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SG" altLang="en-US" dirty="0" err="1">
                <a:solidFill>
                  <a:srgbClr val="0070C0"/>
                </a:solidFill>
                <a:latin typeface="Calibri" panose="020F0502020204030204" pitchFamily="34" charset="0"/>
              </a:rPr>
              <a:t>viên</a:t>
            </a:r>
            <a:r>
              <a:rPr lang="en-SG" altLang="en-US" dirty="0">
                <a:solidFill>
                  <a:srgbClr val="0070C0"/>
                </a:solidFill>
                <a:latin typeface="Calibri" panose="020F0502020204030204" pitchFamily="34" charset="0"/>
              </a:rPr>
              <a:t>: Cao </a:t>
            </a:r>
            <a:r>
              <a:rPr lang="en-SG" altLang="en-US" dirty="0" err="1">
                <a:solidFill>
                  <a:srgbClr val="0070C0"/>
                </a:solidFill>
                <a:latin typeface="Calibri" panose="020F0502020204030204" pitchFamily="34" charset="0"/>
              </a:rPr>
              <a:t>Thị</a:t>
            </a:r>
            <a:r>
              <a:rPr lang="en-SG" altLang="en-US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SG" altLang="en-US" dirty="0" err="1">
                <a:solidFill>
                  <a:srgbClr val="0070C0"/>
                </a:solidFill>
                <a:latin typeface="Calibri" panose="020F0502020204030204" pitchFamily="34" charset="0"/>
              </a:rPr>
              <a:t>Cẩm</a:t>
            </a:r>
            <a:r>
              <a:rPr lang="en-SG" altLang="en-US" dirty="0">
                <a:solidFill>
                  <a:srgbClr val="0070C0"/>
                </a:solidFill>
                <a:latin typeface="Calibri" panose="020F0502020204030204" pitchFamily="34" charset="0"/>
              </a:rPr>
              <a:t> Phương</a:t>
            </a:r>
          </a:p>
          <a:p>
            <a:pPr eaLnBrk="1" hangingPunct="1"/>
            <a:r>
              <a:rPr lang="en-SG" altLang="en-US" dirty="0" err="1">
                <a:solidFill>
                  <a:srgbClr val="0070C0"/>
                </a:solidFill>
                <a:latin typeface="Calibri" panose="020F0502020204030204" pitchFamily="34" charset="0"/>
              </a:rPr>
              <a:t>Trường</a:t>
            </a:r>
            <a:r>
              <a:rPr lang="en-SG" altLang="en-US" dirty="0">
                <a:solidFill>
                  <a:srgbClr val="0070C0"/>
                </a:solidFill>
                <a:latin typeface="Calibri" panose="020F0502020204030204" pitchFamily="34" charset="0"/>
              </a:rPr>
              <a:t>: THCS </a:t>
            </a:r>
            <a:r>
              <a:rPr lang="en-SG" altLang="en-US" dirty="0" err="1">
                <a:solidFill>
                  <a:srgbClr val="0070C0"/>
                </a:solidFill>
                <a:latin typeface="Calibri" panose="020F0502020204030204" pitchFamily="34" charset="0"/>
              </a:rPr>
              <a:t>Việt</a:t>
            </a:r>
            <a:r>
              <a:rPr lang="en-SG" altLang="en-US" dirty="0">
                <a:solidFill>
                  <a:srgbClr val="0070C0"/>
                </a:solidFill>
                <a:latin typeface="Calibri" panose="020F0502020204030204" pitchFamily="34" charset="0"/>
              </a:rPr>
              <a:t> Nam – </a:t>
            </a:r>
            <a:r>
              <a:rPr lang="en-SG" altLang="en-US" dirty="0" err="1">
                <a:solidFill>
                  <a:srgbClr val="0070C0"/>
                </a:solidFill>
                <a:latin typeface="Calibri" panose="020F0502020204030204" pitchFamily="34" charset="0"/>
              </a:rPr>
              <a:t>Angiêri</a:t>
            </a:r>
            <a:endParaRPr lang="en-SG" altLang="en-US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36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OA">
            <a:extLst>
              <a:ext uri="{FF2B5EF4-FFF2-40B4-BE49-F238E27FC236}">
                <a16:creationId xmlns:a16="http://schemas.microsoft.com/office/drawing/2014/main" id="{FDEA8A6C-3BF0-4C9B-888B-30B93A978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1676" y="1"/>
            <a:ext cx="10763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 descr="HOA">
            <a:extLst>
              <a:ext uri="{FF2B5EF4-FFF2-40B4-BE49-F238E27FC236}">
                <a16:creationId xmlns:a16="http://schemas.microsoft.com/office/drawing/2014/main" id="{235E9223-0754-4523-98F7-F217BB540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"/>
            <a:ext cx="115252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AutoShape 4">
            <a:extLst>
              <a:ext uri="{FF2B5EF4-FFF2-40B4-BE49-F238E27FC236}">
                <a16:creationId xmlns:a16="http://schemas.microsoft.com/office/drawing/2014/main" id="{969D779E-9F86-421D-BA8E-0A648B9A5A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004" y="0"/>
            <a:ext cx="11964202" cy="6858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07950" cmpd="tri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22" name="AutoShape 6">
            <a:extLst>
              <a:ext uri="{FF2B5EF4-FFF2-40B4-BE49-F238E27FC236}">
                <a16:creationId xmlns:a16="http://schemas.microsoft.com/office/drawing/2014/main" id="{17D3F926-A7A8-46C4-91C7-BFECA51E8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914399"/>
            <a:ext cx="6479406" cy="571500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FF"/>
              </a:gs>
              <a:gs pos="100000">
                <a:srgbClr val="66FF33"/>
              </a:gs>
            </a:gsLst>
            <a:lin ang="0" scaled="1"/>
          </a:gradFill>
          <a:ln w="57150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3600" b="0">
              <a:solidFill>
                <a:schemeClr val="tx1"/>
              </a:solidFill>
            </a:endParaRPr>
          </a:p>
        </p:txBody>
      </p:sp>
      <p:sp>
        <p:nvSpPr>
          <p:cNvPr id="9223" name="AutoShape 7">
            <a:extLst>
              <a:ext uri="{FF2B5EF4-FFF2-40B4-BE49-F238E27FC236}">
                <a16:creationId xmlns:a16="http://schemas.microsoft.com/office/drawing/2014/main" id="{4A814C9B-AD8A-4183-8793-E03C5A811D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381" y="462013"/>
            <a:ext cx="4960219" cy="624358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7144" name="Oval 8">
            <a:extLst>
              <a:ext uri="{FF2B5EF4-FFF2-40B4-BE49-F238E27FC236}">
                <a16:creationId xmlns:a16="http://schemas.microsoft.com/office/drawing/2014/main" id="{CC6C0EAA-C013-4DD7-AAB5-DFC973CEA4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0447" y="547041"/>
            <a:ext cx="3276600" cy="838200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chemeClr val="bg1"/>
              </a:gs>
              <a:gs pos="100000">
                <a:schemeClr val="hlink"/>
              </a:gs>
            </a:gsLst>
            <a:lin ang="54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3600" dirty="0" err="1">
                <a:solidFill>
                  <a:srgbClr val="FF3300"/>
                </a:solidFill>
              </a:rPr>
              <a:t>Câu</a:t>
            </a:r>
            <a:r>
              <a:rPr lang="en-US" sz="3600" dirty="0">
                <a:solidFill>
                  <a:srgbClr val="FF3300"/>
                </a:solidFill>
              </a:rPr>
              <a:t> </a:t>
            </a:r>
            <a:r>
              <a:rPr lang="en-US" sz="3600" dirty="0" err="1">
                <a:solidFill>
                  <a:srgbClr val="FF3300"/>
                </a:solidFill>
              </a:rPr>
              <a:t>hỏi</a:t>
            </a:r>
            <a:r>
              <a:rPr lang="en-US" sz="3600" dirty="0">
                <a:solidFill>
                  <a:srgbClr val="FF3300"/>
                </a:solidFill>
              </a:rPr>
              <a:t> 4</a:t>
            </a:r>
          </a:p>
        </p:txBody>
      </p:sp>
      <p:sp>
        <p:nvSpPr>
          <p:cNvPr id="9225" name="Oval 9">
            <a:extLst>
              <a:ext uri="{FF2B5EF4-FFF2-40B4-BE49-F238E27FC236}">
                <a16:creationId xmlns:a16="http://schemas.microsoft.com/office/drawing/2014/main" id="{78A4A429-8CD7-4403-BE92-194635AB5D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914400"/>
            <a:ext cx="2971800" cy="838200"/>
          </a:xfrm>
          <a:prstGeom prst="ellipse">
            <a:avLst/>
          </a:prstGeom>
          <a:gradFill rotWithShape="1">
            <a:gsLst>
              <a:gs pos="0">
                <a:srgbClr val="006600"/>
              </a:gs>
              <a:gs pos="50000">
                <a:srgbClr val="66FFFF"/>
              </a:gs>
              <a:gs pos="100000">
                <a:srgbClr val="006600"/>
              </a:gs>
            </a:gsLst>
            <a:lin ang="5400000" scaled="1"/>
          </a:gradFill>
          <a:ln w="104775" cmpd="tri">
            <a:solidFill>
              <a:srgbClr val="FF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600">
                <a:solidFill>
                  <a:srgbClr val="FF3300"/>
                </a:solidFill>
              </a:rPr>
              <a:t>Đáp án</a:t>
            </a:r>
          </a:p>
        </p:txBody>
      </p:sp>
      <p:sp>
        <p:nvSpPr>
          <p:cNvPr id="9226" name="Text Box 10">
            <a:extLst>
              <a:ext uri="{FF2B5EF4-FFF2-40B4-BE49-F238E27FC236}">
                <a16:creationId xmlns:a16="http://schemas.microsoft.com/office/drawing/2014/main" id="{FD15A2CC-DE6B-4D6C-A551-2E7659B4EB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3733801"/>
            <a:ext cx="2819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18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47147" name="Text Box 11">
            <a:extLst>
              <a:ext uri="{FF2B5EF4-FFF2-40B4-BE49-F238E27FC236}">
                <a16:creationId xmlns:a16="http://schemas.microsoft.com/office/drawing/2014/main" id="{95D48039-3866-4735-B35E-4BAB4D9C0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381" y="2290764"/>
            <a:ext cx="4884019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0" dirty="0"/>
              <a:t> Khi </a:t>
            </a:r>
            <a:r>
              <a:rPr lang="en-US" altLang="en-US" sz="3200" b="0" dirty="0" err="1"/>
              <a:t>tế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bào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lớn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lên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phân</a:t>
            </a:r>
            <a:r>
              <a:rPr lang="en-US" altLang="en-US" sz="3200" b="0" dirty="0"/>
              <a:t> chia </a:t>
            </a:r>
            <a:r>
              <a:rPr lang="en-US" altLang="en-US" sz="3200" b="0" dirty="0" err="1"/>
              <a:t>giúp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cơ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thể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sống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lớn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lên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và</a:t>
            </a:r>
            <a:r>
              <a:rPr lang="en-US" altLang="en-US" sz="3200" b="0" dirty="0"/>
              <a:t>  </a:t>
            </a:r>
            <a:r>
              <a:rPr lang="en-US" altLang="en-US" sz="3200" b="0" dirty="0" err="1"/>
              <a:t>thay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đổi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hàng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ngày</a:t>
            </a:r>
            <a:r>
              <a:rPr lang="en-US" altLang="en-US" sz="3200" b="0" dirty="0"/>
              <a:t>, </a:t>
            </a:r>
            <a:r>
              <a:rPr lang="en-US" altLang="en-US" sz="3200" b="0" dirty="0" err="1"/>
              <a:t>vậy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tế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bào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thực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hiện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chức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năng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gì</a:t>
            </a:r>
            <a:r>
              <a:rPr lang="en-US" altLang="en-US" sz="3200" b="0" dirty="0"/>
              <a:t>?</a:t>
            </a:r>
            <a:endParaRPr lang="en-US" altLang="en-US" sz="3200" dirty="0">
              <a:solidFill>
                <a:srgbClr val="0000FF"/>
              </a:solidFill>
            </a:endParaRPr>
          </a:p>
        </p:txBody>
      </p:sp>
      <p:sp>
        <p:nvSpPr>
          <p:cNvPr id="347148" name="AutoShape 12">
            <a:extLst>
              <a:ext uri="{FF2B5EF4-FFF2-40B4-BE49-F238E27FC236}">
                <a16:creationId xmlns:a16="http://schemas.microsoft.com/office/drawing/2014/main" id="{C8B78120-B5D6-460D-8067-0ACD785D47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6900" y="4191000"/>
            <a:ext cx="6441306" cy="990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ckThin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0" dirty="0" err="1"/>
              <a:t>C.Vận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động</a:t>
            </a:r>
            <a:r>
              <a:rPr lang="en-US" altLang="en-US" sz="3200" b="0" dirty="0"/>
              <a:t>.</a:t>
            </a:r>
          </a:p>
        </p:txBody>
      </p:sp>
      <p:sp>
        <p:nvSpPr>
          <p:cNvPr id="347149" name="AutoShape 13">
            <a:extLst>
              <a:ext uri="{FF2B5EF4-FFF2-40B4-BE49-F238E27FC236}">
                <a16:creationId xmlns:a16="http://schemas.microsoft.com/office/drawing/2014/main" id="{9203EED7-F4B1-4FBA-BCD1-53CEB7E34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6900" y="5334000"/>
            <a:ext cx="6361096" cy="10287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ckThin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200" b="0" dirty="0"/>
          </a:p>
          <a:p>
            <a:pPr eaLnBrk="1" hangingPunct="1"/>
            <a:r>
              <a:rPr lang="en-US" altLang="en-US" sz="3200" b="0" dirty="0"/>
              <a:t>D. </a:t>
            </a:r>
            <a:r>
              <a:rPr lang="en-US" altLang="en-US" sz="3200" b="0" dirty="0" err="1"/>
              <a:t>Sinh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trưởng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và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phất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triển</a:t>
            </a:r>
            <a:r>
              <a:rPr lang="en-US" altLang="en-US" sz="3200" b="0" dirty="0"/>
              <a:t>. </a:t>
            </a:r>
          </a:p>
          <a:p>
            <a:pPr eaLnBrk="1" hangingPunct="1"/>
            <a:r>
              <a:rPr lang="en-US" altLang="en-US" sz="3200" b="0" dirty="0"/>
              <a:t> </a:t>
            </a:r>
          </a:p>
        </p:txBody>
      </p:sp>
      <p:sp>
        <p:nvSpPr>
          <p:cNvPr id="347150" name="AutoShape 14">
            <a:extLst>
              <a:ext uri="{FF2B5EF4-FFF2-40B4-BE49-F238E27FC236}">
                <a16:creationId xmlns:a16="http://schemas.microsoft.com/office/drawing/2014/main" id="{A5E83E90-C12F-4846-8F31-03D338257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3033714"/>
            <a:ext cx="6479406" cy="100488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ckThin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3200" dirty="0"/>
          </a:p>
          <a:p>
            <a:pPr>
              <a:defRPr/>
            </a:pPr>
            <a:r>
              <a:rPr lang="en-US" sz="3200" dirty="0">
                <a:solidFill>
                  <a:srgbClr val="D60093"/>
                </a:solidFill>
              </a:rPr>
              <a:t>B. </a:t>
            </a:r>
            <a:r>
              <a:rPr lang="en-US" sz="3200" dirty="0" err="1">
                <a:solidFill>
                  <a:srgbClr val="D60093"/>
                </a:solidFill>
              </a:rPr>
              <a:t>Sinh</a:t>
            </a:r>
            <a:r>
              <a:rPr lang="en-US" sz="3200" dirty="0">
                <a:solidFill>
                  <a:srgbClr val="D60093"/>
                </a:solidFill>
              </a:rPr>
              <a:t> </a:t>
            </a:r>
            <a:r>
              <a:rPr lang="en-US" sz="3200" dirty="0" err="1">
                <a:solidFill>
                  <a:srgbClr val="D60093"/>
                </a:solidFill>
              </a:rPr>
              <a:t>sản</a:t>
            </a:r>
            <a:r>
              <a:rPr lang="en-US" sz="3200" dirty="0">
                <a:solidFill>
                  <a:srgbClr val="D60093"/>
                </a:solidFill>
              </a:rPr>
              <a:t> </a:t>
            </a:r>
          </a:p>
          <a:p>
            <a:pPr>
              <a:defRPr/>
            </a:pPr>
            <a:r>
              <a:rPr lang="en-US" sz="3200" dirty="0"/>
              <a:t> </a:t>
            </a:r>
          </a:p>
        </p:txBody>
      </p:sp>
      <p:sp>
        <p:nvSpPr>
          <p:cNvPr id="347151" name="AutoShape 15">
            <a:extLst>
              <a:ext uri="{FF2B5EF4-FFF2-40B4-BE49-F238E27FC236}">
                <a16:creationId xmlns:a16="http://schemas.microsoft.com/office/drawing/2014/main" id="{4EA45DE4-198C-4F02-82D2-D13C53AD0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6900" y="1828800"/>
            <a:ext cx="6361096" cy="1066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ckThin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0" dirty="0"/>
              <a:t>A. Quang </a:t>
            </a:r>
            <a:r>
              <a:rPr lang="en-US" altLang="en-US" sz="3200" b="0" dirty="0" err="1"/>
              <a:t>hợp</a:t>
            </a:r>
            <a:r>
              <a:rPr lang="en-US" sz="3200" b="0" dirty="0"/>
              <a:t>. </a:t>
            </a:r>
            <a:endParaRPr lang="en-US" altLang="en-US" sz="3200" b="0" dirty="0">
              <a:solidFill>
                <a:srgbClr val="339933"/>
              </a:solidFill>
            </a:endParaRPr>
          </a:p>
        </p:txBody>
      </p:sp>
      <p:sp>
        <p:nvSpPr>
          <p:cNvPr id="347152" name="Oval 16">
            <a:extLst>
              <a:ext uri="{FF2B5EF4-FFF2-40B4-BE49-F238E27FC236}">
                <a16:creationId xmlns:a16="http://schemas.microsoft.com/office/drawing/2014/main" id="{834D151C-E7D5-407F-A98D-E56C9A0320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10</a:t>
            </a:r>
          </a:p>
        </p:txBody>
      </p:sp>
      <p:sp>
        <p:nvSpPr>
          <p:cNvPr id="347153" name="Oval 17">
            <a:extLst>
              <a:ext uri="{FF2B5EF4-FFF2-40B4-BE49-F238E27FC236}">
                <a16:creationId xmlns:a16="http://schemas.microsoft.com/office/drawing/2014/main" id="{93311EEB-A28D-4679-A20C-E48E2CB0A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9</a:t>
            </a:r>
          </a:p>
        </p:txBody>
      </p:sp>
      <p:sp>
        <p:nvSpPr>
          <p:cNvPr id="347154" name="Oval 18">
            <a:extLst>
              <a:ext uri="{FF2B5EF4-FFF2-40B4-BE49-F238E27FC236}">
                <a16:creationId xmlns:a16="http://schemas.microsoft.com/office/drawing/2014/main" id="{B4115496-3FDD-43F1-BE82-6E12ACACF7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8</a:t>
            </a:r>
          </a:p>
        </p:txBody>
      </p:sp>
      <p:sp>
        <p:nvSpPr>
          <p:cNvPr id="347155" name="Oval 19">
            <a:extLst>
              <a:ext uri="{FF2B5EF4-FFF2-40B4-BE49-F238E27FC236}">
                <a16:creationId xmlns:a16="http://schemas.microsoft.com/office/drawing/2014/main" id="{87D26FA2-519E-4E08-B4F2-0E72A3E017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7</a:t>
            </a:r>
          </a:p>
        </p:txBody>
      </p:sp>
      <p:sp>
        <p:nvSpPr>
          <p:cNvPr id="347156" name="Oval 20">
            <a:extLst>
              <a:ext uri="{FF2B5EF4-FFF2-40B4-BE49-F238E27FC236}">
                <a16:creationId xmlns:a16="http://schemas.microsoft.com/office/drawing/2014/main" id="{B705985C-758E-4539-B413-774EC21891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6</a:t>
            </a:r>
          </a:p>
        </p:txBody>
      </p:sp>
      <p:sp>
        <p:nvSpPr>
          <p:cNvPr id="347157" name="Oval 21">
            <a:extLst>
              <a:ext uri="{FF2B5EF4-FFF2-40B4-BE49-F238E27FC236}">
                <a16:creationId xmlns:a16="http://schemas.microsoft.com/office/drawing/2014/main" id="{DEA6B408-D3CC-4BD3-A3E6-58905DD073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5</a:t>
            </a:r>
          </a:p>
        </p:txBody>
      </p:sp>
      <p:sp>
        <p:nvSpPr>
          <p:cNvPr id="347158" name="Oval 22">
            <a:extLst>
              <a:ext uri="{FF2B5EF4-FFF2-40B4-BE49-F238E27FC236}">
                <a16:creationId xmlns:a16="http://schemas.microsoft.com/office/drawing/2014/main" id="{A2E8BAA8-F734-4FF7-99FB-0EE73461D0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4</a:t>
            </a:r>
          </a:p>
        </p:txBody>
      </p:sp>
      <p:sp>
        <p:nvSpPr>
          <p:cNvPr id="347159" name="Oval 23">
            <a:extLst>
              <a:ext uri="{FF2B5EF4-FFF2-40B4-BE49-F238E27FC236}">
                <a16:creationId xmlns:a16="http://schemas.microsoft.com/office/drawing/2014/main" id="{EB703E90-865E-46F7-9DE3-CD382C39BA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3</a:t>
            </a:r>
          </a:p>
        </p:txBody>
      </p:sp>
      <p:sp>
        <p:nvSpPr>
          <p:cNvPr id="347160" name="Oval 24">
            <a:extLst>
              <a:ext uri="{FF2B5EF4-FFF2-40B4-BE49-F238E27FC236}">
                <a16:creationId xmlns:a16="http://schemas.microsoft.com/office/drawing/2014/main" id="{5479B2B6-0416-479E-839F-485D80143B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2</a:t>
            </a:r>
          </a:p>
        </p:txBody>
      </p:sp>
      <p:sp>
        <p:nvSpPr>
          <p:cNvPr id="347161" name="Oval 25">
            <a:extLst>
              <a:ext uri="{FF2B5EF4-FFF2-40B4-BE49-F238E27FC236}">
                <a16:creationId xmlns:a16="http://schemas.microsoft.com/office/drawing/2014/main" id="{37E5DC02-0E10-43BC-AAF4-F151749EA8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1</a:t>
            </a:r>
          </a:p>
        </p:txBody>
      </p:sp>
      <p:sp>
        <p:nvSpPr>
          <p:cNvPr id="347163" name="Oval 27">
            <a:extLst>
              <a:ext uri="{FF2B5EF4-FFF2-40B4-BE49-F238E27FC236}">
                <a16:creationId xmlns:a16="http://schemas.microsoft.com/office/drawing/2014/main" id="{4108AED4-04A1-4C6C-BC48-D30615AD99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0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20B8DC3-647B-4BFB-B990-C91AF7873E2A}"/>
              </a:ext>
            </a:extLst>
          </p:cNvPr>
          <p:cNvSpPr/>
          <p:nvPr/>
        </p:nvSpPr>
        <p:spPr>
          <a:xfrm>
            <a:off x="5733450" y="5441953"/>
            <a:ext cx="457200" cy="7302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SG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420346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47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47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47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480"/>
                            </p:stCondLst>
                            <p:childTnLst>
                              <p:par>
                                <p:cTn id="11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85" decel="100000"/>
                                        <p:tgtEl>
                                          <p:spTgt spid="3471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385" decel="100000"/>
                                        <p:tgtEl>
                                          <p:spTgt spid="34715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385" fill="hold"/>
                                        <p:tgtEl>
                                          <p:spTgt spid="347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385" fill="hold"/>
                                        <p:tgtEl>
                                          <p:spTgt spid="347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480"/>
                            </p:stCondLst>
                            <p:childTnLst>
                              <p:par>
                                <p:cTn id="21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85" decel="100000"/>
                                        <p:tgtEl>
                                          <p:spTgt spid="3471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385" decel="100000"/>
                                        <p:tgtEl>
                                          <p:spTgt spid="3471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6" dur="385" fill="hold"/>
                                        <p:tgtEl>
                                          <p:spTgt spid="347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8" dur="385" fill="hold"/>
                                        <p:tgtEl>
                                          <p:spTgt spid="347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480"/>
                            </p:stCondLst>
                            <p:childTnLst>
                              <p:par>
                                <p:cTn id="31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85" decel="100000"/>
                                        <p:tgtEl>
                                          <p:spTgt spid="3471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385" decel="100000"/>
                                        <p:tgtEl>
                                          <p:spTgt spid="34714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6" dur="385" fill="hold"/>
                                        <p:tgtEl>
                                          <p:spTgt spid="347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8" dur="385" fill="hold"/>
                                        <p:tgtEl>
                                          <p:spTgt spid="347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6480"/>
                            </p:stCondLst>
                            <p:childTnLst>
                              <p:par>
                                <p:cTn id="41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85" decel="100000"/>
                                        <p:tgtEl>
                                          <p:spTgt spid="3471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385" decel="100000"/>
                                        <p:tgtEl>
                                          <p:spTgt spid="34714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6" dur="385" fill="hold"/>
                                        <p:tgtEl>
                                          <p:spTgt spid="347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8" dur="385" fill="hold"/>
                                        <p:tgtEl>
                                          <p:spTgt spid="347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3471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6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347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0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47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64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347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8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347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72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3471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6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3471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80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3471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84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3471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88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347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92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3471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7147" grpId="0"/>
      <p:bldP spid="347148" grpId="0" animBg="1"/>
      <p:bldP spid="347149" grpId="0" animBg="1"/>
      <p:bldP spid="347150" grpId="0" animBg="1"/>
      <p:bldP spid="347151" grpId="0" animBg="1"/>
      <p:bldP spid="347152" grpId="0" animBg="1"/>
      <p:bldP spid="347153" grpId="0" animBg="1"/>
      <p:bldP spid="347154" grpId="0" animBg="1"/>
      <p:bldP spid="347155" grpId="0" animBg="1"/>
      <p:bldP spid="347156" grpId="0" animBg="1"/>
      <p:bldP spid="347157" grpId="0" animBg="1"/>
      <p:bldP spid="347158" grpId="0" animBg="1"/>
      <p:bldP spid="347159" grpId="0" animBg="1"/>
      <p:bldP spid="347160" grpId="0" animBg="1"/>
      <p:bldP spid="347161" grpId="0" animBg="1"/>
      <p:bldP spid="347163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OA">
            <a:extLst>
              <a:ext uri="{FF2B5EF4-FFF2-40B4-BE49-F238E27FC236}">
                <a16:creationId xmlns:a16="http://schemas.microsoft.com/office/drawing/2014/main" id="{FDEA8A6C-3BF0-4C9B-888B-30B93A978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1676" y="1"/>
            <a:ext cx="10763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 descr="HOA">
            <a:extLst>
              <a:ext uri="{FF2B5EF4-FFF2-40B4-BE49-F238E27FC236}">
                <a16:creationId xmlns:a16="http://schemas.microsoft.com/office/drawing/2014/main" id="{235E9223-0754-4523-98F7-F217BB540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"/>
            <a:ext cx="115252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AutoShape 4">
            <a:extLst>
              <a:ext uri="{FF2B5EF4-FFF2-40B4-BE49-F238E27FC236}">
                <a16:creationId xmlns:a16="http://schemas.microsoft.com/office/drawing/2014/main" id="{969D779E-9F86-421D-BA8E-0A648B9A5A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004" y="0"/>
            <a:ext cx="11964202" cy="6858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07950" cmpd="tri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22" name="AutoShape 6">
            <a:extLst>
              <a:ext uri="{FF2B5EF4-FFF2-40B4-BE49-F238E27FC236}">
                <a16:creationId xmlns:a16="http://schemas.microsoft.com/office/drawing/2014/main" id="{17D3F926-A7A8-46C4-91C7-BFECA51E8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1371600"/>
            <a:ext cx="6555606" cy="5257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FF"/>
              </a:gs>
              <a:gs pos="100000">
                <a:srgbClr val="66FF33"/>
              </a:gs>
            </a:gsLst>
            <a:lin ang="0" scaled="1"/>
          </a:gradFill>
          <a:ln w="57150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3600" b="0">
              <a:solidFill>
                <a:schemeClr val="tx1"/>
              </a:solidFill>
            </a:endParaRPr>
          </a:p>
        </p:txBody>
      </p:sp>
      <p:sp>
        <p:nvSpPr>
          <p:cNvPr id="9223" name="AutoShape 7">
            <a:extLst>
              <a:ext uri="{FF2B5EF4-FFF2-40B4-BE49-F238E27FC236}">
                <a16:creationId xmlns:a16="http://schemas.microsoft.com/office/drawing/2014/main" id="{4A814C9B-AD8A-4183-8793-E03C5A811D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003" y="1295400"/>
            <a:ext cx="5027597" cy="54102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7144" name="Oval 8">
            <a:extLst>
              <a:ext uri="{FF2B5EF4-FFF2-40B4-BE49-F238E27FC236}">
                <a16:creationId xmlns:a16="http://schemas.microsoft.com/office/drawing/2014/main" id="{CC6C0EAA-C013-4DD7-AAB5-DFC973CEA4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0447" y="1066800"/>
            <a:ext cx="3276600" cy="838200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chemeClr val="bg1"/>
              </a:gs>
              <a:gs pos="100000">
                <a:schemeClr val="hlink"/>
              </a:gs>
            </a:gsLst>
            <a:lin ang="54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3600" dirty="0" err="1">
                <a:solidFill>
                  <a:srgbClr val="FF3300"/>
                </a:solidFill>
              </a:rPr>
              <a:t>Câu</a:t>
            </a:r>
            <a:r>
              <a:rPr lang="en-US" sz="3600" dirty="0">
                <a:solidFill>
                  <a:srgbClr val="FF3300"/>
                </a:solidFill>
              </a:rPr>
              <a:t> </a:t>
            </a:r>
            <a:r>
              <a:rPr lang="en-US" sz="3600" dirty="0" err="1">
                <a:solidFill>
                  <a:srgbClr val="FF3300"/>
                </a:solidFill>
              </a:rPr>
              <a:t>hỏi</a:t>
            </a:r>
            <a:r>
              <a:rPr lang="en-US" sz="3600" dirty="0">
                <a:solidFill>
                  <a:srgbClr val="FF3300"/>
                </a:solidFill>
              </a:rPr>
              <a:t> 5</a:t>
            </a:r>
          </a:p>
        </p:txBody>
      </p:sp>
      <p:sp>
        <p:nvSpPr>
          <p:cNvPr id="9225" name="Oval 9">
            <a:extLst>
              <a:ext uri="{FF2B5EF4-FFF2-40B4-BE49-F238E27FC236}">
                <a16:creationId xmlns:a16="http://schemas.microsoft.com/office/drawing/2014/main" id="{78A4A429-8CD7-4403-BE92-194635AB5D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914400"/>
            <a:ext cx="2971800" cy="838200"/>
          </a:xfrm>
          <a:prstGeom prst="ellipse">
            <a:avLst/>
          </a:prstGeom>
          <a:gradFill rotWithShape="1">
            <a:gsLst>
              <a:gs pos="0">
                <a:srgbClr val="006600"/>
              </a:gs>
              <a:gs pos="50000">
                <a:srgbClr val="66FFFF"/>
              </a:gs>
              <a:gs pos="100000">
                <a:srgbClr val="006600"/>
              </a:gs>
            </a:gsLst>
            <a:lin ang="5400000" scaled="1"/>
          </a:gradFill>
          <a:ln w="104775" cmpd="tri">
            <a:solidFill>
              <a:srgbClr val="FF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600">
                <a:solidFill>
                  <a:srgbClr val="FF3300"/>
                </a:solidFill>
              </a:rPr>
              <a:t>Đáp án</a:t>
            </a:r>
          </a:p>
        </p:txBody>
      </p:sp>
      <p:sp>
        <p:nvSpPr>
          <p:cNvPr id="9226" name="Text Box 10">
            <a:extLst>
              <a:ext uri="{FF2B5EF4-FFF2-40B4-BE49-F238E27FC236}">
                <a16:creationId xmlns:a16="http://schemas.microsoft.com/office/drawing/2014/main" id="{FD15A2CC-DE6B-4D6C-A551-2E7659B4EB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3733801"/>
            <a:ext cx="2819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18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47147" name="Text Box 11">
            <a:extLst>
              <a:ext uri="{FF2B5EF4-FFF2-40B4-BE49-F238E27FC236}">
                <a16:creationId xmlns:a16="http://schemas.microsoft.com/office/drawing/2014/main" id="{95D48039-3866-4735-B35E-4BAB4D9C0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381" y="2290764"/>
            <a:ext cx="4884019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0" dirty="0"/>
              <a:t> Khi </a:t>
            </a:r>
            <a:r>
              <a:rPr lang="en-US" altLang="en-US" sz="3200" b="0" dirty="0" err="1"/>
              <a:t>đến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tuổi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trưởng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thành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các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tế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bào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sinh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dục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sẽ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phân</a:t>
            </a:r>
            <a:r>
              <a:rPr lang="en-US" altLang="en-US" sz="3200" b="0" dirty="0"/>
              <a:t> chia </a:t>
            </a:r>
            <a:r>
              <a:rPr lang="en-US" altLang="en-US" sz="3200" b="0" dirty="0" err="1"/>
              <a:t>tạo</a:t>
            </a:r>
            <a:r>
              <a:rPr lang="en-US" altLang="en-US" sz="3200" b="0" dirty="0"/>
              <a:t> ra </a:t>
            </a:r>
            <a:r>
              <a:rPr lang="en-US" altLang="en-US" sz="3200" b="0" dirty="0" err="1"/>
              <a:t>tinh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trùng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và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trứng,vậy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tế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bào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thực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hiện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chức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năng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gì</a:t>
            </a:r>
            <a:r>
              <a:rPr lang="en-US" altLang="en-US" sz="3200" b="0" dirty="0"/>
              <a:t>?</a:t>
            </a:r>
            <a:endParaRPr lang="en-US" altLang="en-US" sz="3200" dirty="0">
              <a:solidFill>
                <a:srgbClr val="0000FF"/>
              </a:solidFill>
            </a:endParaRPr>
          </a:p>
        </p:txBody>
      </p:sp>
      <p:sp>
        <p:nvSpPr>
          <p:cNvPr id="347148" name="AutoShape 12">
            <a:extLst>
              <a:ext uri="{FF2B5EF4-FFF2-40B4-BE49-F238E27FC236}">
                <a16:creationId xmlns:a16="http://schemas.microsoft.com/office/drawing/2014/main" id="{C8B78120-B5D6-460D-8067-0ACD785D47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6900" y="4191000"/>
            <a:ext cx="6441306" cy="990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ckThin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0" dirty="0" err="1"/>
              <a:t>C.Sinh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sản</a:t>
            </a:r>
            <a:r>
              <a:rPr lang="en-US" altLang="en-US" sz="3200" b="0" dirty="0"/>
              <a:t>.</a:t>
            </a:r>
          </a:p>
        </p:txBody>
      </p:sp>
      <p:sp>
        <p:nvSpPr>
          <p:cNvPr id="347149" name="AutoShape 13">
            <a:extLst>
              <a:ext uri="{FF2B5EF4-FFF2-40B4-BE49-F238E27FC236}">
                <a16:creationId xmlns:a16="http://schemas.microsoft.com/office/drawing/2014/main" id="{9203EED7-F4B1-4FBA-BCD1-53CEB7E34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6900" y="5334000"/>
            <a:ext cx="6361096" cy="10287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ckThin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200" b="0" dirty="0"/>
          </a:p>
          <a:p>
            <a:pPr eaLnBrk="1" hangingPunct="1"/>
            <a:r>
              <a:rPr lang="en-US" altLang="en-US" sz="3200" b="0" dirty="0"/>
              <a:t>D. </a:t>
            </a:r>
            <a:r>
              <a:rPr lang="en-US" altLang="en-US" sz="3200" b="0" dirty="0" err="1"/>
              <a:t>Trao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đổi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chất</a:t>
            </a:r>
            <a:r>
              <a:rPr lang="en-US" altLang="en-US" sz="3200" b="0" dirty="0"/>
              <a:t>. </a:t>
            </a:r>
          </a:p>
          <a:p>
            <a:pPr eaLnBrk="1" hangingPunct="1"/>
            <a:r>
              <a:rPr lang="en-US" altLang="en-US" sz="3200" b="0" dirty="0"/>
              <a:t> </a:t>
            </a:r>
          </a:p>
        </p:txBody>
      </p:sp>
      <p:sp>
        <p:nvSpPr>
          <p:cNvPr id="347150" name="AutoShape 14">
            <a:extLst>
              <a:ext uri="{FF2B5EF4-FFF2-40B4-BE49-F238E27FC236}">
                <a16:creationId xmlns:a16="http://schemas.microsoft.com/office/drawing/2014/main" id="{A5E83E90-C12F-4846-8F31-03D338257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3033714"/>
            <a:ext cx="6479406" cy="100488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ckThin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3200" dirty="0"/>
          </a:p>
          <a:p>
            <a:pPr>
              <a:defRPr/>
            </a:pPr>
            <a:r>
              <a:rPr lang="en-US" sz="3200" dirty="0">
                <a:solidFill>
                  <a:srgbClr val="D60093"/>
                </a:solidFill>
              </a:rPr>
              <a:t>B. </a:t>
            </a:r>
            <a:r>
              <a:rPr lang="en-US" sz="3200" dirty="0" err="1">
                <a:solidFill>
                  <a:srgbClr val="D60093"/>
                </a:solidFill>
              </a:rPr>
              <a:t>Sinh</a:t>
            </a:r>
            <a:r>
              <a:rPr lang="en-US" sz="3200" dirty="0">
                <a:solidFill>
                  <a:srgbClr val="D60093"/>
                </a:solidFill>
              </a:rPr>
              <a:t> </a:t>
            </a:r>
            <a:r>
              <a:rPr lang="en-US" sz="3200" dirty="0" err="1">
                <a:solidFill>
                  <a:srgbClr val="D60093"/>
                </a:solidFill>
              </a:rPr>
              <a:t>trưởng</a:t>
            </a:r>
            <a:r>
              <a:rPr lang="en-US" sz="3200" dirty="0">
                <a:solidFill>
                  <a:srgbClr val="D60093"/>
                </a:solidFill>
              </a:rPr>
              <a:t> </a:t>
            </a:r>
          </a:p>
          <a:p>
            <a:pPr>
              <a:defRPr/>
            </a:pPr>
            <a:r>
              <a:rPr lang="en-US" sz="3200" dirty="0"/>
              <a:t> </a:t>
            </a:r>
          </a:p>
        </p:txBody>
      </p:sp>
      <p:sp>
        <p:nvSpPr>
          <p:cNvPr id="347151" name="AutoShape 15">
            <a:extLst>
              <a:ext uri="{FF2B5EF4-FFF2-40B4-BE49-F238E27FC236}">
                <a16:creationId xmlns:a16="http://schemas.microsoft.com/office/drawing/2014/main" id="{4EA45DE4-198C-4F02-82D2-D13C53AD0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6900" y="1828800"/>
            <a:ext cx="6361096" cy="1066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ckThin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0" dirty="0"/>
              <a:t>A. Quang </a:t>
            </a:r>
            <a:r>
              <a:rPr lang="en-US" altLang="en-US" sz="3200" b="0" dirty="0" err="1"/>
              <a:t>hợp</a:t>
            </a:r>
            <a:r>
              <a:rPr lang="en-US" sz="3200" b="0" dirty="0"/>
              <a:t>. </a:t>
            </a:r>
            <a:endParaRPr lang="en-US" altLang="en-US" sz="3200" b="0" dirty="0">
              <a:solidFill>
                <a:srgbClr val="339933"/>
              </a:solidFill>
            </a:endParaRPr>
          </a:p>
        </p:txBody>
      </p:sp>
      <p:sp>
        <p:nvSpPr>
          <p:cNvPr id="347152" name="Oval 16">
            <a:extLst>
              <a:ext uri="{FF2B5EF4-FFF2-40B4-BE49-F238E27FC236}">
                <a16:creationId xmlns:a16="http://schemas.microsoft.com/office/drawing/2014/main" id="{834D151C-E7D5-407F-A98D-E56C9A0320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10</a:t>
            </a:r>
          </a:p>
        </p:txBody>
      </p:sp>
      <p:sp>
        <p:nvSpPr>
          <p:cNvPr id="347153" name="Oval 17">
            <a:extLst>
              <a:ext uri="{FF2B5EF4-FFF2-40B4-BE49-F238E27FC236}">
                <a16:creationId xmlns:a16="http://schemas.microsoft.com/office/drawing/2014/main" id="{93311EEB-A28D-4679-A20C-E48E2CB0A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9</a:t>
            </a:r>
          </a:p>
        </p:txBody>
      </p:sp>
      <p:sp>
        <p:nvSpPr>
          <p:cNvPr id="347154" name="Oval 18">
            <a:extLst>
              <a:ext uri="{FF2B5EF4-FFF2-40B4-BE49-F238E27FC236}">
                <a16:creationId xmlns:a16="http://schemas.microsoft.com/office/drawing/2014/main" id="{B4115496-3FDD-43F1-BE82-6E12ACACF7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8</a:t>
            </a:r>
          </a:p>
        </p:txBody>
      </p:sp>
      <p:sp>
        <p:nvSpPr>
          <p:cNvPr id="347155" name="Oval 19">
            <a:extLst>
              <a:ext uri="{FF2B5EF4-FFF2-40B4-BE49-F238E27FC236}">
                <a16:creationId xmlns:a16="http://schemas.microsoft.com/office/drawing/2014/main" id="{87D26FA2-519E-4E08-B4F2-0E72A3E017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7</a:t>
            </a:r>
          </a:p>
        </p:txBody>
      </p:sp>
      <p:sp>
        <p:nvSpPr>
          <p:cNvPr id="347156" name="Oval 20">
            <a:extLst>
              <a:ext uri="{FF2B5EF4-FFF2-40B4-BE49-F238E27FC236}">
                <a16:creationId xmlns:a16="http://schemas.microsoft.com/office/drawing/2014/main" id="{B705985C-758E-4539-B413-774EC21891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6</a:t>
            </a:r>
          </a:p>
        </p:txBody>
      </p:sp>
      <p:sp>
        <p:nvSpPr>
          <p:cNvPr id="347157" name="Oval 21">
            <a:extLst>
              <a:ext uri="{FF2B5EF4-FFF2-40B4-BE49-F238E27FC236}">
                <a16:creationId xmlns:a16="http://schemas.microsoft.com/office/drawing/2014/main" id="{DEA6B408-D3CC-4BD3-A3E6-58905DD073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5</a:t>
            </a:r>
          </a:p>
        </p:txBody>
      </p:sp>
      <p:sp>
        <p:nvSpPr>
          <p:cNvPr id="347158" name="Oval 22">
            <a:extLst>
              <a:ext uri="{FF2B5EF4-FFF2-40B4-BE49-F238E27FC236}">
                <a16:creationId xmlns:a16="http://schemas.microsoft.com/office/drawing/2014/main" id="{A2E8BAA8-F734-4FF7-99FB-0EE73461D0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4</a:t>
            </a:r>
          </a:p>
        </p:txBody>
      </p:sp>
      <p:sp>
        <p:nvSpPr>
          <p:cNvPr id="347159" name="Oval 23">
            <a:extLst>
              <a:ext uri="{FF2B5EF4-FFF2-40B4-BE49-F238E27FC236}">
                <a16:creationId xmlns:a16="http://schemas.microsoft.com/office/drawing/2014/main" id="{EB703E90-865E-46F7-9DE3-CD382C39BA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3</a:t>
            </a:r>
          </a:p>
        </p:txBody>
      </p:sp>
      <p:sp>
        <p:nvSpPr>
          <p:cNvPr id="347160" name="Oval 24">
            <a:extLst>
              <a:ext uri="{FF2B5EF4-FFF2-40B4-BE49-F238E27FC236}">
                <a16:creationId xmlns:a16="http://schemas.microsoft.com/office/drawing/2014/main" id="{5479B2B6-0416-479E-839F-485D80143B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2</a:t>
            </a:r>
          </a:p>
        </p:txBody>
      </p:sp>
      <p:sp>
        <p:nvSpPr>
          <p:cNvPr id="347161" name="Oval 25">
            <a:extLst>
              <a:ext uri="{FF2B5EF4-FFF2-40B4-BE49-F238E27FC236}">
                <a16:creationId xmlns:a16="http://schemas.microsoft.com/office/drawing/2014/main" id="{37E5DC02-0E10-43BC-AAF4-F151749EA8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1</a:t>
            </a:r>
          </a:p>
        </p:txBody>
      </p:sp>
      <p:sp>
        <p:nvSpPr>
          <p:cNvPr id="347163" name="Oval 27">
            <a:extLst>
              <a:ext uri="{FF2B5EF4-FFF2-40B4-BE49-F238E27FC236}">
                <a16:creationId xmlns:a16="http://schemas.microsoft.com/office/drawing/2014/main" id="{4108AED4-04A1-4C6C-BC48-D30615AD99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0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20B8DC3-647B-4BFB-B990-C91AF7873E2A}"/>
              </a:ext>
            </a:extLst>
          </p:cNvPr>
          <p:cNvSpPr/>
          <p:nvPr/>
        </p:nvSpPr>
        <p:spPr>
          <a:xfrm>
            <a:off x="5733450" y="4315793"/>
            <a:ext cx="457200" cy="7302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SG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046732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47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47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47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840"/>
                            </p:stCondLst>
                            <p:childTnLst>
                              <p:par>
                                <p:cTn id="11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85" decel="100000"/>
                                        <p:tgtEl>
                                          <p:spTgt spid="3471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385" decel="100000"/>
                                        <p:tgtEl>
                                          <p:spTgt spid="34715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385" fill="hold"/>
                                        <p:tgtEl>
                                          <p:spTgt spid="347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385" fill="hold"/>
                                        <p:tgtEl>
                                          <p:spTgt spid="347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840"/>
                            </p:stCondLst>
                            <p:childTnLst>
                              <p:par>
                                <p:cTn id="21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85" decel="100000"/>
                                        <p:tgtEl>
                                          <p:spTgt spid="3471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385" decel="100000"/>
                                        <p:tgtEl>
                                          <p:spTgt spid="3471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6" dur="385" fill="hold"/>
                                        <p:tgtEl>
                                          <p:spTgt spid="347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8" dur="385" fill="hold"/>
                                        <p:tgtEl>
                                          <p:spTgt spid="347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840"/>
                            </p:stCondLst>
                            <p:childTnLst>
                              <p:par>
                                <p:cTn id="31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85" decel="100000"/>
                                        <p:tgtEl>
                                          <p:spTgt spid="3471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385" decel="100000"/>
                                        <p:tgtEl>
                                          <p:spTgt spid="34714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6" dur="385" fill="hold"/>
                                        <p:tgtEl>
                                          <p:spTgt spid="347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8" dur="385" fill="hold"/>
                                        <p:tgtEl>
                                          <p:spTgt spid="347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6840"/>
                            </p:stCondLst>
                            <p:childTnLst>
                              <p:par>
                                <p:cTn id="41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85" decel="100000"/>
                                        <p:tgtEl>
                                          <p:spTgt spid="3471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385" decel="100000"/>
                                        <p:tgtEl>
                                          <p:spTgt spid="34714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6" dur="385" fill="hold"/>
                                        <p:tgtEl>
                                          <p:spTgt spid="347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8" dur="385" fill="hold"/>
                                        <p:tgtEl>
                                          <p:spTgt spid="347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3471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6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347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0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47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64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347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8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347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72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3471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6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3471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80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3471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84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3471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88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347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92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3471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7147" grpId="0"/>
      <p:bldP spid="347148" grpId="0" animBg="1"/>
      <p:bldP spid="347149" grpId="0" animBg="1"/>
      <p:bldP spid="347150" grpId="0" animBg="1"/>
      <p:bldP spid="347151" grpId="0" animBg="1"/>
      <p:bldP spid="347152" grpId="0" animBg="1"/>
      <p:bldP spid="347153" grpId="0" animBg="1"/>
      <p:bldP spid="347154" grpId="0" animBg="1"/>
      <p:bldP spid="347155" grpId="0" animBg="1"/>
      <p:bldP spid="347156" grpId="0" animBg="1"/>
      <p:bldP spid="347157" grpId="0" animBg="1"/>
      <p:bldP spid="347158" grpId="0" animBg="1"/>
      <p:bldP spid="347159" grpId="0" animBg="1"/>
      <p:bldP spid="347160" grpId="0" animBg="1"/>
      <p:bldP spid="347161" grpId="0" animBg="1"/>
      <p:bldP spid="347163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OA">
            <a:extLst>
              <a:ext uri="{FF2B5EF4-FFF2-40B4-BE49-F238E27FC236}">
                <a16:creationId xmlns:a16="http://schemas.microsoft.com/office/drawing/2014/main" id="{FDEA8A6C-3BF0-4C9B-888B-30B93A978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1676" y="1"/>
            <a:ext cx="10763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 descr="HOA">
            <a:extLst>
              <a:ext uri="{FF2B5EF4-FFF2-40B4-BE49-F238E27FC236}">
                <a16:creationId xmlns:a16="http://schemas.microsoft.com/office/drawing/2014/main" id="{235E9223-0754-4523-98F7-F217BB540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"/>
            <a:ext cx="115252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AutoShape 4">
            <a:extLst>
              <a:ext uri="{FF2B5EF4-FFF2-40B4-BE49-F238E27FC236}">
                <a16:creationId xmlns:a16="http://schemas.microsoft.com/office/drawing/2014/main" id="{969D779E-9F86-421D-BA8E-0A648B9A5A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004" y="0"/>
            <a:ext cx="11964202" cy="6858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07950" cmpd="tri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22" name="AutoShape 6">
            <a:extLst>
              <a:ext uri="{FF2B5EF4-FFF2-40B4-BE49-F238E27FC236}">
                <a16:creationId xmlns:a16="http://schemas.microsoft.com/office/drawing/2014/main" id="{17D3F926-A7A8-46C4-91C7-BFECA51E8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1371600"/>
            <a:ext cx="6555606" cy="5257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FF"/>
              </a:gs>
              <a:gs pos="100000">
                <a:srgbClr val="66FF33"/>
              </a:gs>
            </a:gsLst>
            <a:lin ang="0" scaled="1"/>
          </a:gradFill>
          <a:ln w="57150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3600" b="0">
              <a:solidFill>
                <a:schemeClr val="tx1"/>
              </a:solidFill>
            </a:endParaRPr>
          </a:p>
        </p:txBody>
      </p:sp>
      <p:sp>
        <p:nvSpPr>
          <p:cNvPr id="9223" name="AutoShape 7">
            <a:extLst>
              <a:ext uri="{FF2B5EF4-FFF2-40B4-BE49-F238E27FC236}">
                <a16:creationId xmlns:a16="http://schemas.microsoft.com/office/drawing/2014/main" id="{4A814C9B-AD8A-4183-8793-E03C5A811D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003" y="1295400"/>
            <a:ext cx="5027597" cy="54102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7144" name="Oval 8">
            <a:extLst>
              <a:ext uri="{FF2B5EF4-FFF2-40B4-BE49-F238E27FC236}">
                <a16:creationId xmlns:a16="http://schemas.microsoft.com/office/drawing/2014/main" id="{CC6C0EAA-C013-4DD7-AAB5-DFC973CEA4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0447" y="1066800"/>
            <a:ext cx="3276600" cy="838200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chemeClr val="bg1"/>
              </a:gs>
              <a:gs pos="100000">
                <a:schemeClr val="hlink"/>
              </a:gs>
            </a:gsLst>
            <a:lin ang="54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3600" dirty="0" err="1">
                <a:solidFill>
                  <a:srgbClr val="FF3300"/>
                </a:solidFill>
              </a:rPr>
              <a:t>Câu</a:t>
            </a:r>
            <a:r>
              <a:rPr lang="en-US" sz="3600" dirty="0">
                <a:solidFill>
                  <a:srgbClr val="FF3300"/>
                </a:solidFill>
              </a:rPr>
              <a:t> </a:t>
            </a:r>
            <a:r>
              <a:rPr lang="en-US" sz="3600" dirty="0" err="1">
                <a:solidFill>
                  <a:srgbClr val="FF3300"/>
                </a:solidFill>
              </a:rPr>
              <a:t>hỏi</a:t>
            </a:r>
            <a:r>
              <a:rPr lang="en-US" sz="3600" dirty="0">
                <a:solidFill>
                  <a:srgbClr val="FF3300"/>
                </a:solidFill>
              </a:rPr>
              <a:t> 6</a:t>
            </a:r>
          </a:p>
        </p:txBody>
      </p:sp>
      <p:sp>
        <p:nvSpPr>
          <p:cNvPr id="9225" name="Oval 9">
            <a:extLst>
              <a:ext uri="{FF2B5EF4-FFF2-40B4-BE49-F238E27FC236}">
                <a16:creationId xmlns:a16="http://schemas.microsoft.com/office/drawing/2014/main" id="{78A4A429-8CD7-4403-BE92-194635AB5D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914400"/>
            <a:ext cx="2971800" cy="838200"/>
          </a:xfrm>
          <a:prstGeom prst="ellipse">
            <a:avLst/>
          </a:prstGeom>
          <a:gradFill rotWithShape="1">
            <a:gsLst>
              <a:gs pos="0">
                <a:srgbClr val="006600"/>
              </a:gs>
              <a:gs pos="50000">
                <a:srgbClr val="66FFFF"/>
              </a:gs>
              <a:gs pos="100000">
                <a:srgbClr val="006600"/>
              </a:gs>
            </a:gsLst>
            <a:lin ang="5400000" scaled="1"/>
          </a:gradFill>
          <a:ln w="104775" cmpd="tri">
            <a:solidFill>
              <a:srgbClr val="FF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600">
                <a:solidFill>
                  <a:srgbClr val="FF3300"/>
                </a:solidFill>
              </a:rPr>
              <a:t>Đáp án</a:t>
            </a:r>
          </a:p>
        </p:txBody>
      </p:sp>
      <p:sp>
        <p:nvSpPr>
          <p:cNvPr id="9226" name="Text Box 10">
            <a:extLst>
              <a:ext uri="{FF2B5EF4-FFF2-40B4-BE49-F238E27FC236}">
                <a16:creationId xmlns:a16="http://schemas.microsoft.com/office/drawing/2014/main" id="{FD15A2CC-DE6B-4D6C-A551-2E7659B4EB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3733801"/>
            <a:ext cx="2819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18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47147" name="Text Box 11">
            <a:extLst>
              <a:ext uri="{FF2B5EF4-FFF2-40B4-BE49-F238E27FC236}">
                <a16:creationId xmlns:a16="http://schemas.microsoft.com/office/drawing/2014/main" id="{95D48039-3866-4735-B35E-4BAB4D9C0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381" y="2290764"/>
            <a:ext cx="4884019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0" dirty="0"/>
              <a:t> </a:t>
            </a:r>
            <a:r>
              <a:rPr lang="en-US" altLang="en-US" sz="3200" b="0" dirty="0" err="1"/>
              <a:t>Các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tế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bào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mắt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cảm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thụ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ánh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sáng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từ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đó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thực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hiện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các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phản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ứng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phù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hợp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để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thích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nghi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với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môi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trường</a:t>
            </a:r>
            <a:r>
              <a:rPr lang="en-US" altLang="en-US" sz="3200" b="0" dirty="0"/>
              <a:t>, </a:t>
            </a:r>
            <a:r>
              <a:rPr lang="en-US" altLang="en-US" sz="3200" b="0" dirty="0" err="1"/>
              <a:t>vậy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tế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bào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thực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hiện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chức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năng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gì</a:t>
            </a:r>
            <a:r>
              <a:rPr lang="en-US" altLang="en-US" sz="3200" b="0" dirty="0"/>
              <a:t>?</a:t>
            </a:r>
            <a:endParaRPr lang="en-US" altLang="en-US" sz="3200" dirty="0">
              <a:solidFill>
                <a:srgbClr val="0000FF"/>
              </a:solidFill>
            </a:endParaRPr>
          </a:p>
        </p:txBody>
      </p:sp>
      <p:sp>
        <p:nvSpPr>
          <p:cNvPr id="347148" name="AutoShape 12">
            <a:extLst>
              <a:ext uri="{FF2B5EF4-FFF2-40B4-BE49-F238E27FC236}">
                <a16:creationId xmlns:a16="http://schemas.microsoft.com/office/drawing/2014/main" id="{C8B78120-B5D6-460D-8067-0ACD785D47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6900" y="4191000"/>
            <a:ext cx="6441306" cy="990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ckThin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0" dirty="0" err="1"/>
              <a:t>C.Cảm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ứng</a:t>
            </a:r>
            <a:r>
              <a:rPr lang="en-US" altLang="en-US" sz="3200" b="0" dirty="0"/>
              <a:t>.</a:t>
            </a:r>
          </a:p>
        </p:txBody>
      </p:sp>
      <p:sp>
        <p:nvSpPr>
          <p:cNvPr id="347149" name="AutoShape 13">
            <a:extLst>
              <a:ext uri="{FF2B5EF4-FFF2-40B4-BE49-F238E27FC236}">
                <a16:creationId xmlns:a16="http://schemas.microsoft.com/office/drawing/2014/main" id="{9203EED7-F4B1-4FBA-BCD1-53CEB7E34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6900" y="5334000"/>
            <a:ext cx="6361096" cy="10287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ckThin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200" b="0" dirty="0"/>
          </a:p>
          <a:p>
            <a:pPr eaLnBrk="1" hangingPunct="1"/>
            <a:r>
              <a:rPr lang="en-US" altLang="en-US" sz="3200" b="0" dirty="0"/>
              <a:t>D. </a:t>
            </a:r>
            <a:r>
              <a:rPr lang="en-US" altLang="en-US" sz="3200" b="0" dirty="0" err="1"/>
              <a:t>Chuyển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hóa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năng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lượng</a:t>
            </a:r>
            <a:r>
              <a:rPr lang="en-US" altLang="en-US" sz="3200" b="0" dirty="0"/>
              <a:t>. </a:t>
            </a:r>
          </a:p>
          <a:p>
            <a:pPr eaLnBrk="1" hangingPunct="1"/>
            <a:r>
              <a:rPr lang="en-US" altLang="en-US" sz="3200" b="0" dirty="0"/>
              <a:t> </a:t>
            </a:r>
          </a:p>
        </p:txBody>
      </p:sp>
      <p:sp>
        <p:nvSpPr>
          <p:cNvPr id="347150" name="AutoShape 14">
            <a:extLst>
              <a:ext uri="{FF2B5EF4-FFF2-40B4-BE49-F238E27FC236}">
                <a16:creationId xmlns:a16="http://schemas.microsoft.com/office/drawing/2014/main" id="{A5E83E90-C12F-4846-8F31-03D338257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3033714"/>
            <a:ext cx="6479406" cy="100488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ckThin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3200" dirty="0"/>
          </a:p>
          <a:p>
            <a:pPr>
              <a:defRPr/>
            </a:pPr>
            <a:r>
              <a:rPr lang="en-US" sz="3200" dirty="0">
                <a:solidFill>
                  <a:srgbClr val="D60093"/>
                </a:solidFill>
              </a:rPr>
              <a:t>B. </a:t>
            </a:r>
            <a:r>
              <a:rPr lang="en-US" sz="3200" dirty="0" err="1">
                <a:solidFill>
                  <a:srgbClr val="D60093"/>
                </a:solidFill>
              </a:rPr>
              <a:t>Sinh</a:t>
            </a:r>
            <a:r>
              <a:rPr lang="en-US" sz="3200" dirty="0">
                <a:solidFill>
                  <a:srgbClr val="D60093"/>
                </a:solidFill>
              </a:rPr>
              <a:t> </a:t>
            </a:r>
            <a:r>
              <a:rPr lang="en-US" sz="3200" dirty="0" err="1">
                <a:solidFill>
                  <a:srgbClr val="D60093"/>
                </a:solidFill>
              </a:rPr>
              <a:t>sản</a:t>
            </a:r>
            <a:r>
              <a:rPr lang="en-US" sz="3200" dirty="0">
                <a:solidFill>
                  <a:srgbClr val="D60093"/>
                </a:solidFill>
              </a:rPr>
              <a:t> </a:t>
            </a:r>
          </a:p>
          <a:p>
            <a:pPr>
              <a:defRPr/>
            </a:pPr>
            <a:r>
              <a:rPr lang="en-US" sz="3200" dirty="0"/>
              <a:t> </a:t>
            </a:r>
          </a:p>
        </p:txBody>
      </p:sp>
      <p:sp>
        <p:nvSpPr>
          <p:cNvPr id="347151" name="AutoShape 15">
            <a:extLst>
              <a:ext uri="{FF2B5EF4-FFF2-40B4-BE49-F238E27FC236}">
                <a16:creationId xmlns:a16="http://schemas.microsoft.com/office/drawing/2014/main" id="{4EA45DE4-198C-4F02-82D2-D13C53AD0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6900" y="1828800"/>
            <a:ext cx="6361096" cy="1066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ckThin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0" dirty="0"/>
              <a:t>A. </a:t>
            </a:r>
            <a:r>
              <a:rPr lang="en-US" sz="3200" b="0" dirty="0" err="1"/>
              <a:t>Vận</a:t>
            </a:r>
            <a:r>
              <a:rPr lang="en-US" sz="3200" b="0" dirty="0"/>
              <a:t> </a:t>
            </a:r>
            <a:r>
              <a:rPr lang="en-US" sz="3200" b="0" dirty="0" err="1"/>
              <a:t>động</a:t>
            </a:r>
            <a:r>
              <a:rPr lang="en-US" sz="3200" b="0" dirty="0"/>
              <a:t>. </a:t>
            </a:r>
            <a:endParaRPr lang="en-US" altLang="en-US" sz="3200" b="0" dirty="0">
              <a:solidFill>
                <a:srgbClr val="339933"/>
              </a:solidFill>
            </a:endParaRPr>
          </a:p>
        </p:txBody>
      </p:sp>
      <p:sp>
        <p:nvSpPr>
          <p:cNvPr id="347152" name="Oval 16">
            <a:extLst>
              <a:ext uri="{FF2B5EF4-FFF2-40B4-BE49-F238E27FC236}">
                <a16:creationId xmlns:a16="http://schemas.microsoft.com/office/drawing/2014/main" id="{834D151C-E7D5-407F-A98D-E56C9A0320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10</a:t>
            </a:r>
          </a:p>
        </p:txBody>
      </p:sp>
      <p:sp>
        <p:nvSpPr>
          <p:cNvPr id="347153" name="Oval 17">
            <a:extLst>
              <a:ext uri="{FF2B5EF4-FFF2-40B4-BE49-F238E27FC236}">
                <a16:creationId xmlns:a16="http://schemas.microsoft.com/office/drawing/2014/main" id="{93311EEB-A28D-4679-A20C-E48E2CB0A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9</a:t>
            </a:r>
          </a:p>
        </p:txBody>
      </p:sp>
      <p:sp>
        <p:nvSpPr>
          <p:cNvPr id="347154" name="Oval 18">
            <a:extLst>
              <a:ext uri="{FF2B5EF4-FFF2-40B4-BE49-F238E27FC236}">
                <a16:creationId xmlns:a16="http://schemas.microsoft.com/office/drawing/2014/main" id="{B4115496-3FDD-43F1-BE82-6E12ACACF7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8</a:t>
            </a:r>
          </a:p>
        </p:txBody>
      </p:sp>
      <p:sp>
        <p:nvSpPr>
          <p:cNvPr id="347155" name="Oval 19">
            <a:extLst>
              <a:ext uri="{FF2B5EF4-FFF2-40B4-BE49-F238E27FC236}">
                <a16:creationId xmlns:a16="http://schemas.microsoft.com/office/drawing/2014/main" id="{87D26FA2-519E-4E08-B4F2-0E72A3E017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7</a:t>
            </a:r>
          </a:p>
        </p:txBody>
      </p:sp>
      <p:sp>
        <p:nvSpPr>
          <p:cNvPr id="347156" name="Oval 20">
            <a:extLst>
              <a:ext uri="{FF2B5EF4-FFF2-40B4-BE49-F238E27FC236}">
                <a16:creationId xmlns:a16="http://schemas.microsoft.com/office/drawing/2014/main" id="{B705985C-758E-4539-B413-774EC21891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6</a:t>
            </a:r>
          </a:p>
        </p:txBody>
      </p:sp>
      <p:sp>
        <p:nvSpPr>
          <p:cNvPr id="347157" name="Oval 21">
            <a:extLst>
              <a:ext uri="{FF2B5EF4-FFF2-40B4-BE49-F238E27FC236}">
                <a16:creationId xmlns:a16="http://schemas.microsoft.com/office/drawing/2014/main" id="{DEA6B408-D3CC-4BD3-A3E6-58905DD073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5</a:t>
            </a:r>
          </a:p>
        </p:txBody>
      </p:sp>
      <p:sp>
        <p:nvSpPr>
          <p:cNvPr id="347158" name="Oval 22">
            <a:extLst>
              <a:ext uri="{FF2B5EF4-FFF2-40B4-BE49-F238E27FC236}">
                <a16:creationId xmlns:a16="http://schemas.microsoft.com/office/drawing/2014/main" id="{A2E8BAA8-F734-4FF7-99FB-0EE73461D0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4</a:t>
            </a:r>
          </a:p>
        </p:txBody>
      </p:sp>
      <p:sp>
        <p:nvSpPr>
          <p:cNvPr id="347159" name="Oval 23">
            <a:extLst>
              <a:ext uri="{FF2B5EF4-FFF2-40B4-BE49-F238E27FC236}">
                <a16:creationId xmlns:a16="http://schemas.microsoft.com/office/drawing/2014/main" id="{EB703E90-865E-46F7-9DE3-CD382C39BA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3</a:t>
            </a:r>
          </a:p>
        </p:txBody>
      </p:sp>
      <p:sp>
        <p:nvSpPr>
          <p:cNvPr id="347160" name="Oval 24">
            <a:extLst>
              <a:ext uri="{FF2B5EF4-FFF2-40B4-BE49-F238E27FC236}">
                <a16:creationId xmlns:a16="http://schemas.microsoft.com/office/drawing/2014/main" id="{5479B2B6-0416-479E-839F-485D80143B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2</a:t>
            </a:r>
          </a:p>
        </p:txBody>
      </p:sp>
      <p:sp>
        <p:nvSpPr>
          <p:cNvPr id="347161" name="Oval 25">
            <a:extLst>
              <a:ext uri="{FF2B5EF4-FFF2-40B4-BE49-F238E27FC236}">
                <a16:creationId xmlns:a16="http://schemas.microsoft.com/office/drawing/2014/main" id="{37E5DC02-0E10-43BC-AAF4-F151749EA8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1</a:t>
            </a:r>
          </a:p>
        </p:txBody>
      </p:sp>
      <p:sp>
        <p:nvSpPr>
          <p:cNvPr id="347163" name="Oval 27">
            <a:extLst>
              <a:ext uri="{FF2B5EF4-FFF2-40B4-BE49-F238E27FC236}">
                <a16:creationId xmlns:a16="http://schemas.microsoft.com/office/drawing/2014/main" id="{4108AED4-04A1-4C6C-BC48-D30615AD99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0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20B8DC3-647B-4BFB-B990-C91AF7873E2A}"/>
              </a:ext>
            </a:extLst>
          </p:cNvPr>
          <p:cNvSpPr/>
          <p:nvPr/>
        </p:nvSpPr>
        <p:spPr>
          <a:xfrm>
            <a:off x="5733450" y="4344670"/>
            <a:ext cx="457200" cy="7302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SG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425343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47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47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47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160"/>
                            </p:stCondLst>
                            <p:childTnLst>
                              <p:par>
                                <p:cTn id="11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85" decel="100000"/>
                                        <p:tgtEl>
                                          <p:spTgt spid="3471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385" decel="100000"/>
                                        <p:tgtEl>
                                          <p:spTgt spid="34715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385" fill="hold"/>
                                        <p:tgtEl>
                                          <p:spTgt spid="347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385" fill="hold"/>
                                        <p:tgtEl>
                                          <p:spTgt spid="347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160"/>
                            </p:stCondLst>
                            <p:childTnLst>
                              <p:par>
                                <p:cTn id="21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85" decel="100000"/>
                                        <p:tgtEl>
                                          <p:spTgt spid="3471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385" decel="100000"/>
                                        <p:tgtEl>
                                          <p:spTgt spid="3471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6" dur="385" fill="hold"/>
                                        <p:tgtEl>
                                          <p:spTgt spid="347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8" dur="385" fill="hold"/>
                                        <p:tgtEl>
                                          <p:spTgt spid="347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6160"/>
                            </p:stCondLst>
                            <p:childTnLst>
                              <p:par>
                                <p:cTn id="31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85" decel="100000"/>
                                        <p:tgtEl>
                                          <p:spTgt spid="3471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385" decel="100000"/>
                                        <p:tgtEl>
                                          <p:spTgt spid="34714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6" dur="385" fill="hold"/>
                                        <p:tgtEl>
                                          <p:spTgt spid="347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8" dur="385" fill="hold"/>
                                        <p:tgtEl>
                                          <p:spTgt spid="347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7160"/>
                            </p:stCondLst>
                            <p:childTnLst>
                              <p:par>
                                <p:cTn id="41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85" decel="100000"/>
                                        <p:tgtEl>
                                          <p:spTgt spid="3471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385" decel="100000"/>
                                        <p:tgtEl>
                                          <p:spTgt spid="34714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6" dur="385" fill="hold"/>
                                        <p:tgtEl>
                                          <p:spTgt spid="347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8" dur="385" fill="hold"/>
                                        <p:tgtEl>
                                          <p:spTgt spid="347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3471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6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347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0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47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64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347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8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347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72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3471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6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3471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80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3471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84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3471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88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347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92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3471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7147" grpId="0"/>
      <p:bldP spid="347148" grpId="0" animBg="1"/>
      <p:bldP spid="347149" grpId="0" animBg="1"/>
      <p:bldP spid="347150" grpId="0" animBg="1"/>
      <p:bldP spid="347151" grpId="0" animBg="1"/>
      <p:bldP spid="347152" grpId="0" animBg="1"/>
      <p:bldP spid="347153" grpId="0" animBg="1"/>
      <p:bldP spid="347154" grpId="0" animBg="1"/>
      <p:bldP spid="347155" grpId="0" animBg="1"/>
      <p:bldP spid="347156" grpId="0" animBg="1"/>
      <p:bldP spid="347157" grpId="0" animBg="1"/>
      <p:bldP spid="347158" grpId="0" animBg="1"/>
      <p:bldP spid="347159" grpId="0" animBg="1"/>
      <p:bldP spid="347160" grpId="0" animBg="1"/>
      <p:bldP spid="347161" grpId="0" animBg="1"/>
      <p:bldP spid="347163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8235F-E73D-4BD9-B4B1-8F13D4303C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5088" y="986851"/>
            <a:ext cx="5782716" cy="1072953"/>
          </a:xfrm>
          <a:noFill/>
        </p:spPr>
        <p:txBody>
          <a:bodyPr anchor="ctr">
            <a:norm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D6F1E6D0-3895-4DB2-9E40-78923A4DF4BE}"/>
              </a:ext>
            </a:extLst>
          </p:cNvPr>
          <p:cNvSpPr txBox="1">
            <a:spLocks/>
          </p:cNvSpPr>
          <p:nvPr/>
        </p:nvSpPr>
        <p:spPr>
          <a:xfrm>
            <a:off x="799722" y="86500"/>
            <a:ext cx="10671017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40- BÀI 18: TẾ BÀO- ĐƠN VỊ CƠ BẢN CỦA SỰ SỐNG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1F33C3D-F38F-46DC-80E8-8B34B606902A}"/>
              </a:ext>
            </a:extLst>
          </p:cNvPr>
          <p:cNvSpPr txBox="1"/>
          <p:nvPr/>
        </p:nvSpPr>
        <p:spPr>
          <a:xfrm>
            <a:off x="154456" y="1881084"/>
            <a:ext cx="1088043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*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>
              <a:buFontTx/>
              <a:buChar char="-"/>
            </a:pP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200" u="sng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endParaRPr lang="en-US" sz="3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619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54456" y="762727"/>
            <a:ext cx="2924269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4456" y="1727088"/>
            <a:ext cx="1088043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2/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…do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“ </a:t>
            </a:r>
            <a:r>
              <a:rPr lang="en-US" sz="3200" u="sng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endParaRPr lang="en-US" sz="3200" dirty="0">
              <a:solidFill>
                <a:srgbClr val="0000FF"/>
              </a:solidFill>
            </a:endParaRPr>
          </a:p>
        </p:txBody>
      </p:sp>
      <p:pic>
        <p:nvPicPr>
          <p:cNvPr id="8" name="Picture 22" descr="Book-09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0431" y="774842"/>
            <a:ext cx="947738" cy="1052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75FE2D65-19CA-4EA2-9CAB-570121728759}"/>
              </a:ext>
            </a:extLst>
          </p:cNvPr>
          <p:cNvSpPr txBox="1">
            <a:spLocks/>
          </p:cNvSpPr>
          <p:nvPr/>
        </p:nvSpPr>
        <p:spPr>
          <a:xfrm>
            <a:off x="799722" y="86500"/>
            <a:ext cx="10671017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40- BÀI 18: TẾ BÀO- ĐƠN VỊ CƠ BẢN CỦA SỰ SỐNG</a:t>
            </a:r>
          </a:p>
        </p:txBody>
      </p:sp>
    </p:spTree>
    <p:extLst>
      <p:ext uri="{BB962C8B-B14F-4D97-AF65-F5344CB8AC3E}">
        <p14:creationId xmlns:p14="http://schemas.microsoft.com/office/powerpoint/2010/main" val="25579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573878"/>
            <a:ext cx="6726726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5EA0C18-960F-4374-8576-20EB84D72DBC}"/>
              </a:ext>
            </a:extLst>
          </p:cNvPr>
          <p:cNvSpPr txBox="1">
            <a:spLocks/>
          </p:cNvSpPr>
          <p:nvPr/>
        </p:nvSpPr>
        <p:spPr>
          <a:xfrm>
            <a:off x="799722" y="48000"/>
            <a:ext cx="10671017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40- BÀI 18: TẾ BÀO- ĐƠN VỊ CƠ BẢN CỦA SỰ SỐNG</a:t>
            </a:r>
          </a:p>
        </p:txBody>
      </p:sp>
    </p:spTree>
    <p:extLst>
      <p:ext uri="{BB962C8B-B14F-4D97-AF65-F5344CB8AC3E}">
        <p14:creationId xmlns:p14="http://schemas.microsoft.com/office/powerpoint/2010/main" val="2834424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9C140-7FA4-42AC-9B24-18C0B8AF8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912" y="2378859"/>
            <a:ext cx="11162016" cy="1325563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Quan </a:t>
            </a:r>
            <a:r>
              <a:rPr lang="en-US" dirty="0" err="1">
                <a:solidFill>
                  <a:srgbClr val="FF0000"/>
                </a:solidFill>
              </a:rPr>
              <a:t>sát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các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hình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ảnh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sau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và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trả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lời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câu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hỏi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sau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93D43-DEC8-493A-B47A-598D96EAC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0769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084" r="2291" b="5826"/>
          <a:stretch/>
        </p:blipFill>
        <p:spPr>
          <a:xfrm>
            <a:off x="265569" y="206924"/>
            <a:ext cx="11926431" cy="39397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B61C5DC-C664-4749-8E36-D730F10FE9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45" r="7348" b="9102"/>
          <a:stretch/>
        </p:blipFill>
        <p:spPr>
          <a:xfrm>
            <a:off x="265569" y="4104859"/>
            <a:ext cx="6029353" cy="2667743"/>
          </a:xfrm>
          <a:prstGeom prst="rect">
            <a:avLst/>
          </a:prstGeom>
        </p:spPr>
      </p:pic>
      <p:pic>
        <p:nvPicPr>
          <p:cNvPr id="5" name="Picture 2" descr="See the source image">
            <a:extLst>
              <a:ext uri="{FF2B5EF4-FFF2-40B4-BE49-F238E27FC236}">
                <a16:creationId xmlns:a16="http://schemas.microsoft.com/office/drawing/2014/main" id="{28CCD461-E7C1-4220-9AC9-D878E0C0B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984" y="4195438"/>
            <a:ext cx="2447127" cy="190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Image result for trứng gà">
            <a:extLst>
              <a:ext uri="{FF2B5EF4-FFF2-40B4-BE49-F238E27FC236}">
                <a16:creationId xmlns:a16="http://schemas.microsoft.com/office/drawing/2014/main" id="{34AEF1CE-1D6D-4D77-8C4D-BE65CA928D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1546" y="4255628"/>
            <a:ext cx="2022420" cy="184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06997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163817A-5FC2-4EAA-B6AA-A087060B84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84" r="2291" b="5826"/>
          <a:stretch/>
        </p:blipFill>
        <p:spPr>
          <a:xfrm>
            <a:off x="177746" y="2033784"/>
            <a:ext cx="11926431" cy="393976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1348438-50F1-4435-8CE7-10C677AD0DC3}"/>
              </a:ext>
            </a:extLst>
          </p:cNvPr>
          <p:cNvSpPr txBox="1"/>
          <p:nvPr/>
        </p:nvSpPr>
        <p:spPr>
          <a:xfrm>
            <a:off x="1869896" y="378569"/>
            <a:ext cx="96996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Cho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50202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4A544B-7AB2-4DE4-BBCF-B6DB4DA22E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45" r="7348" b="9102"/>
          <a:stretch/>
        </p:blipFill>
        <p:spPr>
          <a:xfrm>
            <a:off x="368172" y="2391498"/>
            <a:ext cx="11534115" cy="393373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AF121A7-7017-42F6-9CF2-E54371BC4830}"/>
              </a:ext>
            </a:extLst>
          </p:cNvPr>
          <p:cNvSpPr txBox="1"/>
          <p:nvPr/>
        </p:nvSpPr>
        <p:spPr>
          <a:xfrm>
            <a:off x="799722" y="568482"/>
            <a:ext cx="94993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hiển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endParaRPr lang="en-US" sz="3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3600" b="1" i="0" dirty="0">
                <a:solidFill>
                  <a:srgbClr val="0000FF"/>
                </a:solidFill>
                <a:effectLst/>
              </a:rPr>
              <a:t> </a:t>
            </a:r>
            <a:r>
              <a:rPr lang="en-US" sz="3600" b="1" i="0" dirty="0">
                <a:solidFill>
                  <a:srgbClr val="FF0000"/>
                </a:solidFill>
                <a:effectLst/>
              </a:rPr>
              <a:t>µm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-&gt; 100 mm </a:t>
            </a:r>
          </a:p>
        </p:txBody>
      </p:sp>
    </p:spTree>
    <p:extLst>
      <p:ext uri="{BB962C8B-B14F-4D97-AF65-F5344CB8AC3E}">
        <p14:creationId xmlns:p14="http://schemas.microsoft.com/office/powerpoint/2010/main" val="3777176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7776C-D959-4375-9853-82A641028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NHỮNG BÀN TAY TÀI HOA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8401FF2-455F-4EBC-A648-0AF62FB3C7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533" y="1825625"/>
            <a:ext cx="7018619" cy="435133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52C14F-6BAC-4B55-8F1B-3788BCF63046}"/>
              </a:ext>
            </a:extLst>
          </p:cNvPr>
          <p:cNvSpPr txBox="1"/>
          <p:nvPr/>
        </p:nvSpPr>
        <p:spPr>
          <a:xfrm>
            <a:off x="8402853" y="1597792"/>
            <a:ext cx="3436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LẮP GHÉP MÔ HÌNH LEGO MÀ EM YÊU THÍCH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4F21F5-8DF2-4340-84C7-05C630CCC578}"/>
              </a:ext>
            </a:extLst>
          </p:cNvPr>
          <p:cNvSpPr txBox="1"/>
          <p:nvPr/>
        </p:nvSpPr>
        <p:spPr>
          <a:xfrm>
            <a:off x="8970745" y="2464066"/>
            <a:ext cx="22765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</a:rPr>
              <a:t>Thời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gian</a:t>
            </a:r>
            <a:r>
              <a:rPr lang="en-US" sz="2400" b="1" dirty="0">
                <a:solidFill>
                  <a:srgbClr val="0070C0"/>
                </a:solidFill>
              </a:rPr>
              <a:t> 3 </a:t>
            </a:r>
            <a:r>
              <a:rPr lang="en-US" sz="2400" b="1" dirty="0" err="1">
                <a:solidFill>
                  <a:srgbClr val="0070C0"/>
                </a:solidFill>
              </a:rPr>
              <a:t>phút</a:t>
            </a:r>
            <a:endParaRPr lang="en-US" sz="2400" b="1" dirty="0">
              <a:solidFill>
                <a:srgbClr val="0070C0"/>
              </a:solidFill>
            </a:endParaRPr>
          </a:p>
        </p:txBody>
      </p:sp>
      <p:pic>
        <p:nvPicPr>
          <p:cNvPr id="3" name="3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492AC11E-3F43-4017-8975-91B635F68B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65212" y="3163348"/>
            <a:ext cx="1771049" cy="99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38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810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AF121A7-7017-42F6-9CF2-E54371BC4830}"/>
              </a:ext>
            </a:extLst>
          </p:cNvPr>
          <p:cNvSpPr txBox="1"/>
          <p:nvPr/>
        </p:nvSpPr>
        <p:spPr>
          <a:xfrm>
            <a:off x="799722" y="787910"/>
            <a:ext cx="94993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endParaRPr lang="en-US" sz="3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1-&gt; 10mm</a:t>
            </a:r>
          </a:p>
          <a:p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tép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bưởi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……..</a:t>
            </a:r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8264EB68-2216-4EDC-A7D7-C050D857F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0" y="3406163"/>
            <a:ext cx="3932622" cy="243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trứng gà">
            <a:extLst>
              <a:ext uri="{FF2B5EF4-FFF2-40B4-BE49-F238E27FC236}">
                <a16:creationId xmlns:a16="http://schemas.microsoft.com/office/drawing/2014/main" id="{D293C662-7E43-49D2-8BD0-A9FBF98742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5385" y="3543354"/>
            <a:ext cx="3250102" cy="235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tép bưởi">
            <a:extLst>
              <a:ext uri="{FF2B5EF4-FFF2-40B4-BE49-F238E27FC236}">
                <a16:creationId xmlns:a16="http://schemas.microsoft.com/office/drawing/2014/main" id="{38205396-2374-46F8-8C3D-C997E4A02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1016" y="3533775"/>
            <a:ext cx="398145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67330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B755B60-B076-46E9-86AD-27DCB6629B0A}"/>
              </a:ext>
            </a:extLst>
          </p:cNvPr>
          <p:cNvSpPr txBox="1"/>
          <p:nvPr/>
        </p:nvSpPr>
        <p:spPr>
          <a:xfrm>
            <a:off x="1433538" y="924653"/>
            <a:ext cx="844353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</a:rPr>
              <a:t>Câu</a:t>
            </a:r>
            <a:r>
              <a:rPr lang="en-US" sz="3200" b="1" dirty="0">
                <a:solidFill>
                  <a:srgbClr val="FF0000"/>
                </a:solidFill>
              </a:rPr>
              <a:t> 2: </a:t>
            </a:r>
            <a:r>
              <a:rPr lang="en-US" sz="3200" b="1" dirty="0" err="1">
                <a:solidFill>
                  <a:srgbClr val="FF0000"/>
                </a:solidFill>
              </a:rPr>
              <a:t>Đơn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vị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micromet</a:t>
            </a:r>
            <a:r>
              <a:rPr lang="en-US" sz="3200" b="1" dirty="0">
                <a:solidFill>
                  <a:srgbClr val="FF0000"/>
                </a:solidFill>
              </a:rPr>
              <a:t> (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µm</a:t>
            </a:r>
            <a:r>
              <a:rPr lang="en-US" sz="3200" b="1" dirty="0">
                <a:solidFill>
                  <a:srgbClr val="FF0000"/>
                </a:solidFill>
              </a:rPr>
              <a:t>) </a:t>
            </a:r>
            <a:r>
              <a:rPr lang="en-US" sz="3200" b="1" dirty="0" err="1">
                <a:solidFill>
                  <a:srgbClr val="FF0000"/>
                </a:solidFill>
              </a:rPr>
              <a:t>nhỏ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như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thế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nào</a:t>
            </a:r>
            <a:r>
              <a:rPr lang="en-US" sz="3200" b="1" dirty="0">
                <a:solidFill>
                  <a:srgbClr val="FF0000"/>
                </a:solidFill>
              </a:rPr>
              <a:t> ? </a:t>
            </a:r>
          </a:p>
          <a:p>
            <a:r>
              <a:rPr lang="en-US" sz="3200" b="1" dirty="0" err="1">
                <a:solidFill>
                  <a:srgbClr val="FF0000"/>
                </a:solidFill>
              </a:rPr>
              <a:t>Và</a:t>
            </a:r>
            <a:r>
              <a:rPr lang="en-US" sz="3200" b="1" dirty="0">
                <a:solidFill>
                  <a:srgbClr val="FF0000"/>
                </a:solidFill>
              </a:rPr>
              <a:t> 1 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µm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bằng</a:t>
            </a:r>
            <a:r>
              <a:rPr lang="en-US" sz="3200" b="1" dirty="0">
                <a:solidFill>
                  <a:srgbClr val="FF0000"/>
                </a:solidFill>
              </a:rPr>
              <a:t> bao </a:t>
            </a:r>
            <a:r>
              <a:rPr lang="en-US" sz="3200" b="1" dirty="0" err="1">
                <a:solidFill>
                  <a:srgbClr val="FF0000"/>
                </a:solidFill>
              </a:rPr>
              <a:t>nhiêu</a:t>
            </a:r>
            <a:r>
              <a:rPr lang="en-US" sz="3200" b="1" dirty="0">
                <a:solidFill>
                  <a:srgbClr val="FF0000"/>
                </a:solidFill>
              </a:rPr>
              <a:t> mm?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B01061-91E7-46D5-B555-AFBF32CA2551}"/>
              </a:ext>
            </a:extLst>
          </p:cNvPr>
          <p:cNvSpPr txBox="1"/>
          <p:nvPr/>
        </p:nvSpPr>
        <p:spPr>
          <a:xfrm>
            <a:off x="1108858" y="2337334"/>
            <a:ext cx="922297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0000FF"/>
                </a:solidFill>
              </a:rPr>
              <a:t>Đơn</a:t>
            </a:r>
            <a:r>
              <a:rPr lang="en-US" sz="4000" b="1" dirty="0">
                <a:solidFill>
                  <a:srgbClr val="0000FF"/>
                </a:solidFill>
              </a:rPr>
              <a:t> </a:t>
            </a:r>
            <a:r>
              <a:rPr lang="en-US" sz="4000" b="1" dirty="0" err="1">
                <a:solidFill>
                  <a:srgbClr val="0000FF"/>
                </a:solidFill>
              </a:rPr>
              <a:t>vị</a:t>
            </a:r>
            <a:r>
              <a:rPr lang="en-US" sz="4000" b="1" dirty="0">
                <a:solidFill>
                  <a:srgbClr val="0000FF"/>
                </a:solidFill>
              </a:rPr>
              <a:t> </a:t>
            </a:r>
            <a:r>
              <a:rPr lang="en-US" sz="4000" b="1" dirty="0" err="1">
                <a:solidFill>
                  <a:srgbClr val="0000FF"/>
                </a:solidFill>
              </a:rPr>
              <a:t>micromet</a:t>
            </a:r>
            <a:r>
              <a:rPr lang="en-US" sz="4000" b="1" dirty="0">
                <a:solidFill>
                  <a:srgbClr val="0000FF"/>
                </a:solidFill>
              </a:rPr>
              <a:t> (</a:t>
            </a:r>
            <a:r>
              <a:rPr lang="en-US" sz="4000" b="1" i="0" dirty="0">
                <a:solidFill>
                  <a:srgbClr val="0000FF"/>
                </a:solidFill>
                <a:effectLst/>
              </a:rPr>
              <a:t>µm</a:t>
            </a:r>
            <a:r>
              <a:rPr lang="en-US" sz="4000" b="1" dirty="0">
                <a:solidFill>
                  <a:srgbClr val="0000FF"/>
                </a:solidFill>
              </a:rPr>
              <a:t>) </a:t>
            </a:r>
            <a:r>
              <a:rPr lang="en-US" sz="4000" b="1" dirty="0" err="1">
                <a:solidFill>
                  <a:srgbClr val="0000FF"/>
                </a:solidFill>
              </a:rPr>
              <a:t>rất</a:t>
            </a:r>
            <a:r>
              <a:rPr lang="en-US" sz="4000" b="1" dirty="0">
                <a:solidFill>
                  <a:srgbClr val="0000FF"/>
                </a:solidFill>
              </a:rPr>
              <a:t> </a:t>
            </a:r>
            <a:r>
              <a:rPr lang="en-US" sz="4000" b="1" dirty="0" err="1">
                <a:solidFill>
                  <a:srgbClr val="0000FF"/>
                </a:solidFill>
              </a:rPr>
              <a:t>nhỏ</a:t>
            </a:r>
            <a:r>
              <a:rPr lang="en-US" sz="4000" b="1" dirty="0">
                <a:solidFill>
                  <a:srgbClr val="0000FF"/>
                </a:solidFill>
              </a:rPr>
              <a:t>  </a:t>
            </a:r>
          </a:p>
          <a:p>
            <a:r>
              <a:rPr lang="en-US" sz="4000" b="1" dirty="0" err="1">
                <a:solidFill>
                  <a:srgbClr val="0000FF"/>
                </a:solidFill>
              </a:rPr>
              <a:t>Và</a:t>
            </a:r>
            <a:r>
              <a:rPr lang="en-US" sz="4000" b="1" dirty="0">
                <a:solidFill>
                  <a:srgbClr val="0000FF"/>
                </a:solidFill>
              </a:rPr>
              <a:t> 1 </a:t>
            </a:r>
            <a:r>
              <a:rPr lang="en-US" sz="4000" b="1" i="0" dirty="0">
                <a:solidFill>
                  <a:srgbClr val="0000FF"/>
                </a:solidFill>
                <a:effectLst/>
              </a:rPr>
              <a:t>µm</a:t>
            </a:r>
            <a:r>
              <a:rPr lang="en-US" sz="4000" b="1" dirty="0">
                <a:solidFill>
                  <a:srgbClr val="0000FF"/>
                </a:solidFill>
              </a:rPr>
              <a:t> </a:t>
            </a:r>
            <a:r>
              <a:rPr lang="en-US" sz="4000" b="1" dirty="0" err="1">
                <a:solidFill>
                  <a:srgbClr val="0000FF"/>
                </a:solidFill>
              </a:rPr>
              <a:t>bằng</a:t>
            </a:r>
            <a:r>
              <a:rPr lang="en-US" sz="4000" b="1" dirty="0">
                <a:solidFill>
                  <a:srgbClr val="0000FF"/>
                </a:solidFill>
              </a:rPr>
              <a:t> bao </a:t>
            </a:r>
            <a:r>
              <a:rPr lang="en-US" sz="4000" b="1" dirty="0" err="1">
                <a:solidFill>
                  <a:srgbClr val="0000FF"/>
                </a:solidFill>
              </a:rPr>
              <a:t>nhiêu</a:t>
            </a:r>
            <a:r>
              <a:rPr lang="en-US" sz="4000" b="1" dirty="0">
                <a:solidFill>
                  <a:srgbClr val="0000FF"/>
                </a:solidFill>
              </a:rPr>
              <a:t> mm = 1/1000 mm</a:t>
            </a:r>
          </a:p>
        </p:txBody>
      </p:sp>
    </p:spTree>
    <p:extLst>
      <p:ext uri="{BB962C8B-B14F-4D97-AF65-F5344CB8AC3E}">
        <p14:creationId xmlns:p14="http://schemas.microsoft.com/office/powerpoint/2010/main" val="806417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8990"/>
          <a:stretch/>
        </p:blipFill>
        <p:spPr>
          <a:xfrm>
            <a:off x="2634558" y="55610"/>
            <a:ext cx="9430693" cy="6519851"/>
          </a:xfrm>
          <a:prstGeom prst="rect">
            <a:avLst/>
          </a:prstGeom>
        </p:spPr>
      </p:pic>
      <p:sp>
        <p:nvSpPr>
          <p:cNvPr id="7" name="Explosion 1 6"/>
          <p:cNvSpPr/>
          <p:nvPr/>
        </p:nvSpPr>
        <p:spPr>
          <a:xfrm>
            <a:off x="26406" y="172525"/>
            <a:ext cx="2608152" cy="621922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HT</a:t>
            </a:r>
          </a:p>
          <a:p>
            <a:pPr algn="ctr"/>
            <a:r>
              <a:rPr lang="en-US" sz="2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thòi</a:t>
            </a:r>
            <a:endParaRPr lang="en-US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214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573878"/>
            <a:ext cx="6726726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81482" y="1061256"/>
            <a:ext cx="3956364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4036" y="1819566"/>
            <a:ext cx="112868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…..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4036" y="2978867"/>
            <a:ext cx="57542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8000" y="3694545"/>
            <a:ext cx="107603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" name="Picture 22" descr="Book-09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8140" y="635240"/>
            <a:ext cx="947738" cy="1052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5EA0C18-960F-4374-8576-20EB84D72DBC}"/>
              </a:ext>
            </a:extLst>
          </p:cNvPr>
          <p:cNvSpPr txBox="1">
            <a:spLocks/>
          </p:cNvSpPr>
          <p:nvPr/>
        </p:nvSpPr>
        <p:spPr>
          <a:xfrm>
            <a:off x="799722" y="48000"/>
            <a:ext cx="10671017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40- BÀI 18: TẾ BÀO- ĐƠN VỊ CƠ BẢN CỦA SỰ SỐNG</a:t>
            </a:r>
          </a:p>
        </p:txBody>
      </p:sp>
    </p:spTree>
    <p:extLst>
      <p:ext uri="{BB962C8B-B14F-4D97-AF65-F5344CB8AC3E}">
        <p14:creationId xmlns:p14="http://schemas.microsoft.com/office/powerpoint/2010/main" val="3334055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720567" y="30822"/>
            <a:ext cx="10671017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NHANH HƠN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650749" y="574777"/>
            <a:ext cx="10671017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659107" y="1005371"/>
            <a:ext cx="3824335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828697" y="1476118"/>
            <a:ext cx="8274258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659107" y="2143762"/>
            <a:ext cx="6263488" cy="5606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782461" y="2632956"/>
            <a:ext cx="4123100" cy="5606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926532" y="3266471"/>
            <a:ext cx="9123629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3582719" y="3733445"/>
            <a:ext cx="6269903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3582719" y="4123286"/>
            <a:ext cx="4522584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3695135" y="4531400"/>
            <a:ext cx="6867430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3695135" y="4957014"/>
            <a:ext cx="6867430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3ACBB05-F307-4180-82A3-1CDCCABB8619}"/>
              </a:ext>
            </a:extLst>
          </p:cNvPr>
          <p:cNvSpPr/>
          <p:nvPr/>
        </p:nvSpPr>
        <p:spPr>
          <a:xfrm>
            <a:off x="3852812" y="1695240"/>
            <a:ext cx="462337" cy="40573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B8CA7F5-035E-4939-BBBD-29DD69547DBC}"/>
              </a:ext>
            </a:extLst>
          </p:cNvPr>
          <p:cNvSpPr/>
          <p:nvPr/>
        </p:nvSpPr>
        <p:spPr>
          <a:xfrm>
            <a:off x="3810006" y="4015481"/>
            <a:ext cx="462337" cy="40573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1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2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3BED1E71-B7CB-4EB0-A74C-EF95187764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58" y="930478"/>
            <a:ext cx="3695242" cy="2149606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364B9C1-692A-440B-89AD-F988B23E9708}"/>
              </a:ext>
            </a:extLst>
          </p:cNvPr>
          <p:cNvSpPr txBox="1"/>
          <p:nvPr/>
        </p:nvSpPr>
        <p:spPr>
          <a:xfrm>
            <a:off x="288757" y="231009"/>
            <a:ext cx="75841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9BA0A3-43FF-47B2-9A28-D279A7BEA191}"/>
              </a:ext>
            </a:extLst>
          </p:cNvPr>
          <p:cNvSpPr txBox="1"/>
          <p:nvPr/>
        </p:nvSpPr>
        <p:spPr>
          <a:xfrm>
            <a:off x="4331355" y="1164656"/>
            <a:ext cx="37850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lego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6384E1-510C-4790-82EA-8ACC4FB71E82}"/>
              </a:ext>
            </a:extLst>
          </p:cNvPr>
          <p:cNvSpPr txBox="1"/>
          <p:nvPr/>
        </p:nvSpPr>
        <p:spPr>
          <a:xfrm>
            <a:off x="441157" y="3001484"/>
            <a:ext cx="82573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12A245A-CE47-4C69-8043-420B0B2EA3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938" t="38432" r="14369" b="20995"/>
          <a:stretch/>
        </p:blipFill>
        <p:spPr>
          <a:xfrm>
            <a:off x="567891" y="3586258"/>
            <a:ext cx="3701118" cy="308023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A7256A5-AC17-4CDE-BF32-A83BD2BC6CF6}"/>
              </a:ext>
            </a:extLst>
          </p:cNvPr>
          <p:cNvSpPr txBox="1"/>
          <p:nvPr/>
        </p:nvSpPr>
        <p:spPr>
          <a:xfrm>
            <a:off x="4483755" y="4454899"/>
            <a:ext cx="33137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7B1A3C-34A3-4C30-B1E0-2759F90DA6EA}"/>
              </a:ext>
            </a:extLst>
          </p:cNvPr>
          <p:cNvSpPr txBox="1"/>
          <p:nvPr/>
        </p:nvSpPr>
        <p:spPr>
          <a:xfrm>
            <a:off x="4331355" y="1878846"/>
            <a:ext cx="765626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lego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lego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A8E78C-C65A-4D3A-A281-B1BFDDF8CE9A}"/>
              </a:ext>
            </a:extLst>
          </p:cNvPr>
          <p:cNvSpPr txBox="1"/>
          <p:nvPr/>
        </p:nvSpPr>
        <p:spPr>
          <a:xfrm>
            <a:off x="4483754" y="5126374"/>
            <a:ext cx="75381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587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6FAA405-5070-4122-A722-75A037858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3296" y="1075567"/>
            <a:ext cx="3628725" cy="27799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1CFE4DE-2ED9-4DD7-9563-8571D87AC2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02" y="3987058"/>
            <a:ext cx="3137160" cy="2384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BB9A416-A13F-45CD-A990-03184A0593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6121" y="3923980"/>
            <a:ext cx="4137323" cy="252026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880E117-45CB-41F1-8F84-B42F02424C74}"/>
              </a:ext>
            </a:extLst>
          </p:cNvPr>
          <p:cNvSpPr txBox="1"/>
          <p:nvPr/>
        </p:nvSpPr>
        <p:spPr>
          <a:xfrm>
            <a:off x="490871" y="336884"/>
            <a:ext cx="83792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2B67D3-2BB0-417F-BE4C-7AEB436D6998}"/>
              </a:ext>
            </a:extLst>
          </p:cNvPr>
          <p:cNvSpPr txBox="1"/>
          <p:nvPr/>
        </p:nvSpPr>
        <p:spPr>
          <a:xfrm>
            <a:off x="7661709" y="1482292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A926442-62E5-40EF-BDD2-2C7FD93107AE}"/>
              </a:ext>
            </a:extLst>
          </p:cNvPr>
          <p:cNvSpPr/>
          <p:nvPr/>
        </p:nvSpPr>
        <p:spPr>
          <a:xfrm>
            <a:off x="6095999" y="2448187"/>
            <a:ext cx="5679541" cy="2046686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ất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3105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4D7A3CEB-3979-47F5-BB30-B6AE29BD04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SG" altLang="en-US" sz="48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4F556B-C352-4306-81D9-6F969B755D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endParaRPr lang="en-SG"/>
          </a:p>
        </p:txBody>
      </p:sp>
      <p:pic>
        <p:nvPicPr>
          <p:cNvPr id="5124" name="Picture 2" descr="HÃ¬nh áº£nh cÃ³ liÃªn quan">
            <a:extLst>
              <a:ext uri="{FF2B5EF4-FFF2-40B4-BE49-F238E27FC236}">
                <a16:creationId xmlns:a16="http://schemas.microsoft.com/office/drawing/2014/main" id="{6F6788B4-3023-4376-A5E2-C77E5E9233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75B865C-E100-4AE5-A7C3-03D5715E4232}"/>
              </a:ext>
            </a:extLst>
          </p:cNvPr>
          <p:cNvSpPr txBox="1">
            <a:spLocks/>
          </p:cNvSpPr>
          <p:nvPr/>
        </p:nvSpPr>
        <p:spPr>
          <a:xfrm>
            <a:off x="1925880" y="702519"/>
            <a:ext cx="10671017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40- BÀI 18: TẾ BÀO- ĐƠN VỊ CƠ BẢN CỦA SỰ SỐNG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82B2FD-5B1F-4279-8549-50700CB398B0}"/>
              </a:ext>
            </a:extLst>
          </p:cNvPr>
          <p:cNvSpPr txBox="1"/>
          <p:nvPr/>
        </p:nvSpPr>
        <p:spPr>
          <a:xfrm>
            <a:off x="5409401" y="202137"/>
            <a:ext cx="31595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CHƯƠNG V: TẾ BÀO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DA4D79C-4221-45A8-8A5C-B02E1873F5A2}"/>
              </a:ext>
            </a:extLst>
          </p:cNvPr>
          <p:cNvSpPr txBox="1">
            <a:spLocks/>
          </p:cNvSpPr>
          <p:nvPr/>
        </p:nvSpPr>
        <p:spPr>
          <a:xfrm>
            <a:off x="190122" y="1876532"/>
            <a:ext cx="2924269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23D67D-5216-4EF3-9441-A010AA937E4B}"/>
              </a:ext>
            </a:extLst>
          </p:cNvPr>
          <p:cNvSpPr txBox="1"/>
          <p:nvPr/>
        </p:nvSpPr>
        <p:spPr>
          <a:xfrm>
            <a:off x="154455" y="2587283"/>
            <a:ext cx="1169371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en-US" sz="3200" dirty="0">
              <a:solidFill>
                <a:srgbClr val="0000FF"/>
              </a:solidFill>
            </a:endParaRPr>
          </a:p>
        </p:txBody>
      </p:sp>
      <p:pic>
        <p:nvPicPr>
          <p:cNvPr id="12" name="Picture 22" descr="Book-09">
            <a:extLst>
              <a:ext uri="{FF2B5EF4-FFF2-40B4-BE49-F238E27FC236}">
                <a16:creationId xmlns:a16="http://schemas.microsoft.com/office/drawing/2014/main" id="{0F66560B-E167-45FB-8AD2-9857B58E661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0431" y="1612241"/>
            <a:ext cx="947738" cy="1052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8235F-E73D-4BD9-B4B1-8F13D4303C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2886" y="2125179"/>
            <a:ext cx="10928114" cy="1275083"/>
          </a:xfrm>
          <a:noFill/>
        </p:spPr>
        <p:txBody>
          <a:bodyPr anchor="ctr">
            <a:norm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rung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chuông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D6F1E6D0-3895-4DB2-9E40-78923A4DF4BE}"/>
              </a:ext>
            </a:extLst>
          </p:cNvPr>
          <p:cNvSpPr txBox="1">
            <a:spLocks/>
          </p:cNvSpPr>
          <p:nvPr/>
        </p:nvSpPr>
        <p:spPr>
          <a:xfrm>
            <a:off x="799722" y="327134"/>
            <a:ext cx="10671017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40- BÀI 18: TẾ BÀO- ĐƠN VỊ CƠ BẢN CỦA SỰ SỐNG</a:t>
            </a:r>
          </a:p>
        </p:txBody>
      </p:sp>
      <p:sp>
        <p:nvSpPr>
          <p:cNvPr id="17" name="TextBox 22">
            <a:extLst>
              <a:ext uri="{FF2B5EF4-FFF2-40B4-BE49-F238E27FC236}">
                <a16:creationId xmlns:a16="http://schemas.microsoft.com/office/drawing/2014/main" id="{06B181A0-6079-4151-8C0A-5C9B1674E7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254230"/>
            <a:ext cx="81534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en-US" alt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79DFB4D-F245-4604-839C-A811EA6EF07E}"/>
              </a:ext>
            </a:extLst>
          </p:cNvPr>
          <p:cNvSpPr txBox="1">
            <a:spLocks noChangeArrowheads="1"/>
          </p:cNvSpPr>
          <p:nvPr/>
        </p:nvSpPr>
        <p:spPr>
          <a:xfrm>
            <a:off x="3213636" y="3457739"/>
            <a:ext cx="5764728" cy="215669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600" b="1" dirty="0">
                <a:solidFill>
                  <a:srgbClr val="FF0000"/>
                </a:solidFill>
              </a:rPr>
              <a:t>LUẬT CHƠI:</a:t>
            </a:r>
          </a:p>
          <a:p>
            <a:pPr algn="just">
              <a:defRPr/>
            </a:pPr>
            <a:r>
              <a:rPr lang="en-US" sz="3600" b="1" dirty="0" err="1">
                <a:solidFill>
                  <a:srgbClr val="0000FF"/>
                </a:solidFill>
              </a:rPr>
              <a:t>Gồm</a:t>
            </a:r>
            <a:r>
              <a:rPr lang="en-US" sz="3600" b="1" dirty="0">
                <a:solidFill>
                  <a:srgbClr val="0000FF"/>
                </a:solidFill>
              </a:rPr>
              <a:t> 6 </a:t>
            </a:r>
            <a:r>
              <a:rPr lang="en-US" sz="3600" b="1" dirty="0" err="1">
                <a:solidFill>
                  <a:srgbClr val="0000FF"/>
                </a:solidFill>
              </a:rPr>
              <a:t>câu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hỏi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trắc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nghiệm</a:t>
            </a:r>
            <a:br>
              <a:rPr lang="en-US" sz="3600" b="1" dirty="0">
                <a:solidFill>
                  <a:srgbClr val="0000FF"/>
                </a:solidFill>
              </a:rPr>
            </a:br>
            <a:r>
              <a:rPr lang="en-US" sz="3600" b="1" dirty="0">
                <a:solidFill>
                  <a:srgbClr val="0000FF"/>
                </a:solidFill>
              </a:rPr>
              <a:t>- </a:t>
            </a:r>
            <a:r>
              <a:rPr lang="en-US" sz="3600" b="1" dirty="0" err="1">
                <a:solidFill>
                  <a:srgbClr val="0000FF"/>
                </a:solidFill>
              </a:rPr>
              <a:t>Có</a:t>
            </a:r>
            <a:r>
              <a:rPr lang="en-US" sz="3600" b="1" dirty="0">
                <a:solidFill>
                  <a:srgbClr val="0000FF"/>
                </a:solidFill>
              </a:rPr>
              <a:t> 4 </a:t>
            </a:r>
            <a:r>
              <a:rPr lang="en-US" sz="3600" b="1" dirty="0" err="1">
                <a:solidFill>
                  <a:srgbClr val="0000FF"/>
                </a:solidFill>
              </a:rPr>
              <a:t>đội</a:t>
            </a:r>
            <a:r>
              <a:rPr lang="en-US" sz="3600" b="1" dirty="0">
                <a:solidFill>
                  <a:srgbClr val="0000FF"/>
                </a:solidFill>
              </a:rPr>
              <a:t>  </a:t>
            </a:r>
            <a:r>
              <a:rPr lang="en-US" sz="3600" b="1" dirty="0" err="1">
                <a:solidFill>
                  <a:srgbClr val="0000FF"/>
                </a:solidFill>
              </a:rPr>
              <a:t>chơi</a:t>
            </a:r>
            <a:r>
              <a:rPr lang="en-US" sz="3600" b="1" dirty="0">
                <a:solidFill>
                  <a:srgbClr val="0000FF"/>
                </a:solidFill>
              </a:rPr>
              <a:t>. </a:t>
            </a:r>
            <a:r>
              <a:rPr lang="en-US" sz="3600" b="1" dirty="0" err="1">
                <a:solidFill>
                  <a:srgbClr val="0000FF"/>
                </a:solidFill>
              </a:rPr>
              <a:t>Điểm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của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mỗi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đội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là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tổng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điểm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số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câu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trả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lời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đúng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br>
              <a:rPr lang="en-US" sz="3600" b="1" dirty="0">
                <a:solidFill>
                  <a:srgbClr val="0000FF"/>
                </a:solidFill>
              </a:rPr>
            </a:br>
            <a:r>
              <a:rPr lang="en-US" sz="3600" b="1" dirty="0">
                <a:solidFill>
                  <a:srgbClr val="0000FF"/>
                </a:solidFill>
              </a:rPr>
              <a:t>-</a:t>
            </a:r>
            <a:r>
              <a:rPr lang="en-US" sz="3600" b="1" dirty="0" err="1">
                <a:solidFill>
                  <a:srgbClr val="0000FF"/>
                </a:solidFill>
              </a:rPr>
              <a:t>Thời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gian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suy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nghĩ</a:t>
            </a:r>
            <a:r>
              <a:rPr lang="en-US" sz="3600" b="1" dirty="0">
                <a:solidFill>
                  <a:srgbClr val="0000FF"/>
                </a:solidFill>
              </a:rPr>
              <a:t>: 10 </a:t>
            </a:r>
            <a:r>
              <a:rPr lang="en-US" sz="3600" b="1" dirty="0" err="1">
                <a:solidFill>
                  <a:srgbClr val="0000FF"/>
                </a:solidFill>
              </a:rPr>
              <a:t>giây</a:t>
            </a:r>
            <a:endParaRPr lang="en-US" sz="3600" b="1" dirty="0">
              <a:solidFill>
                <a:srgbClr val="0000FF"/>
              </a:solidFill>
            </a:endParaRPr>
          </a:p>
          <a:p>
            <a:pPr algn="just">
              <a:defRPr/>
            </a:pPr>
            <a:r>
              <a:rPr lang="en-US" sz="3600" b="1" dirty="0">
                <a:solidFill>
                  <a:srgbClr val="0000FF"/>
                </a:solidFill>
              </a:rPr>
              <a:t>- </a:t>
            </a:r>
            <a:r>
              <a:rPr lang="en-US" sz="3600" b="1" dirty="0" err="1">
                <a:solidFill>
                  <a:srgbClr val="0000FF"/>
                </a:solidFill>
              </a:rPr>
              <a:t>Mỗi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câu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đúng</a:t>
            </a:r>
            <a:r>
              <a:rPr lang="en-US" sz="3600" b="1" dirty="0">
                <a:solidFill>
                  <a:srgbClr val="0000FF"/>
                </a:solidFill>
              </a:rPr>
              <a:t>: 10 </a:t>
            </a:r>
            <a:r>
              <a:rPr lang="en-US" sz="3600" b="1" dirty="0" err="1">
                <a:solidFill>
                  <a:srgbClr val="0000FF"/>
                </a:solidFill>
              </a:rPr>
              <a:t>điểm</a:t>
            </a:r>
            <a:endParaRPr lang="en-US" sz="3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82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OA">
            <a:extLst>
              <a:ext uri="{FF2B5EF4-FFF2-40B4-BE49-F238E27FC236}">
                <a16:creationId xmlns:a16="http://schemas.microsoft.com/office/drawing/2014/main" id="{FDEA8A6C-3BF0-4C9B-888B-30B93A978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1676" y="1"/>
            <a:ext cx="10763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 descr="HOA">
            <a:extLst>
              <a:ext uri="{FF2B5EF4-FFF2-40B4-BE49-F238E27FC236}">
                <a16:creationId xmlns:a16="http://schemas.microsoft.com/office/drawing/2014/main" id="{235E9223-0754-4523-98F7-F217BB540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"/>
            <a:ext cx="115252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AutoShape 4">
            <a:extLst>
              <a:ext uri="{FF2B5EF4-FFF2-40B4-BE49-F238E27FC236}">
                <a16:creationId xmlns:a16="http://schemas.microsoft.com/office/drawing/2014/main" id="{969D779E-9F86-421D-BA8E-0A648B9A5A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004" y="0"/>
            <a:ext cx="11964202" cy="6858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07950" cmpd="tri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22" name="AutoShape 6">
            <a:extLst>
              <a:ext uri="{FF2B5EF4-FFF2-40B4-BE49-F238E27FC236}">
                <a16:creationId xmlns:a16="http://schemas.microsoft.com/office/drawing/2014/main" id="{17D3F926-A7A8-46C4-91C7-BFECA51E8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1371600"/>
            <a:ext cx="6555606" cy="5257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FF"/>
              </a:gs>
              <a:gs pos="100000">
                <a:srgbClr val="66FF33"/>
              </a:gs>
            </a:gsLst>
            <a:lin ang="0" scaled="1"/>
          </a:gradFill>
          <a:ln w="57150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3600" b="0">
              <a:solidFill>
                <a:schemeClr val="tx1"/>
              </a:solidFill>
            </a:endParaRPr>
          </a:p>
        </p:txBody>
      </p:sp>
      <p:sp>
        <p:nvSpPr>
          <p:cNvPr id="9223" name="AutoShape 7">
            <a:extLst>
              <a:ext uri="{FF2B5EF4-FFF2-40B4-BE49-F238E27FC236}">
                <a16:creationId xmlns:a16="http://schemas.microsoft.com/office/drawing/2014/main" id="{4A814C9B-AD8A-4183-8793-E03C5A811D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003" y="1295400"/>
            <a:ext cx="5027597" cy="54102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7144" name="Oval 8">
            <a:extLst>
              <a:ext uri="{FF2B5EF4-FFF2-40B4-BE49-F238E27FC236}">
                <a16:creationId xmlns:a16="http://schemas.microsoft.com/office/drawing/2014/main" id="{CC6C0EAA-C013-4DD7-AAB5-DFC973CEA4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0447" y="1066800"/>
            <a:ext cx="3276600" cy="838200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chemeClr val="bg1"/>
              </a:gs>
              <a:gs pos="100000">
                <a:schemeClr val="hlink"/>
              </a:gs>
            </a:gsLst>
            <a:lin ang="54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3600" dirty="0" err="1">
                <a:solidFill>
                  <a:srgbClr val="FF3300"/>
                </a:solidFill>
              </a:rPr>
              <a:t>Câu</a:t>
            </a:r>
            <a:r>
              <a:rPr lang="en-US" sz="3600" dirty="0">
                <a:solidFill>
                  <a:srgbClr val="FF3300"/>
                </a:solidFill>
              </a:rPr>
              <a:t> </a:t>
            </a:r>
            <a:r>
              <a:rPr lang="en-US" sz="3600" dirty="0" err="1">
                <a:solidFill>
                  <a:srgbClr val="FF3300"/>
                </a:solidFill>
              </a:rPr>
              <a:t>hỏi</a:t>
            </a:r>
            <a:r>
              <a:rPr lang="en-US" sz="3600" dirty="0">
                <a:solidFill>
                  <a:srgbClr val="FF3300"/>
                </a:solidFill>
              </a:rPr>
              <a:t> 1</a:t>
            </a:r>
          </a:p>
        </p:txBody>
      </p:sp>
      <p:sp>
        <p:nvSpPr>
          <p:cNvPr id="9225" name="Oval 9">
            <a:extLst>
              <a:ext uri="{FF2B5EF4-FFF2-40B4-BE49-F238E27FC236}">
                <a16:creationId xmlns:a16="http://schemas.microsoft.com/office/drawing/2014/main" id="{78A4A429-8CD7-4403-BE92-194635AB5D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914400"/>
            <a:ext cx="2971800" cy="838200"/>
          </a:xfrm>
          <a:prstGeom prst="ellipse">
            <a:avLst/>
          </a:prstGeom>
          <a:gradFill rotWithShape="1">
            <a:gsLst>
              <a:gs pos="0">
                <a:srgbClr val="006600"/>
              </a:gs>
              <a:gs pos="50000">
                <a:srgbClr val="66FFFF"/>
              </a:gs>
              <a:gs pos="100000">
                <a:srgbClr val="006600"/>
              </a:gs>
            </a:gsLst>
            <a:lin ang="5400000" scaled="1"/>
          </a:gradFill>
          <a:ln w="104775" cmpd="tri">
            <a:solidFill>
              <a:srgbClr val="FF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600">
                <a:solidFill>
                  <a:srgbClr val="FF3300"/>
                </a:solidFill>
              </a:rPr>
              <a:t>Đáp án</a:t>
            </a:r>
          </a:p>
        </p:txBody>
      </p:sp>
      <p:sp>
        <p:nvSpPr>
          <p:cNvPr id="9226" name="Text Box 10">
            <a:extLst>
              <a:ext uri="{FF2B5EF4-FFF2-40B4-BE49-F238E27FC236}">
                <a16:creationId xmlns:a16="http://schemas.microsoft.com/office/drawing/2014/main" id="{FD15A2CC-DE6B-4D6C-A551-2E7659B4EB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3733801"/>
            <a:ext cx="2819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18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47147" name="Text Box 11">
            <a:extLst>
              <a:ext uri="{FF2B5EF4-FFF2-40B4-BE49-F238E27FC236}">
                <a16:creationId xmlns:a16="http://schemas.microsoft.com/office/drawing/2014/main" id="{95D48039-3866-4735-B35E-4BAB4D9C0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381" y="2290764"/>
            <a:ext cx="4884019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0" dirty="0"/>
              <a:t> </a:t>
            </a:r>
            <a:r>
              <a:rPr lang="en-US" altLang="en-US" sz="3200" b="0" dirty="0" err="1"/>
              <a:t>Tế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bào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lấy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chất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cần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thiết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và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loại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bỏ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những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chất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không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cần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thiết</a:t>
            </a:r>
            <a:r>
              <a:rPr lang="en-US" altLang="en-US" sz="3200" b="0" dirty="0"/>
              <a:t> ra </a:t>
            </a:r>
            <a:r>
              <a:rPr lang="en-US" altLang="en-US" sz="3200" b="0" dirty="0" err="1"/>
              <a:t>môi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trường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là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thực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hiện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chức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năng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gì</a:t>
            </a:r>
            <a:r>
              <a:rPr lang="en-US" altLang="en-US" sz="3200" b="0" dirty="0"/>
              <a:t>?</a:t>
            </a:r>
            <a:endParaRPr lang="en-US" altLang="en-US" sz="3200" dirty="0">
              <a:solidFill>
                <a:srgbClr val="0000FF"/>
              </a:solidFill>
            </a:endParaRPr>
          </a:p>
        </p:txBody>
      </p:sp>
      <p:sp>
        <p:nvSpPr>
          <p:cNvPr id="347148" name="AutoShape 12">
            <a:extLst>
              <a:ext uri="{FF2B5EF4-FFF2-40B4-BE49-F238E27FC236}">
                <a16:creationId xmlns:a16="http://schemas.microsoft.com/office/drawing/2014/main" id="{C8B78120-B5D6-460D-8067-0ACD785D47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6900" y="4191000"/>
            <a:ext cx="6441306" cy="990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ckThin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0" dirty="0"/>
              <a:t>C. </a:t>
            </a:r>
            <a:r>
              <a:rPr lang="en-US" altLang="en-US" sz="3200" b="0" dirty="0" err="1"/>
              <a:t>Cảm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ứng</a:t>
            </a:r>
            <a:r>
              <a:rPr lang="en-US" altLang="en-US" sz="3200" b="0" dirty="0"/>
              <a:t>.</a:t>
            </a:r>
          </a:p>
        </p:txBody>
      </p:sp>
      <p:sp>
        <p:nvSpPr>
          <p:cNvPr id="347149" name="AutoShape 13">
            <a:extLst>
              <a:ext uri="{FF2B5EF4-FFF2-40B4-BE49-F238E27FC236}">
                <a16:creationId xmlns:a16="http://schemas.microsoft.com/office/drawing/2014/main" id="{9203EED7-F4B1-4FBA-BCD1-53CEB7E34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6900" y="5334000"/>
            <a:ext cx="6361096" cy="10287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ckThin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200" b="0" dirty="0"/>
          </a:p>
          <a:p>
            <a:pPr eaLnBrk="1" hangingPunct="1"/>
            <a:r>
              <a:rPr lang="en-US" altLang="en-US" sz="3200" b="0" dirty="0"/>
              <a:t>D. </a:t>
            </a:r>
            <a:r>
              <a:rPr lang="en-US" altLang="en-US" sz="3200" b="0" dirty="0" err="1"/>
              <a:t>Chuyển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hóa</a:t>
            </a:r>
            <a:r>
              <a:rPr lang="en-US" altLang="en-US" sz="3200" b="0" dirty="0"/>
              <a:t>. </a:t>
            </a:r>
          </a:p>
          <a:p>
            <a:pPr eaLnBrk="1" hangingPunct="1"/>
            <a:r>
              <a:rPr lang="en-US" altLang="en-US" sz="3200" b="0" dirty="0"/>
              <a:t> </a:t>
            </a:r>
          </a:p>
        </p:txBody>
      </p:sp>
      <p:sp>
        <p:nvSpPr>
          <p:cNvPr id="347150" name="AutoShape 14">
            <a:extLst>
              <a:ext uri="{FF2B5EF4-FFF2-40B4-BE49-F238E27FC236}">
                <a16:creationId xmlns:a16="http://schemas.microsoft.com/office/drawing/2014/main" id="{A5E83E90-C12F-4846-8F31-03D338257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3033714"/>
            <a:ext cx="6479406" cy="100488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ckThin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3200" dirty="0"/>
          </a:p>
          <a:p>
            <a:pPr>
              <a:defRPr/>
            </a:pPr>
            <a:r>
              <a:rPr lang="en-US" sz="3200" dirty="0">
                <a:solidFill>
                  <a:srgbClr val="D60093"/>
                </a:solidFill>
              </a:rPr>
              <a:t>B. </a:t>
            </a:r>
            <a:r>
              <a:rPr lang="en-US" sz="3200" dirty="0" err="1">
                <a:solidFill>
                  <a:srgbClr val="D60093"/>
                </a:solidFill>
              </a:rPr>
              <a:t>Vận</a:t>
            </a:r>
            <a:r>
              <a:rPr lang="en-US" sz="3200" dirty="0">
                <a:solidFill>
                  <a:srgbClr val="D60093"/>
                </a:solidFill>
              </a:rPr>
              <a:t> </a:t>
            </a:r>
            <a:r>
              <a:rPr lang="en-US" sz="3200" dirty="0" err="1">
                <a:solidFill>
                  <a:srgbClr val="D60093"/>
                </a:solidFill>
              </a:rPr>
              <a:t>động</a:t>
            </a:r>
            <a:r>
              <a:rPr lang="en-US" sz="3200" dirty="0">
                <a:solidFill>
                  <a:srgbClr val="D60093"/>
                </a:solidFill>
              </a:rPr>
              <a:t>. </a:t>
            </a:r>
          </a:p>
          <a:p>
            <a:pPr>
              <a:defRPr/>
            </a:pPr>
            <a:r>
              <a:rPr lang="en-US" sz="3200" dirty="0"/>
              <a:t> </a:t>
            </a:r>
          </a:p>
        </p:txBody>
      </p:sp>
      <p:sp>
        <p:nvSpPr>
          <p:cNvPr id="347151" name="AutoShape 15">
            <a:extLst>
              <a:ext uri="{FF2B5EF4-FFF2-40B4-BE49-F238E27FC236}">
                <a16:creationId xmlns:a16="http://schemas.microsoft.com/office/drawing/2014/main" id="{4EA45DE4-198C-4F02-82D2-D13C53AD0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6900" y="1828800"/>
            <a:ext cx="6361096" cy="1066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ckThin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0" dirty="0" err="1"/>
              <a:t>A.Trao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đổi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chất</a:t>
            </a:r>
            <a:r>
              <a:rPr lang="en-US" altLang="en-US" sz="3200" b="0" dirty="0"/>
              <a:t>. </a:t>
            </a:r>
            <a:endParaRPr lang="en-US" altLang="en-US" sz="3200" dirty="0">
              <a:solidFill>
                <a:srgbClr val="339933"/>
              </a:solidFill>
            </a:endParaRPr>
          </a:p>
        </p:txBody>
      </p:sp>
      <p:sp>
        <p:nvSpPr>
          <p:cNvPr id="347152" name="Oval 16">
            <a:extLst>
              <a:ext uri="{FF2B5EF4-FFF2-40B4-BE49-F238E27FC236}">
                <a16:creationId xmlns:a16="http://schemas.microsoft.com/office/drawing/2014/main" id="{834D151C-E7D5-407F-A98D-E56C9A0320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10</a:t>
            </a:r>
          </a:p>
        </p:txBody>
      </p:sp>
      <p:sp>
        <p:nvSpPr>
          <p:cNvPr id="347153" name="Oval 17">
            <a:extLst>
              <a:ext uri="{FF2B5EF4-FFF2-40B4-BE49-F238E27FC236}">
                <a16:creationId xmlns:a16="http://schemas.microsoft.com/office/drawing/2014/main" id="{93311EEB-A28D-4679-A20C-E48E2CB0A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9</a:t>
            </a:r>
          </a:p>
        </p:txBody>
      </p:sp>
      <p:sp>
        <p:nvSpPr>
          <p:cNvPr id="347154" name="Oval 18">
            <a:extLst>
              <a:ext uri="{FF2B5EF4-FFF2-40B4-BE49-F238E27FC236}">
                <a16:creationId xmlns:a16="http://schemas.microsoft.com/office/drawing/2014/main" id="{B4115496-3FDD-43F1-BE82-6E12ACACF7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8</a:t>
            </a:r>
          </a:p>
        </p:txBody>
      </p:sp>
      <p:sp>
        <p:nvSpPr>
          <p:cNvPr id="347155" name="Oval 19">
            <a:extLst>
              <a:ext uri="{FF2B5EF4-FFF2-40B4-BE49-F238E27FC236}">
                <a16:creationId xmlns:a16="http://schemas.microsoft.com/office/drawing/2014/main" id="{87D26FA2-519E-4E08-B4F2-0E72A3E017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7</a:t>
            </a:r>
          </a:p>
        </p:txBody>
      </p:sp>
      <p:sp>
        <p:nvSpPr>
          <p:cNvPr id="347156" name="Oval 20">
            <a:extLst>
              <a:ext uri="{FF2B5EF4-FFF2-40B4-BE49-F238E27FC236}">
                <a16:creationId xmlns:a16="http://schemas.microsoft.com/office/drawing/2014/main" id="{B705985C-758E-4539-B413-774EC21891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6</a:t>
            </a:r>
          </a:p>
        </p:txBody>
      </p:sp>
      <p:sp>
        <p:nvSpPr>
          <p:cNvPr id="347157" name="Oval 21">
            <a:extLst>
              <a:ext uri="{FF2B5EF4-FFF2-40B4-BE49-F238E27FC236}">
                <a16:creationId xmlns:a16="http://schemas.microsoft.com/office/drawing/2014/main" id="{DEA6B408-D3CC-4BD3-A3E6-58905DD073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5</a:t>
            </a:r>
          </a:p>
        </p:txBody>
      </p:sp>
      <p:sp>
        <p:nvSpPr>
          <p:cNvPr id="347158" name="Oval 22">
            <a:extLst>
              <a:ext uri="{FF2B5EF4-FFF2-40B4-BE49-F238E27FC236}">
                <a16:creationId xmlns:a16="http://schemas.microsoft.com/office/drawing/2014/main" id="{A2E8BAA8-F734-4FF7-99FB-0EE73461D0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4</a:t>
            </a:r>
          </a:p>
        </p:txBody>
      </p:sp>
      <p:sp>
        <p:nvSpPr>
          <p:cNvPr id="347159" name="Oval 23">
            <a:extLst>
              <a:ext uri="{FF2B5EF4-FFF2-40B4-BE49-F238E27FC236}">
                <a16:creationId xmlns:a16="http://schemas.microsoft.com/office/drawing/2014/main" id="{EB703E90-865E-46F7-9DE3-CD382C39BA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3</a:t>
            </a:r>
          </a:p>
        </p:txBody>
      </p:sp>
      <p:sp>
        <p:nvSpPr>
          <p:cNvPr id="347160" name="Oval 24">
            <a:extLst>
              <a:ext uri="{FF2B5EF4-FFF2-40B4-BE49-F238E27FC236}">
                <a16:creationId xmlns:a16="http://schemas.microsoft.com/office/drawing/2014/main" id="{5479B2B6-0416-479E-839F-485D80143B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2</a:t>
            </a:r>
          </a:p>
        </p:txBody>
      </p:sp>
      <p:sp>
        <p:nvSpPr>
          <p:cNvPr id="347161" name="Oval 25">
            <a:extLst>
              <a:ext uri="{FF2B5EF4-FFF2-40B4-BE49-F238E27FC236}">
                <a16:creationId xmlns:a16="http://schemas.microsoft.com/office/drawing/2014/main" id="{37E5DC02-0E10-43BC-AAF4-F151749EA8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1</a:t>
            </a:r>
          </a:p>
        </p:txBody>
      </p:sp>
      <p:sp>
        <p:nvSpPr>
          <p:cNvPr id="347163" name="Oval 27">
            <a:extLst>
              <a:ext uri="{FF2B5EF4-FFF2-40B4-BE49-F238E27FC236}">
                <a16:creationId xmlns:a16="http://schemas.microsoft.com/office/drawing/2014/main" id="{4108AED4-04A1-4C6C-BC48-D30615AD99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0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20B8DC3-647B-4BFB-B990-C91AF7873E2A}"/>
              </a:ext>
            </a:extLst>
          </p:cNvPr>
          <p:cNvSpPr/>
          <p:nvPr/>
        </p:nvSpPr>
        <p:spPr>
          <a:xfrm>
            <a:off x="5791200" y="1996101"/>
            <a:ext cx="457200" cy="7302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SG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47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47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47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320"/>
                            </p:stCondLst>
                            <p:childTnLst>
                              <p:par>
                                <p:cTn id="11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85" decel="100000"/>
                                        <p:tgtEl>
                                          <p:spTgt spid="3471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385" decel="100000"/>
                                        <p:tgtEl>
                                          <p:spTgt spid="34715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385" fill="hold"/>
                                        <p:tgtEl>
                                          <p:spTgt spid="347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385" fill="hold"/>
                                        <p:tgtEl>
                                          <p:spTgt spid="347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320"/>
                            </p:stCondLst>
                            <p:childTnLst>
                              <p:par>
                                <p:cTn id="21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85" decel="100000"/>
                                        <p:tgtEl>
                                          <p:spTgt spid="3471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385" decel="100000"/>
                                        <p:tgtEl>
                                          <p:spTgt spid="3471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6" dur="385" fill="hold"/>
                                        <p:tgtEl>
                                          <p:spTgt spid="347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8" dur="385" fill="hold"/>
                                        <p:tgtEl>
                                          <p:spTgt spid="347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320"/>
                            </p:stCondLst>
                            <p:childTnLst>
                              <p:par>
                                <p:cTn id="31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85" decel="100000"/>
                                        <p:tgtEl>
                                          <p:spTgt spid="3471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385" decel="100000"/>
                                        <p:tgtEl>
                                          <p:spTgt spid="34714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6" dur="385" fill="hold"/>
                                        <p:tgtEl>
                                          <p:spTgt spid="347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8" dur="385" fill="hold"/>
                                        <p:tgtEl>
                                          <p:spTgt spid="347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6320"/>
                            </p:stCondLst>
                            <p:childTnLst>
                              <p:par>
                                <p:cTn id="41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85" decel="100000"/>
                                        <p:tgtEl>
                                          <p:spTgt spid="3471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385" decel="100000"/>
                                        <p:tgtEl>
                                          <p:spTgt spid="34714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6" dur="385" fill="hold"/>
                                        <p:tgtEl>
                                          <p:spTgt spid="347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8" dur="385" fill="hold"/>
                                        <p:tgtEl>
                                          <p:spTgt spid="347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3471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6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347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0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47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64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347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8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347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72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3471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6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3471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80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3471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84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3471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88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347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92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3471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7147" grpId="0"/>
      <p:bldP spid="347148" grpId="0" animBg="1"/>
      <p:bldP spid="347149" grpId="0" animBg="1"/>
      <p:bldP spid="347150" grpId="0" animBg="1"/>
      <p:bldP spid="347151" grpId="0" animBg="1"/>
      <p:bldP spid="347152" grpId="0" animBg="1"/>
      <p:bldP spid="347153" grpId="0" animBg="1"/>
      <p:bldP spid="347154" grpId="0" animBg="1"/>
      <p:bldP spid="347155" grpId="0" animBg="1"/>
      <p:bldP spid="347156" grpId="0" animBg="1"/>
      <p:bldP spid="347157" grpId="0" animBg="1"/>
      <p:bldP spid="347158" grpId="0" animBg="1"/>
      <p:bldP spid="347159" grpId="0" animBg="1"/>
      <p:bldP spid="347160" grpId="0" animBg="1"/>
      <p:bldP spid="347161" grpId="0" animBg="1"/>
      <p:bldP spid="347163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OA">
            <a:extLst>
              <a:ext uri="{FF2B5EF4-FFF2-40B4-BE49-F238E27FC236}">
                <a16:creationId xmlns:a16="http://schemas.microsoft.com/office/drawing/2014/main" id="{FDEA8A6C-3BF0-4C9B-888B-30B93A978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1676" y="1"/>
            <a:ext cx="10763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 descr="HOA">
            <a:extLst>
              <a:ext uri="{FF2B5EF4-FFF2-40B4-BE49-F238E27FC236}">
                <a16:creationId xmlns:a16="http://schemas.microsoft.com/office/drawing/2014/main" id="{235E9223-0754-4523-98F7-F217BB540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"/>
            <a:ext cx="115252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AutoShape 4">
            <a:extLst>
              <a:ext uri="{FF2B5EF4-FFF2-40B4-BE49-F238E27FC236}">
                <a16:creationId xmlns:a16="http://schemas.microsoft.com/office/drawing/2014/main" id="{969D779E-9F86-421D-BA8E-0A648B9A5A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004" y="0"/>
            <a:ext cx="11964202" cy="6858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07950" cmpd="tri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22" name="AutoShape 6">
            <a:extLst>
              <a:ext uri="{FF2B5EF4-FFF2-40B4-BE49-F238E27FC236}">
                <a16:creationId xmlns:a16="http://schemas.microsoft.com/office/drawing/2014/main" id="{17D3F926-A7A8-46C4-91C7-BFECA51E8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1371600"/>
            <a:ext cx="6555606" cy="5257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FF"/>
              </a:gs>
              <a:gs pos="100000">
                <a:srgbClr val="66FF33"/>
              </a:gs>
            </a:gsLst>
            <a:lin ang="0" scaled="1"/>
          </a:gradFill>
          <a:ln w="57150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3600" b="0">
              <a:solidFill>
                <a:schemeClr val="tx1"/>
              </a:solidFill>
            </a:endParaRPr>
          </a:p>
        </p:txBody>
      </p:sp>
      <p:sp>
        <p:nvSpPr>
          <p:cNvPr id="9223" name="AutoShape 7">
            <a:extLst>
              <a:ext uri="{FF2B5EF4-FFF2-40B4-BE49-F238E27FC236}">
                <a16:creationId xmlns:a16="http://schemas.microsoft.com/office/drawing/2014/main" id="{4A814C9B-AD8A-4183-8793-E03C5A811D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003" y="1295400"/>
            <a:ext cx="5027597" cy="54102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7144" name="Oval 8">
            <a:extLst>
              <a:ext uri="{FF2B5EF4-FFF2-40B4-BE49-F238E27FC236}">
                <a16:creationId xmlns:a16="http://schemas.microsoft.com/office/drawing/2014/main" id="{CC6C0EAA-C013-4DD7-AAB5-DFC973CEA4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0447" y="1066800"/>
            <a:ext cx="3276600" cy="838200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chemeClr val="bg1"/>
              </a:gs>
              <a:gs pos="100000">
                <a:schemeClr val="hlink"/>
              </a:gs>
            </a:gsLst>
            <a:lin ang="54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3600" dirty="0" err="1">
                <a:solidFill>
                  <a:srgbClr val="FF3300"/>
                </a:solidFill>
              </a:rPr>
              <a:t>Câu</a:t>
            </a:r>
            <a:r>
              <a:rPr lang="en-US" sz="3600" dirty="0">
                <a:solidFill>
                  <a:srgbClr val="FF3300"/>
                </a:solidFill>
              </a:rPr>
              <a:t> </a:t>
            </a:r>
            <a:r>
              <a:rPr lang="en-US" sz="3600" dirty="0" err="1">
                <a:solidFill>
                  <a:srgbClr val="FF3300"/>
                </a:solidFill>
              </a:rPr>
              <a:t>hỏi</a:t>
            </a:r>
            <a:r>
              <a:rPr lang="en-US" sz="3600" dirty="0">
                <a:solidFill>
                  <a:srgbClr val="FF3300"/>
                </a:solidFill>
              </a:rPr>
              <a:t> 2</a:t>
            </a:r>
          </a:p>
        </p:txBody>
      </p:sp>
      <p:sp>
        <p:nvSpPr>
          <p:cNvPr id="9225" name="Oval 9">
            <a:extLst>
              <a:ext uri="{FF2B5EF4-FFF2-40B4-BE49-F238E27FC236}">
                <a16:creationId xmlns:a16="http://schemas.microsoft.com/office/drawing/2014/main" id="{78A4A429-8CD7-4403-BE92-194635AB5D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914400"/>
            <a:ext cx="2971800" cy="838200"/>
          </a:xfrm>
          <a:prstGeom prst="ellipse">
            <a:avLst/>
          </a:prstGeom>
          <a:gradFill rotWithShape="1">
            <a:gsLst>
              <a:gs pos="0">
                <a:srgbClr val="006600"/>
              </a:gs>
              <a:gs pos="50000">
                <a:srgbClr val="66FFFF"/>
              </a:gs>
              <a:gs pos="100000">
                <a:srgbClr val="006600"/>
              </a:gs>
            </a:gsLst>
            <a:lin ang="5400000" scaled="1"/>
          </a:gradFill>
          <a:ln w="104775" cmpd="tri">
            <a:solidFill>
              <a:srgbClr val="FF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600">
                <a:solidFill>
                  <a:srgbClr val="FF3300"/>
                </a:solidFill>
              </a:rPr>
              <a:t>Đáp án</a:t>
            </a:r>
          </a:p>
        </p:txBody>
      </p:sp>
      <p:sp>
        <p:nvSpPr>
          <p:cNvPr id="9226" name="Text Box 10">
            <a:extLst>
              <a:ext uri="{FF2B5EF4-FFF2-40B4-BE49-F238E27FC236}">
                <a16:creationId xmlns:a16="http://schemas.microsoft.com/office/drawing/2014/main" id="{FD15A2CC-DE6B-4D6C-A551-2E7659B4EB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3733801"/>
            <a:ext cx="2819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18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47147" name="Text Box 11">
            <a:extLst>
              <a:ext uri="{FF2B5EF4-FFF2-40B4-BE49-F238E27FC236}">
                <a16:creationId xmlns:a16="http://schemas.microsoft.com/office/drawing/2014/main" id="{95D48039-3866-4735-B35E-4BAB4D9C0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381" y="2290764"/>
            <a:ext cx="4884019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0" dirty="0"/>
              <a:t> </a:t>
            </a:r>
            <a:r>
              <a:rPr lang="en-US" altLang="en-US" sz="3200" b="0" dirty="0" err="1"/>
              <a:t>Tế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bào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tổng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hợp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và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phân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giải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các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hợp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chất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hữu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cơ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để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tạo</a:t>
            </a:r>
            <a:r>
              <a:rPr lang="en-US" altLang="en-US" sz="3200" b="0" dirty="0"/>
              <a:t> ra </a:t>
            </a:r>
            <a:r>
              <a:rPr lang="en-US" altLang="en-US" sz="3200" b="0" dirty="0" err="1"/>
              <a:t>năng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lượng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cung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cấp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cho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hoạt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động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sống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của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tế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bào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là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đang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thực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hiện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chức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năng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gì</a:t>
            </a:r>
            <a:r>
              <a:rPr lang="en-US" altLang="en-US" sz="3200" b="0" dirty="0"/>
              <a:t>?</a:t>
            </a:r>
            <a:endParaRPr lang="en-US" altLang="en-US" sz="3200" dirty="0">
              <a:solidFill>
                <a:srgbClr val="0000FF"/>
              </a:solidFill>
            </a:endParaRPr>
          </a:p>
        </p:txBody>
      </p:sp>
      <p:sp>
        <p:nvSpPr>
          <p:cNvPr id="347148" name="AutoShape 12">
            <a:extLst>
              <a:ext uri="{FF2B5EF4-FFF2-40B4-BE49-F238E27FC236}">
                <a16:creationId xmlns:a16="http://schemas.microsoft.com/office/drawing/2014/main" id="{C8B78120-B5D6-460D-8067-0ACD785D47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6900" y="4191000"/>
            <a:ext cx="6441306" cy="990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ckThin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0" dirty="0" err="1"/>
              <a:t>C.Cảm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ứng</a:t>
            </a:r>
            <a:r>
              <a:rPr lang="en-US" altLang="en-US" sz="3200" b="0" dirty="0"/>
              <a:t>.</a:t>
            </a:r>
          </a:p>
        </p:txBody>
      </p:sp>
      <p:sp>
        <p:nvSpPr>
          <p:cNvPr id="347149" name="AutoShape 13">
            <a:extLst>
              <a:ext uri="{FF2B5EF4-FFF2-40B4-BE49-F238E27FC236}">
                <a16:creationId xmlns:a16="http://schemas.microsoft.com/office/drawing/2014/main" id="{9203EED7-F4B1-4FBA-BCD1-53CEB7E34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6900" y="5334000"/>
            <a:ext cx="6361096" cy="10287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ckThin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200" b="0" dirty="0"/>
          </a:p>
          <a:p>
            <a:pPr eaLnBrk="1" hangingPunct="1"/>
            <a:r>
              <a:rPr lang="en-US" altLang="en-US" sz="3200" b="0" dirty="0"/>
              <a:t>D. </a:t>
            </a:r>
            <a:r>
              <a:rPr lang="en-US" altLang="en-US" sz="3200" b="0" dirty="0" err="1"/>
              <a:t>Chuyển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hóa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năng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lượng</a:t>
            </a:r>
            <a:r>
              <a:rPr lang="en-US" altLang="en-US" sz="3200" b="0" dirty="0"/>
              <a:t>. </a:t>
            </a:r>
          </a:p>
          <a:p>
            <a:pPr eaLnBrk="1" hangingPunct="1"/>
            <a:r>
              <a:rPr lang="en-US" altLang="en-US" sz="3200" b="0" dirty="0"/>
              <a:t> </a:t>
            </a:r>
          </a:p>
        </p:txBody>
      </p:sp>
      <p:sp>
        <p:nvSpPr>
          <p:cNvPr id="347150" name="AutoShape 14">
            <a:extLst>
              <a:ext uri="{FF2B5EF4-FFF2-40B4-BE49-F238E27FC236}">
                <a16:creationId xmlns:a16="http://schemas.microsoft.com/office/drawing/2014/main" id="{A5E83E90-C12F-4846-8F31-03D338257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3033714"/>
            <a:ext cx="6479406" cy="100488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ckThin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3200" dirty="0"/>
          </a:p>
          <a:p>
            <a:pPr>
              <a:defRPr/>
            </a:pPr>
            <a:r>
              <a:rPr lang="en-US" sz="3200" dirty="0">
                <a:solidFill>
                  <a:srgbClr val="D60093"/>
                </a:solidFill>
              </a:rPr>
              <a:t>B. </a:t>
            </a:r>
            <a:r>
              <a:rPr lang="en-US" sz="3200" dirty="0" err="1">
                <a:solidFill>
                  <a:srgbClr val="D60093"/>
                </a:solidFill>
              </a:rPr>
              <a:t>Sinh</a:t>
            </a:r>
            <a:r>
              <a:rPr lang="en-US" sz="3200" dirty="0">
                <a:solidFill>
                  <a:srgbClr val="D60093"/>
                </a:solidFill>
              </a:rPr>
              <a:t> </a:t>
            </a:r>
            <a:r>
              <a:rPr lang="en-US" sz="3200" dirty="0" err="1">
                <a:solidFill>
                  <a:srgbClr val="D60093"/>
                </a:solidFill>
              </a:rPr>
              <a:t>sản</a:t>
            </a:r>
            <a:r>
              <a:rPr lang="en-US" sz="3200" dirty="0">
                <a:solidFill>
                  <a:srgbClr val="D60093"/>
                </a:solidFill>
              </a:rPr>
              <a:t> </a:t>
            </a:r>
          </a:p>
          <a:p>
            <a:pPr>
              <a:defRPr/>
            </a:pPr>
            <a:r>
              <a:rPr lang="en-US" sz="3200" dirty="0"/>
              <a:t> </a:t>
            </a:r>
          </a:p>
        </p:txBody>
      </p:sp>
      <p:sp>
        <p:nvSpPr>
          <p:cNvPr id="347151" name="AutoShape 15">
            <a:extLst>
              <a:ext uri="{FF2B5EF4-FFF2-40B4-BE49-F238E27FC236}">
                <a16:creationId xmlns:a16="http://schemas.microsoft.com/office/drawing/2014/main" id="{4EA45DE4-198C-4F02-82D2-D13C53AD0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6900" y="1828800"/>
            <a:ext cx="6361096" cy="1066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ckThin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0" dirty="0"/>
              <a:t>A. </a:t>
            </a:r>
            <a:r>
              <a:rPr lang="en-US" sz="3200" b="0" dirty="0" err="1"/>
              <a:t>Vận</a:t>
            </a:r>
            <a:r>
              <a:rPr lang="en-US" sz="3200" b="0" dirty="0"/>
              <a:t> </a:t>
            </a:r>
            <a:r>
              <a:rPr lang="en-US" sz="3200" b="0" dirty="0" err="1"/>
              <a:t>động</a:t>
            </a:r>
            <a:r>
              <a:rPr lang="en-US" sz="3200" b="0" dirty="0"/>
              <a:t>. </a:t>
            </a:r>
            <a:endParaRPr lang="en-US" altLang="en-US" sz="3200" b="0" dirty="0">
              <a:solidFill>
                <a:srgbClr val="339933"/>
              </a:solidFill>
            </a:endParaRPr>
          </a:p>
        </p:txBody>
      </p:sp>
      <p:sp>
        <p:nvSpPr>
          <p:cNvPr id="347152" name="Oval 16">
            <a:extLst>
              <a:ext uri="{FF2B5EF4-FFF2-40B4-BE49-F238E27FC236}">
                <a16:creationId xmlns:a16="http://schemas.microsoft.com/office/drawing/2014/main" id="{834D151C-E7D5-407F-A98D-E56C9A0320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10</a:t>
            </a:r>
          </a:p>
        </p:txBody>
      </p:sp>
      <p:sp>
        <p:nvSpPr>
          <p:cNvPr id="347153" name="Oval 17">
            <a:extLst>
              <a:ext uri="{FF2B5EF4-FFF2-40B4-BE49-F238E27FC236}">
                <a16:creationId xmlns:a16="http://schemas.microsoft.com/office/drawing/2014/main" id="{93311EEB-A28D-4679-A20C-E48E2CB0A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9</a:t>
            </a:r>
          </a:p>
        </p:txBody>
      </p:sp>
      <p:sp>
        <p:nvSpPr>
          <p:cNvPr id="347154" name="Oval 18">
            <a:extLst>
              <a:ext uri="{FF2B5EF4-FFF2-40B4-BE49-F238E27FC236}">
                <a16:creationId xmlns:a16="http://schemas.microsoft.com/office/drawing/2014/main" id="{B4115496-3FDD-43F1-BE82-6E12ACACF7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8</a:t>
            </a:r>
          </a:p>
        </p:txBody>
      </p:sp>
      <p:sp>
        <p:nvSpPr>
          <p:cNvPr id="347155" name="Oval 19">
            <a:extLst>
              <a:ext uri="{FF2B5EF4-FFF2-40B4-BE49-F238E27FC236}">
                <a16:creationId xmlns:a16="http://schemas.microsoft.com/office/drawing/2014/main" id="{87D26FA2-519E-4E08-B4F2-0E72A3E017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7</a:t>
            </a:r>
          </a:p>
        </p:txBody>
      </p:sp>
      <p:sp>
        <p:nvSpPr>
          <p:cNvPr id="347156" name="Oval 20">
            <a:extLst>
              <a:ext uri="{FF2B5EF4-FFF2-40B4-BE49-F238E27FC236}">
                <a16:creationId xmlns:a16="http://schemas.microsoft.com/office/drawing/2014/main" id="{B705985C-758E-4539-B413-774EC21891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6</a:t>
            </a:r>
          </a:p>
        </p:txBody>
      </p:sp>
      <p:sp>
        <p:nvSpPr>
          <p:cNvPr id="347157" name="Oval 21">
            <a:extLst>
              <a:ext uri="{FF2B5EF4-FFF2-40B4-BE49-F238E27FC236}">
                <a16:creationId xmlns:a16="http://schemas.microsoft.com/office/drawing/2014/main" id="{DEA6B408-D3CC-4BD3-A3E6-58905DD073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5</a:t>
            </a:r>
          </a:p>
        </p:txBody>
      </p:sp>
      <p:sp>
        <p:nvSpPr>
          <p:cNvPr id="347158" name="Oval 22">
            <a:extLst>
              <a:ext uri="{FF2B5EF4-FFF2-40B4-BE49-F238E27FC236}">
                <a16:creationId xmlns:a16="http://schemas.microsoft.com/office/drawing/2014/main" id="{A2E8BAA8-F734-4FF7-99FB-0EE73461D0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4</a:t>
            </a:r>
          </a:p>
        </p:txBody>
      </p:sp>
      <p:sp>
        <p:nvSpPr>
          <p:cNvPr id="347159" name="Oval 23">
            <a:extLst>
              <a:ext uri="{FF2B5EF4-FFF2-40B4-BE49-F238E27FC236}">
                <a16:creationId xmlns:a16="http://schemas.microsoft.com/office/drawing/2014/main" id="{EB703E90-865E-46F7-9DE3-CD382C39BA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3</a:t>
            </a:r>
          </a:p>
        </p:txBody>
      </p:sp>
      <p:sp>
        <p:nvSpPr>
          <p:cNvPr id="347160" name="Oval 24">
            <a:extLst>
              <a:ext uri="{FF2B5EF4-FFF2-40B4-BE49-F238E27FC236}">
                <a16:creationId xmlns:a16="http://schemas.microsoft.com/office/drawing/2014/main" id="{5479B2B6-0416-479E-839F-485D80143B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2</a:t>
            </a:r>
          </a:p>
        </p:txBody>
      </p:sp>
      <p:sp>
        <p:nvSpPr>
          <p:cNvPr id="347161" name="Oval 25">
            <a:extLst>
              <a:ext uri="{FF2B5EF4-FFF2-40B4-BE49-F238E27FC236}">
                <a16:creationId xmlns:a16="http://schemas.microsoft.com/office/drawing/2014/main" id="{37E5DC02-0E10-43BC-AAF4-F151749EA8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1</a:t>
            </a:r>
          </a:p>
        </p:txBody>
      </p:sp>
      <p:sp>
        <p:nvSpPr>
          <p:cNvPr id="347163" name="Oval 27">
            <a:extLst>
              <a:ext uri="{FF2B5EF4-FFF2-40B4-BE49-F238E27FC236}">
                <a16:creationId xmlns:a16="http://schemas.microsoft.com/office/drawing/2014/main" id="{4108AED4-04A1-4C6C-BC48-D30615AD99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0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20B8DC3-647B-4BFB-B990-C91AF7873E2A}"/>
              </a:ext>
            </a:extLst>
          </p:cNvPr>
          <p:cNvSpPr/>
          <p:nvPr/>
        </p:nvSpPr>
        <p:spPr>
          <a:xfrm>
            <a:off x="5733450" y="5441950"/>
            <a:ext cx="457200" cy="7302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SG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850589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47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47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47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360"/>
                            </p:stCondLst>
                            <p:childTnLst>
                              <p:par>
                                <p:cTn id="11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85" decel="100000"/>
                                        <p:tgtEl>
                                          <p:spTgt spid="3471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385" decel="100000"/>
                                        <p:tgtEl>
                                          <p:spTgt spid="34715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385" fill="hold"/>
                                        <p:tgtEl>
                                          <p:spTgt spid="347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385" fill="hold"/>
                                        <p:tgtEl>
                                          <p:spTgt spid="347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360"/>
                            </p:stCondLst>
                            <p:childTnLst>
                              <p:par>
                                <p:cTn id="21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85" decel="100000"/>
                                        <p:tgtEl>
                                          <p:spTgt spid="3471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385" decel="100000"/>
                                        <p:tgtEl>
                                          <p:spTgt spid="3471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6" dur="385" fill="hold"/>
                                        <p:tgtEl>
                                          <p:spTgt spid="347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8" dur="385" fill="hold"/>
                                        <p:tgtEl>
                                          <p:spTgt spid="347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6360"/>
                            </p:stCondLst>
                            <p:childTnLst>
                              <p:par>
                                <p:cTn id="31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85" decel="100000"/>
                                        <p:tgtEl>
                                          <p:spTgt spid="3471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385" decel="100000"/>
                                        <p:tgtEl>
                                          <p:spTgt spid="34714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6" dur="385" fill="hold"/>
                                        <p:tgtEl>
                                          <p:spTgt spid="347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8" dur="385" fill="hold"/>
                                        <p:tgtEl>
                                          <p:spTgt spid="347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7360"/>
                            </p:stCondLst>
                            <p:childTnLst>
                              <p:par>
                                <p:cTn id="41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85" decel="100000"/>
                                        <p:tgtEl>
                                          <p:spTgt spid="3471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385" decel="100000"/>
                                        <p:tgtEl>
                                          <p:spTgt spid="34714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6" dur="385" fill="hold"/>
                                        <p:tgtEl>
                                          <p:spTgt spid="347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8" dur="385" fill="hold"/>
                                        <p:tgtEl>
                                          <p:spTgt spid="347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3471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6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347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0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47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64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347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8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347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72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3471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6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3471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80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3471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84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3471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88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347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92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3471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7147" grpId="0"/>
      <p:bldP spid="347148" grpId="0" animBg="1"/>
      <p:bldP spid="347149" grpId="0" animBg="1"/>
      <p:bldP spid="347150" grpId="0" animBg="1"/>
      <p:bldP spid="347151" grpId="0" animBg="1"/>
      <p:bldP spid="347152" grpId="0" animBg="1"/>
      <p:bldP spid="347153" grpId="0" animBg="1"/>
      <p:bldP spid="347154" grpId="0" animBg="1"/>
      <p:bldP spid="347155" grpId="0" animBg="1"/>
      <p:bldP spid="347156" grpId="0" animBg="1"/>
      <p:bldP spid="347157" grpId="0" animBg="1"/>
      <p:bldP spid="347158" grpId="0" animBg="1"/>
      <p:bldP spid="347159" grpId="0" animBg="1"/>
      <p:bldP spid="347160" grpId="0" animBg="1"/>
      <p:bldP spid="347161" grpId="0" animBg="1"/>
      <p:bldP spid="347163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OA">
            <a:extLst>
              <a:ext uri="{FF2B5EF4-FFF2-40B4-BE49-F238E27FC236}">
                <a16:creationId xmlns:a16="http://schemas.microsoft.com/office/drawing/2014/main" id="{FDEA8A6C-3BF0-4C9B-888B-30B93A978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1676" y="1"/>
            <a:ext cx="10763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 descr="HOA">
            <a:extLst>
              <a:ext uri="{FF2B5EF4-FFF2-40B4-BE49-F238E27FC236}">
                <a16:creationId xmlns:a16="http://schemas.microsoft.com/office/drawing/2014/main" id="{235E9223-0754-4523-98F7-F217BB540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"/>
            <a:ext cx="115252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AutoShape 4">
            <a:extLst>
              <a:ext uri="{FF2B5EF4-FFF2-40B4-BE49-F238E27FC236}">
                <a16:creationId xmlns:a16="http://schemas.microsoft.com/office/drawing/2014/main" id="{969D779E-9F86-421D-BA8E-0A648B9A5A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004" y="0"/>
            <a:ext cx="11964202" cy="6858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07950" cmpd="tri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22" name="AutoShape 6">
            <a:extLst>
              <a:ext uri="{FF2B5EF4-FFF2-40B4-BE49-F238E27FC236}">
                <a16:creationId xmlns:a16="http://schemas.microsoft.com/office/drawing/2014/main" id="{17D3F926-A7A8-46C4-91C7-BFECA51E8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1371600"/>
            <a:ext cx="6555606" cy="5257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FF"/>
              </a:gs>
              <a:gs pos="100000">
                <a:srgbClr val="66FF33"/>
              </a:gs>
            </a:gsLst>
            <a:lin ang="0" scaled="1"/>
          </a:gradFill>
          <a:ln w="57150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3600" b="0">
              <a:solidFill>
                <a:schemeClr val="tx1"/>
              </a:solidFill>
            </a:endParaRPr>
          </a:p>
        </p:txBody>
      </p:sp>
      <p:sp>
        <p:nvSpPr>
          <p:cNvPr id="9223" name="AutoShape 7">
            <a:extLst>
              <a:ext uri="{FF2B5EF4-FFF2-40B4-BE49-F238E27FC236}">
                <a16:creationId xmlns:a16="http://schemas.microsoft.com/office/drawing/2014/main" id="{4A814C9B-AD8A-4183-8793-E03C5A811D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003" y="1295400"/>
            <a:ext cx="5027597" cy="54102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7144" name="Oval 8">
            <a:extLst>
              <a:ext uri="{FF2B5EF4-FFF2-40B4-BE49-F238E27FC236}">
                <a16:creationId xmlns:a16="http://schemas.microsoft.com/office/drawing/2014/main" id="{CC6C0EAA-C013-4DD7-AAB5-DFC973CEA4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0447" y="1066800"/>
            <a:ext cx="3276600" cy="838200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chemeClr val="bg1"/>
              </a:gs>
              <a:gs pos="100000">
                <a:schemeClr val="hlink"/>
              </a:gs>
            </a:gsLst>
            <a:lin ang="54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3600" dirty="0" err="1">
                <a:solidFill>
                  <a:srgbClr val="FF3300"/>
                </a:solidFill>
              </a:rPr>
              <a:t>Câu</a:t>
            </a:r>
            <a:r>
              <a:rPr lang="en-US" sz="3600" dirty="0">
                <a:solidFill>
                  <a:srgbClr val="FF3300"/>
                </a:solidFill>
              </a:rPr>
              <a:t> </a:t>
            </a:r>
            <a:r>
              <a:rPr lang="en-US" sz="3600" dirty="0" err="1">
                <a:solidFill>
                  <a:srgbClr val="FF3300"/>
                </a:solidFill>
              </a:rPr>
              <a:t>hỏi</a:t>
            </a:r>
            <a:r>
              <a:rPr lang="en-US" sz="3600" dirty="0">
                <a:solidFill>
                  <a:srgbClr val="FF3300"/>
                </a:solidFill>
              </a:rPr>
              <a:t> 3</a:t>
            </a:r>
          </a:p>
        </p:txBody>
      </p:sp>
      <p:sp>
        <p:nvSpPr>
          <p:cNvPr id="9225" name="Oval 9">
            <a:extLst>
              <a:ext uri="{FF2B5EF4-FFF2-40B4-BE49-F238E27FC236}">
                <a16:creationId xmlns:a16="http://schemas.microsoft.com/office/drawing/2014/main" id="{78A4A429-8CD7-4403-BE92-194635AB5D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914400"/>
            <a:ext cx="2971800" cy="838200"/>
          </a:xfrm>
          <a:prstGeom prst="ellipse">
            <a:avLst/>
          </a:prstGeom>
          <a:gradFill rotWithShape="1">
            <a:gsLst>
              <a:gs pos="0">
                <a:srgbClr val="006600"/>
              </a:gs>
              <a:gs pos="50000">
                <a:srgbClr val="66FFFF"/>
              </a:gs>
              <a:gs pos="100000">
                <a:srgbClr val="006600"/>
              </a:gs>
            </a:gsLst>
            <a:lin ang="5400000" scaled="1"/>
          </a:gradFill>
          <a:ln w="104775" cmpd="tri">
            <a:solidFill>
              <a:srgbClr val="FF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600">
                <a:solidFill>
                  <a:srgbClr val="FF3300"/>
                </a:solidFill>
              </a:rPr>
              <a:t>Đáp án</a:t>
            </a:r>
          </a:p>
        </p:txBody>
      </p:sp>
      <p:sp>
        <p:nvSpPr>
          <p:cNvPr id="9226" name="Text Box 10">
            <a:extLst>
              <a:ext uri="{FF2B5EF4-FFF2-40B4-BE49-F238E27FC236}">
                <a16:creationId xmlns:a16="http://schemas.microsoft.com/office/drawing/2014/main" id="{FD15A2CC-DE6B-4D6C-A551-2E7659B4EB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3733801"/>
            <a:ext cx="2819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18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47147" name="Text Box 11">
            <a:extLst>
              <a:ext uri="{FF2B5EF4-FFF2-40B4-BE49-F238E27FC236}">
                <a16:creationId xmlns:a16="http://schemas.microsoft.com/office/drawing/2014/main" id="{95D48039-3866-4735-B35E-4BAB4D9C0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381" y="2290764"/>
            <a:ext cx="4884019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0" dirty="0"/>
              <a:t> </a:t>
            </a:r>
            <a:r>
              <a:rPr lang="en-US" altLang="en-US" sz="3200" b="0" dirty="0" err="1"/>
              <a:t>Ví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dụ</a:t>
            </a:r>
            <a:r>
              <a:rPr lang="en-US" altLang="en-US" sz="3200" b="0" dirty="0"/>
              <a:t>: </a:t>
            </a:r>
            <a:r>
              <a:rPr lang="en-US" altLang="en-US" sz="3200" b="0" dirty="0" err="1"/>
              <a:t>Tế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bào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cơ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có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thể</a:t>
            </a:r>
            <a:r>
              <a:rPr lang="en-US" altLang="en-US" sz="3200" b="0" dirty="0"/>
              <a:t> co </a:t>
            </a:r>
            <a:r>
              <a:rPr lang="en-US" altLang="en-US" sz="3200" b="0" dirty="0" err="1"/>
              <a:t>dãn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giúp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cơ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thể</a:t>
            </a:r>
            <a:r>
              <a:rPr lang="en-US" altLang="en-US" sz="3200" b="0" dirty="0"/>
              <a:t> di </a:t>
            </a:r>
            <a:r>
              <a:rPr lang="en-US" altLang="en-US" sz="3200" b="0" dirty="0" err="1"/>
              <a:t>chuyển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và</a:t>
            </a:r>
            <a:r>
              <a:rPr lang="en-US" altLang="en-US" sz="3200" b="0" dirty="0"/>
              <a:t> co </a:t>
            </a:r>
            <a:r>
              <a:rPr lang="en-US" altLang="en-US" sz="3200" b="0" dirty="0" err="1"/>
              <a:t>bóp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các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cơ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quan</a:t>
            </a:r>
            <a:r>
              <a:rPr lang="en-US" altLang="en-US" sz="3200" b="0" dirty="0"/>
              <a:t>. </a:t>
            </a:r>
            <a:r>
              <a:rPr lang="en-US" altLang="en-US" sz="3200" b="0" dirty="0" err="1"/>
              <a:t>Ví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dụ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trên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thực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hiện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chức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năng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gì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của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tế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bào</a:t>
            </a:r>
            <a:r>
              <a:rPr lang="en-US" altLang="en-US" sz="3200" b="0" dirty="0"/>
              <a:t>?</a:t>
            </a:r>
            <a:endParaRPr lang="en-US" altLang="en-US" sz="3200" dirty="0">
              <a:solidFill>
                <a:srgbClr val="0000FF"/>
              </a:solidFill>
            </a:endParaRPr>
          </a:p>
        </p:txBody>
      </p:sp>
      <p:sp>
        <p:nvSpPr>
          <p:cNvPr id="347148" name="AutoShape 12">
            <a:extLst>
              <a:ext uri="{FF2B5EF4-FFF2-40B4-BE49-F238E27FC236}">
                <a16:creationId xmlns:a16="http://schemas.microsoft.com/office/drawing/2014/main" id="{C8B78120-B5D6-460D-8067-0ACD785D47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6900" y="4191000"/>
            <a:ext cx="6441306" cy="990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ckThin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0" dirty="0"/>
              <a:t>C. </a:t>
            </a:r>
            <a:r>
              <a:rPr lang="en-US" altLang="en-US" sz="3200" b="0" dirty="0" err="1"/>
              <a:t>Hấp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thụ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ánh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sáng</a:t>
            </a:r>
            <a:r>
              <a:rPr lang="en-US" altLang="en-US" sz="3200" b="0" dirty="0"/>
              <a:t>.</a:t>
            </a:r>
          </a:p>
        </p:txBody>
      </p:sp>
      <p:sp>
        <p:nvSpPr>
          <p:cNvPr id="347149" name="AutoShape 13">
            <a:extLst>
              <a:ext uri="{FF2B5EF4-FFF2-40B4-BE49-F238E27FC236}">
                <a16:creationId xmlns:a16="http://schemas.microsoft.com/office/drawing/2014/main" id="{9203EED7-F4B1-4FBA-BCD1-53CEB7E34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6900" y="5334000"/>
            <a:ext cx="6361096" cy="10287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ckThin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200" b="0" dirty="0"/>
          </a:p>
          <a:p>
            <a:pPr eaLnBrk="1" hangingPunct="1"/>
            <a:r>
              <a:rPr lang="en-US" altLang="en-US" sz="3200" b="0" dirty="0"/>
              <a:t>D. </a:t>
            </a:r>
            <a:r>
              <a:rPr lang="en-US" altLang="en-US" sz="3200" b="0" dirty="0" err="1"/>
              <a:t>Vận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động</a:t>
            </a:r>
            <a:r>
              <a:rPr lang="en-US" altLang="en-US" sz="3200" b="0" dirty="0"/>
              <a:t> . </a:t>
            </a:r>
          </a:p>
          <a:p>
            <a:pPr eaLnBrk="1" hangingPunct="1"/>
            <a:r>
              <a:rPr lang="en-US" altLang="en-US" sz="3200" b="0" dirty="0"/>
              <a:t> </a:t>
            </a:r>
          </a:p>
        </p:txBody>
      </p:sp>
      <p:sp>
        <p:nvSpPr>
          <p:cNvPr id="347150" name="AutoShape 14">
            <a:extLst>
              <a:ext uri="{FF2B5EF4-FFF2-40B4-BE49-F238E27FC236}">
                <a16:creationId xmlns:a16="http://schemas.microsoft.com/office/drawing/2014/main" id="{A5E83E90-C12F-4846-8F31-03D338257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3033714"/>
            <a:ext cx="6479406" cy="100488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ckThin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3200" dirty="0"/>
          </a:p>
          <a:p>
            <a:pPr>
              <a:defRPr/>
            </a:pPr>
            <a:r>
              <a:rPr lang="en-US" sz="3200" dirty="0">
                <a:solidFill>
                  <a:srgbClr val="D60093"/>
                </a:solidFill>
              </a:rPr>
              <a:t>B. </a:t>
            </a:r>
            <a:r>
              <a:rPr lang="en-US" sz="3200" dirty="0" err="1">
                <a:solidFill>
                  <a:srgbClr val="D60093"/>
                </a:solidFill>
              </a:rPr>
              <a:t>Thoát</a:t>
            </a:r>
            <a:r>
              <a:rPr lang="en-US" sz="3200" dirty="0">
                <a:solidFill>
                  <a:srgbClr val="D60093"/>
                </a:solidFill>
              </a:rPr>
              <a:t> </a:t>
            </a:r>
            <a:r>
              <a:rPr lang="en-US" sz="3200" dirty="0" err="1">
                <a:solidFill>
                  <a:srgbClr val="D60093"/>
                </a:solidFill>
              </a:rPr>
              <a:t>hơi</a:t>
            </a:r>
            <a:r>
              <a:rPr lang="en-US" sz="3200" dirty="0">
                <a:solidFill>
                  <a:srgbClr val="D60093"/>
                </a:solidFill>
              </a:rPr>
              <a:t> </a:t>
            </a:r>
            <a:r>
              <a:rPr lang="en-US" sz="3200" dirty="0" err="1">
                <a:solidFill>
                  <a:srgbClr val="D60093"/>
                </a:solidFill>
              </a:rPr>
              <a:t>nước</a:t>
            </a:r>
            <a:r>
              <a:rPr lang="en-US" sz="3200" dirty="0">
                <a:solidFill>
                  <a:srgbClr val="D60093"/>
                </a:solidFill>
              </a:rPr>
              <a:t>  </a:t>
            </a:r>
          </a:p>
          <a:p>
            <a:pPr>
              <a:defRPr/>
            </a:pPr>
            <a:r>
              <a:rPr lang="en-US" sz="3200" dirty="0"/>
              <a:t> </a:t>
            </a:r>
          </a:p>
        </p:txBody>
      </p:sp>
      <p:sp>
        <p:nvSpPr>
          <p:cNvPr id="347151" name="AutoShape 15">
            <a:extLst>
              <a:ext uri="{FF2B5EF4-FFF2-40B4-BE49-F238E27FC236}">
                <a16:creationId xmlns:a16="http://schemas.microsoft.com/office/drawing/2014/main" id="{4EA45DE4-198C-4F02-82D2-D13C53AD0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6900" y="1828800"/>
            <a:ext cx="6361096" cy="1066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ckThin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0" dirty="0"/>
              <a:t>A. </a:t>
            </a:r>
            <a:r>
              <a:rPr lang="en-US" altLang="en-US" sz="3200" b="0" dirty="0" err="1"/>
              <a:t>Trao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đổi</a:t>
            </a:r>
            <a:r>
              <a:rPr lang="en-US" altLang="en-US" sz="3200" b="0" dirty="0"/>
              <a:t> </a:t>
            </a:r>
            <a:r>
              <a:rPr lang="en-US" altLang="en-US" sz="3200" b="0" dirty="0" err="1"/>
              <a:t>chất</a:t>
            </a:r>
            <a:r>
              <a:rPr lang="en-US" sz="3200" b="0" dirty="0"/>
              <a:t>. </a:t>
            </a:r>
            <a:endParaRPr lang="en-US" altLang="en-US" sz="3200" b="0" dirty="0">
              <a:solidFill>
                <a:srgbClr val="339933"/>
              </a:solidFill>
            </a:endParaRPr>
          </a:p>
        </p:txBody>
      </p:sp>
      <p:sp>
        <p:nvSpPr>
          <p:cNvPr id="347152" name="Oval 16">
            <a:extLst>
              <a:ext uri="{FF2B5EF4-FFF2-40B4-BE49-F238E27FC236}">
                <a16:creationId xmlns:a16="http://schemas.microsoft.com/office/drawing/2014/main" id="{834D151C-E7D5-407F-A98D-E56C9A0320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10</a:t>
            </a:r>
          </a:p>
        </p:txBody>
      </p:sp>
      <p:sp>
        <p:nvSpPr>
          <p:cNvPr id="347153" name="Oval 17">
            <a:extLst>
              <a:ext uri="{FF2B5EF4-FFF2-40B4-BE49-F238E27FC236}">
                <a16:creationId xmlns:a16="http://schemas.microsoft.com/office/drawing/2014/main" id="{93311EEB-A28D-4679-A20C-E48E2CB0A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9</a:t>
            </a:r>
          </a:p>
        </p:txBody>
      </p:sp>
      <p:sp>
        <p:nvSpPr>
          <p:cNvPr id="347154" name="Oval 18">
            <a:extLst>
              <a:ext uri="{FF2B5EF4-FFF2-40B4-BE49-F238E27FC236}">
                <a16:creationId xmlns:a16="http://schemas.microsoft.com/office/drawing/2014/main" id="{B4115496-3FDD-43F1-BE82-6E12ACACF7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8</a:t>
            </a:r>
          </a:p>
        </p:txBody>
      </p:sp>
      <p:sp>
        <p:nvSpPr>
          <p:cNvPr id="347155" name="Oval 19">
            <a:extLst>
              <a:ext uri="{FF2B5EF4-FFF2-40B4-BE49-F238E27FC236}">
                <a16:creationId xmlns:a16="http://schemas.microsoft.com/office/drawing/2014/main" id="{87D26FA2-519E-4E08-B4F2-0E72A3E017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7</a:t>
            </a:r>
          </a:p>
        </p:txBody>
      </p:sp>
      <p:sp>
        <p:nvSpPr>
          <p:cNvPr id="347156" name="Oval 20">
            <a:extLst>
              <a:ext uri="{FF2B5EF4-FFF2-40B4-BE49-F238E27FC236}">
                <a16:creationId xmlns:a16="http://schemas.microsoft.com/office/drawing/2014/main" id="{B705985C-758E-4539-B413-774EC21891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6</a:t>
            </a:r>
          </a:p>
        </p:txBody>
      </p:sp>
      <p:sp>
        <p:nvSpPr>
          <p:cNvPr id="347157" name="Oval 21">
            <a:extLst>
              <a:ext uri="{FF2B5EF4-FFF2-40B4-BE49-F238E27FC236}">
                <a16:creationId xmlns:a16="http://schemas.microsoft.com/office/drawing/2014/main" id="{DEA6B408-D3CC-4BD3-A3E6-58905DD073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5</a:t>
            </a:r>
          </a:p>
        </p:txBody>
      </p:sp>
      <p:sp>
        <p:nvSpPr>
          <p:cNvPr id="347158" name="Oval 22">
            <a:extLst>
              <a:ext uri="{FF2B5EF4-FFF2-40B4-BE49-F238E27FC236}">
                <a16:creationId xmlns:a16="http://schemas.microsoft.com/office/drawing/2014/main" id="{A2E8BAA8-F734-4FF7-99FB-0EE73461D0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4</a:t>
            </a:r>
          </a:p>
        </p:txBody>
      </p:sp>
      <p:sp>
        <p:nvSpPr>
          <p:cNvPr id="347159" name="Oval 23">
            <a:extLst>
              <a:ext uri="{FF2B5EF4-FFF2-40B4-BE49-F238E27FC236}">
                <a16:creationId xmlns:a16="http://schemas.microsoft.com/office/drawing/2014/main" id="{EB703E90-865E-46F7-9DE3-CD382C39BA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3</a:t>
            </a:r>
          </a:p>
        </p:txBody>
      </p:sp>
      <p:sp>
        <p:nvSpPr>
          <p:cNvPr id="347160" name="Oval 24">
            <a:extLst>
              <a:ext uri="{FF2B5EF4-FFF2-40B4-BE49-F238E27FC236}">
                <a16:creationId xmlns:a16="http://schemas.microsoft.com/office/drawing/2014/main" id="{5479B2B6-0416-479E-839F-485D80143B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2</a:t>
            </a:r>
          </a:p>
        </p:txBody>
      </p:sp>
      <p:sp>
        <p:nvSpPr>
          <p:cNvPr id="347161" name="Oval 25">
            <a:extLst>
              <a:ext uri="{FF2B5EF4-FFF2-40B4-BE49-F238E27FC236}">
                <a16:creationId xmlns:a16="http://schemas.microsoft.com/office/drawing/2014/main" id="{37E5DC02-0E10-43BC-AAF4-F151749EA8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1</a:t>
            </a:r>
          </a:p>
        </p:txBody>
      </p:sp>
      <p:sp>
        <p:nvSpPr>
          <p:cNvPr id="347163" name="Oval 27">
            <a:extLst>
              <a:ext uri="{FF2B5EF4-FFF2-40B4-BE49-F238E27FC236}">
                <a16:creationId xmlns:a16="http://schemas.microsoft.com/office/drawing/2014/main" id="{4108AED4-04A1-4C6C-BC48-D30615AD99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0"/>
            <a:ext cx="1524000" cy="1447800"/>
          </a:xfrm>
          <a:prstGeom prst="ellipse">
            <a:avLst/>
          </a:prstGeom>
          <a:solidFill>
            <a:srgbClr val="CCFF33"/>
          </a:solidFill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D60093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rgbClr val="FF3300"/>
                </a:solidFill>
                <a:latin typeface="VNtimes new roman"/>
              </a:rPr>
              <a:t>0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20B8DC3-647B-4BFB-B990-C91AF7873E2A}"/>
              </a:ext>
            </a:extLst>
          </p:cNvPr>
          <p:cNvSpPr/>
          <p:nvPr/>
        </p:nvSpPr>
        <p:spPr>
          <a:xfrm>
            <a:off x="5733450" y="5441950"/>
            <a:ext cx="457200" cy="7302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SG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791732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47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47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47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680"/>
                            </p:stCondLst>
                            <p:childTnLst>
                              <p:par>
                                <p:cTn id="11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85" decel="100000"/>
                                        <p:tgtEl>
                                          <p:spTgt spid="3471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385" decel="100000"/>
                                        <p:tgtEl>
                                          <p:spTgt spid="34715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385" fill="hold"/>
                                        <p:tgtEl>
                                          <p:spTgt spid="347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385" fill="hold"/>
                                        <p:tgtEl>
                                          <p:spTgt spid="347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680"/>
                            </p:stCondLst>
                            <p:childTnLst>
                              <p:par>
                                <p:cTn id="21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85" decel="100000"/>
                                        <p:tgtEl>
                                          <p:spTgt spid="3471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385" decel="100000"/>
                                        <p:tgtEl>
                                          <p:spTgt spid="3471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6" dur="385" fill="hold"/>
                                        <p:tgtEl>
                                          <p:spTgt spid="347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8" dur="385" fill="hold"/>
                                        <p:tgtEl>
                                          <p:spTgt spid="347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680"/>
                            </p:stCondLst>
                            <p:childTnLst>
                              <p:par>
                                <p:cTn id="31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85" decel="100000"/>
                                        <p:tgtEl>
                                          <p:spTgt spid="3471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385" decel="100000"/>
                                        <p:tgtEl>
                                          <p:spTgt spid="34714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6" dur="385" fill="hold"/>
                                        <p:tgtEl>
                                          <p:spTgt spid="347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8" dur="385" fill="hold"/>
                                        <p:tgtEl>
                                          <p:spTgt spid="347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6680"/>
                            </p:stCondLst>
                            <p:childTnLst>
                              <p:par>
                                <p:cTn id="41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85" decel="100000"/>
                                        <p:tgtEl>
                                          <p:spTgt spid="3471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385" decel="100000"/>
                                        <p:tgtEl>
                                          <p:spTgt spid="34714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6" dur="385" fill="hold"/>
                                        <p:tgtEl>
                                          <p:spTgt spid="347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8" dur="385" fill="hold"/>
                                        <p:tgtEl>
                                          <p:spTgt spid="347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47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3471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6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347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0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47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64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347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8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347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72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3471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6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3471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80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3471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84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3471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88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347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92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3471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7147" grpId="0"/>
      <p:bldP spid="347148" grpId="0" animBg="1"/>
      <p:bldP spid="347149" grpId="0" animBg="1"/>
      <p:bldP spid="347150" grpId="0" animBg="1"/>
      <p:bldP spid="347151" grpId="0" animBg="1"/>
      <p:bldP spid="347152" grpId="0" animBg="1"/>
      <p:bldP spid="347153" grpId="0" animBg="1"/>
      <p:bldP spid="347154" grpId="0" animBg="1"/>
      <p:bldP spid="347155" grpId="0" animBg="1"/>
      <p:bldP spid="347156" grpId="0" animBg="1"/>
      <p:bldP spid="347157" grpId="0" animBg="1"/>
      <p:bldP spid="347158" grpId="0" animBg="1"/>
      <p:bldP spid="347159" grpId="0" animBg="1"/>
      <p:bldP spid="347160" grpId="0" animBg="1"/>
      <p:bldP spid="347161" grpId="0" animBg="1"/>
      <p:bldP spid="347163" grpId="0" animBg="1"/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442</TotalTime>
  <Words>1253</Words>
  <Application>Microsoft Office PowerPoint</Application>
  <PresentationFormat>Widescreen</PresentationFormat>
  <Paragraphs>218</Paragraphs>
  <Slides>24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VNtimes new roman</vt:lpstr>
      <vt:lpstr>Office Theme</vt:lpstr>
      <vt:lpstr>PowerPoint Presentation</vt:lpstr>
      <vt:lpstr>TRÒ CHƠI NHỮNG BÀN TAY TÀI HOA</vt:lpstr>
      <vt:lpstr>PowerPoint Presentation</vt:lpstr>
      <vt:lpstr>PowerPoint Presentation</vt:lpstr>
      <vt:lpstr>PowerPoint Presentation</vt:lpstr>
      <vt:lpstr>Chúng ta cùng tham gia cuộc thi rung chuông vàng   để tìm hiểu về hoạt động sống của tế bào.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Nêu chức năng của tế bào?</vt:lpstr>
      <vt:lpstr>PowerPoint Presentation</vt:lpstr>
      <vt:lpstr>PowerPoint Presentation</vt:lpstr>
      <vt:lpstr>Quan sát các hình ảnh sau và trả lời câu hỏi sau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Phương Cao</dc:creator>
  <cp:lastModifiedBy>Phương Cao</cp:lastModifiedBy>
  <cp:revision>15</cp:revision>
  <cp:lastPrinted>2022-11-10T05:42:05Z</cp:lastPrinted>
  <dcterms:created xsi:type="dcterms:W3CDTF">2022-11-06T11:22:35Z</dcterms:created>
  <dcterms:modified xsi:type="dcterms:W3CDTF">2023-03-22T05:23:18Z</dcterms:modified>
</cp:coreProperties>
</file>