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9" r:id="rId5"/>
    <p:sldId id="270" r:id="rId6"/>
    <p:sldId id="261" r:id="rId7"/>
    <p:sldId id="262" r:id="rId8"/>
    <p:sldId id="263" r:id="rId9"/>
    <p:sldId id="264" r:id="rId10"/>
    <p:sldId id="267" r:id="rId11"/>
    <p:sldId id="265" r:id="rId12"/>
    <p:sldId id="268" r:id="rId13"/>
    <p:sldId id="259" r:id="rId14"/>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B564482A-3461-4EF3-83A9-6793F3234007}" type="datetimeFigureOut">
              <a:rPr lang="vi-VN" smtClean="0"/>
              <a:t>13/11/2022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146373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B564482A-3461-4EF3-83A9-6793F3234007}" type="datetimeFigureOut">
              <a:rPr lang="vi-VN" smtClean="0"/>
              <a:t>13/11/2022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850048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B564482A-3461-4EF3-83A9-6793F3234007}" type="datetimeFigureOut">
              <a:rPr lang="vi-VN" smtClean="0"/>
              <a:t>13/11/2022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1552721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B564482A-3461-4EF3-83A9-6793F3234007}" type="datetimeFigureOut">
              <a:rPr lang="vi-VN" smtClean="0"/>
              <a:t>13/11/2022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31590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64482A-3461-4EF3-83A9-6793F3234007}" type="datetimeFigureOut">
              <a:rPr lang="vi-VN" smtClean="0"/>
              <a:t>13/11/2022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3552549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B564482A-3461-4EF3-83A9-6793F3234007}" type="datetimeFigureOut">
              <a:rPr lang="vi-VN" smtClean="0"/>
              <a:t>13/11/2022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137989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B564482A-3461-4EF3-83A9-6793F3234007}" type="datetimeFigureOut">
              <a:rPr lang="vi-VN" smtClean="0"/>
              <a:t>13/11/2022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4152891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B564482A-3461-4EF3-83A9-6793F3234007}" type="datetimeFigureOut">
              <a:rPr lang="vi-VN" smtClean="0"/>
              <a:t>13/11/2022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521108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64482A-3461-4EF3-83A9-6793F3234007}" type="datetimeFigureOut">
              <a:rPr lang="vi-VN" smtClean="0"/>
              <a:t>13/11/2022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1493083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64482A-3461-4EF3-83A9-6793F3234007}" type="datetimeFigureOut">
              <a:rPr lang="vi-VN" smtClean="0"/>
              <a:t>13/11/2022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1574639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64482A-3461-4EF3-83A9-6793F3234007}" type="datetimeFigureOut">
              <a:rPr lang="vi-VN" smtClean="0"/>
              <a:t>13/11/2022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31B445E9-05E1-4FCE-BE14-EC601274089F}" type="slidenum">
              <a:rPr lang="vi-VN" smtClean="0"/>
              <a:t>‹#›</a:t>
            </a:fld>
            <a:endParaRPr lang="vi-VN"/>
          </a:p>
        </p:txBody>
      </p:sp>
    </p:spTree>
    <p:extLst>
      <p:ext uri="{BB962C8B-B14F-4D97-AF65-F5344CB8AC3E}">
        <p14:creationId xmlns:p14="http://schemas.microsoft.com/office/powerpoint/2010/main" val="430996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64482A-3461-4EF3-83A9-6793F3234007}" type="datetimeFigureOut">
              <a:rPr lang="vi-VN" smtClean="0"/>
              <a:t>13/11/2022</a:t>
            </a:fld>
            <a:endParaRPr lang="vi-V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B445E9-05E1-4FCE-BE14-EC601274089F}" type="slidenum">
              <a:rPr lang="vi-VN" smtClean="0"/>
              <a:t>‹#›</a:t>
            </a:fld>
            <a:endParaRPr lang="vi-VN"/>
          </a:p>
        </p:txBody>
      </p:sp>
    </p:spTree>
    <p:extLst>
      <p:ext uri="{BB962C8B-B14F-4D97-AF65-F5344CB8AC3E}">
        <p14:creationId xmlns:p14="http://schemas.microsoft.com/office/powerpoint/2010/main" val="3921240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3.gif"/><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13" Type="http://schemas.microsoft.com/office/2007/relationships/media" Target="../media/media7.mp3"/><Relationship Id="rId18" Type="http://schemas.openxmlformats.org/officeDocument/2006/relationships/image" Target="../media/image6.png"/><Relationship Id="rId3" Type="http://schemas.microsoft.com/office/2007/relationships/media" Target="../media/media2.mp3"/><Relationship Id="rId21" Type="http://schemas.openxmlformats.org/officeDocument/2006/relationships/image" Target="../media/image9.png"/><Relationship Id="rId7" Type="http://schemas.microsoft.com/office/2007/relationships/media" Target="../media/media4.mp3"/><Relationship Id="rId12" Type="http://schemas.openxmlformats.org/officeDocument/2006/relationships/audio" Target="../media/media6.mp3"/><Relationship Id="rId17" Type="http://schemas.openxmlformats.org/officeDocument/2006/relationships/image" Target="../media/image5.png"/><Relationship Id="rId2" Type="http://schemas.openxmlformats.org/officeDocument/2006/relationships/audio" Target="../media/media1.mp3"/><Relationship Id="rId16" Type="http://schemas.openxmlformats.org/officeDocument/2006/relationships/image" Target="../media/image4.png"/><Relationship Id="rId20" Type="http://schemas.openxmlformats.org/officeDocument/2006/relationships/image" Target="../media/image8.png"/><Relationship Id="rId1" Type="http://schemas.microsoft.com/office/2007/relationships/media" Target="../media/media1.mp3"/><Relationship Id="rId6" Type="http://schemas.openxmlformats.org/officeDocument/2006/relationships/audio" Target="../media/media3.mp3"/><Relationship Id="rId11" Type="http://schemas.microsoft.com/office/2007/relationships/media" Target="../media/media6.mp3"/><Relationship Id="rId5" Type="http://schemas.microsoft.com/office/2007/relationships/media" Target="../media/media3.mp3"/><Relationship Id="rId15" Type="http://schemas.openxmlformats.org/officeDocument/2006/relationships/slideLayout" Target="../slideLayouts/slideLayout7.xml"/><Relationship Id="rId23" Type="http://schemas.openxmlformats.org/officeDocument/2006/relationships/image" Target="../media/image11.png"/><Relationship Id="rId10" Type="http://schemas.openxmlformats.org/officeDocument/2006/relationships/audio" Target="../media/media5.mp3"/><Relationship Id="rId19" Type="http://schemas.openxmlformats.org/officeDocument/2006/relationships/image" Target="../media/image7.png"/><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audio" Target="../media/media7.mp3"/><Relationship Id="rId22"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gif"/><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8" y="5183"/>
            <a:ext cx="9145127" cy="6858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993414" y="1314634"/>
            <a:ext cx="5157181" cy="1754326"/>
          </a:xfrm>
          <a:prstGeom prst="rect">
            <a:avLst/>
          </a:prstGeom>
          <a:noFill/>
        </p:spPr>
        <p:txBody>
          <a:bodyPr wrap="none" lIns="91440" tIns="45720" rIns="91440" bIns="45720">
            <a:spAutoFit/>
          </a:bodyPr>
          <a:lstStyle/>
          <a:p>
            <a:pPr algn="ctr"/>
            <a:r>
              <a:rPr lang="en-US" sz="54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GOOD MORNING</a:t>
            </a:r>
          </a:p>
          <a:p>
            <a:pPr algn="ctr"/>
            <a:r>
              <a:rPr lang="en-US" sz="54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EVERYONE !!!</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8" y="3292153"/>
            <a:ext cx="4762500" cy="3571875"/>
          </a:xfrm>
          <a:prstGeom prst="rect">
            <a:avLst/>
          </a:prstGeom>
        </p:spPr>
      </p:pic>
    </p:spTree>
    <p:extLst>
      <p:ext uri="{BB962C8B-B14F-4D97-AF65-F5344CB8AC3E}">
        <p14:creationId xmlns:p14="http://schemas.microsoft.com/office/powerpoint/2010/main" val="1302546924"/>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mph" presetSubtype="0" repeatCount="indefinite" fill="hold" grpId="0" nodeType="withEffect">
                                  <p:stCondLst>
                                    <p:cond delay="0"/>
                                  </p:stCondLst>
                                  <p:iterate type="lt">
                                    <p:tmPct val="10000"/>
                                  </p:iterate>
                                  <p:childTnLst>
                                    <p:animClr clrSpc="rgb" dir="cw">
                                      <p:cBhvr override="childStyle">
                                        <p:cTn id="6" dur="500" fill="hold"/>
                                        <p:tgtEl>
                                          <p:spTgt spid="4"/>
                                        </p:tgtEl>
                                        <p:attrNameLst>
                                          <p:attrName>style.color</p:attrName>
                                        </p:attrNameLst>
                                      </p:cBhvr>
                                      <p:to>
                                        <a:srgbClr val="FF0000"/>
                                      </p:to>
                                    </p:animClr>
                                    <p:animClr clrSpc="rgb" dir="cw">
                                      <p:cBhvr>
                                        <p:cTn id="7" dur="500" fill="hold"/>
                                        <p:tgtEl>
                                          <p:spTgt spid="4"/>
                                        </p:tgtEl>
                                        <p:attrNameLst>
                                          <p:attrName>fillcolor</p:attrName>
                                        </p:attrNameLst>
                                      </p:cBhvr>
                                      <p:to>
                                        <a:srgbClr val="FF0000"/>
                                      </p:to>
                                    </p:animClr>
                                    <p:set>
                                      <p:cBhvr>
                                        <p:cTn id="8" dur="500" fill="hold"/>
                                        <p:tgtEl>
                                          <p:spTgt spid="4"/>
                                        </p:tgtEl>
                                        <p:attrNameLst>
                                          <p:attrName>fill.type</p:attrName>
                                        </p:attrNameLst>
                                      </p:cBhvr>
                                      <p:to>
                                        <p:strVal val="solid"/>
                                      </p:to>
                                    </p:set>
                                    <p:anim to="1.5" calcmode="lin" valueType="num">
                                      <p:cBhvr override="childStyle">
                                        <p:cTn id="9" dur="500" fill="hold"/>
                                        <p:tgtEl>
                                          <p:spTgt spid="4"/>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750"/>
            <a:ext cx="9144000" cy="476250"/>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38" y="476672"/>
            <a:ext cx="3039566" cy="1474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476672"/>
            <a:ext cx="3039566" cy="1474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338" y="2420889"/>
            <a:ext cx="3039566" cy="1467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6096" y="2420888"/>
            <a:ext cx="3039566" cy="1467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8338" y="4365104"/>
            <a:ext cx="3039566" cy="1467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6096" y="4365104"/>
            <a:ext cx="3039566" cy="1474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557179" y="1979548"/>
            <a:ext cx="1261884" cy="369332"/>
          </a:xfrm>
          <a:prstGeom prst="rect">
            <a:avLst/>
          </a:prstGeom>
          <a:noFill/>
        </p:spPr>
        <p:txBody>
          <a:bodyPr wrap="none" rtlCol="0">
            <a:spAutoFit/>
          </a:bodyPr>
          <a:lstStyle/>
          <a:p>
            <a:r>
              <a:rPr lang="vi-VN" dirty="0"/>
              <a:t>3</a:t>
            </a:r>
            <a:r>
              <a:rPr lang="vi-VN" dirty="0" smtClean="0"/>
              <a:t>. ____ing</a:t>
            </a:r>
            <a:endParaRPr lang="vi-VN" dirty="0"/>
          </a:p>
        </p:txBody>
      </p:sp>
      <p:sp>
        <p:nvSpPr>
          <p:cNvPr id="11" name="Rectangle 10"/>
          <p:cNvSpPr/>
          <p:nvPr/>
        </p:nvSpPr>
        <p:spPr>
          <a:xfrm>
            <a:off x="6356492" y="1979548"/>
            <a:ext cx="1198773" cy="369332"/>
          </a:xfrm>
          <a:prstGeom prst="rect">
            <a:avLst/>
          </a:prstGeom>
        </p:spPr>
        <p:txBody>
          <a:bodyPr wrap="square">
            <a:spAutoFit/>
          </a:bodyPr>
          <a:lstStyle/>
          <a:p>
            <a:r>
              <a:rPr lang="vi-VN" dirty="0" smtClean="0"/>
              <a:t>4. ____ay</a:t>
            </a:r>
            <a:endParaRPr lang="vi-VN" dirty="0"/>
          </a:p>
        </p:txBody>
      </p:sp>
      <p:sp>
        <p:nvSpPr>
          <p:cNvPr id="12" name="TextBox 11"/>
          <p:cNvSpPr txBox="1"/>
          <p:nvPr/>
        </p:nvSpPr>
        <p:spPr>
          <a:xfrm>
            <a:off x="1358405" y="3923764"/>
            <a:ext cx="1659429" cy="369332"/>
          </a:xfrm>
          <a:prstGeom prst="rect">
            <a:avLst/>
          </a:prstGeom>
          <a:noFill/>
        </p:spPr>
        <p:txBody>
          <a:bodyPr wrap="none" rtlCol="0">
            <a:spAutoFit/>
          </a:bodyPr>
          <a:lstStyle/>
          <a:p>
            <a:r>
              <a:rPr lang="vi-VN" dirty="0"/>
              <a:t>5</a:t>
            </a:r>
            <a:r>
              <a:rPr lang="vi-VN" dirty="0" smtClean="0"/>
              <a:t>. a____onaut</a:t>
            </a:r>
            <a:endParaRPr lang="vi-VN" dirty="0"/>
          </a:p>
        </p:txBody>
      </p:sp>
      <p:sp>
        <p:nvSpPr>
          <p:cNvPr id="13" name="Rectangle 12"/>
          <p:cNvSpPr/>
          <p:nvPr/>
        </p:nvSpPr>
        <p:spPr>
          <a:xfrm>
            <a:off x="6104463" y="3923764"/>
            <a:ext cx="1702829" cy="369332"/>
          </a:xfrm>
          <a:prstGeom prst="rect">
            <a:avLst/>
          </a:prstGeom>
        </p:spPr>
        <p:txBody>
          <a:bodyPr wrap="square">
            <a:spAutoFit/>
          </a:bodyPr>
          <a:lstStyle/>
          <a:p>
            <a:r>
              <a:rPr lang="vi-VN" dirty="0"/>
              <a:t>6</a:t>
            </a:r>
            <a:r>
              <a:rPr lang="vi-VN" dirty="0" smtClean="0"/>
              <a:t>. fru____ated</a:t>
            </a:r>
            <a:endParaRPr lang="vi-VN" dirty="0"/>
          </a:p>
        </p:txBody>
      </p:sp>
      <p:sp>
        <p:nvSpPr>
          <p:cNvPr id="14" name="TextBox 13"/>
          <p:cNvSpPr txBox="1"/>
          <p:nvPr/>
        </p:nvSpPr>
        <p:spPr>
          <a:xfrm>
            <a:off x="1403289" y="5877272"/>
            <a:ext cx="1569660" cy="369332"/>
          </a:xfrm>
          <a:prstGeom prst="rect">
            <a:avLst/>
          </a:prstGeom>
          <a:noFill/>
        </p:spPr>
        <p:txBody>
          <a:bodyPr wrap="none" rtlCol="0">
            <a:spAutoFit/>
          </a:bodyPr>
          <a:lstStyle/>
          <a:p>
            <a:r>
              <a:rPr lang="vi-VN" dirty="0"/>
              <a:t>7</a:t>
            </a:r>
            <a:r>
              <a:rPr lang="vi-VN" dirty="0" smtClean="0"/>
              <a:t>. e____esso</a:t>
            </a:r>
            <a:endParaRPr lang="vi-VN" dirty="0"/>
          </a:p>
        </p:txBody>
      </p:sp>
      <p:sp>
        <p:nvSpPr>
          <p:cNvPr id="15" name="Rectangle 14"/>
          <p:cNvSpPr/>
          <p:nvPr/>
        </p:nvSpPr>
        <p:spPr>
          <a:xfrm>
            <a:off x="6143000" y="5877272"/>
            <a:ext cx="1625754" cy="369332"/>
          </a:xfrm>
          <a:prstGeom prst="rect">
            <a:avLst/>
          </a:prstGeom>
        </p:spPr>
        <p:txBody>
          <a:bodyPr wrap="square">
            <a:spAutoFit/>
          </a:bodyPr>
          <a:lstStyle/>
          <a:p>
            <a:r>
              <a:rPr lang="vi-VN" dirty="0" smtClean="0"/>
              <a:t>8. new____int</a:t>
            </a:r>
            <a:endParaRPr lang="vi-VN" dirty="0"/>
          </a:p>
        </p:txBody>
      </p:sp>
      <p:sp>
        <p:nvSpPr>
          <p:cNvPr id="18" name="Rectangle 17"/>
          <p:cNvSpPr/>
          <p:nvPr/>
        </p:nvSpPr>
        <p:spPr>
          <a:xfrm>
            <a:off x="6700037" y="3892986"/>
            <a:ext cx="511679" cy="400110"/>
          </a:xfrm>
          <a:prstGeom prst="rect">
            <a:avLst/>
          </a:prstGeom>
          <a:noFill/>
        </p:spPr>
        <p:txBody>
          <a:bodyPr wrap="none" lIns="91440" tIns="45720" rIns="91440" bIns="45720">
            <a:spAutoFit/>
          </a:bodyPr>
          <a:lstStyle/>
          <a:p>
            <a:pPr algn="ctr"/>
            <a:r>
              <a:rPr lang="en-US" sz="2000" b="1" cap="none" spc="0" dirty="0" err="1" smtClean="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rPr>
              <a:t>str</a:t>
            </a:r>
            <a:endParaRPr lang="en-US" sz="2000" b="1" cap="none" spc="0" dirty="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endParaRPr>
          </a:p>
        </p:txBody>
      </p:sp>
      <p:sp>
        <p:nvSpPr>
          <p:cNvPr id="19" name="Rectangle 18"/>
          <p:cNvSpPr/>
          <p:nvPr/>
        </p:nvSpPr>
        <p:spPr>
          <a:xfrm>
            <a:off x="1835696" y="3883131"/>
            <a:ext cx="511679" cy="400110"/>
          </a:xfrm>
          <a:prstGeom prst="rect">
            <a:avLst/>
          </a:prstGeom>
          <a:noFill/>
        </p:spPr>
        <p:txBody>
          <a:bodyPr wrap="none" lIns="91440" tIns="45720" rIns="91440" bIns="45720">
            <a:spAutoFit/>
          </a:bodyPr>
          <a:lstStyle/>
          <a:p>
            <a:pPr algn="ctr"/>
            <a:r>
              <a:rPr lang="en-US" sz="2000" b="1" cap="none" spc="0" dirty="0" err="1" smtClean="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rPr>
              <a:t>str</a:t>
            </a:r>
            <a:endParaRPr lang="en-US" sz="2000" b="1" cap="none" spc="0" dirty="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endParaRPr>
          </a:p>
        </p:txBody>
      </p:sp>
      <p:sp>
        <p:nvSpPr>
          <p:cNvPr id="20" name="Rectangle 19"/>
          <p:cNvSpPr/>
          <p:nvPr/>
        </p:nvSpPr>
        <p:spPr>
          <a:xfrm>
            <a:off x="1835696" y="1934915"/>
            <a:ext cx="583814" cy="400110"/>
          </a:xfrm>
          <a:prstGeom prst="rect">
            <a:avLst/>
          </a:prstGeom>
          <a:noFill/>
        </p:spPr>
        <p:txBody>
          <a:bodyPr wrap="none" lIns="91440" tIns="45720" rIns="91440" bIns="45720">
            <a:spAutoFit/>
          </a:bodyPr>
          <a:lstStyle/>
          <a:p>
            <a:pPr algn="ctr"/>
            <a:r>
              <a:rPr lang="en-US" sz="2000" b="1" cap="none" spc="0" dirty="0" err="1" smtClean="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rPr>
              <a:t>spr</a:t>
            </a:r>
            <a:endParaRPr lang="en-US" sz="2000" b="1" cap="none" spc="0" dirty="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endParaRPr>
          </a:p>
        </p:txBody>
      </p:sp>
      <p:sp>
        <p:nvSpPr>
          <p:cNvPr id="21" name="Rectangle 20"/>
          <p:cNvSpPr/>
          <p:nvPr/>
        </p:nvSpPr>
        <p:spPr>
          <a:xfrm>
            <a:off x="6868506" y="5837202"/>
            <a:ext cx="583814" cy="400110"/>
          </a:xfrm>
          <a:prstGeom prst="rect">
            <a:avLst/>
          </a:prstGeom>
          <a:noFill/>
        </p:spPr>
        <p:txBody>
          <a:bodyPr wrap="none" lIns="91440" tIns="45720" rIns="91440" bIns="45720">
            <a:spAutoFit/>
          </a:bodyPr>
          <a:lstStyle/>
          <a:p>
            <a:pPr algn="ctr"/>
            <a:r>
              <a:rPr lang="en-US" sz="2000" b="1" cap="none" spc="0" dirty="0" err="1" smtClean="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rPr>
              <a:t>spr</a:t>
            </a:r>
            <a:endParaRPr lang="en-US" sz="2000" b="1" cap="none" spc="0" dirty="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endParaRPr>
          </a:p>
        </p:txBody>
      </p:sp>
      <p:sp>
        <p:nvSpPr>
          <p:cNvPr id="22" name="Rectangle 21"/>
          <p:cNvSpPr/>
          <p:nvPr/>
        </p:nvSpPr>
        <p:spPr>
          <a:xfrm>
            <a:off x="1835695" y="5823401"/>
            <a:ext cx="583814" cy="400110"/>
          </a:xfrm>
          <a:prstGeom prst="rect">
            <a:avLst/>
          </a:prstGeom>
          <a:noFill/>
        </p:spPr>
        <p:txBody>
          <a:bodyPr wrap="none" lIns="91440" tIns="45720" rIns="91440" bIns="45720">
            <a:spAutoFit/>
          </a:bodyPr>
          <a:lstStyle/>
          <a:p>
            <a:pPr algn="ctr"/>
            <a:r>
              <a:rPr lang="en-US" sz="2000" b="1" cap="none" spc="0" dirty="0" err="1" smtClean="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rPr>
              <a:t>spr</a:t>
            </a:r>
            <a:endParaRPr lang="en-US" sz="2000" b="1" cap="none" spc="0" dirty="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endParaRPr>
          </a:p>
        </p:txBody>
      </p:sp>
      <p:sp>
        <p:nvSpPr>
          <p:cNvPr id="23" name="Rectangle 22"/>
          <p:cNvSpPr/>
          <p:nvPr/>
        </p:nvSpPr>
        <p:spPr>
          <a:xfrm>
            <a:off x="6663968" y="1948770"/>
            <a:ext cx="583814" cy="400110"/>
          </a:xfrm>
          <a:prstGeom prst="rect">
            <a:avLst/>
          </a:prstGeom>
          <a:noFill/>
        </p:spPr>
        <p:txBody>
          <a:bodyPr wrap="none" lIns="91440" tIns="45720" rIns="91440" bIns="45720">
            <a:spAutoFit/>
          </a:bodyPr>
          <a:lstStyle/>
          <a:p>
            <a:pPr algn="ctr"/>
            <a:r>
              <a:rPr lang="en-US" sz="2000" b="1" cap="none" spc="0" dirty="0" err="1" smtClean="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rPr>
              <a:t>spr</a:t>
            </a:r>
            <a:endParaRPr lang="en-US" sz="2000" b="1" cap="none" spc="0" dirty="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951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0" y="476672"/>
            <a:ext cx="9144000" cy="707886"/>
          </a:xfrm>
          <a:prstGeom prst="rect">
            <a:avLst/>
          </a:prstGeom>
          <a:noFill/>
        </p:spPr>
        <p:txBody>
          <a:bodyPr wrap="square" rtlCol="0">
            <a:spAutoFit/>
          </a:bodyPr>
          <a:lstStyle/>
          <a:p>
            <a:r>
              <a:rPr lang="en-US" sz="2000" dirty="0" smtClean="0">
                <a:solidFill>
                  <a:srgbClr val="FF0000"/>
                </a:solidFill>
                <a:latin typeface="Arial" panose="020B0604020202020204" pitchFamily="34" charset="0"/>
                <a:cs typeface="Arial" panose="020B0604020202020204" pitchFamily="34" charset="0"/>
              </a:rPr>
              <a:t>6. Listen and circle the words with /</a:t>
            </a:r>
            <a:r>
              <a:rPr lang="en-US" sz="2000" dirty="0" err="1" smtClean="0">
                <a:solidFill>
                  <a:srgbClr val="FF0000"/>
                </a:solidFill>
                <a:latin typeface="Arial" panose="020B0604020202020204" pitchFamily="34" charset="0"/>
                <a:cs typeface="Arial" panose="020B0604020202020204" pitchFamily="34" charset="0"/>
              </a:rPr>
              <a:t>spr</a:t>
            </a:r>
            <a:r>
              <a:rPr lang="en-US" sz="2000" dirty="0" smtClean="0">
                <a:solidFill>
                  <a:srgbClr val="FF0000"/>
                </a:solidFill>
                <a:latin typeface="Arial" panose="020B0604020202020204" pitchFamily="34" charset="0"/>
                <a:cs typeface="Arial" panose="020B0604020202020204" pitchFamily="34" charset="0"/>
              </a:rPr>
              <a:t>/ and underline the words with /</a:t>
            </a:r>
            <a:r>
              <a:rPr lang="en-US" sz="2000" dirty="0" err="1" smtClean="0">
                <a:solidFill>
                  <a:srgbClr val="FF0000"/>
                </a:solidFill>
                <a:latin typeface="Arial" panose="020B0604020202020204" pitchFamily="34" charset="0"/>
                <a:cs typeface="Arial" panose="020B0604020202020204" pitchFamily="34" charset="0"/>
              </a:rPr>
              <a:t>str</a:t>
            </a:r>
            <a:r>
              <a:rPr lang="en-US" sz="2000" dirty="0" smtClean="0">
                <a:solidFill>
                  <a:srgbClr val="FF0000"/>
                </a:solidFill>
                <a:latin typeface="Arial" panose="020B0604020202020204" pitchFamily="34" charset="0"/>
                <a:cs typeface="Arial" panose="020B0604020202020204" pitchFamily="34" charset="0"/>
              </a:rPr>
              <a:t>/. Then say the sentences.</a:t>
            </a:r>
          </a:p>
        </p:txBody>
      </p:sp>
      <p:sp>
        <p:nvSpPr>
          <p:cNvPr id="5" name="Rectangle 4"/>
          <p:cNvSpPr/>
          <p:nvPr/>
        </p:nvSpPr>
        <p:spPr>
          <a:xfrm>
            <a:off x="0" y="1502782"/>
            <a:ext cx="9144000" cy="2862322"/>
          </a:xfrm>
          <a:prstGeom prst="rect">
            <a:avLst/>
          </a:prstGeom>
        </p:spPr>
        <p:txBody>
          <a:bodyPr wrap="square">
            <a:spAutoFit/>
          </a:bodyPr>
          <a:lstStyle/>
          <a:p>
            <a:r>
              <a:rPr lang="en-US" dirty="0">
                <a:latin typeface="Arial" panose="020B0604020202020204" pitchFamily="34" charset="0"/>
                <a:cs typeface="Arial" panose="020B0604020202020204" pitchFamily="34" charset="0"/>
              </a:rPr>
              <a:t>1</a:t>
            </a:r>
            <a:r>
              <a:rPr lang="en-US" dirty="0" smtClean="0">
                <a:latin typeface="Arial" panose="020B0604020202020204" pitchFamily="34" charset="0"/>
                <a:cs typeface="Arial" panose="020B0604020202020204" pitchFamily="34" charset="0"/>
              </a:rPr>
              <a:t>. In </a:t>
            </a:r>
            <a:r>
              <a:rPr lang="en-US" dirty="0">
                <a:latin typeface="Arial" panose="020B0604020202020204" pitchFamily="34" charset="0"/>
                <a:cs typeface="Arial" panose="020B0604020202020204" pitchFamily="34" charset="0"/>
              </a:rPr>
              <a:t>my family, all the traditions of our ancestors are strictly followed</a:t>
            </a:r>
            <a:r>
              <a:rPr lang="en-US" dirty="0" smtClean="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2</a:t>
            </a:r>
            <a:r>
              <a:rPr lang="en-US" dirty="0" smtClean="0">
                <a:latin typeface="Arial" panose="020B0604020202020204" pitchFamily="34" charset="0"/>
                <a:cs typeface="Arial" panose="020B0604020202020204" pitchFamily="34" charset="0"/>
              </a:rPr>
              <a:t>. The </a:t>
            </a:r>
            <a:r>
              <a:rPr lang="en-US" dirty="0">
                <a:latin typeface="Arial" panose="020B0604020202020204" pitchFamily="34" charset="0"/>
                <a:cs typeface="Arial" panose="020B0604020202020204" pitchFamily="34" charset="0"/>
              </a:rPr>
              <a:t>custom of saying hello to strangers has spread </a:t>
            </a:r>
            <a:r>
              <a:rPr lang="en-US" dirty="0" smtClean="0">
                <a:latin typeface="Arial" panose="020B0604020202020204" pitchFamily="34" charset="0"/>
                <a:cs typeface="Arial" panose="020B0604020202020204" pitchFamily="34" charset="0"/>
              </a:rPr>
              <a:t> through </a:t>
            </a:r>
            <a:r>
              <a:rPr lang="en-US" dirty="0">
                <a:latin typeface="Arial" panose="020B0604020202020204" pitchFamily="34" charset="0"/>
                <a:cs typeface="Arial" panose="020B0604020202020204" pitchFamily="34" charset="0"/>
              </a:rPr>
              <a:t>our community</a:t>
            </a:r>
            <a:r>
              <a:rPr lang="en-US" dirty="0" smtClean="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3</a:t>
            </a:r>
            <a:r>
              <a:rPr lang="en-US" dirty="0" smtClean="0">
                <a:latin typeface="Arial" panose="020B0604020202020204" pitchFamily="34" charset="0"/>
                <a:cs typeface="Arial" panose="020B0604020202020204" pitchFamily="34" charset="0"/>
              </a:rPr>
              <a:t>. In </a:t>
            </a:r>
            <a:r>
              <a:rPr lang="en-US" dirty="0">
                <a:latin typeface="Arial" panose="020B0604020202020204" pitchFamily="34" charset="0"/>
                <a:cs typeface="Arial" panose="020B0604020202020204" pitchFamily="34" charset="0"/>
              </a:rPr>
              <a:t>our district, it’s the custom for residents to sweep the streets on Saturday mornings</a:t>
            </a:r>
            <a:r>
              <a:rPr lang="en-US" dirty="0" smtClean="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4</a:t>
            </a:r>
            <a:r>
              <a:rPr lang="en-US" dirty="0" smtClean="0">
                <a:latin typeface="Arial" panose="020B0604020202020204" pitchFamily="34" charset="0"/>
                <a:cs typeface="Arial" panose="020B0604020202020204" pitchFamily="34" charset="0"/>
              </a:rPr>
              <a:t>. That </a:t>
            </a:r>
            <a:r>
              <a:rPr lang="en-US" dirty="0">
                <a:latin typeface="Arial" panose="020B0604020202020204" pitchFamily="34" charset="0"/>
                <a:cs typeface="Arial" panose="020B0604020202020204" pitchFamily="34" charset="0"/>
              </a:rPr>
              <a:t>filmstrip really highlighted our customs and traditions</a:t>
            </a:r>
            <a:r>
              <a:rPr lang="en-US" dirty="0" smtClean="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5</a:t>
            </a:r>
            <a:r>
              <a:rPr lang="en-US" dirty="0" smtClean="0">
                <a:latin typeface="Arial" panose="020B0604020202020204" pitchFamily="34" charset="0"/>
                <a:cs typeface="Arial" panose="020B0604020202020204" pitchFamily="34" charset="0"/>
              </a:rPr>
              <a:t>. Parents </a:t>
            </a:r>
            <a:r>
              <a:rPr lang="en-US" dirty="0">
                <a:latin typeface="Arial" panose="020B0604020202020204" pitchFamily="34" charset="0"/>
                <a:cs typeface="Arial" panose="020B0604020202020204" pitchFamily="34" charset="0"/>
              </a:rPr>
              <a:t>usually want their offspring </a:t>
            </a:r>
            <a:r>
              <a:rPr lang="en-US" dirty="0" smtClean="0">
                <a:latin typeface="Arial" panose="020B0604020202020204" pitchFamily="34" charset="0"/>
                <a:cs typeface="Arial" panose="020B0604020202020204" pitchFamily="34" charset="0"/>
              </a:rPr>
              <a:t> to </a:t>
            </a:r>
            <a:r>
              <a:rPr lang="en-US" dirty="0">
                <a:latin typeface="Arial" panose="020B0604020202020204" pitchFamily="34" charset="0"/>
                <a:cs typeface="Arial" panose="020B0604020202020204" pitchFamily="34" charset="0"/>
              </a:rPr>
              <a:t>follow the family traditions</a:t>
            </a:r>
            <a:r>
              <a:rPr lang="en-US" dirty="0" smtClean="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p:txBody>
      </p:sp>
      <p:sp>
        <p:nvSpPr>
          <p:cNvPr id="7" name="Oval 6"/>
          <p:cNvSpPr/>
          <p:nvPr/>
        </p:nvSpPr>
        <p:spPr>
          <a:xfrm>
            <a:off x="4788024" y="1988840"/>
            <a:ext cx="792088" cy="49505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Oval 7"/>
          <p:cNvSpPr/>
          <p:nvPr/>
        </p:nvSpPr>
        <p:spPr>
          <a:xfrm>
            <a:off x="2987824" y="3635441"/>
            <a:ext cx="1008112" cy="49505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10" name="Straight Connector 9"/>
          <p:cNvCxnSpPr/>
          <p:nvPr/>
        </p:nvCxnSpPr>
        <p:spPr>
          <a:xfrm>
            <a:off x="5436096" y="1844824"/>
            <a:ext cx="6155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347864" y="2420888"/>
            <a:ext cx="97555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972708" y="2922258"/>
            <a:ext cx="6155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27584" y="3501008"/>
            <a:ext cx="79208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951289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750" fill="hold"/>
                                        <p:tgtEl>
                                          <p:spTgt spid="13"/>
                                        </p:tgtEl>
                                        <p:attrNameLst>
                                          <p:attrName>ppt_x</p:attrName>
                                        </p:attrNameLst>
                                      </p:cBhvr>
                                      <p:tavLst>
                                        <p:tav tm="0">
                                          <p:val>
                                            <p:strVal val="#ppt_x"/>
                                          </p:val>
                                        </p:tav>
                                        <p:tav tm="100000">
                                          <p:val>
                                            <p:strVal val="#ppt_x"/>
                                          </p:val>
                                        </p:tav>
                                      </p:tavLst>
                                    </p:anim>
                                    <p:anim calcmode="lin" valueType="num">
                                      <p:cBhvr additive="base">
                                        <p:cTn id="14" dur="75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75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750" fill="hold"/>
                                        <p:tgtEl>
                                          <p:spTgt spid="15"/>
                                        </p:tgtEl>
                                        <p:attrNameLst>
                                          <p:attrName>ppt_x</p:attrName>
                                        </p:attrNameLst>
                                      </p:cBhvr>
                                      <p:tavLst>
                                        <p:tav tm="0">
                                          <p:val>
                                            <p:strVal val="#ppt_x"/>
                                          </p:val>
                                        </p:tav>
                                        <p:tav tm="100000">
                                          <p:val>
                                            <p:strVal val="#ppt_x"/>
                                          </p:val>
                                        </p:tav>
                                      </p:tavLst>
                                    </p:anim>
                                    <p:anim calcmode="lin" valueType="num">
                                      <p:cBhvr additive="base">
                                        <p:cTn id="25" dur="75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750" fill="hold"/>
                                        <p:tgtEl>
                                          <p:spTgt spid="16"/>
                                        </p:tgtEl>
                                        <p:attrNameLst>
                                          <p:attrName>ppt_x</p:attrName>
                                        </p:attrNameLst>
                                      </p:cBhvr>
                                      <p:tavLst>
                                        <p:tav tm="0">
                                          <p:val>
                                            <p:strVal val="#ppt_x"/>
                                          </p:val>
                                        </p:tav>
                                        <p:tav tm="100000">
                                          <p:val>
                                            <p:strVal val="#ppt_x"/>
                                          </p:val>
                                        </p:tav>
                                      </p:tavLst>
                                    </p:anim>
                                    <p:anim calcmode="lin" valueType="num">
                                      <p:cBhvr additive="base">
                                        <p:cTn id="31" dur="75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heel(1)">
                                      <p:cBhvr>
                                        <p:cTn id="36"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548680"/>
            <a:ext cx="6048672" cy="646331"/>
          </a:xfrm>
          <a:prstGeom prst="rect">
            <a:avLst/>
          </a:prstGeom>
          <a:noFill/>
        </p:spPr>
        <p:txBody>
          <a:bodyPr wrap="square" rtlCol="0">
            <a:spAutoFit/>
          </a:bodyPr>
          <a:lstStyle/>
          <a:p>
            <a:r>
              <a:rPr lang="en-US" sz="3600" dirty="0" smtClean="0">
                <a:solidFill>
                  <a:srgbClr val="FF0000"/>
                </a:solidFill>
              </a:rPr>
              <a:t>HOMEWORK</a:t>
            </a:r>
            <a:endParaRPr lang="en-US" sz="3600" dirty="0">
              <a:solidFill>
                <a:srgbClr val="FF0000"/>
              </a:solidFill>
            </a:endParaRPr>
          </a:p>
        </p:txBody>
      </p:sp>
      <p:sp>
        <p:nvSpPr>
          <p:cNvPr id="3" name="TextBox 2"/>
          <p:cNvSpPr txBox="1"/>
          <p:nvPr/>
        </p:nvSpPr>
        <p:spPr>
          <a:xfrm>
            <a:off x="611560" y="1556792"/>
            <a:ext cx="6192688" cy="1384995"/>
          </a:xfrm>
          <a:prstGeom prst="rect">
            <a:avLst/>
          </a:prstGeom>
          <a:noFill/>
        </p:spPr>
        <p:txBody>
          <a:bodyPr wrap="square" rtlCol="0">
            <a:spAutoFit/>
          </a:bodyPr>
          <a:lstStyle/>
          <a:p>
            <a:r>
              <a:rPr lang="en-US" sz="2800" dirty="0" smtClean="0"/>
              <a:t>- Learn by heart the ways to express about customs and traditions and new words</a:t>
            </a:r>
            <a:endParaRPr lang="en-US" sz="2800" dirty="0"/>
          </a:p>
        </p:txBody>
      </p:sp>
    </p:spTree>
    <p:extLst>
      <p:ext uri="{BB962C8B-B14F-4D97-AF65-F5344CB8AC3E}">
        <p14:creationId xmlns:p14="http://schemas.microsoft.com/office/powerpoint/2010/main" val="24749776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535" y="1053000"/>
            <a:ext cx="8586930" cy="4752000"/>
          </a:xfrm>
          <a:prstGeom prst="rect">
            <a:avLst/>
          </a:prstGeom>
        </p:spPr>
      </p:pic>
    </p:spTree>
    <p:extLst>
      <p:ext uri="{BB962C8B-B14F-4D97-AF65-F5344CB8AC3E}">
        <p14:creationId xmlns:p14="http://schemas.microsoft.com/office/powerpoint/2010/main" val="767645955"/>
      </p:ext>
    </p:extLst>
  </p:cSld>
  <p:clrMapOvr>
    <a:masterClrMapping/>
  </p:clrMapOvr>
  <mc:AlternateContent xmlns:mc="http://schemas.openxmlformats.org/markup-compatibility/2006" xmlns:p14="http://schemas.microsoft.com/office/powerpoint/2010/main">
    <mc:Choice Requires="p14">
      <p:transition spd="slow" p14:dur="2000">
        <p14:shred pattern="rectang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0" y="1617181"/>
            <a:ext cx="9144000" cy="1846659"/>
          </a:xfrm>
          <a:prstGeom prst="rect">
            <a:avLst/>
          </a:prstGeom>
          <a:noFill/>
        </p:spPr>
        <p:txBody>
          <a:bodyPr wrap="square" rtlCol="0">
            <a:spAutoFit/>
          </a:bodyPr>
          <a:lstStyle/>
          <a:p>
            <a:pPr algn="ctr"/>
            <a:r>
              <a:rPr lang="en-US" sz="4800" b="1" i="1" u="sng" dirty="0" smtClean="0">
                <a:solidFill>
                  <a:srgbClr val="FF0000"/>
                </a:solidFill>
                <a:effectLst>
                  <a:outerShdw blurRad="38100" dist="38100" dir="2700000" algn="tl">
                    <a:srgbClr val="000000">
                      <a:alpha val="43137"/>
                    </a:srgbClr>
                  </a:outerShdw>
                </a:effectLst>
                <a:latin typeface="Pristina" pitchFamily="66" charset="0"/>
              </a:rPr>
              <a:t>Unit 4:</a:t>
            </a:r>
            <a:r>
              <a:rPr lang="en-US" sz="4800" dirty="0" smtClean="0">
                <a:solidFill>
                  <a:srgbClr val="FF0000"/>
                </a:solidFill>
              </a:rPr>
              <a:t> </a:t>
            </a:r>
            <a:r>
              <a:rPr lang="en-US" sz="6600" b="1" dirty="0" smtClean="0">
                <a:solidFill>
                  <a:srgbClr val="FF0000"/>
                </a:solidFill>
                <a:effectLst>
                  <a:outerShdw blurRad="38100" dist="38100" dir="2700000" algn="tl">
                    <a:srgbClr val="000000">
                      <a:alpha val="43137"/>
                    </a:srgbClr>
                  </a:outerShdw>
                </a:effectLst>
                <a:latin typeface=".VnShelley Allegro" pitchFamily="82" charset="0"/>
              </a:rPr>
              <a:t>Our customs and traditions</a:t>
            </a:r>
          </a:p>
          <a:p>
            <a:pPr algn="ctr"/>
            <a:r>
              <a:rPr lang="en-US" sz="4800" b="1" i="1" dirty="0" smtClean="0">
                <a:solidFill>
                  <a:srgbClr val="FFC000"/>
                </a:solidFill>
                <a:effectLst>
                  <a:outerShdw blurRad="38100" dist="38100" dir="2700000" algn="tl">
                    <a:srgbClr val="000000">
                      <a:alpha val="43137"/>
                    </a:srgbClr>
                  </a:outerShdw>
                </a:effectLst>
                <a:latin typeface="Pristina" pitchFamily="66" charset="0"/>
              </a:rPr>
              <a:t>Lesson 2: A closer look 1</a:t>
            </a:r>
            <a:endParaRPr lang="en-US" sz="4800" b="1" dirty="0" smtClean="0">
              <a:solidFill>
                <a:srgbClr val="FFC000"/>
              </a:solidFill>
              <a:effectLst>
                <a:outerShdw blurRad="38100" dist="38100" dir="2700000" algn="tl">
                  <a:srgbClr val="000000">
                    <a:alpha val="43137"/>
                  </a:srgbClr>
                </a:outerShdw>
              </a:effectLst>
              <a:latin typeface=".VnShelley Allegro" pitchFamily="82" charset="0"/>
            </a:endParaRPr>
          </a:p>
        </p:txBody>
      </p:sp>
    </p:spTree>
    <p:extLst>
      <p:ext uri="{BB962C8B-B14F-4D97-AF65-F5344CB8AC3E}">
        <p14:creationId xmlns:p14="http://schemas.microsoft.com/office/powerpoint/2010/main" val="528139096"/>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5" name="Rectangle 4"/>
          <p:cNvSpPr/>
          <p:nvPr/>
        </p:nvSpPr>
        <p:spPr>
          <a:xfrm>
            <a:off x="2517219" y="476672"/>
            <a:ext cx="4109587" cy="923330"/>
          </a:xfrm>
          <a:prstGeom prst="rect">
            <a:avLst/>
          </a:prstGeom>
          <a:noFill/>
        </p:spPr>
        <p:txBody>
          <a:bodyPr wrap="none" lIns="91440" tIns="45720" rIns="91440" bIns="45720">
            <a:spAutoFit/>
          </a:bodyPr>
          <a:lstStyle/>
          <a:p>
            <a:pPr algn="ctr"/>
            <a:r>
              <a:rPr lang="en-US" sz="5400" b="1" i="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rPr>
              <a:t>vocabulary</a:t>
            </a:r>
            <a:endParaRPr lang="en-US" sz="5400" b="1" i="1" u="sng"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endParaRPr>
          </a:p>
        </p:txBody>
      </p:sp>
      <p:sp>
        <p:nvSpPr>
          <p:cNvPr id="6" name="TextBox 5"/>
          <p:cNvSpPr txBox="1"/>
          <p:nvPr/>
        </p:nvSpPr>
        <p:spPr>
          <a:xfrm>
            <a:off x="12" y="1400002"/>
            <a:ext cx="9144000" cy="400110"/>
          </a:xfrm>
          <a:prstGeom prst="rect">
            <a:avLst/>
          </a:prstGeom>
          <a:noFill/>
        </p:spPr>
        <p:txBody>
          <a:bodyPr wrap="square" rtlCol="0">
            <a:spAutoFit/>
          </a:bodyPr>
          <a:lstStyle/>
          <a:p>
            <a:r>
              <a:rPr lang="en-US" sz="2000" dirty="0" smtClean="0">
                <a:solidFill>
                  <a:srgbClr val="FF0000"/>
                </a:solidFill>
                <a:latin typeface="Arial" panose="020B0604020202020204" pitchFamily="34" charset="0"/>
                <a:cs typeface="Arial" panose="020B0604020202020204" pitchFamily="34" charset="0"/>
              </a:rPr>
              <a:t>1. Match the first halves of the sentences with the second halves.</a:t>
            </a:r>
          </a:p>
        </p:txBody>
      </p:sp>
      <p:graphicFrame>
        <p:nvGraphicFramePr>
          <p:cNvPr id="7" name="Table 6"/>
          <p:cNvGraphicFramePr>
            <a:graphicFrameLocks noGrp="1"/>
          </p:cNvGraphicFramePr>
          <p:nvPr>
            <p:extLst>
              <p:ext uri="{D42A27DB-BD31-4B8C-83A1-F6EECF244321}">
                <p14:modId xmlns:p14="http://schemas.microsoft.com/office/powerpoint/2010/main" val="2338986142"/>
              </p:ext>
            </p:extLst>
          </p:nvPr>
        </p:nvGraphicFramePr>
        <p:xfrm>
          <a:off x="971600" y="2060848"/>
          <a:ext cx="7200800" cy="3845560"/>
        </p:xfrm>
        <a:graphic>
          <a:graphicData uri="http://schemas.openxmlformats.org/drawingml/2006/table">
            <a:tbl>
              <a:tblPr firstRow="1" bandRow="1">
                <a:tableStyleId>{22838BEF-8BB2-4498-84A7-C5851F593DF1}</a:tableStyleId>
              </a:tblPr>
              <a:tblGrid>
                <a:gridCol w="3240360">
                  <a:extLst>
                    <a:ext uri="{9D8B030D-6E8A-4147-A177-3AD203B41FA5}">
                      <a16:colId xmlns="" xmlns:a16="http://schemas.microsoft.com/office/drawing/2014/main" val="20000"/>
                    </a:ext>
                  </a:extLst>
                </a:gridCol>
                <a:gridCol w="3960440">
                  <a:extLst>
                    <a:ext uri="{9D8B030D-6E8A-4147-A177-3AD203B41FA5}">
                      <a16:colId xmlns="" xmlns:a16="http://schemas.microsoft.com/office/drawing/2014/main" val="20001"/>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kern="1200" dirty="0" smtClean="0">
                          <a:solidFill>
                            <a:schemeClr val="tx1"/>
                          </a:solidFill>
                          <a:effectLst/>
                          <a:latin typeface="Arial" panose="020B0604020202020204" pitchFamily="34" charset="0"/>
                          <a:ea typeface="+mn-ea"/>
                          <a:cs typeface="Arial" panose="020B0604020202020204" pitchFamily="34" charset="0"/>
                        </a:rPr>
                        <a:t>1. Although they are not Christian,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Tx/>
                        <a:buNone/>
                      </a:pPr>
                      <a:r>
                        <a:rPr lang="en-US" sz="1600" b="0" dirty="0">
                          <a:solidFill>
                            <a:schemeClr val="tx1"/>
                          </a:solidFill>
                          <a:effectLst/>
                          <a:latin typeface="Arial" panose="020B0604020202020204" pitchFamily="34" charset="0"/>
                          <a:cs typeface="Arial" panose="020B0604020202020204" pitchFamily="34" charset="0"/>
                        </a:rPr>
                        <a:t>A</a:t>
                      </a:r>
                      <a:r>
                        <a:rPr lang="en-US" sz="1600" b="0" dirty="0" smtClean="0">
                          <a:solidFill>
                            <a:schemeClr val="tx1"/>
                          </a:solidFill>
                          <a:effectLst/>
                          <a:latin typeface="Arial" panose="020B0604020202020204" pitchFamily="34" charset="0"/>
                          <a:cs typeface="Arial" panose="020B0604020202020204" pitchFamily="34" charset="0"/>
                        </a:rPr>
                        <a:t>. the </a:t>
                      </a:r>
                      <a:r>
                        <a:rPr lang="en-US" sz="1600" b="0" dirty="0">
                          <a:solidFill>
                            <a:schemeClr val="tx1"/>
                          </a:solidFill>
                          <a:effectLst/>
                          <a:latin typeface="Arial" panose="020B0604020202020204" pitchFamily="34" charset="0"/>
                          <a:cs typeface="Arial" panose="020B0604020202020204" pitchFamily="34" charset="0"/>
                        </a:rPr>
                        <a:t>first person to step into your house in the new year should be a man.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600" b="0" i="0" kern="1200" dirty="0" smtClean="0">
                          <a:solidFill>
                            <a:schemeClr val="tx1"/>
                          </a:solidFill>
                          <a:effectLst/>
                          <a:latin typeface="Arial" panose="020B0604020202020204" pitchFamily="34" charset="0"/>
                          <a:ea typeface="+mn-ea"/>
                          <a:cs typeface="Arial" panose="020B0604020202020204" pitchFamily="34" charset="0"/>
                        </a:rPr>
                        <a:t>2. It’s the custom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Tx/>
                        <a:buNone/>
                      </a:pPr>
                      <a:r>
                        <a:rPr lang="en-US" sz="1600" b="0" dirty="0">
                          <a:solidFill>
                            <a:schemeClr val="tx1"/>
                          </a:solidFill>
                          <a:effectLst/>
                          <a:latin typeface="Arial" panose="020B0604020202020204" pitchFamily="34" charset="0"/>
                          <a:cs typeface="Arial" panose="020B0604020202020204" pitchFamily="34" charset="0"/>
                        </a:rPr>
                        <a:t>B</a:t>
                      </a:r>
                      <a:r>
                        <a:rPr lang="en-US" sz="1600" b="0" dirty="0" smtClean="0">
                          <a:solidFill>
                            <a:schemeClr val="tx1"/>
                          </a:solidFill>
                          <a:effectLst/>
                          <a:latin typeface="Arial" panose="020B0604020202020204" pitchFamily="34" charset="0"/>
                          <a:cs typeface="Arial" panose="020B0604020202020204" pitchFamily="34" charset="0"/>
                        </a:rPr>
                        <a:t>. </a:t>
                      </a:r>
                      <a:r>
                        <a:rPr lang="en-US" sz="1600" dirty="0" smtClean="0">
                          <a:solidFill>
                            <a:schemeClr val="tx1"/>
                          </a:solidFill>
                          <a:effectLst/>
                          <a:latin typeface="Arial" panose="020B0604020202020204" pitchFamily="34" charset="0"/>
                          <a:cs typeface="Arial" panose="020B0604020202020204" pitchFamily="34" charset="0"/>
                        </a:rPr>
                        <a:t>making </a:t>
                      </a:r>
                      <a:r>
                        <a:rPr lang="en-US" sz="1600" dirty="0">
                          <a:solidFill>
                            <a:schemeClr val="tx1"/>
                          </a:solidFill>
                          <a:effectLst/>
                          <a:latin typeface="Arial" panose="020B0604020202020204" pitchFamily="34" charset="0"/>
                          <a:cs typeface="Arial" panose="020B0604020202020204" pitchFamily="34" charset="0"/>
                        </a:rPr>
                        <a:t>sponge cakes for the Mid-Autumn Festival instead of mooncakes.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600" b="0" i="0" kern="1200" dirty="0" smtClean="0">
                          <a:solidFill>
                            <a:schemeClr val="tx1"/>
                          </a:solidFill>
                          <a:effectLst/>
                          <a:latin typeface="Arial" panose="020B0604020202020204" pitchFamily="34" charset="0"/>
                          <a:ea typeface="+mn-ea"/>
                          <a:cs typeface="Arial" panose="020B0604020202020204" pitchFamily="34" charset="0"/>
                        </a:rPr>
                        <a:t>3. According to tradition,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Tx/>
                        <a:buNone/>
                      </a:pPr>
                      <a:r>
                        <a:rPr lang="en-US" sz="1600" b="0" dirty="0">
                          <a:solidFill>
                            <a:schemeClr val="tx1"/>
                          </a:solidFill>
                          <a:effectLst/>
                          <a:latin typeface="Arial" panose="020B0604020202020204" pitchFamily="34" charset="0"/>
                          <a:cs typeface="Arial" panose="020B0604020202020204" pitchFamily="34" charset="0"/>
                        </a:rPr>
                        <a:t>C</a:t>
                      </a:r>
                      <a:r>
                        <a:rPr lang="en-US" sz="1600" b="0" dirty="0" smtClean="0">
                          <a:solidFill>
                            <a:schemeClr val="tx1"/>
                          </a:solidFill>
                          <a:effectLst/>
                          <a:latin typeface="Arial" panose="020B0604020202020204" pitchFamily="34" charset="0"/>
                          <a:cs typeface="Arial" panose="020B0604020202020204" pitchFamily="34" charset="0"/>
                        </a:rPr>
                        <a:t>. </a:t>
                      </a:r>
                      <a:r>
                        <a:rPr lang="en-US" sz="1600" dirty="0" smtClean="0">
                          <a:solidFill>
                            <a:schemeClr val="tx1"/>
                          </a:solidFill>
                          <a:effectLst/>
                          <a:latin typeface="Arial" panose="020B0604020202020204" pitchFamily="34" charset="0"/>
                          <a:cs typeface="Arial" panose="020B0604020202020204" pitchFamily="34" charset="0"/>
                        </a:rPr>
                        <a:t>the </a:t>
                      </a:r>
                      <a:r>
                        <a:rPr lang="en-US" sz="1600" dirty="0">
                          <a:solidFill>
                            <a:schemeClr val="tx1"/>
                          </a:solidFill>
                          <a:effectLst/>
                          <a:latin typeface="Arial" panose="020B0604020202020204" pitchFamily="34" charset="0"/>
                          <a:cs typeface="Arial" panose="020B0604020202020204" pitchFamily="34" charset="0"/>
                        </a:rPr>
                        <a:t>tradition of living with their parents.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kern="1200" dirty="0" smtClean="0">
                          <a:solidFill>
                            <a:schemeClr val="tx1"/>
                          </a:solidFill>
                          <a:effectLst/>
                          <a:latin typeface="Arial" panose="020B0604020202020204" pitchFamily="34" charset="0"/>
                          <a:ea typeface="+mn-ea"/>
                          <a:cs typeface="Arial" panose="020B0604020202020204" pitchFamily="34" charset="0"/>
                        </a:rPr>
                        <a:t>4.</a:t>
                      </a:r>
                      <a:r>
                        <a:rPr lang="vi-VN" sz="1600" b="0" i="0" kern="1200" dirty="0" smtClean="0">
                          <a:solidFill>
                            <a:schemeClr val="tx1"/>
                          </a:solidFill>
                          <a:effectLst/>
                          <a:latin typeface="Arial" panose="020B0604020202020204" pitchFamily="34" charset="0"/>
                          <a:ea typeface="+mn-ea"/>
                          <a:cs typeface="Arial" panose="020B0604020202020204" pitchFamily="34" charset="0"/>
                        </a:rPr>
                        <a:t> </a:t>
                      </a:r>
                      <a:r>
                        <a:rPr lang="en-US" sz="1600" b="0" i="0" kern="1200" dirty="0" smtClean="0">
                          <a:solidFill>
                            <a:schemeClr val="tx1"/>
                          </a:solidFill>
                          <a:effectLst/>
                          <a:latin typeface="Arial" panose="020B0604020202020204" pitchFamily="34" charset="0"/>
                          <a:ea typeface="+mn-ea"/>
                          <a:cs typeface="Arial" panose="020B0604020202020204" pitchFamily="34" charset="0"/>
                        </a:rPr>
                        <a:t>There is a tradition in our school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Tx/>
                        <a:buNone/>
                      </a:pPr>
                      <a:r>
                        <a:rPr lang="en-US" sz="1600" b="0" dirty="0">
                          <a:solidFill>
                            <a:schemeClr val="tx1"/>
                          </a:solidFill>
                          <a:effectLst/>
                          <a:latin typeface="Arial" panose="020B0604020202020204" pitchFamily="34" charset="0"/>
                          <a:cs typeface="Arial" panose="020B0604020202020204" pitchFamily="34" charset="0"/>
                        </a:rPr>
                        <a:t>D</a:t>
                      </a:r>
                      <a:r>
                        <a:rPr lang="en-US" sz="1600" b="0" dirty="0" smtClean="0">
                          <a:solidFill>
                            <a:schemeClr val="tx1"/>
                          </a:solidFill>
                          <a:effectLst/>
                          <a:latin typeface="Arial" panose="020B0604020202020204" pitchFamily="34" charset="0"/>
                          <a:cs typeface="Arial" panose="020B0604020202020204" pitchFamily="34" charset="0"/>
                        </a:rPr>
                        <a:t>. </a:t>
                      </a:r>
                      <a:r>
                        <a:rPr lang="en-US" sz="1600" dirty="0" smtClean="0">
                          <a:solidFill>
                            <a:schemeClr val="tx1"/>
                          </a:solidFill>
                          <a:effectLst/>
                          <a:latin typeface="Arial" panose="020B0604020202020204" pitchFamily="34" charset="0"/>
                          <a:cs typeface="Arial" panose="020B0604020202020204" pitchFamily="34" charset="0"/>
                        </a:rPr>
                        <a:t>in </a:t>
                      </a:r>
                      <a:r>
                        <a:rPr lang="en-US" sz="1600" dirty="0">
                          <a:solidFill>
                            <a:schemeClr val="tx1"/>
                          </a:solidFill>
                          <a:effectLst/>
                          <a:latin typeface="Arial" panose="020B0604020202020204" pitchFamily="34" charset="0"/>
                          <a:cs typeface="Arial" panose="020B0604020202020204" pitchFamily="34" charset="0"/>
                        </a:rPr>
                        <a:t>that country for women to get married in 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kern="1200" dirty="0" smtClean="0">
                          <a:solidFill>
                            <a:schemeClr val="tx1"/>
                          </a:solidFill>
                          <a:effectLst/>
                          <a:latin typeface="Arial" panose="020B0604020202020204" pitchFamily="34" charset="0"/>
                          <a:ea typeface="+mn-ea"/>
                          <a:cs typeface="Arial" panose="020B0604020202020204" pitchFamily="34" charset="0"/>
                        </a:rPr>
                        <a:t>5. They broke with tradition by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Tx/>
                        <a:buNone/>
                      </a:pPr>
                      <a:r>
                        <a:rPr lang="en-US" sz="1600" b="0" dirty="0">
                          <a:solidFill>
                            <a:schemeClr val="tx1"/>
                          </a:solidFill>
                          <a:effectLst/>
                          <a:latin typeface="Arial" panose="020B0604020202020204" pitchFamily="34" charset="0"/>
                          <a:cs typeface="Arial" panose="020B0604020202020204" pitchFamily="34" charset="0"/>
                        </a:rPr>
                        <a:t>E</a:t>
                      </a:r>
                      <a:r>
                        <a:rPr lang="en-US" sz="1600" b="0" dirty="0" smtClean="0">
                          <a:solidFill>
                            <a:schemeClr val="tx1"/>
                          </a:solidFill>
                          <a:effectLst/>
                          <a:latin typeface="Arial" panose="020B0604020202020204" pitchFamily="34" charset="0"/>
                          <a:cs typeface="Arial" panose="020B0604020202020204" pitchFamily="34" charset="0"/>
                        </a:rPr>
                        <a:t>. </a:t>
                      </a:r>
                      <a:r>
                        <a:rPr lang="en-US" sz="1600" dirty="0" smtClean="0">
                          <a:solidFill>
                            <a:schemeClr val="tx1"/>
                          </a:solidFill>
                          <a:effectLst/>
                          <a:latin typeface="Arial" panose="020B0604020202020204" pitchFamily="34" charset="0"/>
                          <a:cs typeface="Arial" panose="020B0604020202020204" pitchFamily="34" charset="0"/>
                        </a:rPr>
                        <a:t>the </a:t>
                      </a:r>
                      <a:r>
                        <a:rPr lang="en-US" sz="1600" dirty="0">
                          <a:solidFill>
                            <a:schemeClr val="tx1"/>
                          </a:solidFill>
                          <a:effectLst/>
                          <a:latin typeface="Arial" panose="020B0604020202020204" pitchFamily="34" charset="0"/>
                          <a:cs typeface="Arial" panose="020B0604020202020204" pitchFamily="34" charset="0"/>
                        </a:rPr>
                        <a:t>family has the custom of giving presents at Christmas.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kern="1200" dirty="0" smtClean="0">
                          <a:solidFill>
                            <a:schemeClr val="tx1"/>
                          </a:solidFill>
                          <a:effectLst/>
                          <a:latin typeface="Arial" panose="020B0604020202020204" pitchFamily="34" charset="0"/>
                          <a:ea typeface="+mn-ea"/>
                          <a:cs typeface="Arial" panose="020B0604020202020204" pitchFamily="34" charset="0"/>
                        </a:rPr>
                        <a:t>6. Many young people do not follow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Tx/>
                        <a:buNone/>
                      </a:pPr>
                      <a:r>
                        <a:rPr lang="en-US" sz="1600" b="0" dirty="0">
                          <a:solidFill>
                            <a:schemeClr val="tx1"/>
                          </a:solidFill>
                          <a:effectLst/>
                          <a:latin typeface="Arial" panose="020B0604020202020204" pitchFamily="34" charset="0"/>
                          <a:cs typeface="Arial" panose="020B0604020202020204" pitchFamily="34" charset="0"/>
                        </a:rPr>
                        <a:t>F</a:t>
                      </a:r>
                      <a:r>
                        <a:rPr lang="en-US" sz="1600" b="0" dirty="0" smtClean="0">
                          <a:solidFill>
                            <a:schemeClr val="tx1"/>
                          </a:solidFill>
                          <a:effectLst/>
                          <a:latin typeface="Arial" panose="020B0604020202020204" pitchFamily="34" charset="0"/>
                          <a:cs typeface="Arial" panose="020B0604020202020204" pitchFamily="34" charset="0"/>
                        </a:rPr>
                        <a:t>. </a:t>
                      </a:r>
                      <a:r>
                        <a:rPr lang="en-US" sz="1600" dirty="0" smtClean="0">
                          <a:solidFill>
                            <a:schemeClr val="tx1"/>
                          </a:solidFill>
                          <a:effectLst/>
                          <a:latin typeface="Arial" panose="020B0604020202020204" pitchFamily="34" charset="0"/>
                          <a:cs typeface="Arial" panose="020B0604020202020204" pitchFamily="34" charset="0"/>
                        </a:rPr>
                        <a:t>morning </a:t>
                      </a:r>
                      <a:r>
                        <a:rPr lang="en-US" sz="1600" dirty="0">
                          <a:solidFill>
                            <a:schemeClr val="tx1"/>
                          </a:solidFill>
                          <a:effectLst/>
                          <a:latin typeface="Arial" panose="020B0604020202020204" pitchFamily="34" charset="0"/>
                          <a:cs typeface="Arial" panose="020B0604020202020204" pitchFamily="34" charset="0"/>
                        </a:rPr>
                        <a:t>exercise at 5 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kern="1200" dirty="0" smtClean="0">
                          <a:solidFill>
                            <a:schemeClr val="tx1"/>
                          </a:solidFill>
                          <a:effectLst/>
                          <a:latin typeface="Arial" panose="020B0604020202020204" pitchFamily="34" charset="0"/>
                          <a:ea typeface="+mn-ea"/>
                          <a:cs typeface="Arial" panose="020B0604020202020204" pitchFamily="34" charset="0"/>
                        </a:rPr>
                        <a:t>7. In my family there is a custom of doing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Tx/>
                        <a:buNone/>
                      </a:pPr>
                      <a:r>
                        <a:rPr lang="en-US" sz="1600" b="0" dirty="0">
                          <a:solidFill>
                            <a:schemeClr val="tx1"/>
                          </a:solidFill>
                          <a:effectLst/>
                          <a:latin typeface="Arial" panose="020B0604020202020204" pitchFamily="34" charset="0"/>
                          <a:cs typeface="Arial" panose="020B0604020202020204" pitchFamily="34" charset="0"/>
                        </a:rPr>
                        <a:t>G</a:t>
                      </a:r>
                      <a:r>
                        <a:rPr lang="en-US" sz="1600" b="0" dirty="0" smtClean="0">
                          <a:solidFill>
                            <a:schemeClr val="tx1"/>
                          </a:solidFill>
                          <a:effectLst/>
                          <a:latin typeface="Arial" panose="020B0604020202020204" pitchFamily="34" charset="0"/>
                          <a:cs typeface="Arial" panose="020B0604020202020204" pitchFamily="34" charset="0"/>
                        </a:rPr>
                        <a:t>. </a:t>
                      </a:r>
                      <a:r>
                        <a:rPr lang="en-US" sz="1600" dirty="0" smtClean="0">
                          <a:solidFill>
                            <a:schemeClr val="tx1"/>
                          </a:solidFill>
                          <a:effectLst/>
                          <a:latin typeface="Arial" panose="020B0604020202020204" pitchFamily="34" charset="0"/>
                          <a:cs typeface="Arial" panose="020B0604020202020204" pitchFamily="34" charset="0"/>
                        </a:rPr>
                        <a:t>girls </a:t>
                      </a:r>
                      <a:r>
                        <a:rPr lang="en-US" sz="1600" dirty="0">
                          <a:solidFill>
                            <a:schemeClr val="tx1"/>
                          </a:solidFill>
                          <a:effectLst/>
                          <a:latin typeface="Arial" panose="020B0604020202020204" pitchFamily="34" charset="0"/>
                          <a:cs typeface="Arial" panose="020B0604020202020204" pitchFamily="34" charset="0"/>
                        </a:rPr>
                        <a:t>should wear </a:t>
                      </a:r>
                      <a:r>
                        <a:rPr lang="en-US" sz="1600" dirty="0" err="1">
                          <a:solidFill>
                            <a:schemeClr val="tx1"/>
                          </a:solidFill>
                          <a:effectLst/>
                          <a:latin typeface="Arial" panose="020B0604020202020204" pitchFamily="34" charset="0"/>
                          <a:cs typeface="Arial" panose="020B0604020202020204" pitchFamily="34" charset="0"/>
                        </a:rPr>
                        <a:t>ao</a:t>
                      </a:r>
                      <a:r>
                        <a:rPr lang="en-US" sz="1600" dirty="0">
                          <a:solidFill>
                            <a:schemeClr val="tx1"/>
                          </a:solidFill>
                          <a:effectLst/>
                          <a:latin typeface="Arial" panose="020B0604020202020204" pitchFamily="34" charset="0"/>
                          <a:cs typeface="Arial" panose="020B0604020202020204" pitchFamily="34" charset="0"/>
                        </a:rPr>
                        <a:t> </a:t>
                      </a:r>
                      <a:r>
                        <a:rPr lang="en-US" sz="1600" dirty="0" err="1">
                          <a:solidFill>
                            <a:schemeClr val="tx1"/>
                          </a:solidFill>
                          <a:effectLst/>
                          <a:latin typeface="Arial" panose="020B0604020202020204" pitchFamily="34" charset="0"/>
                          <a:cs typeface="Arial" panose="020B0604020202020204" pitchFamily="34" charset="0"/>
                        </a:rPr>
                        <a:t>dai</a:t>
                      </a:r>
                      <a:r>
                        <a:rPr lang="en-US" sz="1600" dirty="0">
                          <a:solidFill>
                            <a:schemeClr val="tx1"/>
                          </a:solidFill>
                          <a:effectLst/>
                          <a:latin typeface="Arial" panose="020B0604020202020204" pitchFamily="34" charset="0"/>
                          <a:cs typeface="Arial" panose="020B0604020202020204" pitchFamily="34" charset="0"/>
                        </a:rPr>
                        <a:t> on the first day of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6"/>
                  </a:ext>
                </a:extLst>
              </a:tr>
            </a:tbl>
          </a:graphicData>
        </a:graphic>
      </p:graphicFrame>
      <p:sp>
        <p:nvSpPr>
          <p:cNvPr id="4" name="Rectangle 3"/>
          <p:cNvSpPr/>
          <p:nvPr/>
        </p:nvSpPr>
        <p:spPr>
          <a:xfrm>
            <a:off x="3803803" y="2236802"/>
            <a:ext cx="316112" cy="40011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a:t>
            </a:r>
            <a:endParaRPr lang="en-US" sz="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Rectangle 8"/>
          <p:cNvSpPr/>
          <p:nvPr/>
        </p:nvSpPr>
        <p:spPr>
          <a:xfrm>
            <a:off x="3785368" y="2806707"/>
            <a:ext cx="352982" cy="40011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en-US" sz="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0" name="Rectangle 9"/>
          <p:cNvSpPr/>
          <p:nvPr/>
        </p:nvSpPr>
        <p:spPr>
          <a:xfrm>
            <a:off x="3798192" y="4941168"/>
            <a:ext cx="327334" cy="40011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en-US" sz="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 name="Rectangle 10"/>
          <p:cNvSpPr/>
          <p:nvPr/>
        </p:nvSpPr>
        <p:spPr>
          <a:xfrm>
            <a:off x="3791925" y="5517232"/>
            <a:ext cx="308098" cy="40011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a:t>
            </a:r>
            <a:endParaRPr lang="en-US" sz="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Rectangle 11"/>
          <p:cNvSpPr/>
          <p:nvPr/>
        </p:nvSpPr>
        <p:spPr>
          <a:xfrm>
            <a:off x="3794185" y="4365104"/>
            <a:ext cx="335348" cy="40011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en-US" sz="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3" name="Rectangle 12"/>
          <p:cNvSpPr/>
          <p:nvPr/>
        </p:nvSpPr>
        <p:spPr>
          <a:xfrm>
            <a:off x="3785368" y="3748970"/>
            <a:ext cx="354584" cy="40011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a:t>
            </a:r>
            <a:endParaRPr lang="en-US" sz="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4" name="Rectangle 13"/>
          <p:cNvSpPr/>
          <p:nvPr/>
        </p:nvSpPr>
        <p:spPr>
          <a:xfrm>
            <a:off x="3773345" y="3172906"/>
            <a:ext cx="346570" cy="40011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a:t>
            </a:r>
            <a:endParaRPr lang="en-US" sz="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96547243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P spid="12"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877" y="-24769"/>
            <a:ext cx="3816424" cy="707886"/>
          </a:xfrm>
          <a:prstGeom prst="rect">
            <a:avLst/>
          </a:prstGeom>
          <a:noFill/>
        </p:spPr>
        <p:txBody>
          <a:bodyPr wrap="square" rtlCol="0">
            <a:spAutoFit/>
          </a:bodyPr>
          <a:lstStyle/>
          <a:p>
            <a:r>
              <a:rPr lang="en-US" sz="4000" b="1" dirty="0" smtClean="0">
                <a:solidFill>
                  <a:srgbClr val="FF0000"/>
                </a:solidFill>
              </a:rPr>
              <a:t>NEW WORDS</a:t>
            </a:r>
            <a:endParaRPr lang="en-US" sz="4000" b="1" dirty="0">
              <a:solidFill>
                <a:srgbClr val="FF0000"/>
              </a:solidFill>
            </a:endParaRPr>
          </a:p>
        </p:txBody>
      </p:sp>
      <p:sp>
        <p:nvSpPr>
          <p:cNvPr id="3" name="TextBox 2"/>
          <p:cNvSpPr txBox="1"/>
          <p:nvPr/>
        </p:nvSpPr>
        <p:spPr>
          <a:xfrm>
            <a:off x="504319" y="941401"/>
            <a:ext cx="4386516" cy="584775"/>
          </a:xfrm>
          <a:prstGeom prst="rect">
            <a:avLst/>
          </a:prstGeom>
          <a:noFill/>
        </p:spPr>
        <p:txBody>
          <a:bodyPr wrap="square" rtlCol="0">
            <a:spAutoFit/>
          </a:bodyPr>
          <a:lstStyle/>
          <a:p>
            <a:r>
              <a:rPr lang="en-US" sz="3200" dirty="0" smtClean="0"/>
              <a:t>Christian </a:t>
            </a:r>
            <a:r>
              <a:rPr lang="en-US" sz="3200" dirty="0" smtClean="0">
                <a:solidFill>
                  <a:srgbClr val="FF0000"/>
                </a:solidFill>
              </a:rPr>
              <a:t>/</a:t>
            </a:r>
            <a:r>
              <a:rPr lang="en-US" sz="3200" dirty="0">
                <a:solidFill>
                  <a:srgbClr val="FF0000"/>
                </a:solidFill>
              </a:rPr>
              <a:t>ˈ</a:t>
            </a:r>
            <a:r>
              <a:rPr lang="en-US" sz="3200" dirty="0" err="1">
                <a:solidFill>
                  <a:srgbClr val="FF0000"/>
                </a:solidFill>
              </a:rPr>
              <a:t>krɪs.tʃən</a:t>
            </a:r>
            <a:r>
              <a:rPr lang="en-US" sz="3200" dirty="0">
                <a:solidFill>
                  <a:srgbClr val="FF0000"/>
                </a:solidFill>
              </a:rPr>
              <a:t>/</a:t>
            </a:r>
            <a:r>
              <a:rPr lang="en-US" sz="3200" dirty="0" smtClean="0">
                <a:solidFill>
                  <a:srgbClr val="FF0000"/>
                </a:solidFill>
              </a:rPr>
              <a:t>(</a:t>
            </a:r>
            <a:r>
              <a:rPr lang="en-US" sz="3200" dirty="0" smtClean="0"/>
              <a:t>n)</a:t>
            </a:r>
            <a:endParaRPr lang="en-US" sz="3200" dirty="0"/>
          </a:p>
        </p:txBody>
      </p:sp>
      <p:sp>
        <p:nvSpPr>
          <p:cNvPr id="4" name="TextBox 3"/>
          <p:cNvSpPr txBox="1"/>
          <p:nvPr/>
        </p:nvSpPr>
        <p:spPr>
          <a:xfrm>
            <a:off x="390777" y="1553329"/>
            <a:ext cx="5910861" cy="584775"/>
          </a:xfrm>
          <a:prstGeom prst="rect">
            <a:avLst/>
          </a:prstGeom>
          <a:noFill/>
        </p:spPr>
        <p:txBody>
          <a:bodyPr wrap="square" rtlCol="0">
            <a:spAutoFit/>
          </a:bodyPr>
          <a:lstStyle/>
          <a:p>
            <a:r>
              <a:rPr lang="en-US" sz="3200" dirty="0" smtClean="0"/>
              <a:t>Sponge cake </a:t>
            </a:r>
            <a:r>
              <a:rPr lang="en-US" sz="3200" dirty="0">
                <a:solidFill>
                  <a:srgbClr val="FF0000"/>
                </a:solidFill>
              </a:rPr>
              <a:t>/ˈ</a:t>
            </a:r>
            <a:r>
              <a:rPr lang="en-US" sz="3200" dirty="0" err="1">
                <a:solidFill>
                  <a:srgbClr val="FF0000"/>
                </a:solidFill>
              </a:rPr>
              <a:t>spʌndʒ</a:t>
            </a:r>
            <a:r>
              <a:rPr lang="en-US" sz="3200" dirty="0">
                <a:solidFill>
                  <a:srgbClr val="FF0000"/>
                </a:solidFill>
              </a:rPr>
              <a:t> ˌ</a:t>
            </a:r>
            <a:r>
              <a:rPr lang="en-US" sz="3200" dirty="0" err="1">
                <a:solidFill>
                  <a:srgbClr val="FF0000"/>
                </a:solidFill>
              </a:rPr>
              <a:t>keɪk</a:t>
            </a:r>
            <a:r>
              <a:rPr lang="en-US" sz="3200" dirty="0">
                <a:solidFill>
                  <a:srgbClr val="FF0000"/>
                </a:solidFill>
              </a:rPr>
              <a:t>/</a:t>
            </a:r>
            <a:r>
              <a:rPr lang="en-US" sz="3200" dirty="0" smtClean="0">
                <a:solidFill>
                  <a:srgbClr val="FF0000"/>
                </a:solidFill>
              </a:rPr>
              <a:t>(</a:t>
            </a:r>
            <a:r>
              <a:rPr lang="en-US" sz="3200" dirty="0" smtClean="0"/>
              <a:t>n)</a:t>
            </a:r>
            <a:endParaRPr lang="en-US" sz="3200" dirty="0"/>
          </a:p>
        </p:txBody>
      </p:sp>
      <p:sp>
        <p:nvSpPr>
          <p:cNvPr id="6" name="TextBox 5"/>
          <p:cNvSpPr txBox="1"/>
          <p:nvPr/>
        </p:nvSpPr>
        <p:spPr>
          <a:xfrm>
            <a:off x="451929" y="4300929"/>
            <a:ext cx="3168352" cy="584775"/>
          </a:xfrm>
          <a:prstGeom prst="rect">
            <a:avLst/>
          </a:prstGeom>
          <a:noFill/>
        </p:spPr>
        <p:txBody>
          <a:bodyPr wrap="square" rtlCol="0">
            <a:spAutoFit/>
          </a:bodyPr>
          <a:lstStyle/>
          <a:p>
            <a:r>
              <a:rPr lang="en-US" sz="3200" dirty="0" smtClean="0"/>
              <a:t>Shake </a:t>
            </a:r>
            <a:r>
              <a:rPr lang="en-US" sz="3200" dirty="0"/>
              <a:t> </a:t>
            </a:r>
            <a:r>
              <a:rPr lang="en-US" sz="3200" dirty="0">
                <a:solidFill>
                  <a:srgbClr val="FF0000"/>
                </a:solidFill>
              </a:rPr>
              <a:t>/</a:t>
            </a:r>
            <a:r>
              <a:rPr lang="en-US" sz="3200" dirty="0" err="1">
                <a:solidFill>
                  <a:srgbClr val="FF0000"/>
                </a:solidFill>
              </a:rPr>
              <a:t>ʃeɪk</a:t>
            </a:r>
            <a:r>
              <a:rPr lang="en-US" sz="3200">
                <a:solidFill>
                  <a:srgbClr val="FF0000"/>
                </a:solidFill>
              </a:rPr>
              <a:t>/</a:t>
            </a:r>
            <a:r>
              <a:rPr lang="en-US" sz="3200" smtClean="0">
                <a:solidFill>
                  <a:srgbClr val="FF0000"/>
                </a:solidFill>
              </a:rPr>
              <a:t> </a:t>
            </a:r>
            <a:r>
              <a:rPr lang="en-US" sz="3200" smtClean="0"/>
              <a:t>(v)</a:t>
            </a:r>
            <a:endParaRPr lang="en-US" sz="3200" dirty="0"/>
          </a:p>
        </p:txBody>
      </p:sp>
      <p:sp>
        <p:nvSpPr>
          <p:cNvPr id="7" name="TextBox 6"/>
          <p:cNvSpPr txBox="1"/>
          <p:nvPr/>
        </p:nvSpPr>
        <p:spPr>
          <a:xfrm>
            <a:off x="504319" y="2351990"/>
            <a:ext cx="3168352" cy="584775"/>
          </a:xfrm>
          <a:prstGeom prst="rect">
            <a:avLst/>
          </a:prstGeom>
          <a:noFill/>
        </p:spPr>
        <p:txBody>
          <a:bodyPr wrap="square" rtlCol="0">
            <a:spAutoFit/>
          </a:bodyPr>
          <a:lstStyle/>
          <a:p>
            <a:r>
              <a:rPr lang="en-US" sz="3200" dirty="0" smtClean="0"/>
              <a:t>Straw </a:t>
            </a:r>
            <a:r>
              <a:rPr lang="en-US" sz="3200" dirty="0">
                <a:solidFill>
                  <a:srgbClr val="FF0000"/>
                </a:solidFill>
              </a:rPr>
              <a:t>/</a:t>
            </a:r>
            <a:r>
              <a:rPr lang="en-US" sz="3200" dirty="0" err="1">
                <a:solidFill>
                  <a:srgbClr val="FF0000"/>
                </a:solidFill>
              </a:rPr>
              <a:t>strɔ</a:t>
            </a:r>
            <a:r>
              <a:rPr lang="en-US" sz="3200" dirty="0">
                <a:solidFill>
                  <a:srgbClr val="FF0000"/>
                </a:solidFill>
              </a:rPr>
              <a:t>ː/</a:t>
            </a:r>
            <a:r>
              <a:rPr lang="en-US" sz="3200" dirty="0" smtClean="0">
                <a:solidFill>
                  <a:srgbClr val="FF0000"/>
                </a:solidFill>
              </a:rPr>
              <a:t> </a:t>
            </a:r>
            <a:r>
              <a:rPr lang="en-US" sz="3200" dirty="0" smtClean="0"/>
              <a:t>(n)</a:t>
            </a:r>
            <a:endParaRPr lang="en-US" sz="3200" dirty="0"/>
          </a:p>
        </p:txBody>
      </p:sp>
      <p:sp>
        <p:nvSpPr>
          <p:cNvPr id="8" name="TextBox 7"/>
          <p:cNvSpPr txBox="1"/>
          <p:nvPr/>
        </p:nvSpPr>
        <p:spPr>
          <a:xfrm>
            <a:off x="499156" y="3601402"/>
            <a:ext cx="5923687" cy="584775"/>
          </a:xfrm>
          <a:prstGeom prst="rect">
            <a:avLst/>
          </a:prstGeom>
          <a:noFill/>
        </p:spPr>
        <p:txBody>
          <a:bodyPr wrap="square" rtlCol="0">
            <a:spAutoFit/>
          </a:bodyPr>
          <a:lstStyle/>
          <a:p>
            <a:r>
              <a:rPr lang="en-US" sz="3200" dirty="0" smtClean="0"/>
              <a:t>frustrated</a:t>
            </a:r>
            <a:r>
              <a:rPr lang="en-US" sz="3200" dirty="0" smtClean="0">
                <a:solidFill>
                  <a:srgbClr val="FF0000"/>
                </a:solidFill>
              </a:rPr>
              <a:t>/</a:t>
            </a:r>
            <a:r>
              <a:rPr lang="en-US" sz="3200" dirty="0" err="1" smtClean="0">
                <a:solidFill>
                  <a:srgbClr val="FF0000"/>
                </a:solidFill>
              </a:rPr>
              <a:t>frʌs</a:t>
            </a:r>
            <a:r>
              <a:rPr lang="en-US" sz="3200" dirty="0" err="1">
                <a:solidFill>
                  <a:srgbClr val="FF0000"/>
                </a:solidFill>
              </a:rPr>
              <a:t>ˈtreɪ.tɪd</a:t>
            </a:r>
            <a:r>
              <a:rPr lang="en-US" sz="3200" dirty="0">
                <a:solidFill>
                  <a:srgbClr val="FF0000"/>
                </a:solidFill>
              </a:rPr>
              <a:t>/</a:t>
            </a:r>
            <a:r>
              <a:rPr lang="en-US" sz="3200" dirty="0"/>
              <a:t> </a:t>
            </a:r>
            <a:r>
              <a:rPr lang="en-US" sz="3200" dirty="0" smtClean="0"/>
              <a:t>(</a:t>
            </a:r>
            <a:r>
              <a:rPr lang="en-US" sz="3200" dirty="0" err="1" smtClean="0"/>
              <a:t>adj</a:t>
            </a:r>
            <a:r>
              <a:rPr lang="en-US" sz="3200" dirty="0" smtClean="0"/>
              <a:t>)</a:t>
            </a:r>
            <a:endParaRPr lang="en-US" sz="3200" dirty="0"/>
          </a:p>
        </p:txBody>
      </p:sp>
      <p:sp>
        <p:nvSpPr>
          <p:cNvPr id="9" name="TextBox 8"/>
          <p:cNvSpPr txBox="1"/>
          <p:nvPr/>
        </p:nvSpPr>
        <p:spPr>
          <a:xfrm>
            <a:off x="302002" y="2926330"/>
            <a:ext cx="5999636" cy="584775"/>
          </a:xfrm>
          <a:prstGeom prst="rect">
            <a:avLst/>
          </a:prstGeom>
          <a:noFill/>
        </p:spPr>
        <p:txBody>
          <a:bodyPr wrap="square" rtlCol="0">
            <a:spAutoFit/>
          </a:bodyPr>
          <a:lstStyle/>
          <a:p>
            <a:r>
              <a:rPr lang="en-US" sz="3200" dirty="0" smtClean="0"/>
              <a:t>newsprint</a:t>
            </a:r>
            <a:r>
              <a:rPr lang="en-US" sz="3200" dirty="0"/>
              <a:t> </a:t>
            </a:r>
            <a:r>
              <a:rPr lang="en-US" sz="3200" dirty="0">
                <a:solidFill>
                  <a:srgbClr val="FF0000"/>
                </a:solidFill>
              </a:rPr>
              <a:t>/ˈ</a:t>
            </a:r>
            <a:r>
              <a:rPr lang="en-US" sz="3200" dirty="0" err="1" smtClean="0">
                <a:solidFill>
                  <a:srgbClr val="FF0000"/>
                </a:solidFill>
              </a:rPr>
              <a:t>njuːs.prɪnt</a:t>
            </a:r>
            <a:r>
              <a:rPr lang="en-US" sz="3200" dirty="0">
                <a:solidFill>
                  <a:srgbClr val="FF0000"/>
                </a:solidFill>
              </a:rPr>
              <a:t>/</a:t>
            </a:r>
            <a:r>
              <a:rPr lang="en-US" sz="3200" dirty="0" smtClean="0">
                <a:solidFill>
                  <a:srgbClr val="FF0000"/>
                </a:solidFill>
              </a:rPr>
              <a:t>(</a:t>
            </a:r>
            <a:r>
              <a:rPr lang="en-US" sz="3200" dirty="0" smtClean="0"/>
              <a:t>n)</a:t>
            </a:r>
            <a:endParaRPr lang="en-US" sz="3200" dirty="0"/>
          </a:p>
        </p:txBody>
      </p:sp>
      <p:sp>
        <p:nvSpPr>
          <p:cNvPr id="10" name="TextBox 9"/>
          <p:cNvSpPr txBox="1"/>
          <p:nvPr/>
        </p:nvSpPr>
        <p:spPr>
          <a:xfrm>
            <a:off x="497354" y="4996152"/>
            <a:ext cx="3168352" cy="584775"/>
          </a:xfrm>
          <a:prstGeom prst="rect">
            <a:avLst/>
          </a:prstGeom>
          <a:noFill/>
        </p:spPr>
        <p:txBody>
          <a:bodyPr wrap="square" rtlCol="0">
            <a:spAutoFit/>
          </a:bodyPr>
          <a:lstStyle/>
          <a:p>
            <a:r>
              <a:rPr lang="en-US" sz="3200" dirty="0" smtClean="0"/>
              <a:t>spray </a:t>
            </a:r>
            <a:r>
              <a:rPr lang="en-US" sz="3200" dirty="0"/>
              <a:t> </a:t>
            </a:r>
            <a:r>
              <a:rPr lang="en-US" sz="3200" dirty="0">
                <a:solidFill>
                  <a:srgbClr val="FF0000"/>
                </a:solidFill>
              </a:rPr>
              <a:t>/</a:t>
            </a:r>
            <a:r>
              <a:rPr lang="en-US" sz="3200" dirty="0" err="1">
                <a:solidFill>
                  <a:srgbClr val="FF0000"/>
                </a:solidFill>
              </a:rPr>
              <a:t>spreɪ</a:t>
            </a:r>
            <a:r>
              <a:rPr lang="en-US" sz="3200" dirty="0">
                <a:solidFill>
                  <a:srgbClr val="FF0000"/>
                </a:solidFill>
              </a:rPr>
              <a:t>/</a:t>
            </a:r>
            <a:r>
              <a:rPr lang="en-US" sz="3200" dirty="0" smtClean="0">
                <a:solidFill>
                  <a:srgbClr val="FF0000"/>
                </a:solidFill>
              </a:rPr>
              <a:t>(</a:t>
            </a:r>
            <a:r>
              <a:rPr lang="en-US" sz="3200" dirty="0" smtClean="0"/>
              <a:t>v)</a:t>
            </a:r>
            <a:endParaRPr lang="en-US" sz="3200" dirty="0"/>
          </a:p>
        </p:txBody>
      </p:sp>
      <p:sp>
        <p:nvSpPr>
          <p:cNvPr id="11" name="TextBox 10"/>
          <p:cNvSpPr txBox="1"/>
          <p:nvPr/>
        </p:nvSpPr>
        <p:spPr>
          <a:xfrm>
            <a:off x="4427984" y="951301"/>
            <a:ext cx="5832648" cy="584775"/>
          </a:xfrm>
          <a:prstGeom prst="rect">
            <a:avLst/>
          </a:prstGeom>
          <a:noFill/>
        </p:spPr>
        <p:txBody>
          <a:bodyPr wrap="square" rtlCol="0">
            <a:spAutoFit/>
          </a:bodyPr>
          <a:lstStyle/>
          <a:p>
            <a:r>
              <a:rPr lang="en-US" sz="3200" dirty="0" smtClean="0"/>
              <a:t>: </a:t>
            </a:r>
            <a:r>
              <a:rPr lang="en-US" sz="3200" dirty="0" err="1" smtClean="0"/>
              <a:t>người</a:t>
            </a:r>
            <a:r>
              <a:rPr lang="en-US" sz="3200" dirty="0" smtClean="0"/>
              <a:t> </a:t>
            </a:r>
            <a:r>
              <a:rPr lang="en-US" sz="3200" dirty="0" err="1" smtClean="0"/>
              <a:t>theo</a:t>
            </a:r>
            <a:r>
              <a:rPr lang="en-US" sz="3200" dirty="0" smtClean="0"/>
              <a:t> </a:t>
            </a:r>
            <a:r>
              <a:rPr lang="en-US" sz="3200" dirty="0" err="1" smtClean="0"/>
              <a:t>đạo</a:t>
            </a:r>
            <a:r>
              <a:rPr lang="en-US" sz="3200" dirty="0" smtClean="0"/>
              <a:t> </a:t>
            </a:r>
            <a:r>
              <a:rPr lang="en-US" sz="3200" dirty="0" err="1" smtClean="0"/>
              <a:t>Thiên</a:t>
            </a:r>
            <a:r>
              <a:rPr lang="en-US" sz="3200" dirty="0" smtClean="0"/>
              <a:t> </a:t>
            </a:r>
            <a:r>
              <a:rPr lang="en-US" sz="3200" dirty="0" err="1" smtClean="0"/>
              <a:t>chúa</a:t>
            </a:r>
            <a:endParaRPr lang="en-US" sz="3200" dirty="0"/>
          </a:p>
        </p:txBody>
      </p:sp>
      <p:sp>
        <p:nvSpPr>
          <p:cNvPr id="12" name="TextBox 11"/>
          <p:cNvSpPr txBox="1"/>
          <p:nvPr/>
        </p:nvSpPr>
        <p:spPr>
          <a:xfrm>
            <a:off x="5192048" y="1507059"/>
            <a:ext cx="5832648" cy="584775"/>
          </a:xfrm>
          <a:prstGeom prst="rect">
            <a:avLst/>
          </a:prstGeom>
          <a:noFill/>
        </p:spPr>
        <p:txBody>
          <a:bodyPr wrap="square" rtlCol="0">
            <a:spAutoFit/>
          </a:bodyPr>
          <a:lstStyle/>
          <a:p>
            <a:r>
              <a:rPr lang="en-US" sz="3200" dirty="0" smtClean="0"/>
              <a:t>: </a:t>
            </a:r>
            <a:r>
              <a:rPr lang="en-US" sz="3200" dirty="0" err="1" smtClean="0"/>
              <a:t>bánh</a:t>
            </a:r>
            <a:r>
              <a:rPr lang="en-US" sz="3200" dirty="0" smtClean="0"/>
              <a:t> </a:t>
            </a:r>
            <a:r>
              <a:rPr lang="en-US" sz="3200" dirty="0" err="1" smtClean="0"/>
              <a:t>xốp</a:t>
            </a:r>
            <a:r>
              <a:rPr lang="en-US" sz="3200" dirty="0" smtClean="0"/>
              <a:t> </a:t>
            </a:r>
            <a:r>
              <a:rPr lang="en-US" sz="3200" dirty="0" err="1" smtClean="0"/>
              <a:t>kem</a:t>
            </a:r>
            <a:endParaRPr lang="en-US" sz="3200" dirty="0"/>
          </a:p>
        </p:txBody>
      </p:sp>
      <p:pic>
        <p:nvPicPr>
          <p:cNvPr id="13" name="Picture 12"/>
          <p:cNvPicPr>
            <a:picLocks noChangeAspect="1"/>
          </p:cNvPicPr>
          <p:nvPr/>
        </p:nvPicPr>
        <p:blipFill>
          <a:blip r:embed="rId16"/>
          <a:stretch>
            <a:fillRect/>
          </a:stretch>
        </p:blipFill>
        <p:spPr>
          <a:xfrm>
            <a:off x="5383138" y="3200656"/>
            <a:ext cx="3205863" cy="2907011"/>
          </a:xfrm>
          <a:prstGeom prst="rect">
            <a:avLst/>
          </a:prstGeom>
        </p:spPr>
      </p:pic>
      <p:sp>
        <p:nvSpPr>
          <p:cNvPr id="15" name="TextBox 14"/>
          <p:cNvSpPr txBox="1"/>
          <p:nvPr/>
        </p:nvSpPr>
        <p:spPr>
          <a:xfrm>
            <a:off x="3359447" y="2312869"/>
            <a:ext cx="5832648" cy="584775"/>
          </a:xfrm>
          <a:prstGeom prst="rect">
            <a:avLst/>
          </a:prstGeom>
          <a:noFill/>
        </p:spPr>
        <p:txBody>
          <a:bodyPr wrap="square" rtlCol="0">
            <a:spAutoFit/>
          </a:bodyPr>
          <a:lstStyle/>
          <a:p>
            <a:r>
              <a:rPr lang="en-US" sz="3200" dirty="0" smtClean="0"/>
              <a:t>: </a:t>
            </a:r>
            <a:r>
              <a:rPr lang="en-US" sz="3200" dirty="0" err="1" smtClean="0"/>
              <a:t>ống</a:t>
            </a:r>
            <a:r>
              <a:rPr lang="en-US" sz="3200" dirty="0" smtClean="0"/>
              <a:t> </a:t>
            </a:r>
            <a:r>
              <a:rPr lang="en-US" sz="3200" dirty="0" err="1" smtClean="0"/>
              <a:t>hút</a:t>
            </a:r>
            <a:endParaRPr lang="en-US" sz="3200" dirty="0"/>
          </a:p>
        </p:txBody>
      </p:sp>
      <p:sp>
        <p:nvSpPr>
          <p:cNvPr id="16" name="TextBox 15"/>
          <p:cNvSpPr txBox="1"/>
          <p:nvPr/>
        </p:nvSpPr>
        <p:spPr>
          <a:xfrm>
            <a:off x="4886361" y="2957067"/>
            <a:ext cx="5832648" cy="584775"/>
          </a:xfrm>
          <a:prstGeom prst="rect">
            <a:avLst/>
          </a:prstGeom>
          <a:noFill/>
        </p:spPr>
        <p:txBody>
          <a:bodyPr wrap="square" rtlCol="0">
            <a:spAutoFit/>
          </a:bodyPr>
          <a:lstStyle/>
          <a:p>
            <a:r>
              <a:rPr lang="en-US" sz="3200" dirty="0" smtClean="0"/>
              <a:t>: </a:t>
            </a:r>
            <a:r>
              <a:rPr lang="en-US" sz="3200" dirty="0" err="1" smtClean="0"/>
              <a:t>giấy</a:t>
            </a:r>
            <a:r>
              <a:rPr lang="en-US" sz="3200" dirty="0" smtClean="0"/>
              <a:t> in </a:t>
            </a:r>
            <a:r>
              <a:rPr lang="en-US" sz="3200" dirty="0" err="1" smtClean="0"/>
              <a:t>báo</a:t>
            </a:r>
            <a:endParaRPr lang="en-US" sz="3200" dirty="0"/>
          </a:p>
        </p:txBody>
      </p:sp>
      <p:sp>
        <p:nvSpPr>
          <p:cNvPr id="17" name="TextBox 16"/>
          <p:cNvSpPr txBox="1"/>
          <p:nvPr/>
        </p:nvSpPr>
        <p:spPr>
          <a:xfrm>
            <a:off x="5517830" y="3552491"/>
            <a:ext cx="5832648" cy="584775"/>
          </a:xfrm>
          <a:prstGeom prst="rect">
            <a:avLst/>
          </a:prstGeom>
          <a:noFill/>
        </p:spPr>
        <p:txBody>
          <a:bodyPr wrap="square" rtlCol="0">
            <a:spAutoFit/>
          </a:bodyPr>
          <a:lstStyle/>
          <a:p>
            <a:r>
              <a:rPr lang="en-US" sz="3200" dirty="0" smtClean="0"/>
              <a:t>: </a:t>
            </a:r>
            <a:r>
              <a:rPr lang="en-US" sz="3200" dirty="0" err="1" smtClean="0"/>
              <a:t>giận</a:t>
            </a:r>
            <a:r>
              <a:rPr lang="en-US" sz="3200" dirty="0" smtClean="0"/>
              <a:t> </a:t>
            </a:r>
            <a:r>
              <a:rPr lang="en-US" sz="3200" dirty="0" err="1" smtClean="0"/>
              <a:t>dữ</a:t>
            </a:r>
            <a:endParaRPr lang="en-US" sz="3200" dirty="0"/>
          </a:p>
        </p:txBody>
      </p:sp>
      <p:sp>
        <p:nvSpPr>
          <p:cNvPr id="18" name="TextBox 17"/>
          <p:cNvSpPr txBox="1"/>
          <p:nvPr/>
        </p:nvSpPr>
        <p:spPr>
          <a:xfrm>
            <a:off x="3522906" y="4274038"/>
            <a:ext cx="5832648" cy="584775"/>
          </a:xfrm>
          <a:prstGeom prst="rect">
            <a:avLst/>
          </a:prstGeom>
          <a:noFill/>
        </p:spPr>
        <p:txBody>
          <a:bodyPr wrap="square" rtlCol="0">
            <a:spAutoFit/>
          </a:bodyPr>
          <a:lstStyle/>
          <a:p>
            <a:r>
              <a:rPr lang="en-US" sz="3200" dirty="0" smtClean="0"/>
              <a:t>: </a:t>
            </a:r>
            <a:r>
              <a:rPr lang="en-US" sz="3200" dirty="0" err="1" smtClean="0"/>
              <a:t>bắt</a:t>
            </a:r>
            <a:r>
              <a:rPr lang="en-US" sz="3200" dirty="0" smtClean="0"/>
              <a:t> </a:t>
            </a:r>
            <a:r>
              <a:rPr lang="en-US" sz="3200" dirty="0" err="1" smtClean="0"/>
              <a:t>tay</a:t>
            </a:r>
            <a:endParaRPr lang="en-US" sz="3200" dirty="0"/>
          </a:p>
        </p:txBody>
      </p:sp>
      <p:sp>
        <p:nvSpPr>
          <p:cNvPr id="19" name="TextBox 18"/>
          <p:cNvSpPr txBox="1"/>
          <p:nvPr/>
        </p:nvSpPr>
        <p:spPr>
          <a:xfrm>
            <a:off x="3564328" y="4904038"/>
            <a:ext cx="5832648" cy="584775"/>
          </a:xfrm>
          <a:prstGeom prst="rect">
            <a:avLst/>
          </a:prstGeom>
          <a:noFill/>
        </p:spPr>
        <p:txBody>
          <a:bodyPr wrap="square" rtlCol="0">
            <a:spAutoFit/>
          </a:bodyPr>
          <a:lstStyle/>
          <a:p>
            <a:r>
              <a:rPr lang="en-US" sz="3200" dirty="0" smtClean="0"/>
              <a:t>: </a:t>
            </a:r>
            <a:r>
              <a:rPr lang="en-US" sz="3200" dirty="0" err="1" smtClean="0"/>
              <a:t>phun</a:t>
            </a:r>
            <a:endParaRPr lang="en-US" sz="3200" dirty="0"/>
          </a:p>
        </p:txBody>
      </p:sp>
      <p:pic>
        <p:nvPicPr>
          <p:cNvPr id="21" name="Picture 20"/>
          <p:cNvPicPr>
            <a:picLocks noChangeAspect="1"/>
          </p:cNvPicPr>
          <p:nvPr/>
        </p:nvPicPr>
        <p:blipFill>
          <a:blip r:embed="rId17"/>
          <a:stretch>
            <a:fillRect/>
          </a:stretch>
        </p:blipFill>
        <p:spPr>
          <a:xfrm>
            <a:off x="6301638" y="1668805"/>
            <a:ext cx="2796696" cy="1871634"/>
          </a:xfrm>
          <a:prstGeom prst="rect">
            <a:avLst/>
          </a:prstGeom>
        </p:spPr>
      </p:pic>
      <p:pic>
        <p:nvPicPr>
          <p:cNvPr id="22" name="Picture 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355083" y="3435071"/>
            <a:ext cx="3096344" cy="214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573524" y="4300929"/>
            <a:ext cx="3398754" cy="1765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194388" y="1646099"/>
            <a:ext cx="3950867" cy="1917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AutoShape 2" descr="Káº¿t quáº£ hÃ¬nh áº£nh cho shake hand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6" name="Picture 25"/>
          <p:cNvPicPr>
            <a:picLocks noChangeAspect="1"/>
          </p:cNvPicPr>
          <p:nvPr/>
        </p:nvPicPr>
        <p:blipFill>
          <a:blip r:embed="rId21"/>
          <a:stretch>
            <a:fillRect/>
          </a:stretch>
        </p:blipFill>
        <p:spPr>
          <a:xfrm>
            <a:off x="5716864" y="70795"/>
            <a:ext cx="3080615" cy="2050009"/>
          </a:xfrm>
          <a:prstGeom prst="rect">
            <a:avLst/>
          </a:prstGeom>
        </p:spPr>
      </p:pic>
      <p:pic>
        <p:nvPicPr>
          <p:cNvPr id="27" name="Picture 26"/>
          <p:cNvPicPr>
            <a:picLocks noChangeAspect="1"/>
          </p:cNvPicPr>
          <p:nvPr/>
        </p:nvPicPr>
        <p:blipFill>
          <a:blip r:embed="rId22"/>
          <a:stretch>
            <a:fillRect/>
          </a:stretch>
        </p:blipFill>
        <p:spPr>
          <a:xfrm>
            <a:off x="5351823" y="1667402"/>
            <a:ext cx="3588407" cy="1990910"/>
          </a:xfrm>
          <a:prstGeom prst="rect">
            <a:avLst/>
          </a:prstGeom>
        </p:spPr>
      </p:pic>
      <p:pic>
        <p:nvPicPr>
          <p:cNvPr id="28" name="Christia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2798" y="941208"/>
            <a:ext cx="609600" cy="609600"/>
          </a:xfrm>
          <a:prstGeom prst="rect">
            <a:avLst/>
          </a:prstGeom>
        </p:spPr>
      </p:pic>
      <p:pic>
        <p:nvPicPr>
          <p:cNvPr id="29" name="Sponge cake">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3"/>
          <a:stretch>
            <a:fillRect/>
          </a:stretch>
        </p:blipFill>
        <p:spPr>
          <a:xfrm>
            <a:off x="-2798" y="1572233"/>
            <a:ext cx="609600" cy="609600"/>
          </a:xfrm>
          <a:prstGeom prst="rect">
            <a:avLst/>
          </a:prstGeom>
        </p:spPr>
      </p:pic>
      <p:pic>
        <p:nvPicPr>
          <p:cNvPr id="30" name="frustrate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3"/>
          <a:stretch>
            <a:fillRect/>
          </a:stretch>
        </p:blipFill>
        <p:spPr>
          <a:xfrm>
            <a:off x="52303" y="3569434"/>
            <a:ext cx="609600" cy="609600"/>
          </a:xfrm>
          <a:prstGeom prst="rect">
            <a:avLst/>
          </a:prstGeom>
        </p:spPr>
      </p:pic>
      <p:pic>
        <p:nvPicPr>
          <p:cNvPr id="31" name="newsprin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23"/>
          <a:stretch>
            <a:fillRect/>
          </a:stretch>
        </p:blipFill>
        <p:spPr>
          <a:xfrm>
            <a:off x="52303" y="2970603"/>
            <a:ext cx="609600" cy="609600"/>
          </a:xfrm>
          <a:prstGeom prst="rect">
            <a:avLst/>
          </a:prstGeom>
        </p:spPr>
      </p:pic>
      <p:pic>
        <p:nvPicPr>
          <p:cNvPr id="32" name="straw">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23"/>
          <a:stretch>
            <a:fillRect/>
          </a:stretch>
        </p:blipFill>
        <p:spPr>
          <a:xfrm>
            <a:off x="15007" y="2356042"/>
            <a:ext cx="609600" cy="609600"/>
          </a:xfrm>
          <a:prstGeom prst="rect">
            <a:avLst/>
          </a:prstGeom>
        </p:spPr>
      </p:pic>
      <p:pic>
        <p:nvPicPr>
          <p:cNvPr id="34" name="spray">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23"/>
          <a:stretch>
            <a:fillRect/>
          </a:stretch>
        </p:blipFill>
        <p:spPr>
          <a:xfrm>
            <a:off x="110743" y="4787641"/>
            <a:ext cx="609600" cy="609600"/>
          </a:xfrm>
          <a:prstGeom prst="rect">
            <a:avLst/>
          </a:prstGeom>
        </p:spPr>
      </p:pic>
      <p:pic>
        <p:nvPicPr>
          <p:cNvPr id="35" name="Shake">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23"/>
          <a:stretch>
            <a:fillRect/>
          </a:stretch>
        </p:blipFill>
        <p:spPr>
          <a:xfrm>
            <a:off x="95791" y="4184261"/>
            <a:ext cx="609600" cy="609600"/>
          </a:xfrm>
          <a:prstGeom prst="rect">
            <a:avLst/>
          </a:prstGeom>
        </p:spPr>
      </p:pic>
    </p:spTree>
    <p:extLst>
      <p:ext uri="{BB962C8B-B14F-4D97-AF65-F5344CB8AC3E}">
        <p14:creationId xmlns:p14="http://schemas.microsoft.com/office/powerpoint/2010/main" val="426444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nodeType="clickEffect">
                                  <p:stCondLst>
                                    <p:cond delay="0"/>
                                  </p:stCondLst>
                                  <p:childTnLst>
                                    <p:animEffect transition="out" filter="barn(inVertical)">
                                      <p:cBhvr>
                                        <p:cTn id="21" dur="500"/>
                                        <p:tgtEl>
                                          <p:spTgt spid="27"/>
                                        </p:tgtEl>
                                      </p:cBhvr>
                                    </p:animEffect>
                                    <p:set>
                                      <p:cBhvr>
                                        <p:cTn id="22" dur="1" fill="hold">
                                          <p:stCondLst>
                                            <p:cond delay="499"/>
                                          </p:stCondLst>
                                        </p:cTn>
                                        <p:tgtEl>
                                          <p:spTgt spid="2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xit" presetSubtype="21" fill="hold" nodeType="clickEffect">
                                  <p:stCondLst>
                                    <p:cond delay="0"/>
                                  </p:stCondLst>
                                  <p:childTnLst>
                                    <p:animEffect transition="out" filter="barn(inVertical)">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down)">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barn(inVertical)">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arn(inVertical)">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xit" presetSubtype="21" fill="hold" nodeType="clickEffect">
                                  <p:stCondLst>
                                    <p:cond delay="0"/>
                                  </p:stCondLst>
                                  <p:childTnLst>
                                    <p:animEffect transition="out" filter="barn(inVertical)">
                                      <p:cBhvr>
                                        <p:cTn id="61" dur="500"/>
                                        <p:tgtEl>
                                          <p:spTgt spid="21"/>
                                        </p:tgtEl>
                                      </p:cBhvr>
                                    </p:animEffect>
                                    <p:set>
                                      <p:cBhvr>
                                        <p:cTn id="62" dur="1" fill="hold">
                                          <p:stCondLst>
                                            <p:cond delay="499"/>
                                          </p:stCondLst>
                                        </p:cTn>
                                        <p:tgtEl>
                                          <p:spTgt spid="21"/>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down)">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barn(inVertical)">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wipe(down)">
                                      <p:cBhvr>
                                        <p:cTn id="77" dur="5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xit" presetSubtype="21" fill="hold" nodeType="clickEffect">
                                  <p:stCondLst>
                                    <p:cond delay="0"/>
                                  </p:stCondLst>
                                  <p:childTnLst>
                                    <p:animEffect transition="out" filter="barn(inVertical)">
                                      <p:cBhvr>
                                        <p:cTn id="81" dur="500"/>
                                        <p:tgtEl>
                                          <p:spTgt spid="22"/>
                                        </p:tgtEl>
                                      </p:cBhvr>
                                    </p:animEffect>
                                    <p:set>
                                      <p:cBhvr>
                                        <p:cTn id="82" dur="1" fill="hold">
                                          <p:stCondLst>
                                            <p:cond delay="499"/>
                                          </p:stCondLst>
                                        </p:cTn>
                                        <p:tgtEl>
                                          <p:spTgt spid="22"/>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wipe(down)">
                                      <p:cBhvr>
                                        <p:cTn id="87" dur="500"/>
                                        <p:tgtEl>
                                          <p:spTgt spid="23"/>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barn(inVertical)">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17"/>
                                        </p:tgtEl>
                                        <p:attrNameLst>
                                          <p:attrName>style.visibility</p:attrName>
                                        </p:attrNameLst>
                                      </p:cBhvr>
                                      <p:to>
                                        <p:strVal val="visible"/>
                                      </p:to>
                                    </p:set>
                                    <p:animEffect transition="in" filter="barn(inVertical)">
                                      <p:cBhvr>
                                        <p:cTn id="97" dur="500"/>
                                        <p:tgtEl>
                                          <p:spTgt spid="17"/>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xit" presetSubtype="21" fill="hold" nodeType="clickEffect">
                                  <p:stCondLst>
                                    <p:cond delay="0"/>
                                  </p:stCondLst>
                                  <p:childTnLst>
                                    <p:animEffect transition="out" filter="barn(inVertical)">
                                      <p:cBhvr>
                                        <p:cTn id="101" dur="500"/>
                                        <p:tgtEl>
                                          <p:spTgt spid="23"/>
                                        </p:tgtEl>
                                      </p:cBhvr>
                                    </p:animEffect>
                                    <p:set>
                                      <p:cBhvr>
                                        <p:cTn id="102" dur="1" fill="hold">
                                          <p:stCondLst>
                                            <p:cond delay="499"/>
                                          </p:stCondLst>
                                        </p:cTn>
                                        <p:tgtEl>
                                          <p:spTgt spid="23"/>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wipe(down)">
                                      <p:cBhvr>
                                        <p:cTn id="107" dur="500"/>
                                        <p:tgtEl>
                                          <p:spTgt spid="26"/>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6"/>
                                        </p:tgtEl>
                                        <p:attrNameLst>
                                          <p:attrName>style.visibility</p:attrName>
                                        </p:attrNameLst>
                                      </p:cBhvr>
                                      <p:to>
                                        <p:strVal val="visible"/>
                                      </p:to>
                                    </p:set>
                                    <p:animEffect transition="in" filter="barn(inVertical)">
                                      <p:cBhvr>
                                        <p:cTn id="112" dur="500"/>
                                        <p:tgtEl>
                                          <p:spTgt spid="6"/>
                                        </p:tgtEl>
                                      </p:cBhvr>
                                    </p:animEffec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18"/>
                                        </p:tgtEl>
                                        <p:attrNameLst>
                                          <p:attrName>style.visibility</p:attrName>
                                        </p:attrNameLst>
                                      </p:cBhvr>
                                      <p:to>
                                        <p:strVal val="visible"/>
                                      </p:to>
                                    </p:set>
                                    <p:animEffect transition="in" filter="barn(inVertical)">
                                      <p:cBhvr>
                                        <p:cTn id="117" dur="500"/>
                                        <p:tgtEl>
                                          <p:spTgt spid="18"/>
                                        </p:tgtEl>
                                      </p:cBhvr>
                                    </p:animEffect>
                                  </p:childTnLst>
                                </p:cTn>
                              </p:par>
                            </p:childTnLst>
                          </p:cTn>
                        </p:par>
                      </p:childTnLst>
                    </p:cTn>
                  </p:par>
                  <p:par>
                    <p:cTn id="118" fill="hold">
                      <p:stCondLst>
                        <p:cond delay="indefinite"/>
                      </p:stCondLst>
                      <p:childTnLst>
                        <p:par>
                          <p:cTn id="119" fill="hold">
                            <p:stCondLst>
                              <p:cond delay="0"/>
                            </p:stCondLst>
                            <p:childTnLst>
                              <p:par>
                                <p:cTn id="120" presetID="16" presetClass="exit" presetSubtype="21" fill="hold" nodeType="clickEffect">
                                  <p:stCondLst>
                                    <p:cond delay="0"/>
                                  </p:stCondLst>
                                  <p:childTnLst>
                                    <p:animEffect transition="out" filter="barn(inVertical)">
                                      <p:cBhvr>
                                        <p:cTn id="121" dur="500"/>
                                        <p:tgtEl>
                                          <p:spTgt spid="26"/>
                                        </p:tgtEl>
                                      </p:cBhvr>
                                    </p:animEffect>
                                    <p:set>
                                      <p:cBhvr>
                                        <p:cTn id="122" dur="1" fill="hold">
                                          <p:stCondLst>
                                            <p:cond delay="499"/>
                                          </p:stCondLst>
                                        </p:cTn>
                                        <p:tgtEl>
                                          <p:spTgt spid="26"/>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nodeType="click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wipe(down)">
                                      <p:cBhvr>
                                        <p:cTn id="127" dur="500"/>
                                        <p:tgtEl>
                                          <p:spTgt spid="24"/>
                                        </p:tgtEl>
                                      </p:cBhvr>
                                    </p:animEffect>
                                  </p:childTnLst>
                                </p:cTn>
                              </p:par>
                            </p:childTnLst>
                          </p:cTn>
                        </p:par>
                      </p:childTnLst>
                    </p:cTn>
                  </p:par>
                  <p:par>
                    <p:cTn id="128" fill="hold">
                      <p:stCondLst>
                        <p:cond delay="indefinite"/>
                      </p:stCondLst>
                      <p:childTnLst>
                        <p:par>
                          <p:cTn id="129" fill="hold">
                            <p:stCondLst>
                              <p:cond delay="0"/>
                            </p:stCondLst>
                            <p:childTnLst>
                              <p:par>
                                <p:cTn id="130" presetID="16" presetClass="entr" presetSubtype="21" fill="hold" grpId="0" nodeType="clickEffect">
                                  <p:stCondLst>
                                    <p:cond delay="0"/>
                                  </p:stCondLst>
                                  <p:childTnLst>
                                    <p:set>
                                      <p:cBhvr>
                                        <p:cTn id="131" dur="1" fill="hold">
                                          <p:stCondLst>
                                            <p:cond delay="0"/>
                                          </p:stCondLst>
                                        </p:cTn>
                                        <p:tgtEl>
                                          <p:spTgt spid="10"/>
                                        </p:tgtEl>
                                        <p:attrNameLst>
                                          <p:attrName>style.visibility</p:attrName>
                                        </p:attrNameLst>
                                      </p:cBhvr>
                                      <p:to>
                                        <p:strVal val="visible"/>
                                      </p:to>
                                    </p:set>
                                    <p:animEffect transition="in" filter="barn(inVertical)">
                                      <p:cBhvr>
                                        <p:cTn id="132" dur="500"/>
                                        <p:tgtEl>
                                          <p:spTgt spid="10"/>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grpId="0" nodeType="clickEffect">
                                  <p:stCondLst>
                                    <p:cond delay="0"/>
                                  </p:stCondLst>
                                  <p:childTnLst>
                                    <p:set>
                                      <p:cBhvr>
                                        <p:cTn id="136" dur="1" fill="hold">
                                          <p:stCondLst>
                                            <p:cond delay="0"/>
                                          </p:stCondLst>
                                        </p:cTn>
                                        <p:tgtEl>
                                          <p:spTgt spid="19"/>
                                        </p:tgtEl>
                                        <p:attrNameLst>
                                          <p:attrName>style.visibility</p:attrName>
                                        </p:attrNameLst>
                                      </p:cBhvr>
                                      <p:to>
                                        <p:strVal val="visible"/>
                                      </p:to>
                                    </p:set>
                                    <p:animEffect transition="in" filter="wipe(down)">
                                      <p:cBhvr>
                                        <p:cTn id="137" dur="500"/>
                                        <p:tgtEl>
                                          <p:spTgt spid="19"/>
                                        </p:tgtEl>
                                      </p:cBhvr>
                                    </p:animEffect>
                                  </p:childTnLst>
                                </p:cTn>
                              </p:par>
                            </p:childTnLst>
                          </p:cTn>
                        </p:par>
                      </p:childTnLst>
                    </p:cTn>
                  </p:par>
                  <p:par>
                    <p:cTn id="138" fill="hold">
                      <p:stCondLst>
                        <p:cond delay="indefinite"/>
                      </p:stCondLst>
                      <p:childTnLst>
                        <p:par>
                          <p:cTn id="139" fill="hold">
                            <p:stCondLst>
                              <p:cond delay="0"/>
                            </p:stCondLst>
                            <p:childTnLst>
                              <p:par>
                                <p:cTn id="140" presetID="16" presetClass="exit" presetSubtype="21" fill="hold" nodeType="clickEffect">
                                  <p:stCondLst>
                                    <p:cond delay="0"/>
                                  </p:stCondLst>
                                  <p:childTnLst>
                                    <p:animEffect transition="out" filter="barn(inVertical)">
                                      <p:cBhvr>
                                        <p:cTn id="141" dur="500"/>
                                        <p:tgtEl>
                                          <p:spTgt spid="24"/>
                                        </p:tgtEl>
                                      </p:cBhvr>
                                    </p:animEffect>
                                    <p:set>
                                      <p:cBhvr>
                                        <p:cTn id="142"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3" restart="whenNotActive" fill="hold" evtFilter="cancelBubble" nodeType="interactiveSeq">
                <p:stCondLst>
                  <p:cond evt="onClick" delay="0">
                    <p:tgtEl>
                      <p:spTgt spid="28"/>
                    </p:tgtEl>
                  </p:cond>
                </p:stCondLst>
                <p:endSync evt="end" delay="0">
                  <p:rtn val="all"/>
                </p:endSync>
                <p:childTnLst>
                  <p:par>
                    <p:cTn id="144" fill="hold">
                      <p:stCondLst>
                        <p:cond delay="0"/>
                      </p:stCondLst>
                      <p:childTnLst>
                        <p:par>
                          <p:cTn id="145" fill="hold">
                            <p:stCondLst>
                              <p:cond delay="0"/>
                            </p:stCondLst>
                            <p:childTnLst>
                              <p:par>
                                <p:cTn id="146" presetID="1" presetClass="mediacall" presetSubtype="0" fill="hold" nodeType="clickEffect">
                                  <p:stCondLst>
                                    <p:cond delay="0"/>
                                  </p:stCondLst>
                                  <p:childTnLst>
                                    <p:cmd type="call" cmd="playFrom(0.0)">
                                      <p:cBhvr>
                                        <p:cTn id="147" dur="960" fill="hold"/>
                                        <p:tgtEl>
                                          <p:spTgt spid="28"/>
                                        </p:tgtEl>
                                      </p:cBhvr>
                                    </p:cmd>
                                  </p:childTnLst>
                                </p:cTn>
                              </p:par>
                            </p:childTnLst>
                          </p:cTn>
                        </p:par>
                      </p:childTnLst>
                    </p:cTn>
                  </p:par>
                </p:childTnLst>
              </p:cTn>
              <p:nextCondLst>
                <p:cond evt="onClick" delay="0">
                  <p:tgtEl>
                    <p:spTgt spid="28"/>
                  </p:tgtEl>
                </p:cond>
              </p:nextCondLst>
            </p:seq>
            <p:audio>
              <p:cMediaNode vol="80000">
                <p:cTn id="148" fill="hold" display="0">
                  <p:stCondLst>
                    <p:cond delay="indefinite"/>
                  </p:stCondLst>
                  <p:endCondLst>
                    <p:cond evt="onStopAudio" delay="0">
                      <p:tgtEl>
                        <p:sldTgt/>
                      </p:tgtEl>
                    </p:cond>
                  </p:endCondLst>
                </p:cTn>
                <p:tgtEl>
                  <p:spTgt spid="28"/>
                </p:tgtEl>
              </p:cMediaNode>
            </p:audio>
            <p:seq concurrent="1" nextAc="seek">
              <p:cTn id="149" restart="whenNotActive" fill="hold" evtFilter="cancelBubble" nodeType="interactiveSeq">
                <p:stCondLst>
                  <p:cond evt="onClick" delay="0">
                    <p:tgtEl>
                      <p:spTgt spid="29"/>
                    </p:tgtEl>
                  </p:cond>
                </p:stCondLst>
                <p:endSync evt="end" delay="0">
                  <p:rtn val="all"/>
                </p:endSync>
                <p:childTnLst>
                  <p:par>
                    <p:cTn id="150" fill="hold">
                      <p:stCondLst>
                        <p:cond delay="0"/>
                      </p:stCondLst>
                      <p:childTnLst>
                        <p:par>
                          <p:cTn id="151" fill="hold">
                            <p:stCondLst>
                              <p:cond delay="0"/>
                            </p:stCondLst>
                            <p:childTnLst>
                              <p:par>
                                <p:cTn id="152" presetID="1" presetClass="mediacall" presetSubtype="0" fill="hold" nodeType="clickEffect">
                                  <p:stCondLst>
                                    <p:cond delay="0"/>
                                  </p:stCondLst>
                                  <p:childTnLst>
                                    <p:cmd type="call" cmd="playFrom(0.0)">
                                      <p:cBhvr>
                                        <p:cTn id="153" dur="1032" fill="hold"/>
                                        <p:tgtEl>
                                          <p:spTgt spid="29"/>
                                        </p:tgtEl>
                                      </p:cBhvr>
                                    </p:cmd>
                                  </p:childTnLst>
                                </p:cTn>
                              </p:par>
                            </p:childTnLst>
                          </p:cTn>
                        </p:par>
                      </p:childTnLst>
                    </p:cTn>
                  </p:par>
                </p:childTnLst>
              </p:cTn>
              <p:nextCondLst>
                <p:cond evt="onClick" delay="0">
                  <p:tgtEl>
                    <p:spTgt spid="29"/>
                  </p:tgtEl>
                </p:cond>
              </p:nextCondLst>
            </p:seq>
            <p:audio>
              <p:cMediaNode vol="80000">
                <p:cTn id="154" fill="hold" display="0">
                  <p:stCondLst>
                    <p:cond delay="indefinite"/>
                  </p:stCondLst>
                  <p:endCondLst>
                    <p:cond evt="onStopAudio" delay="0">
                      <p:tgtEl>
                        <p:sldTgt/>
                      </p:tgtEl>
                    </p:cond>
                  </p:endCondLst>
                </p:cTn>
                <p:tgtEl>
                  <p:spTgt spid="29"/>
                </p:tgtEl>
              </p:cMediaNode>
            </p:audio>
            <p:seq concurrent="1" nextAc="seek">
              <p:cTn id="155" restart="whenNotActive" fill="hold" evtFilter="cancelBubble" nodeType="interactiveSeq">
                <p:stCondLst>
                  <p:cond evt="onClick" delay="0">
                    <p:tgtEl>
                      <p:spTgt spid="30"/>
                    </p:tgtEl>
                  </p:cond>
                </p:stCondLst>
                <p:endSync evt="end" delay="0">
                  <p:rtn val="all"/>
                </p:endSync>
                <p:childTnLst>
                  <p:par>
                    <p:cTn id="156" fill="hold">
                      <p:stCondLst>
                        <p:cond delay="0"/>
                      </p:stCondLst>
                      <p:childTnLst>
                        <p:par>
                          <p:cTn id="157" fill="hold">
                            <p:stCondLst>
                              <p:cond delay="0"/>
                            </p:stCondLst>
                            <p:childTnLst>
                              <p:par>
                                <p:cTn id="158" presetID="1" presetClass="mediacall" presetSubtype="0" fill="hold" nodeType="clickEffect">
                                  <p:stCondLst>
                                    <p:cond delay="0"/>
                                  </p:stCondLst>
                                  <p:childTnLst>
                                    <p:cmd type="call" cmd="playFrom(0.0)">
                                      <p:cBhvr>
                                        <p:cTn id="159" dur="1224" fill="hold"/>
                                        <p:tgtEl>
                                          <p:spTgt spid="30"/>
                                        </p:tgtEl>
                                      </p:cBhvr>
                                    </p:cmd>
                                  </p:childTnLst>
                                </p:cTn>
                              </p:par>
                            </p:childTnLst>
                          </p:cTn>
                        </p:par>
                      </p:childTnLst>
                    </p:cTn>
                  </p:par>
                </p:childTnLst>
              </p:cTn>
              <p:nextCondLst>
                <p:cond evt="onClick" delay="0">
                  <p:tgtEl>
                    <p:spTgt spid="30"/>
                  </p:tgtEl>
                </p:cond>
              </p:nextCondLst>
            </p:seq>
            <p:audio>
              <p:cMediaNode vol="80000">
                <p:cTn id="160" fill="hold" display="0">
                  <p:stCondLst>
                    <p:cond delay="indefinite"/>
                  </p:stCondLst>
                  <p:endCondLst>
                    <p:cond evt="onStopAudio" delay="0">
                      <p:tgtEl>
                        <p:sldTgt/>
                      </p:tgtEl>
                    </p:cond>
                  </p:endCondLst>
                </p:cTn>
                <p:tgtEl>
                  <p:spTgt spid="30"/>
                </p:tgtEl>
              </p:cMediaNode>
            </p:audio>
            <p:seq concurrent="1" nextAc="seek">
              <p:cTn id="161" restart="whenNotActive" fill="hold" evtFilter="cancelBubble" nodeType="interactiveSeq">
                <p:stCondLst>
                  <p:cond evt="onClick" delay="0">
                    <p:tgtEl>
                      <p:spTgt spid="31"/>
                    </p:tgtEl>
                  </p:cond>
                </p:stCondLst>
                <p:endSync evt="end" delay="0">
                  <p:rtn val="all"/>
                </p:endSync>
                <p:childTnLst>
                  <p:par>
                    <p:cTn id="162" fill="hold">
                      <p:stCondLst>
                        <p:cond delay="0"/>
                      </p:stCondLst>
                      <p:childTnLst>
                        <p:par>
                          <p:cTn id="163" fill="hold">
                            <p:stCondLst>
                              <p:cond delay="0"/>
                            </p:stCondLst>
                            <p:childTnLst>
                              <p:par>
                                <p:cTn id="164" presetID="1" presetClass="mediacall" presetSubtype="0" fill="hold" nodeType="clickEffect">
                                  <p:stCondLst>
                                    <p:cond delay="0"/>
                                  </p:stCondLst>
                                  <p:childTnLst>
                                    <p:cmd type="call" cmd="playFrom(0.0)">
                                      <p:cBhvr>
                                        <p:cTn id="165" dur="1032" fill="hold"/>
                                        <p:tgtEl>
                                          <p:spTgt spid="31"/>
                                        </p:tgtEl>
                                      </p:cBhvr>
                                    </p:cmd>
                                  </p:childTnLst>
                                </p:cTn>
                              </p:par>
                            </p:childTnLst>
                          </p:cTn>
                        </p:par>
                      </p:childTnLst>
                    </p:cTn>
                  </p:par>
                </p:childTnLst>
              </p:cTn>
              <p:nextCondLst>
                <p:cond evt="onClick" delay="0">
                  <p:tgtEl>
                    <p:spTgt spid="31"/>
                  </p:tgtEl>
                </p:cond>
              </p:nextCondLst>
            </p:seq>
            <p:audio>
              <p:cMediaNode vol="80000">
                <p:cTn id="166" fill="hold" display="0">
                  <p:stCondLst>
                    <p:cond delay="indefinite"/>
                  </p:stCondLst>
                  <p:endCondLst>
                    <p:cond evt="onStopAudio" delay="0">
                      <p:tgtEl>
                        <p:sldTgt/>
                      </p:tgtEl>
                    </p:cond>
                  </p:endCondLst>
                </p:cTn>
                <p:tgtEl>
                  <p:spTgt spid="31"/>
                </p:tgtEl>
              </p:cMediaNode>
            </p:audio>
            <p:seq concurrent="1" nextAc="seek">
              <p:cTn id="167" restart="whenNotActive" fill="hold" evtFilter="cancelBubble" nodeType="interactiveSeq">
                <p:stCondLst>
                  <p:cond evt="onClick" delay="0">
                    <p:tgtEl>
                      <p:spTgt spid="32"/>
                    </p:tgtEl>
                  </p:cond>
                </p:stCondLst>
                <p:endSync evt="end" delay="0">
                  <p:rtn val="all"/>
                </p:endSync>
                <p:childTnLst>
                  <p:par>
                    <p:cTn id="168" fill="hold">
                      <p:stCondLst>
                        <p:cond delay="0"/>
                      </p:stCondLst>
                      <p:childTnLst>
                        <p:par>
                          <p:cTn id="169" fill="hold">
                            <p:stCondLst>
                              <p:cond delay="0"/>
                            </p:stCondLst>
                            <p:childTnLst>
                              <p:par>
                                <p:cTn id="170" presetID="1" presetClass="mediacall" presetSubtype="0" fill="hold" nodeType="clickEffect">
                                  <p:stCondLst>
                                    <p:cond delay="0"/>
                                  </p:stCondLst>
                                  <p:childTnLst>
                                    <p:cmd type="call" cmd="playFrom(0.0)">
                                      <p:cBhvr>
                                        <p:cTn id="171" dur="864" fill="hold"/>
                                        <p:tgtEl>
                                          <p:spTgt spid="32"/>
                                        </p:tgtEl>
                                      </p:cBhvr>
                                    </p:cmd>
                                  </p:childTnLst>
                                </p:cTn>
                              </p:par>
                            </p:childTnLst>
                          </p:cTn>
                        </p:par>
                      </p:childTnLst>
                    </p:cTn>
                  </p:par>
                </p:childTnLst>
              </p:cTn>
              <p:nextCondLst>
                <p:cond evt="onClick" delay="0">
                  <p:tgtEl>
                    <p:spTgt spid="32"/>
                  </p:tgtEl>
                </p:cond>
              </p:nextCondLst>
            </p:seq>
            <p:audio>
              <p:cMediaNode vol="80000">
                <p:cTn id="172" fill="hold" display="0">
                  <p:stCondLst>
                    <p:cond delay="indefinite"/>
                  </p:stCondLst>
                  <p:endCondLst>
                    <p:cond evt="onStopAudio" delay="0">
                      <p:tgtEl>
                        <p:sldTgt/>
                      </p:tgtEl>
                    </p:cond>
                  </p:endCondLst>
                </p:cTn>
                <p:tgtEl>
                  <p:spTgt spid="32"/>
                </p:tgtEl>
              </p:cMediaNode>
            </p:audio>
            <p:seq concurrent="1" nextAc="seek">
              <p:cTn id="173" restart="whenNotActive" fill="hold" evtFilter="cancelBubble" nodeType="interactiveSeq">
                <p:stCondLst>
                  <p:cond evt="onClick" delay="0">
                    <p:tgtEl>
                      <p:spTgt spid="34"/>
                    </p:tgtEl>
                  </p:cond>
                </p:stCondLst>
                <p:endSync evt="end" delay="0">
                  <p:rtn val="all"/>
                </p:endSync>
                <p:childTnLst>
                  <p:par>
                    <p:cTn id="174" fill="hold">
                      <p:stCondLst>
                        <p:cond delay="0"/>
                      </p:stCondLst>
                      <p:childTnLst>
                        <p:par>
                          <p:cTn id="175" fill="hold">
                            <p:stCondLst>
                              <p:cond delay="0"/>
                            </p:stCondLst>
                            <p:childTnLst>
                              <p:par>
                                <p:cTn id="176" presetID="1" presetClass="mediacall" presetSubtype="0" fill="hold" nodeType="clickEffect">
                                  <p:stCondLst>
                                    <p:cond delay="0"/>
                                  </p:stCondLst>
                                  <p:childTnLst>
                                    <p:cmd type="call" cmd="playFrom(0.0)">
                                      <p:cBhvr>
                                        <p:cTn id="177" dur="960" fill="hold"/>
                                        <p:tgtEl>
                                          <p:spTgt spid="34"/>
                                        </p:tgtEl>
                                      </p:cBhvr>
                                    </p:cmd>
                                  </p:childTnLst>
                                </p:cTn>
                              </p:par>
                            </p:childTnLst>
                          </p:cTn>
                        </p:par>
                      </p:childTnLst>
                    </p:cTn>
                  </p:par>
                </p:childTnLst>
              </p:cTn>
              <p:nextCondLst>
                <p:cond evt="onClick" delay="0">
                  <p:tgtEl>
                    <p:spTgt spid="34"/>
                  </p:tgtEl>
                </p:cond>
              </p:nextCondLst>
            </p:seq>
            <p:audio>
              <p:cMediaNode vol="80000">
                <p:cTn id="178" fill="hold" display="0">
                  <p:stCondLst>
                    <p:cond delay="indefinite"/>
                  </p:stCondLst>
                  <p:endCondLst>
                    <p:cond evt="onStopAudio" delay="0">
                      <p:tgtEl>
                        <p:sldTgt/>
                      </p:tgtEl>
                    </p:cond>
                  </p:endCondLst>
                </p:cTn>
                <p:tgtEl>
                  <p:spTgt spid="34"/>
                </p:tgtEl>
              </p:cMediaNode>
            </p:audio>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mediacall" presetSubtype="0" fill="hold" nodeType="clickEffect">
                                  <p:stCondLst>
                                    <p:cond delay="0"/>
                                  </p:stCondLst>
                                  <p:childTnLst>
                                    <p:cmd type="call" cmd="playFrom(0.0)">
                                      <p:cBhvr>
                                        <p:cTn id="183" dur="768" fill="hold"/>
                                        <p:tgtEl>
                                          <p:spTgt spid="35"/>
                                        </p:tgtEl>
                                      </p:cBhvr>
                                    </p:cmd>
                                  </p:childTnLst>
                                </p:cTn>
                              </p:par>
                            </p:childTnLst>
                          </p:cTn>
                        </p:par>
                      </p:childTnLst>
                    </p:cTn>
                  </p:par>
                </p:childTnLst>
              </p:cTn>
              <p:nextCondLst>
                <p:cond evt="onClick" delay="0">
                  <p:tgtEl>
                    <p:spTgt spid="35"/>
                  </p:tgtEl>
                </p:cond>
              </p:nextCondLst>
            </p:seq>
            <p:audio>
              <p:cMediaNode vol="80000">
                <p:cTn id="184" fill="hold" display="0">
                  <p:stCondLst>
                    <p:cond delay="indefinite"/>
                  </p:stCondLst>
                  <p:endCondLst>
                    <p:cond evt="onStopAudio" delay="0">
                      <p:tgtEl>
                        <p:sldTgt/>
                      </p:tgtEl>
                    </p:cond>
                  </p:endCondLst>
                </p:cTn>
                <p:tgtEl>
                  <p:spTgt spid="35"/>
                </p:tgtEl>
              </p:cMediaNode>
            </p:audio>
          </p:childTnLst>
        </p:cTn>
      </p:par>
    </p:tnLst>
    <p:bldLst>
      <p:bldP spid="3" grpId="0"/>
      <p:bldP spid="4" grpId="0"/>
      <p:bldP spid="6" grpId="0"/>
      <p:bldP spid="7" grpId="0"/>
      <p:bldP spid="8" grpId="0"/>
      <p:bldP spid="9" grpId="0"/>
      <p:bldP spid="10" grpId="0"/>
      <p:bldP spid="11" grpId="0"/>
      <p:bldP spid="12" grpId="0"/>
      <p:bldP spid="15" grpId="0"/>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98759" y="966616"/>
            <a:ext cx="4672328" cy="2592288"/>
          </a:xfrm>
          <a:prstGeom prst="rect">
            <a:avLst/>
          </a:prstGeom>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5452" y="1424315"/>
            <a:ext cx="4606868" cy="2235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4"/>
          <a:stretch>
            <a:fillRect/>
          </a:stretch>
        </p:blipFill>
        <p:spPr>
          <a:xfrm>
            <a:off x="3097202" y="1513104"/>
            <a:ext cx="3519319" cy="2341947"/>
          </a:xfrm>
          <a:prstGeom prst="rect">
            <a:avLst/>
          </a:prstGeom>
        </p:spPr>
      </p:pic>
      <p:pic>
        <p:nvPicPr>
          <p:cNvPr id="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3223" y="1300167"/>
            <a:ext cx="3777692" cy="261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6784" y="1328433"/>
            <a:ext cx="4576768" cy="2377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7"/>
          <a:stretch>
            <a:fillRect/>
          </a:stretch>
        </p:blipFill>
        <p:spPr>
          <a:xfrm>
            <a:off x="2573495" y="1412340"/>
            <a:ext cx="3744416" cy="2505877"/>
          </a:xfrm>
          <a:prstGeom prst="rect">
            <a:avLst/>
          </a:prstGeom>
        </p:spPr>
      </p:pic>
      <p:pic>
        <p:nvPicPr>
          <p:cNvPr id="9" name="Picture 8"/>
          <p:cNvPicPr>
            <a:picLocks noChangeAspect="1"/>
          </p:cNvPicPr>
          <p:nvPr/>
        </p:nvPicPr>
        <p:blipFill>
          <a:blip r:embed="rId8"/>
          <a:stretch>
            <a:fillRect/>
          </a:stretch>
        </p:blipFill>
        <p:spPr>
          <a:xfrm>
            <a:off x="2997366" y="839900"/>
            <a:ext cx="3619155" cy="3015151"/>
          </a:xfrm>
          <a:prstGeom prst="rect">
            <a:avLst/>
          </a:prstGeom>
        </p:spPr>
      </p:pic>
      <p:sp>
        <p:nvSpPr>
          <p:cNvPr id="10" name="TextBox 9"/>
          <p:cNvSpPr txBox="1"/>
          <p:nvPr/>
        </p:nvSpPr>
        <p:spPr>
          <a:xfrm>
            <a:off x="3121195" y="4169153"/>
            <a:ext cx="3677292" cy="646331"/>
          </a:xfrm>
          <a:prstGeom prst="rect">
            <a:avLst/>
          </a:prstGeom>
          <a:noFill/>
        </p:spPr>
        <p:txBody>
          <a:bodyPr wrap="square" rtlCol="0">
            <a:spAutoFit/>
          </a:bodyPr>
          <a:lstStyle/>
          <a:p>
            <a:r>
              <a:rPr lang="en-US" sz="3600" dirty="0" smtClean="0"/>
              <a:t>Christian (n)</a:t>
            </a:r>
            <a:endParaRPr lang="en-US" sz="3600" dirty="0"/>
          </a:p>
        </p:txBody>
      </p:sp>
      <p:sp>
        <p:nvSpPr>
          <p:cNvPr id="11" name="TextBox 10"/>
          <p:cNvSpPr txBox="1"/>
          <p:nvPr/>
        </p:nvSpPr>
        <p:spPr>
          <a:xfrm>
            <a:off x="3450495" y="4159312"/>
            <a:ext cx="3168352" cy="646331"/>
          </a:xfrm>
          <a:prstGeom prst="rect">
            <a:avLst/>
          </a:prstGeom>
          <a:noFill/>
        </p:spPr>
        <p:txBody>
          <a:bodyPr wrap="square" rtlCol="0">
            <a:spAutoFit/>
          </a:bodyPr>
          <a:lstStyle/>
          <a:p>
            <a:r>
              <a:rPr lang="en-US" sz="3600" dirty="0" smtClean="0"/>
              <a:t>spray (v)</a:t>
            </a:r>
            <a:endParaRPr lang="en-US" sz="3600" dirty="0"/>
          </a:p>
        </p:txBody>
      </p:sp>
      <p:sp>
        <p:nvSpPr>
          <p:cNvPr id="12" name="TextBox 11"/>
          <p:cNvSpPr txBox="1"/>
          <p:nvPr/>
        </p:nvSpPr>
        <p:spPr>
          <a:xfrm>
            <a:off x="3512563" y="4217066"/>
            <a:ext cx="3168352" cy="646331"/>
          </a:xfrm>
          <a:prstGeom prst="rect">
            <a:avLst/>
          </a:prstGeom>
          <a:noFill/>
        </p:spPr>
        <p:txBody>
          <a:bodyPr wrap="square" rtlCol="0">
            <a:spAutoFit/>
          </a:bodyPr>
          <a:lstStyle/>
          <a:p>
            <a:r>
              <a:rPr lang="en-US" sz="3600" dirty="0" smtClean="0"/>
              <a:t>newsprint (n)</a:t>
            </a:r>
            <a:endParaRPr lang="en-US" sz="3600" dirty="0"/>
          </a:p>
        </p:txBody>
      </p:sp>
      <p:sp>
        <p:nvSpPr>
          <p:cNvPr id="13" name="TextBox 12"/>
          <p:cNvSpPr txBox="1"/>
          <p:nvPr/>
        </p:nvSpPr>
        <p:spPr>
          <a:xfrm>
            <a:off x="3061840" y="4251159"/>
            <a:ext cx="3168352" cy="646331"/>
          </a:xfrm>
          <a:prstGeom prst="rect">
            <a:avLst/>
          </a:prstGeom>
          <a:noFill/>
        </p:spPr>
        <p:txBody>
          <a:bodyPr wrap="square" rtlCol="0">
            <a:spAutoFit/>
          </a:bodyPr>
          <a:lstStyle/>
          <a:p>
            <a:r>
              <a:rPr lang="en-US" sz="3600" dirty="0" smtClean="0"/>
              <a:t>frustrated (</a:t>
            </a:r>
            <a:r>
              <a:rPr lang="en-US" sz="3600" dirty="0" err="1" smtClean="0"/>
              <a:t>adj</a:t>
            </a:r>
            <a:r>
              <a:rPr lang="en-US" sz="3600" dirty="0" smtClean="0"/>
              <a:t>)</a:t>
            </a:r>
            <a:endParaRPr lang="en-US" sz="3600" dirty="0"/>
          </a:p>
        </p:txBody>
      </p:sp>
      <p:sp>
        <p:nvSpPr>
          <p:cNvPr id="14" name="TextBox 13"/>
          <p:cNvSpPr txBox="1"/>
          <p:nvPr/>
        </p:nvSpPr>
        <p:spPr>
          <a:xfrm>
            <a:off x="3287202" y="4236993"/>
            <a:ext cx="3168352" cy="646331"/>
          </a:xfrm>
          <a:prstGeom prst="rect">
            <a:avLst/>
          </a:prstGeom>
          <a:noFill/>
        </p:spPr>
        <p:txBody>
          <a:bodyPr wrap="square" rtlCol="0">
            <a:spAutoFit/>
          </a:bodyPr>
          <a:lstStyle/>
          <a:p>
            <a:r>
              <a:rPr lang="en-US" sz="3600" dirty="0" smtClean="0"/>
              <a:t>straw (n)</a:t>
            </a:r>
            <a:endParaRPr lang="en-US" sz="3600" dirty="0"/>
          </a:p>
        </p:txBody>
      </p:sp>
      <p:sp>
        <p:nvSpPr>
          <p:cNvPr id="16" name="TextBox 15"/>
          <p:cNvSpPr txBox="1"/>
          <p:nvPr/>
        </p:nvSpPr>
        <p:spPr>
          <a:xfrm>
            <a:off x="3675856" y="4190351"/>
            <a:ext cx="3168352" cy="646331"/>
          </a:xfrm>
          <a:prstGeom prst="rect">
            <a:avLst/>
          </a:prstGeom>
          <a:noFill/>
        </p:spPr>
        <p:txBody>
          <a:bodyPr wrap="square" rtlCol="0">
            <a:spAutoFit/>
          </a:bodyPr>
          <a:lstStyle/>
          <a:p>
            <a:r>
              <a:rPr lang="en-US" sz="3600" dirty="0" smtClean="0"/>
              <a:t>Sponge cake (n)</a:t>
            </a:r>
            <a:endParaRPr lang="en-US" sz="3600" dirty="0"/>
          </a:p>
        </p:txBody>
      </p:sp>
      <p:sp>
        <p:nvSpPr>
          <p:cNvPr id="17" name="TextBox 16"/>
          <p:cNvSpPr txBox="1"/>
          <p:nvPr/>
        </p:nvSpPr>
        <p:spPr>
          <a:xfrm>
            <a:off x="2944268" y="4183268"/>
            <a:ext cx="3168352" cy="646331"/>
          </a:xfrm>
          <a:prstGeom prst="rect">
            <a:avLst/>
          </a:prstGeom>
          <a:noFill/>
        </p:spPr>
        <p:txBody>
          <a:bodyPr wrap="square" rtlCol="0">
            <a:spAutoFit/>
          </a:bodyPr>
          <a:lstStyle/>
          <a:p>
            <a:r>
              <a:rPr lang="en-US" sz="3600" dirty="0" smtClean="0"/>
              <a:t>Shake hands (n)</a:t>
            </a:r>
            <a:endParaRPr lang="en-US" sz="3600" dirty="0"/>
          </a:p>
        </p:txBody>
      </p:sp>
    </p:spTree>
    <p:extLst>
      <p:ext uri="{BB962C8B-B14F-4D97-AF65-F5344CB8AC3E}">
        <p14:creationId xmlns:p14="http://schemas.microsoft.com/office/powerpoint/2010/main" val="62801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nodeType="clickEffect">
                                  <p:stCondLst>
                                    <p:cond delay="0"/>
                                  </p:stCondLst>
                                  <p:childTnLst>
                                    <p:animEffect transition="out" filter="barn(inVertical)">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par>
                                <p:cTn id="18" presetID="16" presetClass="exit" presetSubtype="21" fill="hold" grpId="1" nodeType="withEffect">
                                  <p:stCondLst>
                                    <p:cond delay="0"/>
                                  </p:stCondLst>
                                  <p:childTnLst>
                                    <p:animEffect transition="out" filter="barn(inVertical)">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xit" presetSubtype="21" fill="hold" nodeType="clickEffect">
                                  <p:stCondLst>
                                    <p:cond delay="0"/>
                                  </p:stCondLst>
                                  <p:childTnLst>
                                    <p:animEffect transition="out" filter="barn(inVertical)">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par>
                                <p:cTn id="36" presetID="16" presetClass="exit" presetSubtype="21" fill="hold" grpId="1" nodeType="withEffect">
                                  <p:stCondLst>
                                    <p:cond delay="0"/>
                                  </p:stCondLst>
                                  <p:childTnLst>
                                    <p:animEffect transition="out" filter="barn(inVertical)">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xit" presetSubtype="21" fill="hold" nodeType="clickEffect">
                                  <p:stCondLst>
                                    <p:cond delay="0"/>
                                  </p:stCondLst>
                                  <p:childTnLst>
                                    <p:animEffect transition="out" filter="barn(inVertical)">
                                      <p:cBhvr>
                                        <p:cTn id="52" dur="500"/>
                                        <p:tgtEl>
                                          <p:spTgt spid="7"/>
                                        </p:tgtEl>
                                      </p:cBhvr>
                                    </p:animEffect>
                                    <p:set>
                                      <p:cBhvr>
                                        <p:cTn id="53" dur="1" fill="hold">
                                          <p:stCondLst>
                                            <p:cond delay="499"/>
                                          </p:stCondLst>
                                        </p:cTn>
                                        <p:tgtEl>
                                          <p:spTgt spid="7"/>
                                        </p:tgtEl>
                                        <p:attrNameLst>
                                          <p:attrName>style.visibility</p:attrName>
                                        </p:attrNameLst>
                                      </p:cBhvr>
                                      <p:to>
                                        <p:strVal val="hidden"/>
                                      </p:to>
                                    </p:set>
                                  </p:childTnLst>
                                </p:cTn>
                              </p:par>
                              <p:par>
                                <p:cTn id="54" presetID="16" presetClass="exit" presetSubtype="21" fill="hold" grpId="1" nodeType="withEffect">
                                  <p:stCondLst>
                                    <p:cond delay="0"/>
                                  </p:stCondLst>
                                  <p:childTnLst>
                                    <p:animEffect transition="out" filter="barn(inVertical)">
                                      <p:cBhvr>
                                        <p:cTn id="55" dur="500"/>
                                        <p:tgtEl>
                                          <p:spTgt spid="14"/>
                                        </p:tgtEl>
                                      </p:cBhvr>
                                    </p:animEffect>
                                    <p:set>
                                      <p:cBhvr>
                                        <p:cTn id="56" dur="1" fill="hold">
                                          <p:stCondLst>
                                            <p:cond delay="499"/>
                                          </p:stCondLst>
                                        </p:cTn>
                                        <p:tgtEl>
                                          <p:spTgt spid="1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wipe(down)">
                                      <p:cBhvr>
                                        <p:cTn id="61" dur="500"/>
                                        <p:tgtEl>
                                          <p:spTgt spid="9"/>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barn(inVertical)">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xit" presetSubtype="21" fill="hold" nodeType="clickEffect">
                                  <p:stCondLst>
                                    <p:cond delay="0"/>
                                  </p:stCondLst>
                                  <p:childTnLst>
                                    <p:animEffect transition="out" filter="barn(inVertical)">
                                      <p:cBhvr>
                                        <p:cTn id="70" dur="500"/>
                                        <p:tgtEl>
                                          <p:spTgt spid="9"/>
                                        </p:tgtEl>
                                      </p:cBhvr>
                                    </p:animEffect>
                                    <p:set>
                                      <p:cBhvr>
                                        <p:cTn id="71" dur="1" fill="hold">
                                          <p:stCondLst>
                                            <p:cond delay="499"/>
                                          </p:stCondLst>
                                        </p:cTn>
                                        <p:tgtEl>
                                          <p:spTgt spid="9"/>
                                        </p:tgtEl>
                                        <p:attrNameLst>
                                          <p:attrName>style.visibility</p:attrName>
                                        </p:attrNameLst>
                                      </p:cBhvr>
                                      <p:to>
                                        <p:strVal val="hidden"/>
                                      </p:to>
                                    </p:set>
                                  </p:childTnLst>
                                </p:cTn>
                              </p:par>
                              <p:par>
                                <p:cTn id="72" presetID="16" presetClass="exit" presetSubtype="21" fill="hold" grpId="1" nodeType="withEffect">
                                  <p:stCondLst>
                                    <p:cond delay="0"/>
                                  </p:stCondLst>
                                  <p:childTnLst>
                                    <p:animEffect transition="out" filter="barn(inVertical)">
                                      <p:cBhvr>
                                        <p:cTn id="73" dur="500"/>
                                        <p:tgtEl>
                                          <p:spTgt spid="16"/>
                                        </p:tgtEl>
                                      </p:cBhvr>
                                    </p:animEffect>
                                    <p:set>
                                      <p:cBhvr>
                                        <p:cTn id="74" dur="1" fill="hold">
                                          <p:stCondLst>
                                            <p:cond delay="499"/>
                                          </p:stCondLst>
                                        </p:cTn>
                                        <p:tgtEl>
                                          <p:spTgt spid="16"/>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3"/>
                                        </p:tgtEl>
                                        <p:attrNameLst>
                                          <p:attrName>style.visibility</p:attrName>
                                        </p:attrNameLst>
                                      </p:cBhvr>
                                      <p:to>
                                        <p:strVal val="visible"/>
                                      </p:to>
                                    </p:set>
                                    <p:animEffect transition="in" filter="wipe(down)">
                                      <p:cBhvr>
                                        <p:cTn id="79" dur="500"/>
                                        <p:tgtEl>
                                          <p:spTgt spid="3"/>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grpId="0" nodeType="click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barn(inVertical)">
                                      <p:cBhvr>
                                        <p:cTn id="84" dur="500"/>
                                        <p:tgtEl>
                                          <p:spTgt spid="11"/>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xit" presetSubtype="21" fill="hold" nodeType="clickEffect">
                                  <p:stCondLst>
                                    <p:cond delay="0"/>
                                  </p:stCondLst>
                                  <p:childTnLst>
                                    <p:animEffect transition="out" filter="barn(inVertical)">
                                      <p:cBhvr>
                                        <p:cTn id="88" dur="500"/>
                                        <p:tgtEl>
                                          <p:spTgt spid="3"/>
                                        </p:tgtEl>
                                      </p:cBhvr>
                                    </p:animEffect>
                                    <p:set>
                                      <p:cBhvr>
                                        <p:cTn id="89" dur="1" fill="hold">
                                          <p:stCondLst>
                                            <p:cond delay="499"/>
                                          </p:stCondLst>
                                        </p:cTn>
                                        <p:tgtEl>
                                          <p:spTgt spid="3"/>
                                        </p:tgtEl>
                                        <p:attrNameLst>
                                          <p:attrName>style.visibility</p:attrName>
                                        </p:attrNameLst>
                                      </p:cBhvr>
                                      <p:to>
                                        <p:strVal val="hidden"/>
                                      </p:to>
                                    </p:set>
                                  </p:childTnLst>
                                </p:cTn>
                              </p:par>
                              <p:par>
                                <p:cTn id="90" presetID="16" presetClass="exit" presetSubtype="21" fill="hold" grpId="1" nodeType="withEffect">
                                  <p:stCondLst>
                                    <p:cond delay="0"/>
                                  </p:stCondLst>
                                  <p:childTnLst>
                                    <p:animEffect transition="out" filter="barn(inVertical)">
                                      <p:cBhvr>
                                        <p:cTn id="91" dur="500"/>
                                        <p:tgtEl>
                                          <p:spTgt spid="11"/>
                                        </p:tgtEl>
                                      </p:cBhvr>
                                    </p:animEffect>
                                    <p:set>
                                      <p:cBhvr>
                                        <p:cTn id="92" dur="1" fill="hold">
                                          <p:stCondLst>
                                            <p:cond delay="499"/>
                                          </p:stCondLst>
                                        </p:cTn>
                                        <p:tgtEl>
                                          <p:spTgt spid="11"/>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5"/>
                                        </p:tgtEl>
                                        <p:attrNameLst>
                                          <p:attrName>style.visibility</p:attrName>
                                        </p:attrNameLst>
                                      </p:cBhvr>
                                      <p:to>
                                        <p:strVal val="visible"/>
                                      </p:to>
                                    </p:set>
                                    <p:animEffect transition="in" filter="wipe(down)">
                                      <p:cBhvr>
                                        <p:cTn id="97" dur="500"/>
                                        <p:tgtEl>
                                          <p:spTgt spid="5"/>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12"/>
                                        </p:tgtEl>
                                        <p:attrNameLst>
                                          <p:attrName>style.visibility</p:attrName>
                                        </p:attrNameLst>
                                      </p:cBhvr>
                                      <p:to>
                                        <p:strVal val="visible"/>
                                      </p:to>
                                    </p:set>
                                    <p:animEffect transition="in" filter="wipe(down)">
                                      <p:cBhvr>
                                        <p:cTn id="102" dur="500"/>
                                        <p:tgtEl>
                                          <p:spTgt spid="12"/>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xit" presetSubtype="21" fill="hold" nodeType="clickEffect">
                                  <p:stCondLst>
                                    <p:cond delay="0"/>
                                  </p:stCondLst>
                                  <p:childTnLst>
                                    <p:animEffect transition="out" filter="barn(inVertical)">
                                      <p:cBhvr>
                                        <p:cTn id="106" dur="500"/>
                                        <p:tgtEl>
                                          <p:spTgt spid="5"/>
                                        </p:tgtEl>
                                      </p:cBhvr>
                                    </p:animEffect>
                                    <p:set>
                                      <p:cBhvr>
                                        <p:cTn id="107" dur="1" fill="hold">
                                          <p:stCondLst>
                                            <p:cond delay="499"/>
                                          </p:stCondLst>
                                        </p:cTn>
                                        <p:tgtEl>
                                          <p:spTgt spid="5"/>
                                        </p:tgtEl>
                                        <p:attrNameLst>
                                          <p:attrName>style.visibility</p:attrName>
                                        </p:attrNameLst>
                                      </p:cBhvr>
                                      <p:to>
                                        <p:strVal val="hidden"/>
                                      </p:to>
                                    </p:set>
                                  </p:childTnLst>
                                </p:cTn>
                              </p:par>
                              <p:par>
                                <p:cTn id="108" presetID="16" presetClass="exit" presetSubtype="21" fill="hold" grpId="1" nodeType="withEffect">
                                  <p:stCondLst>
                                    <p:cond delay="0"/>
                                  </p:stCondLst>
                                  <p:childTnLst>
                                    <p:animEffect transition="out" filter="barn(inVertical)">
                                      <p:cBhvr>
                                        <p:cTn id="109" dur="500"/>
                                        <p:tgtEl>
                                          <p:spTgt spid="12"/>
                                        </p:tgtEl>
                                      </p:cBhvr>
                                    </p:animEffect>
                                    <p:set>
                                      <p:cBhvr>
                                        <p:cTn id="110" dur="1" fill="hold">
                                          <p:stCondLst>
                                            <p:cond delay="499"/>
                                          </p:stCondLst>
                                        </p:cTn>
                                        <p:tgtEl>
                                          <p:spTgt spid="12"/>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nodeType="clickEffect">
                                  <p:stCondLst>
                                    <p:cond delay="0"/>
                                  </p:stCondLst>
                                  <p:childTnLst>
                                    <p:set>
                                      <p:cBhvr>
                                        <p:cTn id="114" dur="1" fill="hold">
                                          <p:stCondLst>
                                            <p:cond delay="0"/>
                                          </p:stCondLst>
                                        </p:cTn>
                                        <p:tgtEl>
                                          <p:spTgt spid="4"/>
                                        </p:tgtEl>
                                        <p:attrNameLst>
                                          <p:attrName>style.visibility</p:attrName>
                                        </p:attrNameLst>
                                      </p:cBhvr>
                                      <p:to>
                                        <p:strVal val="visible"/>
                                      </p:to>
                                    </p:set>
                                    <p:animEffect transition="in" filter="wipe(down)">
                                      <p:cBhvr>
                                        <p:cTn id="115" dur="500"/>
                                        <p:tgtEl>
                                          <p:spTgt spid="4"/>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grpId="0" nodeType="clickEffect">
                                  <p:stCondLst>
                                    <p:cond delay="0"/>
                                  </p:stCondLst>
                                  <p:childTnLst>
                                    <p:set>
                                      <p:cBhvr>
                                        <p:cTn id="119" dur="1" fill="hold">
                                          <p:stCondLst>
                                            <p:cond delay="0"/>
                                          </p:stCondLst>
                                        </p:cTn>
                                        <p:tgtEl>
                                          <p:spTgt spid="17"/>
                                        </p:tgtEl>
                                        <p:attrNameLst>
                                          <p:attrName>style.visibility</p:attrName>
                                        </p:attrNameLst>
                                      </p:cBhvr>
                                      <p:to>
                                        <p:strVal val="visible"/>
                                      </p:to>
                                    </p:set>
                                    <p:animEffect transition="in" filter="wipe(down)">
                                      <p:cBhvr>
                                        <p:cTn id="1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p:bldP spid="11" grpId="1"/>
      <p:bldP spid="12" grpId="0"/>
      <p:bldP spid="12" grpId="1"/>
      <p:bldP spid="13" grpId="0"/>
      <p:bldP spid="13" grpId="1"/>
      <p:bldP spid="14" grpId="0"/>
      <p:bldP spid="14" grpId="1"/>
      <p:bldP spid="16" grpId="0"/>
      <p:bldP spid="16" grpId="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0" y="476672"/>
            <a:ext cx="9144000" cy="400110"/>
          </a:xfrm>
          <a:prstGeom prst="rect">
            <a:avLst/>
          </a:prstGeom>
          <a:noFill/>
        </p:spPr>
        <p:txBody>
          <a:bodyPr wrap="square" rtlCol="0">
            <a:spAutoFit/>
          </a:bodyPr>
          <a:lstStyle/>
          <a:p>
            <a:r>
              <a:rPr lang="en-US" sz="2000" dirty="0" smtClean="0">
                <a:solidFill>
                  <a:srgbClr val="FF0000"/>
                </a:solidFill>
                <a:latin typeface="Arial" panose="020B0604020202020204" pitchFamily="34" charset="0"/>
                <a:cs typeface="Arial" panose="020B0604020202020204" pitchFamily="34" charset="0"/>
              </a:rPr>
              <a:t>2. Read the full sentences in 1 again and complete the expressions below.</a:t>
            </a:r>
          </a:p>
        </p:txBody>
      </p:sp>
      <p:sp>
        <p:nvSpPr>
          <p:cNvPr id="5" name="Rectangle 4"/>
          <p:cNvSpPr/>
          <p:nvPr/>
        </p:nvSpPr>
        <p:spPr>
          <a:xfrm>
            <a:off x="683568" y="1353032"/>
            <a:ext cx="9144000" cy="5262979"/>
          </a:xfrm>
          <a:prstGeom prst="rect">
            <a:avLst/>
          </a:prstGeom>
        </p:spPr>
        <p:txBody>
          <a:bodyPr wrap="square">
            <a:spAutoFit/>
          </a:bodyPr>
          <a:lstStyle/>
          <a:p>
            <a:pPr marL="457200" indent="-457200">
              <a:buAutoNum type="arabicPeriod"/>
            </a:pPr>
            <a:r>
              <a:rPr lang="en-US" sz="2400" dirty="0" smtClean="0"/>
              <a:t>it’s </a:t>
            </a:r>
            <a:r>
              <a:rPr lang="en-US" sz="2400" dirty="0"/>
              <a:t>the </a:t>
            </a:r>
            <a:r>
              <a:rPr lang="en-US" sz="2400" dirty="0" smtClean="0"/>
              <a:t>___________</a:t>
            </a:r>
            <a:r>
              <a:rPr lang="en-US" sz="2400" dirty="0"/>
              <a:t> for somebody to do </a:t>
            </a:r>
            <a:r>
              <a:rPr lang="en-US" sz="2400" dirty="0" smtClean="0"/>
              <a:t>something</a:t>
            </a:r>
          </a:p>
          <a:p>
            <a:endParaRPr lang="en-US" sz="2400" dirty="0"/>
          </a:p>
          <a:p>
            <a:pPr marL="457200" indent="-457200">
              <a:buAutoNum type="arabicPeriod" startAt="2"/>
            </a:pPr>
            <a:r>
              <a:rPr lang="en-US" sz="2400" dirty="0" smtClean="0"/>
              <a:t>there’s </a:t>
            </a:r>
            <a:r>
              <a:rPr lang="en-US" sz="2400" dirty="0"/>
              <a:t>a </a:t>
            </a:r>
            <a:r>
              <a:rPr lang="en-US" sz="2400" dirty="0" smtClean="0"/>
              <a:t>___________</a:t>
            </a:r>
            <a:r>
              <a:rPr lang="en-US" sz="2400" dirty="0"/>
              <a:t> that + </a:t>
            </a:r>
            <a:r>
              <a:rPr lang="en-US" sz="2400" i="1" dirty="0" smtClean="0"/>
              <a:t>clause/ </a:t>
            </a:r>
            <a:r>
              <a:rPr lang="en-US" sz="2400" dirty="0" smtClean="0"/>
              <a:t>of doing </a:t>
            </a:r>
            <a:r>
              <a:rPr lang="en-US" sz="2400" dirty="0" err="1" smtClean="0"/>
              <a:t>smth</a:t>
            </a:r>
            <a:endParaRPr lang="en-US" sz="2400" i="1" dirty="0" smtClean="0"/>
          </a:p>
          <a:p>
            <a:endParaRPr lang="en-US" sz="2400" dirty="0"/>
          </a:p>
          <a:p>
            <a:r>
              <a:rPr lang="en-US" sz="2400" dirty="0"/>
              <a:t>3</a:t>
            </a:r>
            <a:r>
              <a:rPr lang="en-US" sz="2400" dirty="0" smtClean="0"/>
              <a:t>.    </a:t>
            </a:r>
            <a:r>
              <a:rPr lang="en-US" sz="2400" dirty="0"/>
              <a:t> </a:t>
            </a:r>
            <a:r>
              <a:rPr lang="en-US" sz="2400" dirty="0" smtClean="0"/>
              <a:t>___________ to </a:t>
            </a:r>
            <a:r>
              <a:rPr lang="en-US" sz="2400" dirty="0"/>
              <a:t>tradition, + </a:t>
            </a:r>
            <a:r>
              <a:rPr lang="en-US" sz="2400" i="1" dirty="0" smtClean="0"/>
              <a:t>clause</a:t>
            </a:r>
          </a:p>
          <a:p>
            <a:endParaRPr lang="en-US" sz="2400" i="1" dirty="0" smtClean="0"/>
          </a:p>
          <a:p>
            <a:pPr marL="457200" indent="-457200">
              <a:buAutoNum type="arabicPeriod" startAt="4"/>
            </a:pPr>
            <a:r>
              <a:rPr lang="en-US" sz="2400" dirty="0" smtClean="0"/>
              <a:t>follow the</a:t>
            </a:r>
            <a:r>
              <a:rPr lang="en-US" sz="2400" dirty="0"/>
              <a:t> ___________ </a:t>
            </a:r>
            <a:r>
              <a:rPr lang="en-US" sz="2400" dirty="0" smtClean="0"/>
              <a:t>of </a:t>
            </a:r>
            <a:r>
              <a:rPr lang="en-US" sz="2400" dirty="0"/>
              <a:t>doing </a:t>
            </a:r>
            <a:r>
              <a:rPr lang="en-US" sz="2400" dirty="0" smtClean="0"/>
              <a:t>something</a:t>
            </a:r>
          </a:p>
          <a:p>
            <a:endParaRPr lang="en-US" sz="2400" dirty="0"/>
          </a:p>
          <a:p>
            <a:pPr marL="457200" indent="-457200">
              <a:buAutoNum type="arabicPeriod" startAt="5"/>
            </a:pPr>
            <a:r>
              <a:rPr lang="en-US" sz="2400" dirty="0" smtClean="0"/>
              <a:t>break </a:t>
            </a:r>
            <a:r>
              <a:rPr lang="en-US" sz="2400" dirty="0"/>
              <a:t>___________ </a:t>
            </a:r>
            <a:r>
              <a:rPr lang="en-US" sz="2400" dirty="0" smtClean="0"/>
              <a:t>tradition </a:t>
            </a:r>
            <a:r>
              <a:rPr lang="en-US" sz="2400" dirty="0"/>
              <a:t>by doing </a:t>
            </a:r>
            <a:r>
              <a:rPr lang="en-US" sz="2400" dirty="0" smtClean="0"/>
              <a:t>something</a:t>
            </a:r>
          </a:p>
          <a:p>
            <a:endParaRPr lang="en-US" sz="2400" dirty="0"/>
          </a:p>
          <a:p>
            <a:pPr marL="457200" indent="-457200">
              <a:buAutoNum type="arabicPeriod" startAt="6"/>
            </a:pPr>
            <a:r>
              <a:rPr lang="en-US" sz="2400" dirty="0" smtClean="0"/>
              <a:t>have </a:t>
            </a:r>
            <a:r>
              <a:rPr lang="en-US" sz="2400" dirty="0"/>
              <a:t>the </a:t>
            </a:r>
            <a:r>
              <a:rPr lang="en-US" sz="2400" dirty="0" smtClean="0"/>
              <a:t>custom </a:t>
            </a:r>
            <a:r>
              <a:rPr lang="en-US" sz="2400" dirty="0"/>
              <a:t>___________ </a:t>
            </a:r>
            <a:r>
              <a:rPr lang="en-US" sz="2400" dirty="0" smtClean="0"/>
              <a:t>doing something</a:t>
            </a:r>
          </a:p>
          <a:p>
            <a:endParaRPr lang="en-US" sz="2400" dirty="0"/>
          </a:p>
          <a:p>
            <a:pPr marL="457200" indent="-457200">
              <a:buAutoNum type="arabicPeriod" startAt="7"/>
            </a:pPr>
            <a:r>
              <a:rPr lang="en-US" sz="2400" dirty="0" smtClean="0"/>
              <a:t>there </a:t>
            </a:r>
            <a:r>
              <a:rPr lang="en-US" sz="2400" dirty="0"/>
              <a:t>is a custom </a:t>
            </a:r>
            <a:r>
              <a:rPr lang="en-US" sz="2400" dirty="0" smtClean="0"/>
              <a:t>of</a:t>
            </a:r>
            <a:r>
              <a:rPr lang="en-US" sz="2400" dirty="0"/>
              <a:t> ___________ </a:t>
            </a:r>
            <a:r>
              <a:rPr lang="en-US" sz="2400" dirty="0" smtClean="0"/>
              <a:t>something</a:t>
            </a:r>
          </a:p>
          <a:p>
            <a:endParaRPr lang="en-US" sz="2400" dirty="0"/>
          </a:p>
        </p:txBody>
      </p:sp>
      <p:sp>
        <p:nvSpPr>
          <p:cNvPr id="6" name="TextBox 5"/>
          <p:cNvSpPr txBox="1"/>
          <p:nvPr/>
        </p:nvSpPr>
        <p:spPr>
          <a:xfrm>
            <a:off x="2217011" y="1321435"/>
            <a:ext cx="1104277" cy="461665"/>
          </a:xfrm>
          <a:prstGeom prst="rect">
            <a:avLst/>
          </a:prstGeom>
          <a:noFill/>
        </p:spPr>
        <p:txBody>
          <a:bodyPr wrap="none" rtlCol="0">
            <a:spAutoFit/>
          </a:bodyPr>
          <a:lstStyle/>
          <a:p>
            <a:r>
              <a:rPr lang="en-US" sz="2400" b="1" i="1" dirty="0" smtClean="0">
                <a:solidFill>
                  <a:srgbClr val="7030A0"/>
                </a:solidFill>
              </a:rPr>
              <a:t>custom</a:t>
            </a:r>
            <a:endParaRPr lang="vi-VN" sz="2400" b="1" i="1" dirty="0">
              <a:solidFill>
                <a:srgbClr val="7030A0"/>
              </a:solidFill>
            </a:endParaRPr>
          </a:p>
        </p:txBody>
      </p:sp>
      <p:sp>
        <p:nvSpPr>
          <p:cNvPr id="7" name="TextBox 6"/>
          <p:cNvSpPr txBox="1"/>
          <p:nvPr/>
        </p:nvSpPr>
        <p:spPr>
          <a:xfrm>
            <a:off x="2592952" y="3547492"/>
            <a:ext cx="1306768" cy="461665"/>
          </a:xfrm>
          <a:prstGeom prst="rect">
            <a:avLst/>
          </a:prstGeom>
          <a:noFill/>
        </p:spPr>
        <p:txBody>
          <a:bodyPr wrap="none" rtlCol="0">
            <a:spAutoFit/>
          </a:bodyPr>
          <a:lstStyle/>
          <a:p>
            <a:r>
              <a:rPr lang="en-US" sz="2400" b="1" i="1" dirty="0" smtClean="0">
                <a:solidFill>
                  <a:srgbClr val="7030A0"/>
                </a:solidFill>
              </a:rPr>
              <a:t>tradition</a:t>
            </a:r>
            <a:endParaRPr lang="vi-VN" sz="2400" b="1" i="1" dirty="0">
              <a:solidFill>
                <a:srgbClr val="7030A0"/>
              </a:solidFill>
            </a:endParaRPr>
          </a:p>
        </p:txBody>
      </p:sp>
      <p:sp>
        <p:nvSpPr>
          <p:cNvPr id="8" name="TextBox 7"/>
          <p:cNvSpPr txBox="1"/>
          <p:nvPr/>
        </p:nvSpPr>
        <p:spPr>
          <a:xfrm>
            <a:off x="1254278" y="2799443"/>
            <a:ext cx="1425455" cy="461665"/>
          </a:xfrm>
          <a:prstGeom prst="rect">
            <a:avLst/>
          </a:prstGeom>
          <a:noFill/>
        </p:spPr>
        <p:txBody>
          <a:bodyPr wrap="none" rtlCol="0">
            <a:spAutoFit/>
          </a:bodyPr>
          <a:lstStyle/>
          <a:p>
            <a:r>
              <a:rPr lang="en-US" sz="2400" b="1" i="1" dirty="0" smtClean="0">
                <a:solidFill>
                  <a:srgbClr val="7030A0"/>
                </a:solidFill>
              </a:rPr>
              <a:t>according</a:t>
            </a:r>
            <a:endParaRPr lang="vi-VN" sz="2400" b="1" i="1" dirty="0">
              <a:solidFill>
                <a:srgbClr val="7030A0"/>
              </a:solidFill>
            </a:endParaRPr>
          </a:p>
        </p:txBody>
      </p:sp>
      <p:sp>
        <p:nvSpPr>
          <p:cNvPr id="9" name="TextBox 8"/>
          <p:cNvSpPr txBox="1"/>
          <p:nvPr/>
        </p:nvSpPr>
        <p:spPr>
          <a:xfrm>
            <a:off x="2246932" y="4262316"/>
            <a:ext cx="758541" cy="461665"/>
          </a:xfrm>
          <a:prstGeom prst="rect">
            <a:avLst/>
          </a:prstGeom>
          <a:noFill/>
        </p:spPr>
        <p:txBody>
          <a:bodyPr wrap="none" rtlCol="0">
            <a:spAutoFit/>
          </a:bodyPr>
          <a:lstStyle/>
          <a:p>
            <a:r>
              <a:rPr lang="en-US" sz="2400" b="1" i="1" dirty="0" smtClean="0">
                <a:solidFill>
                  <a:srgbClr val="7030A0"/>
                </a:solidFill>
              </a:rPr>
              <a:t>with</a:t>
            </a:r>
            <a:endParaRPr lang="vi-VN" sz="2400" b="1" i="1" dirty="0">
              <a:solidFill>
                <a:srgbClr val="7030A0"/>
              </a:solidFill>
            </a:endParaRPr>
          </a:p>
        </p:txBody>
      </p:sp>
      <p:sp>
        <p:nvSpPr>
          <p:cNvPr id="10" name="TextBox 9"/>
          <p:cNvSpPr txBox="1"/>
          <p:nvPr/>
        </p:nvSpPr>
        <p:spPr>
          <a:xfrm>
            <a:off x="3885554" y="5005412"/>
            <a:ext cx="444352" cy="461665"/>
          </a:xfrm>
          <a:prstGeom prst="rect">
            <a:avLst/>
          </a:prstGeom>
          <a:noFill/>
        </p:spPr>
        <p:txBody>
          <a:bodyPr wrap="none" rtlCol="0">
            <a:spAutoFit/>
          </a:bodyPr>
          <a:lstStyle/>
          <a:p>
            <a:r>
              <a:rPr lang="en-US" sz="2400" b="1" i="1" dirty="0" smtClean="0">
                <a:solidFill>
                  <a:srgbClr val="7030A0"/>
                </a:solidFill>
              </a:rPr>
              <a:t>of</a:t>
            </a:r>
            <a:endParaRPr lang="vi-VN" sz="2400" b="1" i="1" dirty="0">
              <a:solidFill>
                <a:srgbClr val="7030A0"/>
              </a:solidFill>
            </a:endParaRPr>
          </a:p>
        </p:txBody>
      </p:sp>
      <p:sp>
        <p:nvSpPr>
          <p:cNvPr id="11" name="TextBox 10"/>
          <p:cNvSpPr txBox="1"/>
          <p:nvPr/>
        </p:nvSpPr>
        <p:spPr>
          <a:xfrm>
            <a:off x="3899720" y="5771827"/>
            <a:ext cx="907621" cy="461665"/>
          </a:xfrm>
          <a:prstGeom prst="rect">
            <a:avLst/>
          </a:prstGeom>
          <a:noFill/>
        </p:spPr>
        <p:txBody>
          <a:bodyPr wrap="none" rtlCol="0">
            <a:spAutoFit/>
          </a:bodyPr>
          <a:lstStyle/>
          <a:p>
            <a:r>
              <a:rPr lang="en-US" sz="2400" b="1" i="1" dirty="0" smtClean="0">
                <a:solidFill>
                  <a:srgbClr val="7030A0"/>
                </a:solidFill>
              </a:rPr>
              <a:t>doing</a:t>
            </a:r>
            <a:endParaRPr lang="vi-VN" sz="2400" b="1" i="1" dirty="0">
              <a:solidFill>
                <a:srgbClr val="7030A0"/>
              </a:solidFill>
            </a:endParaRPr>
          </a:p>
        </p:txBody>
      </p:sp>
      <p:sp>
        <p:nvSpPr>
          <p:cNvPr id="12" name="TextBox 11"/>
          <p:cNvSpPr txBox="1"/>
          <p:nvPr/>
        </p:nvSpPr>
        <p:spPr>
          <a:xfrm>
            <a:off x="2352089" y="2093550"/>
            <a:ext cx="1306768" cy="461665"/>
          </a:xfrm>
          <a:prstGeom prst="rect">
            <a:avLst/>
          </a:prstGeom>
          <a:noFill/>
        </p:spPr>
        <p:txBody>
          <a:bodyPr wrap="none" rtlCol="0">
            <a:spAutoFit/>
          </a:bodyPr>
          <a:lstStyle/>
          <a:p>
            <a:r>
              <a:rPr lang="en-US" sz="2400" b="1" i="1" dirty="0" smtClean="0">
                <a:solidFill>
                  <a:srgbClr val="7030A0"/>
                </a:solidFill>
              </a:rPr>
              <a:t>tradition</a:t>
            </a:r>
            <a:endParaRPr lang="vi-VN" sz="2400" b="1" i="1" dirty="0">
              <a:solidFill>
                <a:srgbClr val="7030A0"/>
              </a:solidFill>
            </a:endParaRPr>
          </a:p>
        </p:txBody>
      </p:sp>
    </p:spTree>
    <p:extLst>
      <p:ext uri="{BB962C8B-B14F-4D97-AF65-F5344CB8AC3E}">
        <p14:creationId xmlns:p14="http://schemas.microsoft.com/office/powerpoint/2010/main" val="136951289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0" y="476672"/>
            <a:ext cx="9144000" cy="1015663"/>
          </a:xfrm>
          <a:prstGeom prst="rect">
            <a:avLst/>
          </a:prstGeom>
          <a:noFill/>
        </p:spPr>
        <p:txBody>
          <a:bodyPr wrap="square" rtlCol="0">
            <a:spAutoFit/>
          </a:bodyPr>
          <a:lstStyle/>
          <a:p>
            <a:r>
              <a:rPr lang="en-US" sz="2000" dirty="0" smtClean="0">
                <a:solidFill>
                  <a:srgbClr val="FF0000"/>
                </a:solidFill>
                <a:latin typeface="Arial" panose="020B0604020202020204" pitchFamily="34" charset="0"/>
                <a:cs typeface="Arial" panose="020B0604020202020204" pitchFamily="34" charset="0"/>
              </a:rPr>
              <a:t>3. Read the following customs and traditions. Make sentences to say if you have these in your province area, using any of the expressions in 2. Remember to change the verb tense if necessary.</a:t>
            </a:r>
          </a:p>
        </p:txBody>
      </p:sp>
      <p:sp>
        <p:nvSpPr>
          <p:cNvPr id="7" name="Oval Callout 6"/>
          <p:cNvSpPr/>
          <p:nvPr/>
        </p:nvSpPr>
        <p:spPr>
          <a:xfrm>
            <a:off x="323528" y="1492335"/>
            <a:ext cx="4464496" cy="1288593"/>
          </a:xfrm>
          <a:prstGeom prst="wedgeEllipseCallout">
            <a:avLst>
              <a:gd name="adj1" fmla="val -47734"/>
              <a:gd name="adj2" fmla="val 105924"/>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i="1" dirty="0"/>
              <a:t>According to tradition, we have fireworks on New Year’s Eve.</a:t>
            </a:r>
            <a:endParaRPr lang="vi-VN" dirty="0"/>
          </a:p>
        </p:txBody>
      </p:sp>
      <p:sp>
        <p:nvSpPr>
          <p:cNvPr id="8" name="Oval Callout 7"/>
          <p:cNvSpPr/>
          <p:nvPr/>
        </p:nvSpPr>
        <p:spPr>
          <a:xfrm>
            <a:off x="4877780" y="1492335"/>
            <a:ext cx="4176464" cy="1288593"/>
          </a:xfrm>
          <a:prstGeom prst="wedgeEllipseCallout">
            <a:avLst>
              <a:gd name="adj1" fmla="val -72033"/>
              <a:gd name="adj2" fmla="val 90037"/>
            </a:avLst>
          </a:prstGeom>
          <a:solidFill>
            <a:srgbClr val="FFFF0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i="1" dirty="0"/>
              <a:t>My area broke with tradition by not having firecrackers on New Year’s Eve.</a:t>
            </a:r>
            <a:endParaRPr lang="vi-VN" dirty="0"/>
          </a:p>
        </p:txBody>
      </p:sp>
      <p:sp>
        <p:nvSpPr>
          <p:cNvPr id="9" name="Oval Callout 8"/>
          <p:cNvSpPr/>
          <p:nvPr/>
        </p:nvSpPr>
        <p:spPr>
          <a:xfrm>
            <a:off x="323528" y="3292534"/>
            <a:ext cx="4176464" cy="1288593"/>
          </a:xfrm>
          <a:prstGeom prst="wedgeEllipseCallout">
            <a:avLst>
              <a:gd name="adj1" fmla="val -47524"/>
              <a:gd name="adj2" fmla="val 137698"/>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i="1" dirty="0"/>
              <a:t>There’s a tradition in our province of having fireworks on New Year’s Eve.</a:t>
            </a:r>
            <a:endParaRPr lang="vi-VN" dirty="0"/>
          </a:p>
        </p:txBody>
      </p:sp>
      <p:sp>
        <p:nvSpPr>
          <p:cNvPr id="10" name="Rectangle 9"/>
          <p:cNvSpPr/>
          <p:nvPr/>
        </p:nvSpPr>
        <p:spPr>
          <a:xfrm>
            <a:off x="4355976" y="3936830"/>
            <a:ext cx="4968552" cy="2585323"/>
          </a:xfrm>
          <a:prstGeom prst="rect">
            <a:avLst/>
          </a:prstGeom>
        </p:spPr>
        <p:txBody>
          <a:bodyPr wrap="square">
            <a:spAutoFit/>
          </a:bodyPr>
          <a:lstStyle/>
          <a:p>
            <a:pPr>
              <a:lnSpc>
                <a:spcPct val="150000"/>
              </a:lnSpc>
            </a:pPr>
            <a:r>
              <a:rPr lang="en-US" dirty="0">
                <a:latin typeface="Arial" panose="020B0604020202020204" pitchFamily="34" charset="0"/>
                <a:cs typeface="Arial" panose="020B0604020202020204" pitchFamily="34" charset="0"/>
              </a:rPr>
              <a:t>1. </a:t>
            </a:r>
            <a:r>
              <a:rPr lang="en-US" b="1" dirty="0">
                <a:solidFill>
                  <a:srgbClr val="FF0000"/>
                </a:solidFill>
                <a:latin typeface="Arial" panose="020B0604020202020204" pitchFamily="34" charset="0"/>
                <a:cs typeface="Arial" panose="020B0604020202020204" pitchFamily="34" charset="0"/>
              </a:rPr>
              <a:t>having fireworks on New Year’s Eve</a:t>
            </a:r>
          </a:p>
          <a:p>
            <a:pPr>
              <a:lnSpc>
                <a:spcPct val="150000"/>
              </a:lnSpc>
            </a:pPr>
            <a:r>
              <a:rPr lang="en-US" dirty="0">
                <a:latin typeface="Arial" panose="020B0604020202020204" pitchFamily="34" charset="0"/>
                <a:cs typeface="Arial" panose="020B0604020202020204" pitchFamily="34" charset="0"/>
              </a:rPr>
              <a:t>2. waiting until the guests finish eating before leaving the dinner table</a:t>
            </a:r>
          </a:p>
          <a:p>
            <a:pPr>
              <a:lnSpc>
                <a:spcPct val="150000"/>
              </a:lnSpc>
            </a:pPr>
            <a:r>
              <a:rPr lang="en-US" dirty="0">
                <a:latin typeface="Arial" panose="020B0604020202020204" pitchFamily="34" charset="0"/>
                <a:cs typeface="Arial" panose="020B0604020202020204" pitchFamily="34" charset="0"/>
              </a:rPr>
              <a:t>3. touching children’s heads</a:t>
            </a:r>
          </a:p>
          <a:p>
            <a:pPr>
              <a:lnSpc>
                <a:spcPct val="150000"/>
              </a:lnSpc>
            </a:pPr>
            <a:r>
              <a:rPr lang="en-US" dirty="0">
                <a:latin typeface="Arial" panose="020B0604020202020204" pitchFamily="34" charset="0"/>
                <a:cs typeface="Arial" panose="020B0604020202020204" pitchFamily="34" charset="0"/>
              </a:rPr>
              <a:t>4. decorating the house on special occasions</a:t>
            </a:r>
          </a:p>
          <a:p>
            <a:pPr>
              <a:lnSpc>
                <a:spcPct val="150000"/>
              </a:lnSpc>
            </a:pPr>
            <a:r>
              <a:rPr lang="en-US" dirty="0">
                <a:latin typeface="Arial" panose="020B0604020202020204" pitchFamily="34" charset="0"/>
                <a:cs typeface="Arial" panose="020B0604020202020204" pitchFamily="34" charset="0"/>
              </a:rPr>
              <a:t>5. women shaking strangers’ hands</a:t>
            </a:r>
          </a:p>
        </p:txBody>
      </p:sp>
    </p:spTree>
    <p:extLst>
      <p:ext uri="{BB962C8B-B14F-4D97-AF65-F5344CB8AC3E}">
        <p14:creationId xmlns:p14="http://schemas.microsoft.com/office/powerpoint/2010/main" val="136951289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p:tgtEl>
                                          <p:spTgt spid="9"/>
                                        </p:tgtEl>
                                        <p:attrNameLst>
                                          <p:attrName>ppt_y</p:attrName>
                                        </p:attrNameLst>
                                      </p:cBhvr>
                                      <p:tavLst>
                                        <p:tav tm="0">
                                          <p:val>
                                            <p:strVal val="#ppt_y+#ppt_h*1.125000"/>
                                          </p:val>
                                        </p:tav>
                                        <p:tav tm="100000">
                                          <p:val>
                                            <p:strVal val="#ppt_y"/>
                                          </p:val>
                                        </p:tav>
                                      </p:tavLst>
                                    </p:anim>
                                    <p:animEffect transition="in" filter="wipe(up)">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0" y="476672"/>
            <a:ext cx="9144000" cy="400110"/>
          </a:xfrm>
          <a:prstGeom prst="rect">
            <a:avLst/>
          </a:prstGeom>
          <a:noFill/>
        </p:spPr>
        <p:txBody>
          <a:bodyPr wrap="square" rtlCol="0">
            <a:spAutoFit/>
          </a:bodyPr>
          <a:lstStyle/>
          <a:p>
            <a:r>
              <a:rPr lang="en-US" sz="2000" dirty="0" smtClean="0">
                <a:solidFill>
                  <a:srgbClr val="FF0000"/>
                </a:solidFill>
                <a:latin typeface="Arial" panose="020B0604020202020204" pitchFamily="34" charset="0"/>
                <a:cs typeface="Arial" panose="020B0604020202020204" pitchFamily="34" charset="0"/>
              </a:rPr>
              <a:t>4. Now complete the following sentences with your own ideas.</a:t>
            </a:r>
          </a:p>
        </p:txBody>
      </p:sp>
      <p:sp>
        <p:nvSpPr>
          <p:cNvPr id="5" name="Rectangle 4"/>
          <p:cNvSpPr/>
          <p:nvPr/>
        </p:nvSpPr>
        <p:spPr>
          <a:xfrm>
            <a:off x="251520" y="952922"/>
            <a:ext cx="9144000" cy="2862322"/>
          </a:xfrm>
          <a:prstGeom prst="rect">
            <a:avLst/>
          </a:prstGeom>
        </p:spPr>
        <p:txBody>
          <a:bodyPr wrap="square">
            <a:spAutoFit/>
          </a:bodyPr>
          <a:lstStyle/>
          <a:p>
            <a:r>
              <a:rPr lang="en-US" sz="2000" dirty="0"/>
              <a:t>1. It’s the custom in my country that </a:t>
            </a:r>
            <a:r>
              <a:rPr lang="en-US" sz="2000" dirty="0" smtClean="0"/>
              <a:t>________________________</a:t>
            </a:r>
          </a:p>
          <a:p>
            <a:r>
              <a:rPr lang="en-US" sz="2000" dirty="0"/>
              <a:t/>
            </a:r>
            <a:br>
              <a:rPr lang="en-US" sz="2000" dirty="0"/>
            </a:br>
            <a:r>
              <a:rPr lang="en-US" sz="2000" dirty="0"/>
              <a:t>2. We broke with tradition by </a:t>
            </a:r>
            <a:r>
              <a:rPr lang="en-US" sz="2000" dirty="0" smtClean="0"/>
              <a:t>______________________________</a:t>
            </a:r>
          </a:p>
          <a:p>
            <a:r>
              <a:rPr lang="en-US" sz="2000" dirty="0"/>
              <a:t/>
            </a:r>
            <a:br>
              <a:rPr lang="en-US" sz="2000" dirty="0"/>
            </a:br>
            <a:r>
              <a:rPr lang="en-US" sz="2000" dirty="0"/>
              <a:t>3. There’s a tradition in my family that </a:t>
            </a:r>
            <a:r>
              <a:rPr lang="en-US" sz="2000" dirty="0" smtClean="0"/>
              <a:t>_______________________</a:t>
            </a:r>
          </a:p>
          <a:p>
            <a:r>
              <a:rPr lang="en-US" sz="2000" dirty="0"/>
              <a:t/>
            </a:r>
            <a:br>
              <a:rPr lang="en-US" sz="2000" dirty="0"/>
            </a:br>
            <a:r>
              <a:rPr lang="en-US" sz="2000" dirty="0"/>
              <a:t>4. We have the custom of </a:t>
            </a:r>
            <a:r>
              <a:rPr lang="en-US" sz="2000" dirty="0" smtClean="0"/>
              <a:t>_________________________________</a:t>
            </a:r>
          </a:p>
          <a:p>
            <a:r>
              <a:rPr lang="en-US" sz="2000" dirty="0"/>
              <a:t/>
            </a:r>
            <a:br>
              <a:rPr lang="en-US" sz="2000" dirty="0"/>
            </a:br>
            <a:r>
              <a:rPr lang="en-US" sz="2000" dirty="0"/>
              <a:t>5. According to tradition, </a:t>
            </a:r>
            <a:r>
              <a:rPr lang="en-US" sz="2000" dirty="0" smtClean="0"/>
              <a:t>__________________________________</a:t>
            </a:r>
            <a:endParaRPr lang="vi-VN" sz="2000" dirty="0"/>
          </a:p>
        </p:txBody>
      </p:sp>
    </p:spTree>
    <p:extLst>
      <p:ext uri="{BB962C8B-B14F-4D97-AF65-F5344CB8AC3E}">
        <p14:creationId xmlns:p14="http://schemas.microsoft.com/office/powerpoint/2010/main" val="1369512895"/>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16" y="1800112"/>
            <a:ext cx="9144000" cy="400110"/>
          </a:xfrm>
          <a:prstGeom prst="rect">
            <a:avLst/>
          </a:prstGeom>
          <a:noFill/>
        </p:spPr>
        <p:txBody>
          <a:bodyPr wrap="square" rtlCol="0">
            <a:spAutoFit/>
          </a:bodyPr>
          <a:lstStyle/>
          <a:p>
            <a:r>
              <a:rPr lang="en-US" sz="2000" dirty="0" smtClean="0">
                <a:solidFill>
                  <a:srgbClr val="FF0000"/>
                </a:solidFill>
                <a:latin typeface="Arial" panose="020B0604020202020204" pitchFamily="34" charset="0"/>
                <a:cs typeface="Arial" panose="020B0604020202020204" pitchFamily="34" charset="0"/>
              </a:rPr>
              <a:t>5. Complete the words under the pictures with </a:t>
            </a:r>
            <a:r>
              <a:rPr lang="en-US" sz="2000" dirty="0" err="1" smtClean="0">
                <a:solidFill>
                  <a:srgbClr val="FF0000"/>
                </a:solidFill>
                <a:latin typeface="Arial" panose="020B0604020202020204" pitchFamily="34" charset="0"/>
                <a:cs typeface="Arial" panose="020B0604020202020204" pitchFamily="34" charset="0"/>
              </a:rPr>
              <a:t>spr</a:t>
            </a:r>
            <a:r>
              <a:rPr lang="en-US" sz="2000" dirty="0" smtClean="0">
                <a:solidFill>
                  <a:srgbClr val="FF0000"/>
                </a:solidFill>
                <a:latin typeface="Arial" panose="020B0604020202020204" pitchFamily="34" charset="0"/>
                <a:cs typeface="Arial" panose="020B0604020202020204" pitchFamily="34" charset="0"/>
              </a:rPr>
              <a:t> or str. Then listen and repeat.</a:t>
            </a:r>
          </a:p>
        </p:txBody>
      </p:sp>
      <p:sp>
        <p:nvSpPr>
          <p:cNvPr id="5" name="Rectangle 4"/>
          <p:cNvSpPr/>
          <p:nvPr/>
        </p:nvSpPr>
        <p:spPr>
          <a:xfrm>
            <a:off x="2013431" y="476672"/>
            <a:ext cx="5117170" cy="923330"/>
          </a:xfrm>
          <a:prstGeom prst="rect">
            <a:avLst/>
          </a:prstGeom>
          <a:noFill/>
        </p:spPr>
        <p:txBody>
          <a:bodyPr wrap="none" lIns="91440" tIns="45720" rIns="91440" bIns="45720">
            <a:spAutoFit/>
          </a:bodyPr>
          <a:lstStyle/>
          <a:p>
            <a:pPr algn="ctr"/>
            <a:r>
              <a:rPr lang="en-US" sz="5400" b="1" i="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rPr>
              <a:t>pronunciation</a:t>
            </a:r>
            <a:endParaRPr lang="en-US" sz="5400" b="1" i="1" u="sng"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endParaRPr>
          </a:p>
        </p:txBody>
      </p:sp>
      <p:sp>
        <p:nvSpPr>
          <p:cNvPr id="6" name="TextBox 5"/>
          <p:cNvSpPr txBox="1"/>
          <p:nvPr/>
        </p:nvSpPr>
        <p:spPr>
          <a:xfrm>
            <a:off x="323528" y="1400002"/>
            <a:ext cx="2712474" cy="400110"/>
          </a:xfrm>
          <a:prstGeom prst="rect">
            <a:avLst/>
          </a:prstGeom>
          <a:noFill/>
        </p:spPr>
        <p:txBody>
          <a:bodyPr wrap="none" rtlCol="0">
            <a:spAutoFit/>
          </a:bodyPr>
          <a:lstStyle/>
          <a:p>
            <a:r>
              <a:rPr lang="en-US" sz="2000" b="1" dirty="0" smtClean="0"/>
              <a:t>Clusters: /</a:t>
            </a:r>
            <a:r>
              <a:rPr lang="en-US" sz="2000" b="1" dirty="0" err="1" smtClean="0"/>
              <a:t>spr</a:t>
            </a:r>
            <a:r>
              <a:rPr lang="en-US" sz="2000" b="1" dirty="0" smtClean="0"/>
              <a:t>/ and /</a:t>
            </a:r>
            <a:r>
              <a:rPr lang="en-US" sz="2000" b="1" dirty="0" err="1" smtClean="0"/>
              <a:t>str</a:t>
            </a:r>
            <a:r>
              <a:rPr lang="en-US" sz="2000" b="1" dirty="0" smtClean="0"/>
              <a:t>/</a:t>
            </a:r>
            <a:endParaRPr lang="vi-VN" sz="20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810" y="2642220"/>
            <a:ext cx="3867150" cy="186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2642220"/>
            <a:ext cx="3867150" cy="186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653855" y="4775479"/>
            <a:ext cx="1249060" cy="369332"/>
          </a:xfrm>
          <a:prstGeom prst="rect">
            <a:avLst/>
          </a:prstGeom>
          <a:noFill/>
        </p:spPr>
        <p:txBody>
          <a:bodyPr wrap="none" rtlCol="0">
            <a:spAutoFit/>
          </a:bodyPr>
          <a:lstStyle/>
          <a:p>
            <a:r>
              <a:rPr lang="vi-VN" dirty="0" smtClean="0"/>
              <a:t>1. ____aw</a:t>
            </a:r>
            <a:endParaRPr lang="vi-VN" dirty="0"/>
          </a:p>
        </p:txBody>
      </p:sp>
      <p:sp>
        <p:nvSpPr>
          <p:cNvPr id="8" name="Rectangle 7"/>
          <p:cNvSpPr/>
          <p:nvPr/>
        </p:nvSpPr>
        <p:spPr>
          <a:xfrm>
            <a:off x="6181539" y="4775479"/>
            <a:ext cx="1368152" cy="369332"/>
          </a:xfrm>
          <a:prstGeom prst="rect">
            <a:avLst/>
          </a:prstGeom>
        </p:spPr>
        <p:txBody>
          <a:bodyPr wrap="square">
            <a:spAutoFit/>
          </a:bodyPr>
          <a:lstStyle/>
          <a:p>
            <a:r>
              <a:rPr lang="vi-VN" dirty="0" smtClean="0"/>
              <a:t>2. ____eet</a:t>
            </a:r>
            <a:endParaRPr lang="vi-VN" dirty="0"/>
          </a:p>
        </p:txBody>
      </p:sp>
      <p:sp>
        <p:nvSpPr>
          <p:cNvPr id="9" name="Rectangle 8"/>
          <p:cNvSpPr/>
          <p:nvPr/>
        </p:nvSpPr>
        <p:spPr>
          <a:xfrm>
            <a:off x="1979712" y="4744701"/>
            <a:ext cx="511679" cy="400110"/>
          </a:xfrm>
          <a:prstGeom prst="rect">
            <a:avLst/>
          </a:prstGeom>
          <a:noFill/>
        </p:spPr>
        <p:txBody>
          <a:bodyPr wrap="none" lIns="91440" tIns="45720" rIns="91440" bIns="45720">
            <a:spAutoFit/>
          </a:bodyPr>
          <a:lstStyle/>
          <a:p>
            <a:pPr algn="ctr"/>
            <a:r>
              <a:rPr lang="en-US" sz="2000" b="1" cap="none" spc="0" dirty="0" err="1" smtClean="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rPr>
              <a:t>str</a:t>
            </a:r>
            <a:endParaRPr lang="en-US" sz="2000" b="1" cap="none" spc="0" dirty="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endParaRPr>
          </a:p>
        </p:txBody>
      </p:sp>
      <p:sp>
        <p:nvSpPr>
          <p:cNvPr id="12" name="Rectangle 11"/>
          <p:cNvSpPr/>
          <p:nvPr/>
        </p:nvSpPr>
        <p:spPr>
          <a:xfrm>
            <a:off x="6516216" y="4744701"/>
            <a:ext cx="511679" cy="400110"/>
          </a:xfrm>
          <a:prstGeom prst="rect">
            <a:avLst/>
          </a:prstGeom>
          <a:noFill/>
        </p:spPr>
        <p:txBody>
          <a:bodyPr wrap="none" lIns="91440" tIns="45720" rIns="91440" bIns="45720">
            <a:spAutoFit/>
          </a:bodyPr>
          <a:lstStyle/>
          <a:p>
            <a:pPr algn="ctr"/>
            <a:r>
              <a:rPr lang="en-US" sz="2000" b="1" cap="none" spc="0" dirty="0" err="1" smtClean="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rPr>
              <a:t>str</a:t>
            </a:r>
            <a:endParaRPr lang="en-US" sz="2000" b="1" cap="none" spc="0" dirty="0">
              <a:ln w="10541" cmpd="sng">
                <a:solidFill>
                  <a:schemeClr val="accent1">
                    <a:shade val="88000"/>
                    <a:satMod val="110000"/>
                  </a:schemeClr>
                </a:solidFill>
                <a:prstDash val="solid"/>
              </a:ln>
              <a:solidFill>
                <a:srgbClr val="FF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95128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TotalTime>
  <Words>578</Words>
  <Application>Microsoft Office PowerPoint</Application>
  <PresentationFormat>On-screen Show (4:3)</PresentationFormat>
  <Paragraphs>116</Paragraphs>
  <Slides>13</Slides>
  <Notes>0</Notes>
  <HiddenSlides>0</HiddenSlides>
  <MMClips>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.VnShelley Allegro</vt:lpstr>
      <vt:lpstr>Arial</vt:lpstr>
      <vt:lpstr>Calibri</vt:lpstr>
      <vt:lpstr>Pristina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Microsoft account</cp:lastModifiedBy>
  <cp:revision>24</cp:revision>
  <dcterms:created xsi:type="dcterms:W3CDTF">2016-10-13T12:41:15Z</dcterms:created>
  <dcterms:modified xsi:type="dcterms:W3CDTF">2022-11-13T15:59:56Z</dcterms:modified>
</cp:coreProperties>
</file>