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5"/>
  </p:notesMasterIdLst>
  <p:sldIdLst>
    <p:sldId id="257" r:id="rId2"/>
    <p:sldId id="258" r:id="rId3"/>
    <p:sldId id="259" r:id="rId4"/>
    <p:sldId id="261" r:id="rId5"/>
    <p:sldId id="268" r:id="rId6"/>
    <p:sldId id="262" r:id="rId7"/>
    <p:sldId id="269" r:id="rId8"/>
    <p:sldId id="263" r:id="rId9"/>
    <p:sldId id="270" r:id="rId10"/>
    <p:sldId id="264" r:id="rId11"/>
    <p:sldId id="265" r:id="rId12"/>
    <p:sldId id="267" r:id="rId13"/>
    <p:sldId id="266"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3" d="100"/>
          <a:sy n="63" d="100"/>
        </p:scale>
        <p:origin x="1380"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1C939A-A0AE-417A-BD68-D386D99E0ECA}" type="datetimeFigureOut">
              <a:rPr lang="en-US" smtClean="0"/>
              <a:t>3/14/2023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BCF492-FDC1-4F01-A00E-403ABF7ABFF4}" type="slidenum">
              <a:rPr lang="en-US" smtClean="0"/>
              <a:t>‹#›</a:t>
            </a:fld>
            <a:endParaRPr lang="en-US"/>
          </a:p>
        </p:txBody>
      </p:sp>
    </p:spTree>
    <p:extLst>
      <p:ext uri="{BB962C8B-B14F-4D97-AF65-F5344CB8AC3E}">
        <p14:creationId xmlns:p14="http://schemas.microsoft.com/office/powerpoint/2010/main" val="2283351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6BCF492-FDC1-4F01-A00E-403ABF7ABFF4}" type="slidenum">
              <a:rPr lang="en-US" smtClean="0"/>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097C70D-4874-4438-9A2F-7E554FC0EBDA}" type="datetimeFigureOut">
              <a:rPr lang="en-US" smtClean="0"/>
              <a:t>3/14/2023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5162CA9-D451-4EDD-B456-16F73422838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097C70D-4874-4438-9A2F-7E554FC0EBDA}" type="datetimeFigureOut">
              <a:rPr lang="en-US" smtClean="0"/>
              <a:t>3/14/2023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62CA9-D451-4EDD-B456-16F73422838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097C70D-4874-4438-9A2F-7E554FC0EBDA}" type="datetimeFigureOut">
              <a:rPr lang="en-US" smtClean="0"/>
              <a:t>3/14/2023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62CA9-D451-4EDD-B456-16F73422838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097C70D-4874-4438-9A2F-7E554FC0EBDA}" type="datetimeFigureOut">
              <a:rPr lang="en-US" smtClean="0"/>
              <a:t>3/14/2023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62CA9-D451-4EDD-B456-16F734228383}"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097C70D-4874-4438-9A2F-7E554FC0EBDA}" type="datetimeFigureOut">
              <a:rPr lang="en-US" smtClean="0"/>
              <a:t>3/14/2023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62CA9-D451-4EDD-B456-16F734228383}"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097C70D-4874-4438-9A2F-7E554FC0EBDA}" type="datetimeFigureOut">
              <a:rPr lang="en-US" smtClean="0"/>
              <a:t>3/14/2023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62CA9-D451-4EDD-B456-16F734228383}"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0097C70D-4874-4438-9A2F-7E554FC0EBDA}" type="datetimeFigureOut">
              <a:rPr lang="en-US" smtClean="0"/>
              <a:t>3/14/2023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162CA9-D451-4EDD-B456-16F73422838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097C70D-4874-4438-9A2F-7E554FC0EBDA}" type="datetimeFigureOut">
              <a:rPr lang="en-US" smtClean="0"/>
              <a:t>3/14/2023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162CA9-D451-4EDD-B456-16F734228383}"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7C70D-4874-4438-9A2F-7E554FC0EBDA}" type="datetimeFigureOut">
              <a:rPr lang="en-US" smtClean="0"/>
              <a:t>3/14/2023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162CA9-D451-4EDD-B456-16F73422838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0097C70D-4874-4438-9A2F-7E554FC0EBDA}" type="datetimeFigureOut">
              <a:rPr lang="en-US" smtClean="0"/>
              <a:t>3/14/2023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62CA9-D451-4EDD-B456-16F73422838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097C70D-4874-4438-9A2F-7E554FC0EBDA}" type="datetimeFigureOut">
              <a:rPr lang="en-US" smtClean="0"/>
              <a:t>3/14/2023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5162CA9-D451-4EDD-B456-16F734228383}"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097C70D-4874-4438-9A2F-7E554FC0EBDA}" type="datetimeFigureOut">
              <a:rPr lang="en-US" smtClean="0"/>
              <a:t>3/14/2023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5162CA9-D451-4EDD-B456-16F73422838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ebanh.pro/wp-content/uploads/2016/02/hinh-anh-thien-nhien-3d-7.jpg"/>
          <p:cNvPicPr>
            <a:picLocks noChangeAspect="1" noChangeArrowheads="1"/>
          </p:cNvPicPr>
          <p:nvPr/>
        </p:nvPicPr>
        <p:blipFill>
          <a:blip r:embed="rId3"/>
          <a:srcRect/>
          <a:stretch>
            <a:fillRect/>
          </a:stretch>
        </p:blipFill>
        <p:spPr bwMode="auto">
          <a:xfrm>
            <a:off x="-1295400" y="0"/>
            <a:ext cx="12192000" cy="7620001"/>
          </a:xfrm>
          <a:prstGeom prst="rect">
            <a:avLst/>
          </a:prstGeom>
          <a:noFill/>
        </p:spPr>
      </p:pic>
      <p:sp>
        <p:nvSpPr>
          <p:cNvPr id="3" name="Content Placeholder 2"/>
          <p:cNvSpPr>
            <a:spLocks noGrp="1"/>
          </p:cNvSpPr>
          <p:nvPr>
            <p:ph idx="1"/>
          </p:nvPr>
        </p:nvSpPr>
        <p:spPr/>
        <p:txBody>
          <a:bodyPr/>
          <a:lstStyle/>
          <a:p>
            <a:pPr>
              <a:buNone/>
            </a:pPr>
            <a:r>
              <a:rPr lang="en-US" dirty="0"/>
              <a:t>•</a:t>
            </a:r>
          </a:p>
        </p:txBody>
      </p:sp>
      <p:sp>
        <p:nvSpPr>
          <p:cNvPr id="2" name="Title 1"/>
          <p:cNvSpPr>
            <a:spLocks noGrp="1"/>
          </p:cNvSpPr>
          <p:nvPr>
            <p:ph type="title"/>
          </p:nvPr>
        </p:nvSpPr>
        <p:spPr>
          <a:xfrm>
            <a:off x="1524000" y="685800"/>
            <a:ext cx="8915400" cy="1143000"/>
          </a:xfrm>
        </p:spPr>
        <p:txBody>
          <a:bodyPr>
            <a:normAutofit/>
          </a:bodyPr>
          <a:lstStyle/>
          <a:p>
            <a:r>
              <a:rPr lang="en-US" sz="6000" dirty="0">
                <a:solidFill>
                  <a:srgbClr val="FF0000"/>
                </a:solidFill>
                <a:latin typeface="Expletive Deleted" pitchFamily="2" charset="0"/>
              </a:rPr>
              <a:t>Unit 9: Natural Disaster</a:t>
            </a:r>
          </a:p>
        </p:txBody>
      </p:sp>
      <p:sp>
        <p:nvSpPr>
          <p:cNvPr id="7" name="Rectangle 6"/>
          <p:cNvSpPr/>
          <p:nvPr/>
        </p:nvSpPr>
        <p:spPr>
          <a:xfrm>
            <a:off x="1149763" y="1752600"/>
            <a:ext cx="6782627" cy="923330"/>
          </a:xfrm>
          <a:prstGeom prst="rect">
            <a:avLst/>
          </a:prstGeom>
          <a:noFill/>
        </p:spPr>
        <p:txBody>
          <a:bodyPr wrap="none" lIns="91440" tIns="45720" rIns="91440" bIns="45720">
            <a:spAutoFit/>
          </a:bodyPr>
          <a:lstStyle/>
          <a:p>
            <a:pPr algn="ctr"/>
            <a:r>
              <a:rPr lang="en-US" sz="5400" b="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PERIOD: 74. Skills 1</a:t>
            </a:r>
            <a:endParaRPr lang="en-US" sz="54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229600" cy="4254691"/>
          </a:xfrm>
        </p:spPr>
        <p:txBody>
          <a:bodyPr/>
          <a:lstStyle/>
          <a:p>
            <a:pPr marL="109728" indent="0">
              <a:buNone/>
            </a:pPr>
            <a:r>
              <a:rPr lang="en-US">
                <a:latin typeface="Times New Roman" pitchFamily="18" charset="0"/>
                <a:cs typeface="Times New Roman" pitchFamily="18" charset="0"/>
              </a:rPr>
              <a:t>EX:</a:t>
            </a:r>
          </a:p>
          <a:p>
            <a:pPr marL="109728" indent="0">
              <a:buNone/>
            </a:pPr>
            <a:r>
              <a:rPr lang="en-US">
                <a:latin typeface="Times New Roman" pitchFamily="18" charset="0"/>
                <a:cs typeface="Times New Roman" pitchFamily="18" charset="0"/>
              </a:rPr>
              <a:t>A.Did you watch the news </a:t>
            </a:r>
            <a:r>
              <a:rPr lang="en-US">
                <a:solidFill>
                  <a:srgbClr val="FF0000"/>
                </a:solidFill>
                <a:latin typeface="Times New Roman" pitchFamily="18" charset="0"/>
                <a:cs typeface="Times New Roman" pitchFamily="18" charset="0"/>
              </a:rPr>
              <a:t>last night </a:t>
            </a:r>
            <a:r>
              <a:rPr lang="en-US">
                <a:latin typeface="Times New Roman" pitchFamily="18" charset="0"/>
                <a:cs typeface="Times New Roman" pitchFamily="18" charset="0"/>
              </a:rPr>
              <a:t>?</a:t>
            </a:r>
          </a:p>
          <a:p>
            <a:pPr marL="109728" indent="0">
              <a:buNone/>
            </a:pPr>
            <a:r>
              <a:rPr lang="en-US">
                <a:latin typeface="Times New Roman" pitchFamily="18" charset="0"/>
                <a:cs typeface="Times New Roman" pitchFamily="18" charset="0"/>
              </a:rPr>
              <a:t>B. No, I didn’t. What’s happened ?</a:t>
            </a:r>
          </a:p>
          <a:p>
            <a:pPr marL="109728" indent="0">
              <a:buNone/>
            </a:pPr>
            <a:r>
              <a:rPr lang="en-US">
                <a:latin typeface="Times New Roman" pitchFamily="18" charset="0"/>
                <a:cs typeface="Times New Roman" pitchFamily="18" charset="0"/>
              </a:rPr>
              <a:t>A.There was </a:t>
            </a:r>
            <a:r>
              <a:rPr lang="en-US">
                <a:solidFill>
                  <a:srgbClr val="FF0000"/>
                </a:solidFill>
                <a:latin typeface="Times New Roman" pitchFamily="18" charset="0"/>
                <a:cs typeface="Times New Roman" pitchFamily="18" charset="0"/>
              </a:rPr>
              <a:t>a powerful earthquake </a:t>
            </a:r>
            <a:r>
              <a:rPr lang="en-US">
                <a:latin typeface="Times New Roman" pitchFamily="18" charset="0"/>
                <a:cs typeface="Times New Roman" pitchFamily="18" charset="0"/>
              </a:rPr>
              <a:t>on Monday.</a:t>
            </a:r>
          </a:p>
          <a:p>
            <a:pPr marL="109728" indent="0">
              <a:buNone/>
            </a:pPr>
            <a:r>
              <a:rPr lang="en-US">
                <a:latin typeface="Times New Roman" pitchFamily="18" charset="0"/>
                <a:cs typeface="Times New Roman" pitchFamily="18" charset="0"/>
              </a:rPr>
              <a:t>B. </a:t>
            </a:r>
            <a:r>
              <a:rPr lang="en-US">
                <a:solidFill>
                  <a:srgbClr val="FF0000"/>
                </a:solidFill>
                <a:latin typeface="Times New Roman" pitchFamily="18" charset="0"/>
                <a:cs typeface="Times New Roman" pitchFamily="18" charset="0"/>
              </a:rPr>
              <a:t>That’s shocking</a:t>
            </a:r>
            <a:r>
              <a:rPr lang="en-US">
                <a:latin typeface="Times New Roman" pitchFamily="18" charset="0"/>
                <a:cs typeface="Times New Roman" pitchFamily="18" charset="0"/>
              </a:rPr>
              <a:t>! Where was it ?</a:t>
            </a:r>
          </a:p>
          <a:p>
            <a:pPr marL="109728" indent="0">
              <a:buNone/>
            </a:pPr>
            <a:endParaRPr lang="en-US">
              <a:latin typeface="Times New Roman" pitchFamily="18" charset="0"/>
              <a:cs typeface="Times New Roman" pitchFamily="18" charset="0"/>
            </a:endParaRPr>
          </a:p>
          <a:p>
            <a:pPr marL="109728" indent="0">
              <a:buNone/>
            </a:pPr>
            <a:endParaRPr lang="en-US">
              <a:latin typeface="Times New Roman" pitchFamily="18" charset="0"/>
              <a:cs typeface="Times New Roman" pitchFamily="18" charset="0"/>
            </a:endParaRPr>
          </a:p>
        </p:txBody>
      </p:sp>
      <p:sp>
        <p:nvSpPr>
          <p:cNvPr id="3" name="Title 2"/>
          <p:cNvSpPr>
            <a:spLocks noGrp="1"/>
          </p:cNvSpPr>
          <p:nvPr>
            <p:ph type="title"/>
          </p:nvPr>
        </p:nvSpPr>
        <p:spPr>
          <a:xfrm>
            <a:off x="228600" y="274638"/>
            <a:ext cx="8915400" cy="1143000"/>
          </a:xfrm>
        </p:spPr>
        <p:txBody>
          <a:bodyPr>
            <a:normAutofit fontScale="90000"/>
          </a:bodyPr>
          <a:lstStyle/>
          <a:p>
            <a:r>
              <a:rPr lang="en-US" dirty="0">
                <a:solidFill>
                  <a:srgbClr val="FF0000"/>
                </a:solidFill>
                <a:latin typeface="Times New Roman" pitchFamily="18" charset="0"/>
                <a:cs typeface="Times New Roman" pitchFamily="18" charset="0"/>
              </a:rPr>
              <a:t>3b. Work in pairs. Each pair can choose one of reports in 3a. Role play telling each about the news. </a:t>
            </a:r>
          </a:p>
        </p:txBody>
      </p:sp>
    </p:spTree>
    <p:extLst>
      <p:ext uri="{BB962C8B-B14F-4D97-AF65-F5344CB8AC3E}">
        <p14:creationId xmlns:p14="http://schemas.microsoft.com/office/powerpoint/2010/main" val="418272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5193630"/>
              </p:ext>
            </p:extLst>
          </p:nvPr>
        </p:nvGraphicFramePr>
        <p:xfrm>
          <a:off x="457200" y="2438400"/>
          <a:ext cx="8229600" cy="192532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142240">
                <a:tc>
                  <a:txBody>
                    <a:bodyPr/>
                    <a:lstStyle/>
                    <a:p>
                      <a:r>
                        <a:rPr lang="en-US">
                          <a:solidFill>
                            <a:srgbClr val="FF0000"/>
                          </a:solidFill>
                        </a:rPr>
                        <a:t>Disasters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r>
                        <a:rPr lang="en-US">
                          <a:solidFill>
                            <a:srgbClr val="FF0000"/>
                          </a:solidFill>
                        </a:rPr>
                        <a:t>                             Things to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row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a:solidFill>
                            <a:schemeClr val="tx1"/>
                          </a:solidFill>
                        </a:rPr>
                        <a:t>Before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a:solidFill>
                            <a:schemeClr val="tx1"/>
                          </a:solidFill>
                        </a:rPr>
                        <a:t>During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a:solidFill>
                            <a:schemeClr val="tx1"/>
                          </a:solidFill>
                        </a:rPr>
                        <a:t>After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p>
                      <a:endParaRPr lang="en-US"/>
                    </a:p>
                    <a:p>
                      <a:endParaRPr lang="en-US"/>
                    </a:p>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3" name="Title 2"/>
          <p:cNvSpPr>
            <a:spLocks noGrp="1"/>
          </p:cNvSpPr>
          <p:nvPr>
            <p:ph type="title"/>
          </p:nvPr>
        </p:nvSpPr>
        <p:spPr>
          <a:xfrm>
            <a:off x="228600" y="274638"/>
            <a:ext cx="8763000" cy="1477962"/>
          </a:xfrm>
        </p:spPr>
        <p:txBody>
          <a:bodyPr>
            <a:normAutofit fontScale="90000"/>
          </a:bodyPr>
          <a:lstStyle/>
          <a:p>
            <a:pPr algn="just"/>
            <a:r>
              <a:rPr lang="en-US">
                <a:solidFill>
                  <a:srgbClr val="FF0000"/>
                </a:solidFill>
              </a:rPr>
              <a:t>4a. Make a list of things to do before, during and after each of the disasters in your area. </a:t>
            </a:r>
          </a:p>
        </p:txBody>
      </p:sp>
    </p:spTree>
    <p:extLst>
      <p:ext uri="{BB962C8B-B14F-4D97-AF65-F5344CB8AC3E}">
        <p14:creationId xmlns:p14="http://schemas.microsoft.com/office/powerpoint/2010/main" val="419270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81200"/>
            <a:ext cx="8229600" cy="4026091"/>
          </a:xfrm>
        </p:spPr>
        <p:txBody>
          <a:bodyPr/>
          <a:lstStyle/>
          <a:p>
            <a:pPr marL="109728" indent="0">
              <a:buNone/>
            </a:pPr>
            <a:r>
              <a:rPr lang="en-US" dirty="0"/>
              <a:t>EX:</a:t>
            </a:r>
          </a:p>
          <a:p>
            <a:pPr marL="109728" indent="0">
              <a:buNone/>
            </a:pPr>
            <a:r>
              <a:rPr lang="en-US" dirty="0">
                <a:latin typeface="Times New Roman" pitchFamily="18" charset="0"/>
                <a:cs typeface="Times New Roman" pitchFamily="18" charset="0"/>
              </a:rPr>
              <a:t>A. What should you do to prepare for </a:t>
            </a:r>
            <a:r>
              <a:rPr lang="en-US" dirty="0">
                <a:solidFill>
                  <a:srgbClr val="FF0000"/>
                </a:solidFill>
                <a:latin typeface="Times New Roman" pitchFamily="18" charset="0"/>
                <a:cs typeface="Times New Roman" pitchFamily="18" charset="0"/>
              </a:rPr>
              <a:t>floods </a:t>
            </a:r>
            <a:r>
              <a:rPr lang="en-US" dirty="0">
                <a:latin typeface="Times New Roman" pitchFamily="18" charset="0"/>
                <a:cs typeface="Times New Roman" pitchFamily="18" charset="0"/>
              </a:rPr>
              <a:t>in your area?</a:t>
            </a:r>
          </a:p>
          <a:p>
            <a:pPr marL="109728" indent="0">
              <a:buNone/>
            </a:pPr>
            <a:r>
              <a:rPr lang="en-US" dirty="0">
                <a:latin typeface="Times New Roman" pitchFamily="18" charset="0"/>
                <a:cs typeface="Times New Roman" pitchFamily="18" charset="0"/>
              </a:rPr>
              <a:t>B. First. I’ll make sure I have a disaster plan...</a:t>
            </a:r>
          </a:p>
          <a:p>
            <a:pPr marL="109728" indent="0">
              <a:buNone/>
            </a:pPr>
            <a:r>
              <a:rPr lang="en-US" dirty="0">
                <a:latin typeface="Times New Roman" pitchFamily="18" charset="0"/>
                <a:cs typeface="Times New Roman" pitchFamily="18" charset="0"/>
              </a:rPr>
              <a:t>A. What should you do during </a:t>
            </a:r>
            <a:r>
              <a:rPr lang="en-US" dirty="0">
                <a:solidFill>
                  <a:srgbClr val="FF0000"/>
                </a:solidFill>
                <a:latin typeface="Times New Roman" pitchFamily="18" charset="0"/>
                <a:cs typeface="Times New Roman" pitchFamily="18" charset="0"/>
              </a:rPr>
              <a:t>a flood </a:t>
            </a:r>
            <a:r>
              <a:rPr lang="en-US" dirty="0">
                <a:latin typeface="Times New Roman" pitchFamily="18" charset="0"/>
                <a:cs typeface="Times New Roman" pitchFamily="18" charset="0"/>
              </a:rPr>
              <a:t>?</a:t>
            </a:r>
          </a:p>
          <a:p>
            <a:pPr marL="109728" indent="0">
              <a:buNone/>
            </a:pPr>
            <a:r>
              <a:rPr lang="en-US" dirty="0">
                <a:latin typeface="Times New Roman" pitchFamily="18" charset="0"/>
                <a:cs typeface="Times New Roman" pitchFamily="18" charset="0"/>
              </a:rPr>
              <a:t>B. During </a:t>
            </a:r>
            <a:r>
              <a:rPr lang="en-US" dirty="0">
                <a:solidFill>
                  <a:srgbClr val="FF0000"/>
                </a:solidFill>
                <a:latin typeface="Times New Roman" pitchFamily="18" charset="0"/>
                <a:cs typeface="Times New Roman" pitchFamily="18" charset="0"/>
              </a:rPr>
              <a:t>a flood, </a:t>
            </a:r>
            <a:r>
              <a:rPr lang="en-US" dirty="0">
                <a:latin typeface="Times New Roman" pitchFamily="18" charset="0"/>
                <a:cs typeface="Times New Roman" pitchFamily="18" charset="0"/>
              </a:rPr>
              <a:t>I should try </a:t>
            </a:r>
            <a:r>
              <a:rPr lang="en-US" dirty="0">
                <a:solidFill>
                  <a:srgbClr val="FF0000"/>
                </a:solidFill>
                <a:latin typeface="Times New Roman" pitchFamily="18" charset="0"/>
                <a:cs typeface="Times New Roman" pitchFamily="18" charset="0"/>
              </a:rPr>
              <a:t>to get to higher ground </a:t>
            </a:r>
            <a:r>
              <a:rPr lang="en-US" dirty="0">
                <a:latin typeface="Times New Roman" pitchFamily="18" charset="0"/>
                <a:cs typeface="Times New Roman" pitchFamily="18" charset="0"/>
              </a:rPr>
              <a:t>as quickly as possible...</a:t>
            </a:r>
          </a:p>
          <a:p>
            <a:pPr marL="109728" indent="0">
              <a:buNone/>
            </a:pPr>
            <a:endParaRPr lang="en-US" dirty="0"/>
          </a:p>
        </p:txBody>
      </p:sp>
      <p:sp>
        <p:nvSpPr>
          <p:cNvPr id="3" name="Title 2"/>
          <p:cNvSpPr>
            <a:spLocks noGrp="1"/>
          </p:cNvSpPr>
          <p:nvPr>
            <p:ph type="title"/>
          </p:nvPr>
        </p:nvSpPr>
        <p:spPr>
          <a:xfrm>
            <a:off x="457200" y="274638"/>
            <a:ext cx="8229600" cy="1173162"/>
          </a:xfrm>
        </p:spPr>
        <p:txBody>
          <a:bodyPr>
            <a:normAutofit fontScale="90000"/>
          </a:bodyPr>
          <a:lstStyle/>
          <a:p>
            <a:pPr algn="just"/>
            <a:r>
              <a:rPr lang="en-US">
                <a:solidFill>
                  <a:srgbClr val="FF0000"/>
                </a:solidFill>
              </a:rPr>
              <a:t>4b. Discuss what you should do in the event of a natural disaster in your area.</a:t>
            </a:r>
          </a:p>
        </p:txBody>
      </p:sp>
    </p:spTree>
    <p:extLst>
      <p:ext uri="{BB962C8B-B14F-4D97-AF65-F5344CB8AC3E}">
        <p14:creationId xmlns:p14="http://schemas.microsoft.com/office/powerpoint/2010/main" val="178603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Learn and write new words</a:t>
            </a:r>
          </a:p>
          <a:p>
            <a:r>
              <a:rPr lang="en-US" dirty="0"/>
              <a:t>Write the answers for the questions in ex2</a:t>
            </a:r>
          </a:p>
          <a:p>
            <a:r>
              <a:rPr lang="en-US"/>
              <a:t>Prepare Skills 2</a:t>
            </a:r>
            <a:endParaRPr lang="en-US" dirty="0"/>
          </a:p>
        </p:txBody>
      </p:sp>
      <p:sp>
        <p:nvSpPr>
          <p:cNvPr id="3" name="Title 2"/>
          <p:cNvSpPr>
            <a:spLocks noGrp="1"/>
          </p:cNvSpPr>
          <p:nvPr>
            <p:ph type="title"/>
          </p:nvPr>
        </p:nvSpPr>
        <p:spPr/>
        <p:txBody>
          <a:bodyPr/>
          <a:lstStyle/>
          <a:p>
            <a:r>
              <a:rPr lang="en-US" dirty="0"/>
              <a:t>HOMEWORK</a:t>
            </a:r>
          </a:p>
        </p:txBody>
      </p:sp>
    </p:spTree>
    <p:extLst>
      <p:ext uri="{BB962C8B-B14F-4D97-AF65-F5344CB8AC3E}">
        <p14:creationId xmlns:p14="http://schemas.microsoft.com/office/powerpoint/2010/main" val="1786037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solidFill>
                  <a:srgbClr val="FF0000"/>
                </a:solidFill>
                <a:latin typeface="Times New Roman" pitchFamily="18" charset="0"/>
                <a:cs typeface="Times New Roman" pitchFamily="18" charset="0"/>
              </a:rPr>
              <a:t> </a:t>
            </a:r>
            <a:r>
              <a:rPr lang="en-US" b="1" u="sng" dirty="0">
                <a:solidFill>
                  <a:srgbClr val="FF0000"/>
                </a:solidFill>
                <a:latin typeface="Times New Roman" pitchFamily="18" charset="0"/>
                <a:cs typeface="Times New Roman" pitchFamily="18" charset="0"/>
              </a:rPr>
              <a:t>I. Reading</a:t>
            </a:r>
          </a:p>
        </p:txBody>
      </p:sp>
      <p:sp>
        <p:nvSpPr>
          <p:cNvPr id="4" name="Content Placeholder 1"/>
          <p:cNvSpPr txBox="1">
            <a:spLocks/>
          </p:cNvSpPr>
          <p:nvPr/>
        </p:nvSpPr>
        <p:spPr>
          <a:xfrm>
            <a:off x="304800" y="3352800"/>
            <a:ext cx="8229600" cy="1219200"/>
          </a:xfrm>
          <a:prstGeom prst="rect">
            <a:avLst/>
          </a:prstGeom>
          <a:ln>
            <a:solidFill>
              <a:schemeClr val="tx1"/>
            </a:solidFill>
          </a:ln>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Font typeface="Wingdings 3"/>
              <a:buNone/>
            </a:pPr>
            <a:r>
              <a:rPr lang="en-US" sz="3200" b="1" dirty="0">
                <a:latin typeface="Times New Roman" pitchFamily="18" charset="0"/>
                <a:cs typeface="Times New Roman" pitchFamily="18" charset="0"/>
              </a:rPr>
              <a:t>- evacuation         - wreak havoc</a:t>
            </a:r>
            <a:br>
              <a:rPr lang="en-US" sz="3200" b="1" dirty="0">
                <a:latin typeface="Times New Roman" pitchFamily="18" charset="0"/>
                <a:cs typeface="Times New Roman" pitchFamily="18" charset="0"/>
              </a:rPr>
            </a:br>
            <a:r>
              <a:rPr lang="en-US" sz="3200" b="1" dirty="0">
                <a:latin typeface="Times New Roman" pitchFamily="18" charset="0"/>
                <a:cs typeface="Times New Roman" pitchFamily="18" charset="0"/>
              </a:rPr>
              <a:t>- destructive      - guidelines     - emergency</a:t>
            </a:r>
            <a:endParaRPr lang="en-US" sz="3200" b="1" dirty="0"/>
          </a:p>
        </p:txBody>
      </p:sp>
      <p:sp>
        <p:nvSpPr>
          <p:cNvPr id="5" name="Title 1"/>
          <p:cNvSpPr txBox="1">
            <a:spLocks/>
          </p:cNvSpPr>
          <p:nvPr/>
        </p:nvSpPr>
        <p:spPr>
          <a:xfrm>
            <a:off x="0" y="1905000"/>
            <a:ext cx="9372600" cy="1143000"/>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u="sng" dirty="0">
                <a:solidFill>
                  <a:srgbClr val="0070C0"/>
                </a:solidFill>
              </a:rPr>
              <a:t>Ex1</a:t>
            </a:r>
            <a:r>
              <a:rPr lang="en-US" sz="3600" dirty="0">
                <a:solidFill>
                  <a:srgbClr val="0070C0"/>
                </a:solidFill>
              </a:rPr>
              <a:t>: </a:t>
            </a:r>
            <a:r>
              <a:rPr lang="en-US" sz="2800" dirty="0">
                <a:solidFill>
                  <a:srgbClr val="0070C0"/>
                </a:solidFill>
              </a:rPr>
              <a:t>Read an article about how to prepare for a natural disaster. Look at the words in the box, then find them in the article and underline them. What do they mean?</a:t>
            </a:r>
            <a:br>
              <a:rPr lang="en-US" sz="2800" dirty="0">
                <a:solidFill>
                  <a:srgbClr val="0070C0"/>
                </a:solidFill>
              </a:rPr>
            </a:br>
            <a:br>
              <a:rPr lang="en-US" sz="2800" dirty="0">
                <a:solidFill>
                  <a:srgbClr val="0070C0"/>
                </a:solidFill>
              </a:rPr>
            </a:br>
            <a:endParaRPr lang="en-US" sz="2800" dirty="0">
              <a:solidFill>
                <a:srgbClr val="0070C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sz="1400" dirty="0"/>
          </a:p>
        </p:txBody>
      </p:sp>
      <p:pic>
        <p:nvPicPr>
          <p:cNvPr id="16387" name="Picture 3"/>
          <p:cNvPicPr>
            <a:picLocks noChangeAspect="1" noChangeArrowheads="1"/>
          </p:cNvPicPr>
          <p:nvPr/>
        </p:nvPicPr>
        <p:blipFill>
          <a:blip r:embed="rId2"/>
          <a:srcRect/>
          <a:stretch>
            <a:fillRect/>
          </a:stretch>
        </p:blipFill>
        <p:spPr bwMode="auto">
          <a:xfrm>
            <a:off x="0" y="381000"/>
            <a:ext cx="9144000" cy="57912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sz="1400" dirty="0"/>
          </a:p>
        </p:txBody>
      </p:sp>
      <p:sp>
        <p:nvSpPr>
          <p:cNvPr id="2" name="Title 1"/>
          <p:cNvSpPr>
            <a:spLocks noGrp="1"/>
          </p:cNvSpPr>
          <p:nvPr>
            <p:ph type="title"/>
          </p:nvPr>
        </p:nvSpPr>
        <p:spPr/>
        <p:txBody>
          <a:bodyPr>
            <a:normAutofit fontScale="90000"/>
          </a:bodyPr>
          <a:lstStyle/>
          <a:p>
            <a:r>
              <a:rPr lang="en-US" sz="2400" u="sng" dirty="0">
                <a:solidFill>
                  <a:srgbClr val="FF0000"/>
                </a:solidFill>
              </a:rPr>
              <a:t>Ex1</a:t>
            </a:r>
            <a:r>
              <a:rPr lang="en-US" sz="2400" dirty="0"/>
              <a:t>: </a:t>
            </a:r>
            <a:r>
              <a:rPr lang="en-US" sz="2000" dirty="0">
                <a:solidFill>
                  <a:srgbClr val="00B0F0"/>
                </a:solidFill>
              </a:rPr>
              <a:t>Read an article about how to prepare for a natural disaster. Look at the words in the </a:t>
            </a:r>
            <a:r>
              <a:rPr lang="en-US" sz="2000" dirty="0" err="1">
                <a:solidFill>
                  <a:srgbClr val="00B0F0"/>
                </a:solidFill>
              </a:rPr>
              <a:t>box,then</a:t>
            </a:r>
            <a:r>
              <a:rPr lang="en-US" sz="2000" dirty="0">
                <a:solidFill>
                  <a:srgbClr val="00B0F0"/>
                </a:solidFill>
              </a:rPr>
              <a:t> find them in the article and underline them. What do they mean?</a:t>
            </a:r>
            <a:br>
              <a:rPr lang="en-US" sz="2000" dirty="0"/>
            </a:br>
            <a:br>
              <a:rPr lang="en-US" sz="2000" dirty="0"/>
            </a:br>
            <a:endParaRPr lang="en-US" sz="2000" dirty="0"/>
          </a:p>
        </p:txBody>
      </p:sp>
      <p:pic>
        <p:nvPicPr>
          <p:cNvPr id="16387" name="Picture 3"/>
          <p:cNvPicPr>
            <a:picLocks noChangeAspect="1" noChangeArrowheads="1"/>
          </p:cNvPicPr>
          <p:nvPr/>
        </p:nvPicPr>
        <p:blipFill>
          <a:blip r:embed="rId2"/>
          <a:srcRect/>
          <a:stretch>
            <a:fillRect/>
          </a:stretch>
        </p:blipFill>
        <p:spPr bwMode="auto">
          <a:xfrm>
            <a:off x="381000" y="1066800"/>
            <a:ext cx="8503920" cy="4724400"/>
          </a:xfrm>
          <a:prstGeom prst="rect">
            <a:avLst/>
          </a:prstGeom>
          <a:noFill/>
          <a:ln w="9525">
            <a:noFill/>
            <a:miter lim="800000"/>
            <a:headEnd/>
            <a:tailEnd/>
          </a:ln>
          <a:effectLst/>
        </p:spPr>
      </p:pic>
      <p:pic>
        <p:nvPicPr>
          <p:cNvPr id="17410" name="Picture 2"/>
          <p:cNvPicPr>
            <a:picLocks noChangeAspect="1" noChangeArrowheads="1"/>
          </p:cNvPicPr>
          <p:nvPr/>
        </p:nvPicPr>
        <p:blipFill>
          <a:blip r:embed="rId3"/>
          <a:srcRect/>
          <a:stretch>
            <a:fillRect/>
          </a:stretch>
        </p:blipFill>
        <p:spPr bwMode="auto">
          <a:xfrm>
            <a:off x="309563" y="1057275"/>
            <a:ext cx="8524875" cy="474345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2340" y="1455338"/>
            <a:ext cx="8229600" cy="4525963"/>
          </a:xfrm>
        </p:spPr>
        <p:txBody>
          <a:bodyPr/>
          <a:lstStyle/>
          <a:p>
            <a:pPr>
              <a:buFontTx/>
              <a:buChar char="-"/>
            </a:pPr>
            <a:r>
              <a:rPr lang="en-US" sz="2800" dirty="0">
                <a:solidFill>
                  <a:srgbClr val="FF0000"/>
                </a:solidFill>
                <a:latin typeface="Times New Roman" pitchFamily="18" charset="0"/>
                <a:cs typeface="Times New Roman" pitchFamily="18" charset="0"/>
              </a:rPr>
              <a:t>Essential (</a:t>
            </a:r>
            <a:r>
              <a:rPr lang="en-US" sz="2800" dirty="0" err="1">
                <a:solidFill>
                  <a:srgbClr val="FF0000"/>
                </a:solidFill>
                <a:latin typeface="Times New Roman" pitchFamily="18" charset="0"/>
                <a:cs typeface="Times New Roman" pitchFamily="18" charset="0"/>
              </a:rPr>
              <a:t>adj</a:t>
            </a:r>
            <a:r>
              <a:rPr lang="en-US" sz="2800" dirty="0">
                <a:solidFill>
                  <a:srgbClr val="FF0000"/>
                </a:solidFill>
                <a:latin typeface="Times New Roman" pitchFamily="18" charset="0"/>
                <a:cs typeface="Times New Roman" pitchFamily="18" charset="0"/>
              </a:rPr>
              <a:t>):       </a:t>
            </a:r>
          </a:p>
          <a:p>
            <a:pPr marL="109728" indent="0">
              <a:buNone/>
            </a:pPr>
            <a:r>
              <a:rPr lang="en-US" sz="2800" dirty="0">
                <a:solidFill>
                  <a:srgbClr val="FF0000"/>
                </a:solidFill>
                <a:latin typeface="Times New Roman" pitchFamily="18" charset="0"/>
                <a:cs typeface="Times New Roman" pitchFamily="18" charset="0"/>
              </a:rPr>
              <a:t>- wreak havoc</a:t>
            </a:r>
            <a:r>
              <a:rPr lang="en-US" sz="2800" dirty="0">
                <a:latin typeface="Times New Roman" pitchFamily="18" charset="0"/>
                <a:cs typeface="Times New Roman" pitchFamily="18" charset="0"/>
              </a:rPr>
              <a:t>: </a:t>
            </a:r>
          </a:p>
          <a:p>
            <a:pPr marL="109728" indent="0">
              <a:buNone/>
            </a:pPr>
            <a:r>
              <a:rPr lang="en-US" sz="2800" dirty="0">
                <a:solidFill>
                  <a:srgbClr val="FF0000"/>
                </a:solidFill>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n-US" sz="2800" dirty="0">
                <a:solidFill>
                  <a:srgbClr val="FF0000"/>
                </a:solidFill>
                <a:latin typeface="Times New Roman" pitchFamily="18" charset="0"/>
                <a:cs typeface="Times New Roman" pitchFamily="18" charset="0"/>
              </a:rPr>
              <a:t>Destructive (</a:t>
            </a:r>
            <a:r>
              <a:rPr lang="en-US" sz="2800" dirty="0" err="1">
                <a:solidFill>
                  <a:srgbClr val="FF0000"/>
                </a:solidFill>
                <a:latin typeface="Times New Roman" pitchFamily="18" charset="0"/>
                <a:cs typeface="Times New Roman" pitchFamily="18" charset="0"/>
              </a:rPr>
              <a:t>adj</a:t>
            </a:r>
            <a:r>
              <a:rPr lang="en-US" sz="2800" dirty="0">
                <a:solidFill>
                  <a:srgbClr val="FF0000"/>
                </a:solidFill>
                <a:latin typeface="Times New Roman" pitchFamily="18" charset="0"/>
                <a:cs typeface="Times New Roman" pitchFamily="18" charset="0"/>
              </a:rPr>
              <a:t>):</a:t>
            </a:r>
            <a:r>
              <a:rPr lang="en-US" sz="2800" dirty="0">
                <a:latin typeface="Times New Roman" pitchFamily="18" charset="0"/>
                <a:cs typeface="Times New Roman" pitchFamily="18" charset="0"/>
              </a:rPr>
              <a:t>    </a:t>
            </a:r>
          </a:p>
          <a:p>
            <a:pPr marL="109728" indent="0">
              <a:buNone/>
            </a:pPr>
            <a:r>
              <a:rPr lang="en-US" sz="2800" dirty="0">
                <a:solidFill>
                  <a:srgbClr val="FF0000"/>
                </a:solidFill>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n-US" sz="2800" dirty="0">
                <a:solidFill>
                  <a:srgbClr val="FF0000"/>
                </a:solidFill>
                <a:latin typeface="Times New Roman" pitchFamily="18" charset="0"/>
                <a:cs typeface="Times New Roman" pitchFamily="18" charset="0"/>
              </a:rPr>
              <a:t>Guidelines (n):</a:t>
            </a:r>
            <a:r>
              <a:rPr lang="en-US" sz="2800" dirty="0">
                <a:latin typeface="Times New Roman" pitchFamily="18" charset="0"/>
                <a:cs typeface="Times New Roman" pitchFamily="18" charset="0"/>
              </a:rPr>
              <a:t>    </a:t>
            </a:r>
          </a:p>
          <a:p>
            <a:pPr marL="109728" indent="0">
              <a:buNone/>
            </a:pPr>
            <a:r>
              <a:rPr lang="en-US" sz="2800" dirty="0">
                <a:solidFill>
                  <a:srgbClr val="FF0000"/>
                </a:solidFill>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n-US" sz="2800" dirty="0">
                <a:solidFill>
                  <a:srgbClr val="FF0000"/>
                </a:solidFill>
                <a:latin typeface="Times New Roman" pitchFamily="18" charset="0"/>
                <a:cs typeface="Times New Roman" pitchFamily="18" charset="0"/>
              </a:rPr>
              <a:t>Emergency (n):</a:t>
            </a:r>
            <a:endParaRPr lang="en-US" sz="2800" dirty="0">
              <a:latin typeface="Expletive Deleted" pitchFamily="2" charset="0"/>
            </a:endParaRPr>
          </a:p>
          <a:p>
            <a:pPr marL="109728" indent="0">
              <a:buNone/>
            </a:pPr>
            <a:endParaRPr lang="en-US" dirty="0"/>
          </a:p>
        </p:txBody>
      </p:sp>
      <p:sp>
        <p:nvSpPr>
          <p:cNvPr id="3" name="Title 2"/>
          <p:cNvSpPr>
            <a:spLocks noGrp="1"/>
          </p:cNvSpPr>
          <p:nvPr>
            <p:ph type="title"/>
          </p:nvPr>
        </p:nvSpPr>
        <p:spPr/>
        <p:txBody>
          <a:bodyPr/>
          <a:lstStyle/>
          <a:p>
            <a:r>
              <a:rPr lang="en-US" dirty="0">
                <a:solidFill>
                  <a:srgbClr val="FF0000"/>
                </a:solidFill>
              </a:rPr>
              <a:t>2.New words:</a:t>
            </a:r>
          </a:p>
        </p:txBody>
      </p:sp>
      <p:sp>
        <p:nvSpPr>
          <p:cNvPr id="5" name="TextBox 4"/>
          <p:cNvSpPr txBox="1"/>
          <p:nvPr/>
        </p:nvSpPr>
        <p:spPr>
          <a:xfrm>
            <a:off x="3074843" y="1420969"/>
            <a:ext cx="2590800" cy="584775"/>
          </a:xfrm>
          <a:prstGeom prst="rect">
            <a:avLst/>
          </a:prstGeom>
          <a:noFill/>
        </p:spPr>
        <p:txBody>
          <a:bodyPr wrap="square" rtlCol="0">
            <a:spAutoFit/>
          </a:bodyPr>
          <a:lstStyle/>
          <a:p>
            <a:r>
              <a:rPr lang="en-US" sz="3200" dirty="0" err="1">
                <a:latin typeface="Times New Roman" pitchFamily="18" charset="0"/>
                <a:cs typeface="Times New Roman" pitchFamily="18" charset="0"/>
              </a:rPr>
              <a:t>cần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thiết</a:t>
            </a:r>
            <a:endParaRPr lang="en-US" sz="3200" dirty="0"/>
          </a:p>
        </p:txBody>
      </p:sp>
      <p:sp>
        <p:nvSpPr>
          <p:cNvPr id="6" name="TextBox 5"/>
          <p:cNvSpPr txBox="1"/>
          <p:nvPr/>
        </p:nvSpPr>
        <p:spPr>
          <a:xfrm>
            <a:off x="3127664" y="1919159"/>
            <a:ext cx="2590800" cy="584775"/>
          </a:xfrm>
          <a:prstGeom prst="rect">
            <a:avLst/>
          </a:prstGeom>
          <a:noFill/>
        </p:spPr>
        <p:txBody>
          <a:bodyPr wrap="square" rtlCol="0">
            <a:spAutoFit/>
          </a:bodyPr>
          <a:lstStyle/>
          <a:p>
            <a:r>
              <a:rPr lang="en-US" sz="3200" dirty="0" err="1">
                <a:latin typeface="Times New Roman" pitchFamily="18" charset="0"/>
                <a:cs typeface="Times New Roman" pitchFamily="18" charset="0"/>
              </a:rPr>
              <a:t>tàn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phá</a:t>
            </a:r>
            <a:endParaRPr lang="en-US" sz="3200" dirty="0"/>
          </a:p>
        </p:txBody>
      </p:sp>
      <p:sp>
        <p:nvSpPr>
          <p:cNvPr id="7" name="TextBox 6"/>
          <p:cNvSpPr txBox="1"/>
          <p:nvPr/>
        </p:nvSpPr>
        <p:spPr>
          <a:xfrm>
            <a:off x="3191740" y="2361274"/>
            <a:ext cx="3666260" cy="584775"/>
          </a:xfrm>
          <a:prstGeom prst="rect">
            <a:avLst/>
          </a:prstGeom>
          <a:noFill/>
        </p:spPr>
        <p:txBody>
          <a:bodyPr wrap="square" rtlCol="0">
            <a:spAutoFit/>
          </a:bodyPr>
          <a:lstStyle/>
          <a:p>
            <a:r>
              <a:rPr lang="en-US" sz="3200" dirty="0" err="1">
                <a:latin typeface="Times New Roman" pitchFamily="18" charset="0"/>
                <a:cs typeface="Times New Roman" pitchFamily="18" charset="0"/>
              </a:rPr>
              <a:t>Có</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hoại</a:t>
            </a:r>
            <a:endParaRPr lang="en-US" sz="3200" dirty="0"/>
          </a:p>
        </p:txBody>
      </p:sp>
      <p:sp>
        <p:nvSpPr>
          <p:cNvPr id="8" name="TextBox 7"/>
          <p:cNvSpPr txBox="1"/>
          <p:nvPr/>
        </p:nvSpPr>
        <p:spPr>
          <a:xfrm>
            <a:off x="3163164" y="2828454"/>
            <a:ext cx="3542435" cy="584775"/>
          </a:xfrm>
          <a:prstGeom prst="rect">
            <a:avLst/>
          </a:prstGeom>
          <a:noFill/>
        </p:spPr>
        <p:txBody>
          <a:bodyPr wrap="square" rtlCol="0">
            <a:spAutoFit/>
          </a:bodyPr>
          <a:lstStyle/>
          <a:p>
            <a:r>
              <a:rPr lang="en-US" sz="3200" dirty="0" err="1">
                <a:latin typeface="Times New Roman" pitchFamily="18" charset="0"/>
                <a:cs typeface="Times New Roman" pitchFamily="18" charset="0"/>
              </a:rPr>
              <a:t>Lời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hướng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dẫn</a:t>
            </a:r>
            <a:endParaRPr lang="en-US" sz="3200" dirty="0"/>
          </a:p>
        </p:txBody>
      </p:sp>
      <p:sp>
        <p:nvSpPr>
          <p:cNvPr id="9" name="TextBox 8"/>
          <p:cNvSpPr txBox="1"/>
          <p:nvPr/>
        </p:nvSpPr>
        <p:spPr>
          <a:xfrm>
            <a:off x="3163165" y="3295633"/>
            <a:ext cx="3901787" cy="584775"/>
          </a:xfrm>
          <a:prstGeom prst="rect">
            <a:avLst/>
          </a:prstGeom>
          <a:noFill/>
        </p:spPr>
        <p:txBody>
          <a:bodyPr wrap="square" rtlCol="0">
            <a:spAutoFit/>
          </a:bodyPr>
          <a:lstStyle/>
          <a:p>
            <a:r>
              <a:rPr lang="en-US" sz="3200" dirty="0" err="1">
                <a:latin typeface="Times New Roman" pitchFamily="18" charset="0"/>
                <a:cs typeface="Times New Roman" pitchFamily="18" charset="0"/>
              </a:rPr>
              <a:t>trường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khẩn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cấp</a:t>
            </a:r>
            <a:endParaRPr lang="en-US" sz="3200" dirty="0"/>
          </a:p>
        </p:txBody>
      </p:sp>
      <p:sp>
        <p:nvSpPr>
          <p:cNvPr id="10" name="Oval 9"/>
          <p:cNvSpPr/>
          <p:nvPr/>
        </p:nvSpPr>
        <p:spPr>
          <a:xfrm>
            <a:off x="1447800" y="1417638"/>
            <a:ext cx="76200" cy="1772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679864" y="2361274"/>
            <a:ext cx="76200" cy="1772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981200" y="1917100"/>
            <a:ext cx="76200" cy="1772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43000" y="2809462"/>
            <a:ext cx="76200" cy="1772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370604" y="3914785"/>
            <a:ext cx="76200" cy="1772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36185" y="3878899"/>
            <a:ext cx="4255944" cy="584775"/>
          </a:xfrm>
          <a:prstGeom prst="rect">
            <a:avLst/>
          </a:prstGeom>
          <a:noFill/>
        </p:spPr>
        <p:txBody>
          <a:bodyPr wrap="square" rtlCol="0">
            <a:spAutoFit/>
          </a:bodyPr>
          <a:lstStyle/>
          <a:p>
            <a:r>
              <a:rPr lang="en-US" sz="3200" dirty="0">
                <a:solidFill>
                  <a:srgbClr val="FF0000"/>
                </a:solidFill>
                <a:latin typeface="Times New Roman" pitchFamily="18" charset="0"/>
                <a:cs typeface="Times New Roman" pitchFamily="18" charset="0"/>
              </a:rPr>
              <a:t>-emergency supply kit:</a:t>
            </a:r>
            <a:endParaRPr lang="en-US" sz="3200" dirty="0">
              <a:solidFill>
                <a:srgbClr val="FF0000"/>
              </a:solidFill>
            </a:endParaRPr>
          </a:p>
        </p:txBody>
      </p:sp>
      <p:sp>
        <p:nvSpPr>
          <p:cNvPr id="16" name="TextBox 15"/>
          <p:cNvSpPr txBox="1"/>
          <p:nvPr/>
        </p:nvSpPr>
        <p:spPr>
          <a:xfrm>
            <a:off x="4388427" y="3878900"/>
            <a:ext cx="3901787" cy="584775"/>
          </a:xfrm>
          <a:prstGeom prst="rect">
            <a:avLst/>
          </a:prstGeom>
          <a:noFill/>
        </p:spPr>
        <p:txBody>
          <a:bodyPr wrap="square" rtlCol="0">
            <a:spAutoFit/>
          </a:bodyPr>
          <a:lstStyle/>
          <a:p>
            <a:r>
              <a:rPr lang="en-US" sz="3200" dirty="0" err="1">
                <a:latin typeface="Times New Roman" pitchFamily="18" charset="0"/>
                <a:cs typeface="Times New Roman" pitchFamily="18" charset="0"/>
              </a:rPr>
              <a:t>Bộ</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dụng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cụ</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cứu</a:t>
            </a:r>
            <a:endParaRPr lang="en-US" sz="3200" dirty="0"/>
          </a:p>
        </p:txBody>
      </p:sp>
      <p:pic>
        <p:nvPicPr>
          <p:cNvPr id="17" name="Picture 16"/>
          <p:cNvPicPr>
            <a:picLocks noChangeAspect="1"/>
          </p:cNvPicPr>
          <p:nvPr/>
        </p:nvPicPr>
        <p:blipFill>
          <a:blip r:embed="rId4"/>
          <a:stretch>
            <a:fillRect/>
          </a:stretch>
        </p:blipFill>
        <p:spPr>
          <a:xfrm>
            <a:off x="5114058" y="117643"/>
            <a:ext cx="4192051" cy="2082843"/>
          </a:xfrm>
          <a:prstGeom prst="rect">
            <a:avLst/>
          </a:prstGeom>
        </p:spPr>
      </p:pic>
      <p:sp>
        <p:nvSpPr>
          <p:cNvPr id="18" name="TextBox 17"/>
          <p:cNvSpPr txBox="1"/>
          <p:nvPr/>
        </p:nvSpPr>
        <p:spPr>
          <a:xfrm>
            <a:off x="451284" y="4336681"/>
            <a:ext cx="4255944" cy="584775"/>
          </a:xfrm>
          <a:prstGeom prst="rect">
            <a:avLst/>
          </a:prstGeom>
          <a:noFill/>
        </p:spPr>
        <p:txBody>
          <a:bodyPr wrap="square" rtlCol="0">
            <a:spAutoFit/>
          </a:bodyPr>
          <a:lstStyle/>
          <a:p>
            <a:r>
              <a:rPr lang="en-US" sz="3200" dirty="0">
                <a:solidFill>
                  <a:srgbClr val="FF0000"/>
                </a:solidFill>
                <a:latin typeface="Times New Roman" pitchFamily="18" charset="0"/>
                <a:cs typeface="Times New Roman" pitchFamily="18" charset="0"/>
              </a:rPr>
              <a:t>-evacuation (n):</a:t>
            </a:r>
            <a:endParaRPr lang="en-US" sz="3200" dirty="0">
              <a:solidFill>
                <a:srgbClr val="FF0000"/>
              </a:solidFill>
            </a:endParaRPr>
          </a:p>
        </p:txBody>
      </p:sp>
      <p:sp>
        <p:nvSpPr>
          <p:cNvPr id="19" name="TextBox 18"/>
          <p:cNvSpPr txBox="1"/>
          <p:nvPr/>
        </p:nvSpPr>
        <p:spPr>
          <a:xfrm>
            <a:off x="3370604" y="4323687"/>
            <a:ext cx="3901787" cy="584775"/>
          </a:xfrm>
          <a:prstGeom prst="rect">
            <a:avLst/>
          </a:prstGeom>
          <a:noFill/>
        </p:spPr>
        <p:txBody>
          <a:bodyPr wrap="square" rtlCol="0">
            <a:spAutoFit/>
          </a:bodyPr>
          <a:lstStyle/>
          <a:p>
            <a:r>
              <a:rPr lang="en-US" sz="3200" dirty="0" err="1">
                <a:latin typeface="Times New Roman" pitchFamily="18" charset="0"/>
                <a:cs typeface="Times New Roman" pitchFamily="18" charset="0"/>
              </a:rPr>
              <a:t>Việc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tán</a:t>
            </a:r>
            <a:endParaRPr lang="en-US" sz="3200" dirty="0"/>
          </a:p>
        </p:txBody>
      </p:sp>
      <p:sp>
        <p:nvSpPr>
          <p:cNvPr id="20" name="Oval 19"/>
          <p:cNvSpPr/>
          <p:nvPr/>
        </p:nvSpPr>
        <p:spPr>
          <a:xfrm>
            <a:off x="1620299" y="4388024"/>
            <a:ext cx="76200" cy="1772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371600" y="3295633"/>
            <a:ext cx="76200" cy="1772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E9A453A-E3E1-4CB1-95DA-89BEA858D393}"/>
              </a:ext>
            </a:extLst>
          </p:cNvPr>
          <p:cNvSpPr txBox="1"/>
          <p:nvPr/>
        </p:nvSpPr>
        <p:spPr>
          <a:xfrm>
            <a:off x="420425" y="4878433"/>
            <a:ext cx="4255944" cy="584775"/>
          </a:xfrm>
          <a:prstGeom prst="rect">
            <a:avLst/>
          </a:prstGeom>
          <a:noFill/>
        </p:spPr>
        <p:txBody>
          <a:bodyPr wrap="square" rtlCol="0">
            <a:spAutoFit/>
          </a:bodyPr>
          <a:lstStyle/>
          <a:p>
            <a:r>
              <a:rPr lang="en-US" sz="3200" dirty="0">
                <a:solidFill>
                  <a:srgbClr val="FF0000"/>
                </a:solidFill>
                <a:latin typeface="Times New Roman" pitchFamily="18" charset="0"/>
                <a:cs typeface="Times New Roman" pitchFamily="18" charset="0"/>
              </a:rPr>
              <a:t>-evacuate (v):</a:t>
            </a:r>
            <a:endParaRPr lang="en-US" sz="3200" dirty="0">
              <a:solidFill>
                <a:srgbClr val="FF0000"/>
              </a:solidFill>
            </a:endParaRPr>
          </a:p>
        </p:txBody>
      </p:sp>
      <p:sp>
        <p:nvSpPr>
          <p:cNvPr id="23" name="TextBox 22">
            <a:extLst>
              <a:ext uri="{FF2B5EF4-FFF2-40B4-BE49-F238E27FC236}">
                <a16:creationId xmlns:a16="http://schemas.microsoft.com/office/drawing/2014/main" id="{ECA770EB-EE27-495C-9794-1A4A7476213C}"/>
              </a:ext>
            </a:extLst>
          </p:cNvPr>
          <p:cNvSpPr txBox="1"/>
          <p:nvPr/>
        </p:nvSpPr>
        <p:spPr>
          <a:xfrm>
            <a:off x="3316909" y="4848874"/>
            <a:ext cx="3901787" cy="584775"/>
          </a:xfrm>
          <a:prstGeom prst="rect">
            <a:avLst/>
          </a:prstGeom>
          <a:noFill/>
        </p:spPr>
        <p:txBody>
          <a:bodyPr wrap="square" rtlCol="0">
            <a:spAutoFit/>
          </a:bodyPr>
          <a:lstStyle/>
          <a:p>
            <a:r>
              <a:rPr lang="en-US" sz="3200" dirty="0" err="1">
                <a:latin typeface="Times New Roman" pitchFamily="18" charset="0"/>
                <a:cs typeface="Times New Roman" pitchFamily="18" charset="0"/>
              </a:rPr>
              <a:t>sơ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tán</a:t>
            </a:r>
            <a:endParaRPr lang="en-US" sz="3200" dirty="0"/>
          </a:p>
        </p:txBody>
      </p:sp>
      <p:pic>
        <p:nvPicPr>
          <p:cNvPr id="4" name="U9 sk1">
            <a:hlinkClick r:id="" action="ppaction://media"/>
            <a:extLst>
              <a:ext uri="{FF2B5EF4-FFF2-40B4-BE49-F238E27FC236}">
                <a16:creationId xmlns:a16="http://schemas.microsoft.com/office/drawing/2014/main" id="{BD3B9951-50B7-423E-937D-B61FD4B962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12296" y="4906954"/>
            <a:ext cx="406400" cy="406400"/>
          </a:xfrm>
          <a:prstGeom prst="rect">
            <a:avLst/>
          </a:prstGeom>
        </p:spPr>
      </p:pic>
      <p:sp>
        <p:nvSpPr>
          <p:cNvPr id="24" name="Oval 23">
            <a:extLst>
              <a:ext uri="{FF2B5EF4-FFF2-40B4-BE49-F238E27FC236}">
                <a16:creationId xmlns:a16="http://schemas.microsoft.com/office/drawing/2014/main" id="{4CE7BDE8-F3BA-2EFB-CD36-86D4ADC9DE2E}"/>
              </a:ext>
            </a:extLst>
          </p:cNvPr>
          <p:cNvSpPr/>
          <p:nvPr/>
        </p:nvSpPr>
        <p:spPr>
          <a:xfrm>
            <a:off x="1049947" y="4851426"/>
            <a:ext cx="76200" cy="1772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7619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arn(inVertical)">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barn(inVertical)">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barn(inVertical)">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8594" fill="hold"/>
                                        <p:tgtEl>
                                          <p:spTgt spid="4"/>
                                        </p:tgtEl>
                                      </p:cBhvr>
                                    </p:cmd>
                                  </p:childTnLst>
                                </p:cTn>
                              </p:par>
                            </p:childTnLst>
                          </p:cTn>
                        </p:par>
                      </p:childTnLst>
                    </p:cTn>
                  </p:par>
                  <p:par>
                    <p:cTn id="67" fill="hold">
                      <p:stCondLst>
                        <p:cond delay="indefinite"/>
                      </p:stCondLst>
                      <p:childTnLst>
                        <p:par>
                          <p:cTn id="68" fill="hold">
                            <p:stCondLst>
                              <p:cond delay="0"/>
                            </p:stCondLst>
                            <p:childTnLst>
                              <p:par>
                                <p:cTn id="69" presetID="16" presetClass="exit" presetSubtype="21" fill="hold" nodeType="clickEffect">
                                  <p:stCondLst>
                                    <p:cond delay="0"/>
                                  </p:stCondLst>
                                  <p:childTnLst>
                                    <p:animEffect transition="out" filter="barn(inVertical)">
                                      <p:cBhvr>
                                        <p:cTn id="70" dur="500"/>
                                        <p:tgtEl>
                                          <p:spTgt spid="2">
                                            <p:txEl>
                                              <p:pRg st="0" end="0"/>
                                            </p:txEl>
                                          </p:spTgt>
                                        </p:tgtEl>
                                      </p:cBhvr>
                                    </p:animEffect>
                                    <p:set>
                                      <p:cBhvr>
                                        <p:cTn id="71"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6" presetClass="exit" presetSubtype="21" fill="hold" nodeType="clickEffect">
                                  <p:stCondLst>
                                    <p:cond delay="0"/>
                                  </p:stCondLst>
                                  <p:childTnLst>
                                    <p:animEffect transition="out" filter="barn(inVertical)">
                                      <p:cBhvr>
                                        <p:cTn id="75" dur="500"/>
                                        <p:tgtEl>
                                          <p:spTgt spid="2">
                                            <p:txEl>
                                              <p:pRg st="1" end="1"/>
                                            </p:txEl>
                                          </p:spTgt>
                                        </p:tgtEl>
                                      </p:cBhvr>
                                    </p:animEffect>
                                    <p:set>
                                      <p:cBhvr>
                                        <p:cTn id="76" dur="1" fill="hold">
                                          <p:stCondLst>
                                            <p:cond delay="499"/>
                                          </p:stCondLst>
                                        </p:cTn>
                                        <p:tgtEl>
                                          <p:spTgt spid="2">
                                            <p:txEl>
                                              <p:pRg st="1" end="1"/>
                                            </p:txEl>
                                          </p:spTgt>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6" presetClass="exit" presetSubtype="21" fill="hold" nodeType="clickEffect">
                                  <p:stCondLst>
                                    <p:cond delay="0"/>
                                  </p:stCondLst>
                                  <p:childTnLst>
                                    <p:animEffect transition="out" filter="barn(inVertical)">
                                      <p:cBhvr>
                                        <p:cTn id="80" dur="500"/>
                                        <p:tgtEl>
                                          <p:spTgt spid="2">
                                            <p:txEl>
                                              <p:pRg st="2" end="2"/>
                                            </p:txEl>
                                          </p:spTgt>
                                        </p:tgtEl>
                                      </p:cBhvr>
                                    </p:animEffect>
                                    <p:set>
                                      <p:cBhvr>
                                        <p:cTn id="81" dur="1" fill="hold">
                                          <p:stCondLst>
                                            <p:cond delay="499"/>
                                          </p:stCondLst>
                                        </p:cTn>
                                        <p:tgtEl>
                                          <p:spTgt spid="2">
                                            <p:txEl>
                                              <p:pRg st="2" end="2"/>
                                            </p:txEl>
                                          </p:spTgt>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6" presetClass="exit" presetSubtype="21" fill="hold" nodeType="clickEffect">
                                  <p:stCondLst>
                                    <p:cond delay="0"/>
                                  </p:stCondLst>
                                  <p:childTnLst>
                                    <p:animEffect transition="out" filter="barn(inVertical)">
                                      <p:cBhvr>
                                        <p:cTn id="85" dur="500"/>
                                        <p:tgtEl>
                                          <p:spTgt spid="2">
                                            <p:txEl>
                                              <p:pRg st="3" end="3"/>
                                            </p:txEl>
                                          </p:spTgt>
                                        </p:tgtEl>
                                      </p:cBhvr>
                                    </p:animEffect>
                                    <p:set>
                                      <p:cBhvr>
                                        <p:cTn id="86" dur="1" fill="hold">
                                          <p:stCondLst>
                                            <p:cond delay="499"/>
                                          </p:stCondLst>
                                        </p:cTn>
                                        <p:tgtEl>
                                          <p:spTgt spid="2">
                                            <p:txEl>
                                              <p:pRg st="3" end="3"/>
                                            </p:txEl>
                                          </p:spTgt>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6" presetClass="exit" presetSubtype="21" fill="hold" nodeType="clickEffect">
                                  <p:stCondLst>
                                    <p:cond delay="0"/>
                                  </p:stCondLst>
                                  <p:childTnLst>
                                    <p:animEffect transition="out" filter="barn(inVertical)">
                                      <p:cBhvr>
                                        <p:cTn id="90" dur="500"/>
                                        <p:tgtEl>
                                          <p:spTgt spid="2">
                                            <p:txEl>
                                              <p:pRg st="4" end="4"/>
                                            </p:txEl>
                                          </p:spTgt>
                                        </p:tgtEl>
                                      </p:cBhvr>
                                    </p:animEffect>
                                    <p:set>
                                      <p:cBhvr>
                                        <p:cTn id="91" dur="1" fill="hold">
                                          <p:stCondLst>
                                            <p:cond delay="499"/>
                                          </p:stCondLst>
                                        </p:cTn>
                                        <p:tgtEl>
                                          <p:spTgt spid="2">
                                            <p:txEl>
                                              <p:pRg st="4" end="4"/>
                                            </p:txEl>
                                          </p:spTgt>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6" presetClass="exit" presetSubtype="21" fill="hold" nodeType="clickEffect">
                                  <p:stCondLst>
                                    <p:cond delay="0"/>
                                  </p:stCondLst>
                                  <p:childTnLst>
                                    <p:animEffect transition="out" filter="barn(inVertical)">
                                      <p:cBhvr>
                                        <p:cTn id="95" dur="500"/>
                                        <p:tgtEl>
                                          <p:spTgt spid="15">
                                            <p:txEl>
                                              <p:pRg st="0" end="0"/>
                                            </p:txEl>
                                          </p:spTgt>
                                        </p:tgtEl>
                                      </p:cBhvr>
                                    </p:animEffect>
                                    <p:set>
                                      <p:cBhvr>
                                        <p:cTn id="96" dur="1" fill="hold">
                                          <p:stCondLst>
                                            <p:cond delay="499"/>
                                          </p:stCondLst>
                                        </p:cTn>
                                        <p:tgtEl>
                                          <p:spTgt spid="15">
                                            <p:txEl>
                                              <p:pRg st="0" end="0"/>
                                            </p:txEl>
                                          </p:spTgt>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16" presetClass="exit" presetSubtype="21" fill="hold" nodeType="clickEffect">
                                  <p:stCondLst>
                                    <p:cond delay="0"/>
                                  </p:stCondLst>
                                  <p:childTnLst>
                                    <p:animEffect transition="out" filter="barn(inVertical)">
                                      <p:cBhvr>
                                        <p:cTn id="100" dur="500"/>
                                        <p:tgtEl>
                                          <p:spTgt spid="18">
                                            <p:txEl>
                                              <p:pRg st="0" end="0"/>
                                            </p:txEl>
                                          </p:spTgt>
                                        </p:tgtEl>
                                      </p:cBhvr>
                                    </p:animEffect>
                                    <p:set>
                                      <p:cBhvr>
                                        <p:cTn id="101" dur="1" fill="hold">
                                          <p:stCondLst>
                                            <p:cond delay="499"/>
                                          </p:stCondLst>
                                        </p:cTn>
                                        <p:tgtEl>
                                          <p:spTgt spid="18">
                                            <p:txEl>
                                              <p:pRg st="0" end="0"/>
                                            </p:txEl>
                                          </p:spTgt>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6" presetClass="exit" presetSubtype="21" fill="hold" nodeType="clickEffect">
                                  <p:stCondLst>
                                    <p:cond delay="0"/>
                                  </p:stCondLst>
                                  <p:childTnLst>
                                    <p:animEffect transition="out" filter="barn(inVertical)">
                                      <p:cBhvr>
                                        <p:cTn id="105" dur="500"/>
                                        <p:tgtEl>
                                          <p:spTgt spid="22">
                                            <p:txEl>
                                              <p:pRg st="0" end="0"/>
                                            </p:txEl>
                                          </p:spTgt>
                                        </p:tgtEl>
                                      </p:cBhvr>
                                    </p:animEffect>
                                    <p:set>
                                      <p:cBhvr>
                                        <p:cTn id="106" dur="1" fill="hold">
                                          <p:stCondLst>
                                            <p:cond delay="499"/>
                                          </p:stCondLst>
                                        </p:cTn>
                                        <p:tgtEl>
                                          <p:spTgt spid="22">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7" fill="hold" display="0">
                  <p:stCondLst>
                    <p:cond delay="indefinite"/>
                  </p:stCondLst>
                  <p:endCondLst>
                    <p:cond evt="onStopAudio" delay="0">
                      <p:tgtEl>
                        <p:sldTgt/>
                      </p:tgtEl>
                    </p:cond>
                  </p:endCondLst>
                </p:cTn>
                <p:tgtEl>
                  <p:spTgt spid="4"/>
                </p:tgtEl>
              </p:cMediaNode>
            </p:audio>
          </p:childTnLst>
        </p:cTn>
      </p:par>
    </p:tnLst>
    <p:bldLst>
      <p:bldP spid="5" grpId="0"/>
      <p:bldP spid="6" grpId="0"/>
      <p:bldP spid="7" grpId="0"/>
      <p:bldP spid="8" grpId="0"/>
      <p:bldP spid="9" grpId="0"/>
      <p:bldP spid="15" grpId="0"/>
      <p:bldP spid="16" grpId="0"/>
      <p:bldP spid="18" grpId="0"/>
      <p:bldP spid="19"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fontScale="85000" lnSpcReduction="20000"/>
          </a:bodyPr>
          <a:lstStyle/>
          <a:p>
            <a:pPr marL="109728" indent="0">
              <a:buNone/>
            </a:pPr>
            <a:r>
              <a:rPr lang="en-US" dirty="0">
                <a:latin typeface="Times New Roman" pitchFamily="18" charset="0"/>
                <a:cs typeface="Times New Roman" pitchFamily="18" charset="0"/>
              </a:rPr>
              <a:t>1. Why are natural disasters destructive ?</a:t>
            </a:r>
          </a:p>
          <a:p>
            <a:pPr marL="109728" indent="0">
              <a:buNone/>
            </a:pPr>
            <a:r>
              <a:rPr lang="en-US" dirty="0">
                <a:solidFill>
                  <a:srgbClr val="FF0000"/>
                </a:solidFill>
                <a:latin typeface="Times New Roman" pitchFamily="18" charset="0"/>
                <a:cs typeface="Times New Roman" pitchFamily="18" charset="0"/>
              </a:rPr>
              <a:t>Because they can wreak havoc across large areas and cause loss of life or damage to property</a:t>
            </a:r>
          </a:p>
          <a:p>
            <a:pPr marL="109728" indent="0">
              <a:buNone/>
            </a:pPr>
            <a:r>
              <a:rPr lang="en-US" dirty="0">
                <a:latin typeface="Times New Roman" pitchFamily="18" charset="0"/>
                <a:cs typeface="Times New Roman" pitchFamily="18" charset="0"/>
              </a:rPr>
              <a:t>2. What are the first things to do to prepare for natural disasters ?</a:t>
            </a:r>
          </a:p>
          <a:p>
            <a:pPr marL="109728" indent="0">
              <a:buNone/>
            </a:pPr>
            <a:r>
              <a:rPr lang="en-US" dirty="0">
                <a:solidFill>
                  <a:srgbClr val="FF0000"/>
                </a:solidFill>
                <a:latin typeface="Times New Roman" pitchFamily="18" charset="0"/>
                <a:cs typeface="Times New Roman" pitchFamily="18" charset="0"/>
              </a:rPr>
              <a:t>Learn about the risks in your area and read the information about natural disasters on local government sites.</a:t>
            </a:r>
          </a:p>
          <a:p>
            <a:pPr marL="109728" indent="0">
              <a:buNone/>
            </a:pPr>
            <a:r>
              <a:rPr lang="en-US" dirty="0">
                <a:latin typeface="Times New Roman" pitchFamily="18" charset="0"/>
                <a:cs typeface="Times New Roman" pitchFamily="18" charset="0"/>
              </a:rPr>
              <a:t>3.What should you enter in your mobile phone ? Why ?</a:t>
            </a:r>
          </a:p>
          <a:p>
            <a:pPr marL="109728" indent="0">
              <a:buNone/>
            </a:pPr>
            <a:r>
              <a:rPr lang="en-US" dirty="0">
                <a:solidFill>
                  <a:srgbClr val="FF0000"/>
                </a:solidFill>
                <a:latin typeface="Times New Roman" pitchFamily="18" charset="0"/>
                <a:cs typeface="Times New Roman" pitchFamily="18" charset="0"/>
              </a:rPr>
              <a:t>Enter all the emergency contact numbers in your mobile phone so you can call the rescue and emergency workers if necessary.</a:t>
            </a:r>
          </a:p>
          <a:p>
            <a:pPr marL="109728" indent="0">
              <a:buNone/>
            </a:pPr>
            <a:r>
              <a:rPr lang="en-US" dirty="0">
                <a:latin typeface="Times New Roman" pitchFamily="18" charset="0"/>
                <a:cs typeface="Times New Roman" pitchFamily="18" charset="0"/>
              </a:rPr>
              <a:t>4. What items should an emergency supply kit include ?</a:t>
            </a:r>
          </a:p>
          <a:p>
            <a:pPr marL="109728" indent="0">
              <a:buNone/>
            </a:pPr>
            <a:r>
              <a:rPr lang="en-US" dirty="0">
                <a:solidFill>
                  <a:srgbClr val="FF0000"/>
                </a:solidFill>
                <a:latin typeface="Times New Roman" pitchFamily="18" charset="0"/>
                <a:cs typeface="Times New Roman" pitchFamily="18" charset="0"/>
              </a:rPr>
              <a:t>Your emergency supply kit should include food, </a:t>
            </a:r>
            <a:r>
              <a:rPr lang="en-US" dirty="0" err="1">
                <a:solidFill>
                  <a:srgbClr val="FF0000"/>
                </a:solidFill>
                <a:latin typeface="Times New Roman" pitchFamily="18" charset="0"/>
                <a:cs typeface="Times New Roman" pitchFamily="18" charset="0"/>
              </a:rPr>
              <a:t>water,medication</a:t>
            </a:r>
            <a:r>
              <a:rPr lang="en-US" dirty="0">
                <a:solidFill>
                  <a:srgbClr val="FF0000"/>
                </a:solidFill>
                <a:latin typeface="Times New Roman" pitchFamily="18" charset="0"/>
                <a:cs typeface="Times New Roman" pitchFamily="18" charset="0"/>
              </a:rPr>
              <a:t>, personal hygiene items, copies of personal documents and some money.</a:t>
            </a:r>
          </a:p>
          <a:p>
            <a:pPr marL="109728" indent="0">
              <a:buNone/>
            </a:pPr>
            <a:r>
              <a:rPr lang="en-US" dirty="0">
                <a:latin typeface="Times New Roman" pitchFamily="18" charset="0"/>
                <a:cs typeface="Times New Roman" pitchFamily="18" charset="0"/>
              </a:rPr>
              <a:t>5. What do you need to know in case of evacuation ?</a:t>
            </a:r>
          </a:p>
          <a:p>
            <a:pPr marL="109728" indent="0">
              <a:buNone/>
            </a:pPr>
            <a:r>
              <a:rPr lang="en-US" dirty="0">
                <a:solidFill>
                  <a:srgbClr val="FF0000"/>
                </a:solidFill>
                <a:latin typeface="Times New Roman" pitchFamily="18" charset="0"/>
                <a:cs typeface="Times New Roman" pitchFamily="18" charset="0"/>
              </a:rPr>
              <a:t>We need to know the evacuation routes and shelters.</a:t>
            </a:r>
          </a:p>
        </p:txBody>
      </p:sp>
      <p:sp>
        <p:nvSpPr>
          <p:cNvPr id="3" name="Title 2"/>
          <p:cNvSpPr>
            <a:spLocks noGrp="1"/>
          </p:cNvSpPr>
          <p:nvPr>
            <p:ph type="title"/>
          </p:nvPr>
        </p:nvSpPr>
        <p:spPr/>
        <p:txBody>
          <a:bodyPr>
            <a:normAutofit/>
          </a:bodyPr>
          <a:lstStyle/>
          <a:p>
            <a:r>
              <a:rPr lang="en-US" sz="3200">
                <a:latin typeface="Times New Roman" pitchFamily="18" charset="0"/>
                <a:cs typeface="Times New Roman" pitchFamily="18" charset="0"/>
              </a:rPr>
              <a:t>2. Read the article and answer the questions</a:t>
            </a:r>
          </a:p>
        </p:txBody>
      </p:sp>
      <p:sp>
        <p:nvSpPr>
          <p:cNvPr id="4" name="Action Button: Go Forward or Next 3">
            <a:hlinkClick r:id="" action="ppaction://hlinkshowjump?jump=nextslide" highlightClick="1"/>
            <a:extLst>
              <a:ext uri="{FF2B5EF4-FFF2-40B4-BE49-F238E27FC236}">
                <a16:creationId xmlns:a16="http://schemas.microsoft.com/office/drawing/2014/main" id="{21468D52-81C7-402B-B9C3-48D501E41F57}"/>
              </a:ext>
            </a:extLst>
          </p:cNvPr>
          <p:cNvSpPr/>
          <p:nvPr/>
        </p:nvSpPr>
        <p:spPr>
          <a:xfrm>
            <a:off x="7620000" y="5410200"/>
            <a:ext cx="381000" cy="3048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EC2E3768-21C9-4C47-A27C-27E1771E4D62}"/>
              </a:ext>
            </a:extLst>
          </p:cNvPr>
          <p:cNvCxnSpPr/>
          <p:nvPr/>
        </p:nvCxnSpPr>
        <p:spPr>
          <a:xfrm>
            <a:off x="990600" y="1417638"/>
            <a:ext cx="4572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a:extLst>
              <a:ext uri="{FF2B5EF4-FFF2-40B4-BE49-F238E27FC236}">
                <a16:creationId xmlns:a16="http://schemas.microsoft.com/office/drawing/2014/main" id="{E82B1F20-1FA3-4C63-BE53-204CCF6C8F29}"/>
              </a:ext>
            </a:extLst>
          </p:cNvPr>
          <p:cNvCxnSpPr>
            <a:cxnSpLocks/>
          </p:cNvCxnSpPr>
          <p:nvPr/>
        </p:nvCxnSpPr>
        <p:spPr>
          <a:xfrm>
            <a:off x="4038600" y="1417638"/>
            <a:ext cx="12192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9" name="Straight Connector 8">
            <a:extLst>
              <a:ext uri="{FF2B5EF4-FFF2-40B4-BE49-F238E27FC236}">
                <a16:creationId xmlns:a16="http://schemas.microsoft.com/office/drawing/2014/main" id="{A22BE4F4-9F5A-4D53-A439-8E8686A96BC8}"/>
              </a:ext>
            </a:extLst>
          </p:cNvPr>
          <p:cNvCxnSpPr>
            <a:cxnSpLocks/>
          </p:cNvCxnSpPr>
          <p:nvPr/>
        </p:nvCxnSpPr>
        <p:spPr>
          <a:xfrm>
            <a:off x="2514600" y="2362200"/>
            <a:ext cx="12192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0" name="Straight Connector 9">
            <a:extLst>
              <a:ext uri="{FF2B5EF4-FFF2-40B4-BE49-F238E27FC236}">
                <a16:creationId xmlns:a16="http://schemas.microsoft.com/office/drawing/2014/main" id="{4524A5F2-3572-4E9B-B657-CB11A2E3580E}"/>
              </a:ext>
            </a:extLst>
          </p:cNvPr>
          <p:cNvCxnSpPr>
            <a:cxnSpLocks/>
          </p:cNvCxnSpPr>
          <p:nvPr/>
        </p:nvCxnSpPr>
        <p:spPr>
          <a:xfrm>
            <a:off x="853440" y="3352800"/>
            <a:ext cx="67056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2" name="Straight Connector 11">
            <a:extLst>
              <a:ext uri="{FF2B5EF4-FFF2-40B4-BE49-F238E27FC236}">
                <a16:creationId xmlns:a16="http://schemas.microsoft.com/office/drawing/2014/main" id="{991CBBEE-7D09-4375-B03A-C81B0B0304BD}"/>
              </a:ext>
            </a:extLst>
          </p:cNvPr>
          <p:cNvCxnSpPr>
            <a:cxnSpLocks/>
          </p:cNvCxnSpPr>
          <p:nvPr/>
        </p:nvCxnSpPr>
        <p:spPr>
          <a:xfrm>
            <a:off x="2971800" y="3352800"/>
            <a:ext cx="67056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Straight Connector 12">
            <a:extLst>
              <a:ext uri="{FF2B5EF4-FFF2-40B4-BE49-F238E27FC236}">
                <a16:creationId xmlns:a16="http://schemas.microsoft.com/office/drawing/2014/main" id="{4B13E9CB-A6DD-41EB-BB58-78C5010002D6}"/>
              </a:ext>
            </a:extLst>
          </p:cNvPr>
          <p:cNvCxnSpPr>
            <a:cxnSpLocks/>
          </p:cNvCxnSpPr>
          <p:nvPr/>
        </p:nvCxnSpPr>
        <p:spPr>
          <a:xfrm>
            <a:off x="4572000" y="3352800"/>
            <a:ext cx="15240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6" name="Straight Connector 15">
            <a:extLst>
              <a:ext uri="{FF2B5EF4-FFF2-40B4-BE49-F238E27FC236}">
                <a16:creationId xmlns:a16="http://schemas.microsoft.com/office/drawing/2014/main" id="{4756E4E5-26CD-48A5-AFD9-B41631849467}"/>
              </a:ext>
            </a:extLst>
          </p:cNvPr>
          <p:cNvCxnSpPr>
            <a:cxnSpLocks/>
          </p:cNvCxnSpPr>
          <p:nvPr/>
        </p:nvCxnSpPr>
        <p:spPr>
          <a:xfrm>
            <a:off x="990600" y="4267200"/>
            <a:ext cx="12954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8" name="Straight Connector 17">
            <a:extLst>
              <a:ext uri="{FF2B5EF4-FFF2-40B4-BE49-F238E27FC236}">
                <a16:creationId xmlns:a16="http://schemas.microsoft.com/office/drawing/2014/main" id="{EBB4C4B7-DC65-4FF7-A9D4-990CBA31B841}"/>
              </a:ext>
            </a:extLst>
          </p:cNvPr>
          <p:cNvCxnSpPr>
            <a:cxnSpLocks/>
          </p:cNvCxnSpPr>
          <p:nvPr/>
        </p:nvCxnSpPr>
        <p:spPr>
          <a:xfrm>
            <a:off x="3642360" y="4267200"/>
            <a:ext cx="230124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19">
            <a:extLst>
              <a:ext uri="{FF2B5EF4-FFF2-40B4-BE49-F238E27FC236}">
                <a16:creationId xmlns:a16="http://schemas.microsoft.com/office/drawing/2014/main" id="{7EE321A0-DBC4-428C-B36E-CB8C59C840EC}"/>
              </a:ext>
            </a:extLst>
          </p:cNvPr>
          <p:cNvCxnSpPr>
            <a:cxnSpLocks/>
          </p:cNvCxnSpPr>
          <p:nvPr/>
        </p:nvCxnSpPr>
        <p:spPr>
          <a:xfrm>
            <a:off x="990600" y="5486400"/>
            <a:ext cx="67056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1" name="Straight Connector 20">
            <a:extLst>
              <a:ext uri="{FF2B5EF4-FFF2-40B4-BE49-F238E27FC236}">
                <a16:creationId xmlns:a16="http://schemas.microsoft.com/office/drawing/2014/main" id="{8CDA69C5-A6CB-4634-81FC-B224EA42FC14}"/>
              </a:ext>
            </a:extLst>
          </p:cNvPr>
          <p:cNvCxnSpPr>
            <a:cxnSpLocks/>
          </p:cNvCxnSpPr>
          <p:nvPr/>
        </p:nvCxnSpPr>
        <p:spPr>
          <a:xfrm>
            <a:off x="3398520" y="5486400"/>
            <a:ext cx="67056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a:extLst>
              <a:ext uri="{FF2B5EF4-FFF2-40B4-BE49-F238E27FC236}">
                <a16:creationId xmlns:a16="http://schemas.microsoft.com/office/drawing/2014/main" id="{09E858C5-955E-4661-86C5-D68883BD7B4F}"/>
              </a:ext>
            </a:extLst>
          </p:cNvPr>
          <p:cNvCxnSpPr>
            <a:cxnSpLocks/>
          </p:cNvCxnSpPr>
          <p:nvPr/>
        </p:nvCxnSpPr>
        <p:spPr>
          <a:xfrm>
            <a:off x="5410200" y="5486400"/>
            <a:ext cx="1219200" cy="0"/>
          </a:xfrm>
          <a:prstGeom prst="line">
            <a:avLst/>
          </a:prstGeom>
        </p:spPr>
        <p:style>
          <a:lnRef idx="2">
            <a:schemeClr val="accent2"/>
          </a:lnRef>
          <a:fillRef idx="0">
            <a:schemeClr val="accent2"/>
          </a:fillRef>
          <a:effectRef idx="1">
            <a:schemeClr val="accent2"/>
          </a:effectRef>
          <a:fontRef idx="minor">
            <a:schemeClr val="tx1"/>
          </a:fontRef>
        </p:style>
      </p:cxnSp>
      <p:sp>
        <p:nvSpPr>
          <p:cNvPr id="5" name="Action Button: Go Forward or Next 4">
            <a:hlinkClick r:id="rId2" action="ppaction://hlinksldjump" highlightClick="1"/>
            <a:extLst>
              <a:ext uri="{FF2B5EF4-FFF2-40B4-BE49-F238E27FC236}">
                <a16:creationId xmlns:a16="http://schemas.microsoft.com/office/drawing/2014/main" id="{59D921CB-C096-65C7-E3A6-FCE8579AD8C3}"/>
              </a:ext>
            </a:extLst>
          </p:cNvPr>
          <p:cNvSpPr/>
          <p:nvPr/>
        </p:nvSpPr>
        <p:spPr>
          <a:xfrm>
            <a:off x="6858000" y="6007291"/>
            <a:ext cx="381000" cy="241109"/>
          </a:xfrm>
          <a:prstGeom prst="actionButtonForwardNex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660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arn(inVertic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5" end="5"/>
                                            </p:txEl>
                                          </p:spTgt>
                                        </p:tgtEl>
                                        <p:attrNameLst>
                                          <p:attrName>style.visibility</p:attrName>
                                        </p:attrNameLst>
                                      </p:cBhvr>
                                      <p:to>
                                        <p:strVal val="visible"/>
                                      </p:to>
                                    </p:set>
                                    <p:animEffect transition="in" filter="barn(inVertical)">
                                      <p:cBhvr>
                                        <p:cTn id="47" dur="500"/>
                                        <p:tgtEl>
                                          <p:spTgt spid="2">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arn(inVertic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arn(inVertical)">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
                                            <p:txEl>
                                              <p:pRg st="7" end="7"/>
                                            </p:txEl>
                                          </p:spTgt>
                                        </p:tgtEl>
                                        <p:attrNameLst>
                                          <p:attrName>style.visibility</p:attrName>
                                        </p:attrNameLst>
                                      </p:cBhvr>
                                      <p:to>
                                        <p:strVal val="visible"/>
                                      </p:to>
                                    </p:set>
                                    <p:animEffect transition="in" filter="barn(inVertical)">
                                      <p:cBhvr>
                                        <p:cTn id="62" dur="500"/>
                                        <p:tgtEl>
                                          <p:spTgt spid="2">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arn(inVertical)">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barn(inVertical)">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barn(inVertical)">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2">
                                            <p:txEl>
                                              <p:pRg st="9" end="9"/>
                                            </p:txEl>
                                          </p:spTgt>
                                        </p:tgtEl>
                                        <p:attrNameLst>
                                          <p:attrName>style.visibility</p:attrName>
                                        </p:attrNameLst>
                                      </p:cBhvr>
                                      <p:to>
                                        <p:strVal val="visible"/>
                                      </p:to>
                                    </p:set>
                                    <p:animEffect transition="in" filter="barn(inVertical)">
                                      <p:cBhvr>
                                        <p:cTn id="8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sz="1400" dirty="0"/>
          </a:p>
        </p:txBody>
      </p:sp>
      <p:pic>
        <p:nvPicPr>
          <p:cNvPr id="16387" name="Picture 3"/>
          <p:cNvPicPr>
            <a:picLocks noChangeAspect="1" noChangeArrowheads="1"/>
          </p:cNvPicPr>
          <p:nvPr/>
        </p:nvPicPr>
        <p:blipFill>
          <a:blip r:embed="rId2"/>
          <a:srcRect/>
          <a:stretch>
            <a:fillRect/>
          </a:stretch>
        </p:blipFill>
        <p:spPr bwMode="auto">
          <a:xfrm>
            <a:off x="0" y="381000"/>
            <a:ext cx="9144000" cy="5791200"/>
          </a:xfrm>
          <a:prstGeom prst="rect">
            <a:avLst/>
          </a:prstGeom>
          <a:noFill/>
          <a:ln w="9525">
            <a:noFill/>
            <a:miter lim="800000"/>
            <a:headEnd/>
            <a:tailEnd/>
          </a:ln>
          <a:effectLst/>
        </p:spPr>
      </p:pic>
      <p:sp>
        <p:nvSpPr>
          <p:cNvPr id="2" name="Action Button: Go Back or Previous 1">
            <a:hlinkClick r:id="" action="ppaction://hlinkshowjump?jump=previousslide" highlightClick="1"/>
            <a:extLst>
              <a:ext uri="{FF2B5EF4-FFF2-40B4-BE49-F238E27FC236}">
                <a16:creationId xmlns:a16="http://schemas.microsoft.com/office/drawing/2014/main" id="{A32B63E7-D89D-4647-8279-A29131C57C05}"/>
              </a:ext>
            </a:extLst>
          </p:cNvPr>
          <p:cNvSpPr/>
          <p:nvPr/>
        </p:nvSpPr>
        <p:spPr>
          <a:xfrm>
            <a:off x="5334000" y="6400800"/>
            <a:ext cx="533400" cy="2286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F5BBF3C-CFBD-4EDA-9C41-2068A1E8420F}"/>
              </a:ext>
            </a:extLst>
          </p:cNvPr>
          <p:cNvCxnSpPr>
            <a:cxnSpLocks/>
          </p:cNvCxnSpPr>
          <p:nvPr/>
        </p:nvCxnSpPr>
        <p:spPr>
          <a:xfrm>
            <a:off x="4572000" y="685800"/>
            <a:ext cx="426720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0" name="Straight Connector 9">
            <a:extLst>
              <a:ext uri="{FF2B5EF4-FFF2-40B4-BE49-F238E27FC236}">
                <a16:creationId xmlns:a16="http://schemas.microsoft.com/office/drawing/2014/main" id="{4AC6C4A4-6930-457F-898B-C0D0489C29B7}"/>
              </a:ext>
            </a:extLst>
          </p:cNvPr>
          <p:cNvCxnSpPr>
            <a:cxnSpLocks/>
          </p:cNvCxnSpPr>
          <p:nvPr/>
        </p:nvCxnSpPr>
        <p:spPr>
          <a:xfrm>
            <a:off x="1066800" y="990600"/>
            <a:ext cx="777240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2" name="Straight Connector 11">
            <a:extLst>
              <a:ext uri="{FF2B5EF4-FFF2-40B4-BE49-F238E27FC236}">
                <a16:creationId xmlns:a16="http://schemas.microsoft.com/office/drawing/2014/main" id="{BD2237FC-67BC-4C1F-900C-3196A9392A5F}"/>
              </a:ext>
            </a:extLst>
          </p:cNvPr>
          <p:cNvCxnSpPr>
            <a:cxnSpLocks/>
          </p:cNvCxnSpPr>
          <p:nvPr/>
        </p:nvCxnSpPr>
        <p:spPr>
          <a:xfrm>
            <a:off x="4114800" y="1481328"/>
            <a:ext cx="4714240" cy="42672"/>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5" name="Straight Connector 14">
            <a:extLst>
              <a:ext uri="{FF2B5EF4-FFF2-40B4-BE49-F238E27FC236}">
                <a16:creationId xmlns:a16="http://schemas.microsoft.com/office/drawing/2014/main" id="{98B28630-F7DF-45D0-AA1F-73C22080C06E}"/>
              </a:ext>
            </a:extLst>
          </p:cNvPr>
          <p:cNvCxnSpPr>
            <a:cxnSpLocks/>
          </p:cNvCxnSpPr>
          <p:nvPr/>
        </p:nvCxnSpPr>
        <p:spPr>
          <a:xfrm>
            <a:off x="477520" y="1779017"/>
            <a:ext cx="820928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7" name="Straight Connector 16">
            <a:extLst>
              <a:ext uri="{FF2B5EF4-FFF2-40B4-BE49-F238E27FC236}">
                <a16:creationId xmlns:a16="http://schemas.microsoft.com/office/drawing/2014/main" id="{8A810687-F2F9-4973-848F-AC49DC53B7CD}"/>
              </a:ext>
            </a:extLst>
          </p:cNvPr>
          <p:cNvCxnSpPr>
            <a:cxnSpLocks/>
          </p:cNvCxnSpPr>
          <p:nvPr/>
        </p:nvCxnSpPr>
        <p:spPr>
          <a:xfrm>
            <a:off x="457200" y="2057400"/>
            <a:ext cx="655320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9" name="Straight Connector 18">
            <a:extLst>
              <a:ext uri="{FF2B5EF4-FFF2-40B4-BE49-F238E27FC236}">
                <a16:creationId xmlns:a16="http://schemas.microsoft.com/office/drawing/2014/main" id="{38CD4B95-7244-4245-95E0-3F0A602A3325}"/>
              </a:ext>
            </a:extLst>
          </p:cNvPr>
          <p:cNvCxnSpPr>
            <a:cxnSpLocks/>
          </p:cNvCxnSpPr>
          <p:nvPr/>
        </p:nvCxnSpPr>
        <p:spPr>
          <a:xfrm>
            <a:off x="487680" y="3124200"/>
            <a:ext cx="834136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21" name="Straight Connector 20">
            <a:extLst>
              <a:ext uri="{FF2B5EF4-FFF2-40B4-BE49-F238E27FC236}">
                <a16:creationId xmlns:a16="http://schemas.microsoft.com/office/drawing/2014/main" id="{9D3A050D-7B1E-4A43-BAFE-773F683ADEB1}"/>
              </a:ext>
            </a:extLst>
          </p:cNvPr>
          <p:cNvCxnSpPr>
            <a:cxnSpLocks/>
          </p:cNvCxnSpPr>
          <p:nvPr/>
        </p:nvCxnSpPr>
        <p:spPr>
          <a:xfrm>
            <a:off x="401320" y="3413760"/>
            <a:ext cx="500888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23" name="Straight Connector 22">
            <a:extLst>
              <a:ext uri="{FF2B5EF4-FFF2-40B4-BE49-F238E27FC236}">
                <a16:creationId xmlns:a16="http://schemas.microsoft.com/office/drawing/2014/main" id="{5CFDE87B-3013-4B62-85C9-FD2E715CED1C}"/>
              </a:ext>
            </a:extLst>
          </p:cNvPr>
          <p:cNvCxnSpPr>
            <a:cxnSpLocks/>
          </p:cNvCxnSpPr>
          <p:nvPr/>
        </p:nvCxnSpPr>
        <p:spPr>
          <a:xfrm>
            <a:off x="457200" y="3886200"/>
            <a:ext cx="822960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25" name="Straight Connector 24">
            <a:extLst>
              <a:ext uri="{FF2B5EF4-FFF2-40B4-BE49-F238E27FC236}">
                <a16:creationId xmlns:a16="http://schemas.microsoft.com/office/drawing/2014/main" id="{EB3E9EDF-A80C-45D0-97A9-90D5036C6C57}"/>
              </a:ext>
            </a:extLst>
          </p:cNvPr>
          <p:cNvCxnSpPr>
            <a:cxnSpLocks/>
          </p:cNvCxnSpPr>
          <p:nvPr/>
        </p:nvCxnSpPr>
        <p:spPr>
          <a:xfrm>
            <a:off x="457200" y="4191000"/>
            <a:ext cx="822960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26" name="Straight Connector 25">
            <a:extLst>
              <a:ext uri="{FF2B5EF4-FFF2-40B4-BE49-F238E27FC236}">
                <a16:creationId xmlns:a16="http://schemas.microsoft.com/office/drawing/2014/main" id="{04C080D8-CEB1-45AA-A3BB-77BE614B435B}"/>
              </a:ext>
            </a:extLst>
          </p:cNvPr>
          <p:cNvCxnSpPr>
            <a:cxnSpLocks/>
          </p:cNvCxnSpPr>
          <p:nvPr/>
        </p:nvCxnSpPr>
        <p:spPr>
          <a:xfrm>
            <a:off x="457200" y="4419600"/>
            <a:ext cx="403860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28" name="Straight Connector 27">
            <a:extLst>
              <a:ext uri="{FF2B5EF4-FFF2-40B4-BE49-F238E27FC236}">
                <a16:creationId xmlns:a16="http://schemas.microsoft.com/office/drawing/2014/main" id="{EC9E2A50-3D9F-46D8-BA04-5C6C7A6F44B1}"/>
              </a:ext>
            </a:extLst>
          </p:cNvPr>
          <p:cNvCxnSpPr>
            <a:cxnSpLocks/>
          </p:cNvCxnSpPr>
          <p:nvPr/>
        </p:nvCxnSpPr>
        <p:spPr>
          <a:xfrm>
            <a:off x="7124700" y="5257800"/>
            <a:ext cx="156210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30" name="Straight Connector 29">
            <a:extLst>
              <a:ext uri="{FF2B5EF4-FFF2-40B4-BE49-F238E27FC236}">
                <a16:creationId xmlns:a16="http://schemas.microsoft.com/office/drawing/2014/main" id="{AEB96A3C-3B5A-46C5-809E-07F218E069A6}"/>
              </a:ext>
            </a:extLst>
          </p:cNvPr>
          <p:cNvCxnSpPr>
            <a:cxnSpLocks/>
          </p:cNvCxnSpPr>
          <p:nvPr/>
        </p:nvCxnSpPr>
        <p:spPr>
          <a:xfrm>
            <a:off x="457200" y="5486400"/>
            <a:ext cx="819912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32" name="Straight Connector 31">
            <a:extLst>
              <a:ext uri="{FF2B5EF4-FFF2-40B4-BE49-F238E27FC236}">
                <a16:creationId xmlns:a16="http://schemas.microsoft.com/office/drawing/2014/main" id="{59C5F496-4FE5-4B02-987D-2A0B3B9DD405}"/>
              </a:ext>
            </a:extLst>
          </p:cNvPr>
          <p:cNvCxnSpPr>
            <a:cxnSpLocks/>
          </p:cNvCxnSpPr>
          <p:nvPr/>
        </p:nvCxnSpPr>
        <p:spPr>
          <a:xfrm>
            <a:off x="401320" y="5791200"/>
            <a:ext cx="454152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43293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arn(inVertical)">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barn(inVertical)">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barn(inVertical)">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arn(inVertical)">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barn(inVertical)">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barn(inVertical)">
                                      <p:cBhvr>
                                        <p:cTn id="6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685800"/>
            <a:ext cx="8229600" cy="914400"/>
          </a:xfrm>
        </p:spPr>
        <p:txBody>
          <a:bodyPr/>
          <a:lstStyle/>
          <a:p>
            <a:pPr marL="109728" indent="0">
              <a:buNone/>
            </a:pPr>
            <a:r>
              <a:rPr lang="en-US" b="1">
                <a:latin typeface="Times New Roman" pitchFamily="18" charset="0"/>
                <a:cs typeface="Times New Roman" pitchFamily="18" charset="0"/>
              </a:rPr>
              <a:t>3a. Read the news reports ( A-C) and match each one to the correct picture (1-3)</a:t>
            </a:r>
          </a:p>
          <a:p>
            <a:pPr marL="109728" indent="0">
              <a:buNone/>
            </a:pPr>
            <a:endParaRPr lang="en-US" b="1" dirty="0">
              <a:latin typeface="Times New Roman" pitchFamily="18" charset="0"/>
              <a:cs typeface="Times New Roman" pitchFamily="18" charset="0"/>
            </a:endParaRPr>
          </a:p>
        </p:txBody>
      </p:sp>
      <p:sp>
        <p:nvSpPr>
          <p:cNvPr id="3" name="Title 2"/>
          <p:cNvSpPr>
            <a:spLocks noGrp="1"/>
          </p:cNvSpPr>
          <p:nvPr>
            <p:ph type="title"/>
          </p:nvPr>
        </p:nvSpPr>
        <p:spPr>
          <a:xfrm>
            <a:off x="304800" y="228600"/>
            <a:ext cx="8229600" cy="334962"/>
          </a:xfrm>
        </p:spPr>
        <p:txBody>
          <a:bodyPr>
            <a:normAutofit fontScale="90000"/>
          </a:bodyPr>
          <a:lstStyle/>
          <a:p>
            <a:r>
              <a:rPr lang="en-US" dirty="0">
                <a:solidFill>
                  <a:srgbClr val="FF0000"/>
                </a:solidFill>
                <a:latin typeface="Times New Roman" pitchFamily="18" charset="0"/>
                <a:cs typeface="Times New Roman" pitchFamily="18" charset="0"/>
              </a:rPr>
              <a:t>3.SPEAKING</a:t>
            </a:r>
          </a:p>
        </p:txBody>
      </p:sp>
      <p:pic>
        <p:nvPicPr>
          <p:cNvPr id="4" name="Picture 3">
            <a:extLst>
              <a:ext uri="{FF2B5EF4-FFF2-40B4-BE49-F238E27FC236}">
                <a16:creationId xmlns:a16="http://schemas.microsoft.com/office/drawing/2014/main" id="{DF2F1B31-FC85-9262-BBB3-E0CC35B439C2}"/>
              </a:ext>
            </a:extLst>
          </p:cNvPr>
          <p:cNvPicPr>
            <a:picLocks noChangeAspect="1"/>
          </p:cNvPicPr>
          <p:nvPr/>
        </p:nvPicPr>
        <p:blipFill>
          <a:blip r:embed="rId2"/>
          <a:stretch>
            <a:fillRect/>
          </a:stretch>
        </p:blipFill>
        <p:spPr>
          <a:xfrm>
            <a:off x="0" y="1828800"/>
            <a:ext cx="3733800" cy="2370138"/>
          </a:xfrm>
          <a:prstGeom prst="rect">
            <a:avLst/>
          </a:prstGeom>
        </p:spPr>
      </p:pic>
      <p:pic>
        <p:nvPicPr>
          <p:cNvPr id="5" name="Picture 4">
            <a:extLst>
              <a:ext uri="{FF2B5EF4-FFF2-40B4-BE49-F238E27FC236}">
                <a16:creationId xmlns:a16="http://schemas.microsoft.com/office/drawing/2014/main" id="{4DDECD24-8CED-F92D-2BCE-83DA783FECB2}"/>
              </a:ext>
            </a:extLst>
          </p:cNvPr>
          <p:cNvPicPr>
            <a:picLocks noChangeAspect="1"/>
          </p:cNvPicPr>
          <p:nvPr/>
        </p:nvPicPr>
        <p:blipFill>
          <a:blip r:embed="rId3"/>
          <a:stretch>
            <a:fillRect/>
          </a:stretch>
        </p:blipFill>
        <p:spPr>
          <a:xfrm>
            <a:off x="4139736" y="1785779"/>
            <a:ext cx="4217327" cy="2370138"/>
          </a:xfrm>
          <a:prstGeom prst="rect">
            <a:avLst/>
          </a:prstGeom>
        </p:spPr>
      </p:pic>
      <p:pic>
        <p:nvPicPr>
          <p:cNvPr id="6" name="Picture 5">
            <a:extLst>
              <a:ext uri="{FF2B5EF4-FFF2-40B4-BE49-F238E27FC236}">
                <a16:creationId xmlns:a16="http://schemas.microsoft.com/office/drawing/2014/main" id="{5E3729F4-5DEC-9C17-E62B-798D365A0CC1}"/>
              </a:ext>
            </a:extLst>
          </p:cNvPr>
          <p:cNvPicPr>
            <a:picLocks noChangeAspect="1"/>
          </p:cNvPicPr>
          <p:nvPr/>
        </p:nvPicPr>
        <p:blipFill>
          <a:blip r:embed="rId4"/>
          <a:stretch>
            <a:fillRect/>
          </a:stretch>
        </p:blipFill>
        <p:spPr>
          <a:xfrm>
            <a:off x="2218932" y="4300856"/>
            <a:ext cx="4401336" cy="2476501"/>
          </a:xfrm>
          <a:prstGeom prst="rect">
            <a:avLst/>
          </a:prstGeom>
        </p:spPr>
      </p:pic>
      <p:sp>
        <p:nvSpPr>
          <p:cNvPr id="8" name="TextBox 7">
            <a:extLst>
              <a:ext uri="{FF2B5EF4-FFF2-40B4-BE49-F238E27FC236}">
                <a16:creationId xmlns:a16="http://schemas.microsoft.com/office/drawing/2014/main" id="{D2F09DC1-86D3-6455-DA35-5BB82873DE47}"/>
              </a:ext>
            </a:extLst>
          </p:cNvPr>
          <p:cNvSpPr txBox="1"/>
          <p:nvPr/>
        </p:nvSpPr>
        <p:spPr>
          <a:xfrm>
            <a:off x="2743200" y="1828800"/>
            <a:ext cx="609600" cy="646331"/>
          </a:xfrm>
          <a:prstGeom prst="rect">
            <a:avLst/>
          </a:prstGeom>
          <a:noFill/>
        </p:spPr>
        <p:txBody>
          <a:bodyPr wrap="square" rtlCol="0">
            <a:spAutoFit/>
          </a:bodyPr>
          <a:lstStyle/>
          <a:p>
            <a:r>
              <a:rPr lang="en-US" sz="3600" b="1" dirty="0"/>
              <a:t>A</a:t>
            </a:r>
          </a:p>
        </p:txBody>
      </p:sp>
      <p:sp>
        <p:nvSpPr>
          <p:cNvPr id="9" name="TextBox 8">
            <a:extLst>
              <a:ext uri="{FF2B5EF4-FFF2-40B4-BE49-F238E27FC236}">
                <a16:creationId xmlns:a16="http://schemas.microsoft.com/office/drawing/2014/main" id="{5199C20F-83FE-35F8-A971-48A3A9387710}"/>
              </a:ext>
            </a:extLst>
          </p:cNvPr>
          <p:cNvSpPr txBox="1"/>
          <p:nvPr/>
        </p:nvSpPr>
        <p:spPr>
          <a:xfrm>
            <a:off x="6477000" y="4290696"/>
            <a:ext cx="609600" cy="646331"/>
          </a:xfrm>
          <a:prstGeom prst="rect">
            <a:avLst/>
          </a:prstGeom>
          <a:noFill/>
        </p:spPr>
        <p:txBody>
          <a:bodyPr wrap="square" rtlCol="0">
            <a:spAutoFit/>
          </a:bodyPr>
          <a:lstStyle/>
          <a:p>
            <a:r>
              <a:rPr lang="en-US" sz="3600" b="1" dirty="0"/>
              <a:t>C</a:t>
            </a:r>
          </a:p>
        </p:txBody>
      </p:sp>
      <p:sp>
        <p:nvSpPr>
          <p:cNvPr id="10" name="TextBox 9">
            <a:extLst>
              <a:ext uri="{FF2B5EF4-FFF2-40B4-BE49-F238E27FC236}">
                <a16:creationId xmlns:a16="http://schemas.microsoft.com/office/drawing/2014/main" id="{C96D22EE-CCFA-AB40-830C-C3DB53FD99F2}"/>
              </a:ext>
            </a:extLst>
          </p:cNvPr>
          <p:cNvSpPr txBox="1"/>
          <p:nvPr/>
        </p:nvSpPr>
        <p:spPr>
          <a:xfrm>
            <a:off x="8393087" y="1722438"/>
            <a:ext cx="609600" cy="646331"/>
          </a:xfrm>
          <a:prstGeom prst="rect">
            <a:avLst/>
          </a:prstGeom>
          <a:noFill/>
        </p:spPr>
        <p:txBody>
          <a:bodyPr wrap="square" rtlCol="0">
            <a:spAutoFit/>
          </a:bodyPr>
          <a:lstStyle/>
          <a:p>
            <a:r>
              <a:rPr lang="en-US" sz="3600" b="1" dirty="0"/>
              <a:t>B</a:t>
            </a:r>
          </a:p>
        </p:txBody>
      </p:sp>
    </p:spTree>
    <p:extLst>
      <p:ext uri="{BB962C8B-B14F-4D97-AF65-F5344CB8AC3E}">
        <p14:creationId xmlns:p14="http://schemas.microsoft.com/office/powerpoint/2010/main" val="174699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A27484F-153B-AE5F-3929-CD2D20EF4B5C}"/>
              </a:ext>
            </a:extLst>
          </p:cNvPr>
          <p:cNvSpPr txBox="1"/>
          <p:nvPr/>
        </p:nvSpPr>
        <p:spPr>
          <a:xfrm>
            <a:off x="162560" y="155377"/>
            <a:ext cx="5400040" cy="2554545"/>
          </a:xfrm>
          <a:prstGeom prst="rect">
            <a:avLst/>
          </a:prstGeom>
          <a:noFill/>
        </p:spPr>
        <p:txBody>
          <a:bodyPr wrap="square">
            <a:spAutoFit/>
          </a:bodyPr>
          <a:lstStyle/>
          <a:p>
            <a:pPr algn="just"/>
            <a:r>
              <a:rPr lang="en-US" sz="2000" b="1" i="0" dirty="0">
                <a:solidFill>
                  <a:srgbClr val="333333"/>
                </a:solidFill>
                <a:effectLst/>
                <a:latin typeface="Helvetica Neue"/>
              </a:rPr>
              <a:t>1. </a:t>
            </a:r>
            <a:r>
              <a:rPr lang="en-US" sz="2000" b="0" i="0" dirty="0">
                <a:solidFill>
                  <a:srgbClr val="333333"/>
                </a:solidFill>
                <a:effectLst/>
                <a:latin typeface="Helvetica Neue"/>
              </a:rPr>
              <a:t>A tornado hit a small town in Missouri at 9 a.m. yesterday. People said the sky darkened very quickly. The winds were so strong that trees, cars and even houses were picked up and carried for miles. As local TV and radio stations had issued an early warning, most of the residents had had time to take shelter underground or in basements.</a:t>
            </a:r>
          </a:p>
        </p:txBody>
      </p:sp>
      <p:sp>
        <p:nvSpPr>
          <p:cNvPr id="10" name="TextBox 9">
            <a:extLst>
              <a:ext uri="{FF2B5EF4-FFF2-40B4-BE49-F238E27FC236}">
                <a16:creationId xmlns:a16="http://schemas.microsoft.com/office/drawing/2014/main" id="{01F30BFA-B677-3EAB-4340-8B3BA4DCB17F}"/>
              </a:ext>
            </a:extLst>
          </p:cNvPr>
          <p:cNvSpPr txBox="1"/>
          <p:nvPr/>
        </p:nvSpPr>
        <p:spPr>
          <a:xfrm>
            <a:off x="162560" y="2679442"/>
            <a:ext cx="5323840" cy="2862322"/>
          </a:xfrm>
          <a:prstGeom prst="rect">
            <a:avLst/>
          </a:prstGeom>
          <a:noFill/>
        </p:spPr>
        <p:txBody>
          <a:bodyPr wrap="square">
            <a:spAutoFit/>
          </a:bodyPr>
          <a:lstStyle/>
          <a:p>
            <a:r>
              <a:rPr lang="en-US" b="1" dirty="0"/>
              <a:t>2.</a:t>
            </a:r>
          </a:p>
          <a:p>
            <a:pPr algn="just"/>
            <a:r>
              <a:rPr lang="en-US" dirty="0"/>
              <a:t>A powerful earthquake struck the north-east of Japan at 4 p.m. last Monday. Although Japan has the most advanced warning system, there had been no early warning for this one and people were not prepared. Suddenly the ground started moving. The shaking continued for a few minutes and became stronger. People began running away from buildings as walls started to collapse.</a:t>
            </a:r>
          </a:p>
        </p:txBody>
      </p:sp>
      <p:sp>
        <p:nvSpPr>
          <p:cNvPr id="12" name="TextBox 11">
            <a:extLst>
              <a:ext uri="{FF2B5EF4-FFF2-40B4-BE49-F238E27FC236}">
                <a16:creationId xmlns:a16="http://schemas.microsoft.com/office/drawing/2014/main" id="{0E1E591B-887A-CB63-02B2-DA79AB550833}"/>
              </a:ext>
            </a:extLst>
          </p:cNvPr>
          <p:cNvSpPr txBox="1"/>
          <p:nvPr/>
        </p:nvSpPr>
        <p:spPr>
          <a:xfrm>
            <a:off x="5765800" y="0"/>
            <a:ext cx="3195320" cy="4247317"/>
          </a:xfrm>
          <a:prstGeom prst="rect">
            <a:avLst/>
          </a:prstGeom>
          <a:noFill/>
        </p:spPr>
        <p:txBody>
          <a:bodyPr wrap="square">
            <a:spAutoFit/>
          </a:bodyPr>
          <a:lstStyle/>
          <a:p>
            <a:r>
              <a:rPr lang="en-US" dirty="0"/>
              <a:t>3.</a:t>
            </a:r>
          </a:p>
          <a:p>
            <a:pPr algn="just"/>
            <a:r>
              <a:rPr lang="en-US" dirty="0"/>
              <a:t>Mount Sinabung in Indonesia erupted again two days ago. From where we were standing, we could see a big cloud of ash coming from the top of the mountain. As the lava ran down the volcano's sides, it destroyed everything in its path. By the next morning, several villages around Mount Sinabung were buried in ash and debris.</a:t>
            </a:r>
          </a:p>
        </p:txBody>
      </p:sp>
      <p:sp>
        <p:nvSpPr>
          <p:cNvPr id="13" name="TextBox 12">
            <a:extLst>
              <a:ext uri="{FF2B5EF4-FFF2-40B4-BE49-F238E27FC236}">
                <a16:creationId xmlns:a16="http://schemas.microsoft.com/office/drawing/2014/main" id="{9AD64CE8-3D15-3645-9F35-E72A07D58F98}"/>
              </a:ext>
            </a:extLst>
          </p:cNvPr>
          <p:cNvSpPr txBox="1"/>
          <p:nvPr/>
        </p:nvSpPr>
        <p:spPr>
          <a:xfrm>
            <a:off x="5410200" y="4234616"/>
            <a:ext cx="1275080" cy="1815882"/>
          </a:xfrm>
          <a:prstGeom prst="rect">
            <a:avLst/>
          </a:prstGeom>
          <a:noFill/>
        </p:spPr>
        <p:txBody>
          <a:bodyPr wrap="square">
            <a:spAutoFit/>
          </a:bodyPr>
          <a:lstStyle/>
          <a:p>
            <a:pPr marL="109728" indent="0">
              <a:buNone/>
            </a:pPr>
            <a:r>
              <a:rPr lang="en-US" sz="2800" b="1" dirty="0">
                <a:solidFill>
                  <a:srgbClr val="FF0000"/>
                </a:solidFill>
                <a:latin typeface="Times New Roman" pitchFamily="18" charset="0"/>
                <a:cs typeface="Times New Roman" pitchFamily="18" charset="0"/>
              </a:rPr>
              <a:t>Keys:</a:t>
            </a:r>
          </a:p>
          <a:p>
            <a:pPr marL="109728" indent="0">
              <a:buNone/>
            </a:pPr>
            <a:r>
              <a:rPr lang="en-US" sz="2800" b="1" dirty="0">
                <a:latin typeface="Times New Roman" pitchFamily="18" charset="0"/>
                <a:cs typeface="Times New Roman" pitchFamily="18" charset="0"/>
              </a:rPr>
              <a:t>1.C    </a:t>
            </a:r>
          </a:p>
          <a:p>
            <a:pPr marL="109728" indent="0">
              <a:buNone/>
            </a:pPr>
            <a:r>
              <a:rPr lang="en-US" sz="2800" b="1" dirty="0">
                <a:latin typeface="Times New Roman" pitchFamily="18" charset="0"/>
                <a:cs typeface="Times New Roman" pitchFamily="18" charset="0"/>
              </a:rPr>
              <a:t>2.B  </a:t>
            </a:r>
          </a:p>
          <a:p>
            <a:pPr marL="109728" indent="0">
              <a:buNone/>
            </a:pPr>
            <a:r>
              <a:rPr lang="en-US" sz="2800" b="1" dirty="0">
                <a:latin typeface="Times New Roman" pitchFamily="18" charset="0"/>
                <a:cs typeface="Times New Roman" pitchFamily="18" charset="0"/>
              </a:rPr>
              <a:t>3.A</a:t>
            </a:r>
            <a:endParaRPr lang="en-US" sz="2800" dirty="0"/>
          </a:p>
        </p:txBody>
      </p:sp>
      <p:sp>
        <p:nvSpPr>
          <p:cNvPr id="14" name="TextBox 13">
            <a:extLst>
              <a:ext uri="{FF2B5EF4-FFF2-40B4-BE49-F238E27FC236}">
                <a16:creationId xmlns:a16="http://schemas.microsoft.com/office/drawing/2014/main" id="{3B957593-2235-C552-C47A-D0647502C5E0}"/>
              </a:ext>
            </a:extLst>
          </p:cNvPr>
          <p:cNvSpPr txBox="1"/>
          <p:nvPr/>
        </p:nvSpPr>
        <p:spPr>
          <a:xfrm>
            <a:off x="6172200" y="4680892"/>
            <a:ext cx="3886200" cy="461665"/>
          </a:xfrm>
          <a:prstGeom prst="rect">
            <a:avLst/>
          </a:prstGeom>
          <a:noFill/>
        </p:spPr>
        <p:txBody>
          <a:bodyPr wrap="square">
            <a:spAutoFit/>
          </a:bodyPr>
          <a:lstStyle/>
          <a:p>
            <a:pPr marL="109728" indent="0">
              <a:buNone/>
            </a:pPr>
            <a:r>
              <a:rPr lang="en-US" sz="2400" dirty="0"/>
              <a:t>A volcano eruption</a:t>
            </a:r>
          </a:p>
        </p:txBody>
      </p:sp>
      <p:sp>
        <p:nvSpPr>
          <p:cNvPr id="15" name="TextBox 14">
            <a:extLst>
              <a:ext uri="{FF2B5EF4-FFF2-40B4-BE49-F238E27FC236}">
                <a16:creationId xmlns:a16="http://schemas.microsoft.com/office/drawing/2014/main" id="{075C52D1-47F9-8078-C8A1-F2593684490A}"/>
              </a:ext>
            </a:extLst>
          </p:cNvPr>
          <p:cNvSpPr txBox="1"/>
          <p:nvPr/>
        </p:nvSpPr>
        <p:spPr>
          <a:xfrm>
            <a:off x="6151880" y="5109387"/>
            <a:ext cx="3886200" cy="461665"/>
          </a:xfrm>
          <a:prstGeom prst="rect">
            <a:avLst/>
          </a:prstGeom>
          <a:noFill/>
        </p:spPr>
        <p:txBody>
          <a:bodyPr wrap="square">
            <a:spAutoFit/>
          </a:bodyPr>
          <a:lstStyle/>
          <a:p>
            <a:pPr marL="109728" indent="0">
              <a:buNone/>
            </a:pPr>
            <a:r>
              <a:rPr lang="en-US" sz="2400" dirty="0"/>
              <a:t>An earthquake</a:t>
            </a:r>
          </a:p>
        </p:txBody>
      </p:sp>
      <p:sp>
        <p:nvSpPr>
          <p:cNvPr id="16" name="TextBox 15">
            <a:extLst>
              <a:ext uri="{FF2B5EF4-FFF2-40B4-BE49-F238E27FC236}">
                <a16:creationId xmlns:a16="http://schemas.microsoft.com/office/drawing/2014/main" id="{07D6A4A5-F96C-8EC6-B34D-47094A01F660}"/>
              </a:ext>
            </a:extLst>
          </p:cNvPr>
          <p:cNvSpPr txBox="1"/>
          <p:nvPr/>
        </p:nvSpPr>
        <p:spPr>
          <a:xfrm>
            <a:off x="6187440" y="5537882"/>
            <a:ext cx="3886200" cy="461665"/>
          </a:xfrm>
          <a:prstGeom prst="rect">
            <a:avLst/>
          </a:prstGeom>
          <a:noFill/>
        </p:spPr>
        <p:txBody>
          <a:bodyPr wrap="square">
            <a:spAutoFit/>
          </a:bodyPr>
          <a:lstStyle/>
          <a:p>
            <a:pPr marL="109728" indent="0">
              <a:buNone/>
            </a:pPr>
            <a:r>
              <a:rPr lang="en-US" sz="2400" dirty="0"/>
              <a:t>A tornado</a:t>
            </a:r>
          </a:p>
        </p:txBody>
      </p:sp>
    </p:spTree>
    <p:extLst>
      <p:ext uri="{BB962C8B-B14F-4D97-AF65-F5344CB8AC3E}">
        <p14:creationId xmlns:p14="http://schemas.microsoft.com/office/powerpoint/2010/main" val="303734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577</TotalTime>
  <Words>780</Words>
  <Application>Microsoft Office PowerPoint</Application>
  <PresentationFormat>On-screen Show (4:3)</PresentationFormat>
  <Paragraphs>77</Paragraphs>
  <Slides>13</Slides>
  <Notes>1</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Calibri</vt:lpstr>
      <vt:lpstr>Expletive Deleted</vt:lpstr>
      <vt:lpstr>Helvetica Neue</vt:lpstr>
      <vt:lpstr>Lucida Sans Unicode</vt:lpstr>
      <vt:lpstr>Times New Roman</vt:lpstr>
      <vt:lpstr>Verdana</vt:lpstr>
      <vt:lpstr>Wingdings 2</vt:lpstr>
      <vt:lpstr>Wingdings 3</vt:lpstr>
      <vt:lpstr>Concourse</vt:lpstr>
      <vt:lpstr>Unit 9: Natural Disaster</vt:lpstr>
      <vt:lpstr> I. Reading</vt:lpstr>
      <vt:lpstr>PowerPoint Presentation</vt:lpstr>
      <vt:lpstr>Ex1: Read an article about how to prepare for a natural disaster. Look at the words in the box,then find them in the article and underline them. What do they mean?  </vt:lpstr>
      <vt:lpstr>2.New words:</vt:lpstr>
      <vt:lpstr>2. Read the article and answer the questions</vt:lpstr>
      <vt:lpstr>PowerPoint Presentation</vt:lpstr>
      <vt:lpstr>3.SPEAKING</vt:lpstr>
      <vt:lpstr>PowerPoint Presentation</vt:lpstr>
      <vt:lpstr>3b. Work in pairs. Each pair can choose one of reports in 3a. Role play telling each about the news. </vt:lpstr>
      <vt:lpstr>4a. Make a list of things to do before, during and after each of the disasters in your area. </vt:lpstr>
      <vt:lpstr>4b. Discuss what you should do in the event of a natural disaster in your area.</vt:lpstr>
      <vt:lpstr>HOMEWORK</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Hoàng Quang Khải</dc:creator>
  <cp:lastModifiedBy>yen nguyen</cp:lastModifiedBy>
  <cp:revision>52</cp:revision>
  <dcterms:created xsi:type="dcterms:W3CDTF">2017-03-07T03:56:40Z</dcterms:created>
  <dcterms:modified xsi:type="dcterms:W3CDTF">2023-03-14T01:13:50Z</dcterms:modified>
</cp:coreProperties>
</file>