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63" r:id="rId2"/>
    <p:sldId id="257" r:id="rId3"/>
    <p:sldId id="365" r:id="rId4"/>
    <p:sldId id="372" r:id="rId5"/>
    <p:sldId id="366" r:id="rId6"/>
    <p:sldId id="377" r:id="rId7"/>
    <p:sldId id="388" r:id="rId8"/>
    <p:sldId id="379" r:id="rId9"/>
    <p:sldId id="381" r:id="rId10"/>
    <p:sldId id="382" r:id="rId11"/>
    <p:sldId id="383" r:id="rId12"/>
    <p:sldId id="384" r:id="rId13"/>
    <p:sldId id="385" r:id="rId14"/>
    <p:sldId id="386" r:id="rId15"/>
    <p:sldId id="387" r:id="rId16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CC"/>
    <a:srgbClr val="FF0066"/>
    <a:srgbClr val="F62236"/>
    <a:srgbClr val="F51329"/>
    <a:srgbClr val="F40A20"/>
    <a:srgbClr val="E393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022" autoAdjust="0"/>
    <p:restoredTop sz="94660"/>
  </p:normalViewPr>
  <p:slideViewPr>
    <p:cSldViewPr snapToGrid="0">
      <p:cViewPr varScale="1">
        <p:scale>
          <a:sx n="78" d="100"/>
          <a:sy n="78" d="100"/>
        </p:scale>
        <p:origin x="1104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8" units="cm"/>
          <inkml:channel name="Y" type="integer" max="32768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4095.99976" units="1/cm"/>
          <inkml:channelProperty channel="Y" name="resolution" value="6553.59961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03-06T08:14:44.73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9120 1339 13 0,'0'-4'32'0,"0"-1"15"15,0 2-1-15,0-6-17 16,0 5-9-16,0-4-8 15,3 4-6-15,0-4-1 16,-3 4-2-16,0-5-51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AC6DD-D650-41EC-A636-C847FE2849E6}" type="datetimeFigureOut">
              <a:rPr lang="en-US" smtClean="0"/>
              <a:t>3/22/23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D6FAF5-2E0F-49A2-BD2E-1BEBEBACF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684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9371AE-105E-A449-869F-44AB526B0D58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8124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E37F-CE97-454F-82B7-44DD9FC1ED2D}" type="datetimeFigureOut">
              <a:rPr lang="en-US" smtClean="0"/>
              <a:t>3/22/23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17ED-85FC-420D-99C9-9D43328DC4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955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E37F-CE97-454F-82B7-44DD9FC1ED2D}" type="datetimeFigureOut">
              <a:rPr lang="en-US" smtClean="0"/>
              <a:t>3/22/23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17ED-85FC-420D-99C9-9D43328DC4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470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E37F-CE97-454F-82B7-44DD9FC1ED2D}" type="datetimeFigureOut">
              <a:rPr lang="en-US" smtClean="0"/>
              <a:t>3/22/23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17ED-85FC-420D-99C9-9D43328DC4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66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E37F-CE97-454F-82B7-44DD9FC1ED2D}" type="datetimeFigureOut">
              <a:rPr lang="en-US" smtClean="0"/>
              <a:t>3/22/23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17ED-85FC-420D-99C9-9D43328DC4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560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E37F-CE97-454F-82B7-44DD9FC1ED2D}" type="datetimeFigureOut">
              <a:rPr lang="en-US" smtClean="0"/>
              <a:t>3/22/23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17ED-85FC-420D-99C9-9D43328DC4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903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E37F-CE97-454F-82B7-44DD9FC1ED2D}" type="datetimeFigureOut">
              <a:rPr lang="en-US" smtClean="0"/>
              <a:t>3/22/23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17ED-85FC-420D-99C9-9D43328DC4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406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E37F-CE97-454F-82B7-44DD9FC1ED2D}" type="datetimeFigureOut">
              <a:rPr lang="en-US" smtClean="0"/>
              <a:t>3/22/23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17ED-85FC-420D-99C9-9D43328DC4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441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E37F-CE97-454F-82B7-44DD9FC1ED2D}" type="datetimeFigureOut">
              <a:rPr lang="en-US" smtClean="0"/>
              <a:t>3/22/23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17ED-85FC-420D-99C9-9D43328DC4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75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E37F-CE97-454F-82B7-44DD9FC1ED2D}" type="datetimeFigureOut">
              <a:rPr lang="en-US" smtClean="0"/>
              <a:t>3/22/23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17ED-85FC-420D-99C9-9D43328DC4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972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E37F-CE97-454F-82B7-44DD9FC1ED2D}" type="datetimeFigureOut">
              <a:rPr lang="en-US" smtClean="0"/>
              <a:t>3/22/23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17ED-85FC-420D-99C9-9D43328DC4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692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E37F-CE97-454F-82B7-44DD9FC1ED2D}" type="datetimeFigureOut">
              <a:rPr lang="en-US" smtClean="0"/>
              <a:t>3/22/23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17ED-85FC-420D-99C9-9D43328DC4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422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8E37F-CE97-454F-82B7-44DD9FC1ED2D}" type="datetimeFigureOut">
              <a:rPr lang="en-US" smtClean="0"/>
              <a:t>3/22/23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E17ED-85FC-420D-99C9-9D43328DC4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925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12.gif"/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12" Type="http://schemas.openxmlformats.org/officeDocument/2006/relationships/image" Target="../media/image11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11" Type="http://schemas.openxmlformats.org/officeDocument/2006/relationships/image" Target="../media/image10.gif"/><Relationship Id="rId5" Type="http://schemas.openxmlformats.org/officeDocument/2006/relationships/image" Target="../media/image4.gif"/><Relationship Id="rId10" Type="http://schemas.openxmlformats.org/officeDocument/2006/relationships/image" Target="../media/image9.gif"/><Relationship Id="rId4" Type="http://schemas.openxmlformats.org/officeDocument/2006/relationships/image" Target="../media/image3.gif"/><Relationship Id="rId9" Type="http://schemas.openxmlformats.org/officeDocument/2006/relationships/image" Target="../media/image8.gif"/><Relationship Id="rId14" Type="http://schemas.openxmlformats.org/officeDocument/2006/relationships/image" Target="../media/image1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0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4.png"/><Relationship Id="rId4" Type="http://schemas.openxmlformats.org/officeDocument/2006/relationships/image" Target="../media/image4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png"/><Relationship Id="rId7" Type="http://schemas.openxmlformats.org/officeDocument/2006/relationships/image" Target="../media/image20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2.wav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gif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13" Type="http://schemas.openxmlformats.org/officeDocument/2006/relationships/image" Target="../media/image38.wmf"/><Relationship Id="rId3" Type="http://schemas.openxmlformats.org/officeDocument/2006/relationships/image" Target="../media/image31.png"/><Relationship Id="rId7" Type="http://schemas.openxmlformats.org/officeDocument/2006/relationships/oleObject" Target="../embeddings/oleObject1.bin"/><Relationship Id="rId12" Type="http://schemas.openxmlformats.org/officeDocument/2006/relationships/oleObject" Target="../embeddings/oleObject3.bin"/><Relationship Id="rId2" Type="http://schemas.openxmlformats.org/officeDocument/2006/relationships/image" Target="../media/image30.png"/><Relationship Id="rId16" Type="http://schemas.openxmlformats.org/officeDocument/2006/relationships/image" Target="../media/image40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7.wmf"/><Relationship Id="rId5" Type="http://schemas.openxmlformats.org/officeDocument/2006/relationships/image" Target="../media/image33.png"/><Relationship Id="rId15" Type="http://schemas.openxmlformats.org/officeDocument/2006/relationships/image" Target="../media/image39.wmf"/><Relationship Id="rId10" Type="http://schemas.openxmlformats.org/officeDocument/2006/relationships/image" Target="../media/image36.wmf"/><Relationship Id="rId4" Type="http://schemas.openxmlformats.org/officeDocument/2006/relationships/image" Target="../media/image32.png"/><Relationship Id="rId9" Type="http://schemas.openxmlformats.org/officeDocument/2006/relationships/oleObject" Target="../embeddings/oleObject2.bin"/><Relationship Id="rId1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nZ2cjhX935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0"/>
            <a:ext cx="9753600" cy="724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2578100"/>
            <a:ext cx="772160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0" y="4418013"/>
            <a:ext cx="539750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2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900" y="4419600"/>
            <a:ext cx="630238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600" y="3035300"/>
            <a:ext cx="639763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4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984500"/>
            <a:ext cx="593725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5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913" y="3175000"/>
            <a:ext cx="649287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6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814638"/>
            <a:ext cx="68580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 descr="7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049588"/>
            <a:ext cx="593725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8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700" y="3476625"/>
            <a:ext cx="6858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 descr="9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800" y="4356100"/>
            <a:ext cx="622300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6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00" y="2743200"/>
            <a:ext cx="685800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 descr="7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900" y="4318000"/>
            <a:ext cx="59372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 descr="6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348038"/>
            <a:ext cx="68580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 descr="4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475" y="4343400"/>
            <a:ext cx="593725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 descr="4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4191000"/>
            <a:ext cx="593725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6" name="Picture 18" descr="5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0" y="4406900"/>
            <a:ext cx="649288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7" name="Picture 19" descr="6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567238"/>
            <a:ext cx="68580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" name="Picture 20" descr="5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114800"/>
            <a:ext cx="649288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9" name="Picture 21" descr="9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688" y="4426961"/>
            <a:ext cx="622300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0" name="Picture 22" descr="4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91000"/>
            <a:ext cx="593725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1" name="Picture 23" descr="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638" y="4694238"/>
            <a:ext cx="639762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2" name="Picture 24" descr="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650" y="4267200"/>
            <a:ext cx="539750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3" name="Picture 25" descr="6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191000"/>
            <a:ext cx="685800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4" name="Picture 26" descr="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0" y="4799013"/>
            <a:ext cx="539750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5" name="Picture 27" descr="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438" y="4267200"/>
            <a:ext cx="639762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6" name="Picture 28" descr="6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1700" y="4275138"/>
            <a:ext cx="68580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7" name="Picture 20" descr="05102jszy5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400" y="4114800"/>
            <a:ext cx="16256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" name="Picture 28" descr="C:\Users\giang\Pictures\hinh dong\695043yxcddsuqya.gif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304800"/>
            <a:ext cx="5715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562086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420278" y="717765"/>
            <a:ext cx="3557947" cy="3763938"/>
            <a:chOff x="4471532" y="717764"/>
            <a:chExt cx="4506693" cy="4915943"/>
          </a:xfrm>
        </p:grpSpPr>
        <p:grpSp>
          <p:nvGrpSpPr>
            <p:cNvPr id="3" name="Group 2"/>
            <p:cNvGrpSpPr/>
            <p:nvPr/>
          </p:nvGrpSpPr>
          <p:grpSpPr>
            <a:xfrm>
              <a:off x="4471532" y="717764"/>
              <a:ext cx="4506693" cy="4915943"/>
              <a:chOff x="7540168" y="773659"/>
              <a:chExt cx="4506693" cy="4915943"/>
            </a:xfrm>
          </p:grpSpPr>
          <p:sp>
            <p:nvSpPr>
              <p:cNvPr id="23" name="Oval 22"/>
              <p:cNvSpPr/>
              <p:nvPr/>
            </p:nvSpPr>
            <p:spPr>
              <a:xfrm>
                <a:off x="7540168" y="1146630"/>
                <a:ext cx="4419603" cy="4542972"/>
              </a:xfrm>
              <a:prstGeom prst="ellipse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9673771" y="3338123"/>
                <a:ext cx="108858" cy="123935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9754227" y="3000392"/>
                <a:ext cx="217089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O</a:t>
                </a:r>
              </a:p>
            </p:txBody>
          </p:sp>
          <p:sp>
            <p:nvSpPr>
              <p:cNvPr id="27" name="Isosceles Triangle 26"/>
              <p:cNvSpPr/>
              <p:nvPr/>
            </p:nvSpPr>
            <p:spPr>
              <a:xfrm>
                <a:off x="8106229" y="1289233"/>
                <a:ext cx="3352800" cy="3587570"/>
              </a:xfrm>
              <a:prstGeom prst="triangle">
                <a:avLst>
                  <a:gd name="adj" fmla="val 26008"/>
                </a:avLst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8689219" y="773659"/>
                <a:ext cx="611546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A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1521455" y="4782055"/>
                <a:ext cx="525406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C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7627409" y="4782056"/>
                <a:ext cx="478820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B</a:t>
                </a:r>
              </a:p>
            </p:txBody>
          </p:sp>
          <p:cxnSp>
            <p:nvCxnSpPr>
              <p:cNvPr id="31" name="Straight Connector 30"/>
              <p:cNvCxnSpPr>
                <a:stCxn id="27" idx="0"/>
                <a:endCxn id="27" idx="3"/>
              </p:cNvCxnSpPr>
              <p:nvPr/>
            </p:nvCxnSpPr>
            <p:spPr>
              <a:xfrm>
                <a:off x="8978225" y="1289233"/>
                <a:ext cx="0" cy="358757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>
                <a:stCxn id="27" idx="2"/>
              </p:cNvCxnSpPr>
              <p:nvPr/>
            </p:nvCxnSpPr>
            <p:spPr>
              <a:xfrm flipV="1">
                <a:off x="8106229" y="2409769"/>
                <a:ext cx="3677929" cy="246703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Box 32"/>
              <p:cNvSpPr txBox="1"/>
              <p:nvPr/>
            </p:nvSpPr>
            <p:spPr>
              <a:xfrm>
                <a:off x="8782035" y="4821537"/>
                <a:ext cx="478820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D</a:t>
                </a: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10492596" y="3078306"/>
                <a:ext cx="478820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E</a:t>
                </a: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9021445" y="3645797"/>
                <a:ext cx="478820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H</a:t>
                </a:r>
              </a:p>
            </p:txBody>
          </p:sp>
        </p:grpSp>
        <p:cxnSp>
          <p:nvCxnSpPr>
            <p:cNvPr id="41" name="Straight Connector 40"/>
            <p:cNvCxnSpPr>
              <a:stCxn id="27" idx="4"/>
            </p:cNvCxnSpPr>
            <p:nvPr/>
          </p:nvCxnSpPr>
          <p:spPr>
            <a:xfrm flipH="1" flipV="1">
              <a:off x="4471532" y="3820734"/>
              <a:ext cx="3918861" cy="10001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4811977" y="3859034"/>
              <a:ext cx="478820" cy="461665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F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920084" y="4652138"/>
              <a:ext cx="120650" cy="152400"/>
            </a:xfrm>
            <a:prstGeom prst="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 rot="19570876">
              <a:off x="7212128" y="3317848"/>
              <a:ext cx="178961" cy="135501"/>
            </a:xfrm>
            <a:prstGeom prst="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 rot="770151">
              <a:off x="5280902" y="3923444"/>
              <a:ext cx="144899" cy="135901"/>
            </a:xfrm>
            <a:prstGeom prst="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8717078" y="1614179"/>
            <a:ext cx="3780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P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029378" y="3068814"/>
            <a:ext cx="3780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Q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420278" y="1970468"/>
            <a:ext cx="3350548" cy="11524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49" idx="1"/>
            <a:endCxn id="34" idx="1"/>
          </p:cNvCxnSpPr>
          <p:nvPr/>
        </p:nvCxnSpPr>
        <p:spPr>
          <a:xfrm flipV="1">
            <a:off x="6060689" y="2659079"/>
            <a:ext cx="1690474" cy="5524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900841" y="3763397"/>
            <a:ext cx="3780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 Box 3"/>
              <p:cNvSpPr txBox="1">
                <a:spLocks noChangeArrowheads="1"/>
              </p:cNvSpPr>
              <p:nvPr/>
            </p:nvSpPr>
            <p:spPr bwMode="auto">
              <a:xfrm>
                <a:off x="199622" y="605365"/>
                <a:ext cx="4256468" cy="4401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en-US" altLang="en-US" sz="22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itchFamily="18" charset="2"/>
                  </a:rPr>
                  <a:t>4/ </a:t>
                </a:r>
                <a:r>
                  <a:rPr lang="en-US" altLang="en-US" sz="2200" b="1" u="sng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itchFamily="18" charset="2"/>
                  </a:rPr>
                  <a:t>Chứng minh: </a:t>
                </a:r>
                <a14:m>
                  <m:oMath xmlns:m="http://schemas.openxmlformats.org/officeDocument/2006/math">
                    <m:r>
                      <a:rPr lang="en-US" altLang="en-US" sz="2200" b="1" i="1" u="sng" smtClean="0">
                        <a:solidFill>
                          <a:srgbClr val="0000CC"/>
                        </a:solidFill>
                        <a:latin typeface="Cambria Math"/>
                        <a:cs typeface="Times New Roman" panose="02020603050405020304" pitchFamily="18" charset="0"/>
                        <a:sym typeface="Symbol" pitchFamily="18" charset="2"/>
                      </a:rPr>
                      <m:t>𝑸𝑷</m:t>
                    </m:r>
                  </m:oMath>
                </a14:m>
                <a:r>
                  <a:rPr lang="en-US" altLang="en-US" sz="2200" b="1" u="sng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itchFamily="18" charset="2"/>
                  </a:rPr>
                  <a:t>//FE</a:t>
                </a:r>
                <a:r>
                  <a:rPr lang="en-US" altLang="en-US" sz="22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itchFamily="18" charset="2"/>
                  </a:rPr>
                  <a:t>?</a:t>
                </a:r>
              </a:p>
            </p:txBody>
          </p:sp>
        </mc:Choice>
        <mc:Fallback xmlns="">
          <p:sp>
            <p:nvSpPr>
              <p:cNvPr id="37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9622" y="605365"/>
                <a:ext cx="4256468" cy="440120"/>
              </a:xfrm>
              <a:prstGeom prst="rect">
                <a:avLst/>
              </a:prstGeom>
              <a:blipFill rotWithShape="1">
                <a:blip r:embed="rId2"/>
                <a:stretch>
                  <a:fillRect l="-1862" t="-8219" b="-2328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Up Arrow 42"/>
          <p:cNvSpPr/>
          <p:nvPr/>
        </p:nvSpPr>
        <p:spPr>
          <a:xfrm>
            <a:off x="2189408" y="1614179"/>
            <a:ext cx="336344" cy="356289"/>
          </a:xfrm>
          <a:prstGeom prst="up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 Box 41"/>
              <p:cNvSpPr txBox="1">
                <a:spLocks noChangeArrowheads="1"/>
              </p:cNvSpPr>
              <p:nvPr/>
            </p:nvSpPr>
            <p:spPr bwMode="auto">
              <a:xfrm>
                <a:off x="1401533" y="1174059"/>
                <a:ext cx="1912093" cy="4423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en-US" sz="2200" b="1" i="1" smtClean="0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200" b="1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𝑷𝑸𝑪</m:t>
                        </m:r>
                      </m:e>
                    </m:acc>
                  </m:oMath>
                </a14:m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  <a:r>
                  <a:rPr lang="en-US" altLang="en-US" sz="2200" b="1" dirty="0">
                    <a:ea typeface="Cambria Math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en-US" sz="2200" b="1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200" b="1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𝑬𝑭𝑪</m:t>
                        </m:r>
                      </m:e>
                    </m:acc>
                  </m:oMath>
                </a14:m>
                <a:endPara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3" name="Text 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01533" y="1174059"/>
                <a:ext cx="1912093" cy="442301"/>
              </a:xfrm>
              <a:prstGeom prst="rect">
                <a:avLst/>
              </a:prstGeom>
              <a:blipFill rotWithShape="1">
                <a:blip r:embed="rId4"/>
                <a:stretch>
                  <a:fillRect l="-1911" t="-6944" r="-45860" b="-2638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 Box 41"/>
              <p:cNvSpPr txBox="1">
                <a:spLocks noChangeArrowheads="1"/>
              </p:cNvSpPr>
              <p:nvPr/>
            </p:nvSpPr>
            <p:spPr bwMode="auto">
              <a:xfrm>
                <a:off x="669701" y="2147378"/>
                <a:ext cx="4198513" cy="4423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en-US" sz="2200" b="1" i="1" smtClean="0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200" b="1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𝑷𝑸𝑪</m:t>
                        </m:r>
                      </m:e>
                    </m:acc>
                  </m:oMath>
                </a14:m>
                <a:r>
                  <a:rPr lang="en-US" altLang="en-US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  <a:r>
                  <a:rPr lang="en-US" altLang="en-US" sz="2200" b="1">
                    <a:ea typeface="Cambria Math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en-US" sz="2200" b="1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200" b="1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𝑷𝑩𝑪</m:t>
                        </m:r>
                      </m:e>
                    </m:acc>
                  </m:oMath>
                </a14:m>
                <a:r>
                  <a:rPr lang="en-US" altLang="en-US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  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en-US" sz="2200" b="1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200" b="1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𝑬𝑭</m:t>
                        </m:r>
                        <m:r>
                          <a:rPr lang="en-US" altLang="en-US" sz="2200" b="1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𝑪</m:t>
                        </m:r>
                      </m:e>
                    </m:acc>
                  </m:oMath>
                </a14:m>
                <a:r>
                  <a:rPr lang="en-US" altLang="en-US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  <a:r>
                  <a:rPr lang="en-US" altLang="en-US" sz="2200" b="1">
                    <a:ea typeface="Cambria Math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en-US" sz="2200" b="1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200" b="1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𝑬</m:t>
                        </m:r>
                        <m:r>
                          <a:rPr lang="en-US" altLang="en-US" sz="2200" b="1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𝑩𝑪</m:t>
                        </m:r>
                      </m:e>
                    </m:acc>
                  </m:oMath>
                </a14:m>
                <a:endParaRPr lang="en-US" altLang="en-US" sz="2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5" name="Text 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9701" y="2147378"/>
                <a:ext cx="4198513" cy="442301"/>
              </a:xfrm>
              <a:prstGeom prst="rect">
                <a:avLst/>
              </a:prstGeom>
              <a:blipFill rotWithShape="1">
                <a:blip r:embed="rId5"/>
                <a:stretch>
                  <a:fillRect l="-871" t="-6849" r="-17417" b="-2465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Up Arrow 55"/>
          <p:cNvSpPr/>
          <p:nvPr/>
        </p:nvSpPr>
        <p:spPr>
          <a:xfrm>
            <a:off x="1233361" y="2657225"/>
            <a:ext cx="336344" cy="356289"/>
          </a:xfrm>
          <a:prstGeom prst="up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 Box 41"/>
          <p:cNvSpPr txBox="1">
            <a:spLocks noChangeArrowheads="1"/>
          </p:cNvSpPr>
          <p:nvPr/>
        </p:nvSpPr>
        <p:spPr bwMode="auto">
          <a:xfrm>
            <a:off x="282680" y="3196470"/>
            <a:ext cx="1901361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góc nội tiếp của (O) cùng chắn cung PC</a:t>
            </a:r>
          </a:p>
        </p:txBody>
      </p:sp>
      <p:sp>
        <p:nvSpPr>
          <p:cNvPr id="58" name="Up Arrow 57"/>
          <p:cNvSpPr/>
          <p:nvPr/>
        </p:nvSpPr>
        <p:spPr>
          <a:xfrm>
            <a:off x="3136986" y="2681358"/>
            <a:ext cx="336344" cy="356289"/>
          </a:xfrm>
          <a:prstGeom prst="up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 Box 41"/>
          <p:cNvSpPr txBox="1">
            <a:spLocks noChangeArrowheads="1"/>
          </p:cNvSpPr>
          <p:nvPr/>
        </p:nvSpPr>
        <p:spPr bwMode="auto">
          <a:xfrm>
            <a:off x="2670639" y="3157761"/>
            <a:ext cx="190136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Tứ giác EFBC nội tiếp</a:t>
            </a:r>
          </a:p>
        </p:txBody>
      </p:sp>
      <p:sp>
        <p:nvSpPr>
          <p:cNvPr id="44" name="AutoShape 10"/>
          <p:cNvSpPr>
            <a:spLocks noChangeArrowheads="1"/>
          </p:cNvSpPr>
          <p:nvPr/>
        </p:nvSpPr>
        <p:spPr bwMode="gray">
          <a:xfrm>
            <a:off x="1532612" y="49835"/>
            <a:ext cx="6078776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3CC33"/>
              </a:gs>
              <a:gs pos="50000">
                <a:schemeClr val="bg1"/>
              </a:gs>
              <a:gs pos="100000">
                <a:srgbClr val="33CC33"/>
              </a:gs>
            </a:gsLst>
            <a:lin ang="5400000" scaled="1"/>
          </a:gradFill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vi-VN" altLang="en-US" b="1" dirty="0">
                <a:solidFill>
                  <a:srgbClr val="FF0000"/>
                </a:solidFill>
              </a:rPr>
              <a:t>VẬN DỤNG</a:t>
            </a:r>
            <a:endParaRPr lang="en-US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10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3" grpId="0" animBg="1"/>
      <p:bldP spid="53" grpId="0"/>
      <p:bldP spid="55" grpId="0"/>
      <p:bldP spid="56" grpId="0" animBg="1"/>
      <p:bldP spid="57" grpId="0"/>
      <p:bldP spid="58" grpId="0" animBg="1"/>
      <p:bldP spid="5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420278" y="717765"/>
            <a:ext cx="3557947" cy="3763938"/>
            <a:chOff x="4471532" y="717764"/>
            <a:chExt cx="4506693" cy="4915943"/>
          </a:xfrm>
        </p:grpSpPr>
        <p:grpSp>
          <p:nvGrpSpPr>
            <p:cNvPr id="3" name="Group 2"/>
            <p:cNvGrpSpPr/>
            <p:nvPr/>
          </p:nvGrpSpPr>
          <p:grpSpPr>
            <a:xfrm>
              <a:off x="4471532" y="717764"/>
              <a:ext cx="4506693" cy="4915943"/>
              <a:chOff x="7540168" y="773659"/>
              <a:chExt cx="4506693" cy="4915943"/>
            </a:xfrm>
          </p:grpSpPr>
          <p:sp>
            <p:nvSpPr>
              <p:cNvPr id="23" name="Oval 22"/>
              <p:cNvSpPr/>
              <p:nvPr/>
            </p:nvSpPr>
            <p:spPr>
              <a:xfrm>
                <a:off x="7540168" y="1146630"/>
                <a:ext cx="4419603" cy="4542972"/>
              </a:xfrm>
              <a:prstGeom prst="ellipse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9673771" y="3338123"/>
                <a:ext cx="108858" cy="123935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9754227" y="3000392"/>
                <a:ext cx="217089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O</a:t>
                </a:r>
              </a:p>
            </p:txBody>
          </p:sp>
          <p:sp>
            <p:nvSpPr>
              <p:cNvPr id="27" name="Isosceles Triangle 26"/>
              <p:cNvSpPr/>
              <p:nvPr/>
            </p:nvSpPr>
            <p:spPr>
              <a:xfrm>
                <a:off x="8106229" y="1289233"/>
                <a:ext cx="3352800" cy="3587570"/>
              </a:xfrm>
              <a:prstGeom prst="triangle">
                <a:avLst>
                  <a:gd name="adj" fmla="val 26008"/>
                </a:avLst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8689219" y="773659"/>
                <a:ext cx="611546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A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1521455" y="4782055"/>
                <a:ext cx="525406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C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7627409" y="4782056"/>
                <a:ext cx="478820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B</a:t>
                </a:r>
              </a:p>
            </p:txBody>
          </p:sp>
          <p:cxnSp>
            <p:nvCxnSpPr>
              <p:cNvPr id="31" name="Straight Connector 30"/>
              <p:cNvCxnSpPr>
                <a:stCxn id="27" idx="0"/>
                <a:endCxn id="27" idx="3"/>
              </p:cNvCxnSpPr>
              <p:nvPr/>
            </p:nvCxnSpPr>
            <p:spPr>
              <a:xfrm>
                <a:off x="8978225" y="1289233"/>
                <a:ext cx="0" cy="358757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>
                <a:stCxn id="27" idx="2"/>
              </p:cNvCxnSpPr>
              <p:nvPr/>
            </p:nvCxnSpPr>
            <p:spPr>
              <a:xfrm flipV="1">
                <a:off x="8106229" y="2409769"/>
                <a:ext cx="3677929" cy="246703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Box 32"/>
              <p:cNvSpPr txBox="1"/>
              <p:nvPr/>
            </p:nvSpPr>
            <p:spPr>
              <a:xfrm>
                <a:off x="8782035" y="4821537"/>
                <a:ext cx="478820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0070C0"/>
                    </a:solidFill>
                  </a:rPr>
                  <a:t>D</a:t>
                </a: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10492596" y="3078306"/>
                <a:ext cx="478820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E</a:t>
                </a: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9021445" y="3645797"/>
                <a:ext cx="478820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H</a:t>
                </a:r>
              </a:p>
            </p:txBody>
          </p:sp>
        </p:grpSp>
        <p:cxnSp>
          <p:nvCxnSpPr>
            <p:cNvPr id="41" name="Straight Connector 40"/>
            <p:cNvCxnSpPr>
              <a:stCxn id="27" idx="4"/>
            </p:cNvCxnSpPr>
            <p:nvPr/>
          </p:nvCxnSpPr>
          <p:spPr>
            <a:xfrm flipH="1" flipV="1">
              <a:off x="4471532" y="3820734"/>
              <a:ext cx="3918861" cy="10001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4811977" y="3859034"/>
              <a:ext cx="478820" cy="461665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F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920084" y="4652138"/>
              <a:ext cx="120650" cy="152400"/>
            </a:xfrm>
            <a:prstGeom prst="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 rot="19570876">
              <a:off x="7212128" y="3317848"/>
              <a:ext cx="178961" cy="135501"/>
            </a:xfrm>
            <a:prstGeom prst="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 rot="770151">
              <a:off x="5280902" y="3923444"/>
              <a:ext cx="144899" cy="135901"/>
            </a:xfrm>
            <a:prstGeom prst="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199622" y="1156292"/>
                <a:ext cx="4939226" cy="47710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 Ta có tứ giác BFEC nội tiếp (cmt)</a:t>
                </a:r>
              </a:p>
              <a:p>
                <a:pPr marL="342900" indent="-342900" algn="just">
                  <a:lnSpc>
                    <a:spcPct val="150000"/>
                  </a:lnSpc>
                  <a:buFont typeface="Symbol" pitchFamily="18" charset="2"/>
                  <a:buChar char="Þ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𝑬𝑭𝑪</m:t>
                        </m:r>
                      </m:e>
                    </m:acc>
                  </m:oMath>
                </a14:m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/>
                            <a:cs typeface="Times New Roman" panose="02020603050405020304" pitchFamily="18" charset="0"/>
                          </a:rPr>
                          <m:t>𝑬</m:t>
                        </m:r>
                        <m:r>
                          <a:rPr lang="en-US" sz="20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𝑩</m:t>
                        </m:r>
                        <m:r>
                          <a:rPr lang="en-US" sz="2000" b="1" i="1">
                            <a:latin typeface="Cambria Math"/>
                            <a:cs typeface="Times New Roman" panose="02020603050405020304" pitchFamily="18" charset="0"/>
                          </a:rPr>
                          <m:t>𝑪</m:t>
                        </m:r>
                      </m:e>
                    </m:acc>
                  </m:oMath>
                </a14:m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hay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/>
                            <a:cs typeface="Times New Roman" panose="02020603050405020304" pitchFamily="18" charset="0"/>
                          </a:rPr>
                          <m:t>𝑬𝑭𝑪</m:t>
                        </m:r>
                      </m:e>
                    </m:acc>
                  </m:oMath>
                </a14:m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/>
                            <a:cs typeface="Times New Roman" panose="02020603050405020304" pitchFamily="18" charset="0"/>
                          </a:rPr>
                          <m:t>𝑷𝑩𝑪</m:t>
                        </m:r>
                      </m:e>
                    </m:acc>
                  </m:oMath>
                </a14:m>
                <a:endParaRPr lang="fr-FR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nội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tiếp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cùng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chắn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cung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EC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 </a:t>
                </a:r>
                <a:r>
                  <a:rPr lang="fr-FR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</a:t>
                </a: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(O) có: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fr-FR" sz="2000" b="1" dirty="0"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/>
                            <a:cs typeface="Times New Roman" panose="02020603050405020304" pitchFamily="18" charset="0"/>
                          </a:rPr>
                          <m:t>𝑷𝑩𝑪</m:t>
                        </m:r>
                      </m:e>
                    </m:acc>
                  </m:oMath>
                </a14:m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/>
                            <a:cs typeface="Times New Roman" panose="02020603050405020304" pitchFamily="18" charset="0"/>
                          </a:rPr>
                          <m:t>𝑷</m:t>
                        </m:r>
                        <m:r>
                          <a:rPr lang="en-US" sz="20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𝑸</m:t>
                        </m:r>
                        <m:r>
                          <a:rPr lang="en-US" sz="2000" b="1" i="1">
                            <a:latin typeface="Cambria Math"/>
                            <a:cs typeface="Times New Roman" panose="02020603050405020304" pitchFamily="18" charset="0"/>
                          </a:rPr>
                          <m:t>𝑪</m:t>
                        </m:r>
                      </m:e>
                    </m:acc>
                  </m:oMath>
                </a14:m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nội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tiếp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cùng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chắn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cung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PC)</a:t>
                </a:r>
              </a:p>
              <a:p>
                <a:pPr marL="342900" indent="-342900" algn="just">
                  <a:lnSpc>
                    <a:spcPct val="150000"/>
                  </a:lnSpc>
                  <a:buFont typeface="Symbol"/>
                  <a:buChar char="Þ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/>
                            <a:cs typeface="Times New Roman" panose="02020603050405020304" pitchFamily="18" charset="0"/>
                          </a:rPr>
                          <m:t>𝑷𝑸𝑪</m:t>
                        </m:r>
                      </m:e>
                    </m:acc>
                  </m:oMath>
                </a14:m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/>
                            <a:cs typeface="Times New Roman" panose="02020603050405020304" pitchFamily="18" charset="0"/>
                          </a:rPr>
                          <m:t>𝑬𝑭𝑪</m:t>
                        </m:r>
                      </m:e>
                    </m:acc>
                  </m:oMath>
                </a14:m>
                <a:endParaRPr lang="fr-FR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</a:t>
                </a: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/>
                            <a:cs typeface="Times New Roman" panose="02020603050405020304" pitchFamily="18" charset="0"/>
                          </a:rPr>
                          <m:t>𝑷𝑸𝑪</m:t>
                        </m:r>
                      </m:e>
                    </m:acc>
                  </m:oMath>
                </a14:m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/>
                            <a:cs typeface="Times New Roman" panose="02020603050405020304" pitchFamily="18" charset="0"/>
                          </a:rPr>
                          <m:t>𝑬𝑭𝑪</m:t>
                        </m:r>
                      </m:e>
                    </m:acc>
                  </m:oMath>
                </a14:m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là 2 </a:t>
                </a:r>
                <a:r>
                  <a:rPr lang="fr-FR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đồng</a:t>
                </a: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vị</a:t>
                </a: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342900" indent="-342900" algn="just">
                  <a:lnSpc>
                    <a:spcPct val="150000"/>
                  </a:lnSpc>
                  <a:buFont typeface="Symbol" pitchFamily="18" charset="2"/>
                  <a:buChar char="Þ"/>
                </a:pPr>
                <a:r>
                  <a:rPr lang="fr-FR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QP</a:t>
                </a: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// FE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DHNB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song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song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622" y="1156292"/>
                <a:ext cx="4939226" cy="4771050"/>
              </a:xfrm>
              <a:prstGeom prst="rect">
                <a:avLst/>
              </a:prstGeom>
              <a:blipFill rotWithShape="1">
                <a:blip r:embed="rId2"/>
                <a:stretch>
                  <a:fillRect l="-1358" r="-247" b="-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8717078" y="1614179"/>
            <a:ext cx="3780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P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029378" y="3078050"/>
            <a:ext cx="3780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Q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420278" y="1970468"/>
            <a:ext cx="3350548" cy="11524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49" idx="1"/>
            <a:endCxn id="34" idx="1"/>
          </p:cNvCxnSpPr>
          <p:nvPr/>
        </p:nvCxnSpPr>
        <p:spPr>
          <a:xfrm flipV="1">
            <a:off x="6060689" y="2659079"/>
            <a:ext cx="1690474" cy="5524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900841" y="3763397"/>
            <a:ext cx="3780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 Box 3"/>
              <p:cNvSpPr txBox="1">
                <a:spLocks noChangeArrowheads="1"/>
              </p:cNvSpPr>
              <p:nvPr/>
            </p:nvSpPr>
            <p:spPr bwMode="auto">
              <a:xfrm>
                <a:off x="199622" y="614601"/>
                <a:ext cx="4256468" cy="4401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en-US" altLang="en-US" sz="22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itchFamily="18" charset="2"/>
                  </a:rPr>
                  <a:t>4/ </a:t>
                </a:r>
                <a:r>
                  <a:rPr lang="en-US" altLang="en-US" sz="2200" b="1" u="sng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itchFamily="18" charset="2"/>
                  </a:rPr>
                  <a:t>Chứng minh: </a:t>
                </a:r>
                <a14:m>
                  <m:oMath xmlns:m="http://schemas.openxmlformats.org/officeDocument/2006/math">
                    <m:r>
                      <a:rPr lang="en-US" altLang="en-US" sz="2200" b="1" i="1" u="sng" smtClean="0">
                        <a:solidFill>
                          <a:srgbClr val="0000CC"/>
                        </a:solidFill>
                        <a:latin typeface="Cambria Math"/>
                        <a:cs typeface="Times New Roman" panose="02020603050405020304" pitchFamily="18" charset="0"/>
                        <a:sym typeface="Symbol" pitchFamily="18" charset="2"/>
                      </a:rPr>
                      <m:t>𝑸𝑷</m:t>
                    </m:r>
                  </m:oMath>
                </a14:m>
                <a:r>
                  <a:rPr lang="en-US" altLang="en-US" sz="2200" b="1" u="sng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itchFamily="18" charset="2"/>
                  </a:rPr>
                  <a:t>//FE</a:t>
                </a:r>
                <a:r>
                  <a:rPr lang="en-US" altLang="en-US" sz="22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itchFamily="18" charset="2"/>
                  </a:rPr>
                  <a:t>?</a:t>
                </a:r>
              </a:p>
            </p:txBody>
          </p:sp>
        </mc:Choice>
        <mc:Fallback xmlns="">
          <p:sp>
            <p:nvSpPr>
              <p:cNvPr id="37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9622" y="614601"/>
                <a:ext cx="4256468" cy="440120"/>
              </a:xfrm>
              <a:prstGeom prst="rect">
                <a:avLst/>
              </a:prstGeom>
              <a:blipFill rotWithShape="1">
                <a:blip r:embed="rId3"/>
                <a:stretch>
                  <a:fillRect l="-1862" t="-8333" b="-25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AutoShape 10"/>
          <p:cNvSpPr>
            <a:spLocks noChangeArrowheads="1"/>
          </p:cNvSpPr>
          <p:nvPr/>
        </p:nvSpPr>
        <p:spPr bwMode="gray">
          <a:xfrm>
            <a:off x="1525491" y="34791"/>
            <a:ext cx="6078776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3CC33"/>
              </a:gs>
              <a:gs pos="50000">
                <a:schemeClr val="bg1"/>
              </a:gs>
              <a:gs pos="100000">
                <a:srgbClr val="33CC33"/>
              </a:gs>
            </a:gsLst>
            <a:lin ang="5400000" scaled="1"/>
          </a:gradFill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vi-VN" altLang="en-US" b="1" dirty="0">
                <a:solidFill>
                  <a:srgbClr val="FF0000"/>
                </a:solidFill>
              </a:rPr>
              <a:t>VẬN DỤNG</a:t>
            </a:r>
            <a:endParaRPr lang="en-US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4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420278" y="717765"/>
            <a:ext cx="3557947" cy="3763938"/>
            <a:chOff x="4471532" y="717764"/>
            <a:chExt cx="4506693" cy="4915943"/>
          </a:xfrm>
        </p:grpSpPr>
        <p:grpSp>
          <p:nvGrpSpPr>
            <p:cNvPr id="3" name="Group 2"/>
            <p:cNvGrpSpPr/>
            <p:nvPr/>
          </p:nvGrpSpPr>
          <p:grpSpPr>
            <a:xfrm>
              <a:off x="4471532" y="717764"/>
              <a:ext cx="4506693" cy="4915943"/>
              <a:chOff x="7540168" y="773659"/>
              <a:chExt cx="4506693" cy="4915943"/>
            </a:xfrm>
          </p:grpSpPr>
          <p:sp>
            <p:nvSpPr>
              <p:cNvPr id="23" name="Oval 22"/>
              <p:cNvSpPr/>
              <p:nvPr/>
            </p:nvSpPr>
            <p:spPr>
              <a:xfrm>
                <a:off x="7540168" y="1146630"/>
                <a:ext cx="4419603" cy="4542972"/>
              </a:xfrm>
              <a:prstGeom prst="ellipse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9754227" y="3000392"/>
                <a:ext cx="217089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O</a:t>
                </a:r>
              </a:p>
            </p:txBody>
          </p:sp>
          <p:sp>
            <p:nvSpPr>
              <p:cNvPr id="27" name="Isosceles Triangle 26"/>
              <p:cNvSpPr/>
              <p:nvPr/>
            </p:nvSpPr>
            <p:spPr>
              <a:xfrm>
                <a:off x="8106229" y="1289233"/>
                <a:ext cx="3352800" cy="3587570"/>
              </a:xfrm>
              <a:prstGeom prst="triangle">
                <a:avLst>
                  <a:gd name="adj" fmla="val 26008"/>
                </a:avLst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8689219" y="773659"/>
                <a:ext cx="611546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A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1521455" y="4782055"/>
                <a:ext cx="525406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C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7627409" y="4782056"/>
                <a:ext cx="478820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B</a:t>
                </a:r>
              </a:p>
            </p:txBody>
          </p:sp>
          <p:cxnSp>
            <p:nvCxnSpPr>
              <p:cNvPr id="31" name="Straight Connector 30"/>
              <p:cNvCxnSpPr/>
              <p:nvPr/>
            </p:nvCxnSpPr>
            <p:spPr>
              <a:xfrm>
                <a:off x="8994538" y="1289233"/>
                <a:ext cx="0" cy="358757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>
                <a:stCxn id="27" idx="2"/>
              </p:cNvCxnSpPr>
              <p:nvPr/>
            </p:nvCxnSpPr>
            <p:spPr>
              <a:xfrm flipV="1">
                <a:off x="8106229" y="2409769"/>
                <a:ext cx="3677929" cy="246703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Box 32"/>
              <p:cNvSpPr txBox="1"/>
              <p:nvPr/>
            </p:nvSpPr>
            <p:spPr>
              <a:xfrm>
                <a:off x="8765722" y="4939283"/>
                <a:ext cx="478820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D</a:t>
                </a: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10492596" y="3078306"/>
                <a:ext cx="478820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E</a:t>
                </a: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9021445" y="3645797"/>
                <a:ext cx="478820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H</a:t>
                </a:r>
              </a:p>
            </p:txBody>
          </p:sp>
        </p:grpSp>
        <p:cxnSp>
          <p:nvCxnSpPr>
            <p:cNvPr id="41" name="Straight Connector 40"/>
            <p:cNvCxnSpPr/>
            <p:nvPr/>
          </p:nvCxnSpPr>
          <p:spPr>
            <a:xfrm flipH="1" flipV="1">
              <a:off x="4542460" y="3875855"/>
              <a:ext cx="3831620" cy="9618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4811977" y="3859034"/>
              <a:ext cx="478820" cy="461665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F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920084" y="4652138"/>
              <a:ext cx="120650" cy="1524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 rot="19570876">
              <a:off x="7212128" y="3317848"/>
              <a:ext cx="178961" cy="13550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8717078" y="1614179"/>
            <a:ext cx="3780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P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029378" y="3068814"/>
            <a:ext cx="3780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Q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458913" y="1970468"/>
            <a:ext cx="3363429" cy="11524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5996144" y="2659815"/>
            <a:ext cx="1684091" cy="64056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7016752" y="3776276"/>
            <a:ext cx="3780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I</a:t>
            </a:r>
          </a:p>
        </p:txBody>
      </p:sp>
      <p:sp>
        <p:nvSpPr>
          <p:cNvPr id="37" name="Text Box 41"/>
          <p:cNvSpPr txBox="1">
            <a:spLocks noChangeArrowheads="1"/>
          </p:cNvSpPr>
          <p:nvPr/>
        </p:nvSpPr>
        <p:spPr bwMode="auto">
          <a:xfrm>
            <a:off x="90152" y="576733"/>
            <a:ext cx="504679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5/ Gọi I là trung điểm của BC, K là điểm đối xứng với H qua I. C/m: A, O, K </a:t>
            </a:r>
            <a:r>
              <a:rPr lang="en-US" altLang="en-US" sz="2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6525322" y="3399112"/>
            <a:ext cx="1350455" cy="8895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7901535" y="3859376"/>
            <a:ext cx="573971" cy="4421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27" idx="2"/>
          </p:cNvCxnSpPr>
          <p:nvPr/>
        </p:nvCxnSpPr>
        <p:spPr>
          <a:xfrm>
            <a:off x="5867172" y="3859376"/>
            <a:ext cx="2073000" cy="4421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940172" y="4304964"/>
            <a:ext cx="3780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K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6558605" y="1101493"/>
            <a:ext cx="1320181" cy="31924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7218610" y="2760418"/>
            <a:ext cx="0" cy="111632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/>
          <p:cNvSpPr/>
          <p:nvPr/>
        </p:nvSpPr>
        <p:spPr>
          <a:xfrm>
            <a:off x="7169111" y="2655513"/>
            <a:ext cx="85941" cy="94892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Up Arrow 45"/>
          <p:cNvSpPr/>
          <p:nvPr/>
        </p:nvSpPr>
        <p:spPr>
          <a:xfrm>
            <a:off x="2365537" y="3479166"/>
            <a:ext cx="336344" cy="356289"/>
          </a:xfrm>
          <a:prstGeom prst="up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 Box 41"/>
              <p:cNvSpPr txBox="1">
                <a:spLocks noChangeArrowheads="1"/>
              </p:cNvSpPr>
              <p:nvPr/>
            </p:nvSpPr>
            <p:spPr bwMode="auto">
              <a:xfrm>
                <a:off x="1283712" y="3036865"/>
                <a:ext cx="3374265" cy="4308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2200" b="1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𝑨𝑲</m:t>
                    </m:r>
                  </m:oMath>
                </a14:m>
                <a:r>
                  <a:rPr lang="en-US" altLang="en-US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là đường kính của (O)</a:t>
                </a:r>
              </a:p>
            </p:txBody>
          </p:sp>
        </mc:Choice>
        <mc:Fallback xmlns="">
          <p:sp>
            <p:nvSpPr>
              <p:cNvPr id="51" name="Text 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83712" y="3036865"/>
                <a:ext cx="3374265" cy="430887"/>
              </a:xfrm>
              <a:prstGeom prst="rect">
                <a:avLst/>
              </a:prstGeom>
              <a:blipFill rotWithShape="1">
                <a:blip r:embed="rId2"/>
                <a:stretch>
                  <a:fillRect l="-181" t="-8451" b="-2676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 Box 41"/>
              <p:cNvSpPr txBox="1">
                <a:spLocks noChangeArrowheads="1"/>
              </p:cNvSpPr>
              <p:nvPr/>
            </p:nvSpPr>
            <p:spPr bwMode="auto">
              <a:xfrm>
                <a:off x="2105963" y="3929491"/>
                <a:ext cx="1393182" cy="4308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 </a:t>
                </a:r>
                <a14:m>
                  <m:oMath xmlns:m="http://schemas.openxmlformats.org/officeDocument/2006/math">
                    <m:r>
                      <a:rPr lang="en-US" altLang="en-US" sz="2200" b="1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en-US" altLang="en-US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(O)</a:t>
                </a:r>
              </a:p>
            </p:txBody>
          </p:sp>
        </mc:Choice>
        <mc:Fallback xmlns="">
          <p:sp>
            <p:nvSpPr>
              <p:cNvPr id="52" name="Text 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05963" y="3929491"/>
                <a:ext cx="1393182" cy="430887"/>
              </a:xfrm>
              <a:prstGeom prst="rect">
                <a:avLst/>
              </a:prstGeom>
              <a:blipFill rotWithShape="1">
                <a:blip r:embed="rId3"/>
                <a:stretch>
                  <a:fillRect l="-5240" t="-8571" b="-2857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Up Arrow 52"/>
          <p:cNvSpPr/>
          <p:nvPr/>
        </p:nvSpPr>
        <p:spPr>
          <a:xfrm>
            <a:off x="2453332" y="4392733"/>
            <a:ext cx="336344" cy="356289"/>
          </a:xfrm>
          <a:prstGeom prst="up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 Box 41"/>
              <p:cNvSpPr txBox="1">
                <a:spLocks noChangeArrowheads="1"/>
              </p:cNvSpPr>
              <p:nvPr/>
            </p:nvSpPr>
            <p:spPr bwMode="auto">
              <a:xfrm>
                <a:off x="639768" y="4861759"/>
                <a:ext cx="4565739" cy="7694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A, B, K, C cùng thuộc đường tròn đường kính AK;  A, B, C </a:t>
                </a:r>
                <a14:m>
                  <m:oMath xmlns:m="http://schemas.openxmlformats.org/officeDocument/2006/math">
                    <m:r>
                      <a:rPr lang="en-US" altLang="en-US" sz="2200" b="1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en-US" altLang="en-US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(O)</a:t>
                </a:r>
              </a:p>
            </p:txBody>
          </p:sp>
        </mc:Choice>
        <mc:Fallback xmlns="">
          <p:sp>
            <p:nvSpPr>
              <p:cNvPr id="54" name="Text 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9768" y="4861759"/>
                <a:ext cx="4565739" cy="769441"/>
              </a:xfrm>
              <a:prstGeom prst="rect">
                <a:avLst/>
              </a:prstGeom>
              <a:blipFill rotWithShape="1">
                <a:blip r:embed="rId4"/>
                <a:stretch>
                  <a:fillRect l="-1736" t="-4762" b="-1507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 Box 41"/>
              <p:cNvSpPr txBox="1">
                <a:spLocks noChangeArrowheads="1"/>
              </p:cNvSpPr>
              <p:nvPr/>
            </p:nvSpPr>
            <p:spPr bwMode="auto">
              <a:xfrm>
                <a:off x="1107580" y="2166580"/>
                <a:ext cx="3374265" cy="4308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2200" b="1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𝑨</m:t>
                    </m:r>
                    <m:r>
                      <a:rPr lang="en-US" altLang="en-US" sz="2200" b="1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altLang="en-US" sz="2200" b="1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𝑶</m:t>
                    </m:r>
                    <m:r>
                      <a:rPr lang="en-US" altLang="en-US" sz="2200" b="1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altLang="en-US" sz="2200" b="1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𝑲</m:t>
                    </m:r>
                  </m:oMath>
                </a14:m>
                <a:r>
                  <a:rPr lang="en-US" altLang="en-US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thẳng hàng</a:t>
                </a:r>
              </a:p>
            </p:txBody>
          </p:sp>
        </mc:Choice>
        <mc:Fallback xmlns="">
          <p:sp>
            <p:nvSpPr>
              <p:cNvPr id="55" name="Text 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07580" y="2166580"/>
                <a:ext cx="3374265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181" t="-8451" b="-2676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Up Arrow 55"/>
          <p:cNvSpPr/>
          <p:nvPr/>
        </p:nvSpPr>
        <p:spPr>
          <a:xfrm>
            <a:off x="2293000" y="2599576"/>
            <a:ext cx="336344" cy="356289"/>
          </a:xfrm>
          <a:prstGeom prst="up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 Box 41"/>
          <p:cNvSpPr txBox="1">
            <a:spLocks noChangeArrowheads="1"/>
          </p:cNvSpPr>
          <p:nvPr/>
        </p:nvSpPr>
        <p:spPr bwMode="auto">
          <a:xfrm>
            <a:off x="1405263" y="1525672"/>
            <a:ext cx="30347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</a:t>
            </a:r>
          </a:p>
        </p:txBody>
      </p:sp>
      <p:sp>
        <p:nvSpPr>
          <p:cNvPr id="58" name="AutoShape 10"/>
          <p:cNvSpPr>
            <a:spLocks noChangeArrowheads="1"/>
          </p:cNvSpPr>
          <p:nvPr/>
        </p:nvSpPr>
        <p:spPr bwMode="gray">
          <a:xfrm>
            <a:off x="1718286" y="0"/>
            <a:ext cx="6078776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3CC33"/>
              </a:gs>
              <a:gs pos="50000">
                <a:schemeClr val="bg1"/>
              </a:gs>
              <a:gs pos="100000">
                <a:srgbClr val="33CC33"/>
              </a:gs>
            </a:gsLst>
            <a:lin ang="5400000" scaled="1"/>
          </a:gradFill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b="1" dirty="0">
                <a:solidFill>
                  <a:srgbClr val="FF0000"/>
                </a:solidFill>
              </a:rPr>
              <a:t>MỞ RỘNG</a:t>
            </a:r>
          </a:p>
        </p:txBody>
      </p:sp>
    </p:spTree>
    <p:extLst>
      <p:ext uri="{BB962C8B-B14F-4D97-AF65-F5344CB8AC3E}">
        <p14:creationId xmlns:p14="http://schemas.microsoft.com/office/powerpoint/2010/main" val="3880831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37" grpId="0"/>
      <p:bldP spid="38" grpId="0"/>
      <p:bldP spid="46" grpId="0" animBg="1"/>
      <p:bldP spid="51" grpId="0"/>
      <p:bldP spid="52" grpId="0"/>
      <p:bldP spid="53" grpId="0" animBg="1"/>
      <p:bldP spid="54" grpId="0"/>
      <p:bldP spid="55" grpId="0"/>
      <p:bldP spid="56" grpId="0" animBg="1"/>
      <p:bldP spid="5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96900" y="732280"/>
            <a:ext cx="8062913" cy="919163"/>
            <a:chOff x="-39" y="0"/>
            <a:chExt cx="5079" cy="579"/>
          </a:xfrm>
        </p:grpSpPr>
        <p:sp>
          <p:nvSpPr>
            <p:cNvPr id="18441" name="Text Box 4"/>
            <p:cNvSpPr txBox="1">
              <a:spLocks noChangeArrowheads="1"/>
            </p:cNvSpPr>
            <p:nvPr/>
          </p:nvSpPr>
          <p:spPr bwMode="auto">
            <a:xfrm>
              <a:off x="192" y="0"/>
              <a:ext cx="484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18" charset="2"/>
                <a:buChar char=""/>
                <a:defRPr sz="2600">
                  <a:solidFill>
                    <a:schemeClr val="tx1"/>
                  </a:solidFill>
                  <a:latin typeface="Perpetua" pitchFamily="18" charset="0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18" charset="2"/>
                <a:buChar char=""/>
                <a:defRPr sz="2400">
                  <a:solidFill>
                    <a:schemeClr val="tx1"/>
                  </a:solidFill>
                  <a:latin typeface="Perpetua" pitchFamily="18" charset="0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E6B1AB"/>
                </a:buClr>
                <a:buSzPct val="85000"/>
                <a:buFont typeface="Wingdings 2" pitchFamily="18" charset="2"/>
                <a:buChar char=""/>
                <a:defRPr sz="2000">
                  <a:solidFill>
                    <a:schemeClr val="tx1"/>
                  </a:solidFill>
                  <a:latin typeface="Perpetua" pitchFamily="18" charset="0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A28E6A"/>
                </a:buClr>
                <a:buSzPct val="80000"/>
                <a:buFont typeface="Wingdings 2" pitchFamily="18" charset="2"/>
                <a:buChar char=""/>
                <a:defRPr sz="2000">
                  <a:solidFill>
                    <a:schemeClr val="tx1"/>
                  </a:solidFill>
                  <a:latin typeface="Perpetua" pitchFamily="18" charset="0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itchFamily="18" charset="0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itchFamily="18" charset="0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itchFamily="18" charset="0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itchFamily="18" charset="0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itchFamily="18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accent2"/>
                </a:solidFill>
                <a:latin typeface="Comic Sans MS" pitchFamily="66" charset="0"/>
              </a:endParaRPr>
            </a:p>
          </p:txBody>
        </p:sp>
        <p:sp>
          <p:nvSpPr>
            <p:cNvPr id="18442" name="Text Box 5"/>
            <p:cNvSpPr txBox="1">
              <a:spLocks noChangeArrowheads="1"/>
            </p:cNvSpPr>
            <p:nvPr/>
          </p:nvSpPr>
          <p:spPr bwMode="auto">
            <a:xfrm>
              <a:off x="-39" y="0"/>
              <a:ext cx="4944" cy="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18" charset="2"/>
                <a:buChar char=""/>
                <a:defRPr sz="2600">
                  <a:solidFill>
                    <a:schemeClr val="tx1"/>
                  </a:solidFill>
                  <a:latin typeface="Perpetua" pitchFamily="18" charset="0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18" charset="2"/>
                <a:buChar char=""/>
                <a:defRPr sz="2400">
                  <a:solidFill>
                    <a:schemeClr val="tx1"/>
                  </a:solidFill>
                  <a:latin typeface="Perpetua" pitchFamily="18" charset="0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E6B1AB"/>
                </a:buClr>
                <a:buSzPct val="85000"/>
                <a:buFont typeface="Wingdings 2" pitchFamily="18" charset="2"/>
                <a:buChar char=""/>
                <a:defRPr sz="2000">
                  <a:solidFill>
                    <a:schemeClr val="tx1"/>
                  </a:solidFill>
                  <a:latin typeface="Perpetua" pitchFamily="18" charset="0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A28E6A"/>
                </a:buClr>
                <a:buSzPct val="80000"/>
                <a:buFont typeface="Wingdings 2" pitchFamily="18" charset="2"/>
                <a:buChar char=""/>
                <a:defRPr sz="2000">
                  <a:solidFill>
                    <a:schemeClr val="tx1"/>
                  </a:solidFill>
                  <a:latin typeface="Perpetua" pitchFamily="18" charset="0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itchFamily="18" charset="0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itchFamily="18" charset="0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itchFamily="18" charset="0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itchFamily="18" charset="0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itchFamily="18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Tx/>
                <a:buSzTx/>
                <a:buFontTx/>
                <a:buNone/>
              </a:pPr>
              <a:endParaRPr lang="en-US" altLang="en-US" sz="500" b="1" u="sng" dirty="0">
                <a:solidFill>
                  <a:schemeClr val="accent2"/>
                </a:solidFill>
                <a:latin typeface="Times New Roman" pitchFamily="18" charset="0"/>
              </a:endParaRPr>
            </a:p>
            <a:p>
              <a:pPr algn="ctr" eaLnBrk="1" hangingPunct="1"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altLang="en-US" b="1" dirty="0">
                  <a:solidFill>
                    <a:schemeClr val="accent2"/>
                  </a:solidFill>
                  <a:latin typeface="Times New Roman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0000FA"/>
                  </a:solidFill>
                  <a:latin typeface="Times New Roman" pitchFamily="18" charset="0"/>
                </a:rPr>
                <a:t>Hướng</a:t>
              </a:r>
              <a:r>
                <a:rPr lang="en-US" altLang="en-US" sz="4000" b="1" dirty="0">
                  <a:solidFill>
                    <a:srgbClr val="0000FA"/>
                  </a:solidFill>
                  <a:latin typeface="Times New Roman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0000FA"/>
                  </a:solidFill>
                  <a:latin typeface="Times New Roman" pitchFamily="18" charset="0"/>
                </a:rPr>
                <a:t>dẫn</a:t>
              </a:r>
              <a:r>
                <a:rPr lang="en-US" altLang="en-US" sz="4000" b="1" dirty="0">
                  <a:solidFill>
                    <a:srgbClr val="0000FA"/>
                  </a:solidFill>
                  <a:latin typeface="Times New Roman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0000FA"/>
                  </a:solidFill>
                  <a:latin typeface="Times New Roman" pitchFamily="18" charset="0"/>
                </a:rPr>
                <a:t>về</a:t>
              </a:r>
              <a:r>
                <a:rPr lang="en-US" altLang="en-US" sz="4000" b="1" dirty="0">
                  <a:solidFill>
                    <a:srgbClr val="0000FA"/>
                  </a:solidFill>
                  <a:latin typeface="Times New Roman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0000FA"/>
                  </a:solidFill>
                  <a:latin typeface="Times New Roman" pitchFamily="18" charset="0"/>
                </a:rPr>
                <a:t>nhà</a:t>
              </a:r>
              <a:endParaRPr lang="en-US" altLang="en-US" sz="4000" b="1" dirty="0">
                <a:solidFill>
                  <a:srgbClr val="0000FA"/>
                </a:solidFill>
                <a:latin typeface="Times New Roman" pitchFamily="18" charset="0"/>
              </a:endParaRPr>
            </a:p>
            <a:p>
              <a:pPr eaLnBrk="1" hangingPunct="1">
                <a:spcBef>
                  <a:spcPct val="20000"/>
                </a:spcBef>
                <a:buClrTx/>
                <a:buSzTx/>
                <a:buFontTx/>
                <a:buNone/>
              </a:pPr>
              <a:endParaRPr lang="en-US" altLang="en-US" sz="100" b="1" dirty="0">
                <a:solidFill>
                  <a:schemeClr val="accent2"/>
                </a:solidFill>
                <a:latin typeface="Times New Roman" pitchFamily="18" charset="0"/>
              </a:endParaRPr>
            </a:p>
          </p:txBody>
        </p:sp>
      </p:grpSp>
      <p:sp>
        <p:nvSpPr>
          <p:cNvPr id="81929" name="Rectangle 9"/>
          <p:cNvSpPr>
            <a:spLocks noChangeArrowheads="1"/>
          </p:cNvSpPr>
          <p:nvPr/>
        </p:nvSpPr>
        <p:spPr bwMode="auto">
          <a:xfrm>
            <a:off x="15031" y="1887621"/>
            <a:ext cx="9008896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Perpetua" pitchFamily="18" charset="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Perpetua" pitchFamily="18" charset="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E6B1AB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Perpetua" pitchFamily="18" charset="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A28E6A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Perpetua" pitchFamily="18" charset="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itchFamily="18" charset="0"/>
              </a:defRPr>
            </a:lvl9pPr>
          </a:lstStyle>
          <a:p>
            <a:pPr marL="514350" indent="-5143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AutoNum type="arabicPeriod"/>
            </a:pPr>
            <a:r>
              <a:rPr lang="en-US" altLang="en-US" sz="2200" b="1" dirty="0" err="1">
                <a:latin typeface="Times New Roman" pitchFamily="18" charset="0"/>
              </a:rPr>
              <a:t>Ôn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tập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lý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thuyết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hình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và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các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dạng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bài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tập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đã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chữa</a:t>
            </a:r>
            <a:r>
              <a:rPr lang="en-US" altLang="en-US" sz="2200" b="1" dirty="0">
                <a:latin typeface="Times New Roman" pitchFamily="18" charset="0"/>
              </a:rPr>
              <a:t>.</a:t>
            </a:r>
          </a:p>
          <a:p>
            <a:pPr marL="514350" indent="-5143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AutoNum type="arabicPeriod"/>
            </a:pPr>
            <a:r>
              <a:rPr lang="en-US" altLang="en-US" sz="2200" b="1" dirty="0" err="1">
                <a:latin typeface="Times New Roman" pitchFamily="18" charset="0"/>
              </a:rPr>
              <a:t>Hoàn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thành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bài</a:t>
            </a:r>
            <a:r>
              <a:rPr lang="en-US" altLang="en-US" sz="2200" b="1" dirty="0">
                <a:latin typeface="Times New Roman" pitchFamily="18" charset="0"/>
              </a:rPr>
              <a:t> 2 (</a:t>
            </a:r>
            <a:r>
              <a:rPr lang="en-US" altLang="en-US" sz="2200" b="1" dirty="0" err="1">
                <a:latin typeface="Times New Roman" pitchFamily="18" charset="0"/>
              </a:rPr>
              <a:t>PBT</a:t>
            </a:r>
            <a:r>
              <a:rPr lang="en-US" altLang="en-US" sz="2200" b="1" dirty="0">
                <a:latin typeface="Times New Roman" pitchFamily="18" charset="0"/>
              </a:rPr>
              <a:t>) </a:t>
            </a:r>
            <a:r>
              <a:rPr lang="en-US" altLang="en-US" sz="2200" b="1" dirty="0" err="1">
                <a:latin typeface="Times New Roman" pitchFamily="18" charset="0"/>
              </a:rPr>
              <a:t>vào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vở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altLang="en-US" sz="2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itchFamily="18" charset="0"/>
              </a:rPr>
              <a:t>đặt</a:t>
            </a:r>
            <a:r>
              <a:rPr lang="en-US" altLang="en-US" sz="2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itchFamily="18" charset="0"/>
              </a:rPr>
              <a:t>thêm</a:t>
            </a:r>
            <a:r>
              <a:rPr lang="en-US" altLang="en-US" sz="2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itchFamily="18" charset="0"/>
              </a:rPr>
              <a:t>câu</a:t>
            </a:r>
            <a:r>
              <a:rPr lang="en-US" altLang="en-US" sz="2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itchFamily="18" charset="0"/>
              </a:rPr>
              <a:t>hỏi</a:t>
            </a:r>
            <a:r>
              <a:rPr lang="en-US" altLang="en-US" sz="2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itchFamily="18" charset="0"/>
              </a:rPr>
              <a:t>cho</a:t>
            </a:r>
            <a:r>
              <a:rPr lang="en-US" altLang="en-US" sz="2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itchFamily="18" charset="0"/>
              </a:rPr>
              <a:t>bài</a:t>
            </a:r>
            <a:r>
              <a:rPr lang="en-US" altLang="en-US" sz="2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itchFamily="18" charset="0"/>
              </a:rPr>
              <a:t>toán</a:t>
            </a:r>
            <a:r>
              <a:rPr lang="en-US" altLang="en-US" sz="2200" b="1" dirty="0">
                <a:latin typeface="Times New Roman" pitchFamily="18" charset="0"/>
              </a:rPr>
              <a:t>.</a:t>
            </a:r>
          </a:p>
          <a:p>
            <a:pPr marL="514350" indent="-5143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AutoNum type="arabicPeriod"/>
            </a:pPr>
            <a:r>
              <a:rPr lang="en-US" altLang="en-US" sz="2200" b="1" dirty="0" err="1">
                <a:latin typeface="Times New Roman" pitchFamily="18" charset="0"/>
              </a:rPr>
              <a:t>Tiếp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tục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hoàn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thành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các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đề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trong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sách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ôn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thi</a:t>
            </a:r>
            <a:r>
              <a:rPr lang="en-US" altLang="en-US" sz="2200" b="1" dirty="0">
                <a:latin typeface="Times New Roman" pitchFamily="18" charset="0"/>
              </a:rPr>
              <a:t> </a:t>
            </a:r>
            <a:r>
              <a:rPr lang="en-US" altLang="en-US" sz="2200" b="1" dirty="0" err="1">
                <a:latin typeface="Times New Roman" pitchFamily="18" charset="0"/>
              </a:rPr>
              <a:t>vào</a:t>
            </a:r>
            <a:r>
              <a:rPr lang="en-US" altLang="en-US" sz="2200" b="1" dirty="0">
                <a:latin typeface="Times New Roman" pitchFamily="18" charset="0"/>
              </a:rPr>
              <a:t> 10.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4611373"/>
            <a:ext cx="9144000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b="1" kern="1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4800" b="1" kern="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b="1" kern="1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b="1" kern="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4800" b="1" kern="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4800" b="1" kern="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800" b="1" kern="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4800" b="1" kern="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4800" b="1" kern="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800" b="1" kern="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b="1" kern="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800" b="1" kern="1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4800" b="1" kern="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ngoan</a:t>
            </a:r>
            <a:r>
              <a:rPr lang="en-US" sz="4800" b="1" kern="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800" b="1" kern="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1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4800" b="1" kern="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361439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81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9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3005267F-FDC3-9548-B131-9A95DBF0C1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010" y="877186"/>
            <a:ext cx="6788970" cy="5143500"/>
          </a:xfrm>
          <a:prstGeom prst="rect">
            <a:avLst/>
          </a:prstGeom>
        </p:spPr>
      </p:pic>
      <p:pic>
        <p:nvPicPr>
          <p:cNvPr id="2" name="Ghen Cô Vy- NIOEH x K.HƯNG x MIN x ERIK - WASHING HAND SONG - CORONA SONG (online-video-cutter.com).mp4" descr="Ghen Cô Vy- NIOEH x K.HƯNG x MIN x ERIK - WASHING HAND SONG - CORONA SONG (online-video-cutter.com).mp4">
            <a:hlinkClick r:id="" action="ppaction://media"/>
            <a:extLst>
              <a:ext uri="{FF2B5EF4-FFF2-40B4-BE49-F238E27FC236}">
                <a16:creationId xmlns:a16="http://schemas.microsoft.com/office/drawing/2014/main" id="{5103D71A-86E0-D543-A080-70986B87646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877186"/>
            <a:ext cx="9144000" cy="5143500"/>
          </a:xfrm>
          <a:prstGeom prst="rect">
            <a:avLst/>
          </a:prstGeom>
        </p:spPr>
      </p:pic>
      <p:sp>
        <p:nvSpPr>
          <p:cNvPr id="4" name="TextBox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94AF315-E01A-4E49-9A5F-497C7853EF1F}"/>
              </a:ext>
            </a:extLst>
          </p:cNvPr>
          <p:cNvSpPr txBox="1"/>
          <p:nvPr/>
        </p:nvSpPr>
        <p:spPr>
          <a:xfrm>
            <a:off x="2617356" y="5163437"/>
            <a:ext cx="4311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400" dirty="0">
                <a:latin typeface="Cambria" panose="02040503050406030204" pitchFamily="18" charset="0"/>
              </a:rPr>
              <a:t>Trích từ bài hát Ghen Cô vy</a:t>
            </a:r>
          </a:p>
        </p:txBody>
      </p:sp>
    </p:spTree>
    <p:extLst>
      <p:ext uri="{BB962C8B-B14F-4D97-AF65-F5344CB8AC3E}">
        <p14:creationId xmlns:p14="http://schemas.microsoft.com/office/powerpoint/2010/main" val="2193942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420278" y="717765"/>
            <a:ext cx="3557947" cy="3763938"/>
            <a:chOff x="4471532" y="717764"/>
            <a:chExt cx="4506693" cy="4915943"/>
          </a:xfrm>
        </p:grpSpPr>
        <p:grpSp>
          <p:nvGrpSpPr>
            <p:cNvPr id="3" name="Group 2"/>
            <p:cNvGrpSpPr/>
            <p:nvPr/>
          </p:nvGrpSpPr>
          <p:grpSpPr>
            <a:xfrm>
              <a:off x="4471532" y="717764"/>
              <a:ext cx="4506693" cy="4915943"/>
              <a:chOff x="7540168" y="773659"/>
              <a:chExt cx="4506693" cy="4915943"/>
            </a:xfrm>
          </p:grpSpPr>
          <p:sp>
            <p:nvSpPr>
              <p:cNvPr id="23" name="Oval 22"/>
              <p:cNvSpPr/>
              <p:nvPr/>
            </p:nvSpPr>
            <p:spPr>
              <a:xfrm>
                <a:off x="7540168" y="1146630"/>
                <a:ext cx="4419603" cy="4542972"/>
              </a:xfrm>
              <a:prstGeom prst="ellipse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9673771" y="3338123"/>
                <a:ext cx="108858" cy="123935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9754227" y="3000392"/>
                <a:ext cx="217089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O</a:t>
                </a:r>
              </a:p>
            </p:txBody>
          </p:sp>
          <p:sp>
            <p:nvSpPr>
              <p:cNvPr id="27" name="Isosceles Triangle 26"/>
              <p:cNvSpPr/>
              <p:nvPr/>
            </p:nvSpPr>
            <p:spPr>
              <a:xfrm>
                <a:off x="8106229" y="1289233"/>
                <a:ext cx="3352800" cy="3587570"/>
              </a:xfrm>
              <a:prstGeom prst="triangle">
                <a:avLst>
                  <a:gd name="adj" fmla="val 26008"/>
                </a:avLst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8689219" y="773659"/>
                <a:ext cx="611546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A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1521455" y="4782055"/>
                <a:ext cx="525406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C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7627409" y="4782056"/>
                <a:ext cx="478820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B</a:t>
                </a:r>
              </a:p>
            </p:txBody>
          </p:sp>
          <p:cxnSp>
            <p:nvCxnSpPr>
              <p:cNvPr id="31" name="Straight Connector 30"/>
              <p:cNvCxnSpPr>
                <a:stCxn id="27" idx="0"/>
                <a:endCxn id="27" idx="3"/>
              </p:cNvCxnSpPr>
              <p:nvPr/>
            </p:nvCxnSpPr>
            <p:spPr>
              <a:xfrm>
                <a:off x="8978225" y="1289233"/>
                <a:ext cx="0" cy="358757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>
                <a:stCxn id="27" idx="2"/>
              </p:cNvCxnSpPr>
              <p:nvPr/>
            </p:nvCxnSpPr>
            <p:spPr>
              <a:xfrm flipV="1">
                <a:off x="8106229" y="2409769"/>
                <a:ext cx="3677929" cy="246703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Box 32"/>
              <p:cNvSpPr txBox="1"/>
              <p:nvPr/>
            </p:nvSpPr>
            <p:spPr>
              <a:xfrm>
                <a:off x="8782035" y="4821537"/>
                <a:ext cx="478820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0070C0"/>
                    </a:solidFill>
                  </a:rPr>
                  <a:t>D</a:t>
                </a: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10492596" y="3078306"/>
                <a:ext cx="478820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E</a:t>
                </a: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9021445" y="3645797"/>
                <a:ext cx="478820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solidFill>
                      <a:srgbClr val="0070C0"/>
                    </a:solidFill>
                  </a:rPr>
                  <a:t>H</a:t>
                </a:r>
              </a:p>
            </p:txBody>
          </p:sp>
        </p:grpSp>
        <p:cxnSp>
          <p:nvCxnSpPr>
            <p:cNvPr id="41" name="Straight Connector 40"/>
            <p:cNvCxnSpPr>
              <a:stCxn id="27" idx="4"/>
            </p:cNvCxnSpPr>
            <p:nvPr/>
          </p:nvCxnSpPr>
          <p:spPr>
            <a:xfrm flipH="1" flipV="1">
              <a:off x="4471532" y="3820734"/>
              <a:ext cx="3918861" cy="10001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4811977" y="3859034"/>
              <a:ext cx="478820" cy="461665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F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920084" y="4652138"/>
              <a:ext cx="120650" cy="152400"/>
            </a:xfrm>
            <a:prstGeom prst="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 rot="19570876">
              <a:off x="7212128" y="3317848"/>
              <a:ext cx="178961" cy="135501"/>
            </a:xfrm>
            <a:prstGeom prst="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 rot="770151">
              <a:off x="5280902" y="3923444"/>
              <a:ext cx="144899" cy="135901"/>
            </a:xfrm>
            <a:prstGeom prst="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199622" y="1156292"/>
                <a:ext cx="4939226" cy="47710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fr-FR" sz="2000" b="1" dirty="0">
                    <a:cs typeface="Times New Roman" panose="02020603050405020304" pitchFamily="18" charset="0"/>
                  </a:rPr>
                  <a:t>* </a:t>
                </a:r>
                <a:r>
                  <a:rPr lang="fr-FR" sz="2000" b="1" dirty="0" err="1">
                    <a:cs typeface="Times New Roman" panose="02020603050405020304" pitchFamily="18" charset="0"/>
                  </a:rPr>
                  <a:t>Có</a:t>
                </a:r>
                <a:r>
                  <a:rPr lang="fr-FR" sz="2000" b="1" dirty="0">
                    <a:cs typeface="Times New Roman" panose="02020603050405020304" pitchFamily="18" charset="0"/>
                  </a:rPr>
                  <a:t> </a:t>
                </a:r>
                <a:r>
                  <a:rPr lang="fr-FR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tứ</a:t>
                </a: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BFEC</a:t>
                </a: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nội</a:t>
                </a: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tiếp</a:t>
                </a: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fr-FR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cmt</a:t>
                </a: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342900" indent="-342900" algn="just">
                  <a:lnSpc>
                    <a:spcPct val="150000"/>
                  </a:lnSpc>
                  <a:buFont typeface="Symbol" pitchFamily="18" charset="2"/>
                  <a:buChar char="Þ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𝑬𝑭𝑪</m:t>
                        </m:r>
                      </m:e>
                    </m:acc>
                  </m:oMath>
                </a14:m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/>
                            <a:cs typeface="Times New Roman" panose="02020603050405020304" pitchFamily="18" charset="0"/>
                          </a:rPr>
                          <m:t>𝑬</m:t>
                        </m:r>
                        <m:r>
                          <a:rPr lang="en-US" sz="20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𝑩</m:t>
                        </m:r>
                        <m:r>
                          <a:rPr lang="en-US" sz="2000" b="1" i="1">
                            <a:latin typeface="Cambria Math"/>
                            <a:cs typeface="Times New Roman" panose="02020603050405020304" pitchFamily="18" charset="0"/>
                          </a:rPr>
                          <m:t>𝑪</m:t>
                        </m:r>
                      </m:e>
                    </m:acc>
                  </m:oMath>
                </a14:m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hay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/>
                            <a:cs typeface="Times New Roman" panose="02020603050405020304" pitchFamily="18" charset="0"/>
                          </a:rPr>
                          <m:t>𝑬𝑭𝑪</m:t>
                        </m:r>
                      </m:e>
                    </m:acc>
                  </m:oMath>
                </a14:m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/>
                            <a:cs typeface="Times New Roman" panose="02020603050405020304" pitchFamily="18" charset="0"/>
                          </a:rPr>
                          <m:t>𝑷𝑩𝑪</m:t>
                        </m:r>
                      </m:e>
                    </m:acc>
                  </m:oMath>
                </a14:m>
                <a:endParaRPr lang="fr-FR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nội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tiếp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cùng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chắn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cung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EC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 </a:t>
                </a:r>
                <a:r>
                  <a:rPr lang="fr-FR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</a:t>
                </a: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(O) có: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fr-FR" sz="2000" b="1" dirty="0"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/>
                            <a:cs typeface="Times New Roman" panose="02020603050405020304" pitchFamily="18" charset="0"/>
                          </a:rPr>
                          <m:t>𝑷𝑩𝑪</m:t>
                        </m:r>
                      </m:e>
                    </m:acc>
                  </m:oMath>
                </a14:m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/>
                            <a:cs typeface="Times New Roman" panose="02020603050405020304" pitchFamily="18" charset="0"/>
                          </a:rPr>
                          <m:t>𝑷</m:t>
                        </m:r>
                        <m:r>
                          <a:rPr lang="en-US" sz="2000" b="1" i="1" smtClean="0">
                            <a:latin typeface="Cambria Math"/>
                            <a:cs typeface="Times New Roman" panose="02020603050405020304" pitchFamily="18" charset="0"/>
                          </a:rPr>
                          <m:t>𝑸</m:t>
                        </m:r>
                        <m:r>
                          <a:rPr lang="en-US" sz="2000" b="1" i="1">
                            <a:latin typeface="Cambria Math"/>
                            <a:cs typeface="Times New Roman" panose="02020603050405020304" pitchFamily="18" charset="0"/>
                          </a:rPr>
                          <m:t>𝑪</m:t>
                        </m:r>
                      </m:e>
                    </m:acc>
                  </m:oMath>
                </a14:m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nội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tiếp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cùng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chắn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cung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PC)</a:t>
                </a:r>
              </a:p>
              <a:p>
                <a:pPr marL="342900" indent="-342900" algn="just">
                  <a:lnSpc>
                    <a:spcPct val="150000"/>
                  </a:lnSpc>
                  <a:buFont typeface="Symbol"/>
                  <a:buChar char="Þ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/>
                            <a:cs typeface="Times New Roman" panose="02020603050405020304" pitchFamily="18" charset="0"/>
                          </a:rPr>
                          <m:t>𝑷𝑸𝑪</m:t>
                        </m:r>
                      </m:e>
                    </m:acc>
                  </m:oMath>
                </a14:m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/>
                            <a:cs typeface="Times New Roman" panose="02020603050405020304" pitchFamily="18" charset="0"/>
                          </a:rPr>
                          <m:t>𝑬𝑭𝑪</m:t>
                        </m:r>
                      </m:e>
                    </m:acc>
                  </m:oMath>
                </a14:m>
                <a:endParaRPr lang="fr-FR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</a:t>
                </a: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/>
                            <a:cs typeface="Times New Roman" panose="02020603050405020304" pitchFamily="18" charset="0"/>
                          </a:rPr>
                          <m:t>𝑷𝑸𝑪</m:t>
                        </m:r>
                      </m:e>
                    </m:acc>
                  </m:oMath>
                </a14:m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/>
                            <a:cs typeface="Times New Roman" panose="02020603050405020304" pitchFamily="18" charset="0"/>
                          </a:rPr>
                          <m:t>𝑬𝑭𝑪</m:t>
                        </m:r>
                      </m:e>
                    </m:acc>
                  </m:oMath>
                </a14:m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là 2 </a:t>
                </a:r>
                <a:r>
                  <a:rPr lang="fr-FR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đồng</a:t>
                </a: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vị</a:t>
                </a: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342900" indent="-342900" algn="just">
                  <a:lnSpc>
                    <a:spcPct val="150000"/>
                  </a:lnSpc>
                  <a:buFont typeface="Symbol" pitchFamily="18" charset="2"/>
                  <a:buChar char="Þ"/>
                </a:pPr>
                <a:r>
                  <a:rPr lang="fr-FR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QP</a:t>
                </a: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// FE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fr-F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DHNB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song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fr-F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song</a:t>
                </a:r>
                <a:r>
                  <a:rPr lang="fr-F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622" y="1156292"/>
                <a:ext cx="4939226" cy="4771050"/>
              </a:xfrm>
              <a:prstGeom prst="rect">
                <a:avLst/>
              </a:prstGeom>
              <a:blipFill rotWithShape="1">
                <a:blip r:embed="rId2"/>
                <a:stretch>
                  <a:fillRect l="-1358" r="-247" b="-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8717078" y="1614179"/>
            <a:ext cx="3780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P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029378" y="3078050"/>
            <a:ext cx="3780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Q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420278" y="1970468"/>
            <a:ext cx="3350548" cy="11524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49" idx="1"/>
            <a:endCxn id="34" idx="1"/>
          </p:cNvCxnSpPr>
          <p:nvPr/>
        </p:nvCxnSpPr>
        <p:spPr>
          <a:xfrm flipV="1">
            <a:off x="6060689" y="2659079"/>
            <a:ext cx="1690474" cy="5524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900841" y="3763397"/>
            <a:ext cx="3780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 Box 3"/>
              <p:cNvSpPr txBox="1">
                <a:spLocks noChangeArrowheads="1"/>
              </p:cNvSpPr>
              <p:nvPr/>
            </p:nvSpPr>
            <p:spPr bwMode="auto">
              <a:xfrm>
                <a:off x="199622" y="614601"/>
                <a:ext cx="4256468" cy="4401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en-US" altLang="en-US" sz="22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itchFamily="18" charset="2"/>
                  </a:rPr>
                  <a:t>3/ </a:t>
                </a:r>
                <a:r>
                  <a:rPr lang="en-US" altLang="en-US" sz="2200" b="1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itchFamily="18" charset="2"/>
                  </a:rPr>
                  <a:t>Chứng</a:t>
                </a:r>
                <a:r>
                  <a:rPr lang="en-US" altLang="en-US" sz="22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itchFamily="18" charset="2"/>
                  </a:rPr>
                  <a:t> minh: </a:t>
                </a:r>
                <a14:m>
                  <m:oMath xmlns:m="http://schemas.openxmlformats.org/officeDocument/2006/math">
                    <m:r>
                      <a:rPr lang="en-US" altLang="en-US" sz="2200" b="1" i="1" smtClean="0">
                        <a:solidFill>
                          <a:srgbClr val="0000CC"/>
                        </a:solidFill>
                        <a:latin typeface="Cambria Math"/>
                        <a:cs typeface="Times New Roman" panose="02020603050405020304" pitchFamily="18" charset="0"/>
                        <a:sym typeface="Symbol" pitchFamily="18" charset="2"/>
                      </a:rPr>
                      <m:t>𝑸𝑷</m:t>
                    </m:r>
                  </m:oMath>
                </a14:m>
                <a:r>
                  <a:rPr lang="en-US" altLang="en-US" sz="22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itchFamily="18" charset="2"/>
                  </a:rPr>
                  <a:t>//FE?</a:t>
                </a:r>
              </a:p>
            </p:txBody>
          </p:sp>
        </mc:Choice>
        <mc:Fallback xmlns="">
          <p:sp>
            <p:nvSpPr>
              <p:cNvPr id="37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9622" y="614601"/>
                <a:ext cx="4256468" cy="440120"/>
              </a:xfrm>
              <a:prstGeom prst="rect">
                <a:avLst/>
              </a:prstGeom>
              <a:blipFill rotWithShape="1">
                <a:blip r:embed="rId3"/>
                <a:stretch>
                  <a:fillRect l="-1862" t="-8333" b="-25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888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-83128"/>
            <a:ext cx="9258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16950" y="1378994"/>
            <a:ext cx="7934325" cy="272382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kern="1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49 </a:t>
            </a:r>
          </a:p>
          <a:p>
            <a:pPr algn="ctr">
              <a:lnSpc>
                <a:spcPct val="150000"/>
              </a:lnSpc>
            </a:pPr>
            <a:r>
              <a:rPr lang="en-US" sz="6000" b="1" kern="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LUYỆN TẬP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2462400" y="461160"/>
              <a:ext cx="2430" cy="212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79600" y="457560"/>
                <a:ext cx="10800" cy="2736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Rectangle 2"/>
          <p:cNvSpPr/>
          <p:nvPr/>
        </p:nvSpPr>
        <p:spPr>
          <a:xfrm>
            <a:off x="908468" y="704661"/>
            <a:ext cx="2624436" cy="742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b="1" kern="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HỌC 9</a:t>
            </a:r>
          </a:p>
        </p:txBody>
      </p:sp>
    </p:spTree>
    <p:extLst>
      <p:ext uri="{BB962C8B-B14F-4D97-AF65-F5344CB8AC3E}">
        <p14:creationId xmlns:p14="http://schemas.microsoft.com/office/powerpoint/2010/main" val="1729661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53B098A7-8637-E44B-B3EB-B986EBA32F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426" y="888272"/>
            <a:ext cx="7517218" cy="482509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x-none" sz="1350"/>
          </a:p>
        </p:txBody>
      </p:sp>
      <p:pic>
        <p:nvPicPr>
          <p:cNvPr id="44035" name="Picture 3">
            <a:extLst>
              <a:ext uri="{FF2B5EF4-FFF2-40B4-BE49-F238E27FC236}">
                <a16:creationId xmlns:a16="http://schemas.microsoft.com/office/drawing/2014/main" id="{10C3B0C5-8A82-9448-A812-DFAB2ECF9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35" y="3754307"/>
            <a:ext cx="1133038" cy="136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7" name="Picture 5">
            <a:extLst>
              <a:ext uri="{FF2B5EF4-FFF2-40B4-BE49-F238E27FC236}">
                <a16:creationId xmlns:a16="http://schemas.microsoft.com/office/drawing/2014/main" id="{F61EF09A-8D8F-1A4D-A67B-53E204811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455" y="3647251"/>
            <a:ext cx="1168853" cy="140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8" name="Picture 6">
            <a:extLst>
              <a:ext uri="{FF2B5EF4-FFF2-40B4-BE49-F238E27FC236}">
                <a16:creationId xmlns:a16="http://schemas.microsoft.com/office/drawing/2014/main" id="{20DBD2E1-EFE2-E842-8A02-8F940EE1B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878" y="3657967"/>
            <a:ext cx="1168853" cy="140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9" name="Picture 7">
            <a:extLst>
              <a:ext uri="{FF2B5EF4-FFF2-40B4-BE49-F238E27FC236}">
                <a16:creationId xmlns:a16="http://schemas.microsoft.com/office/drawing/2014/main" id="{14EF88BA-D1E5-6049-81C8-72FED5106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586" y="3790126"/>
            <a:ext cx="1168853" cy="140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40" name="Picture 8">
            <a:extLst>
              <a:ext uri="{FF2B5EF4-FFF2-40B4-BE49-F238E27FC236}">
                <a16:creationId xmlns:a16="http://schemas.microsoft.com/office/drawing/2014/main" id="{B9804007-3D0F-0C46-A428-5AC078261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6" t="10660" r="18446" b="12762"/>
          <a:stretch>
            <a:fillRect/>
          </a:stretch>
        </p:blipFill>
        <p:spPr bwMode="auto">
          <a:xfrm>
            <a:off x="3552204" y="3170678"/>
            <a:ext cx="2101487" cy="2101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043" name="Group 11">
            <a:extLst>
              <a:ext uri="{FF2B5EF4-FFF2-40B4-BE49-F238E27FC236}">
                <a16:creationId xmlns:a16="http://schemas.microsoft.com/office/drawing/2014/main" id="{42FC9BB8-9C06-C842-9414-0C73A2EDAB37}"/>
              </a:ext>
            </a:extLst>
          </p:cNvPr>
          <p:cNvGrpSpPr>
            <a:grpSpLocks/>
          </p:cNvGrpSpPr>
          <p:nvPr/>
        </p:nvGrpSpPr>
        <p:grpSpPr bwMode="auto">
          <a:xfrm>
            <a:off x="470261" y="415083"/>
            <a:ext cx="8386354" cy="5972652"/>
            <a:chOff x="0" y="0"/>
            <a:chExt cx="5726" cy="4294"/>
          </a:xfrm>
        </p:grpSpPr>
        <p:pic>
          <p:nvPicPr>
            <p:cNvPr id="44044" name="Picture 12">
              <a:extLst>
                <a:ext uri="{FF2B5EF4-FFF2-40B4-BE49-F238E27FC236}">
                  <a16:creationId xmlns:a16="http://schemas.microsoft.com/office/drawing/2014/main" id="{AC0481FB-7B8B-504E-BC69-50D5D10BFF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397047">
              <a:off x="35" y="3599"/>
              <a:ext cx="696" cy="6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45" name="Picture 13">
              <a:extLst>
                <a:ext uri="{FF2B5EF4-FFF2-40B4-BE49-F238E27FC236}">
                  <a16:creationId xmlns:a16="http://schemas.microsoft.com/office/drawing/2014/main" id="{BD539499-B06D-CA47-99C4-7E6516A1D6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626853">
              <a:off x="5032" y="7"/>
              <a:ext cx="696" cy="6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46" name="Picture 14">
              <a:extLst>
                <a:ext uri="{FF2B5EF4-FFF2-40B4-BE49-F238E27FC236}">
                  <a16:creationId xmlns:a16="http://schemas.microsoft.com/office/drawing/2014/main" id="{661C86B7-E6D3-2A4A-98CB-CC17C17688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0" y="3439"/>
              <a:ext cx="909" cy="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47" name="Picture 15">
              <a:extLst>
                <a:ext uri="{FF2B5EF4-FFF2-40B4-BE49-F238E27FC236}">
                  <a16:creationId xmlns:a16="http://schemas.microsoft.com/office/drawing/2014/main" id="{97A83DCA-830C-A041-BFC2-56A7F61929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96" cy="6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BD530419-E024-7742-9FC0-E922EFDB3AA1}"/>
              </a:ext>
            </a:extLst>
          </p:cNvPr>
          <p:cNvSpPr/>
          <p:nvPr/>
        </p:nvSpPr>
        <p:spPr>
          <a:xfrm>
            <a:off x="2934572" y="1437599"/>
            <a:ext cx="47854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4400" b="1" dirty="0">
                <a:solidFill>
                  <a:srgbClr val="0000CC"/>
                </a:solidFill>
                <a:latin typeface="Cambria" panose="02040503050406030204" pitchFamily="18" charset="0"/>
              </a:rPr>
              <a:t>KHỞI ĐỘNG </a:t>
            </a:r>
            <a:endParaRPr lang="x-none" sz="44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40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53B098A7-8637-E44B-B3EB-B986EBA32F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182" y="1621632"/>
            <a:ext cx="7517218" cy="437911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x-none" sz="1350"/>
          </a:p>
        </p:txBody>
      </p:sp>
      <p:pic>
        <p:nvPicPr>
          <p:cNvPr id="44035" name="Picture 3">
            <a:extLst>
              <a:ext uri="{FF2B5EF4-FFF2-40B4-BE49-F238E27FC236}">
                <a16:creationId xmlns:a16="http://schemas.microsoft.com/office/drawing/2014/main" id="{10C3B0C5-8A82-9448-A812-DFAB2ECF9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4738687"/>
            <a:ext cx="828675" cy="996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6" name="Text Box 4">
            <a:extLst>
              <a:ext uri="{FF2B5EF4-FFF2-40B4-BE49-F238E27FC236}">
                <a16:creationId xmlns:a16="http://schemas.microsoft.com/office/drawing/2014/main" id="{10717174-AABE-F946-A1C3-ED44AEC45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4606" y="951030"/>
            <a:ext cx="272255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800" b="1" u="sng" dirty="0">
                <a:solidFill>
                  <a:srgbClr val="0000CC"/>
                </a:solidFill>
                <a:cs typeface="Arial" panose="020B0604020202020204" pitchFamily="34" charset="0"/>
              </a:rPr>
              <a:t>LUẬT CHƠI</a:t>
            </a:r>
          </a:p>
        </p:txBody>
      </p:sp>
      <p:pic>
        <p:nvPicPr>
          <p:cNvPr id="44037" name="Picture 5">
            <a:extLst>
              <a:ext uri="{FF2B5EF4-FFF2-40B4-BE49-F238E27FC236}">
                <a16:creationId xmlns:a16="http://schemas.microsoft.com/office/drawing/2014/main" id="{F61EF09A-8D8F-1A4D-A67B-53E204811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926" y="4643438"/>
            <a:ext cx="854869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8" name="Picture 6">
            <a:extLst>
              <a:ext uri="{FF2B5EF4-FFF2-40B4-BE49-F238E27FC236}">
                <a16:creationId xmlns:a16="http://schemas.microsoft.com/office/drawing/2014/main" id="{20DBD2E1-EFE2-E842-8A02-8F940EE1B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976" y="4654154"/>
            <a:ext cx="854869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9" name="Picture 7">
            <a:extLst>
              <a:ext uri="{FF2B5EF4-FFF2-40B4-BE49-F238E27FC236}">
                <a16:creationId xmlns:a16="http://schemas.microsoft.com/office/drawing/2014/main" id="{14EF88BA-D1E5-6049-81C8-72FED5106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451" y="4786313"/>
            <a:ext cx="854869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40" name="Picture 8">
            <a:extLst>
              <a:ext uri="{FF2B5EF4-FFF2-40B4-BE49-F238E27FC236}">
                <a16:creationId xmlns:a16="http://schemas.microsoft.com/office/drawing/2014/main" id="{B9804007-3D0F-0C46-A428-5AC078261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6" t="10660" r="18446" b="12762"/>
          <a:stretch>
            <a:fillRect/>
          </a:stretch>
        </p:blipFill>
        <p:spPr bwMode="auto">
          <a:xfrm>
            <a:off x="4114800" y="4457700"/>
            <a:ext cx="120015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42" name="Text Box 10">
            <a:extLst>
              <a:ext uri="{FF2B5EF4-FFF2-40B4-BE49-F238E27FC236}">
                <a16:creationId xmlns:a16="http://schemas.microsoft.com/office/drawing/2014/main" id="{03A1F7B9-DE6A-E942-92E7-3A2F8C6EE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6131" y="1794244"/>
            <a:ext cx="624795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 altLang="x-none" sz="2400" b="1" i="1" dirty="0">
                <a:solidFill>
                  <a:srgbClr val="0000FF"/>
                </a:solidFill>
              </a:rPr>
              <a:t> Các nhóm có 2 phút để thảo luận chọn đáp án đúng cho bài toán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altLang="x-none" sz="2400" b="1" i="1" dirty="0">
                <a:solidFill>
                  <a:srgbClr val="0000FF"/>
                </a:solidFill>
              </a:rPr>
              <a:t> Nhóm nào làm xong trước thì nộp bài trước.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altLang="x-none" sz="2400" b="1" i="1" dirty="0">
                <a:solidFill>
                  <a:srgbClr val="0000FF"/>
                </a:solidFill>
              </a:rPr>
              <a:t>Đại diện nhóm lên trình bày lý do chọn đáp án đúng.</a:t>
            </a:r>
          </a:p>
        </p:txBody>
      </p:sp>
      <p:grpSp>
        <p:nvGrpSpPr>
          <p:cNvPr id="44043" name="Group 11">
            <a:extLst>
              <a:ext uri="{FF2B5EF4-FFF2-40B4-BE49-F238E27FC236}">
                <a16:creationId xmlns:a16="http://schemas.microsoft.com/office/drawing/2014/main" id="{42FC9BB8-9C06-C842-9414-0C73A2EDAB37}"/>
              </a:ext>
            </a:extLst>
          </p:cNvPr>
          <p:cNvGrpSpPr>
            <a:grpSpLocks/>
          </p:cNvGrpSpPr>
          <p:nvPr/>
        </p:nvGrpSpPr>
        <p:grpSpPr bwMode="auto">
          <a:xfrm>
            <a:off x="627017" y="702468"/>
            <a:ext cx="8386354" cy="5972652"/>
            <a:chOff x="0" y="0"/>
            <a:chExt cx="5726" cy="4294"/>
          </a:xfrm>
        </p:grpSpPr>
        <p:pic>
          <p:nvPicPr>
            <p:cNvPr id="44044" name="Picture 12">
              <a:extLst>
                <a:ext uri="{FF2B5EF4-FFF2-40B4-BE49-F238E27FC236}">
                  <a16:creationId xmlns:a16="http://schemas.microsoft.com/office/drawing/2014/main" id="{AC0481FB-7B8B-504E-BC69-50D5D10BFF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397047">
              <a:off x="35" y="3599"/>
              <a:ext cx="696" cy="6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45" name="Picture 13">
              <a:extLst>
                <a:ext uri="{FF2B5EF4-FFF2-40B4-BE49-F238E27FC236}">
                  <a16:creationId xmlns:a16="http://schemas.microsoft.com/office/drawing/2014/main" id="{BD539499-B06D-CA47-99C4-7E6516A1D6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626853">
              <a:off x="5032" y="7"/>
              <a:ext cx="696" cy="6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46" name="Picture 14">
              <a:extLst>
                <a:ext uri="{FF2B5EF4-FFF2-40B4-BE49-F238E27FC236}">
                  <a16:creationId xmlns:a16="http://schemas.microsoft.com/office/drawing/2014/main" id="{661C86B7-E6D3-2A4A-98CB-CC17C17688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0" y="3439"/>
              <a:ext cx="909" cy="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47" name="Picture 15">
              <a:extLst>
                <a:ext uri="{FF2B5EF4-FFF2-40B4-BE49-F238E27FC236}">
                  <a16:creationId xmlns:a16="http://schemas.microsoft.com/office/drawing/2014/main" id="{97A83DCA-830C-A041-BFC2-56A7F61929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96" cy="6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BD530419-E024-7742-9FC0-E922EFDB3AA1}"/>
              </a:ext>
            </a:extLst>
          </p:cNvPr>
          <p:cNvSpPr/>
          <p:nvPr/>
        </p:nvSpPr>
        <p:spPr>
          <a:xfrm>
            <a:off x="2838451" y="340746"/>
            <a:ext cx="40574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b="1" dirty="0">
                <a:solidFill>
                  <a:srgbClr val="FF0000"/>
                </a:solidFill>
                <a:latin typeface="Cambria" panose="02040503050406030204" pitchFamily="18" charset="0"/>
              </a:rPr>
              <a:t>HOẠT ĐỘNG NHÓM</a:t>
            </a:r>
            <a:endParaRPr lang="x-none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849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hac no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2">
            <a:extLst>
              <a:ext uri="{FF2B5EF4-FFF2-40B4-BE49-F238E27FC236}">
                <a16:creationId xmlns:a16="http://schemas.microsoft.com/office/drawing/2014/main" id="{C7143D71-1F26-4661-A48B-D1952DCD7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3618" y="252475"/>
            <a:ext cx="9111869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2100" b="1" dirty="0">
                <a:latin typeface="Cambria" panose="02040503050406030204" pitchFamily="18" charset="0"/>
              </a:rPr>
              <a:t>Bài</a:t>
            </a:r>
            <a:r>
              <a:rPr lang="en-US" altLang="en-US" sz="2100" b="1" dirty="0">
                <a:latin typeface="Cambria" panose="02040503050406030204" pitchFamily="18" charset="0"/>
              </a:rPr>
              <a:t> 1: Trong các tứ giác sau, tứ giác ở hình nào nội tiếp đường tròn ? </a:t>
            </a:r>
          </a:p>
        </p:txBody>
      </p:sp>
      <p:sp>
        <p:nvSpPr>
          <p:cNvPr id="20502" name="Text Box 30">
            <a:extLst>
              <a:ext uri="{FF2B5EF4-FFF2-40B4-BE49-F238E27FC236}">
                <a16:creationId xmlns:a16="http://schemas.microsoft.com/office/drawing/2014/main" id="{602C1427-09C8-4577-9772-6163A0D0B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9804" y="3010791"/>
            <a:ext cx="32385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90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CF7F92-3E5E-4341-91AB-D0A45275CF9F}"/>
              </a:ext>
            </a:extLst>
          </p:cNvPr>
          <p:cNvSpPr txBox="1"/>
          <p:nvPr/>
        </p:nvSpPr>
        <p:spPr>
          <a:xfrm>
            <a:off x="8277447" y="4356722"/>
            <a:ext cx="184731" cy="3000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endParaRPr lang="x-none" sz="135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8350559-625E-B347-9FE4-8DDFBC6099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079876"/>
              </p:ext>
            </p:extLst>
          </p:nvPr>
        </p:nvGraphicFramePr>
        <p:xfrm>
          <a:off x="7383" y="801139"/>
          <a:ext cx="9111871" cy="4632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5594">
                  <a:extLst>
                    <a:ext uri="{9D8B030D-6E8A-4147-A177-3AD203B41FA5}">
                      <a16:colId xmlns:a16="http://schemas.microsoft.com/office/drawing/2014/main" val="580250204"/>
                    </a:ext>
                  </a:extLst>
                </a:gridCol>
                <a:gridCol w="2681275">
                  <a:extLst>
                    <a:ext uri="{9D8B030D-6E8A-4147-A177-3AD203B41FA5}">
                      <a16:colId xmlns:a16="http://schemas.microsoft.com/office/drawing/2014/main" val="3609656140"/>
                    </a:ext>
                  </a:extLst>
                </a:gridCol>
                <a:gridCol w="2363963">
                  <a:extLst>
                    <a:ext uri="{9D8B030D-6E8A-4147-A177-3AD203B41FA5}">
                      <a16:colId xmlns:a16="http://schemas.microsoft.com/office/drawing/2014/main" val="1821927025"/>
                    </a:ext>
                  </a:extLst>
                </a:gridCol>
                <a:gridCol w="2131039">
                  <a:extLst>
                    <a:ext uri="{9D8B030D-6E8A-4147-A177-3AD203B41FA5}">
                      <a16:colId xmlns:a16="http://schemas.microsoft.com/office/drawing/2014/main" val="728988572"/>
                    </a:ext>
                  </a:extLst>
                </a:gridCol>
              </a:tblGrid>
              <a:tr h="2093616">
                <a:tc>
                  <a:txBody>
                    <a:bodyPr/>
                    <a:lstStyle/>
                    <a:p>
                      <a:endParaRPr lang="x-none" sz="1400" dirty="0"/>
                    </a:p>
                    <a:p>
                      <a:endParaRPr lang="x-none" sz="1400" dirty="0"/>
                    </a:p>
                    <a:p>
                      <a:endParaRPr lang="x-none" sz="1400" dirty="0"/>
                    </a:p>
                    <a:p>
                      <a:endParaRPr lang="x-none" sz="1400" dirty="0"/>
                    </a:p>
                    <a:p>
                      <a:endParaRPr lang="x-none" sz="1400" dirty="0"/>
                    </a:p>
                    <a:p>
                      <a:endParaRPr lang="x-none" sz="1400" dirty="0"/>
                    </a:p>
                    <a:p>
                      <a:endParaRPr lang="x-none" sz="1400" dirty="0"/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400" dirty="0"/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400" dirty="0"/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400" dirty="0"/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2656322"/>
                  </a:ext>
                </a:extLst>
              </a:tr>
              <a:tr h="393794">
                <a:tc>
                  <a:txBody>
                    <a:bodyPr/>
                    <a:lstStyle/>
                    <a:p>
                      <a:r>
                        <a:rPr lang="x-none" sz="1400" dirty="0"/>
                        <a:t> </a:t>
                      </a:r>
                    </a:p>
                  </a:txBody>
                  <a:tcPr marL="68580" marR="68580" marT="34290" marB="3429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400" dirty="0"/>
                    </a:p>
                  </a:txBody>
                  <a:tcPr marL="68580" marR="68580" marT="34290" marB="3429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400" dirty="0"/>
                    </a:p>
                  </a:txBody>
                  <a:tcPr marL="68580" marR="68580" marT="34290" marB="3429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400" dirty="0"/>
                    </a:p>
                  </a:txBody>
                  <a:tcPr marL="68580" marR="68580" marT="34290" marB="34290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621794"/>
                  </a:ext>
                </a:extLst>
              </a:tr>
              <a:tr h="1820726">
                <a:tc>
                  <a:txBody>
                    <a:bodyPr/>
                    <a:lstStyle/>
                    <a:p>
                      <a:endParaRPr lang="x-none" sz="1400" dirty="0"/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400" dirty="0"/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400" dirty="0"/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400" dirty="0"/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098217"/>
                  </a:ext>
                </a:extLst>
              </a:tr>
              <a:tr h="323994">
                <a:tc>
                  <a:txBody>
                    <a:bodyPr/>
                    <a:lstStyle/>
                    <a:p>
                      <a:endParaRPr lang="x-none" sz="1400" dirty="0"/>
                    </a:p>
                  </a:txBody>
                  <a:tcPr marL="68580" marR="68580" marT="34290" marB="3429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400" dirty="0"/>
                    </a:p>
                  </a:txBody>
                  <a:tcPr marL="68580" marR="68580" marT="34290" marB="3429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400" dirty="0"/>
                    </a:p>
                  </a:txBody>
                  <a:tcPr marL="68580" marR="68580" marT="34290" marB="3429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400" dirty="0"/>
                    </a:p>
                  </a:txBody>
                  <a:tcPr marL="68580" marR="68580" marT="34290" marB="34290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722475"/>
                  </a:ext>
                </a:extLst>
              </a:tr>
            </a:tbl>
          </a:graphicData>
        </a:graphic>
      </p:graphicFrame>
      <p:pic>
        <p:nvPicPr>
          <p:cNvPr id="25" name="Picture 7">
            <a:extLst>
              <a:ext uri="{FF2B5EF4-FFF2-40B4-BE49-F238E27FC236}">
                <a16:creationId xmlns:a16="http://schemas.microsoft.com/office/drawing/2014/main" id="{B77C4D3F-CB7C-6847-83C4-0E5FC5D1B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82" y="900173"/>
            <a:ext cx="2162244" cy="133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Oval 6">
            <a:extLst>
              <a:ext uri="{FF2B5EF4-FFF2-40B4-BE49-F238E27FC236}">
                <a16:creationId xmlns:a16="http://schemas.microsoft.com/office/drawing/2014/main" id="{A1808A1A-B5BD-6947-BBB5-3CC4F4EEDC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077" y="891564"/>
            <a:ext cx="1658685" cy="1640632"/>
          </a:xfrm>
          <a:prstGeom prst="ellips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500"/>
          </a:p>
        </p:txBody>
      </p:sp>
      <p:pic>
        <p:nvPicPr>
          <p:cNvPr id="27" name="Picture 15">
            <a:extLst>
              <a:ext uri="{FF2B5EF4-FFF2-40B4-BE49-F238E27FC236}">
                <a16:creationId xmlns:a16="http://schemas.microsoft.com/office/drawing/2014/main" id="{74D537FF-9ECC-D448-8098-94309405E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013" y="815874"/>
            <a:ext cx="2520068" cy="1499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Oval 21">
            <a:extLst>
              <a:ext uri="{FF2B5EF4-FFF2-40B4-BE49-F238E27FC236}">
                <a16:creationId xmlns:a16="http://schemas.microsoft.com/office/drawing/2014/main" id="{E260F28F-582A-0746-8788-D322F7CB5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4047" y="883420"/>
            <a:ext cx="1534659" cy="1499780"/>
          </a:xfrm>
          <a:prstGeom prst="ellips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500" dirty="0"/>
          </a:p>
        </p:txBody>
      </p:sp>
      <p:pic>
        <p:nvPicPr>
          <p:cNvPr id="16" name="Picture 14">
            <a:extLst>
              <a:ext uri="{FF2B5EF4-FFF2-40B4-BE49-F238E27FC236}">
                <a16:creationId xmlns:a16="http://schemas.microsoft.com/office/drawing/2014/main" id="{1CCC7D45-2A59-AD4E-8C0D-C5C06E596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70" y="843117"/>
            <a:ext cx="1783710" cy="1900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Oval 18">
            <a:extLst>
              <a:ext uri="{FF2B5EF4-FFF2-40B4-BE49-F238E27FC236}">
                <a16:creationId xmlns:a16="http://schemas.microsoft.com/office/drawing/2014/main" id="{2FE28347-73DC-EF4C-8AFF-FC9730AE25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2383" y="900269"/>
            <a:ext cx="1802787" cy="1760807"/>
          </a:xfrm>
          <a:prstGeom prst="ellips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500"/>
          </a:p>
        </p:txBody>
      </p:sp>
      <p:grpSp>
        <p:nvGrpSpPr>
          <p:cNvPr id="18" name="Group 180">
            <a:extLst>
              <a:ext uri="{FF2B5EF4-FFF2-40B4-BE49-F238E27FC236}">
                <a16:creationId xmlns:a16="http://schemas.microsoft.com/office/drawing/2014/main" id="{D5F889AD-B8A9-0E48-94BF-326B26C6BEB6}"/>
              </a:ext>
            </a:extLst>
          </p:cNvPr>
          <p:cNvGrpSpPr>
            <a:grpSpLocks/>
          </p:cNvGrpSpPr>
          <p:nvPr/>
        </p:nvGrpSpPr>
        <p:grpSpPr bwMode="auto">
          <a:xfrm>
            <a:off x="7346659" y="735796"/>
            <a:ext cx="1732839" cy="1925757"/>
            <a:chOff x="6277" y="868"/>
            <a:chExt cx="3637" cy="4042"/>
          </a:xfrm>
        </p:grpSpPr>
        <p:sp>
          <p:nvSpPr>
            <p:cNvPr id="19" name="Freeform 181">
              <a:extLst>
                <a:ext uri="{FF2B5EF4-FFF2-40B4-BE49-F238E27FC236}">
                  <a16:creationId xmlns:a16="http://schemas.microsoft.com/office/drawing/2014/main" id="{51CAF71E-1730-A54B-B582-32E99D1BE4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8" y="1799"/>
              <a:ext cx="290" cy="87"/>
            </a:xfrm>
            <a:custGeom>
              <a:avLst/>
              <a:gdLst>
                <a:gd name="T0" fmla="*/ 290 w 290"/>
                <a:gd name="T1" fmla="*/ 0 h 87"/>
                <a:gd name="T2" fmla="*/ 0 w 290"/>
                <a:gd name="T3" fmla="*/ 75 h 87"/>
                <a:gd name="T4" fmla="*/ 0 60000 65536"/>
                <a:gd name="T5" fmla="*/ 0 60000 65536"/>
                <a:gd name="T6" fmla="*/ 0 w 290"/>
                <a:gd name="T7" fmla="*/ 0 h 87"/>
                <a:gd name="T8" fmla="*/ 290 w 290"/>
                <a:gd name="T9" fmla="*/ 87 h 8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90" h="87">
                  <a:moveTo>
                    <a:pt x="290" y="0"/>
                  </a:moveTo>
                  <a:cubicBezTo>
                    <a:pt x="207" y="60"/>
                    <a:pt x="103" y="87"/>
                    <a:pt x="0" y="75"/>
                  </a:cubicBezTo>
                </a:path>
              </a:pathLst>
            </a:custGeom>
            <a:noFill/>
            <a:ln w="25400" cap="flat">
              <a:solidFill>
                <a:srgbClr val="008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x-none" sz="1350">
                <a:solidFill>
                  <a:schemeClr val="bg1"/>
                </a:solidFill>
              </a:endParaRPr>
            </a:p>
          </p:txBody>
        </p:sp>
        <p:sp>
          <p:nvSpPr>
            <p:cNvPr id="20" name="Freeform 182">
              <a:extLst>
                <a:ext uri="{FF2B5EF4-FFF2-40B4-BE49-F238E27FC236}">
                  <a16:creationId xmlns:a16="http://schemas.microsoft.com/office/drawing/2014/main" id="{70F9D0E9-C19C-CF4C-9CA1-571A8B990F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1" y="3194"/>
              <a:ext cx="172" cy="166"/>
            </a:xfrm>
            <a:custGeom>
              <a:avLst/>
              <a:gdLst>
                <a:gd name="T0" fmla="*/ 172 w 172"/>
                <a:gd name="T1" fmla="*/ 166 h 166"/>
                <a:gd name="T2" fmla="*/ 0 w 172"/>
                <a:gd name="T3" fmla="*/ 0 h 166"/>
                <a:gd name="T4" fmla="*/ 0 60000 65536"/>
                <a:gd name="T5" fmla="*/ 0 60000 65536"/>
                <a:gd name="T6" fmla="*/ 0 w 172"/>
                <a:gd name="T7" fmla="*/ 0 h 166"/>
                <a:gd name="T8" fmla="*/ 172 w 172"/>
                <a:gd name="T9" fmla="*/ 166 h 16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2" h="166">
                  <a:moveTo>
                    <a:pt x="172" y="166"/>
                  </a:moveTo>
                  <a:cubicBezTo>
                    <a:pt x="96" y="134"/>
                    <a:pt x="35" y="75"/>
                    <a:pt x="0" y="0"/>
                  </a:cubicBezTo>
                </a:path>
              </a:pathLst>
            </a:custGeom>
            <a:noFill/>
            <a:ln w="25400" cap="flat">
              <a:solidFill>
                <a:srgbClr val="008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x-none" sz="1350">
                <a:solidFill>
                  <a:schemeClr val="bg1"/>
                </a:solidFill>
              </a:endParaRPr>
            </a:p>
          </p:txBody>
        </p:sp>
        <p:sp>
          <p:nvSpPr>
            <p:cNvPr id="21" name="Line 183">
              <a:extLst>
                <a:ext uri="{FF2B5EF4-FFF2-40B4-BE49-F238E27FC236}">
                  <a16:creationId xmlns:a16="http://schemas.microsoft.com/office/drawing/2014/main" id="{BD90F3C7-0FCC-F64A-8CE1-3512C99C17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26" y="3057"/>
              <a:ext cx="3094" cy="1425"/>
            </a:xfrm>
            <a:prstGeom prst="line">
              <a:avLst/>
            </a:prstGeom>
            <a:noFill/>
            <a:ln w="38100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x-none" sz="1350">
                <a:solidFill>
                  <a:schemeClr val="bg1"/>
                </a:solidFill>
              </a:endParaRPr>
            </a:p>
          </p:txBody>
        </p:sp>
        <p:sp>
          <p:nvSpPr>
            <p:cNvPr id="22" name="Line 184">
              <a:extLst>
                <a:ext uri="{FF2B5EF4-FFF2-40B4-BE49-F238E27FC236}">
                  <a16:creationId xmlns:a16="http://schemas.microsoft.com/office/drawing/2014/main" id="{3CD670BC-DCC8-8749-B6E7-D210574A4C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043" y="3057"/>
              <a:ext cx="577" cy="1387"/>
            </a:xfrm>
            <a:prstGeom prst="line">
              <a:avLst/>
            </a:prstGeom>
            <a:noFill/>
            <a:ln w="38100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x-none" sz="1350">
                <a:solidFill>
                  <a:schemeClr val="bg1"/>
                </a:solidFill>
              </a:endParaRPr>
            </a:p>
          </p:txBody>
        </p:sp>
        <p:sp>
          <p:nvSpPr>
            <p:cNvPr id="23" name="Line 185">
              <a:extLst>
                <a:ext uri="{FF2B5EF4-FFF2-40B4-BE49-F238E27FC236}">
                  <a16:creationId xmlns:a16="http://schemas.microsoft.com/office/drawing/2014/main" id="{1577B87D-D1C2-0744-A599-84BBC971E7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26" y="4444"/>
              <a:ext cx="2517" cy="38"/>
            </a:xfrm>
            <a:prstGeom prst="line">
              <a:avLst/>
            </a:prstGeom>
            <a:noFill/>
            <a:ln w="38100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x-none" sz="1350">
                <a:solidFill>
                  <a:schemeClr val="bg1"/>
                </a:solidFill>
              </a:endParaRPr>
            </a:p>
          </p:txBody>
        </p:sp>
        <p:sp>
          <p:nvSpPr>
            <p:cNvPr id="24" name="Line 186">
              <a:extLst>
                <a:ext uri="{FF2B5EF4-FFF2-40B4-BE49-F238E27FC236}">
                  <a16:creationId xmlns:a16="http://schemas.microsoft.com/office/drawing/2014/main" id="{4C81A77B-FDAA-6249-A19B-E7B46AD065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887" y="1465"/>
              <a:ext cx="2733" cy="1592"/>
            </a:xfrm>
            <a:prstGeom prst="line">
              <a:avLst/>
            </a:prstGeom>
            <a:noFill/>
            <a:ln w="38100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x-none" sz="1350" dirty="0">
                <a:solidFill>
                  <a:schemeClr val="bg1"/>
                </a:solidFill>
              </a:endParaRPr>
            </a:p>
          </p:txBody>
        </p:sp>
        <p:sp>
          <p:nvSpPr>
            <p:cNvPr id="29" name="Line 187">
              <a:extLst>
                <a:ext uri="{FF2B5EF4-FFF2-40B4-BE49-F238E27FC236}">
                  <a16:creationId xmlns:a16="http://schemas.microsoft.com/office/drawing/2014/main" id="{EB90EE69-4E69-344F-B30D-3BD7FFA1A1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26" y="1465"/>
              <a:ext cx="361" cy="3017"/>
            </a:xfrm>
            <a:prstGeom prst="line">
              <a:avLst/>
            </a:prstGeom>
            <a:noFill/>
            <a:ln w="38100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x-none" sz="1350">
                <a:solidFill>
                  <a:schemeClr val="bg1"/>
                </a:solidFill>
              </a:endParaRPr>
            </a:p>
          </p:txBody>
        </p:sp>
        <p:sp>
          <p:nvSpPr>
            <p:cNvPr id="30" name="Line 188">
              <a:extLst>
                <a:ext uri="{FF2B5EF4-FFF2-40B4-BE49-F238E27FC236}">
                  <a16:creationId xmlns:a16="http://schemas.microsoft.com/office/drawing/2014/main" id="{268B8E6A-AF01-D74B-B36D-00F98A19D0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87" y="1465"/>
              <a:ext cx="2156" cy="2979"/>
            </a:xfrm>
            <a:prstGeom prst="line">
              <a:avLst/>
            </a:prstGeom>
            <a:noFill/>
            <a:ln w="38100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x-none" sz="1350" dirty="0">
                <a:solidFill>
                  <a:schemeClr val="bg1"/>
                </a:solidFill>
              </a:endParaRPr>
            </a:p>
          </p:txBody>
        </p:sp>
        <p:sp>
          <p:nvSpPr>
            <p:cNvPr id="31" name="Rectangle 189">
              <a:extLst>
                <a:ext uri="{FF2B5EF4-FFF2-40B4-BE49-F238E27FC236}">
                  <a16:creationId xmlns:a16="http://schemas.microsoft.com/office/drawing/2014/main" id="{01D3C5B4-052A-7347-8947-AC85A48178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77" y="4426"/>
              <a:ext cx="293" cy="4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x-none" sz="1500" dirty="0">
                  <a:cs typeface="Angsana New" panose="02020603050405020304" pitchFamily="18" charset="-34"/>
                </a:rPr>
                <a:t>D</a:t>
              </a:r>
              <a:endParaRPr lang="en-US" altLang="x-none" sz="1500" dirty="0"/>
            </a:p>
          </p:txBody>
        </p:sp>
        <p:sp>
          <p:nvSpPr>
            <p:cNvPr id="32" name="Rectangle 190">
              <a:extLst>
                <a:ext uri="{FF2B5EF4-FFF2-40B4-BE49-F238E27FC236}">
                  <a16:creationId xmlns:a16="http://schemas.microsoft.com/office/drawing/2014/main" id="{3594AC12-9643-CE4F-B5F7-B2CFDA64A2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9" y="4425"/>
              <a:ext cx="293" cy="4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x-none" sz="1500">
                  <a:cs typeface="Angsana New" panose="02020603050405020304" pitchFamily="18" charset="-34"/>
                </a:rPr>
                <a:t>C</a:t>
              </a:r>
              <a:endParaRPr lang="en-US" altLang="x-none" sz="1500"/>
            </a:p>
          </p:txBody>
        </p:sp>
        <p:sp>
          <p:nvSpPr>
            <p:cNvPr id="33" name="Rectangle 191">
              <a:extLst>
                <a:ext uri="{FF2B5EF4-FFF2-40B4-BE49-F238E27FC236}">
                  <a16:creationId xmlns:a16="http://schemas.microsoft.com/office/drawing/2014/main" id="{5A68286D-4021-4D4B-84FE-B7B5608301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45" y="2836"/>
              <a:ext cx="269" cy="4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x-none" sz="1500" dirty="0">
                  <a:cs typeface="Angsana New" panose="02020603050405020304" pitchFamily="18" charset="-34"/>
                </a:rPr>
                <a:t>B</a:t>
              </a:r>
              <a:endParaRPr lang="en-US" altLang="x-none" sz="1500" dirty="0"/>
            </a:p>
          </p:txBody>
        </p:sp>
        <p:sp>
          <p:nvSpPr>
            <p:cNvPr id="34" name="Rectangle 192">
              <a:extLst>
                <a:ext uri="{FF2B5EF4-FFF2-40B4-BE49-F238E27FC236}">
                  <a16:creationId xmlns:a16="http://schemas.microsoft.com/office/drawing/2014/main" id="{E26A207B-3478-1145-AF14-55D81DA716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93" y="868"/>
              <a:ext cx="269" cy="4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x-none" sz="1500" dirty="0">
                  <a:cs typeface="Angsana New" panose="02020603050405020304" pitchFamily="18" charset="-34"/>
                </a:rPr>
                <a:t>A</a:t>
              </a:r>
              <a:endParaRPr lang="en-US" altLang="x-none" sz="1500" dirty="0"/>
            </a:p>
          </p:txBody>
        </p:sp>
        <p:grpSp>
          <p:nvGrpSpPr>
            <p:cNvPr id="35" name="Group 193">
              <a:extLst>
                <a:ext uri="{FF2B5EF4-FFF2-40B4-BE49-F238E27FC236}">
                  <a16:creationId xmlns:a16="http://schemas.microsoft.com/office/drawing/2014/main" id="{967CAD43-F43E-FA40-B9FD-11C058A017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02" y="4458"/>
              <a:ext cx="49" cy="48"/>
              <a:chOff x="1162" y="4402"/>
              <a:chExt cx="49" cy="48"/>
            </a:xfrm>
          </p:grpSpPr>
          <p:sp>
            <p:nvSpPr>
              <p:cNvPr id="45" name="Oval 194">
                <a:extLst>
                  <a:ext uri="{FF2B5EF4-FFF2-40B4-BE49-F238E27FC236}">
                    <a16:creationId xmlns:a16="http://schemas.microsoft.com/office/drawing/2014/main" id="{CC2B5B54-0C46-BD4D-AC99-878DDA9C32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2" y="4402"/>
                <a:ext cx="49" cy="48"/>
              </a:xfrm>
              <a:prstGeom prst="ellipse">
                <a:avLst/>
              </a:prstGeom>
              <a:solidFill>
                <a:srgbClr val="FF0000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x-none" sz="1350">
                  <a:solidFill>
                    <a:schemeClr val="bg1"/>
                  </a:solidFill>
                </a:endParaRPr>
              </a:p>
            </p:txBody>
          </p:sp>
          <p:sp>
            <p:nvSpPr>
              <p:cNvPr id="46" name="Oval 195">
                <a:extLst>
                  <a:ext uri="{FF2B5EF4-FFF2-40B4-BE49-F238E27FC236}">
                    <a16:creationId xmlns:a16="http://schemas.microsoft.com/office/drawing/2014/main" id="{57FF471E-FE16-DC4D-9C40-FD0B53FE48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2" y="4402"/>
                <a:ext cx="49" cy="48"/>
              </a:xfrm>
              <a:prstGeom prst="ellipse">
                <a:avLst/>
              </a:prstGeom>
              <a:noFill/>
              <a:ln w="254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x-none" sz="135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6" name="Group 196">
              <a:extLst>
                <a:ext uri="{FF2B5EF4-FFF2-40B4-BE49-F238E27FC236}">
                  <a16:creationId xmlns:a16="http://schemas.microsoft.com/office/drawing/2014/main" id="{D1039615-2312-7442-A51D-52D83A5BB0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19" y="4420"/>
              <a:ext cx="48" cy="48"/>
              <a:chOff x="3679" y="4364"/>
              <a:chExt cx="48" cy="48"/>
            </a:xfrm>
          </p:grpSpPr>
          <p:sp>
            <p:nvSpPr>
              <p:cNvPr id="43" name="Oval 197">
                <a:extLst>
                  <a:ext uri="{FF2B5EF4-FFF2-40B4-BE49-F238E27FC236}">
                    <a16:creationId xmlns:a16="http://schemas.microsoft.com/office/drawing/2014/main" id="{6FD4A086-0256-0F41-ABE2-F4FA1F83CC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9" y="4364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x-none" sz="1350">
                  <a:solidFill>
                    <a:schemeClr val="bg1"/>
                  </a:solidFill>
                </a:endParaRPr>
              </a:p>
            </p:txBody>
          </p:sp>
          <p:sp>
            <p:nvSpPr>
              <p:cNvPr id="44" name="Oval 198">
                <a:extLst>
                  <a:ext uri="{FF2B5EF4-FFF2-40B4-BE49-F238E27FC236}">
                    <a16:creationId xmlns:a16="http://schemas.microsoft.com/office/drawing/2014/main" id="{5B2ACB68-D1F2-3F46-800A-430FABBDE3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9" y="4364"/>
                <a:ext cx="48" cy="48"/>
              </a:xfrm>
              <a:prstGeom prst="ellipse">
                <a:avLst/>
              </a:prstGeom>
              <a:noFill/>
              <a:ln w="254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x-none" sz="135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7" name="Group 199">
              <a:extLst>
                <a:ext uri="{FF2B5EF4-FFF2-40B4-BE49-F238E27FC236}">
                  <a16:creationId xmlns:a16="http://schemas.microsoft.com/office/drawing/2014/main" id="{7882F27D-B9BB-4A4F-9CA2-3DAA17BCC00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63" y="1441"/>
              <a:ext cx="48" cy="48"/>
              <a:chOff x="1523" y="1385"/>
              <a:chExt cx="48" cy="48"/>
            </a:xfrm>
          </p:grpSpPr>
          <p:sp>
            <p:nvSpPr>
              <p:cNvPr id="41" name="Oval 200">
                <a:extLst>
                  <a:ext uri="{FF2B5EF4-FFF2-40B4-BE49-F238E27FC236}">
                    <a16:creationId xmlns:a16="http://schemas.microsoft.com/office/drawing/2014/main" id="{E1ADCA9C-6146-2949-AB87-52A43ACEA3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3" y="1385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x-none" sz="1350">
                  <a:solidFill>
                    <a:schemeClr val="bg1"/>
                  </a:solidFill>
                </a:endParaRPr>
              </a:p>
            </p:txBody>
          </p:sp>
          <p:sp>
            <p:nvSpPr>
              <p:cNvPr id="42" name="Oval 201">
                <a:extLst>
                  <a:ext uri="{FF2B5EF4-FFF2-40B4-BE49-F238E27FC236}">
                    <a16:creationId xmlns:a16="http://schemas.microsoft.com/office/drawing/2014/main" id="{CE4285F3-878F-C843-B661-FDCF3A01A9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3" y="1385"/>
                <a:ext cx="48" cy="48"/>
              </a:xfrm>
              <a:prstGeom prst="ellipse">
                <a:avLst/>
              </a:prstGeom>
              <a:noFill/>
              <a:ln w="254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x-none" sz="135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8" name="Group 202">
              <a:extLst>
                <a:ext uri="{FF2B5EF4-FFF2-40B4-BE49-F238E27FC236}">
                  <a16:creationId xmlns:a16="http://schemas.microsoft.com/office/drawing/2014/main" id="{EB0AD28E-89AE-CE40-9F5B-609BFE86B3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595" y="3033"/>
              <a:ext cx="49" cy="48"/>
              <a:chOff x="4255" y="2977"/>
              <a:chExt cx="49" cy="48"/>
            </a:xfrm>
          </p:grpSpPr>
          <p:sp>
            <p:nvSpPr>
              <p:cNvPr id="39" name="Oval 203">
                <a:extLst>
                  <a:ext uri="{FF2B5EF4-FFF2-40B4-BE49-F238E27FC236}">
                    <a16:creationId xmlns:a16="http://schemas.microsoft.com/office/drawing/2014/main" id="{757AB785-6C17-BC45-BEC5-F31B0056DC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55" y="2977"/>
                <a:ext cx="49" cy="48"/>
              </a:xfrm>
              <a:prstGeom prst="ellipse">
                <a:avLst/>
              </a:prstGeom>
              <a:solidFill>
                <a:srgbClr val="FF0000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x-none" sz="1350">
                  <a:solidFill>
                    <a:schemeClr val="bg1"/>
                  </a:solidFill>
                </a:endParaRPr>
              </a:p>
            </p:txBody>
          </p:sp>
          <p:sp>
            <p:nvSpPr>
              <p:cNvPr id="40" name="Oval 204">
                <a:extLst>
                  <a:ext uri="{FF2B5EF4-FFF2-40B4-BE49-F238E27FC236}">
                    <a16:creationId xmlns:a16="http://schemas.microsoft.com/office/drawing/2014/main" id="{8762F9AB-A647-4D4C-9A0F-25A236FD96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55" y="2977"/>
                <a:ext cx="49" cy="48"/>
              </a:xfrm>
              <a:prstGeom prst="ellipse">
                <a:avLst/>
              </a:prstGeom>
              <a:noFill/>
              <a:ln w="254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x-none" sz="135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47" name="Oval 209">
            <a:extLst>
              <a:ext uri="{FF2B5EF4-FFF2-40B4-BE49-F238E27FC236}">
                <a16:creationId xmlns:a16="http://schemas.microsoft.com/office/drawing/2014/main" id="{97F3DFA1-A6EF-F04B-BCDF-39B1423A1714}"/>
              </a:ext>
            </a:extLst>
          </p:cNvPr>
          <p:cNvSpPr>
            <a:spLocks noChangeArrowheads="1"/>
          </p:cNvSpPr>
          <p:nvPr/>
        </p:nvSpPr>
        <p:spPr bwMode="auto">
          <a:xfrm rot="14264041">
            <a:off x="7162231" y="910795"/>
            <a:ext cx="1799035" cy="178236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x-none" sz="1350">
              <a:solidFill>
                <a:schemeClr val="bg1"/>
              </a:solidFill>
            </a:endParaRPr>
          </a:p>
        </p:txBody>
      </p:sp>
      <p:pic>
        <p:nvPicPr>
          <p:cNvPr id="48" name="Picture 8">
            <a:extLst>
              <a:ext uri="{FF2B5EF4-FFF2-40B4-BE49-F238E27FC236}">
                <a16:creationId xmlns:a16="http://schemas.microsoft.com/office/drawing/2014/main" id="{C0D0AA9B-B2D6-D14D-A7F7-6B319EDC3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375" y="3584378"/>
            <a:ext cx="1813480" cy="1221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val 9">
            <a:extLst>
              <a:ext uri="{FF2B5EF4-FFF2-40B4-BE49-F238E27FC236}">
                <a16:creationId xmlns:a16="http://schemas.microsoft.com/office/drawing/2014/main" id="{0E85936C-58B1-3A4A-BE9A-07360C8285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6577" y="3409606"/>
            <a:ext cx="1520079" cy="1478414"/>
          </a:xfrm>
          <a:prstGeom prst="ellips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50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id="{792E86BB-6975-3642-8363-A8AA055B7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81" y="3292362"/>
            <a:ext cx="1954424" cy="141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12">
            <a:extLst>
              <a:ext uri="{FF2B5EF4-FFF2-40B4-BE49-F238E27FC236}">
                <a16:creationId xmlns:a16="http://schemas.microsoft.com/office/drawing/2014/main" id="{71980794-3746-3741-B347-7D0F0B866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212" y="3308311"/>
            <a:ext cx="2162817" cy="1760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10">
            <a:extLst>
              <a:ext uri="{FF2B5EF4-FFF2-40B4-BE49-F238E27FC236}">
                <a16:creationId xmlns:a16="http://schemas.microsoft.com/office/drawing/2014/main" id="{9F65E0DB-3C3B-EC41-B7E1-60630B014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192" y="3290472"/>
            <a:ext cx="1655483" cy="171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Oval 11">
            <a:extLst>
              <a:ext uri="{FF2B5EF4-FFF2-40B4-BE49-F238E27FC236}">
                <a16:creationId xmlns:a16="http://schemas.microsoft.com/office/drawing/2014/main" id="{1D61CC36-9F0B-F840-AA72-97C4AF930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3718" y="3354888"/>
            <a:ext cx="1632990" cy="1579264"/>
          </a:xfrm>
          <a:prstGeom prst="ellips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5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AD5FC2-FAB1-4542-86C7-E60374E29EEC}"/>
              </a:ext>
            </a:extLst>
          </p:cNvPr>
          <p:cNvSpPr txBox="1"/>
          <p:nvPr/>
        </p:nvSpPr>
        <p:spPr>
          <a:xfrm>
            <a:off x="7688925" y="4832201"/>
            <a:ext cx="135462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950" dirty="0">
                <a:latin typeface="Cambria" panose="02040503050406030204" pitchFamily="18" charset="0"/>
              </a:rPr>
              <a:t>Hình 8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452EBF4-52A6-4948-AF3A-3C703A7C3BFA}"/>
              </a:ext>
            </a:extLst>
          </p:cNvPr>
          <p:cNvSpPr txBox="1"/>
          <p:nvPr/>
        </p:nvSpPr>
        <p:spPr>
          <a:xfrm>
            <a:off x="3033444" y="2528510"/>
            <a:ext cx="135462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950" dirty="0">
                <a:latin typeface="Cambria" panose="02040503050406030204" pitchFamily="18" charset="0"/>
              </a:rPr>
              <a:t>Hình 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A5FA975-D05B-E64D-9D4D-C32F3C96D28A}"/>
              </a:ext>
            </a:extLst>
          </p:cNvPr>
          <p:cNvSpPr txBox="1"/>
          <p:nvPr/>
        </p:nvSpPr>
        <p:spPr>
          <a:xfrm>
            <a:off x="5471662" y="2608253"/>
            <a:ext cx="135462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950" dirty="0">
                <a:latin typeface="Cambria" panose="02040503050406030204" pitchFamily="18" charset="0"/>
              </a:rPr>
              <a:t>Hình 3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CE0A416-1272-0547-81E4-8DA666BDBEBD}"/>
              </a:ext>
            </a:extLst>
          </p:cNvPr>
          <p:cNvSpPr txBox="1"/>
          <p:nvPr/>
        </p:nvSpPr>
        <p:spPr>
          <a:xfrm>
            <a:off x="7767479" y="2622978"/>
            <a:ext cx="135462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950" dirty="0">
                <a:latin typeface="Cambria" panose="02040503050406030204" pitchFamily="18" charset="0"/>
              </a:rPr>
              <a:t>Hình 4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18938BA-F404-2143-A8FF-D3CE64DF861C}"/>
              </a:ext>
            </a:extLst>
          </p:cNvPr>
          <p:cNvSpPr txBox="1"/>
          <p:nvPr/>
        </p:nvSpPr>
        <p:spPr>
          <a:xfrm>
            <a:off x="374320" y="4749485"/>
            <a:ext cx="135462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950" dirty="0">
                <a:latin typeface="Cambria" panose="02040503050406030204" pitchFamily="18" charset="0"/>
              </a:rPr>
              <a:t>Hình 5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2C2E8BC-28DE-E645-B5DC-BB47E4DA99B0}"/>
              </a:ext>
            </a:extLst>
          </p:cNvPr>
          <p:cNvSpPr txBox="1"/>
          <p:nvPr/>
        </p:nvSpPr>
        <p:spPr>
          <a:xfrm>
            <a:off x="2867704" y="4824225"/>
            <a:ext cx="135462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950" dirty="0">
                <a:latin typeface="Cambria" panose="02040503050406030204" pitchFamily="18" charset="0"/>
              </a:rPr>
              <a:t>Hình 6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BBAF1C8-2BB9-F742-A60D-866464DE67C4}"/>
              </a:ext>
            </a:extLst>
          </p:cNvPr>
          <p:cNvSpPr txBox="1"/>
          <p:nvPr/>
        </p:nvSpPr>
        <p:spPr>
          <a:xfrm>
            <a:off x="5414338" y="4808276"/>
            <a:ext cx="135462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950" dirty="0">
                <a:latin typeface="Cambria" panose="02040503050406030204" pitchFamily="18" charset="0"/>
              </a:rPr>
              <a:t>Hình 7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161A4F8-2097-834F-8AAA-91FC79077E11}"/>
              </a:ext>
            </a:extLst>
          </p:cNvPr>
          <p:cNvSpPr txBox="1"/>
          <p:nvPr/>
        </p:nvSpPr>
        <p:spPr>
          <a:xfrm>
            <a:off x="657226" y="2543661"/>
            <a:ext cx="135462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950" dirty="0">
                <a:latin typeface="Cambria" panose="02040503050406030204" pitchFamily="18" charset="0"/>
              </a:rPr>
              <a:t>Hình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DD0C7D-6ECE-BF42-BB03-31DEE92A88B4}"/>
              </a:ext>
            </a:extLst>
          </p:cNvPr>
          <p:cNvSpPr txBox="1"/>
          <p:nvPr/>
        </p:nvSpPr>
        <p:spPr>
          <a:xfrm>
            <a:off x="771080" y="2845571"/>
            <a:ext cx="113330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700" dirty="0">
                <a:solidFill>
                  <a:srgbClr val="FF0000"/>
                </a:solidFill>
                <a:latin typeface="Cambria" panose="02040503050406030204" pitchFamily="18" charset="0"/>
              </a:rPr>
              <a:t>X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B5FF75-958E-F34E-A1FC-8A3473790669}"/>
              </a:ext>
            </a:extLst>
          </p:cNvPr>
          <p:cNvSpPr txBox="1"/>
          <p:nvPr/>
        </p:nvSpPr>
        <p:spPr>
          <a:xfrm>
            <a:off x="3103373" y="2848702"/>
            <a:ext cx="113330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700" dirty="0">
                <a:solidFill>
                  <a:srgbClr val="FF0000"/>
                </a:solidFill>
                <a:latin typeface="Cambria" panose="02040503050406030204" pitchFamily="18" charset="0"/>
              </a:rPr>
              <a:t>X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68F8C2F-A1F4-3E40-80BF-C5F4510DCFB1}"/>
              </a:ext>
            </a:extLst>
          </p:cNvPr>
          <p:cNvSpPr txBox="1"/>
          <p:nvPr/>
        </p:nvSpPr>
        <p:spPr>
          <a:xfrm>
            <a:off x="5601473" y="2878990"/>
            <a:ext cx="113330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700" dirty="0">
                <a:solidFill>
                  <a:srgbClr val="FF0000"/>
                </a:solidFill>
                <a:latin typeface="Cambria" panose="02040503050406030204" pitchFamily="18" charset="0"/>
              </a:rPr>
              <a:t>X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6576648-546C-6349-A094-55550797E932}"/>
              </a:ext>
            </a:extLst>
          </p:cNvPr>
          <p:cNvSpPr txBox="1"/>
          <p:nvPr/>
        </p:nvSpPr>
        <p:spPr>
          <a:xfrm>
            <a:off x="8031707" y="2831207"/>
            <a:ext cx="113330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700" dirty="0">
                <a:solidFill>
                  <a:srgbClr val="FF0000"/>
                </a:solidFill>
                <a:latin typeface="Cambria" panose="02040503050406030204" pitchFamily="18" charset="0"/>
              </a:rPr>
              <a:t>X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F2F5287-7A06-C74D-B223-6F5692BF9ED4}"/>
              </a:ext>
            </a:extLst>
          </p:cNvPr>
          <p:cNvSpPr txBox="1"/>
          <p:nvPr/>
        </p:nvSpPr>
        <p:spPr>
          <a:xfrm>
            <a:off x="3089027" y="5034894"/>
            <a:ext cx="113330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700" dirty="0">
                <a:solidFill>
                  <a:srgbClr val="FF0000"/>
                </a:solidFill>
                <a:latin typeface="Cambria" panose="02040503050406030204" pitchFamily="18" charset="0"/>
              </a:rPr>
              <a:t>X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86DC9FC-CC5D-9D4D-B6BE-BCC1086E217A}"/>
              </a:ext>
            </a:extLst>
          </p:cNvPr>
          <p:cNvSpPr txBox="1"/>
          <p:nvPr/>
        </p:nvSpPr>
        <p:spPr>
          <a:xfrm>
            <a:off x="7964889" y="5047965"/>
            <a:ext cx="113330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700" dirty="0">
                <a:solidFill>
                  <a:srgbClr val="FF0000"/>
                </a:solidFill>
                <a:latin typeface="Cambria" panose="02040503050406030204" pitchFamily="18" charset="0"/>
              </a:rPr>
              <a:t>X</a:t>
            </a:r>
          </a:p>
        </p:txBody>
      </p:sp>
      <p:pic>
        <p:nvPicPr>
          <p:cNvPr id="64" name="Picture 8" descr="Digit 120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954" y="5448004"/>
            <a:ext cx="2482520" cy="1363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9862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1" presetClass="exit" presetSubtype="0" fill="hold" nodeType="withEffect">
                                  <p:stCondLst>
                                    <p:cond delay="123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17" grpId="0" animBg="1"/>
      <p:bldP spid="47" grpId="0" animBg="1"/>
      <p:bldP spid="49" grpId="0" animBg="1"/>
      <p:bldP spid="53" grpId="0" animBg="1"/>
      <p:bldP spid="5" grpId="0"/>
      <p:bldP spid="61" grpId="0"/>
      <p:bldP spid="62" grpId="0"/>
      <p:bldP spid="63" grpId="0"/>
      <p:bldP spid="65" grpId="0"/>
      <p:bldP spid="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Cover">
            <a:extLst>
              <a:ext uri="{FF2B5EF4-FFF2-40B4-BE49-F238E27FC236}">
                <a16:creationId xmlns:a16="http://schemas.microsoft.com/office/drawing/2014/main" id="{FC9B45B6-9A8A-4E95-AF5F-15E486D60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" y="2559050"/>
            <a:ext cx="6437313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Picture 3" descr="Cover">
            <a:extLst>
              <a:ext uri="{FF2B5EF4-FFF2-40B4-BE49-F238E27FC236}">
                <a16:creationId xmlns:a16="http://schemas.microsoft.com/office/drawing/2014/main" id="{1990768F-4CE0-4B28-9FDA-C304E9CDA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2559050"/>
            <a:ext cx="8343900" cy="159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4" descr="Cover">
            <a:extLst>
              <a:ext uri="{FF2B5EF4-FFF2-40B4-BE49-F238E27FC236}">
                <a16:creationId xmlns:a16="http://schemas.microsoft.com/office/drawing/2014/main" id="{E4D27468-4BF9-4853-8FA6-37CC6548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879600"/>
            <a:ext cx="455136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5" descr="Cover">
            <a:extLst>
              <a:ext uri="{FF2B5EF4-FFF2-40B4-BE49-F238E27FC236}">
                <a16:creationId xmlns:a16="http://schemas.microsoft.com/office/drawing/2014/main" id="{92EB01D9-800C-4D81-807C-0500F3D13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954088"/>
            <a:ext cx="4795837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6" descr="Cover">
            <a:extLst>
              <a:ext uri="{FF2B5EF4-FFF2-40B4-BE49-F238E27FC236}">
                <a16:creationId xmlns:a16="http://schemas.microsoft.com/office/drawing/2014/main" id="{1BA33F03-E2C9-4D8D-89A8-35CF0B5B2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8663"/>
            <a:ext cx="1871663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11" name="Group 7">
            <a:extLst>
              <a:ext uri="{FF2B5EF4-FFF2-40B4-BE49-F238E27FC236}">
                <a16:creationId xmlns:a16="http://schemas.microsoft.com/office/drawing/2014/main" id="{CC505C15-D2BB-47D2-B2E7-8DAB753E237B}"/>
              </a:ext>
            </a:extLst>
          </p:cNvPr>
          <p:cNvGrpSpPr>
            <a:grpSpLocks/>
          </p:cNvGrpSpPr>
          <p:nvPr/>
        </p:nvGrpSpPr>
        <p:grpSpPr bwMode="auto">
          <a:xfrm>
            <a:off x="5332413" y="76200"/>
            <a:ext cx="1800225" cy="1674813"/>
            <a:chOff x="2847" y="-57"/>
            <a:chExt cx="1134" cy="1055"/>
          </a:xfrm>
        </p:grpSpPr>
        <p:sp>
          <p:nvSpPr>
            <p:cNvPr id="54280" name="Line 8">
              <a:extLst>
                <a:ext uri="{FF2B5EF4-FFF2-40B4-BE49-F238E27FC236}">
                  <a16:creationId xmlns:a16="http://schemas.microsoft.com/office/drawing/2014/main" id="{8D43A33A-01C2-4273-B4AC-C66C5631A5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35" y="132"/>
              <a:ext cx="249" cy="32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 sz="2000">
                <a:solidFill>
                  <a:srgbClr val="000000"/>
                </a:solidFill>
                <a:latin typeface="Times New Roman" panose="02020603050405020304" pitchFamily="18" charset="0"/>
                <a:cs typeface="+mn-cs"/>
              </a:endParaRPr>
            </a:p>
          </p:txBody>
        </p:sp>
        <p:sp>
          <p:nvSpPr>
            <p:cNvPr id="54281" name="Line 9">
              <a:extLst>
                <a:ext uri="{FF2B5EF4-FFF2-40B4-BE49-F238E27FC236}">
                  <a16:creationId xmlns:a16="http://schemas.microsoft.com/office/drawing/2014/main" id="{4AF9167C-8707-4E2A-91EB-4734601F31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47" y="454"/>
              <a:ext cx="649" cy="23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 sz="2000">
                <a:solidFill>
                  <a:srgbClr val="000000"/>
                </a:solidFill>
                <a:latin typeface="Times New Roman" panose="02020603050405020304" pitchFamily="18" charset="0"/>
                <a:cs typeface="+mn-cs"/>
              </a:endParaRPr>
            </a:p>
          </p:txBody>
        </p:sp>
        <p:grpSp>
          <p:nvGrpSpPr>
            <p:cNvPr id="21576" name="Group 10">
              <a:extLst>
                <a:ext uri="{FF2B5EF4-FFF2-40B4-BE49-F238E27FC236}">
                  <a16:creationId xmlns:a16="http://schemas.microsoft.com/office/drawing/2014/main" id="{DD0D9BD5-AF40-43EB-9946-37460D16D59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78" y="132"/>
              <a:ext cx="424" cy="554"/>
              <a:chOff x="792" y="608"/>
              <a:chExt cx="600" cy="936"/>
            </a:xfrm>
          </p:grpSpPr>
          <p:sp>
            <p:nvSpPr>
              <p:cNvPr id="54283" name="Line 11">
                <a:extLst>
                  <a:ext uri="{FF2B5EF4-FFF2-40B4-BE49-F238E27FC236}">
                    <a16:creationId xmlns:a16="http://schemas.microsoft.com/office/drawing/2014/main" id="{F854015A-DA73-4FDA-A549-DEEA59C410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2" y="608"/>
                <a:ext cx="600" cy="79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 sz="2000">
                  <a:solidFill>
                    <a:srgbClr val="000000"/>
                  </a:solidFill>
                  <a:latin typeface="Times New Roman" panose="02020603050405020304" pitchFamily="18" charset="0"/>
                  <a:cs typeface="+mn-cs"/>
                </a:endParaRPr>
              </a:p>
            </p:txBody>
          </p:sp>
          <p:sp>
            <p:nvSpPr>
              <p:cNvPr id="54284" name="Line 12">
                <a:extLst>
                  <a:ext uri="{FF2B5EF4-FFF2-40B4-BE49-F238E27FC236}">
                    <a16:creationId xmlns:a16="http://schemas.microsoft.com/office/drawing/2014/main" id="{335D786C-9FBD-4020-BA5C-FA61C69562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92" y="687"/>
                <a:ext cx="0" cy="857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 sz="2000">
                  <a:solidFill>
                    <a:srgbClr val="000000"/>
                  </a:solidFill>
                  <a:latin typeface="Times New Roman" panose="02020603050405020304" pitchFamily="18" charset="0"/>
                  <a:cs typeface="+mn-cs"/>
                </a:endParaRPr>
              </a:p>
            </p:txBody>
          </p:sp>
        </p:grpSp>
        <p:graphicFrame>
          <p:nvGraphicFramePr>
            <p:cNvPr id="21577" name="Object 13">
              <a:extLst>
                <a:ext uri="{FF2B5EF4-FFF2-40B4-BE49-F238E27FC236}">
                  <a16:creationId xmlns:a16="http://schemas.microsoft.com/office/drawing/2014/main" id="{7664FC8F-4E38-4479-A834-2A42DBB2BA5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66" y="168"/>
            <a:ext cx="227" cy="1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342751" imgH="190417" progId="Equation.DSMT4">
                    <p:embed/>
                  </p:oleObj>
                </mc:Choice>
                <mc:Fallback>
                  <p:oleObj name="Equation" r:id="rId7" imgW="342751" imgH="190417" progId="Equation.DSMT4">
                    <p:embed/>
                    <p:pic>
                      <p:nvPicPr>
                        <p:cNvPr id="21577" name="Object 13">
                          <a:extLst>
                            <a:ext uri="{FF2B5EF4-FFF2-40B4-BE49-F238E27FC236}">
                              <a16:creationId xmlns:a16="http://schemas.microsoft.com/office/drawing/2014/main" id="{7664FC8F-4E38-4479-A834-2A42DBB2BA5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66" y="168"/>
                          <a:ext cx="227" cy="1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FF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78" name="Object 14">
              <a:extLst>
                <a:ext uri="{FF2B5EF4-FFF2-40B4-BE49-F238E27FC236}">
                  <a16:creationId xmlns:a16="http://schemas.microsoft.com/office/drawing/2014/main" id="{5B6A6C36-A9ED-454F-8818-0BA28DF6C49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107" y="357"/>
            <a:ext cx="189" cy="1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266469" imgH="190335" progId="Equation.DSMT4">
                    <p:embed/>
                  </p:oleObj>
                </mc:Choice>
                <mc:Fallback>
                  <p:oleObj name="Equation" r:id="rId9" imgW="266469" imgH="190335" progId="Equation.DSMT4">
                    <p:embed/>
                    <p:pic>
                      <p:nvPicPr>
                        <p:cNvPr id="21578" name="Object 14">
                          <a:extLst>
                            <a:ext uri="{FF2B5EF4-FFF2-40B4-BE49-F238E27FC236}">
                              <a16:creationId xmlns:a16="http://schemas.microsoft.com/office/drawing/2014/main" id="{5B6A6C36-A9ED-454F-8818-0BA28DF6C49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07" y="357"/>
                          <a:ext cx="189" cy="1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FF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579" name="Text Box 15">
              <a:extLst>
                <a:ext uri="{FF2B5EF4-FFF2-40B4-BE49-F238E27FC236}">
                  <a16:creationId xmlns:a16="http://schemas.microsoft.com/office/drawing/2014/main" id="{3DE2CC3F-3FCF-4B52-8F75-D7596699D8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7" y="-57"/>
              <a:ext cx="17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>
                  <a:solidFill>
                    <a:srgbClr val="0000FF"/>
                  </a:solidFill>
                  <a:latin typeface=".VnTime" panose="020B7200000000000000" pitchFamily="34" charset="0"/>
                </a:rPr>
                <a:t>A</a:t>
              </a:r>
            </a:p>
          </p:txBody>
        </p:sp>
        <p:sp>
          <p:nvSpPr>
            <p:cNvPr id="21580" name="Text Box 16">
              <a:extLst>
                <a:ext uri="{FF2B5EF4-FFF2-40B4-BE49-F238E27FC236}">
                  <a16:creationId xmlns:a16="http://schemas.microsoft.com/office/drawing/2014/main" id="{9AE9CD59-F3B8-436A-AAEF-6302181779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47" y="344"/>
              <a:ext cx="176" cy="6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>
                  <a:solidFill>
                    <a:srgbClr val="0000FF"/>
                  </a:solidFill>
                  <a:latin typeface=".VnTime" panose="020B7200000000000000" pitchFamily="34" charset="0"/>
                </a:rPr>
                <a:t>B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en-US" sz="2800">
                <a:solidFill>
                  <a:srgbClr val="0000FF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21581" name="Text Box 17">
              <a:extLst>
                <a:ext uri="{FF2B5EF4-FFF2-40B4-BE49-F238E27FC236}">
                  <a16:creationId xmlns:a16="http://schemas.microsoft.com/office/drawing/2014/main" id="{538C2896-1C6A-4044-B8D3-8C87665744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7" y="614"/>
              <a:ext cx="3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>
                  <a:solidFill>
                    <a:srgbClr val="0000FF"/>
                  </a:solidFill>
                  <a:latin typeface=".VnTime" panose="020B7200000000000000" pitchFamily="34" charset="0"/>
                </a:rPr>
                <a:t>C</a:t>
              </a:r>
            </a:p>
          </p:txBody>
        </p:sp>
        <p:sp>
          <p:nvSpPr>
            <p:cNvPr id="21582" name="Text Box 18">
              <a:extLst>
                <a:ext uri="{FF2B5EF4-FFF2-40B4-BE49-F238E27FC236}">
                  <a16:creationId xmlns:a16="http://schemas.microsoft.com/office/drawing/2014/main" id="{706BC84F-B3FA-47EE-92AF-47540AD517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77" y="24"/>
              <a:ext cx="30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>
                  <a:solidFill>
                    <a:srgbClr val="0000FF"/>
                  </a:solidFill>
                  <a:latin typeface=".VnTime" panose="020B7200000000000000" pitchFamily="34" charset="0"/>
                </a:rPr>
                <a:t>D</a:t>
              </a:r>
            </a:p>
          </p:txBody>
        </p:sp>
      </p:grpSp>
      <p:grpSp>
        <p:nvGrpSpPr>
          <p:cNvPr id="21512" name="Group 19">
            <a:extLst>
              <a:ext uri="{FF2B5EF4-FFF2-40B4-BE49-F238E27FC236}">
                <a16:creationId xmlns:a16="http://schemas.microsoft.com/office/drawing/2014/main" id="{FF8CFBAC-8716-44CC-9218-21F94E42C9CB}"/>
              </a:ext>
            </a:extLst>
          </p:cNvPr>
          <p:cNvGrpSpPr>
            <a:grpSpLocks/>
          </p:cNvGrpSpPr>
          <p:nvPr/>
        </p:nvGrpSpPr>
        <p:grpSpPr bwMode="auto">
          <a:xfrm>
            <a:off x="5451475" y="1176338"/>
            <a:ext cx="2414588" cy="1727200"/>
            <a:chOff x="159" y="212"/>
            <a:chExt cx="1880" cy="1162"/>
          </a:xfrm>
        </p:grpSpPr>
        <p:grpSp>
          <p:nvGrpSpPr>
            <p:cNvPr id="21542" name="Group 20">
              <a:extLst>
                <a:ext uri="{FF2B5EF4-FFF2-40B4-BE49-F238E27FC236}">
                  <a16:creationId xmlns:a16="http://schemas.microsoft.com/office/drawing/2014/main" id="{2114AAFC-92AD-4536-9D74-9C68A508C1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9" y="212"/>
              <a:ext cx="1880" cy="1162"/>
              <a:chOff x="360" y="660"/>
              <a:chExt cx="1880" cy="1162"/>
            </a:xfrm>
          </p:grpSpPr>
          <p:grpSp>
            <p:nvGrpSpPr>
              <p:cNvPr id="21544" name="Group 21">
                <a:extLst>
                  <a:ext uri="{FF2B5EF4-FFF2-40B4-BE49-F238E27FC236}">
                    <a16:creationId xmlns:a16="http://schemas.microsoft.com/office/drawing/2014/main" id="{2E711C50-8176-4F64-BFAD-F2EB19A6FF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99" y="841"/>
                <a:ext cx="1258" cy="805"/>
                <a:chOff x="1056" y="1106"/>
                <a:chExt cx="1258" cy="805"/>
              </a:xfrm>
            </p:grpSpPr>
            <p:grpSp>
              <p:nvGrpSpPr>
                <p:cNvPr id="21549" name="Group 22">
                  <a:extLst>
                    <a:ext uri="{FF2B5EF4-FFF2-40B4-BE49-F238E27FC236}">
                      <a16:creationId xmlns:a16="http://schemas.microsoft.com/office/drawing/2014/main" id="{55EB2430-BCF2-4ACC-94E3-E3785888EA5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56" y="1110"/>
                  <a:ext cx="1258" cy="798"/>
                  <a:chOff x="1056" y="1110"/>
                  <a:chExt cx="1258" cy="798"/>
                </a:xfrm>
              </p:grpSpPr>
              <p:grpSp>
                <p:nvGrpSpPr>
                  <p:cNvPr id="21554" name="Group 23">
                    <a:extLst>
                      <a:ext uri="{FF2B5EF4-FFF2-40B4-BE49-F238E27FC236}">
                        <a16:creationId xmlns:a16="http://schemas.microsoft.com/office/drawing/2014/main" id="{6611AD8A-C4F8-4A9B-A4E1-177955280F2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601" y="1326"/>
                    <a:ext cx="713" cy="238"/>
                    <a:chOff x="1601" y="1326"/>
                    <a:chExt cx="713" cy="238"/>
                  </a:xfrm>
                </p:grpSpPr>
                <p:sp>
                  <p:nvSpPr>
                    <p:cNvPr id="54296" name="Line 24">
                      <a:extLst>
                        <a:ext uri="{FF2B5EF4-FFF2-40B4-BE49-F238E27FC236}">
                          <a16:creationId xmlns:a16="http://schemas.microsoft.com/office/drawing/2014/main" id="{242CF02C-E41C-4AB0-A57F-A59131618FF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07" y="1426"/>
                      <a:ext cx="26" cy="5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1" hangingPunct="1">
                        <a:defRPr/>
                      </a:pPr>
                      <a:endParaRPr lang="en-US"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+mn-cs"/>
                      </a:endParaRPr>
                    </a:p>
                  </p:txBody>
                </p:sp>
                <p:grpSp>
                  <p:nvGrpSpPr>
                    <p:cNvPr id="21571" name="Group 25">
                      <a:extLst>
                        <a:ext uri="{FF2B5EF4-FFF2-40B4-BE49-F238E27FC236}">
                          <a16:creationId xmlns:a16="http://schemas.microsoft.com/office/drawing/2014/main" id="{A43A8F41-967A-4E73-80FC-63C9BCB670CB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01" y="1326"/>
                      <a:ext cx="713" cy="238"/>
                      <a:chOff x="1518" y="1015"/>
                      <a:chExt cx="713" cy="238"/>
                    </a:xfrm>
                  </p:grpSpPr>
                  <p:sp>
                    <p:nvSpPr>
                      <p:cNvPr id="54298" name="Line 26">
                        <a:extLst>
                          <a:ext uri="{FF2B5EF4-FFF2-40B4-BE49-F238E27FC236}">
                            <a16:creationId xmlns:a16="http://schemas.microsoft.com/office/drawing/2014/main" id="{AC7F57B4-F214-4ED3-9A47-505C7F01C4E3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518" y="1015"/>
                        <a:ext cx="713" cy="238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chemeClr val="fol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pPr eaLnBrk="1" hangingPunct="1">
                          <a:defRPr/>
                        </a:pPr>
                        <a:endParaRPr lang="en-US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+mn-cs"/>
                        </a:endParaRPr>
                      </a:p>
                    </p:txBody>
                  </p:sp>
                  <p:sp>
                    <p:nvSpPr>
                      <p:cNvPr id="54299" name="Line 27">
                        <a:extLst>
                          <a:ext uri="{FF2B5EF4-FFF2-40B4-BE49-F238E27FC236}">
                            <a16:creationId xmlns:a16="http://schemas.microsoft.com/office/drawing/2014/main" id="{C5F29D7D-ACF8-4128-893E-6A795AA47E5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860" y="1111"/>
                        <a:ext cx="27" cy="54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pPr eaLnBrk="1" hangingPunct="1">
                          <a:defRPr/>
                        </a:pPr>
                        <a:endParaRPr lang="en-US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21555" name="Group 28">
                    <a:extLst>
                      <a:ext uri="{FF2B5EF4-FFF2-40B4-BE49-F238E27FC236}">
                        <a16:creationId xmlns:a16="http://schemas.microsoft.com/office/drawing/2014/main" id="{DFB2F24E-90D7-4202-9775-EC15182A6A3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flipV="1">
                    <a:off x="1056" y="1110"/>
                    <a:ext cx="557" cy="448"/>
                    <a:chOff x="1601" y="1326"/>
                    <a:chExt cx="713" cy="238"/>
                  </a:xfrm>
                </p:grpSpPr>
                <p:sp>
                  <p:nvSpPr>
                    <p:cNvPr id="54301" name="Line 29">
                      <a:extLst>
                        <a:ext uri="{FF2B5EF4-FFF2-40B4-BE49-F238E27FC236}">
                          <a16:creationId xmlns:a16="http://schemas.microsoft.com/office/drawing/2014/main" id="{13AE4C51-F98C-405F-8172-3A71A633782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09" y="1426"/>
                      <a:ext cx="28" cy="55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1" hangingPunct="1">
                        <a:defRPr/>
                      </a:pPr>
                      <a:endParaRPr lang="en-US"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+mn-cs"/>
                      </a:endParaRPr>
                    </a:p>
                  </p:txBody>
                </p:sp>
                <p:grpSp>
                  <p:nvGrpSpPr>
                    <p:cNvPr id="21567" name="Group 30">
                      <a:extLst>
                        <a:ext uri="{FF2B5EF4-FFF2-40B4-BE49-F238E27FC236}">
                          <a16:creationId xmlns:a16="http://schemas.microsoft.com/office/drawing/2014/main" id="{88B55CD2-9832-4E5B-B47C-4B5696086D50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01" y="1326"/>
                      <a:ext cx="713" cy="238"/>
                      <a:chOff x="1518" y="1015"/>
                      <a:chExt cx="713" cy="238"/>
                    </a:xfrm>
                  </p:grpSpPr>
                  <p:sp>
                    <p:nvSpPr>
                      <p:cNvPr id="54303" name="Line 31">
                        <a:extLst>
                          <a:ext uri="{FF2B5EF4-FFF2-40B4-BE49-F238E27FC236}">
                            <a16:creationId xmlns:a16="http://schemas.microsoft.com/office/drawing/2014/main" id="{E4649C21-1922-47B6-BC54-36041897E9B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516" y="1015"/>
                        <a:ext cx="715" cy="238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chemeClr val="fol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pPr eaLnBrk="1" hangingPunct="1">
                          <a:defRPr/>
                        </a:pPr>
                        <a:endParaRPr lang="en-US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+mn-cs"/>
                        </a:endParaRPr>
                      </a:p>
                    </p:txBody>
                  </p:sp>
                  <p:sp>
                    <p:nvSpPr>
                      <p:cNvPr id="54304" name="Line 32">
                        <a:extLst>
                          <a:ext uri="{FF2B5EF4-FFF2-40B4-BE49-F238E27FC236}">
                            <a16:creationId xmlns:a16="http://schemas.microsoft.com/office/drawing/2014/main" id="{4BD77270-A314-422B-8A5A-9A21A27165E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859" y="1111"/>
                        <a:ext cx="27" cy="5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pPr eaLnBrk="1" hangingPunct="1">
                          <a:defRPr/>
                        </a:pPr>
                        <a:endParaRPr lang="en-US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21556" name="Group 33">
                    <a:extLst>
                      <a:ext uri="{FF2B5EF4-FFF2-40B4-BE49-F238E27FC236}">
                        <a16:creationId xmlns:a16="http://schemas.microsoft.com/office/drawing/2014/main" id="{92E405A3-E857-4CAF-AA2D-6C41056D15A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059" y="1561"/>
                    <a:ext cx="557" cy="347"/>
                    <a:chOff x="1601" y="1326"/>
                    <a:chExt cx="713" cy="238"/>
                  </a:xfrm>
                </p:grpSpPr>
                <p:sp>
                  <p:nvSpPr>
                    <p:cNvPr id="54306" name="Line 34">
                      <a:extLst>
                        <a:ext uri="{FF2B5EF4-FFF2-40B4-BE49-F238E27FC236}">
                          <a16:creationId xmlns:a16="http://schemas.microsoft.com/office/drawing/2014/main" id="{63FF448C-FCA0-4D86-B523-1BEBBF0AC84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07" y="1426"/>
                      <a:ext cx="27" cy="55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1" hangingPunct="1">
                        <a:defRPr/>
                      </a:pPr>
                      <a:endParaRPr lang="en-US"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+mn-cs"/>
                      </a:endParaRPr>
                    </a:p>
                  </p:txBody>
                </p:sp>
                <p:grpSp>
                  <p:nvGrpSpPr>
                    <p:cNvPr id="21563" name="Group 35">
                      <a:extLst>
                        <a:ext uri="{FF2B5EF4-FFF2-40B4-BE49-F238E27FC236}">
                          <a16:creationId xmlns:a16="http://schemas.microsoft.com/office/drawing/2014/main" id="{1D1B9964-92F8-4B26-962A-B230F0C2D84B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01" y="1326"/>
                      <a:ext cx="713" cy="238"/>
                      <a:chOff x="1518" y="1015"/>
                      <a:chExt cx="713" cy="238"/>
                    </a:xfrm>
                  </p:grpSpPr>
                  <p:sp>
                    <p:nvSpPr>
                      <p:cNvPr id="54308" name="Line 36">
                        <a:extLst>
                          <a:ext uri="{FF2B5EF4-FFF2-40B4-BE49-F238E27FC236}">
                            <a16:creationId xmlns:a16="http://schemas.microsoft.com/office/drawing/2014/main" id="{6F6F28DD-B461-4CA8-8A61-2656CA8D0943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504" y="1015"/>
                        <a:ext cx="720" cy="238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chemeClr val="fol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pPr eaLnBrk="1" hangingPunct="1">
                          <a:defRPr/>
                        </a:pPr>
                        <a:endParaRPr lang="en-US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+mn-cs"/>
                        </a:endParaRPr>
                      </a:p>
                    </p:txBody>
                  </p:sp>
                  <p:sp>
                    <p:nvSpPr>
                      <p:cNvPr id="54309" name="Line 37">
                        <a:extLst>
                          <a:ext uri="{FF2B5EF4-FFF2-40B4-BE49-F238E27FC236}">
                            <a16:creationId xmlns:a16="http://schemas.microsoft.com/office/drawing/2014/main" id="{9FC82396-AB56-426E-9163-6BD6E8595D5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859" y="1111"/>
                        <a:ext cx="27" cy="5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pPr eaLnBrk="1" hangingPunct="1">
                          <a:defRPr/>
                        </a:pPr>
                        <a:endParaRPr lang="en-US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21557" name="Group 38">
                    <a:extLst>
                      <a:ext uri="{FF2B5EF4-FFF2-40B4-BE49-F238E27FC236}">
                        <a16:creationId xmlns:a16="http://schemas.microsoft.com/office/drawing/2014/main" id="{3EAC662C-BF16-49AF-90EC-C0FAD5F0E98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flipV="1">
                    <a:off x="1619" y="1564"/>
                    <a:ext cx="658" cy="265"/>
                    <a:chOff x="1601" y="1326"/>
                    <a:chExt cx="713" cy="238"/>
                  </a:xfrm>
                </p:grpSpPr>
                <p:sp>
                  <p:nvSpPr>
                    <p:cNvPr id="54311" name="Line 39">
                      <a:extLst>
                        <a:ext uri="{FF2B5EF4-FFF2-40B4-BE49-F238E27FC236}">
                          <a16:creationId xmlns:a16="http://schemas.microsoft.com/office/drawing/2014/main" id="{971308B2-EC6E-4C34-9EAB-39FC8D0699C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09" y="1426"/>
                      <a:ext cx="28" cy="59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eaLnBrk="1" hangingPunct="1">
                        <a:defRPr/>
                      </a:pPr>
                      <a:endParaRPr lang="en-US"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+mn-cs"/>
                      </a:endParaRPr>
                    </a:p>
                  </p:txBody>
                </p:sp>
                <p:grpSp>
                  <p:nvGrpSpPr>
                    <p:cNvPr id="21559" name="Group 40">
                      <a:extLst>
                        <a:ext uri="{FF2B5EF4-FFF2-40B4-BE49-F238E27FC236}">
                          <a16:creationId xmlns:a16="http://schemas.microsoft.com/office/drawing/2014/main" id="{9F7E1826-5528-46A8-9B96-1E175571A0F7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01" y="1326"/>
                      <a:ext cx="713" cy="238"/>
                      <a:chOff x="1518" y="1015"/>
                      <a:chExt cx="713" cy="238"/>
                    </a:xfrm>
                  </p:grpSpPr>
                  <p:sp>
                    <p:nvSpPr>
                      <p:cNvPr id="54313" name="Line 41">
                        <a:extLst>
                          <a:ext uri="{FF2B5EF4-FFF2-40B4-BE49-F238E27FC236}">
                            <a16:creationId xmlns:a16="http://schemas.microsoft.com/office/drawing/2014/main" id="{F9E87E79-DCB0-4F86-B9C3-444DB5F519B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518" y="1015"/>
                        <a:ext cx="713" cy="238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chemeClr val="fol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pPr eaLnBrk="1" hangingPunct="1">
                          <a:defRPr/>
                        </a:pPr>
                        <a:endParaRPr lang="en-US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+mn-cs"/>
                        </a:endParaRPr>
                      </a:p>
                    </p:txBody>
                  </p:sp>
                  <p:sp>
                    <p:nvSpPr>
                      <p:cNvPr id="54314" name="Line 42">
                        <a:extLst>
                          <a:ext uri="{FF2B5EF4-FFF2-40B4-BE49-F238E27FC236}">
                            <a16:creationId xmlns:a16="http://schemas.microsoft.com/office/drawing/2014/main" id="{E127633F-C246-4846-B087-815AC7FF0C8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860" y="1111"/>
                        <a:ext cx="28" cy="5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pPr eaLnBrk="1" hangingPunct="1">
                          <a:defRPr/>
                        </a:pPr>
                        <a:endParaRPr lang="en-US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+mn-cs"/>
                        </a:endParaRPr>
                      </a:p>
                    </p:txBody>
                  </p:sp>
                </p:grpSp>
              </p:grpSp>
            </p:grpSp>
            <p:sp>
              <p:nvSpPr>
                <p:cNvPr id="54315" name="Line 43">
                  <a:extLst>
                    <a:ext uri="{FF2B5EF4-FFF2-40B4-BE49-F238E27FC236}">
                      <a16:creationId xmlns:a16="http://schemas.microsoft.com/office/drawing/2014/main" id="{CFDF2176-7C93-4F57-936B-FBAC4450BD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058" y="1098"/>
                  <a:ext cx="1242" cy="210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 sz="2000">
                    <a:solidFill>
                      <a:srgbClr val="000000"/>
                    </a:solidFill>
                    <a:latin typeface="Times New Roman" panose="02020603050405020304" pitchFamily="18" charset="0"/>
                    <a:cs typeface="+mn-cs"/>
                  </a:endParaRPr>
                </a:p>
              </p:txBody>
            </p:sp>
            <p:sp>
              <p:nvSpPr>
                <p:cNvPr id="54316" name="Line 44">
                  <a:extLst>
                    <a:ext uri="{FF2B5EF4-FFF2-40B4-BE49-F238E27FC236}">
                      <a16:creationId xmlns:a16="http://schemas.microsoft.com/office/drawing/2014/main" id="{2D0FB493-FEA4-4AAF-B25A-E76D4A39F3E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2285" y="1326"/>
                  <a:ext cx="10" cy="514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 sz="2000">
                    <a:solidFill>
                      <a:srgbClr val="000000"/>
                    </a:solidFill>
                    <a:latin typeface="Times New Roman" panose="02020603050405020304" pitchFamily="18" charset="0"/>
                    <a:cs typeface="+mn-cs"/>
                  </a:endParaRPr>
                </a:p>
              </p:txBody>
            </p:sp>
            <p:sp>
              <p:nvSpPr>
                <p:cNvPr id="54317" name="Line 45">
                  <a:extLst>
                    <a:ext uri="{FF2B5EF4-FFF2-40B4-BE49-F238E27FC236}">
                      <a16:creationId xmlns:a16="http://schemas.microsoft.com/office/drawing/2014/main" id="{403E405A-DDAF-414A-987D-318A8E1FB5C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069" y="1838"/>
                  <a:ext cx="1216" cy="73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 sz="2000">
                    <a:solidFill>
                      <a:srgbClr val="000000"/>
                    </a:solidFill>
                    <a:latin typeface="Times New Roman" panose="02020603050405020304" pitchFamily="18" charset="0"/>
                    <a:cs typeface="+mn-cs"/>
                  </a:endParaRPr>
                </a:p>
              </p:txBody>
            </p:sp>
            <p:sp>
              <p:nvSpPr>
                <p:cNvPr id="54318" name="Line 46">
                  <a:extLst>
                    <a:ext uri="{FF2B5EF4-FFF2-40B4-BE49-F238E27FC236}">
                      <a16:creationId xmlns:a16="http://schemas.microsoft.com/office/drawing/2014/main" id="{28B46090-62CF-44E6-865E-76FD128904D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058" y="1113"/>
                  <a:ext cx="11" cy="789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US" sz="2000">
                    <a:solidFill>
                      <a:srgbClr val="000000"/>
                    </a:solidFill>
                    <a:latin typeface="Times New Roman" panose="02020603050405020304" pitchFamily="18" charset="0"/>
                    <a:cs typeface="+mn-cs"/>
                  </a:endParaRPr>
                </a:p>
              </p:txBody>
            </p:sp>
          </p:grpSp>
          <p:sp>
            <p:nvSpPr>
              <p:cNvPr id="21545" name="Text Box 47">
                <a:extLst>
                  <a:ext uri="{FF2B5EF4-FFF2-40B4-BE49-F238E27FC236}">
                    <a16:creationId xmlns:a16="http://schemas.microsoft.com/office/drawing/2014/main" id="{3DFC5A21-24A1-44A6-8DB2-1E687E745F0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0" y="660"/>
                <a:ext cx="384" cy="2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000">
                    <a:solidFill>
                      <a:srgbClr val="99CC00"/>
                    </a:solidFill>
                    <a:latin typeface="Times New Roman" panose="02020603050405020304" pitchFamily="18" charset="0"/>
                  </a:rPr>
                  <a:t>M</a:t>
                </a:r>
              </a:p>
            </p:txBody>
          </p:sp>
          <p:sp>
            <p:nvSpPr>
              <p:cNvPr id="21546" name="Text Box 48">
                <a:extLst>
                  <a:ext uri="{FF2B5EF4-FFF2-40B4-BE49-F238E27FC236}">
                    <a16:creationId xmlns:a16="http://schemas.microsoft.com/office/drawing/2014/main" id="{445D04DF-2CBD-4DDA-8908-7C657183D5D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1" y="830"/>
                <a:ext cx="374" cy="2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000">
                    <a:solidFill>
                      <a:srgbClr val="99CC00"/>
                    </a:solidFill>
                    <a:latin typeface="Times New Roman" panose="02020603050405020304" pitchFamily="18" charset="0"/>
                  </a:rPr>
                  <a:t>N</a:t>
                </a:r>
              </a:p>
            </p:txBody>
          </p:sp>
          <p:sp>
            <p:nvSpPr>
              <p:cNvPr id="21547" name="Text Box 49">
                <a:extLst>
                  <a:ext uri="{FF2B5EF4-FFF2-40B4-BE49-F238E27FC236}">
                    <a16:creationId xmlns:a16="http://schemas.microsoft.com/office/drawing/2014/main" id="{FC7DF5AC-0A92-452F-ABA5-BB20ED4E36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46" y="1554"/>
                <a:ext cx="494" cy="2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000">
                    <a:solidFill>
                      <a:srgbClr val="99CC00"/>
                    </a:solidFill>
                    <a:latin typeface="Times New Roman" panose="02020603050405020304" pitchFamily="18" charset="0"/>
                  </a:rPr>
                  <a:t>P</a:t>
                </a:r>
              </a:p>
            </p:txBody>
          </p:sp>
          <p:sp>
            <p:nvSpPr>
              <p:cNvPr id="21548" name="Text Box 50">
                <a:extLst>
                  <a:ext uri="{FF2B5EF4-FFF2-40B4-BE49-F238E27FC236}">
                    <a16:creationId xmlns:a16="http://schemas.microsoft.com/office/drawing/2014/main" id="{90A689EF-AA29-4609-B6FC-B892B91A00E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7" y="1545"/>
                <a:ext cx="365" cy="2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000">
                    <a:solidFill>
                      <a:srgbClr val="99CC00"/>
                    </a:solidFill>
                    <a:latin typeface="Times New Roman" panose="02020603050405020304" pitchFamily="18" charset="0"/>
                  </a:rPr>
                  <a:t>Q</a:t>
                </a:r>
              </a:p>
            </p:txBody>
          </p:sp>
        </p:grpSp>
        <p:sp>
          <p:nvSpPr>
            <p:cNvPr id="21543" name="Text Box 51">
              <a:extLst>
                <a:ext uri="{FF2B5EF4-FFF2-40B4-BE49-F238E27FC236}">
                  <a16:creationId xmlns:a16="http://schemas.microsoft.com/office/drawing/2014/main" id="{24BBB606-7C87-4EC3-B635-4A6F9DB920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1" y="538"/>
              <a:ext cx="395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>
                  <a:solidFill>
                    <a:srgbClr val="99CC00"/>
                  </a:solidFill>
                  <a:latin typeface="Times New Roman" panose="02020603050405020304" pitchFamily="18" charset="0"/>
                </a:rPr>
                <a:t>o</a:t>
              </a:r>
            </a:p>
          </p:txBody>
        </p:sp>
      </p:grpSp>
      <p:grpSp>
        <p:nvGrpSpPr>
          <p:cNvPr id="21513" name="Group 52">
            <a:extLst>
              <a:ext uri="{FF2B5EF4-FFF2-40B4-BE49-F238E27FC236}">
                <a16:creationId xmlns:a16="http://schemas.microsoft.com/office/drawing/2014/main" id="{0318BBA6-5E33-4E96-81B2-628EFE1AB579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2971800"/>
            <a:ext cx="2228850" cy="1409700"/>
            <a:chOff x="528" y="1099"/>
            <a:chExt cx="1864" cy="1077"/>
          </a:xfrm>
        </p:grpSpPr>
        <p:sp>
          <p:nvSpPr>
            <p:cNvPr id="54325" name="Line 53">
              <a:extLst>
                <a:ext uri="{FF2B5EF4-FFF2-40B4-BE49-F238E27FC236}">
                  <a16:creationId xmlns:a16="http://schemas.microsoft.com/office/drawing/2014/main" id="{51E71794-DA92-40A2-8982-7148B58120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68" y="1536"/>
              <a:ext cx="336" cy="529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 sz="2000">
                <a:solidFill>
                  <a:srgbClr val="000000"/>
                </a:solidFill>
                <a:latin typeface="Times New Roman" panose="02020603050405020304" pitchFamily="18" charset="0"/>
                <a:cs typeface="+mn-cs"/>
              </a:endParaRPr>
            </a:p>
          </p:txBody>
        </p:sp>
        <p:sp>
          <p:nvSpPr>
            <p:cNvPr id="54326" name="Line 54">
              <a:extLst>
                <a:ext uri="{FF2B5EF4-FFF2-40B4-BE49-F238E27FC236}">
                  <a16:creationId xmlns:a16="http://schemas.microsoft.com/office/drawing/2014/main" id="{4708CF77-B63A-4295-AE9A-610A0F61A2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1536"/>
              <a:ext cx="815" cy="529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 sz="2000">
                <a:solidFill>
                  <a:srgbClr val="000000"/>
                </a:solidFill>
                <a:latin typeface="Times New Roman" panose="02020603050405020304" pitchFamily="18" charset="0"/>
                <a:cs typeface="+mn-cs"/>
              </a:endParaRPr>
            </a:p>
          </p:txBody>
        </p:sp>
        <p:sp>
          <p:nvSpPr>
            <p:cNvPr id="21532" name="Text Box 55">
              <a:extLst>
                <a:ext uri="{FF2B5EF4-FFF2-40B4-BE49-F238E27FC236}">
                  <a16:creationId xmlns:a16="http://schemas.microsoft.com/office/drawing/2014/main" id="{2256B491-B0BF-4541-AED5-92EBC18DD6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5" y="1295"/>
              <a:ext cx="481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>
                  <a:solidFill>
                    <a:srgbClr val="CC3300"/>
                  </a:solidFill>
                  <a:latin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21533" name="Text Box 56">
              <a:extLst>
                <a:ext uri="{FF2B5EF4-FFF2-40B4-BE49-F238E27FC236}">
                  <a16:creationId xmlns:a16="http://schemas.microsoft.com/office/drawing/2014/main" id="{F2EAF405-8BC4-4D2A-AF9C-A1EF045D48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3" y="1867"/>
              <a:ext cx="479" cy="3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>
                  <a:solidFill>
                    <a:srgbClr val="CC3300"/>
                  </a:solidFill>
                  <a:latin typeface="Times New Roman" panose="02020603050405020304" pitchFamily="18" charset="0"/>
                </a:rPr>
                <a:t>E</a:t>
              </a:r>
            </a:p>
          </p:txBody>
        </p:sp>
        <p:sp>
          <p:nvSpPr>
            <p:cNvPr id="21534" name="Text Box 57">
              <a:extLst>
                <a:ext uri="{FF2B5EF4-FFF2-40B4-BE49-F238E27FC236}">
                  <a16:creationId xmlns:a16="http://schemas.microsoft.com/office/drawing/2014/main" id="{A3DAC914-9A05-4E56-86AD-58E2F47730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03" y="1302"/>
              <a:ext cx="480" cy="3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>
                  <a:solidFill>
                    <a:srgbClr val="CC3300"/>
                  </a:solidFill>
                  <a:latin typeface="Times New Roman" panose="02020603050405020304" pitchFamily="18" charset="0"/>
                </a:rPr>
                <a:t>N</a:t>
              </a:r>
            </a:p>
          </p:txBody>
        </p:sp>
        <p:sp>
          <p:nvSpPr>
            <p:cNvPr id="21535" name="Text Box 58">
              <a:extLst>
                <a:ext uri="{FF2B5EF4-FFF2-40B4-BE49-F238E27FC236}">
                  <a16:creationId xmlns:a16="http://schemas.microsoft.com/office/drawing/2014/main" id="{FBC62D29-49E2-4914-A8D8-DA19802CC0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1873"/>
              <a:ext cx="479" cy="3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>
                  <a:solidFill>
                    <a:srgbClr val="CC3300"/>
                  </a:solidFill>
                  <a:latin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54331" name="Line 59">
              <a:extLst>
                <a:ext uri="{FF2B5EF4-FFF2-40B4-BE49-F238E27FC236}">
                  <a16:creationId xmlns:a16="http://schemas.microsoft.com/office/drawing/2014/main" id="{C97B678A-A63A-4DC8-AA12-F22B6BE716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4" y="2057"/>
              <a:ext cx="1128" cy="7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 sz="2000">
                <a:solidFill>
                  <a:srgbClr val="000000"/>
                </a:solidFill>
                <a:latin typeface="Times New Roman" panose="02020603050405020304" pitchFamily="18" charset="0"/>
                <a:cs typeface="+mn-cs"/>
              </a:endParaRPr>
            </a:p>
          </p:txBody>
        </p:sp>
        <p:sp>
          <p:nvSpPr>
            <p:cNvPr id="54332" name="Line 60">
              <a:extLst>
                <a:ext uri="{FF2B5EF4-FFF2-40B4-BE49-F238E27FC236}">
                  <a16:creationId xmlns:a16="http://schemas.microsoft.com/office/drawing/2014/main" id="{A7E03F2E-4582-4E5D-B02D-8EA3B89384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76" y="1568"/>
              <a:ext cx="815" cy="47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 sz="2000">
                <a:solidFill>
                  <a:srgbClr val="000000"/>
                </a:solidFill>
                <a:latin typeface="Times New Roman" panose="02020603050405020304" pitchFamily="18" charset="0"/>
                <a:cs typeface="+mn-cs"/>
              </a:endParaRPr>
            </a:p>
          </p:txBody>
        </p:sp>
        <p:sp>
          <p:nvSpPr>
            <p:cNvPr id="54333" name="Line 61">
              <a:extLst>
                <a:ext uri="{FF2B5EF4-FFF2-40B4-BE49-F238E27FC236}">
                  <a16:creationId xmlns:a16="http://schemas.microsoft.com/office/drawing/2014/main" id="{3A941CFD-D114-4276-9443-0E1BCCB22D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91" y="1568"/>
              <a:ext cx="320" cy="479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 sz="2000">
                <a:solidFill>
                  <a:srgbClr val="000000"/>
                </a:solidFill>
                <a:latin typeface="Times New Roman" panose="02020603050405020304" pitchFamily="18" charset="0"/>
                <a:cs typeface="+mn-cs"/>
              </a:endParaRPr>
            </a:p>
          </p:txBody>
        </p:sp>
        <p:sp>
          <p:nvSpPr>
            <p:cNvPr id="54334" name="Line 62">
              <a:extLst>
                <a:ext uri="{FF2B5EF4-FFF2-40B4-BE49-F238E27FC236}">
                  <a16:creationId xmlns:a16="http://schemas.microsoft.com/office/drawing/2014/main" id="{03E8AFB0-2798-4E54-90DC-7A293FE68A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96" y="1544"/>
              <a:ext cx="495" cy="24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 sz="2000">
                <a:solidFill>
                  <a:srgbClr val="000000"/>
                </a:solidFill>
                <a:latin typeface="Times New Roman" panose="02020603050405020304" pitchFamily="18" charset="0"/>
                <a:cs typeface="+mn-cs"/>
              </a:endParaRPr>
            </a:p>
          </p:txBody>
        </p:sp>
        <p:sp>
          <p:nvSpPr>
            <p:cNvPr id="54335" name="Arc 63">
              <a:extLst>
                <a:ext uri="{FF2B5EF4-FFF2-40B4-BE49-F238E27FC236}">
                  <a16:creationId xmlns:a16="http://schemas.microsoft.com/office/drawing/2014/main" id="{FA401C05-3DC4-4DFF-B53F-B26922EA7E5B}"/>
                </a:ext>
              </a:extLst>
            </p:cNvPr>
            <p:cNvSpPr>
              <a:spLocks/>
            </p:cNvSpPr>
            <p:nvPr/>
          </p:nvSpPr>
          <p:spPr bwMode="auto">
            <a:xfrm rot="9928792">
              <a:off x="948" y="1099"/>
              <a:ext cx="227" cy="576"/>
            </a:xfrm>
            <a:custGeom>
              <a:avLst/>
              <a:gdLst>
                <a:gd name="G0" fmla="+- 1767 0 0"/>
                <a:gd name="G1" fmla="+- 21600 0 0"/>
                <a:gd name="G2" fmla="+- 21600 0 0"/>
                <a:gd name="T0" fmla="*/ 0 w 8461"/>
                <a:gd name="T1" fmla="*/ 72 h 21600"/>
                <a:gd name="T2" fmla="*/ 8461 w 8461"/>
                <a:gd name="T3" fmla="*/ 1063 h 21600"/>
                <a:gd name="T4" fmla="*/ 1767 w 8461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61" h="21600" fill="none" extrusionOk="0">
                  <a:moveTo>
                    <a:pt x="0" y="72"/>
                  </a:moveTo>
                  <a:cubicBezTo>
                    <a:pt x="587" y="24"/>
                    <a:pt x="1177" y="0"/>
                    <a:pt x="1767" y="0"/>
                  </a:cubicBezTo>
                  <a:cubicBezTo>
                    <a:pt x="4040" y="0"/>
                    <a:pt x="6299" y="358"/>
                    <a:pt x="8460" y="1063"/>
                  </a:cubicBezTo>
                </a:path>
                <a:path w="8461" h="21600" stroke="0" extrusionOk="0">
                  <a:moveTo>
                    <a:pt x="0" y="72"/>
                  </a:moveTo>
                  <a:cubicBezTo>
                    <a:pt x="587" y="24"/>
                    <a:pt x="1177" y="0"/>
                    <a:pt x="1767" y="0"/>
                  </a:cubicBezTo>
                  <a:cubicBezTo>
                    <a:pt x="4040" y="0"/>
                    <a:pt x="6299" y="358"/>
                    <a:pt x="8460" y="1063"/>
                  </a:cubicBezTo>
                  <a:lnTo>
                    <a:pt x="1767" y="21600"/>
                  </a:lnTo>
                  <a:close/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sz="2000">
                <a:solidFill>
                  <a:srgbClr val="000000"/>
                </a:solidFill>
                <a:latin typeface="Times New Roman" panose="02020603050405020304" pitchFamily="18" charset="0"/>
                <a:cs typeface="+mn-cs"/>
              </a:endParaRPr>
            </a:p>
          </p:txBody>
        </p:sp>
        <p:sp>
          <p:nvSpPr>
            <p:cNvPr id="54336" name="Arc 64">
              <a:extLst>
                <a:ext uri="{FF2B5EF4-FFF2-40B4-BE49-F238E27FC236}">
                  <a16:creationId xmlns:a16="http://schemas.microsoft.com/office/drawing/2014/main" id="{F55E86A3-E2B3-4EC0-9066-28CB421C3EA0}"/>
                </a:ext>
              </a:extLst>
            </p:cNvPr>
            <p:cNvSpPr>
              <a:spLocks/>
            </p:cNvSpPr>
            <p:nvPr/>
          </p:nvSpPr>
          <p:spPr bwMode="auto">
            <a:xfrm rot="9928792">
              <a:off x="1356" y="1107"/>
              <a:ext cx="226" cy="576"/>
            </a:xfrm>
            <a:custGeom>
              <a:avLst/>
              <a:gdLst>
                <a:gd name="G0" fmla="+- 1767 0 0"/>
                <a:gd name="G1" fmla="+- 21600 0 0"/>
                <a:gd name="G2" fmla="+- 21600 0 0"/>
                <a:gd name="T0" fmla="*/ 0 w 8461"/>
                <a:gd name="T1" fmla="*/ 72 h 21600"/>
                <a:gd name="T2" fmla="*/ 8461 w 8461"/>
                <a:gd name="T3" fmla="*/ 1063 h 21600"/>
                <a:gd name="T4" fmla="*/ 1767 w 8461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61" h="21600" fill="none" extrusionOk="0">
                  <a:moveTo>
                    <a:pt x="0" y="72"/>
                  </a:moveTo>
                  <a:cubicBezTo>
                    <a:pt x="587" y="24"/>
                    <a:pt x="1177" y="0"/>
                    <a:pt x="1767" y="0"/>
                  </a:cubicBezTo>
                  <a:cubicBezTo>
                    <a:pt x="4040" y="0"/>
                    <a:pt x="6299" y="358"/>
                    <a:pt x="8460" y="1063"/>
                  </a:cubicBezTo>
                </a:path>
                <a:path w="8461" h="21600" stroke="0" extrusionOk="0">
                  <a:moveTo>
                    <a:pt x="0" y="72"/>
                  </a:moveTo>
                  <a:cubicBezTo>
                    <a:pt x="587" y="24"/>
                    <a:pt x="1177" y="0"/>
                    <a:pt x="1767" y="0"/>
                  </a:cubicBezTo>
                  <a:cubicBezTo>
                    <a:pt x="4040" y="0"/>
                    <a:pt x="6299" y="358"/>
                    <a:pt x="8460" y="1063"/>
                  </a:cubicBezTo>
                  <a:lnTo>
                    <a:pt x="1767" y="21600"/>
                  </a:lnTo>
                  <a:close/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sz="2000">
                <a:solidFill>
                  <a:srgbClr val="000000"/>
                </a:solidFill>
                <a:latin typeface="Times New Roman" panose="02020603050405020304" pitchFamily="18" charset="0"/>
                <a:cs typeface="+mn-cs"/>
              </a:endParaRPr>
            </a:p>
          </p:txBody>
        </p:sp>
      </p:grpSp>
      <p:pic>
        <p:nvPicPr>
          <p:cNvPr id="21514" name="Picture 79" descr="POINSET2">
            <a:extLst>
              <a:ext uri="{FF2B5EF4-FFF2-40B4-BE49-F238E27FC236}">
                <a16:creationId xmlns:a16="http://schemas.microsoft.com/office/drawing/2014/main" id="{2EE0006E-3691-49EF-81B1-820C8FC84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202953">
            <a:off x="-2381" y="5755481"/>
            <a:ext cx="11049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15" name="Group 65">
            <a:extLst>
              <a:ext uri="{FF2B5EF4-FFF2-40B4-BE49-F238E27FC236}">
                <a16:creationId xmlns:a16="http://schemas.microsoft.com/office/drawing/2014/main" id="{A45E5A58-FCCF-4075-9E9C-0B1FCB5845F6}"/>
              </a:ext>
            </a:extLst>
          </p:cNvPr>
          <p:cNvGrpSpPr>
            <a:grpSpLocks/>
          </p:cNvGrpSpPr>
          <p:nvPr/>
        </p:nvGrpSpPr>
        <p:grpSpPr bwMode="auto">
          <a:xfrm>
            <a:off x="6740525" y="4283075"/>
            <a:ext cx="2290763" cy="1657350"/>
            <a:chOff x="3664" y="144"/>
            <a:chExt cx="2263" cy="1413"/>
          </a:xfrm>
        </p:grpSpPr>
        <p:grpSp>
          <p:nvGrpSpPr>
            <p:cNvPr id="21519" name="Group 66">
              <a:extLst>
                <a:ext uri="{FF2B5EF4-FFF2-40B4-BE49-F238E27FC236}">
                  <a16:creationId xmlns:a16="http://schemas.microsoft.com/office/drawing/2014/main" id="{7BF6B899-9F78-48D2-AFBA-1F36501BF5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36" y="480"/>
              <a:ext cx="1991" cy="850"/>
              <a:chOff x="2648" y="2448"/>
              <a:chExt cx="2208" cy="896"/>
            </a:xfrm>
          </p:grpSpPr>
          <p:sp>
            <p:nvSpPr>
              <p:cNvPr id="54339" name="Line 67">
                <a:extLst>
                  <a:ext uri="{FF2B5EF4-FFF2-40B4-BE49-F238E27FC236}">
                    <a16:creationId xmlns:a16="http://schemas.microsoft.com/office/drawing/2014/main" id="{34979470-7067-4FD2-A1EB-F19F6EE8C3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44" y="2448"/>
                <a:ext cx="697" cy="728"/>
              </a:xfrm>
              <a:prstGeom prst="line">
                <a:avLst/>
              </a:prstGeom>
              <a:noFill/>
              <a:ln w="38100">
                <a:solidFill>
                  <a:srgbClr val="FF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 sz="2000">
                  <a:solidFill>
                    <a:srgbClr val="000000"/>
                  </a:solidFill>
                  <a:latin typeface="Times New Roman" panose="02020603050405020304" pitchFamily="18" charset="0"/>
                  <a:cs typeface="+mn-cs"/>
                </a:endParaRPr>
              </a:p>
            </p:txBody>
          </p:sp>
          <p:sp>
            <p:nvSpPr>
              <p:cNvPr id="54340" name="Line 68">
                <a:extLst>
                  <a:ext uri="{FF2B5EF4-FFF2-40B4-BE49-F238E27FC236}">
                    <a16:creationId xmlns:a16="http://schemas.microsoft.com/office/drawing/2014/main" id="{4CFD2C96-F3E5-44E3-B696-29A9572995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44" y="3184"/>
                <a:ext cx="2212" cy="160"/>
              </a:xfrm>
              <a:prstGeom prst="line">
                <a:avLst/>
              </a:prstGeom>
              <a:noFill/>
              <a:ln w="38100">
                <a:solidFill>
                  <a:srgbClr val="FF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 sz="2000">
                  <a:solidFill>
                    <a:srgbClr val="000000"/>
                  </a:solidFill>
                  <a:latin typeface="Times New Roman" panose="02020603050405020304" pitchFamily="18" charset="0"/>
                  <a:cs typeface="+mn-cs"/>
                </a:endParaRPr>
              </a:p>
            </p:txBody>
          </p:sp>
          <p:sp>
            <p:nvSpPr>
              <p:cNvPr id="54341" name="Line 69">
                <a:extLst>
                  <a:ext uri="{FF2B5EF4-FFF2-40B4-BE49-F238E27FC236}">
                    <a16:creationId xmlns:a16="http://schemas.microsoft.com/office/drawing/2014/main" id="{D5AA3AE3-4BEA-49D6-9AB9-E188EC33F5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52" y="2456"/>
                <a:ext cx="544" cy="240"/>
              </a:xfrm>
              <a:prstGeom prst="line">
                <a:avLst/>
              </a:prstGeom>
              <a:noFill/>
              <a:ln w="38100">
                <a:solidFill>
                  <a:srgbClr val="FF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 sz="2000">
                  <a:solidFill>
                    <a:srgbClr val="000000"/>
                  </a:solidFill>
                  <a:latin typeface="Times New Roman" panose="02020603050405020304" pitchFamily="18" charset="0"/>
                  <a:cs typeface="+mn-cs"/>
                </a:endParaRPr>
              </a:p>
            </p:txBody>
          </p:sp>
          <p:sp>
            <p:nvSpPr>
              <p:cNvPr id="54342" name="Line 70">
                <a:extLst>
                  <a:ext uri="{FF2B5EF4-FFF2-40B4-BE49-F238E27FC236}">
                    <a16:creationId xmlns:a16="http://schemas.microsoft.com/office/drawing/2014/main" id="{43961250-1A5F-4FCE-B98A-8956A088CB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03" y="2696"/>
                <a:ext cx="153" cy="576"/>
              </a:xfrm>
              <a:prstGeom prst="line">
                <a:avLst/>
              </a:prstGeom>
              <a:noFill/>
              <a:ln w="38100">
                <a:solidFill>
                  <a:srgbClr val="FF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 sz="2000">
                  <a:solidFill>
                    <a:srgbClr val="000000"/>
                  </a:solidFill>
                  <a:latin typeface="Times New Roman" panose="02020603050405020304" pitchFamily="18" charset="0"/>
                  <a:cs typeface="+mn-cs"/>
                </a:endParaRPr>
              </a:p>
            </p:txBody>
          </p:sp>
        </p:grpSp>
        <p:graphicFrame>
          <p:nvGraphicFramePr>
            <p:cNvPr id="21520" name="Object 71">
              <a:extLst>
                <a:ext uri="{FF2B5EF4-FFF2-40B4-BE49-F238E27FC236}">
                  <a16:creationId xmlns:a16="http://schemas.microsoft.com/office/drawing/2014/main" id="{267D578E-85F6-49F6-AC32-CE62B1691BC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08" y="1111"/>
            <a:ext cx="290" cy="1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342751" imgH="190417" progId="Equation.DSMT4">
                    <p:embed/>
                  </p:oleObj>
                </mc:Choice>
                <mc:Fallback>
                  <p:oleObj name="Equation" r:id="rId12" imgW="342751" imgH="190417" progId="Equation.DSMT4">
                    <p:embed/>
                    <p:pic>
                      <p:nvPicPr>
                        <p:cNvPr id="21520" name="Object 71">
                          <a:extLst>
                            <a:ext uri="{FF2B5EF4-FFF2-40B4-BE49-F238E27FC236}">
                              <a16:creationId xmlns:a16="http://schemas.microsoft.com/office/drawing/2014/main" id="{267D578E-85F6-49F6-AC32-CE62B1691BC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08" y="1111"/>
                          <a:ext cx="290" cy="1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21" name="Object 72">
              <a:extLst>
                <a:ext uri="{FF2B5EF4-FFF2-40B4-BE49-F238E27FC236}">
                  <a16:creationId xmlns:a16="http://schemas.microsoft.com/office/drawing/2014/main" id="{360E6E36-7C63-452C-AB5B-5BD0E4FB0BE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85" y="546"/>
            <a:ext cx="291" cy="1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4" imgW="342751" imgH="190417" progId="Equation.DSMT4">
                    <p:embed/>
                  </p:oleObj>
                </mc:Choice>
                <mc:Fallback>
                  <p:oleObj name="Equation" r:id="rId14" imgW="342751" imgH="190417" progId="Equation.DSMT4">
                    <p:embed/>
                    <p:pic>
                      <p:nvPicPr>
                        <p:cNvPr id="21521" name="Object 72">
                          <a:extLst>
                            <a:ext uri="{FF2B5EF4-FFF2-40B4-BE49-F238E27FC236}">
                              <a16:creationId xmlns:a16="http://schemas.microsoft.com/office/drawing/2014/main" id="{360E6E36-7C63-452C-AB5B-5BD0E4FB0BE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85" y="546"/>
                          <a:ext cx="291" cy="1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522" name="Text Box 73">
              <a:extLst>
                <a:ext uri="{FF2B5EF4-FFF2-40B4-BE49-F238E27FC236}">
                  <a16:creationId xmlns:a16="http://schemas.microsoft.com/office/drawing/2014/main" id="{29605D0B-1B9C-4E13-981E-9CB98A2296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4" y="1008"/>
              <a:ext cx="376" cy="3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>
                  <a:solidFill>
                    <a:srgbClr val="FF00FF"/>
                  </a:solidFill>
                  <a:latin typeface="Times New Roman" panose="02020603050405020304" pitchFamily="18" charset="0"/>
                </a:rPr>
                <a:t>E</a:t>
              </a:r>
            </a:p>
          </p:txBody>
        </p:sp>
        <p:sp>
          <p:nvSpPr>
            <p:cNvPr id="21523" name="Text Box 74">
              <a:extLst>
                <a:ext uri="{FF2B5EF4-FFF2-40B4-BE49-F238E27FC236}">
                  <a16:creationId xmlns:a16="http://schemas.microsoft.com/office/drawing/2014/main" id="{3EC15481-D2C9-4C61-B453-C0AFEEF20D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30" y="144"/>
              <a:ext cx="332" cy="3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>
                  <a:solidFill>
                    <a:srgbClr val="FF00FF"/>
                  </a:solidFill>
                  <a:latin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21524" name="Text Box 75">
              <a:extLst>
                <a:ext uri="{FF2B5EF4-FFF2-40B4-BE49-F238E27FC236}">
                  <a16:creationId xmlns:a16="http://schemas.microsoft.com/office/drawing/2014/main" id="{6E725209-73BE-4131-BF7A-743C9C2F40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1" y="561"/>
              <a:ext cx="461" cy="3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>
                  <a:solidFill>
                    <a:srgbClr val="FF00FF"/>
                  </a:solidFill>
                  <a:latin typeface="Times New Roman" panose="02020603050405020304" pitchFamily="18" charset="0"/>
                </a:rPr>
                <a:t>G</a:t>
              </a:r>
            </a:p>
          </p:txBody>
        </p:sp>
        <p:sp>
          <p:nvSpPr>
            <p:cNvPr id="21525" name="Text Box 76">
              <a:extLst>
                <a:ext uri="{FF2B5EF4-FFF2-40B4-BE49-F238E27FC236}">
                  <a16:creationId xmlns:a16="http://schemas.microsoft.com/office/drawing/2014/main" id="{FF868F1E-C533-4552-A3B2-9A5629C776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69" y="1218"/>
              <a:ext cx="210" cy="3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>
                  <a:solidFill>
                    <a:srgbClr val="FF00FF"/>
                  </a:solidFill>
                  <a:latin typeface="Times New Roman" panose="02020603050405020304" pitchFamily="18" charset="0"/>
                </a:rPr>
                <a:t>H</a:t>
              </a:r>
            </a:p>
          </p:txBody>
        </p:sp>
      </p:grpSp>
      <p:pic>
        <p:nvPicPr>
          <p:cNvPr id="21516" name="Picture 80" descr="POINSET2">
            <a:extLst>
              <a:ext uri="{FF2B5EF4-FFF2-40B4-BE49-F238E27FC236}">
                <a16:creationId xmlns:a16="http://schemas.microsoft.com/office/drawing/2014/main" id="{D8452652-A63F-49EC-BAEF-E01A6C38F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26853">
            <a:off x="8117682" y="53181"/>
            <a:ext cx="1104900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81" descr="POINSET3">
            <a:extLst>
              <a:ext uri="{FF2B5EF4-FFF2-40B4-BE49-F238E27FC236}">
                <a16:creationId xmlns:a16="http://schemas.microsoft.com/office/drawing/2014/main" id="{BE852FB7-13AB-458A-937E-7EF0A349F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6172200"/>
            <a:ext cx="14430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Picture 82" descr="POINSET2">
            <a:extLst>
              <a:ext uri="{FF2B5EF4-FFF2-40B4-BE49-F238E27FC236}">
                <a16:creationId xmlns:a16="http://schemas.microsoft.com/office/drawing/2014/main" id="{DF45C512-F12E-4EEE-A020-A93A07CC2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41275"/>
            <a:ext cx="11049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082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2" name="Oval 5261"/>
          <p:cNvSpPr/>
          <p:nvPr/>
        </p:nvSpPr>
        <p:spPr>
          <a:xfrm>
            <a:off x="4383660" y="1767840"/>
            <a:ext cx="2326488" cy="2326488"/>
          </a:xfrm>
          <a:prstGeom prst="ellipse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  <p:pic>
        <p:nvPicPr>
          <p:cNvPr id="5318" name="Picture 19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742" y="1390958"/>
            <a:ext cx="3100769" cy="3481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601655" y="836020"/>
            <a:ext cx="79361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tam giác ABC nhọn, các đường cao BE, CF cắt nhau tại H,  tìm các tứ giác nội tiếp có trong hình?</a:t>
            </a:r>
            <a:endParaRPr lang="en-US" dirty="0"/>
          </a:p>
        </p:txBody>
      </p:sp>
      <p:cxnSp>
        <p:nvCxnSpPr>
          <p:cNvPr id="5240" name="Straight Connector 5239"/>
          <p:cNvCxnSpPr/>
          <p:nvPr/>
        </p:nvCxnSpPr>
        <p:spPr>
          <a:xfrm>
            <a:off x="4907280" y="4495800"/>
            <a:ext cx="242316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43" name="Straight Connector 5242"/>
          <p:cNvCxnSpPr/>
          <p:nvPr/>
        </p:nvCxnSpPr>
        <p:spPr>
          <a:xfrm flipH="1">
            <a:off x="4907280" y="3962400"/>
            <a:ext cx="121920" cy="533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45" name="Straight Connector 5244"/>
          <p:cNvCxnSpPr/>
          <p:nvPr/>
        </p:nvCxnSpPr>
        <p:spPr>
          <a:xfrm flipV="1">
            <a:off x="5029200" y="3398520"/>
            <a:ext cx="1600200" cy="5638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51" name="Straight Connector 5250"/>
          <p:cNvCxnSpPr/>
          <p:nvPr/>
        </p:nvCxnSpPr>
        <p:spPr>
          <a:xfrm>
            <a:off x="6598920" y="3398520"/>
            <a:ext cx="701040" cy="10972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53" name="Straight Connector 5252"/>
          <p:cNvCxnSpPr/>
          <p:nvPr/>
        </p:nvCxnSpPr>
        <p:spPr>
          <a:xfrm flipH="1">
            <a:off x="5042848" y="1754192"/>
            <a:ext cx="518160" cy="217932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55" name="Straight Connector 5254"/>
          <p:cNvCxnSpPr/>
          <p:nvPr/>
        </p:nvCxnSpPr>
        <p:spPr>
          <a:xfrm>
            <a:off x="5547360" y="1767840"/>
            <a:ext cx="1066800" cy="163068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57" name="Straight Connector 5256"/>
          <p:cNvCxnSpPr/>
          <p:nvPr/>
        </p:nvCxnSpPr>
        <p:spPr>
          <a:xfrm flipH="1">
            <a:off x="5547360" y="3398520"/>
            <a:ext cx="1051560" cy="69580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59" name="Straight Connector 5258"/>
          <p:cNvCxnSpPr/>
          <p:nvPr/>
        </p:nvCxnSpPr>
        <p:spPr>
          <a:xfrm>
            <a:off x="5042848" y="3921456"/>
            <a:ext cx="518160" cy="13192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Oval 174"/>
          <p:cNvSpPr/>
          <p:nvPr/>
        </p:nvSpPr>
        <p:spPr>
          <a:xfrm>
            <a:off x="4923130" y="3305786"/>
            <a:ext cx="2378734" cy="2378734"/>
          </a:xfrm>
          <a:prstGeom prst="ellipse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82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5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5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5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52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62" grpId="0" animBg="1"/>
      <p:bldP spid="175" grpId="0" animBg="1"/>
      <p:bldP spid="17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360607" y="1103697"/>
            <a:ext cx="8607901" cy="168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Cho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(O, R),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BE, CF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H,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(O)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P, Q. </a:t>
            </a:r>
          </a:p>
        </p:txBody>
      </p:sp>
      <p:sp>
        <p:nvSpPr>
          <p:cNvPr id="13" name="Text Box 41"/>
          <p:cNvSpPr txBox="1">
            <a:spLocks noChangeArrowheads="1"/>
          </p:cNvSpPr>
          <p:nvPr/>
        </p:nvSpPr>
        <p:spPr bwMode="auto">
          <a:xfrm>
            <a:off x="332899" y="2189695"/>
            <a:ext cx="8726869" cy="1287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minh: tứ giác AEHF nội tiếp; 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01040" y="570747"/>
            <a:ext cx="1339404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gray">
          <a:xfrm>
            <a:off x="1324780" y="73639"/>
            <a:ext cx="6078776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3CC33"/>
              </a:gs>
              <a:gs pos="50000">
                <a:schemeClr val="bg1"/>
              </a:gs>
              <a:gs pos="100000">
                <a:srgbClr val="33CC33"/>
              </a:gs>
            </a:gsLst>
            <a:lin ang="5400000" scaled="1"/>
          </a:gradFill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vi-VN" altLang="en-US" b="1" dirty="0">
                <a:solidFill>
                  <a:srgbClr val="FF0000"/>
                </a:solidFill>
              </a:rPr>
              <a:t>VẬN DỤNG</a:t>
            </a:r>
            <a:endParaRPr lang="en-US" altLang="en-US" b="1" dirty="0">
              <a:solidFill>
                <a:srgbClr val="FF0000"/>
              </a:solidFill>
            </a:endParaRPr>
          </a:p>
        </p:txBody>
      </p:sp>
      <p:sp>
        <p:nvSpPr>
          <p:cNvPr id="11" name="Text Box 41"/>
          <p:cNvSpPr txBox="1">
            <a:spLocks noChangeArrowheads="1"/>
          </p:cNvSpPr>
          <p:nvPr/>
        </p:nvSpPr>
        <p:spPr bwMode="auto">
          <a:xfrm>
            <a:off x="332898" y="3464500"/>
            <a:ext cx="872686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2/ Chứng minh: tứ giác BCEF nội tiếp; </a:t>
            </a:r>
          </a:p>
        </p:txBody>
      </p:sp>
      <p:sp>
        <p:nvSpPr>
          <p:cNvPr id="3" name="AutoShape 6"/>
          <p:cNvSpPr>
            <a:spLocks noChangeAspect="1" noChangeArrowheads="1" noTextEdit="1"/>
          </p:cNvSpPr>
          <p:nvPr/>
        </p:nvSpPr>
        <p:spPr bwMode="auto">
          <a:xfrm>
            <a:off x="4945063" y="3160713"/>
            <a:ext cx="3436937" cy="338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Freeform 8"/>
          <p:cNvSpPr>
            <a:spLocks/>
          </p:cNvSpPr>
          <p:nvPr/>
        </p:nvSpPr>
        <p:spPr bwMode="auto">
          <a:xfrm>
            <a:off x="5662613" y="5575300"/>
            <a:ext cx="195262" cy="160337"/>
          </a:xfrm>
          <a:custGeom>
            <a:avLst/>
            <a:gdLst>
              <a:gd name="T0" fmla="*/ 123 w 123"/>
              <a:gd name="T1" fmla="*/ 0 h 101"/>
              <a:gd name="T2" fmla="*/ 101 w 123"/>
              <a:gd name="T3" fmla="*/ 101 h 101"/>
              <a:gd name="T4" fmla="*/ 0 w 123"/>
              <a:gd name="T5" fmla="*/ 79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3" h="101">
                <a:moveTo>
                  <a:pt x="123" y="0"/>
                </a:moveTo>
                <a:lnTo>
                  <a:pt x="101" y="101"/>
                </a:lnTo>
                <a:lnTo>
                  <a:pt x="0" y="79"/>
                </a:lnTo>
              </a:path>
            </a:pathLst>
          </a:custGeom>
          <a:noFill/>
          <a:ln w="22" cap="flat">
            <a:solidFill>
              <a:srgbClr val="40404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reeform 9"/>
          <p:cNvSpPr>
            <a:spLocks/>
          </p:cNvSpPr>
          <p:nvPr/>
        </p:nvSpPr>
        <p:spPr bwMode="auto">
          <a:xfrm>
            <a:off x="6972300" y="5127625"/>
            <a:ext cx="227012" cy="138112"/>
          </a:xfrm>
          <a:custGeom>
            <a:avLst/>
            <a:gdLst>
              <a:gd name="T0" fmla="*/ 143 w 143"/>
              <a:gd name="T1" fmla="*/ 32 h 87"/>
              <a:gd name="T2" fmla="*/ 56 w 143"/>
              <a:gd name="T3" fmla="*/ 87 h 87"/>
              <a:gd name="T4" fmla="*/ 0 w 143"/>
              <a:gd name="T5" fmla="*/ 0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3" h="87">
                <a:moveTo>
                  <a:pt x="143" y="32"/>
                </a:moveTo>
                <a:lnTo>
                  <a:pt x="56" y="87"/>
                </a:lnTo>
                <a:lnTo>
                  <a:pt x="0" y="0"/>
                </a:lnTo>
              </a:path>
            </a:pathLst>
          </a:custGeom>
          <a:noFill/>
          <a:ln w="22" cap="flat">
            <a:solidFill>
              <a:srgbClr val="40404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Oval 10"/>
          <p:cNvSpPr>
            <a:spLocks noChangeArrowheads="1"/>
          </p:cNvSpPr>
          <p:nvPr/>
        </p:nvSpPr>
        <p:spPr bwMode="auto">
          <a:xfrm>
            <a:off x="5141913" y="3438525"/>
            <a:ext cx="2997200" cy="2995612"/>
          </a:xfrm>
          <a:prstGeom prst="ellipse">
            <a:avLst/>
          </a:prstGeom>
          <a:noFill/>
          <a:ln w="28575" cap="flat">
            <a:solidFill>
              <a:srgbClr val="008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Line 11"/>
          <p:cNvSpPr>
            <a:spLocks noChangeShapeType="1"/>
          </p:cNvSpPr>
          <p:nvPr/>
        </p:nvSpPr>
        <p:spPr bwMode="auto">
          <a:xfrm flipV="1">
            <a:off x="5594350" y="3524250"/>
            <a:ext cx="544512" cy="2486025"/>
          </a:xfrm>
          <a:prstGeom prst="line">
            <a:avLst/>
          </a:prstGeom>
          <a:noFill/>
          <a:ln w="38100" cap="flat">
            <a:solidFill>
              <a:srgbClr val="00008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Line 12"/>
          <p:cNvSpPr>
            <a:spLocks noChangeShapeType="1"/>
          </p:cNvSpPr>
          <p:nvPr/>
        </p:nvSpPr>
        <p:spPr bwMode="auto">
          <a:xfrm>
            <a:off x="6138863" y="3524250"/>
            <a:ext cx="1574800" cy="2457450"/>
          </a:xfrm>
          <a:prstGeom prst="line">
            <a:avLst/>
          </a:prstGeom>
          <a:noFill/>
          <a:ln w="38100" cap="flat">
            <a:solidFill>
              <a:srgbClr val="00008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 flipH="1">
            <a:off x="5594350" y="5981700"/>
            <a:ext cx="2119312" cy="28575"/>
          </a:xfrm>
          <a:prstGeom prst="line">
            <a:avLst/>
          </a:prstGeom>
          <a:noFill/>
          <a:ln w="38100" cap="flat">
            <a:solidFill>
              <a:srgbClr val="00008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 flipH="1">
            <a:off x="5697538" y="5040313"/>
            <a:ext cx="1412875" cy="500062"/>
          </a:xfrm>
          <a:prstGeom prst="line">
            <a:avLst/>
          </a:prstGeom>
          <a:noFill/>
          <a:ln w="28575" cap="flat">
            <a:solidFill>
              <a:srgbClr val="00008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 flipH="1">
            <a:off x="5594350" y="4435475"/>
            <a:ext cx="2459037" cy="1574800"/>
          </a:xfrm>
          <a:prstGeom prst="line">
            <a:avLst/>
          </a:prstGeom>
          <a:noFill/>
          <a:ln w="28575" cap="flat">
            <a:solidFill>
              <a:srgbClr val="00008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5227638" y="5437188"/>
            <a:ext cx="2486025" cy="544512"/>
          </a:xfrm>
          <a:prstGeom prst="line">
            <a:avLst/>
          </a:prstGeom>
          <a:noFill/>
          <a:ln w="28575" cap="flat">
            <a:solidFill>
              <a:srgbClr val="00008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9" name="Group 20"/>
          <p:cNvGrpSpPr>
            <a:grpSpLocks/>
          </p:cNvGrpSpPr>
          <p:nvPr/>
        </p:nvGrpSpPr>
        <p:grpSpPr bwMode="auto">
          <a:xfrm>
            <a:off x="5062538" y="5391150"/>
            <a:ext cx="211137" cy="287337"/>
            <a:chOff x="3189" y="3396"/>
            <a:chExt cx="133" cy="181"/>
          </a:xfrm>
        </p:grpSpPr>
        <p:sp>
          <p:nvSpPr>
            <p:cNvPr id="6167" name="Oval 17"/>
            <p:cNvSpPr>
              <a:spLocks noChangeArrowheads="1"/>
            </p:cNvSpPr>
            <p:nvPr/>
          </p:nvSpPr>
          <p:spPr bwMode="auto">
            <a:xfrm>
              <a:off x="3264" y="3396"/>
              <a:ext cx="58" cy="59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68" name="Oval 18"/>
            <p:cNvSpPr>
              <a:spLocks noChangeArrowheads="1"/>
            </p:cNvSpPr>
            <p:nvPr/>
          </p:nvSpPr>
          <p:spPr bwMode="auto">
            <a:xfrm>
              <a:off x="3264" y="3396"/>
              <a:ext cx="58" cy="59"/>
            </a:xfrm>
            <a:prstGeom prst="ellipse">
              <a:avLst/>
            </a:prstGeom>
            <a:noFill/>
            <a:ln w="9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69" name="Rectangle 19"/>
            <p:cNvSpPr>
              <a:spLocks noChangeArrowheads="1"/>
            </p:cNvSpPr>
            <p:nvPr/>
          </p:nvSpPr>
          <p:spPr bwMode="auto">
            <a:xfrm>
              <a:off x="3189" y="3439"/>
              <a:ext cx="118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Q</a:t>
              </a: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24"/>
          <p:cNvGrpSpPr>
            <a:grpSpLocks/>
          </p:cNvGrpSpPr>
          <p:nvPr/>
        </p:nvGrpSpPr>
        <p:grpSpPr bwMode="auto">
          <a:xfrm>
            <a:off x="8007350" y="4389438"/>
            <a:ext cx="303212" cy="222250"/>
            <a:chOff x="5044" y="2765"/>
            <a:chExt cx="191" cy="140"/>
          </a:xfrm>
        </p:grpSpPr>
        <p:sp>
          <p:nvSpPr>
            <p:cNvPr id="6164" name="Oval 21"/>
            <p:cNvSpPr>
              <a:spLocks noChangeArrowheads="1"/>
            </p:cNvSpPr>
            <p:nvPr/>
          </p:nvSpPr>
          <p:spPr bwMode="auto">
            <a:xfrm>
              <a:off x="5044" y="2765"/>
              <a:ext cx="58" cy="59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65" name="Oval 22"/>
            <p:cNvSpPr>
              <a:spLocks noChangeArrowheads="1"/>
            </p:cNvSpPr>
            <p:nvPr/>
          </p:nvSpPr>
          <p:spPr bwMode="auto">
            <a:xfrm>
              <a:off x="5044" y="2765"/>
              <a:ext cx="58" cy="59"/>
            </a:xfrm>
            <a:prstGeom prst="ellipse">
              <a:avLst/>
            </a:prstGeom>
            <a:noFill/>
            <a:ln w="9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66" name="Rectangle 23"/>
            <p:cNvSpPr>
              <a:spLocks noChangeArrowheads="1"/>
            </p:cNvSpPr>
            <p:nvPr/>
          </p:nvSpPr>
          <p:spPr bwMode="auto">
            <a:xfrm>
              <a:off x="5127" y="2767"/>
              <a:ext cx="108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P</a:t>
              </a: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8"/>
          <p:cNvGrpSpPr>
            <a:grpSpLocks/>
          </p:cNvGrpSpPr>
          <p:nvPr/>
        </p:nvGrpSpPr>
        <p:grpSpPr bwMode="auto">
          <a:xfrm>
            <a:off x="6121400" y="5597525"/>
            <a:ext cx="217487" cy="323850"/>
            <a:chOff x="3856" y="3526"/>
            <a:chExt cx="137" cy="204"/>
          </a:xfrm>
        </p:grpSpPr>
        <p:sp>
          <p:nvSpPr>
            <p:cNvPr id="6161" name="Oval 25"/>
            <p:cNvSpPr>
              <a:spLocks noChangeArrowheads="1"/>
            </p:cNvSpPr>
            <p:nvPr/>
          </p:nvSpPr>
          <p:spPr bwMode="auto">
            <a:xfrm>
              <a:off x="3856" y="3526"/>
              <a:ext cx="58" cy="58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62" name="Oval 26"/>
            <p:cNvSpPr>
              <a:spLocks noChangeArrowheads="1"/>
            </p:cNvSpPr>
            <p:nvPr/>
          </p:nvSpPr>
          <p:spPr bwMode="auto">
            <a:xfrm>
              <a:off x="3856" y="3526"/>
              <a:ext cx="58" cy="58"/>
            </a:xfrm>
            <a:prstGeom prst="ellipse">
              <a:avLst/>
            </a:prstGeom>
            <a:noFill/>
            <a:ln w="9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63" name="Rectangle 27"/>
            <p:cNvSpPr>
              <a:spLocks noChangeArrowheads="1"/>
            </p:cNvSpPr>
            <p:nvPr/>
          </p:nvSpPr>
          <p:spPr bwMode="auto">
            <a:xfrm>
              <a:off x="3869" y="3592"/>
              <a:ext cx="124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32"/>
          <p:cNvGrpSpPr>
            <a:grpSpLocks/>
          </p:cNvGrpSpPr>
          <p:nvPr/>
        </p:nvGrpSpPr>
        <p:grpSpPr bwMode="auto">
          <a:xfrm>
            <a:off x="5480050" y="5321300"/>
            <a:ext cx="263525" cy="265112"/>
            <a:chOff x="3452" y="3352"/>
            <a:chExt cx="166" cy="167"/>
          </a:xfrm>
        </p:grpSpPr>
        <p:sp>
          <p:nvSpPr>
            <p:cNvPr id="6158" name="Oval 29"/>
            <p:cNvSpPr>
              <a:spLocks noChangeArrowheads="1"/>
            </p:cNvSpPr>
            <p:nvPr/>
          </p:nvSpPr>
          <p:spPr bwMode="auto">
            <a:xfrm>
              <a:off x="3560" y="3461"/>
              <a:ext cx="58" cy="58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59" name="Oval 30"/>
            <p:cNvSpPr>
              <a:spLocks noChangeArrowheads="1"/>
            </p:cNvSpPr>
            <p:nvPr/>
          </p:nvSpPr>
          <p:spPr bwMode="auto">
            <a:xfrm>
              <a:off x="3560" y="3461"/>
              <a:ext cx="58" cy="58"/>
            </a:xfrm>
            <a:prstGeom prst="ellipse">
              <a:avLst/>
            </a:prstGeom>
            <a:noFill/>
            <a:ln w="9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60" name="Rectangle 31"/>
            <p:cNvSpPr>
              <a:spLocks noChangeArrowheads="1"/>
            </p:cNvSpPr>
            <p:nvPr/>
          </p:nvSpPr>
          <p:spPr bwMode="auto">
            <a:xfrm>
              <a:off x="3452" y="3352"/>
              <a:ext cx="112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F</a:t>
              </a: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36"/>
          <p:cNvGrpSpPr>
            <a:grpSpLocks/>
          </p:cNvGrpSpPr>
          <p:nvPr/>
        </p:nvGrpSpPr>
        <p:grpSpPr bwMode="auto">
          <a:xfrm>
            <a:off x="7064375" y="4786313"/>
            <a:ext cx="219075" cy="300037"/>
            <a:chOff x="4450" y="3015"/>
            <a:chExt cx="138" cy="189"/>
          </a:xfrm>
        </p:grpSpPr>
        <p:sp>
          <p:nvSpPr>
            <p:cNvPr id="6155" name="Oval 33"/>
            <p:cNvSpPr>
              <a:spLocks noChangeArrowheads="1"/>
            </p:cNvSpPr>
            <p:nvPr/>
          </p:nvSpPr>
          <p:spPr bwMode="auto">
            <a:xfrm>
              <a:off x="4450" y="3145"/>
              <a:ext cx="58" cy="59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56" name="Oval 34"/>
            <p:cNvSpPr>
              <a:spLocks noChangeArrowheads="1"/>
            </p:cNvSpPr>
            <p:nvPr/>
          </p:nvSpPr>
          <p:spPr bwMode="auto">
            <a:xfrm>
              <a:off x="4450" y="3145"/>
              <a:ext cx="58" cy="59"/>
            </a:xfrm>
            <a:prstGeom prst="ellipse">
              <a:avLst/>
            </a:prstGeom>
            <a:noFill/>
            <a:ln w="9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57" name="Rectangle 35"/>
            <p:cNvSpPr>
              <a:spLocks noChangeArrowheads="1"/>
            </p:cNvSpPr>
            <p:nvPr/>
          </p:nvSpPr>
          <p:spPr bwMode="auto">
            <a:xfrm>
              <a:off x="4476" y="3015"/>
              <a:ext cx="112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E</a:t>
              </a: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 40"/>
          <p:cNvGrpSpPr>
            <a:grpSpLocks/>
          </p:cNvGrpSpPr>
          <p:nvPr/>
        </p:nvGrpSpPr>
        <p:grpSpPr bwMode="auto">
          <a:xfrm>
            <a:off x="6548438" y="4681538"/>
            <a:ext cx="187325" cy="301625"/>
            <a:chOff x="4125" y="2949"/>
            <a:chExt cx="118" cy="190"/>
          </a:xfrm>
        </p:grpSpPr>
        <p:sp>
          <p:nvSpPr>
            <p:cNvPr id="6152" name="Oval 37"/>
            <p:cNvSpPr>
              <a:spLocks noChangeArrowheads="1"/>
            </p:cNvSpPr>
            <p:nvPr/>
          </p:nvSpPr>
          <p:spPr bwMode="auto">
            <a:xfrm>
              <a:off x="4154" y="3080"/>
              <a:ext cx="58" cy="59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53" name="Oval 38"/>
            <p:cNvSpPr>
              <a:spLocks noChangeArrowheads="1"/>
            </p:cNvSpPr>
            <p:nvPr/>
          </p:nvSpPr>
          <p:spPr bwMode="auto">
            <a:xfrm>
              <a:off x="4154" y="3080"/>
              <a:ext cx="58" cy="59"/>
            </a:xfrm>
            <a:prstGeom prst="ellipse">
              <a:avLst/>
            </a:prstGeom>
            <a:noFill/>
            <a:ln w="9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54" name="Rectangle 39"/>
            <p:cNvSpPr>
              <a:spLocks noChangeArrowheads="1"/>
            </p:cNvSpPr>
            <p:nvPr/>
          </p:nvSpPr>
          <p:spPr bwMode="auto">
            <a:xfrm>
              <a:off x="4125" y="2949"/>
              <a:ext cx="118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44"/>
          <p:cNvGrpSpPr>
            <a:grpSpLocks/>
          </p:cNvGrpSpPr>
          <p:nvPr/>
        </p:nvGrpSpPr>
        <p:grpSpPr bwMode="auto">
          <a:xfrm>
            <a:off x="7667625" y="5935663"/>
            <a:ext cx="277812" cy="254000"/>
            <a:chOff x="4830" y="3739"/>
            <a:chExt cx="175" cy="160"/>
          </a:xfrm>
        </p:grpSpPr>
        <p:sp>
          <p:nvSpPr>
            <p:cNvPr id="6149" name="Oval 41"/>
            <p:cNvSpPr>
              <a:spLocks noChangeArrowheads="1"/>
            </p:cNvSpPr>
            <p:nvPr/>
          </p:nvSpPr>
          <p:spPr bwMode="auto">
            <a:xfrm>
              <a:off x="4830" y="3739"/>
              <a:ext cx="59" cy="58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50" name="Oval 42"/>
            <p:cNvSpPr>
              <a:spLocks noChangeArrowheads="1"/>
            </p:cNvSpPr>
            <p:nvPr/>
          </p:nvSpPr>
          <p:spPr bwMode="auto">
            <a:xfrm>
              <a:off x="4830" y="3739"/>
              <a:ext cx="59" cy="58"/>
            </a:xfrm>
            <a:prstGeom prst="ellipse">
              <a:avLst/>
            </a:prstGeom>
            <a:noFill/>
            <a:ln w="9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51" name="Rectangle 43"/>
            <p:cNvSpPr>
              <a:spLocks noChangeArrowheads="1"/>
            </p:cNvSpPr>
            <p:nvPr/>
          </p:nvSpPr>
          <p:spPr bwMode="auto">
            <a:xfrm>
              <a:off x="4893" y="3761"/>
              <a:ext cx="112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48"/>
          <p:cNvGrpSpPr>
            <a:grpSpLocks/>
          </p:cNvGrpSpPr>
          <p:nvPr/>
        </p:nvGrpSpPr>
        <p:grpSpPr bwMode="auto">
          <a:xfrm>
            <a:off x="5410200" y="5964238"/>
            <a:ext cx="231775" cy="258762"/>
            <a:chOff x="3408" y="3757"/>
            <a:chExt cx="146" cy="163"/>
          </a:xfrm>
        </p:grpSpPr>
        <p:sp>
          <p:nvSpPr>
            <p:cNvPr id="31" name="Oval 45"/>
            <p:cNvSpPr>
              <a:spLocks noChangeArrowheads="1"/>
            </p:cNvSpPr>
            <p:nvPr/>
          </p:nvSpPr>
          <p:spPr bwMode="auto">
            <a:xfrm>
              <a:off x="3495" y="3757"/>
              <a:ext cx="59" cy="58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44" name="Oval 46"/>
            <p:cNvSpPr>
              <a:spLocks noChangeArrowheads="1"/>
            </p:cNvSpPr>
            <p:nvPr/>
          </p:nvSpPr>
          <p:spPr bwMode="auto">
            <a:xfrm>
              <a:off x="3495" y="3757"/>
              <a:ext cx="59" cy="58"/>
            </a:xfrm>
            <a:prstGeom prst="ellipse">
              <a:avLst/>
            </a:prstGeom>
            <a:noFill/>
            <a:ln w="9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45" name="Rectangle 47"/>
            <p:cNvSpPr>
              <a:spLocks noChangeArrowheads="1"/>
            </p:cNvSpPr>
            <p:nvPr/>
          </p:nvSpPr>
          <p:spPr bwMode="auto">
            <a:xfrm>
              <a:off x="3408" y="3782"/>
              <a:ext cx="112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B</a:t>
              </a: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 52"/>
          <p:cNvGrpSpPr>
            <a:grpSpLocks/>
          </p:cNvGrpSpPr>
          <p:nvPr/>
        </p:nvGrpSpPr>
        <p:grpSpPr bwMode="auto">
          <a:xfrm>
            <a:off x="6013450" y="3278188"/>
            <a:ext cx="177800" cy="293687"/>
            <a:chOff x="3788" y="2065"/>
            <a:chExt cx="112" cy="185"/>
          </a:xfrm>
        </p:grpSpPr>
        <p:sp>
          <p:nvSpPr>
            <p:cNvPr id="28" name="Oval 49"/>
            <p:cNvSpPr>
              <a:spLocks noChangeArrowheads="1"/>
            </p:cNvSpPr>
            <p:nvPr/>
          </p:nvSpPr>
          <p:spPr bwMode="auto">
            <a:xfrm>
              <a:off x="3838" y="2191"/>
              <a:ext cx="59" cy="59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Oval 50"/>
            <p:cNvSpPr>
              <a:spLocks noChangeArrowheads="1"/>
            </p:cNvSpPr>
            <p:nvPr/>
          </p:nvSpPr>
          <p:spPr bwMode="auto">
            <a:xfrm>
              <a:off x="3838" y="2191"/>
              <a:ext cx="59" cy="59"/>
            </a:xfrm>
            <a:prstGeom prst="ellipse">
              <a:avLst/>
            </a:prstGeom>
            <a:noFill/>
            <a:ln w="9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51"/>
            <p:cNvSpPr>
              <a:spLocks noChangeArrowheads="1"/>
            </p:cNvSpPr>
            <p:nvPr/>
          </p:nvSpPr>
          <p:spPr bwMode="auto">
            <a:xfrm>
              <a:off x="3788" y="2065"/>
              <a:ext cx="112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1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A</a:t>
              </a: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929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2" grpId="0" animBg="1"/>
      <p:bldP spid="14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 Box 41"/>
          <p:cNvSpPr txBox="1">
            <a:spLocks noChangeArrowheads="1"/>
          </p:cNvSpPr>
          <p:nvPr/>
        </p:nvSpPr>
        <p:spPr bwMode="auto">
          <a:xfrm>
            <a:off x="160985" y="750770"/>
            <a:ext cx="51816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3/ </a:t>
            </a:r>
            <a:r>
              <a:rPr lang="en-US" altLang="en-US" sz="2200" b="1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 minh</a:t>
            </a:r>
            <a:r>
              <a:rPr lang="en-US" altLang="en-US" sz="2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AE.AC = AF.AB? </a:t>
            </a:r>
          </a:p>
        </p:txBody>
      </p:sp>
      <p:sp>
        <p:nvSpPr>
          <p:cNvPr id="24" name="Text Box 41"/>
          <p:cNvSpPr txBox="1">
            <a:spLocks noChangeArrowheads="1"/>
          </p:cNvSpPr>
          <p:nvPr/>
        </p:nvSpPr>
        <p:spPr bwMode="auto">
          <a:xfrm>
            <a:off x="1230352" y="1589676"/>
            <a:ext cx="25908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AE.AC = </a:t>
            </a:r>
            <a:r>
              <a:rPr lang="en-US" alt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AF.AB</a:t>
            </a:r>
            <a:endParaRPr lang="en-US" alt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Up Arrow 1"/>
          <p:cNvSpPr/>
          <p:nvPr/>
        </p:nvSpPr>
        <p:spPr>
          <a:xfrm>
            <a:off x="2189408" y="2020563"/>
            <a:ext cx="336344" cy="356289"/>
          </a:xfrm>
          <a:prstGeom prst="up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 Box 41"/>
              <p:cNvSpPr txBox="1">
                <a:spLocks noChangeArrowheads="1"/>
              </p:cNvSpPr>
              <p:nvPr/>
            </p:nvSpPr>
            <p:spPr bwMode="auto">
              <a:xfrm>
                <a:off x="1062180" y="2473258"/>
                <a:ext cx="2590800" cy="7271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200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sz="2200" b="1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𝑨𝑬</m:t>
                          </m:r>
                        </m:num>
                        <m:den>
                          <m:r>
                            <a:rPr lang="en-US" altLang="en-US" sz="2200" b="1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𝑨𝑭</m:t>
                          </m:r>
                        </m:den>
                      </m:f>
                      <m:r>
                        <a:rPr lang="en-US" altLang="en-US" sz="2200" b="1" i="1" smtClean="0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sz="2200" b="1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sz="2200" b="1" i="1">
                              <a:latin typeface="Cambria Math"/>
                              <a:cs typeface="Times New Roman" panose="02020603050405020304" pitchFamily="18" charset="0"/>
                            </a:rPr>
                            <m:t>𝑨</m:t>
                          </m:r>
                          <m:r>
                            <a:rPr lang="en-US" altLang="en-US" sz="2200" b="1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𝑩</m:t>
                          </m:r>
                        </m:num>
                        <m:den>
                          <m:r>
                            <a:rPr lang="en-US" altLang="en-US" sz="2200" b="1" i="1">
                              <a:latin typeface="Cambria Math"/>
                              <a:cs typeface="Times New Roman" panose="02020603050405020304" pitchFamily="18" charset="0"/>
                            </a:rPr>
                            <m:t>𝑨</m:t>
                          </m:r>
                          <m:r>
                            <a:rPr lang="en-US" altLang="en-US" sz="2200" b="1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𝑪</m:t>
                          </m:r>
                        </m:den>
                      </m:f>
                    </m:oMath>
                  </m:oMathPara>
                </a14:m>
                <a:endPara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Text 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2180" y="2473258"/>
                <a:ext cx="2590800" cy="72712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Up Arrow 26"/>
          <p:cNvSpPr/>
          <p:nvPr/>
        </p:nvSpPr>
        <p:spPr>
          <a:xfrm>
            <a:off x="2189408" y="3198033"/>
            <a:ext cx="336344" cy="356289"/>
          </a:xfrm>
          <a:prstGeom prst="up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 Box 41"/>
              <p:cNvSpPr txBox="1">
                <a:spLocks noChangeArrowheads="1"/>
              </p:cNvSpPr>
              <p:nvPr/>
            </p:nvSpPr>
            <p:spPr bwMode="auto">
              <a:xfrm>
                <a:off x="1346262" y="3681190"/>
                <a:ext cx="2590800" cy="4308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2200" b="1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altLang="en-US" sz="2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AEB </a:t>
                </a:r>
                <a14:m>
                  <m:oMath xmlns:m="http://schemas.openxmlformats.org/officeDocument/2006/math">
                    <m:r>
                      <a:rPr lang="en-US" altLang="en-US" sz="2200" b="1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∽</m:t>
                    </m:r>
                  </m:oMath>
                </a14:m>
                <a:r>
                  <a:rPr lang="en-US" altLang="en-US" sz="2200" b="1">
                    <a:ea typeface="Cambria Math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200" b="1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∆</m:t>
                    </m:r>
                    <m:r>
                      <a:rPr lang="en-US" altLang="en-US" sz="2200" b="1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𝐀𝐅𝐂</m:t>
                    </m:r>
                  </m:oMath>
                </a14:m>
                <a:endParaRPr lang="en-US" altLang="en-US" sz="2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Text 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6262" y="3681190"/>
                <a:ext cx="2590800" cy="430887"/>
              </a:xfrm>
              <a:prstGeom prst="rect">
                <a:avLst/>
              </a:prstGeom>
              <a:blipFill rotWithShape="1">
                <a:blip r:embed="rId3"/>
                <a:stretch>
                  <a:fillRect l="-235" t="-9859" b="-2535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 Box 41"/>
              <p:cNvSpPr txBox="1">
                <a:spLocks noChangeArrowheads="1"/>
              </p:cNvSpPr>
              <p:nvPr/>
            </p:nvSpPr>
            <p:spPr bwMode="auto">
              <a:xfrm>
                <a:off x="1456385" y="4672643"/>
                <a:ext cx="2590800" cy="4401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en-US" sz="2200" b="1" i="1" smtClean="0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200" b="1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𝑩𝑨𝑬</m:t>
                        </m:r>
                      </m:e>
                    </m:acc>
                  </m:oMath>
                </a14:m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góc chung</a:t>
                </a:r>
              </a:p>
            </p:txBody>
          </p:sp>
        </mc:Choice>
        <mc:Fallback xmlns="">
          <p:sp>
            <p:nvSpPr>
              <p:cNvPr id="29" name="Text 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56385" y="4672643"/>
                <a:ext cx="2590800" cy="440120"/>
              </a:xfrm>
              <a:prstGeom prst="rect">
                <a:avLst/>
              </a:prstGeom>
              <a:blipFill rotWithShape="1">
                <a:blip r:embed="rId4"/>
                <a:stretch>
                  <a:fillRect l="-235" t="-5556" b="-2777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 Box 41"/>
              <p:cNvSpPr txBox="1">
                <a:spLocks noChangeArrowheads="1"/>
              </p:cNvSpPr>
              <p:nvPr/>
            </p:nvSpPr>
            <p:spPr bwMode="auto">
              <a:xfrm>
                <a:off x="1456385" y="5112763"/>
                <a:ext cx="2590800" cy="4401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en-US" sz="2200" b="1" i="1" smtClean="0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200" b="1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𝑨𝑬𝑩</m:t>
                        </m:r>
                      </m:e>
                    </m:acc>
                  </m:oMath>
                </a14:m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  <a:r>
                  <a:rPr lang="en-US" altLang="en-US" sz="2200" b="1" dirty="0">
                    <a:ea typeface="Cambria Math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en-US" sz="2200" b="1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sz="2200" b="1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𝑨𝑭𝑪</m:t>
                        </m:r>
                      </m:e>
                    </m:acc>
                  </m:oMath>
                </a14:m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90</a:t>
                </a:r>
                <a:r>
                  <a:rPr lang="en-US" altLang="en-US" sz="2200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 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56385" y="5112763"/>
                <a:ext cx="2590800" cy="440120"/>
              </a:xfrm>
              <a:prstGeom prst="rect">
                <a:avLst/>
              </a:prstGeom>
              <a:blipFill rotWithShape="1">
                <a:blip r:embed="rId5"/>
                <a:stretch>
                  <a:fillRect l="-235" t="-6944" r="-18824" b="-2638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333399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Up Arrow 30"/>
          <p:cNvSpPr/>
          <p:nvPr/>
        </p:nvSpPr>
        <p:spPr>
          <a:xfrm>
            <a:off x="2213018" y="4136052"/>
            <a:ext cx="336344" cy="356289"/>
          </a:xfrm>
          <a:prstGeom prst="up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317246" y="1080608"/>
            <a:ext cx="3489191" cy="347836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001684" y="2758545"/>
            <a:ext cx="85941" cy="94892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34" name="TextBox 33"/>
          <p:cNvSpPr txBox="1"/>
          <p:nvPr/>
        </p:nvSpPr>
        <p:spPr>
          <a:xfrm>
            <a:off x="7065203" y="2499958"/>
            <a:ext cx="171388" cy="353478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O</a:t>
            </a:r>
          </a:p>
        </p:txBody>
      </p:sp>
      <p:sp>
        <p:nvSpPr>
          <p:cNvPr id="35" name="Isosceles Triangle 34"/>
          <p:cNvSpPr/>
          <p:nvPr/>
        </p:nvSpPr>
        <p:spPr>
          <a:xfrm>
            <a:off x="5764140" y="1189793"/>
            <a:ext cx="2646971" cy="2746857"/>
          </a:xfrm>
          <a:prstGeom prst="triangle">
            <a:avLst>
              <a:gd name="adj" fmla="val 26008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6224400" y="795039"/>
            <a:ext cx="482804" cy="353478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460395" y="3864105"/>
            <a:ext cx="414798" cy="353478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386121" y="3864106"/>
            <a:ext cx="378019" cy="353478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B</a:t>
            </a:r>
          </a:p>
        </p:txBody>
      </p:sp>
      <p:cxnSp>
        <p:nvCxnSpPr>
          <p:cNvPr id="47" name="Straight Connector 46"/>
          <p:cNvCxnSpPr>
            <a:stCxn id="35" idx="2"/>
          </p:cNvCxnSpPr>
          <p:nvPr/>
        </p:nvCxnSpPr>
        <p:spPr>
          <a:xfrm flipV="1">
            <a:off x="5764140" y="2047742"/>
            <a:ext cx="2903654" cy="18889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7648131" y="2559614"/>
            <a:ext cx="378019" cy="353478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984405" y="3290335"/>
            <a:ext cx="378019" cy="353478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H</a:t>
            </a:r>
          </a:p>
        </p:txBody>
      </p:sp>
      <p:cxnSp>
        <p:nvCxnSpPr>
          <p:cNvPr id="61" name="Straight Connector 60"/>
          <p:cNvCxnSpPr>
            <a:stCxn id="35" idx="4"/>
          </p:cNvCxnSpPr>
          <p:nvPr/>
        </p:nvCxnSpPr>
        <p:spPr>
          <a:xfrm flipH="1" flipV="1">
            <a:off x="5317246" y="3170857"/>
            <a:ext cx="3093865" cy="76579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586021" y="3200182"/>
            <a:ext cx="378019" cy="353478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F</a:t>
            </a:r>
          </a:p>
        </p:txBody>
      </p:sp>
      <p:sp>
        <p:nvSpPr>
          <p:cNvPr id="63" name="Rectangle 62"/>
          <p:cNvSpPr/>
          <p:nvPr/>
        </p:nvSpPr>
        <p:spPr>
          <a:xfrm rot="19570876">
            <a:off x="7480894" y="2785818"/>
            <a:ext cx="141286" cy="1037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4" name="Rectangle 63"/>
          <p:cNvSpPr/>
          <p:nvPr/>
        </p:nvSpPr>
        <p:spPr>
          <a:xfrm rot="770151">
            <a:off x="5930470" y="3236619"/>
            <a:ext cx="114395" cy="1040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5" name="TextBox 64"/>
          <p:cNvSpPr txBox="1"/>
          <p:nvPr/>
        </p:nvSpPr>
        <p:spPr>
          <a:xfrm>
            <a:off x="8614046" y="1691453"/>
            <a:ext cx="3780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P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926346" y="3146088"/>
            <a:ext cx="378019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Q</a:t>
            </a:r>
          </a:p>
        </p:txBody>
      </p:sp>
      <p:sp>
        <p:nvSpPr>
          <p:cNvPr id="39" name="AutoShape 10"/>
          <p:cNvSpPr>
            <a:spLocks noChangeArrowheads="1"/>
          </p:cNvSpPr>
          <p:nvPr/>
        </p:nvSpPr>
        <p:spPr bwMode="gray">
          <a:xfrm>
            <a:off x="1324780" y="73639"/>
            <a:ext cx="6078776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3CC33"/>
              </a:gs>
              <a:gs pos="50000">
                <a:schemeClr val="bg1"/>
              </a:gs>
              <a:gs pos="100000">
                <a:srgbClr val="33CC33"/>
              </a:gs>
            </a:gsLst>
            <a:lin ang="5400000" scaled="1"/>
          </a:gradFill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vi-VN" altLang="en-US" b="1" dirty="0">
                <a:solidFill>
                  <a:srgbClr val="FF0000"/>
                </a:solidFill>
              </a:rPr>
              <a:t>VẬN DỤNG</a:t>
            </a:r>
            <a:endParaRPr lang="en-US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63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24" grpId="0"/>
      <p:bldP spid="2" grpId="0" animBg="1"/>
      <p:bldP spid="26" grpId="0"/>
      <p:bldP spid="27" grpId="0" animBg="1"/>
      <p:bldP spid="28" grpId="0"/>
      <p:bldP spid="29" grpId="0"/>
      <p:bldP spid="30" grpId="0"/>
      <p:bldP spid="31" grpId="0" animBg="1"/>
      <p:bldP spid="32" grpId="0" animBg="1"/>
      <p:bldP spid="33" grpId="0" animBg="1"/>
      <p:bldP spid="34" grpId="0"/>
      <p:bldP spid="35" grpId="0" animBg="1"/>
      <p:bldP spid="38" grpId="0"/>
      <p:bldP spid="41" grpId="0"/>
      <p:bldP spid="45" grpId="0"/>
      <p:bldP spid="48" grpId="0"/>
      <p:bldP spid="49" grpId="0"/>
      <p:bldP spid="62" grpId="0"/>
      <p:bldP spid="63" grpId="0" animBg="1"/>
      <p:bldP spid="64" grpId="0" animBg="1"/>
      <p:bldP spid="65" grpId="0"/>
      <p:bldP spid="6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2"/>
  <p:tag name="MMPROD_UIDATA" val="&lt;database version=&quot;10.0&quot;&gt;&lt;object type=&quot;1&quot; unique_id=&quot;10001&quot;&gt;&lt;object type=&quot;8&quot; unique_id=&quot;25802&quot;&gt;&lt;/object&gt;&lt;object type=&quot;2&quot; unique_id=&quot;25803&quot;&gt;&lt;object type=&quot;3&quot; unique_id=&quot;26541&quot;&gt;&lt;property id=&quot;20148&quot; value=&quot;5&quot;/&gt;&lt;property id=&quot;20300&quot; value=&quot;Slide 1&quot;/&gt;&lt;property id=&quot;20307&quot; value=&quot;257&quot;/&gt;&lt;/object&gt;&lt;object type=&quot;3&quot; unique_id=&quot;26549&quot;&gt;&lt;property id=&quot;20148&quot; value=&quot;5&quot;/&gt;&lt;property id=&quot;20300&quot; value=&quot;Slide 10&quot;/&gt;&lt;property id=&quot;20307&quot; value=&quot;262&quot;/&gt;&lt;/object&gt;&lt;object type=&quot;3&quot; unique_id=&quot;34511&quot;&gt;&lt;property id=&quot;20148&quot; value=&quot;5&quot;/&gt;&lt;property id=&quot;20300&quot; value=&quot;Slide 2&quot;/&gt;&lt;property id=&quot;20307&quot; value=&quot;336&quot;/&gt;&lt;/object&gt;&lt;object type=&quot;3&quot; unique_id=&quot;37005&quot;&gt;&lt;property id=&quot;20148&quot; value=&quot;5&quot;/&gt;&lt;property id=&quot;20300&quot; value=&quot;Slide 3&quot;/&gt;&lt;property id=&quot;20307&quot; value=&quot;355&quot;/&gt;&lt;/object&gt;&lt;object type=&quot;3&quot; unique_id=&quot;37183&quot;&gt;&lt;property id=&quot;20148&quot; value=&quot;5&quot;/&gt;&lt;property id=&quot;20300&quot; value=&quot;Slide 5&quot;/&gt;&lt;property id=&quot;20307&quot; value=&quot;357&quot;/&gt;&lt;/object&gt;&lt;object type=&quot;3&quot; unique_id=&quot;37184&quot;&gt;&lt;property id=&quot;20148&quot; value=&quot;5&quot;/&gt;&lt;property id=&quot;20300&quot; value=&quot;Slide 4&quot;/&gt;&lt;property id=&quot;20307&quot; value=&quot;358&quot;/&gt;&lt;/object&gt;&lt;object type=&quot;3&quot; unique_id=&quot;37338&quot;&gt;&lt;property id=&quot;20148&quot; value=&quot;5&quot;/&gt;&lt;property id=&quot;20300&quot; value=&quot;Slide 6&quot;/&gt;&lt;property id=&quot;20307&quot; value=&quot;359&quot;/&gt;&lt;/object&gt;&lt;object type=&quot;3&quot; unique_id=&quot;37366&quot;&gt;&lt;property id=&quot;20148&quot; value=&quot;5&quot;/&gt;&lt;property id=&quot;20300&quot; value=&quot;Slide 8&quot;/&gt;&lt;property id=&quot;20307&quot; value=&quot;360&quot;/&gt;&lt;/object&gt;&lt;object type=&quot;3&quot; unique_id=&quot;37487&quot;&gt;&lt;property id=&quot;20148&quot; value=&quot;5&quot;/&gt;&lt;property id=&quot;20300&quot; value=&quot;Slide 7&quot;/&gt;&lt;property id=&quot;20307&quot; value=&quot;361&quot;/&gt;&lt;/object&gt;&lt;object type=&quot;3&quot; unique_id=&quot;54835&quot;&gt;&lt;property id=&quot;20148&quot; value=&quot;5&quot;/&gt;&lt;property id=&quot;20300&quot; value=&quot;Slide 9&quot;/&gt;&lt;property id=&quot;20307&quot; value=&quot;362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4981</TotalTime>
  <Words>675</Words>
  <Application>Microsoft Macintosh PowerPoint</Application>
  <PresentationFormat>On-screen Show (4:3)</PresentationFormat>
  <Paragraphs>173</Paragraphs>
  <Slides>15</Slides>
  <Notes>1</Notes>
  <HiddenSlides>1</HiddenSlides>
  <MMClips>1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.VnTime</vt:lpstr>
      <vt:lpstr>Arial</vt:lpstr>
      <vt:lpstr>Calibri</vt:lpstr>
      <vt:lpstr>Calibri Light</vt:lpstr>
      <vt:lpstr>Cambria</vt:lpstr>
      <vt:lpstr>Cambria Math</vt:lpstr>
      <vt:lpstr>Comic Sans MS</vt:lpstr>
      <vt:lpstr>Symbol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Thoan Nguyễn</cp:lastModifiedBy>
  <cp:revision>325</cp:revision>
  <dcterms:created xsi:type="dcterms:W3CDTF">2020-02-21T15:54:56Z</dcterms:created>
  <dcterms:modified xsi:type="dcterms:W3CDTF">2023-03-21T23:36:58Z</dcterms:modified>
</cp:coreProperties>
</file>