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5"/>
  </p:notesMasterIdLst>
  <p:sldIdLst>
    <p:sldId id="257" r:id="rId2"/>
    <p:sldId id="475" r:id="rId3"/>
    <p:sldId id="465" r:id="rId4"/>
    <p:sldId id="261" r:id="rId5"/>
    <p:sldId id="262" r:id="rId6"/>
    <p:sldId id="469" r:id="rId7"/>
    <p:sldId id="477" r:id="rId8"/>
    <p:sldId id="467" r:id="rId9"/>
    <p:sldId id="466" r:id="rId10"/>
    <p:sldId id="478" r:id="rId11"/>
    <p:sldId id="480" r:id="rId12"/>
    <p:sldId id="271" r:id="rId13"/>
    <p:sldId id="481" r:id="rId14"/>
    <p:sldId id="433" r:id="rId15"/>
    <p:sldId id="482" r:id="rId16"/>
    <p:sldId id="483" r:id="rId17"/>
    <p:sldId id="485" r:id="rId18"/>
    <p:sldId id="484" r:id="rId19"/>
    <p:sldId id="487" r:id="rId20"/>
    <p:sldId id="488" r:id="rId21"/>
    <p:sldId id="435" r:id="rId22"/>
    <p:sldId id="489" r:id="rId23"/>
    <p:sldId id="490" r:id="rId24"/>
    <p:sldId id="491" r:id="rId25"/>
    <p:sldId id="492" r:id="rId26"/>
    <p:sldId id="493" r:id="rId27"/>
    <p:sldId id="259" r:id="rId28"/>
    <p:sldId id="495" r:id="rId29"/>
    <p:sldId id="496" r:id="rId30"/>
    <p:sldId id="497" r:id="rId31"/>
    <p:sldId id="500" r:id="rId32"/>
    <p:sldId id="285" r:id="rId33"/>
    <p:sldId id="286" r:id="rId34"/>
  </p:sldIdLst>
  <p:sldSz cx="12192000" cy="6858000"/>
  <p:notesSz cx="6858000" cy="9144000"/>
  <p:embeddedFontLst>
    <p:embeddedFont>
      <p:font typeface="#9Slide03 Inconsolata Bold" panose="020B0604020202020204" charset="0"/>
      <p:bold r:id="rId36"/>
    </p:embeddedFont>
    <p:embeddedFont>
      <p:font typeface="#9Slide04 Philosopher" panose="020B0604020202020204" charset="0"/>
      <p:regular r:id="rId37"/>
    </p:embeddedFont>
    <p:embeddedFont>
      <p:font typeface="宋体" panose="02010600030101010101" pitchFamily="2" charset="-122"/>
      <p:regular r:id="rId38"/>
    </p:embeddedFont>
    <p:embeddedFont>
      <p:font typeface="微软雅黑" panose="020B0503020204020204" pitchFamily="34" charset="-122"/>
      <p:regular r:id="rId39"/>
      <p:bold r:id="rId40"/>
    </p:embeddedFont>
    <p:embeddedFont>
      <p:font typeface="#9Slide03 Cabin Bold" panose="020B0604020202020204" charset="0"/>
      <p:bold r:id="rId41"/>
    </p:embeddedFont>
    <p:embeddedFont>
      <p:font typeface="字魂95号-手刻宋" panose="020B0604020202020204" charset="-122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#9Slide05 FS Blonde Script" panose="020B0604020202020204" charset="0"/>
      <p:italic r:id="rId4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微软用户" initials="微软用户" lastIdx="0" clrIdx="0"/>
  <p:cmAuthor id="1" name="幸全" initials="幸全" lastIdx="1" clrIdx="0"/>
  <p:cmAuthor id="2" name="作者" initials="A" lastIdx="0" clrIdx="1"/>
  <p:cmAuthor id="3" name="Administrator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6954"/>
    <a:srgbClr val="EC6C66"/>
    <a:srgbClr val="EC8337"/>
    <a:srgbClr val="92B54E"/>
    <a:srgbClr val="FF5892"/>
    <a:srgbClr val="F08A3B"/>
    <a:srgbClr val="FDB301"/>
    <a:srgbClr val="BFE9FF"/>
    <a:srgbClr val="18407F"/>
    <a:srgbClr val="D7F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0774" autoAdjust="0"/>
  </p:normalViewPr>
  <p:slideViewPr>
    <p:cSldViewPr snapToGrid="0">
      <p:cViewPr varScale="1">
        <p:scale>
          <a:sx n="59" d="100"/>
          <a:sy n="59" d="100"/>
        </p:scale>
        <p:origin x="11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95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3 Inconsolata Bold" panose="00000809000000000000" pitchFamily="50" charset="0"/>
              </a:rPr>
              <a:t>Lá cây sẽ khép lại để giảm sự sát thương do tác động của ngoại lực</a:t>
            </a:r>
            <a:endParaRPr lang="vi-VN" sz="12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#9Slide03 Inconsolata Bold" panose="00000809000000000000" pitchFamily="50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0800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4468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 userDrawn="1"/>
        </p:nvSpPr>
        <p:spPr>
          <a:xfrm>
            <a:off x="724263" y="2523490"/>
            <a:ext cx="10888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dirty="0">
                <a:noFill/>
              </a:rPr>
              <a:t>此模板版权为熊猫办公网所有！提示：此</a:t>
            </a:r>
            <a:r>
              <a:rPr lang="en-US" altLang="zh-CN" dirty="0">
                <a:noFill/>
              </a:rPr>
              <a:t>PPT</a:t>
            </a:r>
            <a:r>
              <a:rPr lang="zh-CN" altLang="en-US" dirty="0">
                <a:noFill/>
              </a:rPr>
              <a:t>为盗版熊猫办公网模板，如下载使用，会因兼容问题导致软件崩溃，请勿下载！！！</a:t>
            </a:r>
          </a:p>
        </p:txBody>
      </p:sp>
      <p:sp>
        <p:nvSpPr>
          <p:cNvPr id="3" name="文本框 2"/>
          <p:cNvSpPr txBox="1"/>
          <p:nvPr userDrawn="1"/>
        </p:nvSpPr>
        <p:spPr>
          <a:xfrm>
            <a:off x="724263" y="3301041"/>
            <a:ext cx="10888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dirty="0">
                <a:noFill/>
              </a:rPr>
              <a:t>此模板版权为熊猫办公网所有！提示：此</a:t>
            </a:r>
            <a:r>
              <a:rPr lang="en-US" altLang="zh-CN" dirty="0">
                <a:noFill/>
              </a:rPr>
              <a:t>PPT</a:t>
            </a:r>
            <a:r>
              <a:rPr lang="zh-CN" altLang="en-US" dirty="0">
                <a:noFill/>
              </a:rPr>
              <a:t>为盗版熊猫办公网模板，如下载使用，会因兼容问题导致软件崩溃，请勿下载！！！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6858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校园-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3270" cy="6857365"/>
          </a:xfrm>
          <a:prstGeom prst="rect">
            <a:avLst/>
          </a:prstGeom>
        </p:spPr>
      </p:pic>
      <p:pic>
        <p:nvPicPr>
          <p:cNvPr id="6" name="图片 5" descr="校园-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文本框 13"/>
          <p:cNvSpPr txBox="1"/>
          <p:nvPr userDrawn="1"/>
        </p:nvSpPr>
        <p:spPr>
          <a:xfrm>
            <a:off x="63873108" y="2743200"/>
            <a:ext cx="10888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dirty="0">
                <a:noFill/>
              </a:rPr>
              <a:t>此模板版权为熊猫办公网所有！提示：此</a:t>
            </a:r>
            <a:r>
              <a:rPr lang="en-US" altLang="zh-CN" dirty="0">
                <a:noFill/>
              </a:rPr>
              <a:t>PPT</a:t>
            </a:r>
            <a:r>
              <a:rPr lang="zh-CN" altLang="en-US" dirty="0">
                <a:noFill/>
              </a:rPr>
              <a:t>为盗版熊猫办公网模板，如下载使用，会因兼容问题导致软件崩溃，请勿下载！！！</a:t>
            </a:r>
          </a:p>
        </p:txBody>
      </p:sp>
      <p:sp>
        <p:nvSpPr>
          <p:cNvPr id="15" name="文本框 14"/>
          <p:cNvSpPr txBox="1"/>
          <p:nvPr userDrawn="1"/>
        </p:nvSpPr>
        <p:spPr>
          <a:xfrm>
            <a:off x="63873108" y="3520751"/>
            <a:ext cx="10888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dirty="0">
                <a:noFill/>
              </a:rPr>
              <a:t>此模板版权为熊猫办公网所有！提示：此</a:t>
            </a:r>
            <a:r>
              <a:rPr lang="en-US" altLang="zh-CN" dirty="0">
                <a:noFill/>
              </a:rPr>
              <a:t>PPT</a:t>
            </a:r>
            <a:r>
              <a:rPr lang="zh-CN" altLang="en-US" dirty="0">
                <a:noFill/>
              </a:rPr>
              <a:t>为盗版熊猫办公网模板，如下载使用，会因兼容问题导致软件崩溃，请勿下载！！！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-103359857" y="2096770"/>
            <a:ext cx="10888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dirty="0">
                <a:noFill/>
              </a:rPr>
              <a:t>此模板版权为熊猫办公网所有！提示：此</a:t>
            </a:r>
            <a:r>
              <a:rPr lang="en-US" altLang="zh-CN" dirty="0">
                <a:noFill/>
              </a:rPr>
              <a:t>PPT</a:t>
            </a:r>
            <a:r>
              <a:rPr lang="zh-CN" altLang="en-US" dirty="0">
                <a:noFill/>
              </a:rPr>
              <a:t>为盗版熊猫办公网模板，如下载使用，会因兼容问题导致软件崩溃，请勿下载！！！</a:t>
            </a:r>
          </a:p>
        </p:txBody>
      </p:sp>
      <p:sp>
        <p:nvSpPr>
          <p:cNvPr id="8" name="文本框 7"/>
          <p:cNvSpPr txBox="1"/>
          <p:nvPr userDrawn="1"/>
        </p:nvSpPr>
        <p:spPr>
          <a:xfrm>
            <a:off x="-103359857" y="2874321"/>
            <a:ext cx="10888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dirty="0">
                <a:noFill/>
              </a:rPr>
              <a:t>此模板版权为熊猫办公网所有！提示：此</a:t>
            </a:r>
            <a:r>
              <a:rPr lang="en-US" altLang="zh-CN" dirty="0">
                <a:noFill/>
              </a:rPr>
              <a:t>PPT</a:t>
            </a:r>
            <a:r>
              <a:rPr lang="zh-CN" altLang="en-US" dirty="0">
                <a:noFill/>
              </a:rPr>
              <a:t>为盗版熊猫办公网模板，如下载使用，会因兼容问题导致软件崩溃，请勿下载！！！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AF95A-15FE-4A4A-88E4-648C1FB269B8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901962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gif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gif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gif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7AB44E5A-6662-44C9-BCB2-602EB864EB92}"/>
              </a:ext>
            </a:extLst>
          </p:cNvPr>
          <p:cNvGrpSpPr/>
          <p:nvPr/>
        </p:nvGrpSpPr>
        <p:grpSpPr>
          <a:xfrm>
            <a:off x="622431" y="632143"/>
            <a:ext cx="11521440" cy="5760720"/>
            <a:chOff x="645160" y="568325"/>
            <a:chExt cx="11521440" cy="5760720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662135" y="3028581"/>
            <a:ext cx="93046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>
                <a:ln w="12700" cmpd="sng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字魂95号-手刻宋" panose="00000500000000000000" charset="-122"/>
                <a:ea typeface="字魂95号-手刻宋" panose="00000500000000000000" charset="-122"/>
              </a:rPr>
              <a:t>CẢM ỨNG Ở SINH VẬT VÀ TẬP TÍNH Ở ĐỘNG VẬT</a:t>
            </a:r>
            <a:endParaRPr lang="zh-CN" altLang="en-US" sz="4800" dirty="0">
              <a:ln w="12700" cmpd="sng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字魂95号-手刻宋" panose="00000500000000000000" charset="-122"/>
              <a:ea typeface="字魂95号-手刻宋" panose="00000500000000000000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234751" y="1660387"/>
            <a:ext cx="8592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>
                <a:ln w="12700" cmpd="sng">
                  <a:noFill/>
                  <a:prstDash val="solid"/>
                </a:ln>
                <a:solidFill>
                  <a:srgbClr val="18407F"/>
                </a:solidFill>
                <a:effectLst/>
                <a:latin typeface="字魂95号-手刻宋" panose="00000500000000000000" charset="-122"/>
                <a:ea typeface="字魂95号-手刻宋" panose="00000500000000000000" charset="-122"/>
                <a:cs typeface="字魂95号-手刻宋" panose="00000500000000000000" charset="-122"/>
              </a:rPr>
              <a:t>CHÀO MỪNG CÁC THẦY CÔ GIÁO TỚI DỰ TIẾT KHTN LỚP 7</a:t>
            </a:r>
            <a:endParaRPr lang="zh-CN" altLang="en-US" sz="2000" dirty="0">
              <a:ln w="12700" cmpd="sng">
                <a:noFill/>
                <a:prstDash val="solid"/>
              </a:ln>
              <a:solidFill>
                <a:srgbClr val="18407F"/>
              </a:solidFill>
              <a:effectLst/>
              <a:latin typeface="字魂95号-手刻宋" panose="00000500000000000000" charset="-122"/>
              <a:ea typeface="字魂95号-手刻宋" panose="00000500000000000000" charset="-122"/>
              <a:cs typeface="字魂95号-手刻宋" panose="00000500000000000000" charset="-122"/>
            </a:endParaRPr>
          </a:p>
        </p:txBody>
      </p:sp>
      <p:sp>
        <p:nvSpPr>
          <p:cNvPr id="19" name="对角圆角矩形 18"/>
          <p:cNvSpPr/>
          <p:nvPr/>
        </p:nvSpPr>
        <p:spPr>
          <a:xfrm>
            <a:off x="2506942" y="5251562"/>
            <a:ext cx="6800850" cy="484505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zh-CN">
                <a:ln w="12700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95号-手刻宋" panose="00000500000000000000" charset="-122"/>
                <a:ea typeface="字魂95号-手刻宋" panose="00000500000000000000" charset="-122"/>
                <a:cs typeface="字魂95号-手刻宋" panose="00000500000000000000" charset="-122"/>
                <a:sym typeface="+mn-ea"/>
              </a:rPr>
              <a:t>Giáo viên:…………………….</a:t>
            </a:r>
            <a:endParaRPr lang="zh-CN" altLang="en-US" dirty="0">
              <a:ln w="12700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魂95号-手刻宋" panose="00000500000000000000" charset="-122"/>
              <a:ea typeface="字魂95号-手刻宋" panose="00000500000000000000" charset="-122"/>
              <a:cs typeface="字魂95号-手刻宋" panose="00000500000000000000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087301" y="5816077"/>
            <a:ext cx="31934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400">
                <a:ln w="12700" cmpd="sng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字魂95号-手刻宋" panose="00000500000000000000" charset="-122"/>
                <a:ea typeface="字魂95号-手刻宋" panose="00000500000000000000" charset="-122"/>
                <a:cs typeface="字魂95号-手刻宋" panose="00000500000000000000" charset="-122"/>
              </a:rPr>
              <a:t>Năm học 2022 - 2023</a:t>
            </a:r>
            <a:endParaRPr lang="en-US" altLang="zh-CN" sz="1400" dirty="0">
              <a:ln w="12700" cmpd="sng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字魂95号-手刻宋" panose="00000500000000000000" charset="-122"/>
              <a:ea typeface="字魂95号-手刻宋" panose="00000500000000000000" charset="-122"/>
              <a:cs typeface="字魂95号-手刻宋" panose="00000500000000000000" charset="-122"/>
            </a:endParaRPr>
          </a:p>
        </p:txBody>
      </p:sp>
      <p:pic>
        <p:nvPicPr>
          <p:cNvPr id="11" name="图片 10" descr="未标题-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1415" y="3982085"/>
            <a:ext cx="3169285" cy="2646680"/>
          </a:xfrm>
          <a:prstGeom prst="rect">
            <a:avLst/>
          </a:prstGeom>
        </p:spPr>
      </p:pic>
      <p:pic>
        <p:nvPicPr>
          <p:cNvPr id="29" name="5fec79d5758c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15800" y="-1057910"/>
            <a:ext cx="609600" cy="609600"/>
          </a:xfrm>
          <a:prstGeom prst="rect">
            <a:avLst/>
          </a:prstGeom>
        </p:spPr>
      </p:pic>
      <p:sp>
        <p:nvSpPr>
          <p:cNvPr id="15" name="文本框 15">
            <a:extLst>
              <a:ext uri="{FF2B5EF4-FFF2-40B4-BE49-F238E27FC236}">
                <a16:creationId xmlns:a16="http://schemas.microsoft.com/office/drawing/2014/main" id="{4D255DDC-8053-A154-17D9-F232FDF75AA1}"/>
              </a:ext>
            </a:extLst>
          </p:cNvPr>
          <p:cNvSpPr txBox="1"/>
          <p:nvPr/>
        </p:nvSpPr>
        <p:spPr>
          <a:xfrm>
            <a:off x="1092517" y="2250568"/>
            <a:ext cx="2284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>
                <a:ln w="12700" cmpd="sng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字魂95号-手刻宋" panose="00000500000000000000" charset="-122"/>
                <a:ea typeface="字魂95号-手刻宋" panose="00000500000000000000" charset="-122"/>
              </a:rPr>
              <a:t>Bài 33</a:t>
            </a:r>
            <a:endParaRPr lang="zh-CN" altLang="en-US" sz="4800" dirty="0">
              <a:ln w="12700" cmpd="sng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字魂95号-手刻宋" panose="00000500000000000000" charset="-122"/>
              <a:ea typeface="字魂95号-手刻宋" panose="0000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6" presetClass="entr" presetSubtype="37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3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6" presetClass="entr" presetSubtype="37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5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6" grpId="0" animBg="1"/>
      <p:bldP spid="16" grpId="1"/>
      <p:bldP spid="16" grpId="2"/>
      <p:bldP spid="17" grpId="1"/>
      <p:bldP spid="17" grpId="2"/>
      <p:bldP spid="19" grpId="1" animBg="1"/>
      <p:bldP spid="19" grpId="2" animBg="1"/>
      <p:bldP spid="20" grpId="1"/>
      <p:bldP spid="20" grpId="2"/>
      <p:bldP spid="15" grpId="0"/>
      <p:bldP spid="1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3E2F9E3-8372-AF70-1FC5-B4D0CB8B08C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31040" cy="768424"/>
          </a:xfrm>
          <a:prstGeom prst="rect">
            <a:avLst/>
          </a:prstGeom>
          <a:solidFill>
            <a:srgbClr val="00206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FFFF00"/>
                </a:solidFill>
                <a:latin typeface="#9Slide05 FS Blonde Script" pitchFamily="65" charset="0"/>
              </a:rPr>
              <a:t>Cảm ứng ở thực vật</a:t>
            </a:r>
            <a:endParaRPr lang="en-US" sz="4800" b="1" dirty="0">
              <a:solidFill>
                <a:srgbClr val="FFFF00"/>
              </a:solidFill>
              <a:latin typeface="#9Slide05 FS Blonde Script" pitchFamily="65" charset="0"/>
            </a:endParaRPr>
          </a:p>
        </p:txBody>
      </p:sp>
      <p:pic>
        <p:nvPicPr>
          <p:cNvPr id="7" name="Picture 6" descr="A hand holding a small plant&#10;&#10;Description automatically generated with low confidence">
            <a:extLst>
              <a:ext uri="{FF2B5EF4-FFF2-40B4-BE49-F238E27FC236}">
                <a16:creationId xmlns:a16="http://schemas.microsoft.com/office/drawing/2014/main" id="{1F67654B-AA29-EB8E-7313-ECCF79ABD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76" y="1118347"/>
            <a:ext cx="4621306" cy="46213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9E0080-3BE1-0B77-8432-C3081549A558}"/>
              </a:ext>
            </a:extLst>
          </p:cNvPr>
          <p:cNvSpPr txBox="1"/>
          <p:nvPr/>
        </p:nvSpPr>
        <p:spPr>
          <a:xfrm>
            <a:off x="5563496" y="1326776"/>
            <a:ext cx="45307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E6954"/>
                </a:solidFill>
                <a:latin typeface="#9Slide05 FS Blonde Script" panose="03000503000000000000" pitchFamily="65" charset="0"/>
              </a:rPr>
              <a:t>Chạm tay </a:t>
            </a:r>
            <a:r>
              <a:rPr lang="en-US" sz="2800">
                <a:latin typeface="#9Slide05 FS Blonde Script" panose="03000503000000000000" pitchFamily="65" charset="0"/>
              </a:rPr>
              <a:t>vào cây xấu hổ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8B433F-FDF7-7A09-BD25-3E01C5F17FE5}"/>
              </a:ext>
            </a:extLst>
          </p:cNvPr>
          <p:cNvSpPr txBox="1"/>
          <p:nvPr/>
        </p:nvSpPr>
        <p:spPr>
          <a:xfrm>
            <a:off x="5563496" y="1860595"/>
            <a:ext cx="453076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#9Slide05 FS Blonde Script" panose="03000503000000000000" pitchFamily="65" charset="0"/>
              </a:rPr>
              <a:t>Tác nhân: lực của ngón tay</a:t>
            </a:r>
          </a:p>
          <a:p>
            <a:r>
              <a:rPr lang="en-US" sz="2800">
                <a:latin typeface="#9Slide05 FS Blonde Script" panose="03000503000000000000" pitchFamily="65" charset="0"/>
              </a:rPr>
              <a:t>Phản ứng: Lá cây </a:t>
            </a:r>
            <a:r>
              <a:rPr lang="en-US" sz="2800">
                <a:solidFill>
                  <a:srgbClr val="FF0000"/>
                </a:solidFill>
                <a:latin typeface="#9Slide05 FS Blonde Script" panose="03000503000000000000" pitchFamily="65" charset="0"/>
              </a:rPr>
              <a:t>cụp lại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3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3E2F9E3-8372-AF70-1FC5-B4D0CB8B08C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31040" cy="768424"/>
          </a:xfrm>
          <a:prstGeom prst="rect">
            <a:avLst/>
          </a:prstGeom>
          <a:solidFill>
            <a:srgbClr val="00206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FFFF00"/>
                </a:solidFill>
                <a:latin typeface="#9Slide05 FS Blonde Script" pitchFamily="65" charset="0"/>
              </a:rPr>
              <a:t>Cảm ứng ở động vật</a:t>
            </a:r>
            <a:endParaRPr lang="en-US" sz="4800" b="1" dirty="0">
              <a:solidFill>
                <a:srgbClr val="FFFF00"/>
              </a:solidFill>
              <a:latin typeface="#9Slide05 FS Blonde Script" pitchFamily="65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9E0080-3BE1-0B77-8432-C3081549A558}"/>
              </a:ext>
            </a:extLst>
          </p:cNvPr>
          <p:cNvSpPr txBox="1"/>
          <p:nvPr/>
        </p:nvSpPr>
        <p:spPr>
          <a:xfrm>
            <a:off x="6096000" y="3028890"/>
            <a:ext cx="45307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E6954"/>
                </a:solidFill>
                <a:latin typeface="#9Slide05 FS Blonde Script" panose="03000503000000000000" pitchFamily="65" charset="0"/>
              </a:rPr>
              <a:t>Trời lạnh người nổi da gà</a:t>
            </a:r>
            <a:endParaRPr lang="en-US" sz="2800">
              <a:latin typeface="#9Slide05 FS Blonde Script" panose="03000503000000000000" pitchFamily="65" charset="0"/>
            </a:endParaRP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8B433F-FDF7-7A09-BD25-3E01C5F17FE5}"/>
              </a:ext>
            </a:extLst>
          </p:cNvPr>
          <p:cNvSpPr txBox="1"/>
          <p:nvPr/>
        </p:nvSpPr>
        <p:spPr>
          <a:xfrm>
            <a:off x="6096000" y="3625924"/>
            <a:ext cx="453076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#9Slide05 FS Blonde Script" panose="03000503000000000000" pitchFamily="65" charset="0"/>
              </a:rPr>
              <a:t>Tác nhân: nhiệt độ thấp</a:t>
            </a:r>
          </a:p>
          <a:p>
            <a:r>
              <a:rPr lang="en-US" sz="2800">
                <a:latin typeface="#9Slide05 FS Blonde Script" panose="03000503000000000000" pitchFamily="65" charset="0"/>
              </a:rPr>
              <a:t>Phản ứng: Nổi da gà</a:t>
            </a:r>
            <a:endParaRPr lang="en-US" sz="2800">
              <a:solidFill>
                <a:srgbClr val="FF0000"/>
              </a:solidFill>
              <a:latin typeface="#9Slide05 FS Blonde Script" panose="03000503000000000000" pitchFamily="65" charset="0"/>
            </a:endParaRPr>
          </a:p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CD8AEE-6531-A493-D11F-5EBE855BF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26" y="1076045"/>
            <a:ext cx="2708245" cy="2352955"/>
          </a:xfrm>
          <a:prstGeom prst="rect">
            <a:avLst/>
          </a:prstGeom>
        </p:spPr>
      </p:pic>
      <p:pic>
        <p:nvPicPr>
          <p:cNvPr id="10" name="Picture 2" descr="Nếu bạn “nổi gai ốc” khi nghe nhạc, bạn là người… rất đặc biệt | Báo Dân trí">
            <a:extLst>
              <a:ext uri="{FF2B5EF4-FFF2-40B4-BE49-F238E27FC236}">
                <a16:creationId xmlns:a16="http://schemas.microsoft.com/office/drawing/2014/main" id="{42503583-2D48-20F2-F974-0B229F445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64" y="3245223"/>
            <a:ext cx="4686305" cy="314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57BD47-5729-7D6F-394C-753A76048E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169" y="768424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67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9CB8801-F900-4AE7-B5EE-F9B98AAC787F}"/>
              </a:ext>
            </a:extLst>
          </p:cNvPr>
          <p:cNvGrpSpPr/>
          <p:nvPr/>
        </p:nvGrpSpPr>
        <p:grpSpPr>
          <a:xfrm>
            <a:off x="660400" y="501388"/>
            <a:ext cx="11531600" cy="5760720"/>
            <a:chOff x="660400" y="608965"/>
            <a:chExt cx="11531600" cy="5760720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60" y="60896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4072890"/>
            <a:ext cx="637540" cy="2785110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666730" y="292035"/>
            <a:ext cx="1283970" cy="1520825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70CDCDB1-F14B-4ABE-A212-A93D44E92F1D}"/>
              </a:ext>
            </a:extLst>
          </p:cNvPr>
          <p:cNvSpPr txBox="1"/>
          <p:nvPr/>
        </p:nvSpPr>
        <p:spPr>
          <a:xfrm>
            <a:off x="6730254" y="1349965"/>
            <a:ext cx="451436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dist">
              <a:defRPr sz="3200" kern="2200">
                <a:solidFill>
                  <a:schemeClr val="tx1">
                    <a:lumMod val="75000"/>
                    <a:lumOff val="25000"/>
                  </a:schemeClr>
                </a:solidFill>
                <a:latin typeface="字魂95号-手刻宋" panose="00000500000000000000" pitchFamily="2" charset="-122"/>
                <a:ea typeface="字魂95号-手刻宋" panose="00000500000000000000" pitchFamily="2" charset="-122"/>
                <a:cs typeface="汉仪雅酷黑 85W" panose="020B0904020202020204" charset="-122"/>
              </a:defRPr>
            </a:lvl1pPr>
          </a:lstStyle>
          <a:p>
            <a:pPr lvl="0" algn="l"/>
            <a:r>
              <a:rPr lang="en-US" altLang="zh-CN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Theo em  </a:t>
            </a:r>
            <a:r>
              <a:rPr lang="en-US" altLang="zh-CN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cảm ứng </a:t>
            </a:r>
            <a:r>
              <a:rPr lang="en-US" altLang="zh-CN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là gì?</a:t>
            </a:r>
            <a:endParaRPr lang="zh-CN" alt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pic>
        <p:nvPicPr>
          <p:cNvPr id="5" name="Picture 4" descr="A picture containing indoor, flower, plant, dark&#10;&#10;Description automatically generated">
            <a:extLst>
              <a:ext uri="{FF2B5EF4-FFF2-40B4-BE49-F238E27FC236}">
                <a16:creationId xmlns:a16="http://schemas.microsoft.com/office/drawing/2014/main" id="{3F73BDC6-AA95-9C49-332D-0C4127D052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4" y="1301180"/>
            <a:ext cx="5184040" cy="43762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96F3D80-9DC2-EBE4-DB95-4CE2B786C6B8}"/>
              </a:ext>
            </a:extLst>
          </p:cNvPr>
          <p:cNvSpPr txBox="1"/>
          <p:nvPr/>
        </p:nvSpPr>
        <p:spPr>
          <a:xfrm>
            <a:off x="6767708" y="2528047"/>
            <a:ext cx="4476914" cy="2062103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3200"/>
              <a:t>Kết luận: </a:t>
            </a:r>
            <a:r>
              <a:rPr lang="en-US" sz="3200">
                <a:solidFill>
                  <a:srgbClr val="C00000"/>
                </a:solidFill>
              </a:rPr>
              <a:t>Cảm ứng  </a:t>
            </a:r>
            <a:r>
              <a:rPr lang="en-US" sz="3200"/>
              <a:t>là </a:t>
            </a:r>
            <a:r>
              <a:rPr lang="en-US" sz="3200">
                <a:solidFill>
                  <a:srgbClr val="C00000"/>
                </a:solidFill>
              </a:rPr>
              <a:t>phản ứng </a:t>
            </a:r>
            <a:r>
              <a:rPr lang="en-US" sz="3200"/>
              <a:t>của sinh vật đối với các </a:t>
            </a:r>
            <a:r>
              <a:rPr lang="en-US" sz="3200">
                <a:solidFill>
                  <a:srgbClr val="C00000"/>
                </a:solidFill>
              </a:rPr>
              <a:t>kích thích </a:t>
            </a:r>
            <a:r>
              <a:rPr lang="en-US" sz="3200"/>
              <a:t>đến từ môi trường</a:t>
            </a:r>
          </a:p>
        </p:txBody>
      </p:sp>
    </p:spTree>
    <p:extLst>
      <p:ext uri="{BB962C8B-B14F-4D97-AF65-F5344CB8AC3E}">
        <p14:creationId xmlns:p14="http://schemas.microsoft.com/office/powerpoint/2010/main" val="198332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  <p:bldP spid="2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A93BB9DC-ABC0-4951-A056-8701FD613CE6}"/>
              </a:ext>
            </a:extLst>
          </p:cNvPr>
          <p:cNvGrpSpPr/>
          <p:nvPr/>
        </p:nvGrpSpPr>
        <p:grpSpPr>
          <a:xfrm>
            <a:off x="660400" y="608965"/>
            <a:ext cx="11531600" cy="5760720"/>
            <a:chOff x="660400" y="608965"/>
            <a:chExt cx="11531600" cy="5760720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60" y="60896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1560" y="2245360"/>
            <a:ext cx="739140" cy="3228975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3" name="图片 2" descr="6030f5204ee9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01" y="2947182"/>
            <a:ext cx="8418606" cy="3681583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1943734" y="1008065"/>
            <a:ext cx="9026525" cy="1719130"/>
            <a:chOff x="2010" y="5367"/>
            <a:chExt cx="5205" cy="2402"/>
          </a:xfrm>
        </p:grpSpPr>
        <p:sp>
          <p:nvSpPr>
            <p:cNvPr id="23" name="圆角矩形 22"/>
            <p:cNvSpPr/>
            <p:nvPr/>
          </p:nvSpPr>
          <p:spPr>
            <a:xfrm>
              <a:off x="2010" y="5687"/>
              <a:ext cx="5205" cy="2082"/>
            </a:xfrm>
            <a:prstGeom prst="roundRect">
              <a:avLst>
                <a:gd name="adj" fmla="val 5221"/>
              </a:avLst>
            </a:prstGeom>
            <a:solidFill>
              <a:srgbClr val="F08A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 dirty="0">
                <a:latin typeface="思源黑体 CN Light" panose="020B0300000000000000" charset="-122"/>
                <a:ea typeface="思源黑体 CN Light" panose="020B0300000000000000" charset="-122"/>
              </a:endParaRPr>
            </a:p>
          </p:txBody>
        </p:sp>
        <p:sp>
          <p:nvSpPr>
            <p:cNvPr id="24" name="标题 1"/>
            <p:cNvSpPr>
              <a:spLocks noGrp="1"/>
            </p:cNvSpPr>
            <p:nvPr/>
          </p:nvSpPr>
          <p:spPr>
            <a:xfrm>
              <a:off x="2897" y="5367"/>
              <a:ext cx="3349" cy="1369"/>
            </a:xfr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indent="0" algn="ctr" rtl="0">
                <a:lnSpc>
                  <a:spcPct val="180000"/>
                </a:lnSpc>
                <a:spcBef>
                  <a:spcPts val="0"/>
                </a:spcBef>
              </a:pPr>
              <a:r>
                <a:rPr lang="en-US" altLang="zh-CN" sz="2800" b="1" i="0" u="none" strike="noStrike" kern="2200" baseline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95号-手刻宋" panose="00000500000000000000" pitchFamily="2" charset="-122"/>
                  <a:ea typeface="字魂95号-手刻宋" panose="00000500000000000000" pitchFamily="2" charset="-122"/>
                  <a:cs typeface="思源黑体 CN Light" panose="020B0300000000000000" charset="-122"/>
                </a:rPr>
                <a:t>I.  CẢM ỨNG VÀ VAI TRÒ CỦA CẢM ỨNG Ở  SINH VẬT</a:t>
              </a:r>
              <a:endParaRPr lang="en-US" sz="2800" b="1" i="0" u="none" strike="noStrike" kern="2200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95号-手刻宋" panose="00000500000000000000" pitchFamily="2" charset="-122"/>
                <a:ea typeface="字魂95号-手刻宋" panose="00000500000000000000" pitchFamily="2" charset="-122"/>
                <a:cs typeface="思源黑体 CN Light" panose="020B0300000000000000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528048" y="2956221"/>
            <a:ext cx="7100046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kern="2200">
                <a:solidFill>
                  <a:schemeClr val="tx1">
                    <a:lumMod val="75000"/>
                    <a:lumOff val="25000"/>
                  </a:schemeClr>
                </a:solidFill>
                <a:latin typeface="字魂95号-手刻宋" panose="00000500000000000000" charset="-122"/>
                <a:ea typeface="字魂95号-手刻宋" panose="00000500000000000000" charset="-122"/>
                <a:cs typeface="字魂95号-手刻宋" panose="00000500000000000000" charset="-122"/>
                <a:sym typeface="+mn-ea"/>
              </a:rPr>
              <a:t>2. Vai trò của cảm ứng</a:t>
            </a:r>
            <a:endParaRPr lang="zh-CN" altLang="en-US" sz="2800" kern="2200" dirty="0">
              <a:solidFill>
                <a:schemeClr val="tx1">
                  <a:lumMod val="75000"/>
                  <a:lumOff val="25000"/>
                </a:schemeClr>
              </a:solidFill>
              <a:latin typeface="字魂95号-手刻宋" panose="00000500000000000000" charset="-122"/>
              <a:ea typeface="字魂95号-手刻宋" panose="00000500000000000000" charset="-122"/>
              <a:cs typeface="字魂95号-手刻宋" panose="00000500000000000000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739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9CB8801-F900-4AE7-B5EE-F9B98AAC787F}"/>
              </a:ext>
            </a:extLst>
          </p:cNvPr>
          <p:cNvGrpSpPr/>
          <p:nvPr/>
        </p:nvGrpSpPr>
        <p:grpSpPr>
          <a:xfrm>
            <a:off x="660400" y="608965"/>
            <a:ext cx="11290300" cy="5760720"/>
            <a:chOff x="660400" y="608965"/>
            <a:chExt cx="11531600" cy="5760720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60" y="608965"/>
              <a:ext cx="11521440" cy="576072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3160" y="3843655"/>
            <a:ext cx="637540" cy="2785110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" y="203112"/>
            <a:ext cx="1283970" cy="1520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050D41-8D2D-1DBA-E6BB-78650E58FC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511" b="79078" l="5429" r="96286">
                        <a14:foregroundMark x1="5429" y1="43262" x2="6857" y2="47872"/>
                        <a14:foregroundMark x1="93143" y1="60638" x2="96286" y2="60638"/>
                        <a14:foregroundMark x1="52571" y1="79078" x2="52571" y2="79078"/>
                      </a14:backgroundRemoval>
                    </a14:imgEffect>
                  </a14:imgLayer>
                </a14:imgProps>
              </a:ext>
            </a:extLst>
          </a:blip>
          <a:srcRect b="13454"/>
          <a:stretch/>
        </p:blipFill>
        <p:spPr>
          <a:xfrm>
            <a:off x="241300" y="2236192"/>
            <a:ext cx="5295556" cy="4418061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33D9BD4F-B456-4C97-45B5-63B49B4CE8EA}"/>
              </a:ext>
            </a:extLst>
          </p:cNvPr>
          <p:cNvSpPr/>
          <p:nvPr/>
        </p:nvSpPr>
        <p:spPr>
          <a:xfrm>
            <a:off x="5647765" y="759796"/>
            <a:ext cx="4464423" cy="3083859"/>
          </a:xfrm>
          <a:prstGeom prst="wedgeEllipseCallout">
            <a:avLst>
              <a:gd name="adj1" fmla="val -67229"/>
              <a:gd name="adj2" fmla="val 62500"/>
            </a:avLst>
          </a:prstGeom>
          <a:noFill/>
          <a:ln w="28575">
            <a:solidFill>
              <a:srgbClr val="EC6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E6954"/>
                </a:solidFill>
              </a:rPr>
              <a:t>Nếu </a:t>
            </a:r>
            <a:r>
              <a:rPr lang="en-US" sz="2800" b="1">
                <a:solidFill>
                  <a:schemeClr val="accent2">
                    <a:lumMod val="75000"/>
                  </a:schemeClr>
                </a:solidFill>
              </a:rPr>
              <a:t>sinh vật không </a:t>
            </a:r>
            <a:r>
              <a:rPr lang="en-US" sz="2800" b="1">
                <a:solidFill>
                  <a:srgbClr val="0E6954"/>
                </a:solidFill>
              </a:rPr>
              <a:t>có</a:t>
            </a:r>
            <a:r>
              <a:rPr lang="en-US" sz="2800" b="1">
                <a:solidFill>
                  <a:schemeClr val="accent2">
                    <a:lumMod val="75000"/>
                  </a:schemeClr>
                </a:solidFill>
              </a:rPr>
              <a:t> phản ứng</a:t>
            </a:r>
            <a:r>
              <a:rPr lang="en-US" sz="2800" b="1">
                <a:solidFill>
                  <a:srgbClr val="0E6954"/>
                </a:solidFill>
              </a:rPr>
              <a:t> đối với </a:t>
            </a:r>
            <a:r>
              <a:rPr lang="en-US" sz="2800" b="1">
                <a:solidFill>
                  <a:schemeClr val="accent2">
                    <a:lumMod val="75000"/>
                  </a:schemeClr>
                </a:solidFill>
              </a:rPr>
              <a:t>các kích thích </a:t>
            </a:r>
            <a:r>
              <a:rPr lang="en-US" sz="2800" b="1">
                <a:solidFill>
                  <a:srgbClr val="0E6954"/>
                </a:solidFill>
              </a:rPr>
              <a:t>đến từ môi trường thì </a:t>
            </a:r>
            <a:r>
              <a:rPr lang="en-US" sz="2800" b="1">
                <a:solidFill>
                  <a:schemeClr val="accent2">
                    <a:lumMod val="75000"/>
                  </a:schemeClr>
                </a:solidFill>
              </a:rPr>
              <a:t>điều gì sẽ xảy ra</a:t>
            </a:r>
            <a:r>
              <a:rPr lang="en-US" sz="2800" b="1">
                <a:solidFill>
                  <a:srgbClr val="0E6954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4444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4072890"/>
            <a:ext cx="637540" cy="2785110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666730" y="292035"/>
            <a:ext cx="1283970" cy="1520825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70CDCDB1-F14B-4ABE-A212-A93D44E92F1D}"/>
              </a:ext>
            </a:extLst>
          </p:cNvPr>
          <p:cNvSpPr txBox="1"/>
          <p:nvPr/>
        </p:nvSpPr>
        <p:spPr>
          <a:xfrm>
            <a:off x="1631576" y="529227"/>
            <a:ext cx="689129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dist">
              <a:defRPr sz="3200" kern="2200">
                <a:solidFill>
                  <a:schemeClr val="tx1">
                    <a:lumMod val="75000"/>
                    <a:lumOff val="25000"/>
                  </a:schemeClr>
                </a:solidFill>
                <a:latin typeface="字魂95号-手刻宋" panose="00000500000000000000" pitchFamily="2" charset="-122"/>
                <a:ea typeface="字魂95号-手刻宋" panose="00000500000000000000" pitchFamily="2" charset="-122"/>
                <a:cs typeface="汉仪雅酷黑 85W" panose="020B0904020202020204" charset="-122"/>
              </a:defRPr>
            </a:lvl1pPr>
          </a:lstStyle>
          <a:p>
            <a:pPr lvl="0" algn="l"/>
            <a:r>
              <a:rPr lang="en-US" altLang="zh-CN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Vai trò của cảm ứng đối với sinh vật?</a:t>
            </a:r>
            <a:endParaRPr lang="zh-CN" alt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6F3D80-9DC2-EBE4-DB95-4CE2B786C6B8}"/>
              </a:ext>
            </a:extLst>
          </p:cNvPr>
          <p:cNvSpPr txBox="1"/>
          <p:nvPr/>
        </p:nvSpPr>
        <p:spPr>
          <a:xfrm>
            <a:off x="1607249" y="2459504"/>
            <a:ext cx="8839200" cy="1938992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4000"/>
              <a:t>Kết luận: </a:t>
            </a:r>
            <a:r>
              <a:rPr lang="en-US" sz="4000">
                <a:solidFill>
                  <a:srgbClr val="C00000"/>
                </a:solidFill>
              </a:rPr>
              <a:t>Cảm ứng giúp sinh vật thích nghi với những thay đổi của môi trường để tồn tại và phát triển.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321821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A93BB9DC-ABC0-4951-A056-8701FD613CE6}"/>
              </a:ext>
            </a:extLst>
          </p:cNvPr>
          <p:cNvGrpSpPr/>
          <p:nvPr/>
        </p:nvGrpSpPr>
        <p:grpSpPr>
          <a:xfrm>
            <a:off x="660400" y="608965"/>
            <a:ext cx="11531600" cy="5760720"/>
            <a:chOff x="660400" y="608965"/>
            <a:chExt cx="11531600" cy="5760720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60" y="60896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1560" y="2245360"/>
            <a:ext cx="739140" cy="3228975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3" name="图片 2" descr="6030f5204ee9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01" y="2947182"/>
            <a:ext cx="8418606" cy="3681583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1943734" y="1008066"/>
            <a:ext cx="9026525" cy="1019168"/>
            <a:chOff x="2010" y="5367"/>
            <a:chExt cx="5205" cy="1424"/>
          </a:xfrm>
        </p:grpSpPr>
        <p:sp>
          <p:nvSpPr>
            <p:cNvPr id="23" name="圆角矩形 22"/>
            <p:cNvSpPr/>
            <p:nvPr/>
          </p:nvSpPr>
          <p:spPr>
            <a:xfrm>
              <a:off x="2010" y="5687"/>
              <a:ext cx="5205" cy="1104"/>
            </a:xfrm>
            <a:prstGeom prst="roundRect">
              <a:avLst>
                <a:gd name="adj" fmla="val 5221"/>
              </a:avLst>
            </a:prstGeom>
            <a:solidFill>
              <a:srgbClr val="F08A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 dirty="0">
                <a:latin typeface="思源黑体 CN Light" panose="020B0300000000000000" charset="-122"/>
                <a:ea typeface="思源黑体 CN Light" panose="020B0300000000000000" charset="-122"/>
              </a:endParaRPr>
            </a:p>
          </p:txBody>
        </p:sp>
        <p:sp>
          <p:nvSpPr>
            <p:cNvPr id="24" name="标题 1"/>
            <p:cNvSpPr>
              <a:spLocks noGrp="1"/>
            </p:cNvSpPr>
            <p:nvPr/>
          </p:nvSpPr>
          <p:spPr>
            <a:xfrm>
              <a:off x="2897" y="5367"/>
              <a:ext cx="3349" cy="1369"/>
            </a:xfr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indent="0" algn="ctr" rtl="0">
                <a:lnSpc>
                  <a:spcPct val="180000"/>
                </a:lnSpc>
                <a:spcBef>
                  <a:spcPts val="0"/>
                </a:spcBef>
              </a:pPr>
              <a:r>
                <a:rPr lang="en-US" altLang="zh-CN" sz="2800" b="1" kern="2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95号-手刻宋" panose="00000500000000000000" pitchFamily="2" charset="-122"/>
                  <a:ea typeface="字魂95号-手刻宋" panose="00000500000000000000" pitchFamily="2" charset="-122"/>
                  <a:cs typeface="思源黑体 CN Light" panose="020B0300000000000000" charset="-122"/>
                </a:rPr>
                <a:t>II</a:t>
              </a:r>
              <a:r>
                <a:rPr lang="en-US" altLang="zh-CN" sz="2800" b="1" i="0" u="none" strike="noStrike" kern="2200" baseline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95号-手刻宋" panose="00000500000000000000" pitchFamily="2" charset="-122"/>
                  <a:ea typeface="字魂95号-手刻宋" panose="00000500000000000000" pitchFamily="2" charset="-122"/>
                  <a:cs typeface="思源黑体 CN Light" panose="020B0300000000000000" charset="-122"/>
                </a:rPr>
                <a:t>. TẬP TÍNH Ở ĐỘNG VẬT</a:t>
              </a:r>
              <a:endParaRPr lang="en-US" sz="2800" b="1" i="0" u="none" strike="noStrike" kern="2200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95号-手刻宋" panose="00000500000000000000" pitchFamily="2" charset="-122"/>
                <a:ea typeface="字魂95号-手刻宋" panose="00000500000000000000" pitchFamily="2" charset="-122"/>
                <a:cs typeface="思源黑体 CN Light" panose="020B0300000000000000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762462" y="2347601"/>
            <a:ext cx="7100046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kern="2200">
                <a:solidFill>
                  <a:schemeClr val="tx1">
                    <a:lumMod val="75000"/>
                    <a:lumOff val="25000"/>
                  </a:schemeClr>
                </a:solidFill>
                <a:latin typeface="字魂95号-手刻宋" panose="00000500000000000000" charset="-122"/>
                <a:ea typeface="字魂95号-手刻宋" panose="00000500000000000000" charset="-122"/>
                <a:cs typeface="字魂95号-手刻宋" panose="00000500000000000000" charset="-122"/>
                <a:sym typeface="+mn-ea"/>
              </a:rPr>
              <a:t>1. Tập tính là gì</a:t>
            </a:r>
            <a:endParaRPr lang="zh-CN" altLang="en-US" sz="2800" kern="2200" dirty="0">
              <a:solidFill>
                <a:schemeClr val="tx1">
                  <a:lumMod val="75000"/>
                  <a:lumOff val="25000"/>
                </a:schemeClr>
              </a:solidFill>
              <a:latin typeface="字魂95号-手刻宋" panose="00000500000000000000" charset="-122"/>
              <a:ea typeface="字魂95号-手刻宋" panose="00000500000000000000" charset="-122"/>
              <a:cs typeface="字魂95号-手刻宋" panose="00000500000000000000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7307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lanes flying in the sky&#10;&#10;Description automatically generated with medium confidence">
            <a:extLst>
              <a:ext uri="{FF2B5EF4-FFF2-40B4-BE49-F238E27FC236}">
                <a16:creationId xmlns:a16="http://schemas.microsoft.com/office/drawing/2014/main" id="{3A73E5A8-8D93-1E4F-04E5-E898E4911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92" y="304799"/>
            <a:ext cx="5479235" cy="31242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FCC762-DE47-C8A2-E8D1-7D9A87B7E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609" y="398789"/>
            <a:ext cx="5479236" cy="30302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1DE967-420B-C09F-5292-5B382167F2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208" t="7083" r="34028" b="22091"/>
          <a:stretch/>
        </p:blipFill>
        <p:spPr>
          <a:xfrm>
            <a:off x="329895" y="3794033"/>
            <a:ext cx="5402031" cy="2759168"/>
          </a:xfrm>
          <a:prstGeom prst="rect">
            <a:avLst/>
          </a:prstGeom>
        </p:spPr>
      </p:pic>
      <p:pic>
        <p:nvPicPr>
          <p:cNvPr id="9" name="Picture 8" descr="A picture containing bird, hoopoe, close&#10;&#10;Description automatically generated">
            <a:extLst>
              <a:ext uri="{FF2B5EF4-FFF2-40B4-BE49-F238E27FC236}">
                <a16:creationId xmlns:a16="http://schemas.microsoft.com/office/drawing/2014/main" id="{9DE42EBD-A75F-9900-0439-E45B33DCAC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342" y="3800476"/>
            <a:ext cx="5275769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66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3160" y="3843655"/>
            <a:ext cx="637540" cy="2785110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0" y="228600"/>
            <a:ext cx="1283970" cy="152082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2372472" y="307901"/>
            <a:ext cx="8731026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kern="2200">
                <a:solidFill>
                  <a:schemeClr val="tx1">
                    <a:lumMod val="75000"/>
                    <a:lumOff val="25000"/>
                  </a:schemeClr>
                </a:solidFill>
                <a:latin typeface="字魂95号-手刻宋" panose="00000500000000000000" charset="-122"/>
                <a:ea typeface="字魂95号-手刻宋" panose="00000500000000000000" charset="-122"/>
                <a:cs typeface="字魂95号-手刻宋" panose="00000500000000000000" charset="-122"/>
                <a:sym typeface="+mn-ea"/>
              </a:rPr>
              <a:t>HOÀN THÀNH  PHIẾU HỌC TẬP </a:t>
            </a:r>
            <a:endParaRPr lang="zh-CN" altLang="en-US" sz="2800" kern="2200" dirty="0">
              <a:solidFill>
                <a:schemeClr val="tx1">
                  <a:lumMod val="75000"/>
                  <a:lumOff val="25000"/>
                </a:schemeClr>
              </a:solidFill>
              <a:latin typeface="字魂95号-手刻宋" panose="00000500000000000000" charset="-122"/>
              <a:ea typeface="字魂95号-手刻宋" panose="00000500000000000000" charset="-122"/>
              <a:cs typeface="字魂95号-手刻宋" panose="00000500000000000000" charset="-122"/>
              <a:sym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BA484-0CA5-D047-CDB9-34530902C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960" y="910422"/>
            <a:ext cx="6974541" cy="55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/>
      <p:bldP spid="2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lanes flying in the sky&#10;&#10;Description automatically generated with medium confidence">
            <a:extLst>
              <a:ext uri="{FF2B5EF4-FFF2-40B4-BE49-F238E27FC236}">
                <a16:creationId xmlns:a16="http://schemas.microsoft.com/office/drawing/2014/main" id="{3A73E5A8-8D93-1E4F-04E5-E898E4911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92" y="304799"/>
            <a:ext cx="5352972" cy="2830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FCC762-DE47-C8A2-E8D1-7D9A87B7E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609" y="398789"/>
            <a:ext cx="4948809" cy="27368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1DE967-420B-C09F-5292-5B382167F2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208" t="7083" r="34028" b="22091"/>
          <a:stretch/>
        </p:blipFill>
        <p:spPr>
          <a:xfrm>
            <a:off x="329895" y="3794033"/>
            <a:ext cx="5275769" cy="2409543"/>
          </a:xfrm>
          <a:prstGeom prst="rect">
            <a:avLst/>
          </a:prstGeom>
        </p:spPr>
      </p:pic>
      <p:pic>
        <p:nvPicPr>
          <p:cNvPr id="9" name="Picture 8" descr="A picture containing bird, hoopoe, close&#10;&#10;Description automatically generated">
            <a:extLst>
              <a:ext uri="{FF2B5EF4-FFF2-40B4-BE49-F238E27FC236}">
                <a16:creationId xmlns:a16="http://schemas.microsoft.com/office/drawing/2014/main" id="{9DE42EBD-A75F-9900-0439-E45B33DCAC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342" y="3800477"/>
            <a:ext cx="5275769" cy="24031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830617-FDF0-FD30-B2BC-483AD77B51F2}"/>
              </a:ext>
            </a:extLst>
          </p:cNvPr>
          <p:cNvSpPr txBox="1"/>
          <p:nvPr/>
        </p:nvSpPr>
        <p:spPr>
          <a:xfrm>
            <a:off x="970266" y="3260680"/>
            <a:ext cx="266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Tập tính di cư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D64509-3638-04E1-BC71-9C9CA24B7802}"/>
              </a:ext>
            </a:extLst>
          </p:cNvPr>
          <p:cNvSpPr txBox="1"/>
          <p:nvPr/>
        </p:nvSpPr>
        <p:spPr>
          <a:xfrm>
            <a:off x="7217628" y="3198167"/>
            <a:ext cx="266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Tập tính  bầy đàn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C82352-0FC5-9F5E-9F1E-F2E3BA73190C}"/>
              </a:ext>
            </a:extLst>
          </p:cNvPr>
          <p:cNvSpPr txBox="1"/>
          <p:nvPr/>
        </p:nvSpPr>
        <p:spPr>
          <a:xfrm>
            <a:off x="446436" y="6252553"/>
            <a:ext cx="4609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Tập tính săn mồi/ kiếm ăn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5C994D-AC3F-CF24-2562-ABB359C436BE}"/>
              </a:ext>
            </a:extLst>
          </p:cNvPr>
          <p:cNvSpPr txBox="1"/>
          <p:nvPr/>
        </p:nvSpPr>
        <p:spPr>
          <a:xfrm>
            <a:off x="6595760" y="6274635"/>
            <a:ext cx="4609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Tập tính chăm sóc con non</a:t>
            </a:r>
          </a:p>
        </p:txBody>
      </p:sp>
    </p:spTree>
    <p:extLst>
      <p:ext uri="{BB962C8B-B14F-4D97-AF65-F5344CB8AC3E}">
        <p14:creationId xmlns:p14="http://schemas.microsoft.com/office/powerpoint/2010/main" val="368798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7CD78E-E662-CAC9-4D95-6176EBFCB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84871" cy="6858000"/>
          </a:xfrm>
          <a:prstGeom prst="rect">
            <a:avLst/>
          </a:prstGeom>
        </p:spPr>
      </p:pic>
      <p:sp>
        <p:nvSpPr>
          <p:cNvPr id="5" name="Rounded Rectangular Callout 2">
            <a:extLst>
              <a:ext uri="{FF2B5EF4-FFF2-40B4-BE49-F238E27FC236}">
                <a16:creationId xmlns:a16="http://schemas.microsoft.com/office/drawing/2014/main" id="{E7F6C1A5-9521-6A17-386F-1621765EC786}"/>
              </a:ext>
            </a:extLst>
          </p:cNvPr>
          <p:cNvSpPr/>
          <p:nvPr/>
        </p:nvSpPr>
        <p:spPr bwMode="auto">
          <a:xfrm>
            <a:off x="4684871" y="493059"/>
            <a:ext cx="6490448" cy="1873624"/>
          </a:xfrm>
          <a:prstGeom prst="wedgeRoundRectCallout">
            <a:avLst>
              <a:gd name="adj1" fmla="val -68772"/>
              <a:gd name="adj2" fmla="val 109293"/>
              <a:gd name="adj3" fmla="val 1666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32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3 Inconsolata Bold" panose="00000809000000000000" pitchFamily="50" charset="0"/>
              </a:rPr>
              <a:t>Điều gì xảy ra nếu ta dùng tay tác động một lực vào lá cây trinh nữ đang xòe ra?</a:t>
            </a:r>
            <a:endParaRPr lang="vi-VN" sz="3200">
              <a:latin typeface="#9Slide03 Inconsolata Bold" panose="00000809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8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9CB8801-F900-4AE7-B5EE-F9B98AAC787F}"/>
              </a:ext>
            </a:extLst>
          </p:cNvPr>
          <p:cNvGrpSpPr/>
          <p:nvPr/>
        </p:nvGrpSpPr>
        <p:grpSpPr>
          <a:xfrm>
            <a:off x="660400" y="501388"/>
            <a:ext cx="11531600" cy="5760720"/>
            <a:chOff x="660400" y="608965"/>
            <a:chExt cx="11531600" cy="5760720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60" y="60896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4072890"/>
            <a:ext cx="637540" cy="2785110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666730" y="292035"/>
            <a:ext cx="1283970" cy="1520825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70CDCDB1-F14B-4ABE-A212-A93D44E92F1D}"/>
              </a:ext>
            </a:extLst>
          </p:cNvPr>
          <p:cNvSpPr txBox="1"/>
          <p:nvPr/>
        </p:nvSpPr>
        <p:spPr>
          <a:xfrm>
            <a:off x="1573059" y="1289640"/>
            <a:ext cx="451436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dist">
              <a:defRPr sz="3200" kern="2200">
                <a:solidFill>
                  <a:schemeClr val="tx1">
                    <a:lumMod val="75000"/>
                    <a:lumOff val="25000"/>
                  </a:schemeClr>
                </a:solidFill>
                <a:latin typeface="字魂95号-手刻宋" panose="00000500000000000000" pitchFamily="2" charset="-122"/>
                <a:ea typeface="字魂95号-手刻宋" panose="00000500000000000000" pitchFamily="2" charset="-122"/>
                <a:cs typeface="汉仪雅酷黑 85W" panose="020B0904020202020204" charset="-122"/>
              </a:defRPr>
            </a:lvl1pPr>
          </a:lstStyle>
          <a:p>
            <a:pPr lvl="0" algn="l"/>
            <a:r>
              <a:rPr lang="en-US" altLang="zh-CN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Em hiểu </a:t>
            </a:r>
            <a:r>
              <a:rPr lang="en-US" altLang="zh-CN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tập tính </a:t>
            </a:r>
            <a:r>
              <a:rPr lang="en-US" altLang="zh-CN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là gì?</a:t>
            </a:r>
            <a:endParaRPr lang="zh-CN" alt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6F3D80-9DC2-EBE4-DB95-4CE2B786C6B8}"/>
              </a:ext>
            </a:extLst>
          </p:cNvPr>
          <p:cNvSpPr txBox="1"/>
          <p:nvPr/>
        </p:nvSpPr>
        <p:spPr>
          <a:xfrm>
            <a:off x="6767708" y="2528047"/>
            <a:ext cx="4476914" cy="2554545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3200">
                <a:latin typeface="#9Slide04 Philosopher" panose="00000500000000000000" pitchFamily="2" charset="0"/>
              </a:rPr>
              <a:t>Kết luận: </a:t>
            </a:r>
            <a:r>
              <a:rPr lang="en-US" sz="3200">
                <a:solidFill>
                  <a:srgbClr val="C00000"/>
                </a:solidFill>
                <a:latin typeface="#9Slide04 Philosopher" panose="00000500000000000000" pitchFamily="2" charset="0"/>
              </a:rPr>
              <a:t>Tập tính là một chuỗi những phản ứng trả lời kich thích đến từ môi trường bên trong hoặc bên ngoài.</a:t>
            </a:r>
            <a:endParaRPr lang="en-US" sz="3200">
              <a:latin typeface="#9Slide04 Philosopher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29D315-A477-68F0-3F7B-BC86449EAF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5979" y="1594165"/>
            <a:ext cx="3521448" cy="367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5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  <p:bldP spid="24" grpId="1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9CB8801-F900-4AE7-B5EE-F9B98AAC787F}"/>
              </a:ext>
            </a:extLst>
          </p:cNvPr>
          <p:cNvGrpSpPr/>
          <p:nvPr/>
        </p:nvGrpSpPr>
        <p:grpSpPr>
          <a:xfrm>
            <a:off x="660400" y="608965"/>
            <a:ext cx="11531600" cy="5760720"/>
            <a:chOff x="660400" y="608965"/>
            <a:chExt cx="11531600" cy="5760720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60" y="60896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3160" y="3843655"/>
            <a:ext cx="637540" cy="2785110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00" y="228600"/>
            <a:ext cx="1283970" cy="152082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2FB916F-509B-7D59-7113-6E35225DF569}"/>
              </a:ext>
            </a:extLst>
          </p:cNvPr>
          <p:cNvSpPr txBox="1">
            <a:spLocks/>
          </p:cNvSpPr>
          <p:nvPr/>
        </p:nvSpPr>
        <p:spPr>
          <a:xfrm>
            <a:off x="1865162" y="648335"/>
            <a:ext cx="8444530" cy="768424"/>
          </a:xfrm>
          <a:prstGeom prst="rect">
            <a:avLst/>
          </a:prstGeom>
          <a:solidFill>
            <a:srgbClr val="00206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FFFF00"/>
                </a:solidFill>
                <a:latin typeface="#9Slide05 FS Blonde Script" pitchFamily="65" charset="0"/>
              </a:rPr>
              <a:t>Có 2 loại tập tính</a:t>
            </a:r>
            <a:endParaRPr lang="en-US" sz="4800" b="1" dirty="0">
              <a:solidFill>
                <a:srgbClr val="FFFF00"/>
              </a:solidFill>
              <a:latin typeface="#9Slide05 FS Blonde Script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87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6386" name="Picture 656385" descr="vitphaibietbo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14" y="212028"/>
            <a:ext cx="3531298" cy="2607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6390" name="Picture 656389" descr="104416912410074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418" y="316381"/>
            <a:ext cx="2743199" cy="2503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6395" name="Rectangle 656394"/>
          <p:cNvSpPr/>
          <p:nvPr/>
        </p:nvSpPr>
        <p:spPr>
          <a:xfrm>
            <a:off x="3889376" y="2666934"/>
            <a:ext cx="3881438" cy="534988"/>
          </a:xfrm>
          <a:prstGeom prst="rect">
            <a:avLst/>
          </a:prstGeom>
          <a:noFill/>
          <a:ln w="9525">
            <a:noFill/>
          </a:ln>
        </p:spPr>
        <p:txBody>
          <a:bodyPr wrap="none" lIns="91425" tIns="45710" rIns="91425" bIns="45710" anchor="ctr"/>
          <a:lstStyle/>
          <a:p>
            <a:pPr algn="ctr" eaLnBrk="0" hangingPunct="0"/>
            <a:r>
              <a:rPr lang="en-US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Tập tính bẩm sinh</a:t>
            </a:r>
          </a:p>
        </p:txBody>
      </p:sp>
      <p:sp>
        <p:nvSpPr>
          <p:cNvPr id="656396" name="Rectangle 656395"/>
          <p:cNvSpPr/>
          <p:nvPr/>
        </p:nvSpPr>
        <p:spPr>
          <a:xfrm>
            <a:off x="3889376" y="3452162"/>
            <a:ext cx="4187772" cy="381000"/>
          </a:xfrm>
          <a:prstGeom prst="rect">
            <a:avLst/>
          </a:prstGeom>
          <a:noFill/>
          <a:ln w="9525">
            <a:noFill/>
          </a:ln>
        </p:spPr>
        <p:txBody>
          <a:bodyPr wrap="none" lIns="91425" tIns="45710" rIns="91425" bIns="45710" anchor="ctr"/>
          <a:lstStyle/>
          <a:p>
            <a:pPr algn="ctr" eaLnBrk="0" hangingPunct="0"/>
            <a:r>
              <a:rPr lang="en-US" alt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Tập tính học được</a:t>
            </a:r>
          </a:p>
        </p:txBody>
      </p:sp>
      <p:sp>
        <p:nvSpPr>
          <p:cNvPr id="656398" name="Straight Connector 656397"/>
          <p:cNvSpPr>
            <a:spLocks noChangeShapeType="1"/>
          </p:cNvSpPr>
          <p:nvPr/>
        </p:nvSpPr>
        <p:spPr bwMode="auto">
          <a:xfrm>
            <a:off x="1752575" y="3200406"/>
            <a:ext cx="8461375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9704" name="Slide Number Placeholder 1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859694-6C38-4020-97B9-A6EDDC02695A}" type="slidenum">
              <a:rPr altLang="en-US"/>
              <a:pPr/>
              <a:t>22</a:t>
            </a:fld>
            <a:endParaRPr lang="en-US" alt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696" y="201997"/>
            <a:ext cx="3881438" cy="2464937"/>
          </a:xfrm>
          <a:prstGeom prst="rect">
            <a:avLst/>
          </a:prstGeom>
        </p:spPr>
      </p:pic>
      <p:pic>
        <p:nvPicPr>
          <p:cNvPr id="12" name="Content Placeholder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035" y="4258551"/>
            <a:ext cx="3557402" cy="22803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307532-FF7F-B458-AF06-36BE34103E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759" y="4258551"/>
            <a:ext cx="3278488" cy="22296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FEC1AF-F6DD-B1B8-D8D6-8C7033A7A4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5212" y="4207835"/>
            <a:ext cx="4053975" cy="2280361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63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5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5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5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5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5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5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5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5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56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5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5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5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5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5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5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65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6395" grpId="0"/>
      <p:bldP spid="656396" grpId="0"/>
      <p:bldP spid="65639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9CB8801-F900-4AE7-B5EE-F9B98AAC787F}"/>
              </a:ext>
            </a:extLst>
          </p:cNvPr>
          <p:cNvGrpSpPr/>
          <p:nvPr/>
        </p:nvGrpSpPr>
        <p:grpSpPr>
          <a:xfrm>
            <a:off x="660400" y="608965"/>
            <a:ext cx="11531600" cy="5760720"/>
            <a:chOff x="660400" y="608965"/>
            <a:chExt cx="11531600" cy="5760720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60" y="60896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3160" y="3843655"/>
            <a:ext cx="637540" cy="2785110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00" y="228600"/>
            <a:ext cx="1283970" cy="152082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2FB916F-509B-7D59-7113-6E35225DF569}"/>
              </a:ext>
            </a:extLst>
          </p:cNvPr>
          <p:cNvSpPr txBox="1">
            <a:spLocks/>
          </p:cNvSpPr>
          <p:nvPr/>
        </p:nvSpPr>
        <p:spPr>
          <a:xfrm>
            <a:off x="1865162" y="648335"/>
            <a:ext cx="8444530" cy="768424"/>
          </a:xfrm>
          <a:prstGeom prst="rect">
            <a:avLst/>
          </a:prstGeom>
          <a:solidFill>
            <a:srgbClr val="00206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FFFF00"/>
                </a:solidFill>
                <a:latin typeface="#9Slide05 FS Blonde Script" pitchFamily="65" charset="0"/>
              </a:rPr>
              <a:t>Các tập tính thường gặp</a:t>
            </a:r>
            <a:endParaRPr lang="en-US" sz="4800" b="1" dirty="0">
              <a:solidFill>
                <a:srgbClr val="FFFF00"/>
              </a:solidFill>
              <a:latin typeface="#9Slide05 FS Blonde Script" pitchFamily="65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F0C066-7B52-053D-AE68-C03F1D7F5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284" y="1549623"/>
            <a:ext cx="10429876" cy="466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6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05ED14-FB96-E71E-114B-9BD20DD8C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06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 descr="Loài kiến và những điều thú vị về kiến bạn không nên bỏ qua - USA Pest  Control - Kiểm soát côn trùng Hoa Kỳ ( Mỹ )">
            <a:extLst>
              <a:ext uri="{FF2B5EF4-FFF2-40B4-BE49-F238E27FC236}">
                <a16:creationId xmlns:a16="http://schemas.microsoft.com/office/drawing/2014/main" id="{92DD2C59-E9D8-B29C-67A5-7864E92AB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8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94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A93BB9DC-ABC0-4951-A056-8701FD613CE6}"/>
              </a:ext>
            </a:extLst>
          </p:cNvPr>
          <p:cNvGrpSpPr/>
          <p:nvPr/>
        </p:nvGrpSpPr>
        <p:grpSpPr>
          <a:xfrm>
            <a:off x="660400" y="608965"/>
            <a:ext cx="11531600" cy="5760720"/>
            <a:chOff x="660400" y="608965"/>
            <a:chExt cx="11531600" cy="5760720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60" y="60896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1560" y="2245360"/>
            <a:ext cx="739140" cy="3228975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3" name="图片 2" descr="6030f5204ee9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01" y="2947182"/>
            <a:ext cx="8418606" cy="3681583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1943734" y="1008066"/>
            <a:ext cx="9026525" cy="1019168"/>
            <a:chOff x="2010" y="5367"/>
            <a:chExt cx="5205" cy="1424"/>
          </a:xfrm>
        </p:grpSpPr>
        <p:sp>
          <p:nvSpPr>
            <p:cNvPr id="23" name="圆角矩形 22"/>
            <p:cNvSpPr/>
            <p:nvPr/>
          </p:nvSpPr>
          <p:spPr>
            <a:xfrm>
              <a:off x="2010" y="5687"/>
              <a:ext cx="5205" cy="1104"/>
            </a:xfrm>
            <a:prstGeom prst="roundRect">
              <a:avLst>
                <a:gd name="adj" fmla="val 5221"/>
              </a:avLst>
            </a:prstGeom>
            <a:solidFill>
              <a:srgbClr val="F08A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 dirty="0">
                <a:latin typeface="思源黑体 CN Light" panose="020B0300000000000000" charset="-122"/>
                <a:ea typeface="思源黑体 CN Light" panose="020B0300000000000000" charset="-122"/>
              </a:endParaRPr>
            </a:p>
          </p:txBody>
        </p:sp>
        <p:sp>
          <p:nvSpPr>
            <p:cNvPr id="24" name="标题 1"/>
            <p:cNvSpPr>
              <a:spLocks noGrp="1"/>
            </p:cNvSpPr>
            <p:nvPr/>
          </p:nvSpPr>
          <p:spPr>
            <a:xfrm>
              <a:off x="2897" y="5367"/>
              <a:ext cx="3349" cy="1369"/>
            </a:xfr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indent="0" algn="ctr" rtl="0">
                <a:lnSpc>
                  <a:spcPct val="180000"/>
                </a:lnSpc>
                <a:spcBef>
                  <a:spcPts val="0"/>
                </a:spcBef>
              </a:pPr>
              <a:r>
                <a:rPr lang="en-US" altLang="zh-CN" sz="2800" b="1" kern="2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95号-手刻宋" panose="00000500000000000000" pitchFamily="2" charset="-122"/>
                  <a:ea typeface="字魂95号-手刻宋" panose="00000500000000000000" pitchFamily="2" charset="-122"/>
                  <a:cs typeface="思源黑体 CN Light" panose="020B0300000000000000" charset="-122"/>
                </a:rPr>
                <a:t>II</a:t>
              </a:r>
              <a:r>
                <a:rPr lang="en-US" altLang="zh-CN" sz="2800" b="1" i="0" u="none" strike="noStrike" kern="2200" baseline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95号-手刻宋" panose="00000500000000000000" pitchFamily="2" charset="-122"/>
                  <a:ea typeface="字魂95号-手刻宋" panose="00000500000000000000" pitchFamily="2" charset="-122"/>
                  <a:cs typeface="思源黑体 CN Light" panose="020B0300000000000000" charset="-122"/>
                </a:rPr>
                <a:t>. TẬP TÍNH Ở ĐỘNG VẬT</a:t>
              </a:r>
              <a:endParaRPr lang="en-US" sz="2800" b="1" i="0" u="none" strike="noStrike" kern="2200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95号-手刻宋" panose="00000500000000000000" pitchFamily="2" charset="-122"/>
                <a:ea typeface="字魂95号-手刻宋" panose="00000500000000000000" pitchFamily="2" charset="-122"/>
                <a:cs typeface="思源黑体 CN Light" panose="020B0300000000000000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762462" y="2347601"/>
            <a:ext cx="7100046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kern="2200">
                <a:solidFill>
                  <a:schemeClr val="tx1">
                    <a:lumMod val="75000"/>
                    <a:lumOff val="25000"/>
                  </a:schemeClr>
                </a:solidFill>
                <a:latin typeface="字魂95号-手刻宋" panose="00000500000000000000" charset="-122"/>
                <a:ea typeface="字魂95号-手刻宋" panose="00000500000000000000" charset="-122"/>
                <a:cs typeface="字魂95号-手刻宋" panose="00000500000000000000" charset="-122"/>
                <a:sym typeface="+mn-ea"/>
              </a:rPr>
              <a:t>1. Vai trò của tập tính</a:t>
            </a:r>
            <a:endParaRPr lang="zh-CN" altLang="en-US" sz="2800" kern="2200" dirty="0">
              <a:solidFill>
                <a:schemeClr val="tx1">
                  <a:lumMod val="75000"/>
                  <a:lumOff val="25000"/>
                </a:schemeClr>
              </a:solidFill>
              <a:latin typeface="字魂95号-手刻宋" panose="00000500000000000000" charset="-122"/>
              <a:ea typeface="字魂95号-手刻宋" panose="00000500000000000000" charset="-122"/>
              <a:cs typeface="字魂95号-手刻宋" panose="00000500000000000000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6479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5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1A5C7B0-132F-D16E-9B1F-858337C55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745916"/>
              </p:ext>
            </p:extLst>
          </p:nvPr>
        </p:nvGraphicFramePr>
        <p:xfrm>
          <a:off x="251012" y="913280"/>
          <a:ext cx="11277599" cy="584401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463105">
                  <a:extLst>
                    <a:ext uri="{9D8B030D-6E8A-4147-A177-3AD203B41FA5}">
                      <a16:colId xmlns:a16="http://schemas.microsoft.com/office/drawing/2014/main" val="1137580752"/>
                    </a:ext>
                  </a:extLst>
                </a:gridCol>
                <a:gridCol w="5814494">
                  <a:extLst>
                    <a:ext uri="{9D8B030D-6E8A-4147-A177-3AD203B41FA5}">
                      <a16:colId xmlns:a16="http://schemas.microsoft.com/office/drawing/2014/main" val="2755000111"/>
                    </a:ext>
                  </a:extLst>
                </a:gridCol>
              </a:tblGrid>
              <a:tr h="509068">
                <a:tc>
                  <a:txBody>
                    <a:bodyPr/>
                    <a:lstStyle/>
                    <a:p>
                      <a:pPr algn="ctr"/>
                      <a:r>
                        <a:rPr lang="en-US" sz="2800" b="0" cap="none" spc="0">
                          <a:solidFill>
                            <a:srgbClr val="660033"/>
                          </a:solidFill>
                          <a:effectLst/>
                        </a:rPr>
                        <a:t>Tập tính ở động vật</a:t>
                      </a:r>
                    </a:p>
                  </a:txBody>
                  <a:tcPr marL="139814" marR="75843" marT="107550" marB="10755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cap="none" spc="0">
                          <a:solidFill>
                            <a:srgbClr val="660033"/>
                          </a:solidFill>
                          <a:effectLst/>
                        </a:rPr>
                        <a:t>Tác dụng đối với động vật</a:t>
                      </a:r>
                    </a:p>
                  </a:txBody>
                  <a:tcPr marL="139814" marR="75843" marT="107550" marB="10755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659610"/>
                  </a:ext>
                </a:extLst>
              </a:tr>
              <a:tr h="760017">
                <a:tc>
                  <a:txBody>
                    <a:bodyPr/>
                    <a:lstStyle/>
                    <a:p>
                      <a:r>
                        <a:rPr lang="vi-VN" sz="2000" cap="none" spc="0">
                          <a:solidFill>
                            <a:srgbClr val="9933FF"/>
                          </a:solidFill>
                          <a:effectLst/>
                        </a:rPr>
                        <a:t>Mèo bắt chuột thường rình mồi, vồ mồi, vờn mồi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2000" cap="none" spc="0">
                        <a:solidFill>
                          <a:srgbClr val="9933FF"/>
                        </a:solidFill>
                        <a:effectLst/>
                      </a:endParaRP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685446"/>
                  </a:ext>
                </a:extLst>
              </a:tr>
              <a:tr h="1010966">
                <a:tc>
                  <a:txBody>
                    <a:bodyPr/>
                    <a:lstStyle/>
                    <a:p>
                      <a:r>
                        <a:rPr lang="vi-VN" sz="2000" cap="none" spc="0">
                          <a:solidFill>
                            <a:srgbClr val="9933FF"/>
                          </a:solidFill>
                          <a:effectLst/>
                        </a:rPr>
                        <a:t>Chim công đực thường múa, khoe bộ lông sặc sỡ để quyến rũ con cái vào mùa sinh sản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/>
                      <a:endParaRPr lang="vi-VN" sz="2000" cap="none" spc="0">
                        <a:solidFill>
                          <a:srgbClr val="9933FF"/>
                        </a:solidFill>
                        <a:effectLst/>
                      </a:endParaRP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595309"/>
                  </a:ext>
                </a:extLst>
              </a:tr>
              <a:tr h="760017">
                <a:tc>
                  <a:txBody>
                    <a:bodyPr/>
                    <a:lstStyle/>
                    <a:p>
                      <a:r>
                        <a:rPr lang="vi-VN" sz="2000" cap="none" spc="0">
                          <a:solidFill>
                            <a:srgbClr val="9933FF"/>
                          </a:solidFill>
                          <a:effectLst/>
                        </a:rPr>
                        <a:t>Chim én di cư về phương nam vào cuối mùa thu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2000" cap="none" spc="0">
                        <a:solidFill>
                          <a:srgbClr val="9933FF"/>
                        </a:solidFill>
                        <a:effectLst/>
                      </a:endParaRP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051914"/>
                  </a:ext>
                </a:extLst>
              </a:tr>
              <a:tr h="1010966">
                <a:tc>
                  <a:txBody>
                    <a:bodyPr/>
                    <a:lstStyle/>
                    <a:p>
                      <a:r>
                        <a:rPr lang="vi-VN" sz="2000" cap="none" spc="0">
                          <a:solidFill>
                            <a:srgbClr val="9933FF"/>
                          </a:solidFill>
                          <a:effectLst/>
                        </a:rPr>
                        <a:t>Chó sói thường đánh dấu lãnh thổ bằng nước tiểu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2000" cap="none" spc="0">
                        <a:solidFill>
                          <a:srgbClr val="9933FF"/>
                        </a:solidFill>
                        <a:effectLst/>
                      </a:endParaRP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392282"/>
                  </a:ext>
                </a:extLst>
              </a:tr>
              <a:tr h="1010966">
                <a:tc>
                  <a:txBody>
                    <a:bodyPr/>
                    <a:lstStyle/>
                    <a:p>
                      <a:r>
                        <a:rPr lang="vi-VN" sz="2000" cap="none" spc="0">
                          <a:solidFill>
                            <a:srgbClr val="9933FF"/>
                          </a:solidFill>
                          <a:effectLst/>
                        </a:rPr>
                        <a:t>Trâu rừng thường sống theo đàn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cap="none" spc="0">
                        <a:solidFill>
                          <a:srgbClr val="9933FF"/>
                        </a:solidFill>
                        <a:effectLst/>
                      </a:endParaRP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131510"/>
                  </a:ext>
                </a:extLst>
              </a:tr>
              <a:tr h="509068">
                <a:tc>
                  <a:txBody>
                    <a:bodyPr/>
                    <a:lstStyle/>
                    <a:p>
                      <a:r>
                        <a:rPr lang="vi-VN" sz="2000" cap="none" spc="0">
                          <a:solidFill>
                            <a:srgbClr val="9933FF"/>
                          </a:solidFill>
                          <a:effectLst/>
                        </a:rPr>
                        <a:t>Tập thể dục buổi sáng ở người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cap="none" spc="0">
                        <a:solidFill>
                          <a:srgbClr val="9933FF"/>
                        </a:solidFill>
                        <a:effectLst/>
                      </a:endParaRP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59286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FBEEDEF-9FAE-E3EB-6904-118EF48025AF}"/>
              </a:ext>
            </a:extLst>
          </p:cNvPr>
          <p:cNvSpPr txBox="1"/>
          <p:nvPr/>
        </p:nvSpPr>
        <p:spPr>
          <a:xfrm>
            <a:off x="1326776" y="266949"/>
            <a:ext cx="5970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Hoàn thành bảng 33.2</a:t>
            </a:r>
          </a:p>
        </p:txBody>
      </p:sp>
    </p:spTree>
    <p:extLst>
      <p:ext uri="{BB962C8B-B14F-4D97-AF65-F5344CB8AC3E}">
        <p14:creationId xmlns:p14="http://schemas.microsoft.com/office/powerpoint/2010/main" val="202728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1A5C7B0-132F-D16E-9B1F-858337C55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736583"/>
              </p:ext>
            </p:extLst>
          </p:nvPr>
        </p:nvGraphicFramePr>
        <p:xfrm>
          <a:off x="797859" y="912407"/>
          <a:ext cx="10596282" cy="561271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133060">
                  <a:extLst>
                    <a:ext uri="{9D8B030D-6E8A-4147-A177-3AD203B41FA5}">
                      <a16:colId xmlns:a16="http://schemas.microsoft.com/office/drawing/2014/main" val="1137580752"/>
                    </a:ext>
                  </a:extLst>
                </a:gridCol>
                <a:gridCol w="5463222">
                  <a:extLst>
                    <a:ext uri="{9D8B030D-6E8A-4147-A177-3AD203B41FA5}">
                      <a16:colId xmlns:a16="http://schemas.microsoft.com/office/drawing/2014/main" val="2755000111"/>
                    </a:ext>
                  </a:extLst>
                </a:gridCol>
              </a:tblGrid>
              <a:tr h="509068">
                <a:tc>
                  <a:txBody>
                    <a:bodyPr/>
                    <a:lstStyle/>
                    <a:p>
                      <a:pPr algn="ctr"/>
                      <a:r>
                        <a:rPr lang="en-US" sz="2000" b="0" cap="none" spc="0">
                          <a:solidFill>
                            <a:srgbClr val="660033"/>
                          </a:solidFill>
                          <a:effectLst/>
                          <a:latin typeface="#9Slide03 Cabin Bold" panose="00000800000000000000" pitchFamily="2" charset="0"/>
                        </a:rPr>
                        <a:t>Tập tính ở động vật</a:t>
                      </a:r>
                    </a:p>
                  </a:txBody>
                  <a:tcPr marL="139814" marR="75843" marT="107550" marB="10755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cap="none" spc="0">
                          <a:solidFill>
                            <a:srgbClr val="660033"/>
                          </a:solidFill>
                          <a:effectLst/>
                          <a:latin typeface="#9Slide03 Cabin Bold" panose="00000800000000000000" pitchFamily="2" charset="0"/>
                        </a:rPr>
                        <a:t>Tác dụng đối với động vật</a:t>
                      </a:r>
                    </a:p>
                  </a:txBody>
                  <a:tcPr marL="139814" marR="75843" marT="107550" marB="10755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659610"/>
                  </a:ext>
                </a:extLst>
              </a:tr>
              <a:tr h="760017">
                <a:tc>
                  <a:txBody>
                    <a:bodyPr/>
                    <a:lstStyle/>
                    <a:p>
                      <a:r>
                        <a:rPr lang="vi-VN" sz="1800" cap="none" spc="0">
                          <a:solidFill>
                            <a:srgbClr val="9933FF"/>
                          </a:solidFill>
                          <a:effectLst/>
                          <a:latin typeface="#9Slide03 Cabin Bold" panose="00000800000000000000" pitchFamily="2" charset="0"/>
                        </a:rPr>
                        <a:t>Mèo bắt chuột thường rình mồi, vồ mồi, vờn mồi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800" cap="none" spc="0">
                          <a:solidFill>
                            <a:srgbClr val="9933FF"/>
                          </a:solidFill>
                          <a:effectLst/>
                          <a:latin typeface="#9Slide03 Cabin Bold" panose="00000800000000000000" pitchFamily="2" charset="0"/>
                        </a:rPr>
                        <a:t>Giúp mèo bắt được chuột (kiếm được thức ăn).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685446"/>
                  </a:ext>
                </a:extLst>
              </a:tr>
              <a:tr h="1010966">
                <a:tc>
                  <a:txBody>
                    <a:bodyPr/>
                    <a:lstStyle/>
                    <a:p>
                      <a:r>
                        <a:rPr lang="vi-VN" sz="1800" cap="none" spc="0">
                          <a:solidFill>
                            <a:srgbClr val="9933FF"/>
                          </a:solidFill>
                          <a:effectLst/>
                          <a:latin typeface="#9Slide03 Cabin Bold" panose="00000800000000000000" pitchFamily="2" charset="0"/>
                        </a:rPr>
                        <a:t>Chim công đực thường múa, khoe bộ lông sặc sỡ để quyến rũ con cái vào mùa sinh sản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800" cap="none" spc="0">
                          <a:solidFill>
                            <a:srgbClr val="9933FF"/>
                          </a:solidFill>
                          <a:effectLst/>
                          <a:latin typeface="#9Slide03 Cabin Bold" panose="00000800000000000000" pitchFamily="2" charset="0"/>
                        </a:rPr>
                        <a:t>Giúp công đực thu hút được công cái để thực hiện giao phối, duy trì nòi giống.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595309"/>
                  </a:ext>
                </a:extLst>
              </a:tr>
              <a:tr h="760017">
                <a:tc>
                  <a:txBody>
                    <a:bodyPr/>
                    <a:lstStyle/>
                    <a:p>
                      <a:r>
                        <a:rPr lang="vi-VN" sz="1800" cap="none" spc="0">
                          <a:solidFill>
                            <a:srgbClr val="9933FF"/>
                          </a:solidFill>
                          <a:effectLst/>
                          <a:latin typeface="#9Slide03 Cabin Bold" panose="00000800000000000000" pitchFamily="2" charset="0"/>
                        </a:rPr>
                        <a:t>Chim én di cư về phương nam vào cuối mùa thu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800" cap="none" spc="0">
                          <a:solidFill>
                            <a:srgbClr val="9933FF"/>
                          </a:solidFill>
                          <a:effectLst/>
                          <a:latin typeface="#9Slide03 Cabin Bold" panose="00000800000000000000" pitchFamily="2" charset="0"/>
                        </a:rPr>
                        <a:t>Giúp chim én tìm được môi trường mới thuận lợi hơn (ấm hơn, có nhiều thức ăn hơn).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051914"/>
                  </a:ext>
                </a:extLst>
              </a:tr>
              <a:tr h="1010966">
                <a:tc>
                  <a:txBody>
                    <a:bodyPr/>
                    <a:lstStyle/>
                    <a:p>
                      <a:r>
                        <a:rPr lang="vi-VN" sz="1800" cap="none" spc="0">
                          <a:solidFill>
                            <a:srgbClr val="9933FF"/>
                          </a:solidFill>
                          <a:effectLst/>
                          <a:latin typeface="#9Slide03 Cabin Bold" panose="00000800000000000000" pitchFamily="2" charset="0"/>
                        </a:rPr>
                        <a:t>Chó sói thường đánh dấu lãnh thổ bằng nước tiểu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800" cap="none" spc="0">
                          <a:solidFill>
                            <a:srgbClr val="9933FF"/>
                          </a:solidFill>
                          <a:effectLst/>
                          <a:latin typeface="#9Slide03 Cabin Bold" panose="00000800000000000000" pitchFamily="2" charset="0"/>
                        </a:rPr>
                        <a:t>Giúp chó sói bảo vệ được vùng lãnh thổ (thức ăn, bạn tình,…) của bản thân, tránh việc cạnh tranh cùng loài.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392282"/>
                  </a:ext>
                </a:extLst>
              </a:tr>
              <a:tr h="1010966">
                <a:tc>
                  <a:txBody>
                    <a:bodyPr/>
                    <a:lstStyle/>
                    <a:p>
                      <a:r>
                        <a:rPr lang="vi-VN" sz="1800" cap="none" spc="0">
                          <a:solidFill>
                            <a:srgbClr val="9933FF"/>
                          </a:solidFill>
                          <a:effectLst/>
                          <a:latin typeface="#9Slide03 Cabin Bold" panose="00000800000000000000" pitchFamily="2" charset="0"/>
                        </a:rPr>
                        <a:t>Trâu rừng thường sống theo đàn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cap="none" spc="0">
                          <a:solidFill>
                            <a:srgbClr val="9933FF"/>
                          </a:solidFill>
                          <a:effectLst/>
                          <a:latin typeface="#9Slide03 Cabin Bold" panose="00000800000000000000" pitchFamily="2" charset="0"/>
                        </a:rPr>
                        <a:t>Giúp trâu rừng hỗ trợ nhau khi gặp nguy hiểm hoặc điều kiện không thuận lợi, đảm bảo sự tồn tại của loài.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131510"/>
                  </a:ext>
                </a:extLst>
              </a:tr>
              <a:tr h="509068">
                <a:tc>
                  <a:txBody>
                    <a:bodyPr/>
                    <a:lstStyle/>
                    <a:p>
                      <a:r>
                        <a:rPr lang="vi-VN" sz="1800" cap="none" spc="0">
                          <a:solidFill>
                            <a:srgbClr val="9933FF"/>
                          </a:solidFill>
                          <a:effectLst/>
                          <a:latin typeface="#9Slide03 Cabin Bold" panose="00000800000000000000" pitchFamily="2" charset="0"/>
                        </a:rPr>
                        <a:t>Tập thể dục buổi sáng ở người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cap="none" spc="0">
                          <a:solidFill>
                            <a:srgbClr val="9933FF"/>
                          </a:solidFill>
                          <a:effectLst/>
                          <a:latin typeface="#9Slide03 Cabin Bold" panose="00000800000000000000" pitchFamily="2" charset="0"/>
                        </a:rPr>
                        <a:t>Giúp nâng cao sức khỏe cho bản thân.</a:t>
                      </a:r>
                    </a:p>
                  </a:txBody>
                  <a:tcPr marL="139814" marR="75843" marT="107550" marB="1075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592861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0884AA67-564C-9FDD-E55C-ECDDD2993418}"/>
              </a:ext>
            </a:extLst>
          </p:cNvPr>
          <p:cNvSpPr txBox="1">
            <a:spLocks/>
          </p:cNvSpPr>
          <p:nvPr/>
        </p:nvSpPr>
        <p:spPr>
          <a:xfrm>
            <a:off x="1650010" y="143983"/>
            <a:ext cx="8444530" cy="768424"/>
          </a:xfrm>
          <a:prstGeom prst="rect">
            <a:avLst/>
          </a:prstGeom>
          <a:solidFill>
            <a:srgbClr val="00206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FFFF00"/>
                </a:solidFill>
                <a:latin typeface="#9Slide05 FS Blonde Script" pitchFamily="65" charset="0"/>
              </a:rPr>
              <a:t>Bảng đối chiếu</a:t>
            </a:r>
            <a:endParaRPr lang="en-US" sz="4800" b="1" dirty="0">
              <a:solidFill>
                <a:srgbClr val="FFFF00"/>
              </a:solidFill>
              <a:latin typeface="#9Slide05 FS Blonde Script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16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9CB8801-F900-4AE7-B5EE-F9B98AAC787F}"/>
              </a:ext>
            </a:extLst>
          </p:cNvPr>
          <p:cNvGrpSpPr/>
          <p:nvPr/>
        </p:nvGrpSpPr>
        <p:grpSpPr>
          <a:xfrm>
            <a:off x="878840" y="451416"/>
            <a:ext cx="11531600" cy="5760720"/>
            <a:chOff x="660400" y="608965"/>
            <a:chExt cx="11531600" cy="5760720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60" y="60896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4072890"/>
            <a:ext cx="637540" cy="2785110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666730" y="292035"/>
            <a:ext cx="1283970" cy="1520825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70CDCDB1-F14B-4ABE-A212-A93D44E92F1D}"/>
              </a:ext>
            </a:extLst>
          </p:cNvPr>
          <p:cNvSpPr txBox="1"/>
          <p:nvPr/>
        </p:nvSpPr>
        <p:spPr>
          <a:xfrm>
            <a:off x="1573058" y="1289640"/>
            <a:ext cx="489945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dist">
              <a:defRPr sz="3200" kern="2200">
                <a:solidFill>
                  <a:schemeClr val="tx1">
                    <a:lumMod val="75000"/>
                    <a:lumOff val="25000"/>
                  </a:schemeClr>
                </a:solidFill>
                <a:latin typeface="字魂95号-手刻宋" panose="00000500000000000000" pitchFamily="2" charset="-122"/>
                <a:ea typeface="字魂95号-手刻宋" panose="00000500000000000000" pitchFamily="2" charset="-122"/>
                <a:cs typeface="汉仪雅酷黑 85W" panose="020B0904020202020204" charset="-122"/>
              </a:defRPr>
            </a:lvl1pPr>
          </a:lstStyle>
          <a:p>
            <a:pPr lvl="0" algn="l"/>
            <a:r>
              <a:rPr lang="en-US" altLang="zh-CN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Vai trò của tập tính là gì?</a:t>
            </a:r>
            <a:endParaRPr lang="zh-CN" alt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6F3D80-9DC2-EBE4-DB95-4CE2B786C6B8}"/>
              </a:ext>
            </a:extLst>
          </p:cNvPr>
          <p:cNvSpPr txBox="1"/>
          <p:nvPr/>
        </p:nvSpPr>
        <p:spPr>
          <a:xfrm>
            <a:off x="6767708" y="2528047"/>
            <a:ext cx="4476914" cy="2062103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3200">
                <a:latin typeface="#9Slide04 Philosopher" panose="00000500000000000000" pitchFamily="2" charset="0"/>
              </a:rPr>
              <a:t>Kết luận: </a:t>
            </a:r>
            <a:r>
              <a:rPr lang="en-US" sz="3200">
                <a:solidFill>
                  <a:srgbClr val="C00000"/>
                </a:solidFill>
                <a:latin typeface="#9Slide04 Philosopher" panose="00000500000000000000" pitchFamily="2" charset="0"/>
              </a:rPr>
              <a:t>Tập tính giúp động vật thích ứng với môi trường để tồn tại và phát triển</a:t>
            </a:r>
            <a:endParaRPr lang="en-US" sz="3200">
              <a:latin typeface="#9Slide04 Philosopher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29D315-A477-68F0-3F7B-BC86449EAF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5979" y="1594165"/>
            <a:ext cx="3521448" cy="367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6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  <p:bldP spid="24" grpId="1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7BF33-4046-DB2D-D912-0E1556E31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1338"/>
            <a:ext cx="10515600" cy="692710"/>
          </a:xfrm>
        </p:spPr>
        <p:txBody>
          <a:bodyPr>
            <a:normAutofit fontScale="90000"/>
          </a:bodyPr>
          <a:lstStyle/>
          <a:p>
            <a:r>
              <a:rPr lang="en-US"/>
              <a:t>Mời các em xem đoạn video sau</a:t>
            </a:r>
          </a:p>
        </p:txBody>
      </p:sp>
      <p:pic>
        <p:nvPicPr>
          <p:cNvPr id="4" name="Cây xấu hổ - hoa trinh nữ">
            <a:hlinkClick r:id="" action="ppaction://media"/>
            <a:extLst>
              <a:ext uri="{FF2B5EF4-FFF2-40B4-BE49-F238E27FC236}">
                <a16:creationId xmlns:a16="http://schemas.microsoft.com/office/drawing/2014/main" id="{1E42A977-E61D-44AD-183C-D813D3FFCB2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" y="1004048"/>
            <a:ext cx="10515600" cy="5398032"/>
          </a:xfrm>
        </p:spPr>
      </p:pic>
    </p:spTree>
    <p:extLst>
      <p:ext uri="{BB962C8B-B14F-4D97-AF65-F5344CB8AC3E}">
        <p14:creationId xmlns:p14="http://schemas.microsoft.com/office/powerpoint/2010/main" val="363483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D8212B-FC38-E5DB-45D8-02672D1C2C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39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3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9CB8801-F900-4AE7-B5EE-F9B98AAC787F}"/>
              </a:ext>
            </a:extLst>
          </p:cNvPr>
          <p:cNvGrpSpPr/>
          <p:nvPr/>
        </p:nvGrpSpPr>
        <p:grpSpPr>
          <a:xfrm>
            <a:off x="878840" y="451416"/>
            <a:ext cx="11531600" cy="5760720"/>
            <a:chOff x="660400" y="608965"/>
            <a:chExt cx="11531600" cy="5760720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60" y="60896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4072890"/>
            <a:ext cx="637540" cy="2785110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666730" y="292035"/>
            <a:ext cx="1283970" cy="1520825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70CDCDB1-F14B-4ABE-A212-A93D44E92F1D}"/>
              </a:ext>
            </a:extLst>
          </p:cNvPr>
          <p:cNvSpPr txBox="1"/>
          <p:nvPr/>
        </p:nvSpPr>
        <p:spPr>
          <a:xfrm>
            <a:off x="1187968" y="529227"/>
            <a:ext cx="489945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dist">
              <a:defRPr sz="3200" kern="2200">
                <a:solidFill>
                  <a:schemeClr val="tx1">
                    <a:lumMod val="75000"/>
                    <a:lumOff val="25000"/>
                  </a:schemeClr>
                </a:solidFill>
                <a:latin typeface="字魂95号-手刻宋" panose="00000500000000000000" pitchFamily="2" charset="-122"/>
                <a:ea typeface="字魂95号-手刻宋" panose="00000500000000000000" pitchFamily="2" charset="-122"/>
                <a:cs typeface="汉仪雅酷黑 85W" panose="020B0904020202020204" charset="-122"/>
              </a:defRPr>
            </a:lvl1pPr>
          </a:lstStyle>
          <a:p>
            <a:pPr lvl="0" algn="l"/>
            <a:r>
              <a:rPr lang="en-US" altLang="zh-CN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Vẽ sơ đồ tư duy</a:t>
            </a:r>
            <a:endParaRPr lang="zh-CN" alt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29D315-A477-68F0-3F7B-BC86449EAF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8722" y="5191709"/>
            <a:ext cx="1228556" cy="128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40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  <p:bldP spid="24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3"/>
          <a:stretch/>
        </p:blipFill>
        <p:spPr>
          <a:xfrm>
            <a:off x="188685" y="1248229"/>
            <a:ext cx="6014625" cy="4489183"/>
          </a:xfrm>
        </p:spPr>
      </p:pic>
      <p:sp>
        <p:nvSpPr>
          <p:cNvPr id="5" name="Cloud 4"/>
          <p:cNvSpPr/>
          <p:nvPr/>
        </p:nvSpPr>
        <p:spPr>
          <a:xfrm>
            <a:off x="5167086" y="435429"/>
            <a:ext cx="6110514" cy="3033485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LẬP KẾ HOẠCH HÌNH THÀNH THÓI QUEN TỐT CHO BẢN THÂN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39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810" y="301406"/>
            <a:ext cx="8709660" cy="6153458"/>
          </a:xfrm>
        </p:spPr>
      </p:pic>
    </p:spTree>
    <p:extLst>
      <p:ext uri="{BB962C8B-B14F-4D97-AF65-F5344CB8AC3E}">
        <p14:creationId xmlns:p14="http://schemas.microsoft.com/office/powerpoint/2010/main" val="3335899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A4B52FA6-657B-411A-A962-9BDCE2915EAC}"/>
              </a:ext>
            </a:extLst>
          </p:cNvPr>
          <p:cNvGrpSpPr/>
          <p:nvPr/>
        </p:nvGrpSpPr>
        <p:grpSpPr>
          <a:xfrm>
            <a:off x="660400" y="648335"/>
            <a:ext cx="11521440" cy="5790565"/>
            <a:chOff x="660400" y="648335"/>
            <a:chExt cx="11521440" cy="5790565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0400" y="67818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2" name="图片 1" descr="600a91c61ef7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3680" y="3216275"/>
            <a:ext cx="4485005" cy="36417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701165" y="659130"/>
            <a:ext cx="8841329" cy="135267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dist">
              <a:lnSpc>
                <a:spcPct val="180000"/>
              </a:lnSpc>
              <a:spcBef>
                <a:spcPts val="0"/>
              </a:spcBef>
              <a:buClrTx/>
              <a:buSzTx/>
              <a:buFontTx/>
            </a:pPr>
            <a:r>
              <a:rPr lang="en-US" altLang="zh-CN" sz="5400">
                <a:solidFill>
                  <a:srgbClr val="FF5892"/>
                </a:solidFill>
                <a:latin typeface="字魂95号-手刻宋" panose="00000500000000000000" charset="-122"/>
                <a:ea typeface="字魂95号-手刻宋" panose="00000500000000000000" charset="-122"/>
                <a:sym typeface="Arial" panose="020B0604020202020204" pitchFamily="34" charset="0"/>
              </a:rPr>
              <a:t>NỘI DUNG BÀI HỌC</a:t>
            </a:r>
            <a:endParaRPr lang="zh-CN" altLang="en-US" sz="5400" dirty="0">
              <a:solidFill>
                <a:srgbClr val="FF5892"/>
              </a:solidFill>
              <a:latin typeface="字魂95号-手刻宋" panose="00000500000000000000" charset="-122"/>
              <a:ea typeface="字魂95号-手刻宋" panose="00000500000000000000" charset="-122"/>
              <a:sym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792604" y="2543175"/>
            <a:ext cx="9289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n w="12700" cmpd="sng">
                  <a:noFill/>
                  <a:prstDash val="solid"/>
                </a:ln>
                <a:solidFill>
                  <a:srgbClr val="0E6954"/>
                </a:solidFill>
                <a:effectLst/>
                <a:latin typeface="字魂95号-手刻宋" panose="00000500000000000000" charset="-122"/>
                <a:ea typeface="字魂95号-手刻宋" panose="00000500000000000000" charset="-122"/>
              </a:rPr>
              <a:t>01. CẢM ỨNG VÀ VAI TRÒ CỦA CẢM ỨNG</a:t>
            </a:r>
            <a:endParaRPr lang="zh-CN" altLang="en-US" sz="2800" dirty="0">
              <a:ln w="12700" cmpd="sng">
                <a:noFill/>
                <a:prstDash val="solid"/>
              </a:ln>
              <a:solidFill>
                <a:srgbClr val="0E6954"/>
              </a:solidFill>
              <a:effectLst/>
              <a:latin typeface="字魂95号-手刻宋" panose="00000500000000000000" charset="-122"/>
              <a:ea typeface="字魂95号-手刻宋" panose="00000500000000000000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797050" y="3315335"/>
            <a:ext cx="7902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Tx/>
              <a:buSzTx/>
              <a:buFontTx/>
            </a:pPr>
            <a:r>
              <a:rPr lang="en-US" altLang="zh-CN" sz="2800">
                <a:ln w="12700" cmpd="sng">
                  <a:noFill/>
                  <a:prstDash val="solid"/>
                </a:ln>
                <a:solidFill>
                  <a:srgbClr val="EC8337"/>
                </a:solidFill>
                <a:effectLst/>
                <a:latin typeface="字魂95号-手刻宋" panose="00000500000000000000" charset="-122"/>
                <a:ea typeface="字魂95号-手刻宋" panose="00000500000000000000" charset="-122"/>
              </a:rPr>
              <a:t>02. </a:t>
            </a:r>
            <a:r>
              <a:rPr lang="en-US" altLang="zh-CN" sz="2800" spc="150">
                <a:solidFill>
                  <a:srgbClr val="EC8337"/>
                </a:solidFill>
                <a:latin typeface="字魂95号-手刻宋" panose="00000500000000000000" charset="-122"/>
                <a:ea typeface="字魂95号-手刻宋" panose="00000500000000000000" charset="-122"/>
                <a:cs typeface="思源黑体 CN Medium" panose="020B0600000000000000" charset="-122"/>
                <a:sym typeface="+mn-ea"/>
              </a:rPr>
              <a:t>TẬP TÍNH Ở ĐỘNG VẬT</a:t>
            </a:r>
            <a:endParaRPr lang="zh-CN" altLang="en-US" sz="2800" spc="150" dirty="0">
              <a:ln w="12700" cmpd="sng">
                <a:noFill/>
                <a:prstDash val="solid"/>
              </a:ln>
              <a:solidFill>
                <a:srgbClr val="EC8337"/>
              </a:solidFill>
              <a:effectLst/>
              <a:latin typeface="字魂95号-手刻宋" panose="00000500000000000000" charset="-122"/>
              <a:ea typeface="字魂95号-手刻宋" panose="00000500000000000000" charset="-122"/>
              <a:cs typeface="思源黑体 CN Medium" panose="020B0600000000000000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1"/>
      <p:bldP spid="4" grpId="2"/>
      <p:bldP spid="34" grpId="0"/>
      <p:bldP spid="34" grpId="1"/>
      <p:bldP spid="35" grpId="0"/>
      <p:bldP spid="3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A93BB9DC-ABC0-4951-A056-8701FD613CE6}"/>
              </a:ext>
            </a:extLst>
          </p:cNvPr>
          <p:cNvGrpSpPr/>
          <p:nvPr/>
        </p:nvGrpSpPr>
        <p:grpSpPr>
          <a:xfrm>
            <a:off x="660400" y="608965"/>
            <a:ext cx="11531600" cy="5760720"/>
            <a:chOff x="660400" y="608965"/>
            <a:chExt cx="11531600" cy="5760720"/>
          </a:xfrm>
        </p:grpSpPr>
        <p:sp>
          <p:nvSpPr>
            <p:cNvPr id="7" name="矩形 6"/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 descr="erw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60" y="60896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1560" y="2245360"/>
            <a:ext cx="739140" cy="3228975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3" name="图片 2" descr="6030f5204ee9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01" y="2947182"/>
            <a:ext cx="8418606" cy="3681583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1943734" y="1008065"/>
            <a:ext cx="9026525" cy="1719130"/>
            <a:chOff x="2010" y="5367"/>
            <a:chExt cx="5205" cy="2402"/>
          </a:xfrm>
        </p:grpSpPr>
        <p:sp>
          <p:nvSpPr>
            <p:cNvPr id="23" name="圆角矩形 22"/>
            <p:cNvSpPr/>
            <p:nvPr/>
          </p:nvSpPr>
          <p:spPr>
            <a:xfrm>
              <a:off x="2010" y="5687"/>
              <a:ext cx="5205" cy="2082"/>
            </a:xfrm>
            <a:prstGeom prst="roundRect">
              <a:avLst>
                <a:gd name="adj" fmla="val 5221"/>
              </a:avLst>
            </a:prstGeom>
            <a:solidFill>
              <a:srgbClr val="F08A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 dirty="0">
                <a:latin typeface="思源黑体 CN Light" panose="020B0300000000000000" charset="-122"/>
                <a:ea typeface="思源黑体 CN Light" panose="020B0300000000000000" charset="-122"/>
              </a:endParaRPr>
            </a:p>
          </p:txBody>
        </p:sp>
        <p:sp>
          <p:nvSpPr>
            <p:cNvPr id="24" name="标题 1"/>
            <p:cNvSpPr>
              <a:spLocks noGrp="1"/>
            </p:cNvSpPr>
            <p:nvPr/>
          </p:nvSpPr>
          <p:spPr>
            <a:xfrm>
              <a:off x="2897" y="5367"/>
              <a:ext cx="3349" cy="1369"/>
            </a:xfr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indent="0" algn="ctr" rtl="0">
                <a:lnSpc>
                  <a:spcPct val="180000"/>
                </a:lnSpc>
                <a:spcBef>
                  <a:spcPts val="0"/>
                </a:spcBef>
              </a:pPr>
              <a:r>
                <a:rPr lang="en-US" altLang="zh-CN" sz="2800" b="1" i="0" u="none" strike="noStrike" kern="2200" baseline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95号-手刻宋" panose="00000500000000000000" pitchFamily="2" charset="-122"/>
                  <a:ea typeface="字魂95号-手刻宋" panose="00000500000000000000" pitchFamily="2" charset="-122"/>
                  <a:cs typeface="思源黑体 CN Light" panose="020B0300000000000000" charset="-122"/>
                </a:rPr>
                <a:t>I.  CẢM ỨNG VÀ VAI TRÒ CỦA CẢM ỨNG Ở  SINH VẬT</a:t>
              </a:r>
              <a:endParaRPr lang="en-US" sz="2800" b="1" i="0" u="none" strike="noStrike" kern="2200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95号-手刻宋" panose="00000500000000000000" pitchFamily="2" charset="-122"/>
                <a:ea typeface="字魂95号-手刻宋" panose="00000500000000000000" pitchFamily="2" charset="-122"/>
                <a:cs typeface="思源黑体 CN Light" panose="020B0300000000000000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528048" y="2956221"/>
            <a:ext cx="7100046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kern="2200">
                <a:solidFill>
                  <a:schemeClr val="tx1">
                    <a:lumMod val="75000"/>
                    <a:lumOff val="25000"/>
                  </a:schemeClr>
                </a:solidFill>
                <a:latin typeface="字魂95号-手刻宋" panose="00000500000000000000" charset="-122"/>
                <a:ea typeface="字魂95号-手刻宋" panose="00000500000000000000" charset="-122"/>
                <a:cs typeface="字魂95号-手刻宋" panose="00000500000000000000" charset="-122"/>
                <a:sym typeface="+mn-ea"/>
              </a:rPr>
              <a:t>1. Cảm ứng ở sinh vật là gì</a:t>
            </a:r>
            <a:endParaRPr lang="zh-CN" altLang="en-US" sz="2800" kern="2200" dirty="0">
              <a:solidFill>
                <a:schemeClr val="tx1">
                  <a:lumMod val="75000"/>
                  <a:lumOff val="25000"/>
                </a:schemeClr>
              </a:solidFill>
              <a:latin typeface="字魂95号-手刻宋" panose="00000500000000000000" charset="-122"/>
              <a:ea typeface="字魂95号-手刻宋" panose="00000500000000000000" charset="-122"/>
              <a:cs typeface="字魂95号-手刻宋" panose="00000500000000000000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1"/>
      <p:bldP spid="5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A52941-2340-6957-D446-3DDA01F0CDA4}"/>
              </a:ext>
            </a:extLst>
          </p:cNvPr>
          <p:cNvSpPr txBox="1"/>
          <p:nvPr/>
        </p:nvSpPr>
        <p:spPr>
          <a:xfrm>
            <a:off x="4603468" y="4741948"/>
            <a:ext cx="6829520" cy="862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QUAN SÁT HÌNH ẢNH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0FDA2B-74CF-7F15-3DA5-F70072C664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14" t="12938" r="1" b="16472"/>
          <a:stretch/>
        </p:blipFill>
        <p:spPr>
          <a:xfrm>
            <a:off x="111616" y="321735"/>
            <a:ext cx="3807366" cy="22097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32D4FF-BB8D-D30E-B4F6-3B94B13E16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10" r="13590" b="-3"/>
          <a:stretch/>
        </p:blipFill>
        <p:spPr>
          <a:xfrm>
            <a:off x="4338563" y="298996"/>
            <a:ext cx="2747591" cy="3827930"/>
          </a:xfrm>
          <a:prstGeom prst="rect">
            <a:avLst/>
          </a:prstGeom>
        </p:spPr>
      </p:pic>
      <p:pic>
        <p:nvPicPr>
          <p:cNvPr id="5" name="Picture 4" descr="A picture containing window, indoor, plant, table&#10;&#10;Description automatically generated">
            <a:extLst>
              <a:ext uri="{FF2B5EF4-FFF2-40B4-BE49-F238E27FC236}">
                <a16:creationId xmlns:a16="http://schemas.microsoft.com/office/drawing/2014/main" id="{82A1588D-0E28-AAAD-5509-7F4D30B5A0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95"/>
          <a:stretch/>
        </p:blipFill>
        <p:spPr>
          <a:xfrm>
            <a:off x="8030898" y="248745"/>
            <a:ext cx="3797984" cy="16159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1B76A7-FFEB-455F-12EB-C1E1D0C5DA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4" r="1" b="37028"/>
          <a:stretch/>
        </p:blipFill>
        <p:spPr>
          <a:xfrm>
            <a:off x="10176701" y="2531464"/>
            <a:ext cx="1595718" cy="1461986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A6AE62A2-B8A4-9364-B249-DB3B1F3D0F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61" t="3270" r="3456" b="-8180"/>
          <a:stretch/>
        </p:blipFill>
        <p:spPr>
          <a:xfrm>
            <a:off x="36981" y="3030071"/>
            <a:ext cx="3797983" cy="38279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2939E7-EF24-1592-161F-FD4BE3B377B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5" t="7674" r="15327" b="27807"/>
          <a:stretch/>
        </p:blipFill>
        <p:spPr>
          <a:xfrm>
            <a:off x="8240325" y="2517197"/>
            <a:ext cx="1936376" cy="1441047"/>
          </a:xfrm>
          <a:prstGeom prst="rect">
            <a:avLst/>
          </a:prstGeom>
        </p:spPr>
      </p:pic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79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32D4FF-BB8D-D30E-B4F6-3B94B13E16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10" r="13590" b="-3"/>
          <a:stretch/>
        </p:blipFill>
        <p:spPr>
          <a:xfrm>
            <a:off x="8464422" y="175401"/>
            <a:ext cx="3300688" cy="3827930"/>
          </a:xfrm>
          <a:prstGeom prst="rect">
            <a:avLst/>
          </a:prstGeom>
        </p:spPr>
      </p:pic>
      <p:pic>
        <p:nvPicPr>
          <p:cNvPr id="5" name="Picture 4" descr="A picture containing window, indoor, plant, table&#10;&#10;Description automatically generated">
            <a:extLst>
              <a:ext uri="{FF2B5EF4-FFF2-40B4-BE49-F238E27FC236}">
                <a16:creationId xmlns:a16="http://schemas.microsoft.com/office/drawing/2014/main" id="{82A1588D-0E28-AAAD-5509-7F4D30B5A0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95"/>
          <a:stretch/>
        </p:blipFill>
        <p:spPr>
          <a:xfrm>
            <a:off x="87053" y="175401"/>
            <a:ext cx="3985838" cy="18199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1B76A7-FFEB-455F-12EB-C1E1D0C5DA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4" r="1" b="37028"/>
          <a:stretch/>
        </p:blipFill>
        <p:spPr>
          <a:xfrm>
            <a:off x="1907622" y="2929719"/>
            <a:ext cx="1929272" cy="2093656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A6AE62A2-B8A4-9364-B249-DB3B1F3D0F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61" t="34076" r="3456" b="5275"/>
          <a:stretch/>
        </p:blipFill>
        <p:spPr>
          <a:xfrm>
            <a:off x="4072891" y="-45962"/>
            <a:ext cx="3644884" cy="19974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2939E7-EF24-1592-161F-FD4BE3B377B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5" t="7674" r="15327" b="27807"/>
          <a:stretch/>
        </p:blipFill>
        <p:spPr>
          <a:xfrm>
            <a:off x="-405" y="2929720"/>
            <a:ext cx="1936376" cy="2025614"/>
          </a:xfrm>
          <a:prstGeom prst="rect">
            <a:avLst/>
          </a:prstGeom>
        </p:spPr>
      </p:pic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AA8007A-665C-AF2A-00D8-2B49AEAE337A}"/>
              </a:ext>
            </a:extLst>
          </p:cNvPr>
          <p:cNvSpPr txBox="1"/>
          <p:nvPr/>
        </p:nvSpPr>
        <p:spPr>
          <a:xfrm>
            <a:off x="95590" y="1966948"/>
            <a:ext cx="339452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/>
              <a:t>a. Phản ứng của cây đối với ánh sáng chiếu từ một phía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3D7224-B0DC-03A3-8C0B-F88D78C9303C}"/>
              </a:ext>
            </a:extLst>
          </p:cNvPr>
          <p:cNvSpPr txBox="1"/>
          <p:nvPr/>
        </p:nvSpPr>
        <p:spPr>
          <a:xfrm>
            <a:off x="4323246" y="2047182"/>
            <a:ext cx="339452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/>
              <a:t>b. Phản ứng của  rễ cây đối với nguồn nước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4AC535-CAC6-2DD3-6578-F025454B1E17}"/>
              </a:ext>
            </a:extLst>
          </p:cNvPr>
          <p:cNvSpPr txBox="1"/>
          <p:nvPr/>
        </p:nvSpPr>
        <p:spPr>
          <a:xfrm>
            <a:off x="154183" y="5240996"/>
            <a:ext cx="339452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/>
              <a:t>c. Phản ứng của cơ thể người đối với nhiệt độ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06CDC7-9D00-28E1-52DB-141A899183DB}"/>
              </a:ext>
            </a:extLst>
          </p:cNvPr>
          <p:cNvSpPr/>
          <p:nvPr/>
        </p:nvSpPr>
        <p:spPr>
          <a:xfrm>
            <a:off x="3885037" y="4292382"/>
            <a:ext cx="8211373" cy="2512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3800E5-365B-5D71-4AE1-C5A424BFDFF3}"/>
              </a:ext>
            </a:extLst>
          </p:cNvPr>
          <p:cNvSpPr/>
          <p:nvPr/>
        </p:nvSpPr>
        <p:spPr>
          <a:xfrm>
            <a:off x="4876800" y="5112256"/>
            <a:ext cx="6923773" cy="158146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A52941-2340-6957-D446-3DDA01F0CDA4}"/>
              </a:ext>
            </a:extLst>
          </p:cNvPr>
          <p:cNvSpPr txBox="1"/>
          <p:nvPr/>
        </p:nvSpPr>
        <p:spPr>
          <a:xfrm>
            <a:off x="4971053" y="5471972"/>
            <a:ext cx="6829520" cy="862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 SÁT HÌNH ẢNH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47ECD11-2430-CEB5-6F91-85B7DDE2FFEF}"/>
              </a:ext>
            </a:extLst>
          </p:cNvPr>
          <p:cNvCxnSpPr/>
          <p:nvPr/>
        </p:nvCxnSpPr>
        <p:spPr>
          <a:xfrm>
            <a:off x="5235388" y="6334003"/>
            <a:ext cx="4113431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58864B3-B783-78A0-06B2-7C11381D6238}"/>
              </a:ext>
            </a:extLst>
          </p:cNvPr>
          <p:cNvSpPr txBox="1"/>
          <p:nvPr/>
        </p:nvSpPr>
        <p:spPr>
          <a:xfrm>
            <a:off x="4118917" y="4453077"/>
            <a:ext cx="40576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/>
              <a:t>d. Phản ứng của gà con đối với tiếng kêu của gà mẹ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0FDA2B-74CF-7F15-3DA5-F70072C6642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5714" t="12938" r="1" b="16472"/>
          <a:stretch/>
        </p:blipFill>
        <p:spPr>
          <a:xfrm>
            <a:off x="4118917" y="2769764"/>
            <a:ext cx="3214208" cy="174576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49E863B-1427-749F-A189-488572BAE17A}"/>
              </a:ext>
            </a:extLst>
          </p:cNvPr>
          <p:cNvSpPr txBox="1"/>
          <p:nvPr/>
        </p:nvSpPr>
        <p:spPr>
          <a:xfrm>
            <a:off x="8119068" y="4176972"/>
            <a:ext cx="40576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/>
              <a:t>e. Phản ứng của thân cây trầu bà với giá thể</a:t>
            </a:r>
          </a:p>
        </p:txBody>
      </p:sp>
    </p:spTree>
    <p:extLst>
      <p:ext uri="{BB962C8B-B14F-4D97-AF65-F5344CB8AC3E}">
        <p14:creationId xmlns:p14="http://schemas.microsoft.com/office/powerpoint/2010/main" val="19316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 descr="未标题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3160" y="3843655"/>
            <a:ext cx="637540" cy="2785110"/>
          </a:xfrm>
          <a:prstGeom prst="rect">
            <a:avLst/>
          </a:prstGeom>
        </p:spPr>
      </p:pic>
      <p:pic>
        <p:nvPicPr>
          <p:cNvPr id="14" name="图片 13" descr="未标题-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0" y="228600"/>
            <a:ext cx="1283970" cy="152082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1730487" y="519718"/>
            <a:ext cx="8731026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kern="2200">
                <a:solidFill>
                  <a:schemeClr val="tx1">
                    <a:lumMod val="75000"/>
                    <a:lumOff val="25000"/>
                  </a:schemeClr>
                </a:solidFill>
                <a:latin typeface="字魂95号-手刻宋" panose="00000500000000000000" charset="-122"/>
                <a:ea typeface="字魂95号-手刻宋" panose="00000500000000000000" charset="-122"/>
                <a:cs typeface="字魂95号-手刻宋" panose="00000500000000000000" charset="-122"/>
                <a:sym typeface="+mn-ea"/>
              </a:rPr>
              <a:t>HOÀN THÀNH  PHIẾU HỌC TẬP </a:t>
            </a:r>
            <a:endParaRPr lang="zh-CN" altLang="en-US" sz="2800" kern="2200" dirty="0">
              <a:solidFill>
                <a:schemeClr val="tx1">
                  <a:lumMod val="75000"/>
                  <a:lumOff val="25000"/>
                </a:schemeClr>
              </a:solidFill>
              <a:latin typeface="字魂95号-手刻宋" panose="00000500000000000000" charset="-122"/>
              <a:ea typeface="字魂95号-手刻宋" panose="00000500000000000000" charset="-122"/>
              <a:cs typeface="字魂95号-手刻宋" panose="00000500000000000000" charset="-122"/>
              <a:sym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F17EC5-0286-FBF1-582F-5DBA8B83C4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77" t="2771" r="6365" b="24464"/>
          <a:stretch/>
        </p:blipFill>
        <p:spPr>
          <a:xfrm>
            <a:off x="3586689" y="1306763"/>
            <a:ext cx="4660840" cy="505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/>
      <p:bldP spid="2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A89147-FEB5-1689-8AC1-A3AD367F6C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27542"/>
              </p:ext>
            </p:extLst>
          </p:nvPr>
        </p:nvGraphicFramePr>
        <p:xfrm>
          <a:off x="896470" y="537758"/>
          <a:ext cx="10537550" cy="5228652"/>
        </p:xfrm>
        <a:graphic>
          <a:graphicData uri="http://schemas.openxmlformats.org/drawingml/2006/table">
            <a:tbl>
              <a:tblPr/>
              <a:tblGrid>
                <a:gridCol w="2164392">
                  <a:extLst>
                    <a:ext uri="{9D8B030D-6E8A-4147-A177-3AD203B41FA5}">
                      <a16:colId xmlns:a16="http://schemas.microsoft.com/office/drawing/2014/main" val="513603006"/>
                    </a:ext>
                  </a:extLst>
                </a:gridCol>
                <a:gridCol w="4068125">
                  <a:extLst>
                    <a:ext uri="{9D8B030D-6E8A-4147-A177-3AD203B41FA5}">
                      <a16:colId xmlns:a16="http://schemas.microsoft.com/office/drawing/2014/main" val="1584484566"/>
                    </a:ext>
                  </a:extLst>
                </a:gridCol>
                <a:gridCol w="4305033">
                  <a:extLst>
                    <a:ext uri="{9D8B030D-6E8A-4147-A177-3AD203B41FA5}">
                      <a16:colId xmlns:a16="http://schemas.microsoft.com/office/drawing/2014/main" val="1786433048"/>
                    </a:ext>
                  </a:extLst>
                </a:gridCol>
              </a:tblGrid>
              <a:tr h="597743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Hình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Kích thích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Phản ứng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415978"/>
                  </a:ext>
                </a:extLst>
              </a:tr>
              <a:tr h="1042309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a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Ánh sáng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Ngọn cây hướng về phía có ánh sáng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87987"/>
                  </a:ext>
                </a:extLst>
              </a:tr>
              <a:tr h="1042309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b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Nước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Rễ cây hướng đến phía nguồn nước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4860"/>
                  </a:ext>
                </a:extLst>
              </a:tr>
              <a:tr h="597743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c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Nhiệt độ thấp/cao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Run rẩy/ toát mồ hôi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202802"/>
                  </a:ext>
                </a:extLst>
              </a:tr>
              <a:tr h="1042309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d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Tiếng gà mẹ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Gà con chạy đến nơi có gà mẹ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350733"/>
                  </a:ext>
                </a:extLst>
              </a:tr>
              <a:tr h="597743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e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Giá thể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100" b="0" i="0" u="none" strike="noStrike">
                          <a:effectLst/>
                          <a:latin typeface="#9Slide04 Philosopher" panose="00000500000000000000" pitchFamily="2" charset="0"/>
                        </a:rPr>
                        <a:t>Cây bám vào giá thể</a:t>
                      </a:r>
                    </a:p>
                  </a:txBody>
                  <a:tcPr marL="81391" marR="81391" marT="81391" marB="8139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7519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F201B97-11CF-B8B5-AFAE-6C96DCB36834}"/>
              </a:ext>
            </a:extLst>
          </p:cNvPr>
          <p:cNvSpPr txBox="1"/>
          <p:nvPr/>
        </p:nvSpPr>
        <p:spPr>
          <a:xfrm>
            <a:off x="2591162" y="-19743"/>
            <a:ext cx="292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Bảng 33.1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C66F973-EE7D-085B-AEA8-42AF2E46526C}"/>
              </a:ext>
            </a:extLst>
          </p:cNvPr>
          <p:cNvSpPr/>
          <p:nvPr/>
        </p:nvSpPr>
        <p:spPr>
          <a:xfrm>
            <a:off x="426286" y="6035289"/>
            <a:ext cx="663388" cy="537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A8983D-410C-7C2B-1635-942181F144C2}"/>
              </a:ext>
            </a:extLst>
          </p:cNvPr>
          <p:cNvSpPr txBox="1"/>
          <p:nvPr/>
        </p:nvSpPr>
        <p:spPr>
          <a:xfrm>
            <a:off x="1430516" y="5860747"/>
            <a:ext cx="103351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Tất cả những phản ứng trên của sinh vật được gọi là cảm ứng ở sinh vật</a:t>
            </a:r>
          </a:p>
        </p:txBody>
      </p:sp>
    </p:spTree>
    <p:extLst>
      <p:ext uri="{BB962C8B-B14F-4D97-AF65-F5344CB8AC3E}">
        <p14:creationId xmlns:p14="http://schemas.microsoft.com/office/powerpoint/2010/main" val="76802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" val="14"/>
  <p:tag name="KSO_WM_UNIT_TEXT_FILL_TYPE" val="1"/>
  <p:tag name="KSO_WM_UNIT_USESOURCEFORMAT_APPLY" val="1"/>
  <p:tag name="KSO_WM_UNIT_ISCONTENTSTITLE" val="1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0255_4*a*1"/>
  <p:tag name="KSO_WM_TEMPLATE_CATEGORY" val="custom"/>
  <p:tag name="KSO_WM_TEMPLATE_INDEX" val="20200255"/>
  <p:tag name="KSO_WM_UNIT_LAYERLEVEL" val="1"/>
  <p:tag name="KSO_WM_TAG_VERSION" val="1.0"/>
  <p:tag name="KSO_WM_BEAUTIFY_FLAG" val="#wm#"/>
  <p:tag name="KSO_WM_UNIT_PRESET_TEXT" val="目录"/>
  <p:tag name="KSO_WM_UNIT_BLOCK" val="0"/>
  <p:tag name="KSO_WM_UNIT_DEC_AREA_ID" val="7a120c4db423481cba5ae62f120ac8e1"/>
  <p:tag name="KSO_WM_CHIP_GROUPID" val="5ec7af6d8193540dcf6eab84"/>
  <p:tag name="KSO_WM_CHIP_XID" val="5ec7af6d8193540dcf6eab85"/>
  <p:tag name="KSO_WM_CHIP_FILLAREA_FILL_RULE" val="{&quot;fill_align&quot;:&quot;cm&quot;,&quot;fill_mode&quot;:&quot;adaptive&quot;,&quot;sacle_strategy&quot;:&quot;smart&quot;}"/>
  <p:tag name="KSO_WM_ASSEMBLE_CHIP_INDEX" val="57a66a125f4f488bab80f817c5c25dba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844</Words>
  <Application>Microsoft Office PowerPoint</Application>
  <PresentationFormat>Widescreen</PresentationFormat>
  <Paragraphs>102</Paragraphs>
  <Slides>33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7" baseType="lpstr">
      <vt:lpstr>Times New Roman</vt:lpstr>
      <vt:lpstr>#9Slide03 Inconsolata Bold</vt:lpstr>
      <vt:lpstr>思源黑体 CN Light</vt:lpstr>
      <vt:lpstr>#9Slide04 Philosopher</vt:lpstr>
      <vt:lpstr>宋体</vt:lpstr>
      <vt:lpstr>汉仪雅酷黑 85W</vt:lpstr>
      <vt:lpstr>微软雅黑</vt:lpstr>
      <vt:lpstr>#9Slide03 Cabin Bold</vt:lpstr>
      <vt:lpstr>字魂95号-手刻宋</vt:lpstr>
      <vt:lpstr>Calibri</vt:lpstr>
      <vt:lpstr>#9Slide05 FS Blonde Script</vt:lpstr>
      <vt:lpstr>Arial</vt:lpstr>
      <vt:lpstr>思源黑体 CN Medium</vt:lpstr>
      <vt:lpstr>Office 主题</vt:lpstr>
      <vt:lpstr>PowerPoint Presentation</vt:lpstr>
      <vt:lpstr>PowerPoint Presentation</vt:lpstr>
      <vt:lpstr>Mời các em xem đoạn video sau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Admin</cp:lastModifiedBy>
  <cp:revision>36</cp:revision>
  <dcterms:created xsi:type="dcterms:W3CDTF">2022-01-27T01:00:00Z</dcterms:created>
  <dcterms:modified xsi:type="dcterms:W3CDTF">2022-06-29T08:43:43Z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6109821F37BE42F2A07072DF8402CFFB</vt:lpwstr>
  </property>
  <property fmtid="{D5CDD505-2E9C-101B-9397-08002B2CF9AE}" pid="3" name="KSOProductBuildVer">
    <vt:lpwstr>2052-11.1.0.11294</vt:lpwstr>
  </property>
</Properties>
</file>