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23"/>
  </p:notesMasterIdLst>
  <p:sldIdLst>
    <p:sldId id="259" r:id="rId2"/>
    <p:sldId id="260" r:id="rId3"/>
    <p:sldId id="258" r:id="rId4"/>
    <p:sldId id="261" r:id="rId5"/>
    <p:sldId id="263" r:id="rId6"/>
    <p:sldId id="264" r:id="rId7"/>
    <p:sldId id="287" r:id="rId8"/>
    <p:sldId id="262" r:id="rId9"/>
    <p:sldId id="288" r:id="rId10"/>
    <p:sldId id="265" r:id="rId11"/>
    <p:sldId id="289" r:id="rId12"/>
    <p:sldId id="290" r:id="rId13"/>
    <p:sldId id="291" r:id="rId14"/>
    <p:sldId id="292" r:id="rId15"/>
    <p:sldId id="293" r:id="rId16"/>
    <p:sldId id="270" r:id="rId17"/>
    <p:sldId id="295" r:id="rId18"/>
    <p:sldId id="272" r:id="rId19"/>
    <p:sldId id="296" r:id="rId20"/>
    <p:sldId id="280" r:id="rId21"/>
    <p:sldId id="294" r:id="rId22"/>
  </p:sldIdLst>
  <p:sldSz cx="9144000" cy="5143500" type="screen16x9"/>
  <p:notesSz cx="6858000" cy="9144000"/>
  <p:embeddedFontLst>
    <p:embeddedFont>
      <p:font typeface="Muli" charset="0"/>
      <p:regular r:id="rId24"/>
      <p:bold r:id="rId25"/>
      <p:italic r:id="rId26"/>
      <p:boldItalic r:id="rId27"/>
    </p:embeddedFont>
    <p:embeddedFont>
      <p:font typeface="Arvo" charset="0"/>
      <p:regular r:id="rId28"/>
      <p:bold r:id="rId29"/>
      <p:italic r:id="rId30"/>
      <p:boldItalic r:id="rId31"/>
    </p:embeddedFont>
    <p:embeddedFont>
      <p:font typeface="Calibri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DFE6BA92-6E43-4CEE-AACF-563CCBCEB24E}">
          <p14:sldIdLst>
            <p14:sldId id="259"/>
            <p14:sldId id="260"/>
            <p14:sldId id="258"/>
            <p14:sldId id="261"/>
            <p14:sldId id="263"/>
            <p14:sldId id="264"/>
            <p14:sldId id="287"/>
            <p14:sldId id="262"/>
            <p14:sldId id="288"/>
            <p14:sldId id="265"/>
            <p14:sldId id="289"/>
            <p14:sldId id="290"/>
            <p14:sldId id="291"/>
            <p14:sldId id="292"/>
            <p14:sldId id="293"/>
            <p14:sldId id="270"/>
            <p14:sldId id="295"/>
            <p14:sldId id="272"/>
            <p14:sldId id="296"/>
            <p14:sldId id="280"/>
            <p14:sldId id="294"/>
          </p14:sldIdLst>
        </p14:section>
        <p14:section name="Untitled Section" id="{808E9B29-8003-4AA3-8820-248ECC9F119F}">
          <p14:sldIdLst/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7BD6F0F7-364E-49AB-A765-09D6405FC031}">
  <a:tblStyle styleId="{7BD6F0F7-364E-49AB-A765-09D6405FC03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95891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65433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5770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3717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8768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9571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6395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83401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02540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8649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2697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4321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jpg"/><Relationship Id="rId4" Type="http://schemas.openxmlformats.org/officeDocument/2006/relationships/image" Target="../media/image13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Death_to_stock_photography_Vibrant-(9-of-10)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90452" y="-15575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 descr="Death_to_stock_communicate_hands_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1323" y="1991825"/>
            <a:ext cx="1159828" cy="115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 descr="Death_to_stock_photography_Vibrant-(10-of-10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0425" y="3081825"/>
            <a:ext cx="2070675" cy="207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 descr="Death_to_stock_communicate_hands_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43750" y="2225"/>
            <a:ext cx="20574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 descr="Death_to_stock_communicate_hands_9-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71493" y="1017182"/>
            <a:ext cx="2070675" cy="207067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/>
          <p:nvPr/>
        </p:nvSpPr>
        <p:spPr>
          <a:xfrm>
            <a:off x="-72627" y="2048176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965073" y="4114876"/>
            <a:ext cx="1037700" cy="1037700"/>
          </a:xfrm>
          <a:prstGeom prst="rect">
            <a:avLst/>
          </a:prstGeom>
          <a:solidFill>
            <a:srgbClr val="CEDBE0">
              <a:alpha val="3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" name="Google Shape;17;p2" descr="DeathtoStock_Clementine10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56643" y="4111407"/>
            <a:ext cx="1037700" cy="103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 descr="Death_to_stock_communicate_hands_4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42538" y="3085375"/>
            <a:ext cx="2070675" cy="207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 descr="DeathtoStock_Simplify3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66600" y="-18106"/>
            <a:ext cx="1037700" cy="1037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 descr="Death_to_stock_communicate_hands_1.jp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82294" y="-18075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" descr="Death_to_stock_communicate_hands_3.jp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018950" y="4105800"/>
            <a:ext cx="1037700" cy="103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/>
          <p:nvPr/>
        </p:nvSpPr>
        <p:spPr>
          <a:xfrm flipH="1">
            <a:off x="971550" y="-6120"/>
            <a:ext cx="1028700" cy="1028700"/>
          </a:xfrm>
          <a:prstGeom prst="rect">
            <a:avLst/>
          </a:prstGeom>
          <a:solidFill>
            <a:srgbClr val="B0D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 flipH="1">
            <a:off x="2000250" y="4114889"/>
            <a:ext cx="1028700" cy="10287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 flipH="1">
            <a:off x="3028950" y="0"/>
            <a:ext cx="1028700" cy="102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 flipH="1">
            <a:off x="5086350" y="4114889"/>
            <a:ext cx="1028700" cy="102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 flipH="1">
            <a:off x="6115050" y="4114889"/>
            <a:ext cx="1028700" cy="102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 flipH="1">
            <a:off x="6117975" y="-9556"/>
            <a:ext cx="1028700" cy="1028700"/>
          </a:xfrm>
          <a:prstGeom prst="rect">
            <a:avLst/>
          </a:prstGeom>
          <a:solidFill>
            <a:srgbClr val="37A9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 flipH="1">
            <a:off x="4057650" y="0"/>
            <a:ext cx="1028700" cy="10287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2000250" y="1019175"/>
            <a:ext cx="5143500" cy="309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 txBox="1">
            <a:spLocks noGrp="1"/>
          </p:cNvSpPr>
          <p:nvPr>
            <p:ph type="ctrTitle"/>
          </p:nvPr>
        </p:nvSpPr>
        <p:spPr>
          <a:xfrm>
            <a:off x="2961550" y="1991825"/>
            <a:ext cx="32208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1" name="Google Shape;31;p2"/>
          <p:cNvSpPr/>
          <p:nvPr/>
        </p:nvSpPr>
        <p:spPr>
          <a:xfrm flipH="1">
            <a:off x="7144834" y="2563116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 flipH="1">
            <a:off x="2507334" y="50044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 flipH="1">
            <a:off x="8172291" y="8"/>
            <a:ext cx="971700" cy="9714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4566118" y="-49"/>
            <a:ext cx="518700" cy="518700"/>
          </a:xfrm>
          <a:prstGeom prst="rect">
            <a:avLst/>
          </a:prstGeom>
          <a:solidFill>
            <a:srgbClr val="CEDBE0">
              <a:alpha val="3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 flipH="1">
            <a:off x="453009" y="-59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7138685" y="3085376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flipH="1">
            <a:off x="7143750" y="2057450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4">
  <p:cSld name="BLANK_1_1_1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13" descr="DeathtoStock_Simplify3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08905" y="-1"/>
            <a:ext cx="935025" cy="93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3" descr="Death_to_stock_communicate_hands_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1786" y="1865793"/>
            <a:ext cx="1872187" cy="187219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3"/>
          <p:cNvSpPr/>
          <p:nvPr/>
        </p:nvSpPr>
        <p:spPr>
          <a:xfrm>
            <a:off x="7275209" y="4"/>
            <a:ext cx="935100" cy="9351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3"/>
          <p:cNvSpPr/>
          <p:nvPr/>
        </p:nvSpPr>
        <p:spPr>
          <a:xfrm>
            <a:off x="8208899" y="935036"/>
            <a:ext cx="935100" cy="9351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3"/>
          <p:cNvSpPr/>
          <p:nvPr/>
        </p:nvSpPr>
        <p:spPr>
          <a:xfrm>
            <a:off x="7275209" y="2795481"/>
            <a:ext cx="935100" cy="9351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3"/>
          <p:cNvSpPr/>
          <p:nvPr/>
        </p:nvSpPr>
        <p:spPr>
          <a:xfrm>
            <a:off x="13" y="4208474"/>
            <a:ext cx="935100" cy="9351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3"/>
          <p:cNvSpPr/>
          <p:nvPr/>
        </p:nvSpPr>
        <p:spPr>
          <a:xfrm>
            <a:off x="935032" y="4208477"/>
            <a:ext cx="467400" cy="4674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3"/>
          <p:cNvSpPr/>
          <p:nvPr/>
        </p:nvSpPr>
        <p:spPr>
          <a:xfrm>
            <a:off x="-1" y="4676119"/>
            <a:ext cx="467400" cy="4674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3"/>
          <p:cNvSpPr/>
          <p:nvPr/>
        </p:nvSpPr>
        <p:spPr>
          <a:xfrm>
            <a:off x="7741458" y="935017"/>
            <a:ext cx="467400" cy="4674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3"/>
          <p:cNvSpPr/>
          <p:nvPr/>
        </p:nvSpPr>
        <p:spPr>
          <a:xfrm>
            <a:off x="8676589" y="467639"/>
            <a:ext cx="467400" cy="4674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3"/>
          <p:cNvSpPr/>
          <p:nvPr/>
        </p:nvSpPr>
        <p:spPr>
          <a:xfrm>
            <a:off x="7689536" y="3100148"/>
            <a:ext cx="410309" cy="373255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3"/>
          <p:cNvSpPr/>
          <p:nvPr/>
        </p:nvSpPr>
        <p:spPr>
          <a:xfrm flipH="1">
            <a:off x="7385585" y="3052605"/>
            <a:ext cx="273000" cy="248322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3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3" descr="Death_to_stock_photography_Vibrant-(9-of-10)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90452" y="-15575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3" descr="Death_to_stock_communicate_hands_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1323" y="1991825"/>
            <a:ext cx="1159828" cy="115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3" descr="Death_to_stock_photography_Vibrant-(10-of-10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0425" y="3081825"/>
            <a:ext cx="2070675" cy="207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3" descr="Death_to_stock_communicate_hands_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43750" y="2225"/>
            <a:ext cx="20574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3" descr="Death_to_stock_communicate_hands_9-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71493" y="1017182"/>
            <a:ext cx="2070675" cy="2070675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3"/>
          <p:cNvSpPr/>
          <p:nvPr/>
        </p:nvSpPr>
        <p:spPr>
          <a:xfrm>
            <a:off x="-72627" y="2048176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5" name="Google Shape;45;p3" descr="DeathtoStock_Clementine10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56643" y="4111407"/>
            <a:ext cx="1037700" cy="103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3" descr="Death_to_stock_communicate_hands_4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42538" y="3085375"/>
            <a:ext cx="2070675" cy="207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3" descr="DeathtoStock_Simplify3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66600" y="-18106"/>
            <a:ext cx="1037700" cy="1037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3" descr="Death_to_stock_communicate_hands_1.jp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82294" y="-18075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3" descr="Death_to_stock_communicate_hands_3.jp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018950" y="4105800"/>
            <a:ext cx="1037700" cy="10377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3"/>
          <p:cNvSpPr/>
          <p:nvPr/>
        </p:nvSpPr>
        <p:spPr>
          <a:xfrm flipH="1">
            <a:off x="971550" y="-6120"/>
            <a:ext cx="1028700" cy="102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"/>
          <p:cNvSpPr/>
          <p:nvPr/>
        </p:nvSpPr>
        <p:spPr>
          <a:xfrm flipH="1">
            <a:off x="2000250" y="4114889"/>
            <a:ext cx="1028700" cy="102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3"/>
          <p:cNvSpPr/>
          <p:nvPr/>
        </p:nvSpPr>
        <p:spPr>
          <a:xfrm flipH="1">
            <a:off x="3028950" y="0"/>
            <a:ext cx="1028700" cy="102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3"/>
          <p:cNvSpPr/>
          <p:nvPr/>
        </p:nvSpPr>
        <p:spPr>
          <a:xfrm flipH="1">
            <a:off x="5086350" y="4114889"/>
            <a:ext cx="1028700" cy="102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3"/>
          <p:cNvSpPr/>
          <p:nvPr/>
        </p:nvSpPr>
        <p:spPr>
          <a:xfrm flipH="1">
            <a:off x="6115050" y="4114889"/>
            <a:ext cx="1028700" cy="102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3"/>
          <p:cNvSpPr/>
          <p:nvPr/>
        </p:nvSpPr>
        <p:spPr>
          <a:xfrm flipH="1">
            <a:off x="6117975" y="-9556"/>
            <a:ext cx="1028700" cy="102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3"/>
          <p:cNvSpPr/>
          <p:nvPr/>
        </p:nvSpPr>
        <p:spPr>
          <a:xfrm flipH="1">
            <a:off x="4057650" y="0"/>
            <a:ext cx="1028700" cy="102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3"/>
          <p:cNvSpPr/>
          <p:nvPr/>
        </p:nvSpPr>
        <p:spPr>
          <a:xfrm flipH="1">
            <a:off x="2507334" y="50044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3"/>
          <p:cNvSpPr/>
          <p:nvPr/>
        </p:nvSpPr>
        <p:spPr>
          <a:xfrm>
            <a:off x="4566118" y="-49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3"/>
          <p:cNvSpPr/>
          <p:nvPr/>
        </p:nvSpPr>
        <p:spPr>
          <a:xfrm flipH="1">
            <a:off x="453009" y="-59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3"/>
          <p:cNvSpPr/>
          <p:nvPr/>
        </p:nvSpPr>
        <p:spPr>
          <a:xfrm>
            <a:off x="965075" y="1019175"/>
            <a:ext cx="7207200" cy="309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3"/>
          <p:cNvSpPr txBox="1">
            <a:spLocks noGrp="1"/>
          </p:cNvSpPr>
          <p:nvPr>
            <p:ph type="ctrTitle"/>
          </p:nvPr>
        </p:nvSpPr>
        <p:spPr>
          <a:xfrm>
            <a:off x="2014575" y="1583350"/>
            <a:ext cx="5114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800"/>
              <a:buNone/>
              <a:defRPr sz="1800">
                <a:solidFill>
                  <a:srgbClr val="4D778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800"/>
              <a:buNone/>
              <a:defRPr sz="1800">
                <a:solidFill>
                  <a:srgbClr val="4D778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800"/>
              <a:buNone/>
              <a:defRPr sz="1800">
                <a:solidFill>
                  <a:srgbClr val="4D778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800"/>
              <a:buNone/>
              <a:defRPr sz="1800">
                <a:solidFill>
                  <a:srgbClr val="4D778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800"/>
              <a:buNone/>
              <a:defRPr sz="1800">
                <a:solidFill>
                  <a:srgbClr val="4D778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800"/>
              <a:buNone/>
              <a:defRPr sz="1800">
                <a:solidFill>
                  <a:srgbClr val="4D778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800"/>
              <a:buNone/>
              <a:defRPr sz="1800">
                <a:solidFill>
                  <a:srgbClr val="4D778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800"/>
              <a:buNone/>
              <a:defRPr sz="1800">
                <a:solidFill>
                  <a:srgbClr val="4D778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800"/>
              <a:buNone/>
              <a:defRPr sz="1800">
                <a:solidFill>
                  <a:srgbClr val="4D778A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3"/>
          <p:cNvSpPr txBox="1">
            <a:spLocks noGrp="1"/>
          </p:cNvSpPr>
          <p:nvPr>
            <p:ph type="subTitle" idx="1"/>
          </p:nvPr>
        </p:nvSpPr>
        <p:spPr>
          <a:xfrm>
            <a:off x="2014575" y="2611454"/>
            <a:ext cx="5114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None/>
              <a:defRPr sz="1400">
                <a:solidFill>
                  <a:srgbClr val="7198A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None/>
              <a:defRPr sz="1400">
                <a:solidFill>
                  <a:srgbClr val="7198A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None/>
              <a:defRPr sz="1400">
                <a:solidFill>
                  <a:srgbClr val="7198A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None/>
              <a:defRPr sz="1400">
                <a:solidFill>
                  <a:srgbClr val="7198A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None/>
              <a:defRPr sz="1400">
                <a:solidFill>
                  <a:srgbClr val="7198A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None/>
              <a:defRPr sz="1400">
                <a:solidFill>
                  <a:srgbClr val="7198A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None/>
              <a:defRPr sz="1400">
                <a:solidFill>
                  <a:srgbClr val="7198A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None/>
              <a:defRPr sz="1400">
                <a:solidFill>
                  <a:srgbClr val="7198A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None/>
              <a:defRPr sz="1400">
                <a:solidFill>
                  <a:srgbClr val="7198A9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3"/>
          <p:cNvSpPr/>
          <p:nvPr/>
        </p:nvSpPr>
        <p:spPr>
          <a:xfrm>
            <a:off x="5072818" y="4615401"/>
            <a:ext cx="518700" cy="518700"/>
          </a:xfrm>
          <a:prstGeom prst="rect">
            <a:avLst/>
          </a:prstGeom>
          <a:solidFill>
            <a:srgbClr val="CEDBE0">
              <a:alpha val="3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4" descr="Death_to_stock_communicate_hands_10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550" y="995050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4" descr="DeathtoStock_Simplify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50" y="3065725"/>
            <a:ext cx="2077775" cy="20777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4"/>
          <p:cNvSpPr/>
          <p:nvPr/>
        </p:nvSpPr>
        <p:spPr>
          <a:xfrm>
            <a:off x="8107795" y="311011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8" name="Google Shape;68;p4" descr="DeathtoStock_Wired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70025" y="1037700"/>
            <a:ext cx="2084475" cy="208447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4"/>
          <p:cNvSpPr txBox="1">
            <a:spLocks noGrp="1"/>
          </p:cNvSpPr>
          <p:nvPr>
            <p:ph type="body" idx="1"/>
          </p:nvPr>
        </p:nvSpPr>
        <p:spPr>
          <a:xfrm>
            <a:off x="2901375" y="2161800"/>
            <a:ext cx="33414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algn="ctr" rtl="0">
              <a:spcBef>
                <a:spcPts val="600"/>
              </a:spcBef>
              <a:spcAft>
                <a:spcPts val="0"/>
              </a:spcAft>
              <a:buSzPts val="1600"/>
              <a:buFont typeface="Arvo"/>
              <a:buChar char="■"/>
              <a:defRPr i="1">
                <a:latin typeface="Arvo"/>
                <a:ea typeface="Arvo"/>
                <a:cs typeface="Arvo"/>
                <a:sym typeface="Arvo"/>
              </a:defRPr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□"/>
              <a:defRPr i="1">
                <a:latin typeface="Arvo"/>
                <a:ea typeface="Arvo"/>
                <a:cs typeface="Arvo"/>
                <a:sym typeface="Arvo"/>
              </a:defRPr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▫"/>
              <a:defRPr i="1">
                <a:latin typeface="Arvo"/>
                <a:ea typeface="Arvo"/>
                <a:cs typeface="Arvo"/>
                <a:sym typeface="Arvo"/>
              </a:defRPr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▫"/>
              <a:defRPr i="1">
                <a:latin typeface="Arvo"/>
                <a:ea typeface="Arvo"/>
                <a:cs typeface="Arvo"/>
                <a:sym typeface="Arvo"/>
              </a:defRPr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○"/>
              <a:defRPr i="1">
                <a:latin typeface="Arvo"/>
                <a:ea typeface="Arvo"/>
                <a:cs typeface="Arvo"/>
                <a:sym typeface="Arvo"/>
              </a:defRPr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■"/>
              <a:defRPr i="1">
                <a:latin typeface="Arvo"/>
                <a:ea typeface="Arvo"/>
                <a:cs typeface="Arvo"/>
                <a:sym typeface="Arvo"/>
              </a:defRPr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●"/>
              <a:defRPr i="1">
                <a:latin typeface="Arvo"/>
                <a:ea typeface="Arvo"/>
                <a:cs typeface="Arvo"/>
                <a:sym typeface="Arvo"/>
              </a:defRPr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○"/>
              <a:defRPr i="1">
                <a:latin typeface="Arvo"/>
                <a:ea typeface="Arvo"/>
                <a:cs typeface="Arvo"/>
                <a:sym typeface="Arvo"/>
              </a:defRPr>
            </a:lvl8pPr>
            <a:lvl9pPr marL="4114800" lvl="8" indent="-330200" algn="ctr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■"/>
              <a:defRPr i="1"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70" name="Google Shape;70;p4"/>
          <p:cNvSpPr/>
          <p:nvPr/>
        </p:nvSpPr>
        <p:spPr>
          <a:xfrm>
            <a:off x="7070023" y="1037701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"/>
          <p:cNvSpPr/>
          <p:nvPr/>
        </p:nvSpPr>
        <p:spPr>
          <a:xfrm>
            <a:off x="7070023" y="42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4"/>
          <p:cNvSpPr/>
          <p:nvPr/>
        </p:nvSpPr>
        <p:spPr>
          <a:xfrm>
            <a:off x="6551323" y="-9"/>
            <a:ext cx="518700" cy="51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8107728" y="3122166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4"/>
          <p:cNvSpPr/>
          <p:nvPr/>
        </p:nvSpPr>
        <p:spPr>
          <a:xfrm flipH="1">
            <a:off x="1032727" y="995055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4"/>
          <p:cNvSpPr/>
          <p:nvPr/>
        </p:nvSpPr>
        <p:spPr>
          <a:xfrm flipH="1">
            <a:off x="-3494" y="203276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4"/>
          <p:cNvSpPr/>
          <p:nvPr/>
        </p:nvSpPr>
        <p:spPr>
          <a:xfrm flipH="1">
            <a:off x="1032727" y="3065726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4"/>
          <p:cNvSpPr/>
          <p:nvPr/>
        </p:nvSpPr>
        <p:spPr>
          <a:xfrm flipH="1">
            <a:off x="2070428" y="4624791"/>
            <a:ext cx="518700" cy="51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4"/>
          <p:cNvSpPr/>
          <p:nvPr/>
        </p:nvSpPr>
        <p:spPr>
          <a:xfrm flipH="1">
            <a:off x="1551734" y="151404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9" name="Google Shape;79;p4" descr="Death_to_stock_communicate_hands_2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07734" y="-5"/>
            <a:ext cx="1037815" cy="10378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" name="Google Shape;80;p4"/>
          <p:cNvGrpSpPr/>
          <p:nvPr/>
        </p:nvGrpSpPr>
        <p:grpSpPr>
          <a:xfrm>
            <a:off x="1310132" y="3331424"/>
            <a:ext cx="482890" cy="506303"/>
            <a:chOff x="5961125" y="1623900"/>
            <a:chExt cx="427450" cy="448175"/>
          </a:xfrm>
        </p:grpSpPr>
        <p:sp>
          <p:nvSpPr>
            <p:cNvPr id="81" name="Google Shape;81;p4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4"/>
          <p:cNvSpPr/>
          <p:nvPr/>
        </p:nvSpPr>
        <p:spPr>
          <a:xfrm>
            <a:off x="7349050" y="1316724"/>
            <a:ext cx="479648" cy="479648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4"/>
          <p:cNvSpPr txBox="1">
            <a:spLocks noGrp="1"/>
          </p:cNvSpPr>
          <p:nvPr>
            <p:ph type="sldNum" idx="12"/>
          </p:nvPr>
        </p:nvSpPr>
        <p:spPr>
          <a:xfrm>
            <a:off x="4312650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11540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"/>
          <p:cNvSpPr txBox="1">
            <a:spLocks noGrp="1"/>
          </p:cNvSpPr>
          <p:nvPr>
            <p:ph type="body" idx="1"/>
          </p:nvPr>
        </p:nvSpPr>
        <p:spPr>
          <a:xfrm>
            <a:off x="1842475" y="1918281"/>
            <a:ext cx="4115400" cy="27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■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□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▫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▫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pic>
        <p:nvPicPr>
          <p:cNvPr id="93" name="Google Shape;93;p5" descr="Death_to_stock_communicate_hands_2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06184" y="2070682"/>
            <a:ext cx="1037815" cy="1037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5" descr="Death_to_stock_communicate_hands_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6221" y="9"/>
            <a:ext cx="2077780" cy="207777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5"/>
          <p:cNvSpPr/>
          <p:nvPr/>
        </p:nvSpPr>
        <p:spPr>
          <a:xfrm>
            <a:off x="7070023" y="2072330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5"/>
          <p:cNvSpPr/>
          <p:nvPr/>
        </p:nvSpPr>
        <p:spPr>
          <a:xfrm>
            <a:off x="8106245" y="310851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"/>
          <p:cNvSpPr/>
          <p:nvPr/>
        </p:nvSpPr>
        <p:spPr>
          <a:xfrm>
            <a:off x="7070023" y="1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5"/>
          <p:cNvSpPr/>
          <p:nvPr/>
        </p:nvSpPr>
        <p:spPr>
          <a:xfrm>
            <a:off x="7" y="4105794"/>
            <a:ext cx="1037700" cy="10377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"/>
          <p:cNvSpPr/>
          <p:nvPr/>
        </p:nvSpPr>
        <p:spPr>
          <a:xfrm>
            <a:off x="0" y="3587097"/>
            <a:ext cx="518700" cy="51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"/>
          <p:cNvSpPr/>
          <p:nvPr/>
        </p:nvSpPr>
        <p:spPr>
          <a:xfrm>
            <a:off x="518691" y="41057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"/>
          <p:cNvSpPr/>
          <p:nvPr/>
        </p:nvSpPr>
        <p:spPr>
          <a:xfrm>
            <a:off x="6551323" y="-9"/>
            <a:ext cx="518700" cy="5187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"/>
          <p:cNvSpPr/>
          <p:nvPr/>
        </p:nvSpPr>
        <p:spPr>
          <a:xfrm>
            <a:off x="7587466" y="258374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" name="Google Shape;103;p5"/>
          <p:cNvGrpSpPr/>
          <p:nvPr/>
        </p:nvGrpSpPr>
        <p:grpSpPr>
          <a:xfrm>
            <a:off x="7332942" y="269800"/>
            <a:ext cx="498130" cy="498101"/>
            <a:chOff x="1923675" y="1633650"/>
            <a:chExt cx="436000" cy="435975"/>
          </a:xfrm>
        </p:grpSpPr>
        <p:sp>
          <p:nvSpPr>
            <p:cNvPr id="104" name="Google Shape;104;p5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5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6" descr="Death_to_stock_photography_Vibrant-(10-of-10)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69775" y="1037700"/>
            <a:ext cx="2070675" cy="2070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6"/>
          <p:cNvSpPr/>
          <p:nvPr/>
        </p:nvSpPr>
        <p:spPr>
          <a:xfrm>
            <a:off x="7070023" y="2072326"/>
            <a:ext cx="1037700" cy="1037700"/>
          </a:xfrm>
          <a:prstGeom prst="rect">
            <a:avLst/>
          </a:prstGeom>
          <a:solidFill>
            <a:srgbClr val="CEDBE0">
              <a:alpha val="3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4" name="Google Shape;114;p6" descr="Death_to_stock_photography_Vibrant-(9-of-10)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2625" y="0"/>
            <a:ext cx="1037825" cy="103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6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40640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6"/>
          <p:cNvSpPr txBox="1">
            <a:spLocks noGrp="1"/>
          </p:cNvSpPr>
          <p:nvPr>
            <p:ph type="body" idx="1"/>
          </p:nvPr>
        </p:nvSpPr>
        <p:spPr>
          <a:xfrm>
            <a:off x="1842475" y="1818975"/>
            <a:ext cx="21729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■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□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17" name="Google Shape;117;p6"/>
          <p:cNvSpPr txBox="1">
            <a:spLocks noGrp="1"/>
          </p:cNvSpPr>
          <p:nvPr>
            <p:ph type="body" idx="2"/>
          </p:nvPr>
        </p:nvSpPr>
        <p:spPr>
          <a:xfrm>
            <a:off x="4063136" y="1818975"/>
            <a:ext cx="21858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■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□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18" name="Google Shape;118;p6"/>
          <p:cNvSpPr/>
          <p:nvPr/>
        </p:nvSpPr>
        <p:spPr>
          <a:xfrm>
            <a:off x="8102686" y="3110092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6"/>
          <p:cNvSpPr/>
          <p:nvPr/>
        </p:nvSpPr>
        <p:spPr>
          <a:xfrm>
            <a:off x="7070032" y="6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6"/>
          <p:cNvSpPr/>
          <p:nvPr/>
        </p:nvSpPr>
        <p:spPr>
          <a:xfrm>
            <a:off x="7" y="4105794"/>
            <a:ext cx="1037700" cy="1037700"/>
          </a:xfrm>
          <a:prstGeom prst="rect">
            <a:avLst/>
          </a:prstGeom>
          <a:solidFill>
            <a:srgbClr val="37A9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6"/>
          <p:cNvSpPr/>
          <p:nvPr/>
        </p:nvSpPr>
        <p:spPr>
          <a:xfrm>
            <a:off x="1037700" y="4624497"/>
            <a:ext cx="518700" cy="51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6"/>
          <p:cNvSpPr/>
          <p:nvPr/>
        </p:nvSpPr>
        <p:spPr>
          <a:xfrm>
            <a:off x="-9" y="4105791"/>
            <a:ext cx="518700" cy="51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6"/>
          <p:cNvSpPr/>
          <p:nvPr/>
        </p:nvSpPr>
        <p:spPr>
          <a:xfrm>
            <a:off x="8621748" y="4146316"/>
            <a:ext cx="518700" cy="518700"/>
          </a:xfrm>
          <a:prstGeom prst="rect">
            <a:avLst/>
          </a:prstGeom>
          <a:solidFill>
            <a:srgbClr val="37A9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"/>
          <p:cNvSpPr/>
          <p:nvPr/>
        </p:nvSpPr>
        <p:spPr>
          <a:xfrm>
            <a:off x="8621753" y="3627616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" name="Google Shape;125;p6"/>
          <p:cNvGrpSpPr/>
          <p:nvPr/>
        </p:nvGrpSpPr>
        <p:grpSpPr>
          <a:xfrm>
            <a:off x="7424022" y="2343455"/>
            <a:ext cx="329718" cy="522703"/>
            <a:chOff x="6718575" y="2318625"/>
            <a:chExt cx="256950" cy="407375"/>
          </a:xfrm>
        </p:grpSpPr>
        <p:sp>
          <p:nvSpPr>
            <p:cNvPr id="126" name="Google Shape;126;p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6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6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6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6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6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Google Shape;134;p6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7" descr="DeathtoStock_Clementine10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68350" y="2070675"/>
            <a:ext cx="1037825" cy="103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7" descr="Death_to_stock_communicate_hands_9-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6225" y="0"/>
            <a:ext cx="2077775" cy="2077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7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44180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7"/>
          <p:cNvSpPr txBox="1">
            <a:spLocks noGrp="1"/>
          </p:cNvSpPr>
          <p:nvPr>
            <p:ph type="body" idx="1"/>
          </p:nvPr>
        </p:nvSpPr>
        <p:spPr>
          <a:xfrm>
            <a:off x="1842475" y="1818975"/>
            <a:ext cx="1431300" cy="31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600"/>
              </a:spcBef>
              <a:spcAft>
                <a:spcPts val="0"/>
              </a:spcAft>
              <a:buSzPts val="1200"/>
              <a:buChar char="■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□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0" name="Google Shape;140;p7"/>
          <p:cNvSpPr txBox="1">
            <a:spLocks noGrp="1"/>
          </p:cNvSpPr>
          <p:nvPr>
            <p:ph type="body" idx="2"/>
          </p:nvPr>
        </p:nvSpPr>
        <p:spPr>
          <a:xfrm>
            <a:off x="3347475" y="1818975"/>
            <a:ext cx="1431300" cy="31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600"/>
              </a:spcBef>
              <a:spcAft>
                <a:spcPts val="0"/>
              </a:spcAft>
              <a:buSzPts val="1200"/>
              <a:buChar char="■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□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1" name="Google Shape;141;p7"/>
          <p:cNvSpPr txBox="1">
            <a:spLocks noGrp="1"/>
          </p:cNvSpPr>
          <p:nvPr>
            <p:ph type="body" idx="3"/>
          </p:nvPr>
        </p:nvSpPr>
        <p:spPr>
          <a:xfrm>
            <a:off x="4852474" y="1818975"/>
            <a:ext cx="1431300" cy="31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600"/>
              </a:spcBef>
              <a:spcAft>
                <a:spcPts val="0"/>
              </a:spcAft>
              <a:buSzPts val="1200"/>
              <a:buChar char="■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□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2" name="Google Shape;142;p7"/>
          <p:cNvSpPr/>
          <p:nvPr/>
        </p:nvSpPr>
        <p:spPr>
          <a:xfrm>
            <a:off x="6030661" y="5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7"/>
          <p:cNvSpPr/>
          <p:nvPr/>
        </p:nvSpPr>
        <p:spPr>
          <a:xfrm>
            <a:off x="8106245" y="2071756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7"/>
          <p:cNvSpPr/>
          <p:nvPr/>
        </p:nvSpPr>
        <p:spPr>
          <a:xfrm>
            <a:off x="8106236" y="1034626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7"/>
          <p:cNvSpPr/>
          <p:nvPr/>
        </p:nvSpPr>
        <p:spPr>
          <a:xfrm>
            <a:off x="-293" y="3586794"/>
            <a:ext cx="1037700" cy="1037700"/>
          </a:xfrm>
          <a:prstGeom prst="rect">
            <a:avLst/>
          </a:prstGeom>
          <a:solidFill>
            <a:srgbClr val="B0D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7"/>
          <p:cNvSpPr/>
          <p:nvPr/>
        </p:nvSpPr>
        <p:spPr>
          <a:xfrm>
            <a:off x="-300" y="4624497"/>
            <a:ext cx="518700" cy="51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7"/>
          <p:cNvSpPr/>
          <p:nvPr/>
        </p:nvSpPr>
        <p:spPr>
          <a:xfrm>
            <a:off x="-309" y="35867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7"/>
          <p:cNvSpPr/>
          <p:nvPr/>
        </p:nvSpPr>
        <p:spPr>
          <a:xfrm>
            <a:off x="8625223" y="3113166"/>
            <a:ext cx="518700" cy="518700"/>
          </a:xfrm>
          <a:prstGeom prst="rect">
            <a:avLst/>
          </a:prstGeom>
          <a:solidFill>
            <a:srgbClr val="B0D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7"/>
          <p:cNvSpPr/>
          <p:nvPr/>
        </p:nvSpPr>
        <p:spPr>
          <a:xfrm>
            <a:off x="7068341" y="-9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" name="Google Shape;150;p7"/>
          <p:cNvGrpSpPr/>
          <p:nvPr/>
        </p:nvGrpSpPr>
        <p:grpSpPr>
          <a:xfrm>
            <a:off x="8352271" y="1280647"/>
            <a:ext cx="545654" cy="545654"/>
            <a:chOff x="5941025" y="3634400"/>
            <a:chExt cx="467650" cy="467650"/>
          </a:xfrm>
        </p:grpSpPr>
        <p:sp>
          <p:nvSpPr>
            <p:cNvPr id="151" name="Google Shape;151;p7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7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7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7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" name="Google Shape;157;p7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8" descr="DeathtoStock_Simplify3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06250" y="0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8" descr="Death_to_stock_communicate_hands_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6225" y="2070675"/>
            <a:ext cx="2077775" cy="2077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8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11540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8"/>
          <p:cNvSpPr/>
          <p:nvPr/>
        </p:nvSpPr>
        <p:spPr>
          <a:xfrm>
            <a:off x="7070023" y="5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8"/>
          <p:cNvSpPr/>
          <p:nvPr/>
        </p:nvSpPr>
        <p:spPr>
          <a:xfrm>
            <a:off x="8106245" y="103771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8"/>
          <p:cNvSpPr/>
          <p:nvPr/>
        </p:nvSpPr>
        <p:spPr>
          <a:xfrm>
            <a:off x="7070023" y="3102451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8"/>
          <p:cNvSpPr/>
          <p:nvPr/>
        </p:nvSpPr>
        <p:spPr>
          <a:xfrm>
            <a:off x="7" y="4105794"/>
            <a:ext cx="1037700" cy="10377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8"/>
          <p:cNvSpPr/>
          <p:nvPr/>
        </p:nvSpPr>
        <p:spPr>
          <a:xfrm>
            <a:off x="1037700" y="4105797"/>
            <a:ext cx="518700" cy="51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8"/>
          <p:cNvSpPr/>
          <p:nvPr/>
        </p:nvSpPr>
        <p:spPr>
          <a:xfrm>
            <a:off x="-9" y="46247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8"/>
          <p:cNvSpPr/>
          <p:nvPr/>
        </p:nvSpPr>
        <p:spPr>
          <a:xfrm>
            <a:off x="7587473" y="1037691"/>
            <a:ext cx="518700" cy="5187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8"/>
          <p:cNvSpPr/>
          <p:nvPr/>
        </p:nvSpPr>
        <p:spPr>
          <a:xfrm>
            <a:off x="8625291" y="5189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8"/>
          <p:cNvSpPr/>
          <p:nvPr/>
        </p:nvSpPr>
        <p:spPr>
          <a:xfrm>
            <a:off x="7529848" y="3440573"/>
            <a:ext cx="455351" cy="414225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8"/>
          <p:cNvSpPr/>
          <p:nvPr/>
        </p:nvSpPr>
        <p:spPr>
          <a:xfrm flipH="1">
            <a:off x="7192539" y="3387811"/>
            <a:ext cx="302961" cy="275574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8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_1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1" descr="Death_to_stock_photography_Vibrant-(10-of-10)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74671" y="936760"/>
            <a:ext cx="1869250" cy="186925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1"/>
          <p:cNvSpPr/>
          <p:nvPr/>
        </p:nvSpPr>
        <p:spPr>
          <a:xfrm>
            <a:off x="7274895" y="1870746"/>
            <a:ext cx="936900" cy="936900"/>
          </a:xfrm>
          <a:prstGeom prst="rect">
            <a:avLst/>
          </a:prstGeom>
          <a:solidFill>
            <a:srgbClr val="CEDBE0">
              <a:alpha val="3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7" name="Google Shape;217;p11" descr="Death_to_stock_photography_Vibrant-(9-of-10)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07050" y="-1"/>
            <a:ext cx="936870" cy="936872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11"/>
          <p:cNvSpPr/>
          <p:nvPr/>
        </p:nvSpPr>
        <p:spPr>
          <a:xfrm>
            <a:off x="8207105" y="2807566"/>
            <a:ext cx="936900" cy="9369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1"/>
          <p:cNvSpPr/>
          <p:nvPr/>
        </p:nvSpPr>
        <p:spPr>
          <a:xfrm>
            <a:off x="7274902" y="56"/>
            <a:ext cx="936900" cy="9369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1"/>
          <p:cNvSpPr/>
          <p:nvPr/>
        </p:nvSpPr>
        <p:spPr>
          <a:xfrm>
            <a:off x="13" y="4206739"/>
            <a:ext cx="936900" cy="936900"/>
          </a:xfrm>
          <a:prstGeom prst="rect">
            <a:avLst/>
          </a:prstGeom>
          <a:solidFill>
            <a:srgbClr val="37A9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1"/>
          <p:cNvSpPr/>
          <p:nvPr/>
        </p:nvSpPr>
        <p:spPr>
          <a:xfrm>
            <a:off x="936765" y="4674987"/>
            <a:ext cx="468300" cy="4683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1"/>
          <p:cNvSpPr/>
          <p:nvPr/>
        </p:nvSpPr>
        <p:spPr>
          <a:xfrm>
            <a:off x="-1" y="4206736"/>
            <a:ext cx="468300" cy="4683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1"/>
          <p:cNvSpPr/>
          <p:nvPr/>
        </p:nvSpPr>
        <p:spPr>
          <a:xfrm>
            <a:off x="8675675" y="3742994"/>
            <a:ext cx="468300" cy="468300"/>
          </a:xfrm>
          <a:prstGeom prst="rect">
            <a:avLst/>
          </a:prstGeom>
          <a:solidFill>
            <a:srgbClr val="37A9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1"/>
          <p:cNvSpPr/>
          <p:nvPr/>
        </p:nvSpPr>
        <p:spPr>
          <a:xfrm>
            <a:off x="8675680" y="3274749"/>
            <a:ext cx="468300" cy="4683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5" name="Google Shape;225;p11"/>
          <p:cNvGrpSpPr/>
          <p:nvPr/>
        </p:nvGrpSpPr>
        <p:grpSpPr>
          <a:xfrm>
            <a:off x="7594614" y="2115525"/>
            <a:ext cx="297651" cy="471862"/>
            <a:chOff x="6718575" y="2318625"/>
            <a:chExt cx="256950" cy="407375"/>
          </a:xfrm>
        </p:grpSpPr>
        <p:sp>
          <p:nvSpPr>
            <p:cNvPr id="226" name="Google Shape;226;p11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1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1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1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1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1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1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1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" name="Google Shape;234;p11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3">
  <p:cSld name="BLANK_1_1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12" descr="DeathtoStock_Clementine10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77752" y="1861709"/>
            <a:ext cx="933085" cy="933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2" descr="Death_to_stock_communicate_hands_9-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5841" y="8"/>
            <a:ext cx="1868082" cy="186808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2"/>
          <p:cNvSpPr/>
          <p:nvPr/>
        </p:nvSpPr>
        <p:spPr>
          <a:xfrm>
            <a:off x="6344788" y="12"/>
            <a:ext cx="933000" cy="9330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2"/>
          <p:cNvSpPr/>
          <p:nvPr/>
        </p:nvSpPr>
        <p:spPr>
          <a:xfrm>
            <a:off x="8210900" y="1862680"/>
            <a:ext cx="933000" cy="9330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2"/>
          <p:cNvSpPr/>
          <p:nvPr/>
        </p:nvSpPr>
        <p:spPr>
          <a:xfrm>
            <a:off x="8210893" y="930219"/>
            <a:ext cx="933000" cy="9330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2"/>
          <p:cNvSpPr/>
          <p:nvPr/>
        </p:nvSpPr>
        <p:spPr>
          <a:xfrm>
            <a:off x="-287" y="3743870"/>
            <a:ext cx="933000" cy="933000"/>
          </a:xfrm>
          <a:prstGeom prst="rect">
            <a:avLst/>
          </a:prstGeom>
          <a:solidFill>
            <a:srgbClr val="B0D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2"/>
          <p:cNvSpPr/>
          <p:nvPr/>
        </p:nvSpPr>
        <p:spPr>
          <a:xfrm>
            <a:off x="-293" y="4676847"/>
            <a:ext cx="466500" cy="4665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2"/>
          <p:cNvSpPr/>
          <p:nvPr/>
        </p:nvSpPr>
        <p:spPr>
          <a:xfrm>
            <a:off x="-301" y="3743867"/>
            <a:ext cx="466500" cy="4665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2"/>
          <p:cNvSpPr/>
          <p:nvPr/>
        </p:nvSpPr>
        <p:spPr>
          <a:xfrm>
            <a:off x="8677502" y="2798991"/>
            <a:ext cx="466500" cy="466500"/>
          </a:xfrm>
          <a:prstGeom prst="rect">
            <a:avLst/>
          </a:prstGeom>
          <a:solidFill>
            <a:srgbClr val="B0D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2"/>
          <p:cNvSpPr/>
          <p:nvPr/>
        </p:nvSpPr>
        <p:spPr>
          <a:xfrm>
            <a:off x="7277744" y="0"/>
            <a:ext cx="466500" cy="4665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6" name="Google Shape;246;p12"/>
          <p:cNvGrpSpPr/>
          <p:nvPr/>
        </p:nvGrpSpPr>
        <p:grpSpPr>
          <a:xfrm>
            <a:off x="8431833" y="1151245"/>
            <a:ext cx="490565" cy="490565"/>
            <a:chOff x="5941025" y="3634400"/>
            <a:chExt cx="467650" cy="467650"/>
          </a:xfrm>
        </p:grpSpPr>
        <p:sp>
          <p:nvSpPr>
            <p:cNvPr id="247" name="Google Shape;247;p12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2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2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2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2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2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3" name="Google Shape;253;p12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1154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842475" y="1918281"/>
            <a:ext cx="4115400" cy="27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7" r:id="rId8"/>
    <p:sldLayoutId id="2147483658" r:id="rId9"/>
    <p:sldLayoutId id="2147483659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80467" y="1839382"/>
            <a:ext cx="9297619" cy="115980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3000" b="1" dirty="0" smtClean="0">
                <a:latin typeface="+mj-lt"/>
              </a:rPr>
              <a:t>BÀI 21: THỰC HÀNH: QUAN SÁT VÀ</a:t>
            </a:r>
            <a:br>
              <a:rPr lang="en-US" sz="3000" b="1" dirty="0" smtClean="0">
                <a:latin typeface="+mj-lt"/>
              </a:rPr>
            </a:br>
            <a:r>
              <a:rPr lang="en-US" sz="3000" b="1" dirty="0" smtClean="0">
                <a:latin typeface="+mj-lt"/>
              </a:rPr>
              <a:t>PHÂN BIỆT MỘT SỐ LOẠI TẾ BÀO</a:t>
            </a:r>
            <a:endParaRPr lang="en-US" sz="30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23" descr="Death_to_stock_communicate_hands_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633625" cy="3633625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23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022" y="712810"/>
            <a:ext cx="6007775" cy="4171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sp>
        <p:nvSpPr>
          <p:cNvPr id="3" name="Rectangle 2"/>
          <p:cNvSpPr/>
          <p:nvPr/>
        </p:nvSpPr>
        <p:spPr>
          <a:xfrm>
            <a:off x="1" y="493964"/>
            <a:ext cx="914399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accent1">
                    <a:lumMod val="50000"/>
                  </a:schemeClr>
                </a:solidFill>
              </a:rPr>
              <a:t>BẢNG NỘI DUNG THỰC HÀNH VÀ YÊU CẦN ĐẠT ĐƯỢC</a:t>
            </a:r>
            <a:endParaRPr lang="en-US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998203"/>
              </p:ext>
            </p:extLst>
          </p:nvPr>
        </p:nvGraphicFramePr>
        <p:xfrm>
          <a:off x="291171" y="1049481"/>
          <a:ext cx="8561655" cy="3841613"/>
        </p:xfrm>
        <a:graphic>
          <a:graphicData uri="http://schemas.openxmlformats.org/drawingml/2006/table">
            <a:tbl>
              <a:tblPr firstRow="1" bandRow="1">
                <a:tableStyleId>{7BD6F0F7-364E-49AB-A765-09D6405FC031}</a:tableStyleId>
              </a:tblPr>
              <a:tblGrid>
                <a:gridCol w="2817788"/>
                <a:gridCol w="2262575"/>
                <a:gridCol w="3481292"/>
              </a:tblGrid>
              <a:tr h="509155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thực hành</a:t>
                      </a:r>
                      <a:endParaRPr lang="en-US" sz="2000" b="1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Thời gian đề xuất</a:t>
                      </a:r>
                      <a:endParaRPr lang="en-US" sz="2000" b="1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Yêu cầu cần đạt được</a:t>
                      </a:r>
                      <a:endParaRPr lang="en-US" sz="2000" b="1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</a:tr>
              <a:tr h="913980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vi-VN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àm</a:t>
                      </a:r>
                      <a:r>
                        <a:rPr lang="vi-VN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tiêu bản, quan sát tế bào biểu bì hành tây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10 - 15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phút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Lớp biểu bì được lột </a:t>
                      </a:r>
                      <a:endParaRPr lang="en-US" sz="20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2418478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vi-VN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 sát tế bào trứng cá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5 - 7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phút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Quan sát được hình dạng từng tế 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bào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trứng cá bằng mắt thường hoặc kính lúp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just">
                        <a:lnSpc>
                          <a:spcPts val="2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Xác định được thành phần quan sát được là cấu trúc nào của tế 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bào.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4678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1679" y="1991825"/>
            <a:ext cx="5127955" cy="1159800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  <a:latin typeface="+mj-lt"/>
              </a:rPr>
              <a:t>III. THU HOẠCH</a:t>
            </a:r>
            <a:endParaRPr lang="en-US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59626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sp>
        <p:nvSpPr>
          <p:cNvPr id="3" name="Rectangle 2"/>
          <p:cNvSpPr/>
          <p:nvPr/>
        </p:nvSpPr>
        <p:spPr>
          <a:xfrm>
            <a:off x="-779318" y="299858"/>
            <a:ext cx="902107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bg2">
                    <a:lumMod val="50000"/>
                  </a:schemeClr>
                </a:solidFill>
              </a:rPr>
              <a:t>1. Vẽ lại các tế bào đã quan sát được bằng kính hiển vi </a:t>
            </a:r>
            <a:endParaRPr lang="en-US" sz="2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4974" y="996280"/>
            <a:ext cx="6677994" cy="106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vi-VN" sz="200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ẽ </a:t>
            </a:r>
            <a:r>
              <a:rPr lang="vi-VN" sz="2000" dirty="0">
                <a:solidFill>
                  <a:schemeClr val="tx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hình tế bào biểu bì hành tây, tế bào trứng cá. </a:t>
            </a:r>
            <a:endParaRPr lang="en-US" sz="2000" dirty="0" smtClean="0">
              <a:solidFill>
                <a:schemeClr val="tx1">
                  <a:lumMod val="75000"/>
                </a:schemeClr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vi-VN" sz="200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Hình </a:t>
            </a:r>
            <a:r>
              <a:rPr lang="vi-VN" sz="2000" dirty="0">
                <a:solidFill>
                  <a:schemeClr val="tx1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vẽ có chú thích cụ thể thành phần quan sát được</a:t>
            </a:r>
            <a:endParaRPr lang="en-US" sz="2000" dirty="0">
              <a:solidFill>
                <a:schemeClr val="tx1">
                  <a:lumMod val="75000"/>
                </a:schemeClr>
              </a:solidFill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42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sp>
        <p:nvSpPr>
          <p:cNvPr id="3" name="Rectangle 2"/>
          <p:cNvSpPr/>
          <p:nvPr/>
        </p:nvSpPr>
        <p:spPr>
          <a:xfrm>
            <a:off x="-498763" y="323405"/>
            <a:ext cx="902107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accent2">
                    <a:lumMod val="50000"/>
                  </a:schemeClr>
                </a:solidFill>
              </a:rPr>
              <a:t>2. Nêu các thành phần của mỗi loại tế bào theo bảng mẫu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059060"/>
              </p:ext>
            </p:extLst>
          </p:nvPr>
        </p:nvGraphicFramePr>
        <p:xfrm>
          <a:off x="465300" y="997528"/>
          <a:ext cx="8203213" cy="4000500"/>
        </p:xfrm>
        <a:graphic>
          <a:graphicData uri="http://schemas.openxmlformats.org/drawingml/2006/table">
            <a:tbl>
              <a:tblPr firstRow="1" bandRow="1">
                <a:tableStyleId>{7BD6F0F7-364E-49AB-A765-09D6405FC031}</a:tableStyleId>
              </a:tblPr>
              <a:tblGrid>
                <a:gridCol w="2899692"/>
                <a:gridCol w="2845415"/>
                <a:gridCol w="2458106"/>
              </a:tblGrid>
              <a:tr h="746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Tế bào hành tây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Tế bào trứng cá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</a:tr>
              <a:tr h="1290484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vi-VN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Thành phần quan sát được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2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vi-VN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Thành tế bào nhân tế bào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2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vi-VN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Màng tế bào, tế bào chất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290484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vi-VN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Thành phần </a:t>
                      </a:r>
                      <a:r>
                        <a:rPr lang="vi-VN" sz="20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0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 </a:t>
                      </a:r>
                      <a:r>
                        <a:rPr lang="vi-VN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sát được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2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vi-VN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Màng tế bào, các bào quan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2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vi-VN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Nhân, các bào quan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72895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vi-VN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 vẽ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vi-VN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vi-VN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372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883" y="263639"/>
            <a:ext cx="4115400" cy="434215"/>
          </a:xfrm>
        </p:spPr>
        <p:txBody>
          <a:bodyPr/>
          <a:lstStyle/>
          <a:p>
            <a:r>
              <a:rPr lang="en-US" sz="2200" b="1" dirty="0" smtClean="0">
                <a:solidFill>
                  <a:srgbClr val="002060"/>
                </a:solidFill>
                <a:latin typeface="+mj-lt"/>
              </a:rPr>
              <a:t>3. Trả lời câu hỏi</a:t>
            </a:r>
            <a:endParaRPr lang="en-US" sz="22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  <p:sp>
        <p:nvSpPr>
          <p:cNvPr id="4" name="Rectangle 3"/>
          <p:cNvSpPr/>
          <p:nvPr/>
        </p:nvSpPr>
        <p:spPr>
          <a:xfrm>
            <a:off x="300492" y="793471"/>
            <a:ext cx="659898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 smtClean="0">
                <a:solidFill>
                  <a:schemeClr val="bg2">
                    <a:lumMod val="50000"/>
                  </a:schemeClr>
                </a:solidFill>
              </a:rPr>
              <a:t>a. Thành phần em quan sát thấy ở cả hai loại tế bào?</a:t>
            </a:r>
          </a:p>
          <a:p>
            <a:pPr algn="just">
              <a:lnSpc>
                <a:spcPct val="150000"/>
              </a:lnSpc>
            </a:pPr>
            <a:r>
              <a:rPr lang="en-US" sz="2000" i="1" dirty="0" smtClean="0">
                <a:solidFill>
                  <a:schemeClr val="bg2">
                    <a:lumMod val="50000"/>
                  </a:schemeClr>
                </a:solidFill>
              </a:rPr>
              <a:t>b. Đặc điểm nào giúp em phân biệt được tế bào hành tây với tế bào trứng cá?</a:t>
            </a:r>
            <a:endParaRPr lang="en-US" sz="200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0508" y="2371721"/>
            <a:ext cx="5618074" cy="142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vi-VN" sz="2000" b="1" dirty="0">
                <a:solidFill>
                  <a:schemeClr val="accent5">
                    <a:lumMod val="25000"/>
                  </a:schemeClr>
                </a:solidFill>
                <a:latin typeface="+mn-lt"/>
                <a:ea typeface="Calibri" panose="020F0502020204030204" pitchFamily="34" charset="0"/>
              </a:rPr>
              <a:t>Đặc điểm để phân biệt tế bào hành tây và tế bào trứng cá là: kích thước, sự có mặt của thành tế </a:t>
            </a:r>
            <a:r>
              <a:rPr lang="vi-VN" sz="2000" b="1" dirty="0" smtClean="0">
                <a:solidFill>
                  <a:schemeClr val="accent5">
                    <a:lumMod val="25000"/>
                  </a:schemeClr>
                </a:solidFill>
                <a:latin typeface="+mn-lt"/>
                <a:ea typeface="Calibri" panose="020F0502020204030204" pitchFamily="34" charset="0"/>
              </a:rPr>
              <a:t>bào</a:t>
            </a:r>
            <a:r>
              <a:rPr lang="en-US" sz="2000" b="1" dirty="0" smtClean="0">
                <a:solidFill>
                  <a:schemeClr val="accent5">
                    <a:lumMod val="25000"/>
                  </a:schemeClr>
                </a:solidFill>
                <a:latin typeface="+mn-lt"/>
                <a:ea typeface="Calibri" panose="020F0502020204030204" pitchFamily="34" charset="0"/>
              </a:rPr>
              <a:t>.</a:t>
            </a:r>
            <a:endParaRPr lang="en-US" sz="2000" b="1" dirty="0">
              <a:solidFill>
                <a:schemeClr val="accent5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3390" y="-1"/>
            <a:ext cx="2141049" cy="20467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3390" y="2046781"/>
            <a:ext cx="2140610" cy="218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8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28"/>
          <p:cNvSpPr txBox="1">
            <a:spLocks noGrp="1"/>
          </p:cNvSpPr>
          <p:nvPr>
            <p:ph type="ctrTitle" idx="4294967295"/>
          </p:nvPr>
        </p:nvSpPr>
        <p:spPr>
          <a:xfrm>
            <a:off x="205527" y="217569"/>
            <a:ext cx="4715400" cy="52342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 smtClean="0">
                <a:solidFill>
                  <a:schemeClr val="accent5">
                    <a:lumMod val="25000"/>
                  </a:schemeClr>
                </a:solidFill>
                <a:latin typeface="+mj-lt"/>
              </a:rPr>
              <a:t>Luyện tập</a:t>
            </a:r>
            <a:endParaRPr sz="2600" b="1" dirty="0">
              <a:solidFill>
                <a:schemeClr val="accent5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405" name="Google Shape;405;p28"/>
          <p:cNvSpPr txBox="1">
            <a:spLocks noGrp="1"/>
          </p:cNvSpPr>
          <p:nvPr>
            <p:ph type="subTitle" idx="4294967295"/>
          </p:nvPr>
        </p:nvSpPr>
        <p:spPr>
          <a:xfrm>
            <a:off x="234871" y="553960"/>
            <a:ext cx="6974258" cy="8558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i="1" dirty="0" smtClean="0">
                <a:latin typeface="+mj-lt"/>
              </a:rPr>
              <a:t>Những thiết bị, dụng cụ nào cần thiết cho việc làm tiêu bản và quan sát tế bào biểu vảy hành và tế bào trứng cá?</a:t>
            </a:r>
            <a:endParaRPr sz="2000" i="1" dirty="0">
              <a:latin typeface="+mj-lt"/>
            </a:endParaRPr>
          </a:p>
        </p:txBody>
      </p:sp>
      <p:sp>
        <p:nvSpPr>
          <p:cNvPr id="406" name="Google Shape;406;p28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1043839" y="1647454"/>
            <a:ext cx="1992853" cy="33239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" sz="2000" b="1" dirty="0" smtClean="0">
                <a:solidFill>
                  <a:schemeClr val="accent3">
                    <a:lumMod val="75000"/>
                  </a:schemeClr>
                </a:solidFill>
              </a:rPr>
              <a:t>A. Kính hiển vi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B. Thìa inox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C. Dao nhọn.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D. Giấy khổ A4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E. Giấy thấm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G. Kính lúp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H. Nước cất</a:t>
            </a:r>
            <a:endParaRPr lang="en-US" sz="2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50032" y="1543424"/>
            <a:ext cx="223769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I. Dao mổ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K. Ống nhỏ giọt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L. Đĩa petri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M. Kim mũi mác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N. Lam kính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O. Thuốc nhuộm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P. Lamen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195974" y="2882189"/>
            <a:ext cx="2026311" cy="1053389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A, B, E, G, H, I, K, L, M, N, P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4" grpId="0"/>
      <p:bldP spid="2" grpId="0"/>
      <p:bldP spid="6" grpId="0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1868" y="833933"/>
            <a:ext cx="6323635" cy="7754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vi-VN" sz="2200" i="1" dirty="0">
                <a:solidFill>
                  <a:schemeClr val="bg2">
                    <a:lumMod val="75000"/>
                  </a:schemeClr>
                </a:solidFill>
                <a:latin typeface="+mn-lt"/>
              </a:rPr>
              <a:t>Màng nhân là cấu trúc không thể quan sát thấy </a:t>
            </a:r>
            <a:r>
              <a:rPr lang="en-US" sz="2200" i="1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/>
            </a:r>
            <a:br>
              <a:rPr lang="en-US" sz="2200" i="1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</a:br>
            <a:r>
              <a:rPr lang="vi-VN" sz="2200" i="1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ở </a:t>
            </a:r>
            <a:r>
              <a:rPr lang="vi-VN" sz="2200" i="1" dirty="0">
                <a:solidFill>
                  <a:schemeClr val="bg2">
                    <a:lumMod val="75000"/>
                  </a:schemeClr>
                </a:solidFill>
                <a:latin typeface="+mn-lt"/>
              </a:rPr>
              <a:t>tế bào của nhóm sinh vật nào</a:t>
            </a:r>
            <a:r>
              <a:rPr lang="vi-VN" sz="2200" i="1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?</a:t>
            </a:r>
            <a:endParaRPr lang="en-US" sz="2200" i="1" dirty="0">
              <a:solidFill>
                <a:schemeClr val="bg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1" name="Round Same Side Corner Rectangle 10"/>
          <p:cNvSpPr/>
          <p:nvPr/>
        </p:nvSpPr>
        <p:spPr>
          <a:xfrm rot="16200000">
            <a:off x="1550810" y="1089638"/>
            <a:ext cx="725550" cy="2243090"/>
          </a:xfrm>
          <a:prstGeom prst="round2SameRect">
            <a:avLst>
              <a:gd name="adj1" fmla="val 23321"/>
              <a:gd name="adj2" fmla="val 0"/>
            </a:avLst>
          </a:prstGeom>
          <a:solidFill>
            <a:schemeClr val="tx1"/>
          </a:solidFill>
          <a:ln w="3175">
            <a:noFill/>
          </a:ln>
          <a:effectLst>
            <a:outerShdw blurRad="50800" dist="381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ound Same Side Corner Rectangle 11"/>
          <p:cNvSpPr/>
          <p:nvPr/>
        </p:nvSpPr>
        <p:spPr>
          <a:xfrm rot="5400000" flipH="1">
            <a:off x="3198367" y="1814510"/>
            <a:ext cx="725550" cy="793345"/>
          </a:xfrm>
          <a:prstGeom prst="round2SameRect">
            <a:avLst>
              <a:gd name="adj1" fmla="val 34679"/>
              <a:gd name="adj2" fmla="val 0"/>
            </a:avLst>
          </a:prstGeom>
          <a:solidFill>
            <a:schemeClr val="tx1"/>
          </a:solidFill>
          <a:ln w="317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3364999" y="2011127"/>
            <a:ext cx="39228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+mj-lt"/>
              </a:rPr>
              <a:t>A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Rectangle 32"/>
          <p:cNvSpPr>
            <a:spLocks noChangeArrowheads="1"/>
          </p:cNvSpPr>
          <p:nvPr/>
        </p:nvSpPr>
        <p:spPr bwMode="auto">
          <a:xfrm>
            <a:off x="792039" y="2011128"/>
            <a:ext cx="224309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charset="0"/>
              </a:rPr>
              <a:t>Động vật</a:t>
            </a:r>
            <a:endParaRPr lang="en-US" sz="2000" dirty="0"/>
          </a:p>
        </p:txBody>
      </p:sp>
      <p:sp>
        <p:nvSpPr>
          <p:cNvPr id="15" name="Round Same Side Corner Rectangle 14"/>
          <p:cNvSpPr/>
          <p:nvPr/>
        </p:nvSpPr>
        <p:spPr>
          <a:xfrm rot="16200000">
            <a:off x="1550809" y="2141808"/>
            <a:ext cx="725550" cy="2243090"/>
          </a:xfrm>
          <a:prstGeom prst="round2SameRect">
            <a:avLst>
              <a:gd name="adj1" fmla="val 23321"/>
              <a:gd name="adj2" fmla="val 0"/>
            </a:avLst>
          </a:prstGeom>
          <a:solidFill>
            <a:schemeClr val="tx2">
              <a:lumMod val="50000"/>
            </a:schemeClr>
          </a:solidFill>
          <a:ln w="3175">
            <a:noFill/>
          </a:ln>
          <a:effectLst>
            <a:outerShdw blurRad="50800" dist="381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ound Same Side Corner Rectangle 15"/>
          <p:cNvSpPr/>
          <p:nvPr/>
        </p:nvSpPr>
        <p:spPr>
          <a:xfrm rot="5400000" flipH="1">
            <a:off x="3198366" y="2866680"/>
            <a:ext cx="725550" cy="793345"/>
          </a:xfrm>
          <a:prstGeom prst="round2SameRect">
            <a:avLst>
              <a:gd name="adj1" fmla="val 34679"/>
              <a:gd name="adj2" fmla="val 0"/>
            </a:avLst>
          </a:prstGeom>
          <a:solidFill>
            <a:schemeClr val="tx2">
              <a:lumMod val="50000"/>
            </a:schemeClr>
          </a:solidFill>
          <a:ln w="317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3364998" y="3063297"/>
            <a:ext cx="39228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+mj-lt"/>
              </a:rPr>
              <a:t>B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32"/>
          <p:cNvSpPr>
            <a:spLocks noChangeArrowheads="1"/>
          </p:cNvSpPr>
          <p:nvPr/>
        </p:nvSpPr>
        <p:spPr bwMode="auto">
          <a:xfrm>
            <a:off x="792038" y="3063298"/>
            <a:ext cx="224309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charset="0"/>
              </a:rPr>
              <a:t>Thực vật</a:t>
            </a:r>
            <a:endParaRPr lang="en-US" sz="2000" dirty="0"/>
          </a:p>
        </p:txBody>
      </p:sp>
      <p:sp>
        <p:nvSpPr>
          <p:cNvPr id="19" name="Round Same Side Corner Rectangle 18"/>
          <p:cNvSpPr/>
          <p:nvPr/>
        </p:nvSpPr>
        <p:spPr>
          <a:xfrm rot="16200000">
            <a:off x="5060887" y="1089637"/>
            <a:ext cx="725550" cy="2243090"/>
          </a:xfrm>
          <a:prstGeom prst="round2SameRect">
            <a:avLst>
              <a:gd name="adj1" fmla="val 23321"/>
              <a:gd name="adj2" fmla="val 0"/>
            </a:avLst>
          </a:prstGeom>
          <a:solidFill>
            <a:schemeClr val="tx1"/>
          </a:solidFill>
          <a:ln w="3175">
            <a:noFill/>
          </a:ln>
          <a:effectLst>
            <a:outerShdw blurRad="50800" dist="381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Round Same Side Corner Rectangle 19"/>
          <p:cNvSpPr/>
          <p:nvPr/>
        </p:nvSpPr>
        <p:spPr>
          <a:xfrm rot="5400000" flipH="1">
            <a:off x="6708444" y="1814509"/>
            <a:ext cx="725550" cy="793345"/>
          </a:xfrm>
          <a:prstGeom prst="round2SameRect">
            <a:avLst>
              <a:gd name="adj1" fmla="val 34679"/>
              <a:gd name="adj2" fmla="val 0"/>
            </a:avLst>
          </a:prstGeom>
          <a:solidFill>
            <a:schemeClr val="tx1"/>
          </a:solidFill>
          <a:ln w="317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TextBox 8"/>
          <p:cNvSpPr txBox="1">
            <a:spLocks noChangeArrowheads="1"/>
          </p:cNvSpPr>
          <p:nvPr/>
        </p:nvSpPr>
        <p:spPr bwMode="auto">
          <a:xfrm>
            <a:off x="6875076" y="2011126"/>
            <a:ext cx="39228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+mj-lt"/>
              </a:rPr>
              <a:t>C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Rectangle 32"/>
          <p:cNvSpPr>
            <a:spLocks noChangeArrowheads="1"/>
          </p:cNvSpPr>
          <p:nvPr/>
        </p:nvSpPr>
        <p:spPr bwMode="auto">
          <a:xfrm>
            <a:off x="4302116" y="2011127"/>
            <a:ext cx="224309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charset="0"/>
              </a:rPr>
              <a:t>Người</a:t>
            </a:r>
            <a:endParaRPr lang="en-US" sz="2000" dirty="0"/>
          </a:p>
        </p:txBody>
      </p:sp>
      <p:sp>
        <p:nvSpPr>
          <p:cNvPr id="23" name="Round Same Side Corner Rectangle 22"/>
          <p:cNvSpPr/>
          <p:nvPr/>
        </p:nvSpPr>
        <p:spPr>
          <a:xfrm rot="16200000">
            <a:off x="5060886" y="2141808"/>
            <a:ext cx="725550" cy="2243090"/>
          </a:xfrm>
          <a:prstGeom prst="round2SameRect">
            <a:avLst>
              <a:gd name="adj1" fmla="val 23321"/>
              <a:gd name="adj2" fmla="val 0"/>
            </a:avLst>
          </a:prstGeom>
          <a:solidFill>
            <a:schemeClr val="tx1"/>
          </a:solidFill>
          <a:ln w="3175">
            <a:noFill/>
          </a:ln>
          <a:effectLst>
            <a:outerShdw blurRad="50800" dist="381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Round Same Side Corner Rectangle 23"/>
          <p:cNvSpPr/>
          <p:nvPr/>
        </p:nvSpPr>
        <p:spPr>
          <a:xfrm rot="5400000" flipH="1">
            <a:off x="6708443" y="2866680"/>
            <a:ext cx="725550" cy="793345"/>
          </a:xfrm>
          <a:prstGeom prst="round2SameRect">
            <a:avLst>
              <a:gd name="adj1" fmla="val 34679"/>
              <a:gd name="adj2" fmla="val 0"/>
            </a:avLst>
          </a:prstGeom>
          <a:solidFill>
            <a:schemeClr val="tx1"/>
          </a:solidFill>
          <a:ln w="317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TextBox 8"/>
          <p:cNvSpPr txBox="1">
            <a:spLocks noChangeArrowheads="1"/>
          </p:cNvSpPr>
          <p:nvPr/>
        </p:nvSpPr>
        <p:spPr bwMode="auto">
          <a:xfrm>
            <a:off x="6875075" y="3063297"/>
            <a:ext cx="39228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+mj-lt"/>
              </a:rPr>
              <a:t>D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Rectangle 32"/>
          <p:cNvSpPr>
            <a:spLocks noChangeArrowheads="1"/>
          </p:cNvSpPr>
          <p:nvPr/>
        </p:nvSpPr>
        <p:spPr bwMode="auto">
          <a:xfrm>
            <a:off x="4302115" y="3063298"/>
            <a:ext cx="224309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charset="0"/>
              </a:rPr>
              <a:t>Vi khuẩn</a:t>
            </a:r>
            <a:endParaRPr lang="en-US" sz="2000" dirty="0"/>
          </a:p>
        </p:txBody>
      </p:sp>
      <p:sp>
        <p:nvSpPr>
          <p:cNvPr id="27" name="Oval 26"/>
          <p:cNvSpPr/>
          <p:nvPr/>
        </p:nvSpPr>
        <p:spPr>
          <a:xfrm>
            <a:off x="6875075" y="3063297"/>
            <a:ext cx="392286" cy="45531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00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12" grpId="0" animBg="1"/>
      <p:bldP spid="13" grpId="0"/>
      <p:bldP spid="14" grpId="0"/>
      <p:bldP spid="15" grpId="0" animBg="1"/>
      <p:bldP spid="16" grpId="0" animBg="1"/>
      <p:bldP spid="17" grpId="0"/>
      <p:bldP spid="18" grpId="0"/>
      <p:bldP spid="19" grpId="0" animBg="1"/>
      <p:bldP spid="20" grpId="0" animBg="1"/>
      <p:bldP spid="21" grpId="0"/>
      <p:bldP spid="22" grpId="0"/>
      <p:bldP spid="23" grpId="0" animBg="1"/>
      <p:bldP spid="24" grpId="0" animBg="1"/>
      <p:bldP spid="25" grpId="0"/>
      <p:bldP spid="26" grpId="0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30"/>
          <p:cNvSpPr txBox="1">
            <a:spLocks noGrp="1"/>
          </p:cNvSpPr>
          <p:nvPr>
            <p:ph type="title"/>
          </p:nvPr>
        </p:nvSpPr>
        <p:spPr>
          <a:xfrm>
            <a:off x="0" y="863193"/>
            <a:ext cx="6513993" cy="72420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Trong quá trình làm tiêu bản, em cần lưu ý</a:t>
            </a:r>
            <a:br>
              <a:rPr lang="en" sz="2000" b="1" i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</a:br>
            <a:r>
              <a:rPr lang="en" sz="2000" b="1" i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 điều gì? Hãy chia sẻ kinh nghiệm của em</a:t>
            </a:r>
            <a:endParaRPr sz="2000" b="1" i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23" name="Google Shape;423;p30"/>
          <p:cNvSpPr/>
          <p:nvPr/>
        </p:nvSpPr>
        <p:spPr>
          <a:xfrm>
            <a:off x="4812693" y="2073254"/>
            <a:ext cx="1701300" cy="1407900"/>
          </a:xfrm>
          <a:prstGeom prst="rightArrowCallout">
            <a:avLst>
              <a:gd name="adj1" fmla="val 10256"/>
              <a:gd name="adj2" fmla="val 11286"/>
              <a:gd name="adj3" fmla="val 11589"/>
              <a:gd name="adj4" fmla="val 82278"/>
            </a:avLst>
          </a:prstGeom>
          <a:solidFill>
            <a:srgbClr val="4D77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rgbClr val="CEDBE0"/>
                </a:solidFill>
                <a:latin typeface="Muli"/>
                <a:ea typeface="Muli"/>
                <a:cs typeface="Muli"/>
                <a:sym typeface="Muli"/>
              </a:rPr>
              <a:t>……….</a:t>
            </a:r>
            <a:endParaRPr sz="1200" dirty="0">
              <a:solidFill>
                <a:srgbClr val="CEDBE0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24" name="Google Shape;424;p30"/>
          <p:cNvSpPr/>
          <p:nvPr/>
        </p:nvSpPr>
        <p:spPr>
          <a:xfrm>
            <a:off x="3271725" y="2073254"/>
            <a:ext cx="1701300" cy="1407900"/>
          </a:xfrm>
          <a:prstGeom prst="rightArrowCallout">
            <a:avLst>
              <a:gd name="adj1" fmla="val 10256"/>
              <a:gd name="adj2" fmla="val 11286"/>
              <a:gd name="adj3" fmla="val 11589"/>
              <a:gd name="adj4" fmla="val 82278"/>
            </a:avLst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>
                <a:solidFill>
                  <a:srgbClr val="CEDBE0"/>
                </a:solidFill>
                <a:latin typeface="Muli"/>
                <a:ea typeface="Muli"/>
                <a:cs typeface="Muli"/>
                <a:sym typeface="Muli"/>
              </a:rPr>
              <a:t>……..</a:t>
            </a:r>
            <a:endParaRPr sz="1200" dirty="0">
              <a:solidFill>
                <a:srgbClr val="CEDBE0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25" name="Google Shape;425;p30"/>
          <p:cNvSpPr/>
          <p:nvPr/>
        </p:nvSpPr>
        <p:spPr>
          <a:xfrm>
            <a:off x="1199693" y="2073254"/>
            <a:ext cx="2236189" cy="1407900"/>
          </a:xfrm>
          <a:prstGeom prst="rightArrowCallout">
            <a:avLst>
              <a:gd name="adj1" fmla="val 10256"/>
              <a:gd name="adj2" fmla="val 11286"/>
              <a:gd name="adj3" fmla="val 11589"/>
              <a:gd name="adj4" fmla="val 82278"/>
            </a:avLst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solidFill>
                  <a:schemeClr val="accent5">
                    <a:lumMod val="25000"/>
                  </a:schemeClr>
                </a:solidFill>
                <a:latin typeface="+mj-lt"/>
                <a:ea typeface="Muli"/>
                <a:cs typeface="Muli"/>
                <a:sym typeface="Muli"/>
              </a:rPr>
              <a:t>Tiêu bản có bọt khí sau khi đậy Lamen</a:t>
            </a:r>
            <a:endParaRPr sz="2000" dirty="0">
              <a:solidFill>
                <a:schemeClr val="accent5">
                  <a:lumMod val="25000"/>
                </a:schemeClr>
              </a:solidFill>
              <a:latin typeface="+mj-lt"/>
              <a:ea typeface="Muli"/>
              <a:cs typeface="Muli"/>
              <a:sym typeface="Muli"/>
            </a:endParaRPr>
          </a:p>
        </p:txBody>
      </p:sp>
      <p:sp>
        <p:nvSpPr>
          <p:cNvPr id="426" name="Google Shape;426;p30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1183513" y="3597678"/>
            <a:ext cx="20734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1800" b="1" dirty="0" smtClean="0">
                <a:solidFill>
                  <a:srgbClr val="4D778A"/>
                </a:solidFill>
                <a:ea typeface="Muli"/>
                <a:cs typeface="Muli"/>
                <a:sym typeface="Muli"/>
              </a:rPr>
              <a:t>Cách khắc phục:</a:t>
            </a:r>
            <a:endParaRPr lang="en-US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2" grpId="0"/>
      <p:bldP spid="423" grpId="0" animBg="1"/>
      <p:bldP spid="424" grpId="0" animBg="1"/>
      <p:bldP spid="425" grpId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/>
          </a:p>
        </p:txBody>
      </p:sp>
      <p:sp>
        <p:nvSpPr>
          <p:cNvPr id="3" name="Rectangle 2"/>
          <p:cNvSpPr/>
          <p:nvPr/>
        </p:nvSpPr>
        <p:spPr>
          <a:xfrm>
            <a:off x="2904280" y="377390"/>
            <a:ext cx="16369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2800" b="1">
                <a:solidFill>
                  <a:schemeClr val="accent5">
                    <a:lumMod val="25000"/>
                  </a:schemeClr>
                </a:solidFill>
              </a:rPr>
              <a:t>M</a:t>
            </a:r>
            <a:r>
              <a:rPr lang="en" sz="2800" b="1" smtClean="0">
                <a:solidFill>
                  <a:schemeClr val="accent5">
                    <a:lumMod val="25000"/>
                  </a:schemeClr>
                </a:solidFill>
              </a:rPr>
              <a:t>ở </a:t>
            </a:r>
            <a:r>
              <a:rPr lang="en" sz="2800" b="1" dirty="0" smtClean="0">
                <a:solidFill>
                  <a:schemeClr val="accent5">
                    <a:lumMod val="25000"/>
                  </a:schemeClr>
                </a:solidFill>
              </a:rPr>
              <a:t>rộng</a:t>
            </a:r>
            <a:endParaRPr lang="en-US" sz="2800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6926" y="1122087"/>
            <a:ext cx="6711696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4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vi-VN" sz="2000" dirty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Trứng gà là một ví dụ về tế bào có kích thước lớn. </a:t>
            </a:r>
            <a:endParaRPr lang="en-US" sz="2000" dirty="0" smtClean="0">
              <a:solidFill>
                <a:schemeClr val="accent2">
                  <a:lumMod val="50000"/>
                </a:schemeClr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4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vi-VN" sz="2000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Theo </a:t>
            </a:r>
            <a:r>
              <a:rPr lang="vi-VN" sz="2000" dirty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em, lòng đỏ và lòng </a:t>
            </a:r>
            <a:r>
              <a:rPr lang="vi-VN" sz="2000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trắng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2000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của </a:t>
            </a:r>
            <a:r>
              <a:rPr lang="vi-VN" sz="2000" dirty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trứng gà là thành phần nào trong cấu trúc của tế bào? Vai trò của chúng trong quá trình phát triển của trứng thành gà con là gì?</a:t>
            </a:r>
            <a:endParaRPr lang="en-US" sz="2000" dirty="0">
              <a:solidFill>
                <a:schemeClr val="accent2">
                  <a:lumMod val="50000"/>
                </a:schemeClr>
              </a:solidFill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68051" y="3083924"/>
            <a:ext cx="6437376" cy="1990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4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vi-VN" sz="2000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Trứng gà là một tế bào, lòng </a:t>
            </a:r>
            <a:r>
              <a:rPr lang="vi-VN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ỏ</a:t>
            </a:r>
            <a:r>
              <a:rPr lang="vi-VN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000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và lòng trắng thuộc cấu trúc của tế bào chất.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ts val="24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vi-VN" sz="2000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Nếu trứng được thụ </a:t>
            </a:r>
            <a:r>
              <a:rPr lang="vi-VN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vi-VN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vi-VN" sz="2000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phôi nằm ở phần lòng đỏ sẽ phát triển thành gà con nhờ </a:t>
            </a:r>
            <a:r>
              <a:rPr lang="vi-VN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dinh </a:t>
            </a:r>
            <a:r>
              <a:rPr lang="vi-VN" sz="2000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dưỡng được cung cấp bởi lòng đỏ (chủ yếu là protein) và lòng trắng (chủ yếu là </a:t>
            </a:r>
            <a:r>
              <a:rPr lang="vi-VN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và </a:t>
            </a:r>
            <a:r>
              <a:rPr lang="vi-VN" sz="2000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muối khoáng). 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32" y="2605271"/>
            <a:ext cx="2384755" cy="247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31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8"/>
          <p:cNvSpPr txBox="1">
            <a:spLocks noGrp="1"/>
          </p:cNvSpPr>
          <p:nvPr>
            <p:ph type="body" idx="1"/>
          </p:nvPr>
        </p:nvSpPr>
        <p:spPr>
          <a:xfrm>
            <a:off x="136279" y="1277340"/>
            <a:ext cx="9195206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800" b="1" i="0" dirty="0" smtClean="0">
                <a:latin typeface="+mj-lt"/>
              </a:rPr>
              <a:t>Kiểm tra bài cũ</a:t>
            </a:r>
            <a:endParaRPr sz="2800" b="1" i="0" dirty="0">
              <a:latin typeface="+mj-lt"/>
            </a:endParaRPr>
          </a:p>
        </p:txBody>
      </p:sp>
      <p:sp>
        <p:nvSpPr>
          <p:cNvPr id="300" name="Google Shape;300;p18"/>
          <p:cNvSpPr txBox="1">
            <a:spLocks noGrp="1"/>
          </p:cNvSpPr>
          <p:nvPr>
            <p:ph type="sldNum" idx="4294967295"/>
          </p:nvPr>
        </p:nvSpPr>
        <p:spPr>
          <a:xfrm>
            <a:off x="4312650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301" name="Google Shape;301;p18"/>
          <p:cNvSpPr txBox="1">
            <a:spLocks noGrp="1"/>
          </p:cNvSpPr>
          <p:nvPr>
            <p:ph type="sldNum" idx="12"/>
          </p:nvPr>
        </p:nvSpPr>
        <p:spPr>
          <a:xfrm>
            <a:off x="4312650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2571271" y="2097240"/>
            <a:ext cx="4325223" cy="1131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" sz="2400" dirty="0" smtClean="0">
                <a:solidFill>
                  <a:schemeClr val="accent1">
                    <a:lumMod val="50000"/>
                  </a:schemeClr>
                </a:solidFill>
              </a:rPr>
              <a:t>Em hãy cho biết ý nghĩa </a:t>
            </a:r>
            <a:r>
              <a:rPr lang="en" sz="2400" smtClean="0">
                <a:solidFill>
                  <a:schemeClr val="accent1">
                    <a:lumMod val="50000"/>
                  </a:schemeClr>
                </a:solidFill>
              </a:rPr>
              <a:t>của </a:t>
            </a:r>
            <a:endParaRPr lang="en" sz="240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" sz="2400" smtClean="0">
                <a:solidFill>
                  <a:schemeClr val="accent1">
                    <a:lumMod val="50000"/>
                  </a:schemeClr>
                </a:solidFill>
              </a:rPr>
              <a:t>sự </a:t>
            </a:r>
            <a:r>
              <a:rPr lang="en" sz="2400" dirty="0" smtClean="0">
                <a:solidFill>
                  <a:schemeClr val="accent1">
                    <a:lumMod val="50000"/>
                  </a:schemeClr>
                </a:solidFill>
              </a:rPr>
              <a:t>lớn lên và sinh sản </a:t>
            </a:r>
            <a:r>
              <a:rPr lang="en" sz="2400" smtClean="0">
                <a:solidFill>
                  <a:schemeClr val="accent1">
                    <a:lumMod val="50000"/>
                  </a:schemeClr>
                </a:solidFill>
              </a:rPr>
              <a:t>tế </a:t>
            </a:r>
            <a:r>
              <a:rPr lang="en" sz="2400" smtClean="0">
                <a:solidFill>
                  <a:schemeClr val="accent1">
                    <a:lumMod val="50000"/>
                  </a:schemeClr>
                </a:solidFill>
              </a:rPr>
              <a:t>bào?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8"/>
          <p:cNvSpPr/>
          <p:nvPr/>
        </p:nvSpPr>
        <p:spPr>
          <a:xfrm>
            <a:off x="848563" y="1287475"/>
            <a:ext cx="6356909" cy="3218707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38"/>
          <p:cNvSpPr/>
          <p:nvPr/>
        </p:nvSpPr>
        <p:spPr>
          <a:xfrm>
            <a:off x="1121871" y="1455726"/>
            <a:ext cx="5824883" cy="2392069"/>
          </a:xfrm>
          <a:prstGeom prst="rect">
            <a:avLst/>
          </a:prstGeom>
          <a:solidFill>
            <a:srgbClr val="FFC000">
              <a:alpha val="32690"/>
            </a:srgbClr>
          </a:solidFill>
          <a:ln w="9525" cap="flat" cmpd="sng">
            <a:solidFill>
              <a:srgbClr val="CEDB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" sz="22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Muli"/>
                <a:cs typeface="Muli"/>
                <a:sym typeface="Muli"/>
              </a:rPr>
              <a:t>Trả lời các câu hỏi trong Bài 21 - Sách bài tập.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" sz="22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Muli"/>
                <a:cs typeface="Muli"/>
                <a:sym typeface="Muli"/>
              </a:rPr>
              <a:t>Đọc trước Bài 22 – Cơ thể sinh vật</a:t>
            </a:r>
            <a:endParaRPr sz="2200" b="1" dirty="0">
              <a:solidFill>
                <a:schemeClr val="accent1">
                  <a:lumMod val="50000"/>
                </a:schemeClr>
              </a:solidFill>
              <a:latin typeface="+mj-lt"/>
              <a:ea typeface="Muli"/>
              <a:cs typeface="Muli"/>
              <a:sym typeface="Muli"/>
            </a:endParaRPr>
          </a:p>
        </p:txBody>
      </p:sp>
      <p:sp>
        <p:nvSpPr>
          <p:cNvPr id="490" name="Google Shape;490;p38"/>
          <p:cNvSpPr txBox="1">
            <a:spLocks noGrp="1"/>
          </p:cNvSpPr>
          <p:nvPr>
            <p:ph type="body" idx="4294967295"/>
          </p:nvPr>
        </p:nvSpPr>
        <p:spPr>
          <a:xfrm>
            <a:off x="1717222" y="481289"/>
            <a:ext cx="4634179" cy="5019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  <a:ea typeface="Arvo"/>
                <a:cs typeface="Arvo"/>
                <a:sym typeface="Arvo"/>
              </a:rPr>
              <a:t>Hướng dẫn về nhà</a:t>
            </a:r>
            <a:endParaRPr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91" name="Google Shape;491;p38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8" grpId="0" animBg="1"/>
      <p:bldP spid="489" grpId="0" animBg="1"/>
      <p:bldP spid="490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0976" y="1792225"/>
            <a:ext cx="7227418" cy="136057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latin typeface="+mj-lt"/>
              </a:rPr>
              <a:t>CẢM ƠN CÁC EM </a:t>
            </a:r>
            <a:br>
              <a:rPr lang="en-US" sz="3600" b="1" dirty="0" smtClean="0">
                <a:latin typeface="+mj-lt"/>
              </a:rPr>
            </a:br>
            <a:r>
              <a:rPr lang="en-US" sz="3600" b="1" dirty="0" smtClean="0">
                <a:latin typeface="+mj-lt"/>
              </a:rPr>
              <a:t>ĐÃ LẮNG NGHE BÀI GIẢNG!</a:t>
            </a:r>
            <a:endParaRPr lang="en-US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8778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"/>
          <p:cNvSpPr txBox="1">
            <a:spLocks noGrp="1"/>
          </p:cNvSpPr>
          <p:nvPr>
            <p:ph type="ctrTitle" idx="4294967295"/>
          </p:nvPr>
        </p:nvSpPr>
        <p:spPr>
          <a:xfrm>
            <a:off x="-773281" y="1050812"/>
            <a:ext cx="9144000" cy="86319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Thực hành quan sát tế bào lớn bằng mắt thường</a:t>
            </a:r>
            <a:br>
              <a:rPr lang="en-US" sz="2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en-US" sz="2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và tế bào nhỏ bằng kính hiển vi</a:t>
            </a:r>
            <a:endParaRPr lang="en-US" sz="2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88" name="Google Shape;288;p16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2" name="Rounded Rectangle 1"/>
          <p:cNvSpPr/>
          <p:nvPr/>
        </p:nvSpPr>
        <p:spPr>
          <a:xfrm>
            <a:off x="299923" y="2165299"/>
            <a:ext cx="1953157" cy="627282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Chuẩn bị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3798719" y="2165299"/>
            <a:ext cx="2105559" cy="627282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Cách tiến hành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378913" y="3165780"/>
            <a:ext cx="1302105" cy="162442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1800" dirty="0" smtClean="0"/>
              <a:t>Thiết bị </a:t>
            </a:r>
          </a:p>
          <a:p>
            <a:pPr algn="ctr">
              <a:lnSpc>
                <a:spcPct val="150000"/>
              </a:lnSpc>
            </a:pPr>
            <a:r>
              <a:rPr lang="en-US" sz="1800" dirty="0" smtClean="0"/>
              <a:t>dụng cụ</a:t>
            </a:r>
            <a:endParaRPr lang="en-US" sz="1800" dirty="0"/>
          </a:p>
        </p:txBody>
      </p:sp>
      <p:sp>
        <p:nvSpPr>
          <p:cNvPr id="8" name="Rounded Rectangle 7"/>
          <p:cNvSpPr/>
          <p:nvPr/>
        </p:nvSpPr>
        <p:spPr>
          <a:xfrm>
            <a:off x="92224" y="3165780"/>
            <a:ext cx="1008278" cy="162442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1800" dirty="0" smtClean="0"/>
              <a:t>Mẫu vật</a:t>
            </a:r>
            <a:endParaRPr lang="en-US" sz="1800" dirty="0"/>
          </a:p>
        </p:txBody>
      </p:sp>
      <p:sp>
        <p:nvSpPr>
          <p:cNvPr id="9" name="Rounded Rectangle 8"/>
          <p:cNvSpPr/>
          <p:nvPr/>
        </p:nvSpPr>
        <p:spPr>
          <a:xfrm>
            <a:off x="2912971" y="3165780"/>
            <a:ext cx="1938528" cy="162442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1800" dirty="0" smtClean="0"/>
              <a:t>Làm tiêu bản, quan sát tế bào biểu bì hành tây </a:t>
            </a:r>
            <a:endParaRPr lang="en-US" sz="1800" dirty="0"/>
          </a:p>
        </p:txBody>
      </p:sp>
      <p:sp>
        <p:nvSpPr>
          <p:cNvPr id="10" name="Rounded Rectangle 9"/>
          <p:cNvSpPr/>
          <p:nvPr/>
        </p:nvSpPr>
        <p:spPr>
          <a:xfrm>
            <a:off x="5129910" y="3165780"/>
            <a:ext cx="1558137" cy="162442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1800" dirty="0" smtClean="0"/>
              <a:t>Quan sát và vẽ tế bào trứng cá</a:t>
            </a:r>
            <a:endParaRPr lang="en-US" sz="1800" dirty="0"/>
          </a:p>
        </p:txBody>
      </p:sp>
      <p:sp>
        <p:nvSpPr>
          <p:cNvPr id="11" name="Rounded Rectangle 10"/>
          <p:cNvSpPr/>
          <p:nvPr/>
        </p:nvSpPr>
        <p:spPr>
          <a:xfrm>
            <a:off x="6946212" y="2165299"/>
            <a:ext cx="2105559" cy="627282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Thu hoạch</a:t>
            </a:r>
            <a:endParaRPr lang="en-US" sz="20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6920000" y="3165779"/>
            <a:ext cx="2157984" cy="1624430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1800" dirty="0" smtClean="0"/>
              <a:t>Vẽ các loại tế bào, hoàn thành bảng trả lời câu hỏi</a:t>
            </a:r>
            <a:endParaRPr lang="en-US" sz="1800" dirty="0"/>
          </a:p>
        </p:txBody>
      </p:sp>
      <p:cxnSp>
        <p:nvCxnSpPr>
          <p:cNvPr id="4" name="Straight Arrow Connector 3"/>
          <p:cNvCxnSpPr>
            <a:stCxn id="2" idx="2"/>
            <a:endCxn id="8" idx="0"/>
          </p:cNvCxnSpPr>
          <p:nvPr/>
        </p:nvCxnSpPr>
        <p:spPr>
          <a:xfrm flipH="1">
            <a:off x="596363" y="2792581"/>
            <a:ext cx="680139" cy="3731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2" idx="2"/>
            <a:endCxn id="7" idx="0"/>
          </p:cNvCxnSpPr>
          <p:nvPr/>
        </p:nvCxnSpPr>
        <p:spPr>
          <a:xfrm>
            <a:off x="1276502" y="2792581"/>
            <a:ext cx="753464" cy="3731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6" idx="2"/>
            <a:endCxn id="9" idx="0"/>
          </p:cNvCxnSpPr>
          <p:nvPr/>
        </p:nvCxnSpPr>
        <p:spPr>
          <a:xfrm flipH="1">
            <a:off x="3882235" y="2792581"/>
            <a:ext cx="969264" cy="3731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6" idx="2"/>
            <a:endCxn id="10" idx="0"/>
          </p:cNvCxnSpPr>
          <p:nvPr/>
        </p:nvCxnSpPr>
        <p:spPr>
          <a:xfrm>
            <a:off x="4851499" y="2792581"/>
            <a:ext cx="1057480" cy="3731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1" idx="2"/>
            <a:endCxn id="12" idx="0"/>
          </p:cNvCxnSpPr>
          <p:nvPr/>
        </p:nvCxnSpPr>
        <p:spPr>
          <a:xfrm>
            <a:off x="7998992" y="2792581"/>
            <a:ext cx="0" cy="3731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" grpId="0"/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9"/>
          <p:cNvSpPr txBox="1">
            <a:spLocks noGrp="1"/>
          </p:cNvSpPr>
          <p:nvPr>
            <p:ph type="title"/>
          </p:nvPr>
        </p:nvSpPr>
        <p:spPr>
          <a:xfrm>
            <a:off x="-841501" y="190610"/>
            <a:ext cx="5563374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rgbClr val="002060"/>
                </a:solidFill>
                <a:latin typeface="+mj-lt"/>
              </a:rPr>
              <a:t>I. CHUẨN BỊ</a:t>
            </a:r>
            <a:endParaRPr sz="2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08" name="Google Shape;308;p19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-2305803" y="831810"/>
            <a:ext cx="9144000" cy="649354"/>
          </a:xfrm>
        </p:spPr>
        <p:txBody>
          <a:bodyPr/>
          <a:lstStyle/>
          <a:p>
            <a:pPr marL="127000" indent="0" algn="ctr">
              <a:buNone/>
            </a:pPr>
            <a:r>
              <a:rPr lang="en-US" sz="23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1. Thiết bị dụng cụ</a:t>
            </a:r>
            <a:endParaRPr lang="en-US" sz="23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29175" y="1539372"/>
            <a:ext cx="63276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vi-VN" sz="2000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Kính hiển vi có vật chất 40x và </a:t>
            </a:r>
            <a:r>
              <a:rPr lang="vi-VN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kính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lúp.</a:t>
            </a:r>
          </a:p>
          <a:p>
            <a:pPr marL="342900" indent="-342900" algn="just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vi-VN" sz="20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Nước cất đựng trong cốc thủy </a:t>
            </a:r>
            <a:r>
              <a:rPr lang="vi-VN" sz="20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tinh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.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marL="342900" indent="-342900" algn="just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vi-VN" sz="20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Đĩa </a:t>
            </a:r>
            <a:r>
              <a:rPr lang="vi-VN" sz="20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petri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.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marL="342900" indent="-342900" algn="just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Các dụng cụ khác: Giấy thấm, lam kính, lamen, ống nhỏ giọt, panh, thìa inox, dao mổ.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1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722" y="465050"/>
            <a:ext cx="4039057" cy="44191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6182" y="779157"/>
            <a:ext cx="1870808" cy="195850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365404"/>
            <a:ext cx="2368801" cy="25728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7788" y="3072984"/>
            <a:ext cx="1722209" cy="18111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2"/>
          <p:cNvSpPr txBox="1">
            <a:spLocks noGrp="1"/>
          </p:cNvSpPr>
          <p:nvPr>
            <p:ph type="title"/>
          </p:nvPr>
        </p:nvSpPr>
        <p:spPr>
          <a:xfrm>
            <a:off x="-415636" y="504127"/>
            <a:ext cx="3314700" cy="42689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rgbClr val="002060"/>
                </a:solidFill>
                <a:latin typeface="+mj-lt"/>
              </a:rPr>
              <a:t>2. Mẫu vật</a:t>
            </a:r>
            <a:endParaRPr sz="2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53" name="Google Shape;353;p22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59351" y="1379374"/>
            <a:ext cx="4572000" cy="106695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Củ hành tây</a:t>
            </a:r>
          </a:p>
          <a:p>
            <a:pPr marL="342900" indent="-342900" algn="just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Trứng cá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7268" y="2766265"/>
            <a:ext cx="3013710" cy="226028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9185" y="214173"/>
            <a:ext cx="2909876" cy="2232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563" y="740871"/>
            <a:ext cx="8266176" cy="460857"/>
          </a:xfrm>
        </p:spPr>
        <p:txBody>
          <a:bodyPr/>
          <a:lstStyle/>
          <a:p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1. Làm tiêu bản, quan sát và vẽ tế bào biểu bì hành tây</a:t>
            </a:r>
            <a:endParaRPr lang="en-US" sz="2200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sp>
        <p:nvSpPr>
          <p:cNvPr id="4" name="Rectangle 3"/>
          <p:cNvSpPr/>
          <p:nvPr/>
        </p:nvSpPr>
        <p:spPr>
          <a:xfrm>
            <a:off x="-1217449" y="171630"/>
            <a:ext cx="62674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II. CÁCH TIẾN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HÀNH</a:t>
            </a:r>
            <a:endParaRPr lang="en-US" sz="2400" dirty="0"/>
          </a:p>
        </p:txBody>
      </p:sp>
      <p:sp>
        <p:nvSpPr>
          <p:cNvPr id="5" name="Rounded Rectangle 4"/>
          <p:cNvSpPr/>
          <p:nvPr/>
        </p:nvSpPr>
        <p:spPr>
          <a:xfrm>
            <a:off x="175563" y="1247888"/>
            <a:ext cx="6547105" cy="1327064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1800" b="1" dirty="0" smtClean="0"/>
              <a:t>Bước 1:</a:t>
            </a:r>
            <a:r>
              <a:rPr lang="en-US" sz="1800" dirty="0" smtClean="0"/>
              <a:t> </a:t>
            </a:r>
            <a:r>
              <a:rPr lang="vi-VN" sz="1800" dirty="0"/>
              <a:t>Dùng dao mỏ tách </a:t>
            </a:r>
            <a:r>
              <a:rPr lang="vi-VN" sz="1800" dirty="0" smtClean="0"/>
              <a:t>l</a:t>
            </a:r>
            <a:r>
              <a:rPr lang="en-US" sz="1800" dirty="0" smtClean="0"/>
              <a:t>ấ</a:t>
            </a:r>
            <a:r>
              <a:rPr lang="vi-VN" sz="1800" dirty="0" smtClean="0"/>
              <a:t>y </a:t>
            </a:r>
            <a:r>
              <a:rPr lang="vi-VN" sz="1800" dirty="0"/>
              <a:t>một vảy </a:t>
            </a:r>
            <a:r>
              <a:rPr lang="vi-VN" sz="1800" dirty="0" smtClean="0"/>
              <a:t>hành,</a:t>
            </a:r>
            <a:r>
              <a:rPr lang="en-US" sz="1800" dirty="0" smtClean="0"/>
              <a:t> </a:t>
            </a:r>
            <a:r>
              <a:rPr lang="vi-VN" sz="1800" dirty="0" smtClean="0"/>
              <a:t>tạo </a:t>
            </a:r>
            <a:r>
              <a:rPr lang="vi-VN" sz="1800" dirty="0"/>
              <a:t>một vết </a:t>
            </a:r>
            <a:r>
              <a:rPr lang="vi-VN" sz="1800" dirty="0" smtClean="0"/>
              <a:t>c</a:t>
            </a:r>
            <a:r>
              <a:rPr lang="en-US" sz="1800" dirty="0" smtClean="0"/>
              <a:t>ắ</a:t>
            </a:r>
            <a:r>
              <a:rPr lang="vi-VN" sz="1800" dirty="0" smtClean="0"/>
              <a:t>t h</a:t>
            </a:r>
            <a:r>
              <a:rPr lang="en-US" sz="1800" dirty="0"/>
              <a:t>ì</a:t>
            </a:r>
            <a:r>
              <a:rPr lang="vi-VN" sz="1800" dirty="0" smtClean="0"/>
              <a:t>nh </a:t>
            </a:r>
            <a:r>
              <a:rPr lang="vi-VN" sz="1800" dirty="0"/>
              <a:t>vưông nhỏ kích thước </a:t>
            </a:r>
            <a:r>
              <a:rPr lang="vi-VN" sz="1800" dirty="0" smtClean="0"/>
              <a:t>7</a:t>
            </a:r>
            <a:r>
              <a:rPr lang="en-US" sz="1800" dirty="0" smtClean="0"/>
              <a:t>-</a:t>
            </a:r>
            <a:r>
              <a:rPr lang="vi-VN" sz="1800" dirty="0" smtClean="0"/>
              <a:t>8 </a:t>
            </a:r>
            <a:r>
              <a:rPr lang="vi-VN" sz="1800" dirty="0"/>
              <a:t>mm ở mặt trong của vảy hành. Sử dụng </a:t>
            </a:r>
            <a:r>
              <a:rPr lang="en-US" sz="1800" dirty="0" smtClean="0"/>
              <a:t>panh </a:t>
            </a:r>
            <a:r>
              <a:rPr lang="vi-VN" sz="1800" dirty="0" smtClean="0"/>
              <a:t>lột </a:t>
            </a:r>
            <a:r>
              <a:rPr lang="vi-VN" sz="1800" dirty="0"/>
              <a:t>nhẹ lớp tế </a:t>
            </a:r>
            <a:r>
              <a:rPr lang="vi-VN" sz="1800" dirty="0" smtClean="0"/>
              <a:t>b</a:t>
            </a:r>
            <a:r>
              <a:rPr lang="en-US" sz="1800" dirty="0"/>
              <a:t>à</a:t>
            </a:r>
            <a:r>
              <a:rPr lang="vi-VN" sz="1800" dirty="0" smtClean="0"/>
              <a:t>o </a:t>
            </a:r>
            <a:r>
              <a:rPr lang="vi-VN" sz="1800" dirty="0"/>
              <a:t>trên cùng của vết </a:t>
            </a:r>
            <a:r>
              <a:rPr lang="vi-VN" sz="1800" dirty="0" smtClean="0"/>
              <a:t>cắ</a:t>
            </a:r>
            <a:r>
              <a:rPr lang="en-US" sz="1800" dirty="0" smtClean="0"/>
              <a:t>t. </a:t>
            </a:r>
            <a:endParaRPr lang="en-US" sz="1800" dirty="0"/>
          </a:p>
        </p:txBody>
      </p:sp>
      <p:sp>
        <p:nvSpPr>
          <p:cNvPr id="6" name="Rounded Rectangle 5"/>
          <p:cNvSpPr/>
          <p:nvPr/>
        </p:nvSpPr>
        <p:spPr>
          <a:xfrm>
            <a:off x="980237" y="2771245"/>
            <a:ext cx="6883604" cy="1026204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1800" b="1" dirty="0" smtClean="0"/>
              <a:t>Bước 2:</a:t>
            </a:r>
            <a:r>
              <a:rPr lang="en-US" sz="1800" dirty="0" smtClean="0"/>
              <a:t> </a:t>
            </a:r>
            <a:r>
              <a:rPr lang="vi-VN" sz="1800" dirty="0"/>
              <a:t>Đặt lớp tế bào </a:t>
            </a:r>
            <a:r>
              <a:rPr lang="vi-VN" sz="1800" dirty="0" smtClean="0"/>
              <a:t>lên </a:t>
            </a:r>
            <a:r>
              <a:rPr lang="vi-VN" sz="1800" dirty="0"/>
              <a:t>lam </a:t>
            </a:r>
            <a:r>
              <a:rPr lang="vi-VN" sz="1800" dirty="0" smtClean="0"/>
              <a:t>k</a:t>
            </a:r>
            <a:r>
              <a:rPr lang="en-US" sz="1800" dirty="0"/>
              <a:t>í</a:t>
            </a:r>
            <a:r>
              <a:rPr lang="vi-VN" sz="1800" dirty="0" smtClean="0"/>
              <a:t>nh </a:t>
            </a:r>
            <a:r>
              <a:rPr lang="vi-VN" sz="1800" dirty="0"/>
              <a:t>đã nhỏ sẵn một giọt nước </a:t>
            </a:r>
            <a:r>
              <a:rPr lang="vi-VN" sz="1800" dirty="0" smtClean="0"/>
              <a:t>cất</a:t>
            </a:r>
            <a:r>
              <a:rPr lang="en-US" sz="1800" dirty="0" smtClean="0"/>
              <a:t>, </a:t>
            </a:r>
            <a:r>
              <a:rPr lang="vi-VN" sz="1800" dirty="0" smtClean="0"/>
              <a:t>đậy </a:t>
            </a:r>
            <a:r>
              <a:rPr lang="vi-VN" sz="1800" dirty="0"/>
              <a:t>lamen </a:t>
            </a:r>
            <a:r>
              <a:rPr lang="vi-VN" sz="1800" dirty="0" smtClean="0"/>
              <a:t>lại. </a:t>
            </a:r>
            <a:r>
              <a:rPr lang="vi-VN" sz="1800" dirty="0"/>
              <a:t>Sử dụng giấy thắm để </a:t>
            </a:r>
            <a:r>
              <a:rPr lang="vi-VN" sz="1800" dirty="0" smtClean="0"/>
              <a:t>th</a:t>
            </a:r>
            <a:r>
              <a:rPr lang="en-US" sz="1800" dirty="0" smtClean="0"/>
              <a:t>ấ</a:t>
            </a:r>
            <a:r>
              <a:rPr lang="vi-VN" sz="1800" dirty="0" smtClean="0"/>
              <a:t>m ph</a:t>
            </a:r>
            <a:r>
              <a:rPr lang="en-US" sz="1800" dirty="0" smtClean="0"/>
              <a:t>ầ</a:t>
            </a:r>
            <a:r>
              <a:rPr lang="vi-VN" sz="1800" dirty="0" smtClean="0"/>
              <a:t>n </a:t>
            </a:r>
            <a:r>
              <a:rPr lang="vi-VN" sz="1800" dirty="0"/>
              <a:t>nước thừa.</a:t>
            </a:r>
            <a:endParaRPr lang="en-US" sz="1800" dirty="0"/>
          </a:p>
        </p:txBody>
      </p:sp>
      <p:sp>
        <p:nvSpPr>
          <p:cNvPr id="8" name="Rounded Rectangle 7"/>
          <p:cNvSpPr/>
          <p:nvPr/>
        </p:nvSpPr>
        <p:spPr>
          <a:xfrm>
            <a:off x="2033627" y="3962406"/>
            <a:ext cx="6861656" cy="1039899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1800" b="1" dirty="0" smtClean="0"/>
              <a:t>Bước 3:</a:t>
            </a:r>
            <a:r>
              <a:rPr lang="en-US" sz="1800" dirty="0" smtClean="0"/>
              <a:t> </a:t>
            </a:r>
            <a:r>
              <a:rPr lang="vi-VN" sz="1800" dirty="0"/>
              <a:t>Đặt lam </a:t>
            </a:r>
            <a:r>
              <a:rPr lang="vi-VN" sz="1800" dirty="0" smtClean="0"/>
              <a:t>k</a:t>
            </a:r>
            <a:r>
              <a:rPr lang="en-US" sz="1800" dirty="0"/>
              <a:t>í</a:t>
            </a:r>
            <a:r>
              <a:rPr lang="vi-VN" sz="1800" dirty="0" smtClean="0"/>
              <a:t>nh </a:t>
            </a:r>
            <a:r>
              <a:rPr lang="vi-VN" sz="1800" dirty="0"/>
              <a:t>lên bản </a:t>
            </a:r>
            <a:r>
              <a:rPr lang="vi-VN" sz="1800" dirty="0" smtClean="0"/>
              <a:t>k</a:t>
            </a:r>
            <a:r>
              <a:rPr lang="en-US" sz="1800" dirty="0"/>
              <a:t>í</a:t>
            </a:r>
            <a:r>
              <a:rPr lang="vi-VN" sz="1800" dirty="0" smtClean="0"/>
              <a:t>nh </a:t>
            </a:r>
            <a:r>
              <a:rPr lang="vi-VN" sz="1800" dirty="0"/>
              <a:t>của </a:t>
            </a:r>
            <a:r>
              <a:rPr lang="vi-VN" sz="1800" dirty="0" smtClean="0"/>
              <a:t>k</a:t>
            </a:r>
            <a:r>
              <a:rPr lang="en-US" sz="1800" dirty="0"/>
              <a:t>í</a:t>
            </a:r>
            <a:r>
              <a:rPr lang="vi-VN" sz="1800" dirty="0" smtClean="0"/>
              <a:t>nh </a:t>
            </a:r>
            <a:r>
              <a:rPr lang="vi-VN" sz="1800" dirty="0"/>
              <a:t>hiển vi và quan sát ở vật kính 10x rồi chuyển sang vật </a:t>
            </a:r>
            <a:r>
              <a:rPr lang="vi-VN" sz="1800" dirty="0" smtClean="0"/>
              <a:t>k</a:t>
            </a:r>
            <a:r>
              <a:rPr lang="en-US" sz="1800" dirty="0"/>
              <a:t>í</a:t>
            </a:r>
            <a:r>
              <a:rPr lang="vi-VN" sz="1800" dirty="0" smtClean="0"/>
              <a:t>nh </a:t>
            </a:r>
            <a:r>
              <a:rPr lang="vi-VN" sz="1800" dirty="0"/>
              <a:t>40x.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1438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6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0"/>
          <p:cNvSpPr/>
          <p:nvPr/>
        </p:nvSpPr>
        <p:spPr>
          <a:xfrm>
            <a:off x="2655236" y="1877092"/>
            <a:ext cx="295187" cy="281855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9525" cap="rnd" cmpd="sng">
            <a:solidFill>
              <a:srgbClr val="EDC6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20"/>
          <p:cNvSpPr/>
          <p:nvPr/>
        </p:nvSpPr>
        <p:spPr>
          <a:xfrm rot="1735981">
            <a:off x="3689067" y="1509746"/>
            <a:ext cx="203906" cy="194698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9525" cap="rnd" cmpd="sng">
            <a:solidFill>
              <a:srgbClr val="EDC6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0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53" y="775411"/>
            <a:ext cx="8225360" cy="39027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sp>
        <p:nvSpPr>
          <p:cNvPr id="3" name="Rectangle 2"/>
          <p:cNvSpPr/>
          <p:nvPr/>
        </p:nvSpPr>
        <p:spPr>
          <a:xfrm>
            <a:off x="252376" y="139680"/>
            <a:ext cx="548274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</a:rPr>
              <a:t>2. Quan sát và vẽ tế bào trứng cá</a:t>
            </a:r>
            <a:endParaRPr lang="en-US" sz="2200" dirty="0"/>
          </a:p>
        </p:txBody>
      </p:sp>
      <p:sp>
        <p:nvSpPr>
          <p:cNvPr id="4" name="Snip Single Corner Rectangle 3"/>
          <p:cNvSpPr/>
          <p:nvPr/>
        </p:nvSpPr>
        <p:spPr>
          <a:xfrm>
            <a:off x="412873" y="703242"/>
            <a:ext cx="3824280" cy="855394"/>
          </a:xfrm>
          <a:prstGeom prst="snip1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vi-VN" sz="2000" b="1" dirty="0"/>
              <a:t>Bước 1</a:t>
            </a:r>
            <a:r>
              <a:rPr lang="vi-VN" sz="2000" dirty="0"/>
              <a:t>. Dùng thìa </a:t>
            </a:r>
            <a:r>
              <a:rPr lang="vi-VN" sz="2000" dirty="0" smtClean="0"/>
              <a:t>l</a:t>
            </a:r>
            <a:r>
              <a:rPr lang="en-US" sz="2000" dirty="0" smtClean="0"/>
              <a:t>ấ</a:t>
            </a:r>
            <a:r>
              <a:rPr lang="vi-VN" sz="2000" dirty="0" smtClean="0"/>
              <a:t>y </a:t>
            </a:r>
            <a:r>
              <a:rPr lang="vi-VN" sz="2000" dirty="0"/>
              <a:t>một </a:t>
            </a:r>
            <a:r>
              <a:rPr lang="en-US" sz="2000" dirty="0" smtClean="0"/>
              <a:t>ít trứng </a:t>
            </a:r>
            <a:r>
              <a:rPr lang="vi-VN" sz="2000" dirty="0" smtClean="0"/>
              <a:t>cá </a:t>
            </a:r>
            <a:r>
              <a:rPr lang="vi-VN" sz="2000" dirty="0"/>
              <a:t>cho vào đĩa petri.</a:t>
            </a:r>
            <a:endParaRPr lang="en-US" sz="2000" dirty="0"/>
          </a:p>
        </p:txBody>
      </p:sp>
      <p:sp>
        <p:nvSpPr>
          <p:cNvPr id="5" name="Snip Single Corner Rectangle 4"/>
          <p:cNvSpPr/>
          <p:nvPr/>
        </p:nvSpPr>
        <p:spPr>
          <a:xfrm>
            <a:off x="914400" y="1684270"/>
            <a:ext cx="4059936" cy="647132"/>
          </a:xfrm>
          <a:prstGeom prst="snip1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000" b="1" dirty="0"/>
              <a:t>Bước </a:t>
            </a:r>
            <a:r>
              <a:rPr lang="en-US" sz="2000" b="1" dirty="0" smtClean="0"/>
              <a:t>2</a:t>
            </a:r>
            <a:r>
              <a:rPr lang="vi-VN" sz="2000" dirty="0" smtClean="0"/>
              <a:t>. </a:t>
            </a:r>
            <a:r>
              <a:rPr lang="vi-VN" sz="2000" dirty="0"/>
              <a:t>Nhỏ một ít nước vào đĩa</a:t>
            </a:r>
            <a:endParaRPr lang="en-US" sz="2000" dirty="0"/>
          </a:p>
        </p:txBody>
      </p:sp>
      <p:sp>
        <p:nvSpPr>
          <p:cNvPr id="7" name="Snip Single Corner Rectangle 6"/>
          <p:cNvSpPr/>
          <p:nvPr/>
        </p:nvSpPr>
        <p:spPr>
          <a:xfrm>
            <a:off x="1309422" y="2482636"/>
            <a:ext cx="4425696" cy="863237"/>
          </a:xfrm>
          <a:prstGeom prst="snip1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 smtClean="0"/>
          </a:p>
          <a:p>
            <a:pPr>
              <a:lnSpc>
                <a:spcPct val="150000"/>
              </a:lnSpc>
            </a:pPr>
            <a:r>
              <a:rPr lang="vi-VN" sz="2000" b="1" dirty="0" smtClean="0"/>
              <a:t>Bước </a:t>
            </a:r>
            <a:r>
              <a:rPr lang="en-US" sz="2000" b="1" dirty="0" smtClean="0"/>
              <a:t>3</a:t>
            </a:r>
            <a:r>
              <a:rPr lang="vi-VN" sz="2000" dirty="0" smtClean="0"/>
              <a:t>. </a:t>
            </a:r>
            <a:r>
              <a:rPr lang="vi-VN" sz="2000" dirty="0"/>
              <a:t>Dùng kim mũi mác khoáng nhẹ để trứng cá tách rời nhau.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8" name="Snip Single Corner Rectangle 7"/>
          <p:cNvSpPr/>
          <p:nvPr/>
        </p:nvSpPr>
        <p:spPr>
          <a:xfrm>
            <a:off x="1725167" y="3439391"/>
            <a:ext cx="4536643" cy="904009"/>
          </a:xfrm>
          <a:prstGeom prst="snip1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vi-VN" sz="1800" b="1" smtClean="0"/>
              <a:t>Bước </a:t>
            </a:r>
            <a:r>
              <a:rPr lang="en-US" sz="1800" b="1" dirty="0" smtClean="0"/>
              <a:t>4</a:t>
            </a:r>
            <a:r>
              <a:rPr lang="vi-VN" sz="1800" dirty="0" smtClean="0"/>
              <a:t>. </a:t>
            </a:r>
            <a:r>
              <a:rPr lang="vi-VN" sz="1800" dirty="0"/>
              <a:t>Quan sát tế bảo trứng cá bảng mắt thường hoặc bằng kính lúp</a:t>
            </a:r>
            <a:r>
              <a:rPr lang="vi-VN" sz="2000" dirty="0"/>
              <a:t>.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9" name="Snip Single Corner Rectangle 8"/>
          <p:cNvSpPr/>
          <p:nvPr/>
        </p:nvSpPr>
        <p:spPr>
          <a:xfrm>
            <a:off x="2300322" y="4451614"/>
            <a:ext cx="5149959" cy="691886"/>
          </a:xfrm>
          <a:prstGeom prst="snip1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000" b="1" dirty="0"/>
              <a:t>Bước </a:t>
            </a:r>
            <a:r>
              <a:rPr lang="en-US" sz="2000" b="1" dirty="0" smtClean="0"/>
              <a:t>5</a:t>
            </a:r>
            <a:r>
              <a:rPr lang="vi-VN" sz="2000" dirty="0" smtClean="0"/>
              <a:t>. </a:t>
            </a:r>
            <a:r>
              <a:rPr lang="vi-VN" sz="2000" dirty="0"/>
              <a:t>Vẽ hinh tế bào em quan </a:t>
            </a:r>
            <a:r>
              <a:rPr lang="vi-VN" sz="2000" dirty="0" smtClean="0"/>
              <a:t>sát</a:t>
            </a:r>
            <a:r>
              <a:rPr lang="en-US" sz="2000" dirty="0" smtClean="0"/>
              <a:t> </a:t>
            </a:r>
            <a:r>
              <a:rPr lang="vi-VN" sz="2000" dirty="0" smtClean="0"/>
              <a:t>được</a:t>
            </a:r>
            <a:r>
              <a:rPr lang="vi-VN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37903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Titania template">
  <a:themeElements>
    <a:clrScheme name="Custom 347">
      <a:dk1>
        <a:srgbClr val="4D778A"/>
      </a:dk1>
      <a:lt1>
        <a:srgbClr val="FFFFFF"/>
      </a:lt1>
      <a:dk2>
        <a:srgbClr val="7198A9"/>
      </a:dk2>
      <a:lt2>
        <a:srgbClr val="EFF3F5"/>
      </a:lt2>
      <a:accent1>
        <a:srgbClr val="37A9DD"/>
      </a:accent1>
      <a:accent2>
        <a:srgbClr val="B0D85B"/>
      </a:accent2>
      <a:accent3>
        <a:srgbClr val="EDC67B"/>
      </a:accent3>
      <a:accent4>
        <a:srgbClr val="FAA99C"/>
      </a:accent4>
      <a:accent5>
        <a:srgbClr val="EFF3F5"/>
      </a:accent5>
      <a:accent6>
        <a:srgbClr val="7198A9"/>
      </a:accent6>
      <a:hlink>
        <a:srgbClr val="4D778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976</Words>
  <PresentationFormat>On-screen Show (16:9)</PresentationFormat>
  <Paragraphs>126</Paragraphs>
  <Slides>21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Muli</vt:lpstr>
      <vt:lpstr>Wingdings</vt:lpstr>
      <vt:lpstr>Times New Roman</vt:lpstr>
      <vt:lpstr>Arvo</vt:lpstr>
      <vt:lpstr>Calibri</vt:lpstr>
      <vt:lpstr>Titania template</vt:lpstr>
      <vt:lpstr>BÀI 21: THỰC HÀNH: QUAN SÁT VÀ PHÂN BIỆT MỘT SỐ LOẠI TẾ BÀO</vt:lpstr>
      <vt:lpstr>PowerPoint Presentation</vt:lpstr>
      <vt:lpstr>Thực hành quan sát tế bào lớn bằng mắt thường và tế bào nhỏ bằng kính hiển vi</vt:lpstr>
      <vt:lpstr>I. CHUẨN BỊ</vt:lpstr>
      <vt:lpstr>PowerPoint Presentation</vt:lpstr>
      <vt:lpstr>2. Mẫu vật</vt:lpstr>
      <vt:lpstr>1. Làm tiêu bản, quan sát và vẽ tế bào biểu bì hành tây</vt:lpstr>
      <vt:lpstr>PowerPoint Presentation</vt:lpstr>
      <vt:lpstr>PowerPoint Presentation</vt:lpstr>
      <vt:lpstr>PowerPoint Presentation</vt:lpstr>
      <vt:lpstr>PowerPoint Presentation</vt:lpstr>
      <vt:lpstr>III. THU HOẠCH</vt:lpstr>
      <vt:lpstr>PowerPoint Presentation</vt:lpstr>
      <vt:lpstr>PowerPoint Presentation</vt:lpstr>
      <vt:lpstr>3. Trả lời câu hỏi</vt:lpstr>
      <vt:lpstr>Luyện tập</vt:lpstr>
      <vt:lpstr>Màng nhân là cấu trúc không thể quan sát thấy  ở tế bào của nhóm sinh vật nào?</vt:lpstr>
      <vt:lpstr>Trong quá trình làm tiêu bản, em cần lưu ý  điều gì? Hãy chia sẻ kinh nghiệm của em</vt:lpstr>
      <vt:lpstr>PowerPoint Presentation</vt:lpstr>
      <vt:lpstr>PowerPoint Presentation</vt:lpstr>
      <vt:lpstr>CẢM ƠN CÁC EM  ĐÃ LẮNG NGHE BÀI GIẢNG!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modified xsi:type="dcterms:W3CDTF">2021-08-28T17:50:14Z</dcterms:modified>
</cp:coreProperties>
</file>