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6AD3D4-4348-4D7F-86AC-5A226FCA0773}" type="datetimeFigureOut">
              <a:rPr lang="en-US" smtClean="0"/>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4080024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D3D4-4348-4D7F-86AC-5A226FCA0773}" type="datetimeFigureOut">
              <a:rPr lang="en-US" smtClean="0"/>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384253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D3D4-4348-4D7F-86AC-5A226FCA0773}" type="datetimeFigureOut">
              <a:rPr lang="en-US" smtClean="0"/>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294856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D3D4-4348-4D7F-86AC-5A226FCA0773}" type="datetimeFigureOut">
              <a:rPr lang="en-US" smtClean="0"/>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236854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6AD3D4-4348-4D7F-86AC-5A226FCA0773}" type="datetimeFigureOut">
              <a:rPr lang="en-US" smtClean="0"/>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1283193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6AD3D4-4348-4D7F-86AC-5A226FCA0773}" type="datetimeFigureOut">
              <a:rPr lang="en-US" smtClean="0"/>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139741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6AD3D4-4348-4D7F-86AC-5A226FCA0773}" type="datetimeFigureOut">
              <a:rPr lang="en-US" smtClean="0"/>
              <a:t>7/3/2022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399612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6AD3D4-4348-4D7F-86AC-5A226FCA0773}" type="datetimeFigureOut">
              <a:rPr lang="en-US" smtClean="0"/>
              <a:t>7/3/2022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810059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AD3D4-4348-4D7F-86AC-5A226FCA0773}" type="datetimeFigureOut">
              <a:rPr lang="en-US" smtClean="0"/>
              <a:t>7/3/2022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407272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6AD3D4-4348-4D7F-86AC-5A226FCA0773}" type="datetimeFigureOut">
              <a:rPr lang="en-US" smtClean="0"/>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3073104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6AD3D4-4348-4D7F-86AC-5A226FCA0773}" type="datetimeFigureOut">
              <a:rPr lang="en-US" smtClean="0"/>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9A8-D563-48B5-B327-44F6432439D9}" type="slidenum">
              <a:rPr lang="en-US" smtClean="0"/>
              <a:t>‹#›</a:t>
            </a:fld>
            <a:endParaRPr lang="en-US"/>
          </a:p>
        </p:txBody>
      </p:sp>
    </p:spTree>
    <p:extLst>
      <p:ext uri="{BB962C8B-B14F-4D97-AF65-F5344CB8AC3E}">
        <p14:creationId xmlns:p14="http://schemas.microsoft.com/office/powerpoint/2010/main" val="419118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AD3D4-4348-4D7F-86AC-5A226FCA0773}" type="datetimeFigureOut">
              <a:rPr lang="en-US" smtClean="0"/>
              <a:t>7/3/2022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DD9A8-D563-48B5-B327-44F6432439D9}" type="slidenum">
              <a:rPr lang="en-US" smtClean="0"/>
              <a:t>‹#›</a:t>
            </a:fld>
            <a:endParaRPr lang="en-US"/>
          </a:p>
        </p:txBody>
      </p:sp>
    </p:spTree>
    <p:extLst>
      <p:ext uri="{BB962C8B-B14F-4D97-AF65-F5344CB8AC3E}">
        <p14:creationId xmlns:p14="http://schemas.microsoft.com/office/powerpoint/2010/main" val="180096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849"/>
            <a:ext cx="9144000" cy="1303606"/>
          </a:xfrm>
          <a:prstGeom prst="rect">
            <a:avLst/>
          </a:prstGeom>
          <a:ln w="38100">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5897"/>
            <a:ext cx="5334000" cy="5582103"/>
          </a:xfrm>
          <a:prstGeom prst="rect">
            <a:avLst/>
          </a:prstGeom>
          <a:ln w="28575">
            <a:solidFill>
              <a:schemeClr val="tx1"/>
            </a:solidFill>
          </a:ln>
        </p:spPr>
      </p:pic>
      <p:sp>
        <p:nvSpPr>
          <p:cNvPr id="6" name="Oval Callout 5"/>
          <p:cNvSpPr/>
          <p:nvPr/>
        </p:nvSpPr>
        <p:spPr>
          <a:xfrm>
            <a:off x="3013362" y="1378438"/>
            <a:ext cx="3823856" cy="3860643"/>
          </a:xfrm>
          <a:prstGeom prst="wedgeEllipseCallou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dirty="0">
              <a:solidFill>
                <a:schemeClr val="tx1"/>
              </a:solidFill>
              <a:latin typeface="Times New Roman" pitchFamily="18" charset="0"/>
              <a:cs typeface="Times New Roman" pitchFamily="18" charset="0"/>
            </a:endParaRPr>
          </a:p>
        </p:txBody>
      </p:sp>
      <p:sp>
        <p:nvSpPr>
          <p:cNvPr id="7" name="TextBox 6"/>
          <p:cNvSpPr txBox="1"/>
          <p:nvPr/>
        </p:nvSpPr>
        <p:spPr>
          <a:xfrm>
            <a:off x="3610839" y="2000228"/>
            <a:ext cx="2628902" cy="2677656"/>
          </a:xfrm>
          <a:prstGeom prst="rect">
            <a:avLst/>
          </a:prstGeom>
          <a:noFill/>
        </p:spPr>
        <p:txBody>
          <a:bodyPr wrap="square" rtlCol="0">
            <a:spAutoFit/>
          </a:bodyPr>
          <a:lstStyle/>
          <a:p>
            <a:pPr algn="just"/>
            <a:r>
              <a:rPr lang="en-US" sz="2800" dirty="0" smtClean="0">
                <a:solidFill>
                  <a:schemeClr val="tx1"/>
                </a:solidFill>
                <a:latin typeface="Times New Roman" pitchFamily="18" charset="0"/>
                <a:cs typeface="Times New Roman" pitchFamily="18" charset="0"/>
              </a:rPr>
              <a:t>GV </a:t>
            </a:r>
            <a:r>
              <a:rPr lang="en-US" sz="2800" dirty="0" err="1" smtClean="0">
                <a:solidFill>
                  <a:schemeClr val="tx1"/>
                </a:solidFill>
                <a:latin typeface="Times New Roman" pitchFamily="18" charset="0"/>
                <a:cs typeface="Times New Roman" pitchFamily="18" charset="0"/>
              </a:rPr>
              <a:t>yêu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cầu</a:t>
            </a:r>
            <a:r>
              <a:rPr lang="en-US" sz="2800" dirty="0" smtClean="0">
                <a:solidFill>
                  <a:schemeClr val="tx1"/>
                </a:solidFill>
                <a:latin typeface="Times New Roman" pitchFamily="18" charset="0"/>
                <a:cs typeface="Times New Roman" pitchFamily="18" charset="0"/>
              </a:rPr>
              <a:t> HS </a:t>
            </a:r>
            <a:r>
              <a:rPr lang="en-US" sz="2800" dirty="0" err="1" smtClean="0">
                <a:solidFill>
                  <a:schemeClr val="tx1"/>
                </a:solidFill>
                <a:latin typeface="Times New Roman" pitchFamily="18" charset="0"/>
                <a:cs typeface="Times New Roman" pitchFamily="18" charset="0"/>
              </a:rPr>
              <a:t>vận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dụng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kiến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thức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đã</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học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trình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bày</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sự</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vận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chuyển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các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chất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trong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cây</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
        <p:nvSpPr>
          <p:cNvPr id="8" name="TextBox 7"/>
          <p:cNvSpPr txBox="1"/>
          <p:nvPr/>
        </p:nvSpPr>
        <p:spPr>
          <a:xfrm>
            <a:off x="5534890" y="1435458"/>
            <a:ext cx="3429001" cy="5262979"/>
          </a:xfrm>
          <a:prstGeom prst="rect">
            <a:avLst/>
          </a:prstGeom>
          <a:solidFill>
            <a:schemeClr val="accent6">
              <a:lumMod val="20000"/>
              <a:lumOff val="80000"/>
            </a:schemeClr>
          </a:solidFill>
          <a:ln w="28575">
            <a:solidFill>
              <a:schemeClr val="tx1"/>
            </a:solidFill>
          </a:ln>
        </p:spPr>
        <p:txBody>
          <a:bodyPr wrap="square" rtlCol="0">
            <a:spAutoFit/>
          </a:bodyPr>
          <a:lstStyle/>
          <a:p>
            <a:pPr algn="just"/>
            <a:r>
              <a:rPr lang="en-US" sz="2800" dirty="0" err="1" smtClean="0">
                <a:latin typeface="Times New Roman" pitchFamily="18" charset="0"/>
                <a:cs typeface="Times New Roman" pitchFamily="18" charset="0"/>
              </a:rPr>
              <a:t>Nước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khoáng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hòa</a:t>
            </a:r>
            <a:r>
              <a:rPr lang="en-US" sz="2800" dirty="0" smtClean="0">
                <a:latin typeface="Times New Roman" pitchFamily="18" charset="0"/>
                <a:cs typeface="Times New Roman" pitchFamily="18" charset="0"/>
              </a:rPr>
              <a:t> tan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chuyển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theo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gỗ</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rễ</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bộ</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phận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dòng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lên</a:t>
            </a:r>
            <a:r>
              <a:rPr lang="en-US" sz="2800" dirty="0" smtClean="0">
                <a:latin typeface="Times New Roman" pitchFamily="18" charset="0"/>
                <a:cs typeface="Times New Roman" pitchFamily="18" charset="0"/>
              </a:rPr>
              <a:t>).</a:t>
            </a:r>
          </a:p>
          <a:p>
            <a:pPr algn="just"/>
            <a:r>
              <a:rPr lang="en-US" sz="2800" dirty="0" err="1" smtClean="0">
                <a:latin typeface="Times New Roman" pitchFamily="18" charset="0"/>
                <a:cs typeface="Times New Roman" pitchFamily="18" charset="0"/>
              </a:rPr>
              <a:t>Chất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hữu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cơ</a:t>
            </a:r>
            <a:r>
              <a:rPr lang="en-US" sz="2800" dirty="0" smtClean="0">
                <a:latin typeface="Times New Roman" pitchFamily="18" charset="0"/>
                <a:cs typeface="Times New Roman" pitchFamily="18" charset="0"/>
              </a:rPr>
              <a:t> do </a:t>
            </a:r>
            <a:r>
              <a:rPr lang="en-US" sz="2800" dirty="0" err="1" smtClean="0">
                <a:latin typeface="Times New Roman" pitchFamily="18" charset="0"/>
                <a:cs typeface="Times New Roman" pitchFamily="18" charset="0"/>
              </a:rPr>
              <a:t>lá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tổng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chuyển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đến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cần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dùng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hoặc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nhờ</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rây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dòng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xuống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2882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P spid="7" grpId="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467600" cy="762000"/>
          </a:xfrm>
          <a:prstGeom prst="rect">
            <a:avLst/>
          </a:prstGeom>
          <a:ln w="28575">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6019800" cy="609600"/>
          </a:xfrm>
          <a:prstGeom prst="rect">
            <a:avLst/>
          </a:prstGeom>
          <a:ln w="28575">
            <a:solidFill>
              <a:schemeClr val="tx1"/>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7800"/>
            <a:ext cx="6019800" cy="5410200"/>
          </a:xfrm>
          <a:prstGeom prst="rect">
            <a:avLst/>
          </a:prstGeom>
          <a:ln w="28575">
            <a:solidFill>
              <a:schemeClr val="tx1"/>
            </a:solidFill>
          </a:ln>
        </p:spPr>
      </p:pic>
      <p:sp>
        <p:nvSpPr>
          <p:cNvPr id="7" name="Rectangle 6"/>
          <p:cNvSpPr/>
          <p:nvPr/>
        </p:nvSpPr>
        <p:spPr>
          <a:xfrm>
            <a:off x="6151418" y="1415718"/>
            <a:ext cx="2971800" cy="5262979"/>
          </a:xfrm>
          <a:prstGeom prst="rect">
            <a:avLst/>
          </a:prstGeom>
          <a:solidFill>
            <a:schemeClr val="accent6">
              <a:lumMod val="20000"/>
              <a:lumOff val="80000"/>
            </a:schemeClr>
          </a:solidFill>
          <a:ln w="28575">
            <a:solidFill>
              <a:schemeClr val="tx1"/>
            </a:solidFill>
          </a:ln>
        </p:spPr>
        <p:txBody>
          <a:bodyPr wrap="square">
            <a:spAutoFit/>
          </a:bodyPr>
          <a:lstStyle/>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ở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góp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a:t>
            </a:r>
            <a:r>
              <a:rPr lang="vi-VN" sz="2800" dirty="0">
                <a:latin typeface="Times New Roman" pitchFamily="18" charset="0"/>
                <a:cs typeface="Times New Roman" pitchFamily="18" charset="0"/>
              </a:rPr>
              <a:t>ầ</a:t>
            </a:r>
            <a:r>
              <a:rPr lang="en-US" sz="2800" dirty="0">
                <a:latin typeface="Times New Roman" pitchFamily="18" charset="0"/>
                <a:cs typeface="Times New Roman" pitchFamily="18" charset="0"/>
              </a:rPr>
              <a:t>n </a:t>
            </a:r>
            <a:r>
              <a:rPr lang="en-US" sz="2800" dirty="0" err="1">
                <a:latin typeface="Times New Roman" pitchFamily="18" charset="0"/>
                <a:cs typeface="Times New Roman" pitchFamily="18" charset="0"/>
              </a:rPr>
              <a:t>vận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vi-VN" sz="2800" dirty="0">
                <a:latin typeface="Times New Roman" pitchFamily="18" charset="0"/>
                <a:cs typeface="Times New Roman" pitchFamily="18" charset="0"/>
              </a:rPr>
              <a:t>điều hòa nhiệt độ cho cây, làm mát không khí xung quanh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giúp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CO</a:t>
            </a:r>
            <a:r>
              <a:rPr lang="en-US" sz="2800" baseline="-25000" dirty="0">
                <a:latin typeface="Times New Roman" pitchFamily="18" charset="0"/>
                <a:cs typeface="Times New Roman" pitchFamily="18" charset="0"/>
              </a:rPr>
              <a:t>2</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O­</a:t>
            </a:r>
            <a:r>
              <a:rPr lang="en-US" sz="2800" baseline="-25000" dirty="0">
                <a:latin typeface="Times New Roman" pitchFamily="18" charset="0"/>
                <a:cs typeface="Times New Roman" pitchFamily="18" charset="0"/>
              </a:rPr>
              <a:t>2</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ngoài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4882" y="911235"/>
            <a:ext cx="685800" cy="504483"/>
          </a:xfrm>
          <a:prstGeom prst="rect">
            <a:avLst/>
          </a:prstGeom>
        </p:spPr>
      </p:pic>
    </p:spTree>
    <p:extLst>
      <p:ext uri="{BB962C8B-B14F-4D97-AF65-F5344CB8AC3E}">
        <p14:creationId xmlns:p14="http://schemas.microsoft.com/office/powerpoint/2010/main" val="398335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ây lấy bóng mát | Cây Xanh Bình Lo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Cây lấy bóng mát | Cây Xanh Bình Lo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9144000" cy="1303606"/>
          </a:xfrm>
          <a:prstGeom prst="rect">
            <a:avLst/>
          </a:prstGeom>
          <a:ln w="28575">
            <a:solidFill>
              <a:schemeClr val="tx1"/>
            </a:solidFill>
          </a:ln>
        </p:spPr>
      </p:pic>
      <p:sp>
        <p:nvSpPr>
          <p:cNvPr id="6" name="Rectangle 5"/>
          <p:cNvSpPr/>
          <p:nvPr/>
        </p:nvSpPr>
        <p:spPr>
          <a:xfrm>
            <a:off x="4703618" y="1227406"/>
            <a:ext cx="4440382" cy="5693866"/>
          </a:xfrm>
          <a:prstGeom prst="rect">
            <a:avLst/>
          </a:prstGeom>
          <a:solidFill>
            <a:schemeClr val="bg1"/>
          </a:solidFill>
          <a:ln w="28575">
            <a:solidFill>
              <a:schemeClr val="tx1"/>
            </a:solidFill>
          </a:ln>
        </p:spPr>
        <p:txBody>
          <a:bodyPr wrap="square">
            <a:spAutoFit/>
          </a:bodyPr>
          <a:lstStyle/>
          <a:p>
            <a:pPr algn="just"/>
            <a:r>
              <a:rPr lang="en-US" sz="2800" dirty="0" smtClean="0">
                <a:latin typeface="Times New Roman" pitchFamily="18" charset="0"/>
                <a:cs typeface="Times New Roman" pitchFamily="18" charset="0"/>
              </a:rPr>
              <a:t>GV </a:t>
            </a:r>
            <a:r>
              <a:rPr lang="en-US" sz="2800" dirty="0" err="1">
                <a:latin typeface="Times New Roman" pitchFamily="18" charset="0"/>
                <a:cs typeface="Times New Roman" pitchFamily="18" charset="0"/>
              </a:rPr>
              <a:t>yêu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cầu</a:t>
            </a:r>
            <a:r>
              <a:rPr lang="en-US" sz="2800" dirty="0">
                <a:latin typeface="Times New Roman" pitchFamily="18" charset="0"/>
                <a:cs typeface="Times New Roman" pitchFamily="18" charset="0"/>
              </a:rPr>
              <a:t> HS </a:t>
            </a:r>
            <a:r>
              <a:rPr lang="vi-VN" sz="2800" dirty="0">
                <a:latin typeface="Times New Roman" pitchFamily="18" charset="0"/>
                <a:cs typeface="Times New Roman" pitchFamily="18" charset="0"/>
              </a:rPr>
              <a:t>vận dụng kiến thức đã học trả lời câu hỏi: </a:t>
            </a:r>
            <a:endParaRPr lang="en-US" sz="2800" dirty="0">
              <a:latin typeface="Times New Roman" pitchFamily="18" charset="0"/>
              <a:cs typeface="Times New Roman" pitchFamily="18" charset="0"/>
            </a:endParaRPr>
          </a:p>
          <a:p>
            <a:pPr algn="just"/>
            <a:r>
              <a:rPr lang="vi-VN" sz="2800" dirty="0">
                <a:latin typeface="Times New Roman" pitchFamily="18" charset="0"/>
                <a:cs typeface="Times New Roman" pitchFamily="18" charset="0"/>
              </a:rPr>
              <a:t>1. Một bạn HS sử dụng nhiệt kế đo nhiệt độ bề mặt lá thấy thấp hơn 0.5 – 1◦ C so với nhiệt độ môi trường. Em hãy giải thích nguyên nhân dẫn đến sự chênh lệch đó?</a:t>
            </a:r>
            <a:endParaRPr lang="en-US" sz="2800" dirty="0">
              <a:latin typeface="Times New Roman" pitchFamily="18" charset="0"/>
              <a:cs typeface="Times New Roman" pitchFamily="18" charset="0"/>
            </a:endParaRPr>
          </a:p>
          <a:p>
            <a:pPr algn="just"/>
            <a:r>
              <a:rPr lang="vi-VN" sz="2800" dirty="0">
                <a:latin typeface="Times New Roman" pitchFamily="18" charset="0"/>
                <a:cs typeface="Times New Roman" pitchFamily="18" charset="0"/>
              </a:rPr>
              <a:t>2. Tại sao người ta lại tưới nước nhiều hơn cho cây trồng vào những ngày hè nắng nóng?</a:t>
            </a:r>
            <a:endParaRPr lang="en-US" sz="2800" dirty="0">
              <a:latin typeface="Times New Roman" pitchFamily="18" charset="0"/>
              <a:cs typeface="Times New Roman" pitchFamily="18" charset="0"/>
            </a:endParaRPr>
          </a:p>
        </p:txBody>
      </p:sp>
      <p:pic>
        <p:nvPicPr>
          <p:cNvPr id="1032" name="Picture 8" descr="Cậu bé dưới bóng cây - Trí Thức 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4703618" cy="562587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88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 calcmode="lin" valueType="num">
                                      <p:cBhvr additive="base">
                                        <p:cTn id="7" dur="500" fill="hold"/>
                                        <p:tgtEl>
                                          <p:spTgt spid="1032"/>
                                        </p:tgtEl>
                                        <p:attrNameLst>
                                          <p:attrName>ppt_x</p:attrName>
                                        </p:attrNameLst>
                                      </p:cBhvr>
                                      <p:tavLst>
                                        <p:tav tm="0">
                                          <p:val>
                                            <p:strVal val="#ppt_x"/>
                                          </p:val>
                                        </p:tav>
                                        <p:tav tm="100000">
                                          <p:val>
                                            <p:strVal val="#ppt_x"/>
                                          </p:val>
                                        </p:tav>
                                      </p:tavLst>
                                    </p:anim>
                                    <p:anim calcmode="lin" valueType="num">
                                      <p:cBhvr additive="base">
                                        <p:cTn id="8"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9144000" cy="1303606"/>
          </a:xfrm>
          <a:prstGeom prst="rect">
            <a:avLst/>
          </a:prstGeom>
          <a:ln w="28575">
            <a:solidFill>
              <a:schemeClr val="tx1"/>
            </a:solidFill>
          </a:ln>
        </p:spPr>
      </p:pic>
      <p:pic>
        <p:nvPicPr>
          <p:cNvPr id="5" name="Picture 8" descr="Cậu bé dưới bóng cây - Trí Thức 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5943600" cy="554967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6096000" y="1752600"/>
            <a:ext cx="2916382" cy="3970318"/>
          </a:xfrm>
          <a:prstGeom prst="rect">
            <a:avLst/>
          </a:prstGeom>
          <a:solidFill>
            <a:schemeClr val="accent6">
              <a:lumMod val="20000"/>
              <a:lumOff val="80000"/>
            </a:schemeClr>
          </a:solidFill>
          <a:ln w="19050">
            <a:solidFill>
              <a:srgbClr val="FF0000"/>
            </a:solidFill>
          </a:ln>
        </p:spPr>
        <p:txBody>
          <a:bodyPr wrap="square">
            <a:spAutoFit/>
          </a:bodyPr>
          <a:lstStyle/>
          <a:p>
            <a:pPr algn="just"/>
            <a:r>
              <a:rPr lang="vi-VN" sz="2800" dirty="0">
                <a:latin typeface="Times New Roman" pitchFamily="18" charset="0"/>
                <a:cs typeface="Times New Roman" pitchFamily="18" charset="0"/>
              </a:rPr>
              <a:t>1. Do ở lá diễn ra quá trình thoát hơi nước, nước bay hơi làm giảm nhiệt độ bề mặt lá, do đó nhiệt độ ở bề mặt lá sẽ thấp hơn nhiệt độ môi trường.</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21905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9144000" cy="1303606"/>
          </a:xfrm>
          <a:prstGeom prst="rect">
            <a:avLst/>
          </a:prstGeom>
          <a:ln w="28575">
            <a:solidFill>
              <a:schemeClr val="tx1"/>
            </a:solidFill>
          </a:ln>
        </p:spPr>
      </p:pic>
      <p:sp>
        <p:nvSpPr>
          <p:cNvPr id="5" name="Rectangle 4"/>
          <p:cNvSpPr/>
          <p:nvPr/>
        </p:nvSpPr>
        <p:spPr>
          <a:xfrm>
            <a:off x="5715000" y="1524000"/>
            <a:ext cx="3276600" cy="4832092"/>
          </a:xfrm>
          <a:prstGeom prst="rect">
            <a:avLst/>
          </a:prstGeom>
          <a:solidFill>
            <a:schemeClr val="accent6">
              <a:lumMod val="20000"/>
              <a:lumOff val="80000"/>
            </a:schemeClr>
          </a:solidFill>
          <a:ln w="19050">
            <a:solidFill>
              <a:schemeClr val="tx1"/>
            </a:solidFill>
          </a:ln>
        </p:spPr>
        <p:txBody>
          <a:bodyPr wrap="square">
            <a:spAutoFit/>
          </a:bodyPr>
          <a:lstStyle/>
          <a:p>
            <a:pPr algn="just"/>
            <a:r>
              <a:rPr lang="vi-VN" sz="2800" dirty="0">
                <a:latin typeface="Times New Roman" pitchFamily="18" charset="0"/>
                <a:cs typeface="Times New Roman" pitchFamily="18" charset="0"/>
              </a:rPr>
              <a:t>2. Vào những ngày hè nóng bức, cây sẽ thoát hơi nước nhiều để làm giảm nhiệt độ bề mặt lá, do đó cần tưới nhiều nước hơn cho cây để bù lại lượng nước bị mất qua quá trình thoát hơi nước nếu không cây sẽ bị khô héo.</a:t>
            </a:r>
            <a:endParaRPr lang="en-US" sz="2800" dirty="0">
              <a:latin typeface="Times New Roman" pitchFamily="18" charset="0"/>
              <a:cs typeface="Times New Roman" pitchFamily="18" charset="0"/>
            </a:endParaRPr>
          </a:p>
        </p:txBody>
      </p:sp>
      <p:pic>
        <p:nvPicPr>
          <p:cNvPr id="2050" name="Picture 2" descr="Hình ảnh Arbor Day Tưới Nước Cho Cậu Bé Trồng Cây Cùng Nhau Trồng Cây PNG ,  Lễ Trồng Cây, Tưới Nước Cho Cậu Bé, Cùng Nhau ăn Cây PNG miễn ph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5562600" cy="54864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637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27406"/>
            <a:ext cx="9144000" cy="6124754"/>
          </a:xfrm>
          <a:prstGeom prst="rect">
            <a:avLst/>
          </a:prstGeom>
          <a:solidFill>
            <a:schemeClr val="accent6">
              <a:lumMod val="40000"/>
              <a:lumOff val="60000"/>
            </a:schemeClr>
          </a:solidFill>
        </p:spPr>
        <p:txBody>
          <a:bodyPr wrap="square">
            <a:spAutoFit/>
          </a:bodyPr>
          <a:lstStyle/>
          <a:p>
            <a:pPr algn="just"/>
            <a:r>
              <a:rPr lang="en-US" sz="2800" dirty="0">
                <a:latin typeface="Times New Roman" pitchFamily="18" charset="0"/>
                <a:cs typeface="Times New Roman" pitchFamily="18" charset="0"/>
              </a:rPr>
              <a:t>GV </a:t>
            </a:r>
            <a:r>
              <a:rPr lang="vi-VN" sz="2800" dirty="0">
                <a:latin typeface="Times New Roman" pitchFamily="18" charset="0"/>
                <a:cs typeface="Times New Roman" pitchFamily="18" charset="0"/>
              </a:rPr>
              <a:t>hướng dẫn HS về nhà </a:t>
            </a:r>
            <a:r>
              <a:rPr lang="en-US" sz="2800" dirty="0" err="1" smtClean="0">
                <a:latin typeface="Times New Roman" pitchFamily="18" charset="0"/>
                <a:cs typeface="Times New Roman" pitchFamily="18" charset="0"/>
              </a:rPr>
              <a:t>thảo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luận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nhóm</a:t>
            </a: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làm </a:t>
            </a:r>
            <a:r>
              <a:rPr lang="vi-VN" sz="2800" dirty="0">
                <a:latin typeface="Times New Roman" pitchFamily="18" charset="0"/>
                <a:cs typeface="Times New Roman" pitchFamily="18" charset="0"/>
              </a:rPr>
              <a:t>thí nghiệm chứng minh phần lớn nước do rễ hút vào cây bị mất đi qua quá trình thoát hơi nước ở </a:t>
            </a:r>
            <a:r>
              <a:rPr lang="vi-VN" sz="2800" dirty="0" smtClean="0">
                <a:latin typeface="Times New Roman" pitchFamily="18" charset="0"/>
                <a:cs typeface="Times New Roman" pitchFamily="18" charset="0"/>
              </a:rPr>
              <a:t>lá</a:t>
            </a:r>
            <a:r>
              <a:rPr lang="en-US" sz="2800" dirty="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Chuẩn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bao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nilong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suốt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rễ</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chậu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bỏ</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lọ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thủy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Đặt</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thủy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phía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Trùm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túi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nilong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chậu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miệng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túi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6 </a:t>
            </a:r>
            <a:r>
              <a:rPr lang="en-US" sz="2800" dirty="0" err="1">
                <a:latin typeface="Times New Roman" pitchFamily="18" charset="0"/>
                <a:cs typeface="Times New Roman" pitchFamily="18" charset="0"/>
              </a:rPr>
              <a:t>giờ</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Chụp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hoặc</a:t>
            </a:r>
            <a:r>
              <a:rPr lang="en-US" sz="2800" dirty="0">
                <a:latin typeface="Times New Roman" pitchFamily="18" charset="0"/>
                <a:cs typeface="Times New Roman" pitchFamily="18" charset="0"/>
              </a:rPr>
              <a:t> quay video </a:t>
            </a:r>
            <a:r>
              <a:rPr lang="en-US" sz="2800" dirty="0" err="1">
                <a:latin typeface="Times New Roman" pitchFamily="18" charset="0"/>
                <a:cs typeface="Times New Roman" pitchFamily="18" charset="0"/>
              </a:rPr>
              <a:t>quá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lớp</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luận</a:t>
            </a:r>
            <a:r>
              <a:rPr lang="en-US" sz="2800" dirty="0">
                <a:latin typeface="Times New Roman" pitchFamily="18" charset="0"/>
                <a:cs typeface="Times New Roman" pitchFamily="18" charset="0"/>
              </a:rPr>
              <a:t>.</a:t>
            </a:r>
          </a:p>
          <a:p>
            <a:pPr algn="just"/>
            <a:endParaRPr lang="en-US" sz="2800" dirty="0">
              <a:latin typeface="Times New Roman" pitchFamily="18" charset="0"/>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9144000" cy="1303606"/>
          </a:xfrm>
          <a:prstGeom prst="rect">
            <a:avLst/>
          </a:prstGeom>
          <a:ln w="38100">
            <a:solidFill>
              <a:schemeClr val="tx1"/>
            </a:solidFill>
          </a:ln>
        </p:spPr>
      </p:pic>
      <p:sp>
        <p:nvSpPr>
          <p:cNvPr id="6" name="AutoShape 2" descr="Sinh học 6 Bài 24: Phần lớn nước vào cây đi đ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Sinh học 6 Bài 24: Phần lớn nước vào cây đi đâ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310477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200"/>
            <a:ext cx="9144000" cy="1303606"/>
          </a:xfrm>
          <a:prstGeom prst="rect">
            <a:avLst/>
          </a:prstGeom>
          <a:ln w="28575">
            <a:solidFill>
              <a:schemeClr val="tx1"/>
            </a:solidFill>
          </a:ln>
        </p:spPr>
      </p:pic>
      <p:pic>
        <p:nvPicPr>
          <p:cNvPr id="2" name="TN sự thoát hơi nước.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227406"/>
            <a:ext cx="9144000" cy="5478194"/>
          </a:xfrm>
          <a:prstGeom prst="rect">
            <a:avLst/>
          </a:prstGeom>
        </p:spPr>
      </p:pic>
    </p:spTree>
    <p:extLst>
      <p:ext uri="{BB962C8B-B14F-4D97-AF65-F5344CB8AC3E}">
        <p14:creationId xmlns:p14="http://schemas.microsoft.com/office/powerpoint/2010/main" val="27467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200"/>
            <a:ext cx="9144000" cy="1303606"/>
          </a:xfrm>
          <a:prstGeom prst="rect">
            <a:avLst/>
          </a:prstGeom>
          <a:ln w="28575">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10" y="-55418"/>
            <a:ext cx="7710055" cy="1134794"/>
          </a:xfrm>
          <a:prstGeom prst="rect">
            <a:avLst/>
          </a:prstGeom>
          <a:ln w="28575">
            <a:solidFill>
              <a:schemeClr val="tx1"/>
            </a:solidFill>
          </a:ln>
        </p:spPr>
      </p:pic>
      <p:sp>
        <p:nvSpPr>
          <p:cNvPr id="6" name="Oval Callout 5"/>
          <p:cNvSpPr/>
          <p:nvPr/>
        </p:nvSpPr>
        <p:spPr>
          <a:xfrm>
            <a:off x="1357745" y="1206624"/>
            <a:ext cx="5867400" cy="4279776"/>
          </a:xfrm>
          <a:prstGeom prst="wedgeEllipse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smtClean="0">
                <a:solidFill>
                  <a:schemeClr val="tx1"/>
                </a:solidFill>
                <a:latin typeface="Times New Roman" pitchFamily="18" charset="0"/>
                <a:cs typeface="Times New Roman" pitchFamily="18" charset="0"/>
              </a:rPr>
              <a:t>Quan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sát</a:t>
            </a:r>
            <a:r>
              <a:rPr lang="en-US" sz="2800" dirty="0" smtClean="0">
                <a:solidFill>
                  <a:schemeClr val="tx1"/>
                </a:solidFill>
                <a:latin typeface="Times New Roman" pitchFamily="18" charset="0"/>
                <a:cs typeface="Times New Roman" pitchFamily="18" charset="0"/>
              </a:rPr>
              <a:t> video </a:t>
            </a:r>
            <a:r>
              <a:rPr lang="en-US" sz="2800" dirty="0" err="1" smtClean="0">
                <a:solidFill>
                  <a:schemeClr val="tx1"/>
                </a:solidFill>
                <a:latin typeface="Times New Roman" pitchFamily="18" charset="0"/>
                <a:cs typeface="Times New Roman" pitchFamily="18" charset="0"/>
              </a:rPr>
              <a:t>sau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kết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hợp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với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thông</a:t>
            </a:r>
            <a:r>
              <a:rPr lang="en-US" sz="2800" dirty="0" smtClean="0">
                <a:solidFill>
                  <a:schemeClr val="tx1"/>
                </a:solidFill>
                <a:latin typeface="Times New Roman" pitchFamily="18" charset="0"/>
                <a:cs typeface="Times New Roman" pitchFamily="18" charset="0"/>
              </a:rPr>
              <a:t> tin </a:t>
            </a:r>
            <a:r>
              <a:rPr lang="en-US" sz="2800" dirty="0" err="1" smtClean="0">
                <a:solidFill>
                  <a:schemeClr val="tx1"/>
                </a:solidFill>
                <a:latin typeface="Times New Roman" pitchFamily="18" charset="0"/>
                <a:cs typeface="Times New Roman" pitchFamily="18" charset="0"/>
              </a:rPr>
              <a:t>và</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hình</a:t>
            </a:r>
            <a:r>
              <a:rPr lang="en-US" sz="2800" dirty="0" smtClean="0">
                <a:solidFill>
                  <a:schemeClr val="tx1"/>
                </a:solidFill>
                <a:latin typeface="Times New Roman" pitchFamily="18" charset="0"/>
                <a:cs typeface="Times New Roman" pitchFamily="18" charset="0"/>
              </a:rPr>
              <a:t> 30.3 </a:t>
            </a:r>
            <a:r>
              <a:rPr lang="en-US" sz="2800" dirty="0" err="1" smtClean="0">
                <a:solidFill>
                  <a:schemeClr val="tx1"/>
                </a:solidFill>
                <a:latin typeface="Times New Roman" pitchFamily="18" charset="0"/>
                <a:cs typeface="Times New Roman" pitchFamily="18" charset="0"/>
              </a:rPr>
              <a:t>sgk</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mô</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quá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thoát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hơi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nước</a:t>
            </a:r>
            <a:r>
              <a:rPr lang="en-US" sz="2800" dirty="0">
                <a:solidFill>
                  <a:schemeClr val="tx1"/>
                </a:solidFill>
                <a:latin typeface="Times New Roman" pitchFamily="18" charset="0"/>
                <a:cs typeface="Times New Roman" pitchFamily="18" charset="0"/>
              </a:rPr>
              <a:t> qua </a:t>
            </a:r>
            <a:r>
              <a:rPr lang="en-US" sz="2800" dirty="0" err="1">
                <a:solidFill>
                  <a:schemeClr val="tx1"/>
                </a:solidFill>
                <a:latin typeface="Times New Roman" pitchFamily="18" charset="0"/>
                <a:cs typeface="Times New Roman" pitchFamily="18" charset="0"/>
              </a:rPr>
              <a:t>khí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khổng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biết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mở</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khổng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phụ</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thuộc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yếu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tố</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nào</a:t>
            </a:r>
            <a:r>
              <a:rPr lang="en-US" sz="2800" dirty="0">
                <a:solidFill>
                  <a:schemeClr val="tx1"/>
                </a:solidFill>
                <a:latin typeface="Times New Roman" pitchFamily="18" charset="0"/>
                <a:cs typeface="Times New Roman" pitchFamily="18" charset="0"/>
              </a:rPr>
              <a:t>?</a:t>
            </a: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 y="1234333"/>
            <a:ext cx="9144000" cy="5725540"/>
          </a:xfrm>
          <a:prstGeom prst="rect">
            <a:avLst/>
          </a:prstGeom>
          <a:ln w="28575">
            <a:solidFill>
              <a:schemeClr val="tx1"/>
            </a:solidFill>
          </a:ln>
        </p:spPr>
      </p:pic>
      <p:pic>
        <p:nvPicPr>
          <p:cNvPr id="8" name="thoát hơi nước.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6200" y="1227406"/>
            <a:ext cx="9067799" cy="5478194"/>
          </a:xfrm>
          <a:prstGeom prst="rect">
            <a:avLst/>
          </a:prstGeom>
          <a:ln w="28575">
            <a:solidFill>
              <a:srgbClr val="FF0000"/>
            </a:solidFill>
          </a:ln>
        </p:spPr>
      </p:pic>
    </p:spTree>
    <p:extLst>
      <p:ext uri="{BB962C8B-B14F-4D97-AF65-F5344CB8AC3E}">
        <p14:creationId xmlns:p14="http://schemas.microsoft.com/office/powerpoint/2010/main" val="27467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6"/>
                                        </p:tgtEl>
                                        <p:attrNameLst>
                                          <p:attrName>ppt_x</p:attrName>
                                        </p:attrNameLst>
                                      </p:cBhvr>
                                      <p:tavLst>
                                        <p:tav tm="0">
                                          <p:val>
                                            <p:strVal val="ppt_x"/>
                                          </p:val>
                                        </p:tav>
                                        <p:tav tm="100000">
                                          <p:val>
                                            <p:strVal val="ppt_x"/>
                                          </p:val>
                                        </p:tav>
                                      </p:tavLst>
                                    </p:anim>
                                    <p:anim calcmode="lin" valueType="num">
                                      <p:cBhvr additive="base">
                                        <p:cTn id="23" dur="500"/>
                                        <p:tgtEl>
                                          <p:spTgt spid="6"/>
                                        </p:tgtEl>
                                        <p:attrNameLst>
                                          <p:attrName>ppt_y</p:attrName>
                                        </p:attrNameLst>
                                      </p:cBhvr>
                                      <p:tavLst>
                                        <p:tav tm="0">
                                          <p:val>
                                            <p:strVal val="ppt_y"/>
                                          </p:val>
                                        </p:tav>
                                        <p:tav tm="100000">
                                          <p:val>
                                            <p:strVal val="1+ppt_h/2"/>
                                          </p:val>
                                        </p:tav>
                                      </p:tavLst>
                                    </p:anim>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8"/>
                                        </p:tgtEl>
                                        <p:attrNameLst>
                                          <p:attrName>ppt_x</p:attrName>
                                        </p:attrNameLst>
                                      </p:cBhvr>
                                      <p:tavLst>
                                        <p:tav tm="0">
                                          <p:val>
                                            <p:strVal val="ppt_x"/>
                                          </p:val>
                                        </p:tav>
                                        <p:tav tm="100000">
                                          <p:val>
                                            <p:strVal val="ppt_x"/>
                                          </p:val>
                                        </p:tav>
                                      </p:tavLst>
                                    </p:anim>
                                    <p:anim calcmode="lin" valueType="num">
                                      <p:cBhvr additive="base">
                                        <p:cTn id="35" dur="500"/>
                                        <p:tgtEl>
                                          <p:spTgt spid="8"/>
                                        </p:tgtEl>
                                        <p:attrNameLst>
                                          <p:attrName>ppt_y</p:attrName>
                                        </p:attrNameLst>
                                      </p:cBhvr>
                                      <p:tavLst>
                                        <p:tav tm="0">
                                          <p:val>
                                            <p:strVal val="ppt_y"/>
                                          </p:val>
                                        </p:tav>
                                        <p:tav tm="100000">
                                          <p:val>
                                            <p:strVal val="1+ppt_h/2"/>
                                          </p:val>
                                        </p:tav>
                                      </p:tavLst>
                                    </p:anim>
                                    <p:set>
                                      <p:cBhvr>
                                        <p:cTn id="36" dur="1" fill="hold">
                                          <p:stCondLst>
                                            <p:cond delay="499"/>
                                          </p:stCondLst>
                                        </p:cTn>
                                        <p:tgtEl>
                                          <p:spTgt spid="8"/>
                                        </p:tgtEl>
                                        <p:attrNameLst>
                                          <p:attrName>style.visibility</p:attrName>
                                        </p:attrNameLst>
                                      </p:cBhvr>
                                      <p:to>
                                        <p:strVal val="hidden"/>
                                      </p:to>
                                    </p:set>
                                    <p:cmd type="call" cmd="stop">
                                      <p:cBhvr>
                                        <p:cTn id="37" dur="1">
                                          <p:stCondLst>
                                            <p:cond delay="499"/>
                                          </p:stCondLst>
                                        </p:cTn>
                                        <p:tgtEl>
                                          <p:spTgt spid="8"/>
                                        </p:tgtEl>
                                      </p:cBhvr>
                                    </p:cmd>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4" fill="hold" display="0">
                  <p:stCondLst>
                    <p:cond delay="indefinite"/>
                  </p:stCondLst>
                </p:cTn>
                <p:tgtEl>
                  <p:spTgt spid="8"/>
                </p:tgtEl>
              </p:cMediaNode>
            </p:video>
          </p:childTnLst>
        </p:cTn>
      </p:par>
    </p:tnLst>
    <p:bldLst>
      <p:bldP spid="6" grpId="0" animBg="1"/>
      <p:bldP spid="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9044"/>
            <a:ext cx="5105400" cy="5416556"/>
          </a:xfrm>
          <a:prstGeom prst="rect">
            <a:avLst/>
          </a:prstGeom>
          <a:ln w="28575">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06"/>
            <a:ext cx="7710055" cy="1134794"/>
          </a:xfrm>
          <a:prstGeom prst="rect">
            <a:avLst/>
          </a:prstGeom>
          <a:ln w="28575">
            <a:solidFill>
              <a:schemeClr val="tx1"/>
            </a:solidFill>
          </a:ln>
        </p:spPr>
      </p:pic>
      <p:sp>
        <p:nvSpPr>
          <p:cNvPr id="6" name="TextBox 5"/>
          <p:cNvSpPr txBox="1"/>
          <p:nvPr/>
        </p:nvSpPr>
        <p:spPr>
          <a:xfrm>
            <a:off x="5257800" y="2133600"/>
            <a:ext cx="3657600" cy="2523768"/>
          </a:xfrm>
          <a:prstGeom prst="rect">
            <a:avLst/>
          </a:prstGeom>
          <a:solidFill>
            <a:schemeClr val="accent6">
              <a:lumMod val="20000"/>
              <a:lumOff val="80000"/>
            </a:schemeClr>
          </a:solidFill>
          <a:ln w="28575">
            <a:solidFill>
              <a:schemeClr val="tx1"/>
            </a:solidFill>
          </a:ln>
        </p:spPr>
        <p:txBody>
          <a:bodyPr wrap="square" rtlCol="0">
            <a:spAutoFit/>
          </a:bodyPr>
          <a:lstStyle/>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a:t>
            </a:r>
          </a:p>
          <a:p>
            <a:endParaRPr lang="en-US" dirty="0"/>
          </a:p>
        </p:txBody>
      </p:sp>
      <p:sp>
        <p:nvSpPr>
          <p:cNvPr id="7" name="Oval 6"/>
          <p:cNvSpPr/>
          <p:nvPr/>
        </p:nvSpPr>
        <p:spPr>
          <a:xfrm>
            <a:off x="2133600" y="2590800"/>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1828800" y="3733800"/>
            <a:ext cx="685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67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06"/>
            <a:ext cx="7710055" cy="1134794"/>
          </a:xfrm>
          <a:prstGeom prst="rect">
            <a:avLst/>
          </a:prstGeom>
          <a:ln w="28575">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95400"/>
            <a:ext cx="5029201" cy="5257800"/>
          </a:xfrm>
          <a:prstGeom prst="rect">
            <a:avLst/>
          </a:prstGeom>
          <a:ln w="28575">
            <a:solidFill>
              <a:schemeClr val="tx1"/>
            </a:solidFill>
          </a:ln>
        </p:spPr>
      </p:pic>
      <p:sp>
        <p:nvSpPr>
          <p:cNvPr id="6" name="Oval 5"/>
          <p:cNvSpPr/>
          <p:nvPr/>
        </p:nvSpPr>
        <p:spPr>
          <a:xfrm>
            <a:off x="2466107" y="2743200"/>
            <a:ext cx="647701"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2389908" y="4114800"/>
            <a:ext cx="124691" cy="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257800" y="2351268"/>
            <a:ext cx="3733800" cy="2246769"/>
          </a:xfrm>
          <a:prstGeom prst="rect">
            <a:avLst/>
          </a:prstGeom>
          <a:solidFill>
            <a:schemeClr val="accent6">
              <a:lumMod val="20000"/>
              <a:lumOff val="80000"/>
            </a:schemeClr>
          </a:solidFill>
          <a:ln w="28575">
            <a:solidFill>
              <a:schemeClr val="tx1"/>
            </a:solidFill>
          </a:ln>
        </p:spPr>
        <p:txBody>
          <a:bodyPr wrap="square">
            <a:spAutoFit/>
          </a:bodyPr>
          <a:lstStyle/>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thiếu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=&gt; </a:t>
            </a:r>
            <a:r>
              <a:rPr lang="en-US" sz="2800" dirty="0" err="1">
                <a:latin typeface="Times New Roman" pitchFamily="18" charset="0"/>
                <a:cs typeface="Times New Roman" pitchFamily="18" charset="0"/>
              </a:rPr>
              <a:t>giảm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42077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06"/>
            <a:ext cx="7710055" cy="1134794"/>
          </a:xfrm>
          <a:prstGeom prst="rect">
            <a:avLst/>
          </a:prstGeom>
          <a:ln w="28575">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660"/>
            <a:ext cx="9144000" cy="3744340"/>
          </a:xfrm>
          <a:prstGeom prst="rect">
            <a:avLst/>
          </a:prstGeom>
          <a:ln w="28575">
            <a:solidFill>
              <a:schemeClr val="tx1"/>
            </a:solidFill>
          </a:ln>
        </p:spPr>
      </p:pic>
      <p:sp>
        <p:nvSpPr>
          <p:cNvPr id="6" name="TextBox 5"/>
          <p:cNvSpPr txBox="1"/>
          <p:nvPr/>
        </p:nvSpPr>
        <p:spPr>
          <a:xfrm>
            <a:off x="609599" y="5039380"/>
            <a:ext cx="7100455" cy="523220"/>
          </a:xfrm>
          <a:prstGeom prst="rect">
            <a:avLst/>
          </a:prstGeom>
          <a:solidFill>
            <a:schemeClr val="accent5">
              <a:lumMod val="40000"/>
              <a:lumOff val="60000"/>
            </a:schemeClr>
          </a:solidFill>
          <a:ln w="28575">
            <a:solidFill>
              <a:schemeClr val="tx1"/>
            </a:solidFill>
          </a:ln>
        </p:spPr>
        <p:txBody>
          <a:bodyPr wrap="square" rtlCol="0">
            <a:spAutoFit/>
          </a:bodyPr>
          <a:lstStyle/>
          <a:p>
            <a:pPr algn="just"/>
            <a:r>
              <a:rPr lang="en-US" sz="2800" dirty="0" err="1" smtClean="0">
                <a:latin typeface="Times New Roman" pitchFamily="18" charset="0"/>
                <a:cs typeface="Times New Roman" pitchFamily="18" charset="0"/>
              </a:rPr>
              <a:t>Độ</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khổng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phụ</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thuộc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yếu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nào</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4419600"/>
            <a:ext cx="914400" cy="648761"/>
          </a:xfrm>
          <a:prstGeom prst="rect">
            <a:avLst/>
          </a:prstGeom>
        </p:spPr>
      </p:pic>
      <p:sp>
        <p:nvSpPr>
          <p:cNvPr id="8" name="TextBox 7"/>
          <p:cNvSpPr txBox="1"/>
          <p:nvPr/>
        </p:nvSpPr>
        <p:spPr>
          <a:xfrm>
            <a:off x="838200" y="5068361"/>
            <a:ext cx="7239001" cy="1231106"/>
          </a:xfrm>
          <a:prstGeom prst="rect">
            <a:avLst/>
          </a:prstGeom>
          <a:solidFill>
            <a:schemeClr val="accent6">
              <a:lumMod val="20000"/>
              <a:lumOff val="80000"/>
            </a:schemeClr>
          </a:solidFill>
          <a:ln w="28575">
            <a:solidFill>
              <a:schemeClr val="tx1"/>
            </a:solidFill>
          </a:ln>
        </p:spPr>
        <p:txBody>
          <a:bodyPr wrap="square" rtlCol="0">
            <a:spAutoFit/>
          </a:bodyPr>
          <a:lstStyle/>
          <a:p>
            <a:r>
              <a:rPr lang="vi-VN" sz="2800" dirty="0">
                <a:latin typeface="Times New Roman" pitchFamily="18" charset="0"/>
                <a:cs typeface="Times New Roman" pitchFamily="18" charset="0"/>
              </a:rPr>
              <a:t>Độ mở của khí khổng phụ thuộc vào lượng nước có trong tế bào khí khổng.</a:t>
            </a:r>
            <a:endParaRPr lang="en-US" sz="28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58693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par>
                                <p:cTn id="25" presetID="2" presetClass="exit" presetSubtype="4" fill="hold" grpId="1" nodeType="withEffect">
                                  <p:stCondLst>
                                    <p:cond delay="0"/>
                                  </p:stCondLst>
                                  <p:childTnLst>
                                    <p:anim calcmode="lin" valueType="num">
                                      <p:cBhvr additive="base">
                                        <p:cTn id="26" dur="500"/>
                                        <p:tgtEl>
                                          <p:spTgt spid="6"/>
                                        </p:tgtEl>
                                        <p:attrNameLst>
                                          <p:attrName>ppt_x</p:attrName>
                                        </p:attrNameLst>
                                      </p:cBhvr>
                                      <p:tavLst>
                                        <p:tav tm="0">
                                          <p:val>
                                            <p:strVal val="ppt_x"/>
                                          </p:val>
                                        </p:tav>
                                        <p:tav tm="100000">
                                          <p:val>
                                            <p:strVal val="ppt_x"/>
                                          </p:val>
                                        </p:tav>
                                      </p:tavLst>
                                    </p:anim>
                                    <p:anim calcmode="lin" valueType="num">
                                      <p:cBhvr additive="base">
                                        <p:cTn id="27" dur="500"/>
                                        <p:tgtEl>
                                          <p:spTgt spid="6"/>
                                        </p:tgtEl>
                                        <p:attrNameLst>
                                          <p:attrName>ppt_y</p:attrName>
                                        </p:attrNameLst>
                                      </p:cBhvr>
                                      <p:tavLst>
                                        <p:tav tm="0">
                                          <p:val>
                                            <p:strVal val="ppt_y"/>
                                          </p:val>
                                        </p:tav>
                                        <p:tav tm="100000">
                                          <p:val>
                                            <p:strVal val="1+ppt_h/2"/>
                                          </p:val>
                                        </p:tav>
                                      </p:tavLst>
                                    </p:anim>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06"/>
            <a:ext cx="7710055" cy="1134794"/>
          </a:xfrm>
          <a:prstGeom prst="rect">
            <a:avLst/>
          </a:prstGeom>
          <a:ln w="28575">
            <a:solidFill>
              <a:schemeClr val="tx1"/>
            </a:solidFill>
          </a:ln>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8" y="1459674"/>
            <a:ext cx="5088082" cy="4537102"/>
          </a:xfrm>
          <a:prstGeom prst="rect">
            <a:avLst/>
          </a:prstGeom>
          <a:ln w="12700">
            <a:solidFill>
              <a:schemeClr val="tx1"/>
            </a:solidFill>
          </a:ln>
        </p:spPr>
      </p:pic>
      <p:sp>
        <p:nvSpPr>
          <p:cNvPr id="8" name="Rectangle 7"/>
          <p:cNvSpPr/>
          <p:nvPr/>
        </p:nvSpPr>
        <p:spPr>
          <a:xfrm>
            <a:off x="5181600" y="1459674"/>
            <a:ext cx="3758045" cy="4401205"/>
          </a:xfrm>
          <a:prstGeom prst="rect">
            <a:avLst/>
          </a:prstGeom>
          <a:solidFill>
            <a:schemeClr val="bg1"/>
          </a:solidFill>
          <a:ln w="19050">
            <a:solidFill>
              <a:schemeClr val="tx1"/>
            </a:solidFill>
          </a:ln>
        </p:spPr>
        <p:txBody>
          <a:bodyPr wrap="square">
            <a:spAutoFit/>
          </a:bodyPr>
          <a:lstStyle/>
          <a:p>
            <a:pPr algn="just"/>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phù</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hợp</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với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chức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năng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thoát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hơi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nước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tế</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bào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khí</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khổng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có</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cấu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tạo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đặc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biệt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thành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tế</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bào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khí</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khổng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có</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độ</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dài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không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đều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nhau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nên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tế</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bào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trương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nước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phía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thành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mỏng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sẽ</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bị</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căng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nhiều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hơn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làm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cho</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khí</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khổng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mở</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rộng</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143000"/>
            <a:ext cx="762000" cy="761999"/>
          </a:xfrm>
          <a:prstGeom prst="rect">
            <a:avLst/>
          </a:prstGeom>
          <a:ln w="19050">
            <a:solidFill>
              <a:schemeClr val="tx1"/>
            </a:solidFill>
          </a:ln>
        </p:spPr>
      </p:pic>
      <p:sp>
        <p:nvSpPr>
          <p:cNvPr id="10" name="Rectangle 9"/>
          <p:cNvSpPr/>
          <p:nvPr/>
        </p:nvSpPr>
        <p:spPr>
          <a:xfrm>
            <a:off x="609599" y="1879982"/>
            <a:ext cx="8025245" cy="2677656"/>
          </a:xfrm>
          <a:prstGeom prst="rect">
            <a:avLst/>
          </a:prstGeom>
          <a:solidFill>
            <a:schemeClr val="accent6">
              <a:lumMod val="20000"/>
              <a:lumOff val="80000"/>
            </a:schemeClr>
          </a:solidFill>
          <a:ln w="19050">
            <a:solidFill>
              <a:schemeClr val="tx1"/>
            </a:solidFill>
          </a:ln>
        </p:spPr>
        <p:txBody>
          <a:bodyPr wrap="square">
            <a:spAutoFit/>
          </a:bodyPr>
          <a:lstStyle/>
          <a:p>
            <a:pPr algn="just"/>
            <a:r>
              <a:rPr lang="en-US" sz="2800" dirty="0" err="1">
                <a:latin typeface="Times New Roman" pitchFamily="18" charset="0"/>
                <a:cs typeface="Times New Roman" pitchFamily="18" charset="0"/>
              </a:rPr>
              <a:t>Quá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ở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phụ</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thiếu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=&gt; </a:t>
            </a:r>
            <a:r>
              <a:rPr lang="en-US" sz="2800" dirty="0" err="1">
                <a:latin typeface="Times New Roman" pitchFamily="18" charset="0"/>
                <a:cs typeface="Times New Roman" pitchFamily="18" charset="0"/>
              </a:rPr>
              <a:t>giảm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129259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7"/>
                                        </p:tgtEl>
                                        <p:attrNameLst>
                                          <p:attrName>ppt_x</p:attrName>
                                        </p:attrNameLst>
                                      </p:cBhvr>
                                      <p:tavLst>
                                        <p:tav tm="0">
                                          <p:val>
                                            <p:strVal val="ppt_x"/>
                                          </p:val>
                                        </p:tav>
                                        <p:tav tm="100000">
                                          <p:val>
                                            <p:strVal val="ppt_x"/>
                                          </p:val>
                                        </p:tav>
                                      </p:tavLst>
                                    </p:anim>
                                    <p:anim calcmode="lin" valueType="num">
                                      <p:cBhvr additive="base">
                                        <p:cTn id="19" dur="500"/>
                                        <p:tgtEl>
                                          <p:spTgt spid="7"/>
                                        </p:tgtEl>
                                        <p:attrNameLst>
                                          <p:attrName>ppt_y</p:attrName>
                                        </p:attrNameLst>
                                      </p:cBhvr>
                                      <p:tavLst>
                                        <p:tav tm="0">
                                          <p:val>
                                            <p:strVal val="ppt_y"/>
                                          </p:val>
                                        </p:tav>
                                        <p:tav tm="100000">
                                          <p:val>
                                            <p:strVal val="1+ppt_h/2"/>
                                          </p:val>
                                        </p:tav>
                                      </p:tavLst>
                                    </p:anim>
                                    <p:set>
                                      <p:cBhvr>
                                        <p:cTn id="20" dur="1" fill="hold">
                                          <p:stCondLst>
                                            <p:cond delay="499"/>
                                          </p:stCondLst>
                                        </p:cTn>
                                        <p:tgtEl>
                                          <p:spTgt spid="7"/>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8"/>
                                        </p:tgtEl>
                                        <p:attrNameLst>
                                          <p:attrName>ppt_x</p:attrName>
                                        </p:attrNameLst>
                                      </p:cBhvr>
                                      <p:tavLst>
                                        <p:tav tm="0">
                                          <p:val>
                                            <p:strVal val="ppt_x"/>
                                          </p:val>
                                        </p:tav>
                                        <p:tav tm="100000">
                                          <p:val>
                                            <p:strVal val="ppt_x"/>
                                          </p:val>
                                        </p:tav>
                                      </p:tavLst>
                                    </p:anim>
                                    <p:anim calcmode="lin" valueType="num">
                                      <p:cBhvr additive="base">
                                        <p:cTn id="23" dur="500"/>
                                        <p:tgtEl>
                                          <p:spTgt spid="8"/>
                                        </p:tgtEl>
                                        <p:attrNameLst>
                                          <p:attrName>ppt_y</p:attrName>
                                        </p:attrNameLst>
                                      </p:cBhvr>
                                      <p:tavLst>
                                        <p:tav tm="0">
                                          <p:val>
                                            <p:strVal val="ppt_y"/>
                                          </p:val>
                                        </p:tav>
                                        <p:tav tm="100000">
                                          <p:val>
                                            <p:strVal val="1+ppt_h/2"/>
                                          </p:val>
                                        </p:tav>
                                      </p:tavLst>
                                    </p:anim>
                                    <p:set>
                                      <p:cBhvr>
                                        <p:cTn id="24" dur="1" fill="hold">
                                          <p:stCondLst>
                                            <p:cond delay="499"/>
                                          </p:stCondLst>
                                        </p:cTn>
                                        <p:tgtEl>
                                          <p:spTgt spid="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6705600" cy="5486400"/>
          </a:xfrm>
          <a:prstGeom prst="rect">
            <a:avLst/>
          </a:prstGeom>
          <a:ln w="28575">
            <a:solidFill>
              <a:schemeClr val="tx1"/>
            </a:solidFill>
          </a:ln>
        </p:spPr>
      </p:pic>
      <p:sp>
        <p:nvSpPr>
          <p:cNvPr id="7" name="Rectangle 6"/>
          <p:cNvSpPr/>
          <p:nvPr/>
        </p:nvSpPr>
        <p:spPr>
          <a:xfrm>
            <a:off x="6781800" y="1447800"/>
            <a:ext cx="2209800" cy="4832092"/>
          </a:xfrm>
          <a:prstGeom prst="rect">
            <a:avLst/>
          </a:prstGeom>
          <a:solidFill>
            <a:schemeClr val="accent5">
              <a:lumMod val="20000"/>
              <a:lumOff val="80000"/>
            </a:schemeClr>
          </a:solidFill>
        </p:spPr>
        <p:txBody>
          <a:bodyPr wrap="square">
            <a:spAutoFit/>
          </a:bodyPr>
          <a:lstStyle/>
          <a:p>
            <a:pPr algn="just"/>
            <a:r>
              <a:rPr lang="en-US" sz="2800" dirty="0" smtClean="0">
                <a:latin typeface="Times New Roman" pitchFamily="18" charset="0"/>
                <a:cs typeface="Times New Roman" pitchFamily="18" charset="0"/>
              </a:rPr>
              <a:t>GV </a:t>
            </a:r>
            <a:r>
              <a:rPr lang="en-US" sz="2800" dirty="0" err="1" smtClean="0">
                <a:latin typeface="Times New Roman" pitchFamily="18" charset="0"/>
                <a:cs typeface="Times New Roman" pitchFamily="18" charset="0"/>
              </a:rPr>
              <a:t>yêu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cầu</a:t>
            </a:r>
            <a:r>
              <a:rPr lang="en-US" sz="2800" dirty="0" smtClean="0">
                <a:latin typeface="Times New Roman" pitchFamily="18" charset="0"/>
                <a:cs typeface="Times New Roman" pitchFamily="18" charset="0"/>
              </a:rPr>
              <a:t> HS </a:t>
            </a:r>
            <a:r>
              <a:rPr lang="en-US" sz="2800" dirty="0" err="1" smtClean="0">
                <a:latin typeface="Times New Roman" pitchFamily="18" charset="0"/>
                <a:cs typeface="Times New Roman" pitchFamily="18" charset="0"/>
              </a:rPr>
              <a:t>nghiên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cứu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thông</a:t>
            </a:r>
            <a:r>
              <a:rPr lang="en-US" sz="2800" dirty="0" smtClean="0">
                <a:latin typeface="Times New Roman" pitchFamily="18" charset="0"/>
                <a:cs typeface="Times New Roman" pitchFamily="18" charset="0"/>
              </a:rPr>
              <a:t> tin </a:t>
            </a:r>
            <a:r>
              <a:rPr lang="en-US" sz="2800" dirty="0" err="1" smtClean="0">
                <a:latin typeface="Times New Roman" pitchFamily="18" charset="0"/>
                <a:cs typeface="Times New Roman" pitchFamily="18" charset="0"/>
              </a:rPr>
              <a:t>sgk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sát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30.4 </a:t>
            </a:r>
            <a:r>
              <a:rPr lang="en-US" sz="2800" dirty="0" err="1">
                <a:latin typeface="Times New Roman" pitchFamily="18" charset="0"/>
                <a:cs typeface="Times New Roman" pitchFamily="18" charset="0"/>
              </a:rPr>
              <a:t>sgk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hiểu</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nghĩa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ở </a:t>
            </a:r>
            <a:r>
              <a:rPr lang="en-US" sz="2800" dirty="0" err="1" smtClean="0">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2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hỏi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sgk</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8" name="Rectangle 7"/>
          <p:cNvSpPr/>
          <p:nvPr/>
        </p:nvSpPr>
        <p:spPr>
          <a:xfrm>
            <a:off x="6667500" y="1267867"/>
            <a:ext cx="2438400" cy="5693866"/>
          </a:xfrm>
          <a:prstGeom prst="rect">
            <a:avLst/>
          </a:prstGeom>
          <a:ln w="19050">
            <a:solidFill>
              <a:schemeClr val="tx1"/>
            </a:solidFill>
          </a:ln>
        </p:spPr>
        <p:txBody>
          <a:bodyPr wrap="square">
            <a:spAutoFit/>
          </a:bodyPr>
          <a:lstStyle/>
          <a:p>
            <a:pPr algn="just"/>
            <a:r>
              <a:rPr lang="en-US" sz="2800" dirty="0">
                <a:latin typeface="Times New Roman" pitchFamily="18" charset="0"/>
                <a:cs typeface="Times New Roman" pitchFamily="18" charset="0"/>
              </a:rPr>
              <a:t>1. </a:t>
            </a:r>
            <a:r>
              <a:rPr lang="en-US" sz="2800" dirty="0" err="1">
                <a:latin typeface="Times New Roman" pitchFamily="18" charset="0"/>
                <a:cs typeface="Times New Roman" pitchFamily="18" charset="0"/>
              </a:rPr>
              <a:t>Thoát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trò</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2. </a:t>
            </a:r>
            <a:r>
              <a:rPr lang="en-US" sz="2800" dirty="0" err="1">
                <a:latin typeface="Times New Roman" pitchFamily="18" charset="0"/>
                <a:cs typeface="Times New Roman" pitchFamily="18" charset="0"/>
              </a:rPr>
              <a:t>Tại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hè</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dưới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chúng</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mẻ</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dễ</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chịu</a:t>
            </a:r>
            <a:r>
              <a:rPr lang="en-US" sz="2800" dirty="0">
                <a:latin typeface="Times New Roman" pitchFamily="18" charset="0"/>
                <a:cs typeface="Times New Roman" pitchFamily="18" charset="0"/>
              </a:rPr>
              <a:t>?</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467600" cy="762000"/>
          </a:xfrm>
          <a:prstGeom prst="rect">
            <a:avLst/>
          </a:prstGeom>
          <a:ln w="28575">
            <a:solidFill>
              <a:schemeClr val="tx1"/>
            </a:solidFill>
          </a:ln>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2000"/>
            <a:ext cx="6019800" cy="609600"/>
          </a:xfrm>
          <a:prstGeom prst="rect">
            <a:avLst/>
          </a:prstGeom>
          <a:ln w="28575">
            <a:solidFill>
              <a:schemeClr val="tx1"/>
            </a:solidFill>
          </a:ln>
        </p:spPr>
      </p:pic>
    </p:spTree>
    <p:extLst>
      <p:ext uri="{BB962C8B-B14F-4D97-AF65-F5344CB8AC3E}">
        <p14:creationId xmlns:p14="http://schemas.microsoft.com/office/powerpoint/2010/main" val="178932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7"/>
                                        </p:tgtEl>
                                        <p:attrNameLst>
                                          <p:attrName>ppt_x</p:attrName>
                                        </p:attrNameLst>
                                      </p:cBhvr>
                                      <p:tavLst>
                                        <p:tav tm="0">
                                          <p:val>
                                            <p:strVal val="ppt_x"/>
                                          </p:val>
                                        </p:tav>
                                        <p:tav tm="100000">
                                          <p:val>
                                            <p:strVal val="ppt_x"/>
                                          </p:val>
                                        </p:tav>
                                      </p:tavLst>
                                    </p:anim>
                                    <p:anim calcmode="lin" valueType="num">
                                      <p:cBhvr additive="base">
                                        <p:cTn id="19" dur="500"/>
                                        <p:tgtEl>
                                          <p:spTgt spid="7"/>
                                        </p:tgtEl>
                                        <p:attrNameLst>
                                          <p:attrName>ppt_y</p:attrName>
                                        </p:attrNameLst>
                                      </p:cBhvr>
                                      <p:tavLst>
                                        <p:tav tm="0">
                                          <p:val>
                                            <p:strVal val="ppt_y"/>
                                          </p:val>
                                        </p:tav>
                                        <p:tav tm="100000">
                                          <p:val>
                                            <p:strVal val="1+ppt_h/2"/>
                                          </p:val>
                                        </p:tav>
                                      </p:tavLst>
                                    </p:anim>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76200" y="1676400"/>
            <a:ext cx="9067800" cy="4343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latin typeface="Times New Roman" pitchFamily="18" charset="0"/>
                <a:cs typeface="Times New Roman" pitchFamily="18" charset="0"/>
              </a:rPr>
              <a:t>1. </a:t>
            </a:r>
            <a:r>
              <a:rPr lang="en-US" sz="2800" dirty="0" err="1" smtClean="0">
                <a:solidFill>
                  <a:schemeClr val="tx1"/>
                </a:solidFill>
                <a:latin typeface="Times New Roman" pitchFamily="18" charset="0"/>
                <a:cs typeface="Times New Roman" pitchFamily="18" charset="0"/>
              </a:rPr>
              <a:t>Vai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trò</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của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thoát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hơi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nước</a:t>
            </a:r>
            <a:r>
              <a:rPr lang="en-US" sz="2800" dirty="0" smtClean="0">
                <a:solidFill>
                  <a:schemeClr val="tx1"/>
                </a:solidFill>
                <a:latin typeface="Times New Roman" pitchFamily="18" charset="0"/>
                <a:cs typeface="Times New Roman" pitchFamily="18" charset="0"/>
              </a:rPr>
              <a:t> ở </a:t>
            </a:r>
            <a:r>
              <a:rPr lang="en-US" sz="2800" dirty="0" err="1" smtClean="0">
                <a:solidFill>
                  <a:schemeClr val="tx1"/>
                </a:solidFill>
                <a:latin typeface="Times New Roman" pitchFamily="18" charset="0"/>
                <a:cs typeface="Times New Roman" pitchFamily="18" charset="0"/>
              </a:rPr>
              <a:t>lá</a:t>
            </a:r>
            <a:r>
              <a:rPr lang="en-US" sz="2800" dirty="0" smtClean="0">
                <a:solidFill>
                  <a:schemeClr val="tx1"/>
                </a:solidFill>
                <a:latin typeface="Times New Roman" pitchFamily="18" charset="0"/>
                <a:cs typeface="Times New Roman" pitchFamily="18" charset="0"/>
              </a:rPr>
              <a:t>:</a:t>
            </a:r>
          </a:p>
          <a:p>
            <a:pPr algn="just"/>
            <a:r>
              <a:rPr lang="en-US" sz="2800" dirty="0" smtClean="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Thoát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hơi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lực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dòng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mạch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gỗ</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đóng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vai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trò</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như</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lực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kéo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giúp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chất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vận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chuyển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thân</a:t>
            </a:r>
            <a:r>
              <a:rPr lang="en-US" sz="2800" dirty="0">
                <a:solidFill>
                  <a:schemeClr val="tx1"/>
                </a:solidFill>
                <a:latin typeface="Times New Roman" pitchFamily="18" charset="0"/>
                <a:cs typeface="Times New Roman" pitchFamily="18" charset="0"/>
              </a:rPr>
              <a:t>.</a:t>
            </a:r>
          </a:p>
          <a:p>
            <a:pPr algn="just"/>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khổng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mở</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giúp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hơi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thoát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giúp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khí</a:t>
            </a:r>
            <a:r>
              <a:rPr lang="en-US" sz="2800" dirty="0">
                <a:solidFill>
                  <a:schemeClr val="tx1"/>
                </a:solidFill>
                <a:latin typeface="Times New Roman" pitchFamily="18" charset="0"/>
                <a:cs typeface="Times New Roman" pitchFamily="18" charset="0"/>
              </a:rPr>
              <a:t> CO</a:t>
            </a:r>
            <a:r>
              <a:rPr lang="en-US" sz="2800" baseline="-25000" dirty="0">
                <a:solidFill>
                  <a:schemeClr val="tx1"/>
                </a:solidFill>
                <a:latin typeface="Times New Roman" pitchFamily="18" charset="0"/>
                <a:cs typeface="Times New Roman" pitchFamily="18" charset="0"/>
              </a:rPr>
              <a:t>2</a:t>
            </a:r>
            <a:r>
              <a:rPr lang="vi-VN" sz="2800" dirty="0">
                <a:solidFill>
                  <a:schemeClr val="tx1"/>
                </a:solidFill>
                <a:latin typeface="Times New Roman" pitchFamily="18" charset="0"/>
                <a:cs typeface="Times New Roman" pitchFamily="18" charset="0"/>
              </a:rPr>
              <a:t> đi vào lá cung cấp nguyên liệu cho quá trình quang hợp và giải phóng </a:t>
            </a:r>
            <a:r>
              <a:rPr lang="en-US" sz="2800" dirty="0">
                <a:solidFill>
                  <a:schemeClr val="tx1"/>
                </a:solidFill>
                <a:latin typeface="Times New Roman" pitchFamily="18" charset="0"/>
                <a:cs typeface="Times New Roman" pitchFamily="18" charset="0"/>
              </a:rPr>
              <a:t>O­</a:t>
            </a:r>
            <a:r>
              <a:rPr lang="en-US" sz="2800" baseline="-25000" dirty="0">
                <a:solidFill>
                  <a:schemeClr val="tx1"/>
                </a:solidFill>
                <a:latin typeface="Times New Roman" pitchFamily="18" charset="0"/>
                <a:cs typeface="Times New Roman" pitchFamily="18" charset="0"/>
              </a:rPr>
              <a:t>2</a:t>
            </a:r>
            <a:r>
              <a:rPr lang="vi-VN" sz="2800" dirty="0">
                <a:solidFill>
                  <a:schemeClr val="tx1"/>
                </a:solidFill>
                <a:latin typeface="Times New Roman" pitchFamily="18" charset="0"/>
                <a:cs typeface="Times New Roman" pitchFamily="18" charset="0"/>
              </a:rPr>
              <a:t> ra </a:t>
            </a:r>
            <a:r>
              <a:rPr lang="vi-VN" sz="2800" dirty="0" smtClean="0">
                <a:solidFill>
                  <a:schemeClr val="tx1"/>
                </a:solidFill>
                <a:latin typeface="Times New Roman" pitchFamily="18" charset="0"/>
                <a:cs typeface="Times New Roman" pitchFamily="18" charset="0"/>
              </a:rPr>
              <a:t>ngoài</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a:p>
            <a:pPr algn="just"/>
            <a:r>
              <a:rPr lang="en-US" sz="2800" dirty="0" smtClean="0">
                <a:solidFill>
                  <a:schemeClr val="tx1"/>
                </a:solidFill>
                <a:latin typeface="Times New Roman" pitchFamily="18" charset="0"/>
                <a:cs typeface="Times New Roman" pitchFamily="18" charset="0"/>
              </a:rPr>
              <a:t>-</a:t>
            </a:r>
            <a:r>
              <a:rPr lang="vi-VN" sz="2800" dirty="0" smtClean="0">
                <a:solidFill>
                  <a:schemeClr val="tx1"/>
                </a:solidFill>
                <a:latin typeface="Times New Roman" pitchFamily="18" charset="0"/>
                <a:cs typeface="Times New Roman" pitchFamily="18" charset="0"/>
              </a:rPr>
              <a:t> </a:t>
            </a:r>
            <a:r>
              <a:rPr lang="vi-VN" sz="2800" dirty="0">
                <a:solidFill>
                  <a:schemeClr val="tx1"/>
                </a:solidFill>
                <a:latin typeface="Times New Roman" pitchFamily="18" charset="0"/>
                <a:cs typeface="Times New Roman" pitchFamily="18" charset="0"/>
              </a:rPr>
              <a:t>Thoát hơi nước giúp điều hòa nhiệt độ cho cây, làm mát không khí xung quanh.</a:t>
            </a:r>
            <a:endParaRPr lang="en-US" sz="2800" dirty="0">
              <a:solidFill>
                <a:schemeClr val="tx1"/>
              </a:solidFill>
              <a:latin typeface="Times New Roman" pitchFamily="18" charset="0"/>
              <a:cs typeface="Times New Roman" pitchFamily="18" charset="0"/>
            </a:endParaRPr>
          </a:p>
        </p:txBody>
      </p:sp>
      <p:sp>
        <p:nvSpPr>
          <p:cNvPr id="8" name="Oval 7"/>
          <p:cNvSpPr/>
          <p:nvPr/>
        </p:nvSpPr>
        <p:spPr>
          <a:xfrm>
            <a:off x="533400" y="1676400"/>
            <a:ext cx="7772400" cy="43434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Times New Roman" pitchFamily="18" charset="0"/>
                <a:cs typeface="Times New Roman" pitchFamily="18" charset="0"/>
              </a:rPr>
              <a:t>2. Vào những ngày hè nắng nóng, đứng dưới bóng cây thấy mát mẻ dễ chịu vì cây thoát hơi nước ra ngoài không khí, làm hạ nhiệt độ không khí, ngoài ra cây quang hợp tạo ra khí</a:t>
            </a:r>
            <a:r>
              <a:rPr lang="en-US" sz="2800" dirty="0">
                <a:solidFill>
                  <a:schemeClr val="tx1"/>
                </a:solidFill>
                <a:latin typeface="Times New Roman" pitchFamily="18" charset="0"/>
                <a:cs typeface="Times New Roman" pitchFamily="18" charset="0"/>
              </a:rPr>
              <a:t> O­</a:t>
            </a:r>
            <a:r>
              <a:rPr lang="en-US" sz="2800" baseline="-25000" dirty="0">
                <a:solidFill>
                  <a:schemeClr val="tx1"/>
                </a:solidFill>
                <a:latin typeface="Times New Roman" pitchFamily="18" charset="0"/>
                <a:cs typeface="Times New Roman" pitchFamily="18" charset="0"/>
              </a:rPr>
              <a:t>2 </a:t>
            </a:r>
            <a:r>
              <a:rPr lang="vi-VN" sz="2800" dirty="0">
                <a:solidFill>
                  <a:schemeClr val="tx1"/>
                </a:solidFill>
                <a:latin typeface="Times New Roman" pitchFamily="18" charset="0"/>
                <a:cs typeface="Times New Roman" pitchFamily="18" charset="0"/>
              </a:rPr>
              <a:t>giúp quá trình hô hấp của chúng ta thuận lợi hơn.</a:t>
            </a:r>
            <a:endParaRPr lang="en-US" sz="2800"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467600" cy="762000"/>
          </a:xfrm>
          <a:prstGeom prst="rect">
            <a:avLst/>
          </a:prstGeom>
          <a:ln w="28575">
            <a:solidFill>
              <a:schemeClr val="tx1"/>
            </a:solidFill>
          </a:ln>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6019800" cy="609600"/>
          </a:xfrm>
          <a:prstGeom prst="rect">
            <a:avLst/>
          </a:prstGeom>
          <a:ln w="28575">
            <a:solidFill>
              <a:schemeClr val="tx1"/>
            </a:solidFill>
          </a:ln>
        </p:spPr>
      </p:pic>
    </p:spTree>
    <p:extLst>
      <p:ext uri="{BB962C8B-B14F-4D97-AF65-F5344CB8AC3E}">
        <p14:creationId xmlns:p14="http://schemas.microsoft.com/office/powerpoint/2010/main" val="225443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7"/>
                                        </p:tgtEl>
                                        <p:attrNameLst>
                                          <p:attrName>ppt_x</p:attrName>
                                        </p:attrNameLst>
                                      </p:cBhvr>
                                      <p:tavLst>
                                        <p:tav tm="0">
                                          <p:val>
                                            <p:strVal val="ppt_x"/>
                                          </p:val>
                                        </p:tav>
                                        <p:tav tm="100000">
                                          <p:val>
                                            <p:strVal val="ppt_x"/>
                                          </p:val>
                                        </p:tav>
                                      </p:tavLst>
                                    </p:anim>
                                    <p:anim calcmode="lin" valueType="num">
                                      <p:cBhvr additive="base">
                                        <p:cTn id="13" dur="500"/>
                                        <p:tgtEl>
                                          <p:spTgt spid="7"/>
                                        </p:tgtEl>
                                        <p:attrNameLst>
                                          <p:attrName>ppt_y</p:attrName>
                                        </p:attrNameLst>
                                      </p:cBhvr>
                                      <p:tavLst>
                                        <p:tav tm="0">
                                          <p:val>
                                            <p:strVal val="ppt_y"/>
                                          </p:val>
                                        </p:tav>
                                        <p:tav tm="100000">
                                          <p:val>
                                            <p:strVal val="1+ppt_h/2"/>
                                          </p:val>
                                        </p:tav>
                                      </p:tavLst>
                                    </p:anim>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920</Words>
  <Application>Microsoft Office PowerPoint</Application>
  <PresentationFormat>On-screen Show (4:3)</PresentationFormat>
  <Paragraphs>32</Paragraphs>
  <Slides>14</Slides>
  <Notes>0</Notes>
  <HiddenSlides>0</HiddenSlides>
  <MMClips>2</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AutoBVT</cp:lastModifiedBy>
  <cp:revision>20</cp:revision>
  <dcterms:created xsi:type="dcterms:W3CDTF">2022-06-30T14:19:08Z</dcterms:created>
  <dcterms:modified xsi:type="dcterms:W3CDTF">2022-07-03T02:02:47Z</dcterms:modified>
</cp:coreProperties>
</file>