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3"/>
  </p:notesMasterIdLst>
  <p:sldIdLst>
    <p:sldId id="256" r:id="rId2"/>
    <p:sldId id="294" r:id="rId3"/>
    <p:sldId id="257" r:id="rId4"/>
    <p:sldId id="261" r:id="rId5"/>
    <p:sldId id="258" r:id="rId6"/>
    <p:sldId id="271" r:id="rId7"/>
    <p:sldId id="260" r:id="rId8"/>
    <p:sldId id="259" r:id="rId9"/>
    <p:sldId id="270" r:id="rId10"/>
    <p:sldId id="264" r:id="rId11"/>
    <p:sldId id="274" r:id="rId12"/>
    <p:sldId id="265" r:id="rId13"/>
    <p:sldId id="267" r:id="rId14"/>
    <p:sldId id="281" r:id="rId15"/>
    <p:sldId id="297" r:id="rId16"/>
    <p:sldId id="269" r:id="rId17"/>
    <p:sldId id="272" r:id="rId18"/>
    <p:sldId id="287" r:id="rId19"/>
    <p:sldId id="273" r:id="rId20"/>
    <p:sldId id="280" r:id="rId21"/>
    <p:sldId id="296" r:id="rId2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Bebas Neue" panose="020B0604020202020204" charset="0"/>
      <p:regular r:id="rId28"/>
    </p:embeddedFont>
    <p:embeddedFont>
      <p:font typeface="IBM Plex Sans Condensed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7B9036-0881-475A-ADF6-831E9562A627}">
  <a:tblStyle styleId="{5C7B9036-0881-475A-ADF6-831E9562A6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57EC41A-727B-416F-B59B-BBC701B8EA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86" d="100"/>
          <a:sy n="86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c2e6846a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c2e6846af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89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c2e6846af6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c2e6846af6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77ac4a4f4f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1" name="Google Shape;991;g77ac4a4f4f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8" name="Google Shape;1448;g41a98d525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79100" y="1137350"/>
            <a:ext cx="4959600" cy="2868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779100" y="1517488"/>
            <a:ext cx="4960500" cy="1628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79100" y="3242313"/>
            <a:ext cx="4960500" cy="38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781775" y="768275"/>
            <a:ext cx="6652425" cy="3622950"/>
          </a:xfrm>
          <a:custGeom>
            <a:avLst/>
            <a:gdLst/>
            <a:ahLst/>
            <a:cxnLst/>
            <a:rect l="l" t="t" r="r" b="b"/>
            <a:pathLst>
              <a:path w="266097" h="144918" extrusionOk="0">
                <a:moveTo>
                  <a:pt x="0" y="153"/>
                </a:moveTo>
                <a:lnTo>
                  <a:pt x="249225" y="0"/>
                </a:lnTo>
                <a:lnTo>
                  <a:pt x="249225" y="34949"/>
                </a:lnTo>
                <a:lnTo>
                  <a:pt x="266097" y="50315"/>
                </a:lnTo>
                <a:lnTo>
                  <a:pt x="248923" y="47415"/>
                </a:lnTo>
                <a:lnTo>
                  <a:pt x="248924" y="144918"/>
                </a:lnTo>
                <a:lnTo>
                  <a:pt x="63" y="144918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7150" dist="19050" dir="5400000" algn="bl" rotWithShape="0">
              <a:schemeClr val="dk1">
                <a:alpha val="30000"/>
              </a:schemeClr>
            </a:outerShdw>
          </a:effectLst>
        </p:spPr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1286575" y="1250325"/>
            <a:ext cx="4844700" cy="26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▪"/>
              <a:defRPr sz="3000" i="1"/>
            </a:lvl1pPr>
            <a:lvl2pPr marL="914400" lvl="1" indent="-419100" rtl="0">
              <a:spcBef>
                <a:spcPts val="800"/>
              </a:spcBef>
              <a:spcAft>
                <a:spcPts val="0"/>
              </a:spcAft>
              <a:buSzPts val="3000"/>
              <a:buChar char="▫"/>
              <a:defRPr sz="3000" i="1"/>
            </a:lvl2pPr>
            <a:lvl3pPr marL="1371600" lvl="2" indent="-419100" rtl="0">
              <a:spcBef>
                <a:spcPts val="800"/>
              </a:spcBef>
              <a:spcAft>
                <a:spcPts val="0"/>
              </a:spcAft>
              <a:buSzPts val="3000"/>
              <a:buChar char="⬝"/>
              <a:defRPr sz="3000" i="1"/>
            </a:lvl3pPr>
            <a:lvl4pPr marL="1828800" lvl="3" indent="-419100" rtl="0">
              <a:spcBef>
                <a:spcPts val="800"/>
              </a:spcBef>
              <a:spcAft>
                <a:spcPts val="0"/>
              </a:spcAft>
              <a:buSzPts val="3000"/>
              <a:buChar char="⬞"/>
              <a:defRPr sz="3000" i="1"/>
            </a:lvl4pPr>
            <a:lvl5pPr marL="2286000" lvl="4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rtl="0">
              <a:spcBef>
                <a:spcPts val="80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rtl="0">
              <a:spcBef>
                <a:spcPts val="80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rtl="0">
              <a:spcBef>
                <a:spcPts val="80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rtl="0">
              <a:spcBef>
                <a:spcPts val="800"/>
              </a:spcBef>
              <a:spcAft>
                <a:spcPts val="80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⬞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3429910" y="1353950"/>
            <a:ext cx="23247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⬝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⬞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79100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2"/>
          </p:nvPr>
        </p:nvSpPr>
        <p:spPr>
          <a:xfrm>
            <a:off x="2854792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3"/>
          </p:nvPr>
        </p:nvSpPr>
        <p:spPr>
          <a:xfrm>
            <a:off x="4930485" y="1353950"/>
            <a:ext cx="1878600" cy="341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⬝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⬞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body" idx="1"/>
          </p:nvPr>
        </p:nvSpPr>
        <p:spPr>
          <a:xfrm>
            <a:off x="855300" y="4177700"/>
            <a:ext cx="7433400" cy="31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rgbClr val="44506E"/>
            </a:gs>
            <a:gs pos="58000">
              <a:schemeClr val="dk1"/>
            </a:gs>
            <a:gs pos="100000">
              <a:schemeClr val="dk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9FFAFF"/>
            </a:gs>
            <a:gs pos="58000">
              <a:schemeClr val="accent1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79100" y="759800"/>
            <a:ext cx="7593300" cy="3963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Bebas Neue"/>
              <a:buNone/>
              <a:defRPr sz="34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9100" y="1277748"/>
            <a:ext cx="49755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▪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▫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⬝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⬞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●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 Condensed"/>
              <a:buChar char="○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IBM Plex Sans Condensed"/>
              <a:buChar char="■"/>
              <a:defRPr sz="2400">
                <a:solidFill>
                  <a:schemeClr val="dk1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L="0" marR="0" lvl="1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0" marR="0" lvl="2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0" marR="0" lvl="3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0" marR="0" lvl="4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0" marR="0" lvl="5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0" marR="0" lvl="6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0" marR="0" lvl="7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0" marR="0" lvl="8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Bebas Neue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0.sv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89848" y="1459831"/>
            <a:ext cx="810991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prstTxWarp prst="textCanDown">
              <a:avLst/>
            </a:prstTxWarp>
            <a:spAutoFit/>
            <a:scene3d>
              <a:camera prst="obliqueTopRight"/>
              <a:lightRig rig="threePt" dir="t"/>
            </a:scene3d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Chương 8 - Bài 43: 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TRỌNG </a:t>
            </a:r>
            <a:r>
              <a:rPr lang="en-US" altLang="en-US" sz="4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LƯỢNG, LỰC </a:t>
            </a:r>
            <a:r>
              <a:rPr lang="en-US" altLang="en-US" sz="4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HẤP DẪN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0" name="Google Shape;54;p12"/>
          <p:cNvSpPr txBox="1">
            <a:spLocks/>
          </p:cNvSpPr>
          <p:nvPr/>
        </p:nvSpPr>
        <p:spPr>
          <a:xfrm>
            <a:off x="374559" y="79401"/>
            <a:ext cx="8578516" cy="618161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III. TRỌNG LƯỢNG VÀ KHỐI LƯỢNG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42"/>
          <p:cNvSpPr txBox="1">
            <a:spLocks noChangeArrowheads="1"/>
          </p:cNvSpPr>
          <p:nvPr/>
        </p:nvSpPr>
        <p:spPr bwMode="auto">
          <a:xfrm>
            <a:off x="375301" y="1599734"/>
            <a:ext cx="80290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 lượng của một vật là số đo lượng chất của vật </a:t>
            </a:r>
            <a:r>
              <a:rPr lang="en-US" altLang="en-US" sz="2400" smtClean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đó.</a:t>
            </a:r>
            <a:endParaRPr lang="en-US" altLang="en-US" sz="2400">
              <a:solidFill>
                <a:schemeClr val="tx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A35B86E3-75CC-4571-BFA6-0B7511CF6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275" y="870230"/>
            <a:ext cx="39447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smtClean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Khối </a:t>
            </a:r>
            <a:r>
              <a:rPr lang="en-US" altLang="en-US" sz="2400" b="1" dirty="0" err="1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altLang="en-US" sz="2400" b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F051EB96-C65F-4F15-A994-1094699FB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81" y="2329238"/>
            <a:ext cx="8016994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5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en-US" sz="2400" smtClean="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 lượng của vật càng lớn thì trọng lượng của vật càng lớn</a:t>
            </a:r>
            <a:endParaRPr lang="en-US" altLang="en-US" sz="2400" dirty="0">
              <a:solidFill>
                <a:schemeClr val="tx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oogle Shape;152;p20"/>
          <p:cNvPicPr preferRelativeResize="0"/>
          <p:nvPr/>
        </p:nvPicPr>
        <p:blipFill rotWithShape="1">
          <a:blip r:embed="rId3">
            <a:alphaModFix/>
          </a:blip>
          <a:srcRect r="20898" b="32619"/>
          <a:stretch/>
        </p:blipFill>
        <p:spPr>
          <a:xfrm>
            <a:off x="7101008" y="3332747"/>
            <a:ext cx="1577717" cy="1810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25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4329" y="3607005"/>
            <a:ext cx="1792521" cy="103608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14329" y="399949"/>
            <a:ext cx="1923546" cy="10064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US" sz="2200" b="1" smtClean="0">
                <a:solidFill>
                  <a:schemeClr val="accent5">
                    <a:lumMod val="75000"/>
                  </a:schemeClr>
                </a:solidFill>
              </a:rPr>
              <a:t>Làm việc cá nhân</a:t>
            </a:r>
            <a:endParaRPr lang="en-US" sz="2200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715029" y="134552"/>
            <a:ext cx="6328610" cy="49085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9000"/>
              </a:lnSpc>
            </a:pPr>
            <a:r>
              <a:rPr lang="en-US" sz="2200" b="1">
                <a:solidFill>
                  <a:schemeClr val="accent5">
                    <a:lumMod val="75000"/>
                  </a:schemeClr>
                </a:solidFill>
              </a:rPr>
              <a:t>Nhiệm vụ: </a:t>
            </a:r>
            <a:endParaRPr lang="en-US" sz="2200" b="1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9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solidFill>
                  <a:srgbClr val="002060"/>
                </a:solidFill>
              </a:rPr>
              <a:t>Trong các nội dung sau đây, nội dung nào phù hợp với khối lượng, với lực hút của</a:t>
            </a:r>
          </a:p>
          <a:p>
            <a:pPr algn="just">
              <a:lnSpc>
                <a:spcPct val="109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solidFill>
                  <a:srgbClr val="002060"/>
                </a:solidFill>
              </a:rPr>
              <a:t>Trái Đất, trọng lượng</a:t>
            </a:r>
            <a:r>
              <a:rPr lang="vi-VN" sz="2200" smtClean="0">
                <a:solidFill>
                  <a:srgbClr val="002060"/>
                </a:solidFill>
              </a:rPr>
              <a:t>?</a:t>
            </a:r>
            <a:endParaRPr lang="vi-VN" sz="2200">
              <a:solidFill>
                <a:srgbClr val="002060"/>
              </a:solidFill>
            </a:endParaRPr>
          </a:p>
          <a:p>
            <a:pPr algn="just">
              <a:lnSpc>
                <a:spcPct val="109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mtClean="0">
                <a:solidFill>
                  <a:srgbClr val="002060"/>
                </a:solidFill>
              </a:rPr>
              <a:t>Có </a:t>
            </a:r>
            <a:r>
              <a:rPr lang="vi-VN" sz="2200">
                <a:solidFill>
                  <a:srgbClr val="002060"/>
                </a:solidFill>
              </a:rPr>
              <a:t>đơn vị đo là </a:t>
            </a:r>
            <a:r>
              <a:rPr lang="vi-VN" sz="2200" smtClean="0">
                <a:solidFill>
                  <a:srgbClr val="002060"/>
                </a:solidFill>
              </a:rPr>
              <a:t>niutơn.</a:t>
            </a:r>
            <a:r>
              <a:rPr lang="en-GB" sz="2200" smtClean="0">
                <a:solidFill>
                  <a:srgbClr val="002060"/>
                </a:solidFill>
              </a:rPr>
              <a:t>   </a:t>
            </a:r>
          </a:p>
          <a:p>
            <a:pPr algn="just">
              <a:lnSpc>
                <a:spcPct val="109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mtClean="0">
                <a:solidFill>
                  <a:srgbClr val="002060"/>
                </a:solidFill>
              </a:rPr>
              <a:t>b</a:t>
            </a:r>
            <a:r>
              <a:rPr lang="vi-VN" sz="2200">
                <a:solidFill>
                  <a:srgbClr val="002060"/>
                </a:solidFill>
              </a:rPr>
              <a:t>) Có đơn vị đo là kilôgam</a:t>
            </a:r>
            <a:r>
              <a:rPr lang="vi-VN" sz="2200" smtClean="0">
                <a:solidFill>
                  <a:srgbClr val="002060"/>
                </a:solidFill>
              </a:rPr>
              <a:t>.</a:t>
            </a:r>
            <a:endParaRPr lang="vi-VN" sz="2200">
              <a:solidFill>
                <a:srgbClr val="002060"/>
              </a:solidFill>
            </a:endParaRPr>
          </a:p>
          <a:p>
            <a:pPr algn="just">
              <a:lnSpc>
                <a:spcPct val="109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solidFill>
                  <a:srgbClr val="002060"/>
                </a:solidFill>
              </a:rPr>
              <a:t>c) Có phương và </a:t>
            </a:r>
            <a:r>
              <a:rPr lang="vi-VN" sz="2200" smtClean="0">
                <a:solidFill>
                  <a:srgbClr val="002060"/>
                </a:solidFill>
              </a:rPr>
              <a:t>chiều.</a:t>
            </a:r>
            <a:r>
              <a:rPr lang="en-GB" sz="2200" smtClean="0">
                <a:solidFill>
                  <a:srgbClr val="002060"/>
                </a:solidFill>
              </a:rPr>
              <a:t>      </a:t>
            </a:r>
          </a:p>
          <a:p>
            <a:pPr algn="just">
              <a:lnSpc>
                <a:spcPct val="109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mtClean="0">
                <a:solidFill>
                  <a:srgbClr val="002060"/>
                </a:solidFill>
              </a:rPr>
              <a:t>d</a:t>
            </a:r>
            <a:r>
              <a:rPr lang="vi-VN" sz="2200">
                <a:solidFill>
                  <a:srgbClr val="002060"/>
                </a:solidFill>
              </a:rPr>
              <a:t>) Đo bằng lực kế</a:t>
            </a:r>
            <a:r>
              <a:rPr lang="vi-VN" sz="2200" smtClean="0">
                <a:solidFill>
                  <a:srgbClr val="002060"/>
                </a:solidFill>
              </a:rPr>
              <a:t>.</a:t>
            </a:r>
            <a:endParaRPr lang="vi-VN" sz="2200">
              <a:solidFill>
                <a:srgbClr val="002060"/>
              </a:solidFill>
            </a:endParaRPr>
          </a:p>
          <a:p>
            <a:pPr algn="just">
              <a:lnSpc>
                <a:spcPct val="109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solidFill>
                  <a:srgbClr val="002060"/>
                </a:solidFill>
              </a:rPr>
              <a:t>e) Ðo bằng </a:t>
            </a:r>
            <a:r>
              <a:rPr lang="vi-VN" sz="2200" smtClean="0">
                <a:solidFill>
                  <a:srgbClr val="002060"/>
                </a:solidFill>
              </a:rPr>
              <a:t>cân.</a:t>
            </a:r>
            <a:r>
              <a:rPr lang="en-GB" sz="2200" smtClean="0">
                <a:solidFill>
                  <a:srgbClr val="002060"/>
                </a:solidFill>
              </a:rPr>
              <a:t>             </a:t>
            </a:r>
          </a:p>
          <a:p>
            <a:pPr algn="just">
              <a:lnSpc>
                <a:spcPct val="109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smtClean="0">
                <a:solidFill>
                  <a:srgbClr val="002060"/>
                </a:solidFill>
              </a:rPr>
              <a:t>g</a:t>
            </a:r>
            <a:r>
              <a:rPr lang="vi-VN" sz="2200">
                <a:solidFill>
                  <a:srgbClr val="002060"/>
                </a:solidFill>
              </a:rPr>
              <a:t>) Không có phương và chiều.</a:t>
            </a:r>
            <a:endParaRPr lang="en-US" sz="2200">
              <a:solidFill>
                <a:srgbClr val="002060"/>
              </a:solidFill>
            </a:endParaRPr>
          </a:p>
        </p:txBody>
      </p:sp>
      <p:pic>
        <p:nvPicPr>
          <p:cNvPr id="28" name="Graphic 8">
            <a:extLst>
              <a:ext uri="{FF2B5EF4-FFF2-40B4-BE49-F238E27FC236}">
                <a16:creationId xmlns:a16="http://schemas.microsoft.com/office/drawing/2014/main" id="{96A0E7E3-845D-4751-854C-80431DBDF2C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9"/>
              </a:ext>
            </a:extLst>
          </a:blip>
          <a:stretch>
            <a:fillRect/>
          </a:stretch>
        </p:blipFill>
        <p:spPr>
          <a:xfrm>
            <a:off x="566551" y="1596745"/>
            <a:ext cx="1638601" cy="1638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659"/>
            </a:gs>
            <a:gs pos="58000">
              <a:schemeClr val="accent4"/>
            </a:gs>
            <a:gs pos="100000">
              <a:schemeClr val="accent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199779" y="2438300"/>
            <a:ext cx="5134144" cy="2150562"/>
          </a:xfrm>
          <a:prstGeom prst="cloudCallout">
            <a:avLst>
              <a:gd name="adj1" fmla="val 58661"/>
              <a:gd name="adj2" fmla="val 3346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Google Shape;154;p20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19105" y="1064209"/>
            <a:ext cx="4914818" cy="956352"/>
          </a:xfrm>
          <a:prstGeom prst="rect">
            <a:avLst/>
          </a:prstGeom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200">
                <a:solidFill>
                  <a:schemeClr val="tx2">
                    <a:lumMod val="10000"/>
                  </a:schemeClr>
                </a:solidFill>
                <a:latin typeface="+mn-lt"/>
              </a:rPr>
              <a:t>Mọi vật có khối lượng đều hút lẫn nhau. Lực này gọi là </a:t>
            </a:r>
            <a:r>
              <a:rPr lang="en-US" altLang="en-US" sz="2200" b="1">
                <a:solidFill>
                  <a:schemeClr val="tx2">
                    <a:lumMod val="10000"/>
                  </a:schemeClr>
                </a:solidFill>
                <a:latin typeface="+mn-lt"/>
              </a:rPr>
              <a:t>lực hấp dẫn.</a:t>
            </a:r>
          </a:p>
        </p:txBody>
      </p:sp>
      <p:pic>
        <p:nvPicPr>
          <p:cNvPr id="14" name="Picture 4" descr="newton_apple_tree_hg_wht_24412_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965" y="1542385"/>
            <a:ext cx="2718051" cy="309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Google Shape;54;p12"/>
          <p:cNvSpPr txBox="1">
            <a:spLocks/>
          </p:cNvSpPr>
          <p:nvPr/>
        </p:nvSpPr>
        <p:spPr>
          <a:xfrm>
            <a:off x="541827" y="0"/>
            <a:ext cx="3627132" cy="618161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IV. LỰC HẤP DẪN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187" y="2697974"/>
            <a:ext cx="4281327" cy="14634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latin typeface="+mn-lt"/>
                <a:ea typeface="Calibri" panose="020F0502020204030204" pitchFamily="34" charset="0"/>
              </a:rPr>
              <a:t>Trái đất hút quả táo thì quả táo có hút Trái Đất không? Nếu có thì lực này gọi là gì?</a:t>
            </a:r>
            <a:endParaRPr lang="en-US" sz="22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738235" y="721844"/>
            <a:ext cx="4911178" cy="956352"/>
          </a:xfrm>
          <a:prstGeom prst="rect">
            <a:avLst/>
          </a:prstGeom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200">
                <a:solidFill>
                  <a:schemeClr val="tx2">
                    <a:lumMod val="10000"/>
                  </a:schemeClr>
                </a:solidFill>
                <a:latin typeface="+mn-lt"/>
              </a:rPr>
              <a:t>Độ lớn của lực hấp dẫn phụ thuộc vào khối lượng của các vật.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70967" y="2895904"/>
            <a:ext cx="5917279" cy="1658184"/>
            <a:chOff x="412518" y="2984909"/>
            <a:chExt cx="5917279" cy="1658184"/>
          </a:xfrm>
        </p:grpSpPr>
        <p:pic>
          <p:nvPicPr>
            <p:cNvPr id="23" name="Picture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18" y="2990505"/>
              <a:ext cx="1730375" cy="165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2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7152" y="2984910"/>
              <a:ext cx="2058988" cy="1658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66140" y="2984909"/>
              <a:ext cx="2163657" cy="1658184"/>
            </a:xfrm>
            <a:prstGeom prst="rect">
              <a:avLst/>
            </a:prstGeom>
          </p:spPr>
        </p:pic>
      </p:grpSp>
      <p:pic>
        <p:nvPicPr>
          <p:cNvPr id="29" name="Google Shape;240;p27"/>
          <p:cNvPicPr preferRelativeResize="0"/>
          <p:nvPr/>
        </p:nvPicPr>
        <p:blipFill rotWithShape="1">
          <a:blip r:embed="rId6">
            <a:alphaModFix/>
          </a:blip>
          <a:srcRect r="-4679" b="-3874"/>
          <a:stretch/>
        </p:blipFill>
        <p:spPr>
          <a:xfrm>
            <a:off x="6738201" y="1363887"/>
            <a:ext cx="2405799" cy="319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93" y="386198"/>
            <a:ext cx="3679904" cy="1918054"/>
          </a:xfrm>
          <a:prstGeom prst="rect">
            <a:avLst/>
          </a:prstGeom>
          <a:solidFill>
            <a:srgbClr val="FFC000"/>
          </a:solidFill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093" y="286809"/>
            <a:ext cx="3152078" cy="2241478"/>
          </a:xfrm>
          <a:prstGeom prst="rect">
            <a:avLst/>
          </a:prstGeom>
          <a:solidFill>
            <a:srgbClr val="FFC000"/>
          </a:solidFill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093" y="2971800"/>
            <a:ext cx="3237853" cy="1942712"/>
          </a:xfrm>
          <a:prstGeom prst="rect">
            <a:avLst/>
          </a:prstGeom>
          <a:solidFill>
            <a:srgbClr val="FFC000"/>
          </a:solidFill>
          <a:ln w="381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93" y="2971800"/>
            <a:ext cx="3445615" cy="1942712"/>
          </a:xfrm>
          <a:prstGeom prst="rect">
            <a:avLst/>
          </a:prstGeom>
          <a:solidFill>
            <a:srgbClr val="FFC000"/>
          </a:solidFill>
          <a:ln w="381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90" name="Google Shape;90;p15"/>
          <p:cNvPicPr preferRelativeResize="0"/>
          <p:nvPr/>
        </p:nvPicPr>
        <p:blipFill rotWithShape="1">
          <a:blip r:embed="rId3">
            <a:alphaModFix/>
          </a:blip>
          <a:srcRect r="20898" b="32619"/>
          <a:stretch/>
        </p:blipFill>
        <p:spPr>
          <a:xfrm>
            <a:off x="6345045" y="1929161"/>
            <a:ext cx="2798956" cy="32143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14">
            <a:extLst>
              <a:ext uri="{FF2B5EF4-FFF2-40B4-BE49-F238E27FC236}">
                <a16:creationId xmlns:a16="http://schemas.microsoft.com/office/drawing/2014/main" id="{1CC0F84D-958D-4379-80B9-977D913E7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195" y="1363600"/>
            <a:ext cx="5784839" cy="314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8925" indent="-288925"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Lực </a:t>
            </a:r>
            <a:r>
              <a:rPr lang="vi-VN" altLang="en-US" sz="2200">
                <a:latin typeface="Arial" panose="020B0604020202020204" pitchFamily="34" charset="0"/>
                <a:cs typeface="Arial" panose="020B0604020202020204" pitchFamily="34" charset="0"/>
              </a:rPr>
              <a:t>hút của các vật có khối lượng gọi </a:t>
            </a:r>
            <a:r>
              <a:rPr lang="vi-VN" altLang="en-US" sz="2200">
                <a:latin typeface="Arial" panose="020B0604020202020204" pitchFamily="34" charset="0"/>
                <a:cs typeface="Arial" panose="020B0604020202020204" pitchFamily="34" charset="0"/>
              </a:rPr>
              <a:t>là </a:t>
            </a: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GB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ấ</a:t>
            </a: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p dẫn.</a:t>
            </a:r>
            <a:endParaRPr lang="en-GB" altLang="en-US" sz="22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indent="-288925"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Trọng </a:t>
            </a:r>
            <a:r>
              <a:rPr lang="vi-VN" altLang="en-US" sz="2200">
                <a:latin typeface="Arial" panose="020B0604020202020204" pitchFamily="34" charset="0"/>
                <a:cs typeface="Arial" panose="020B0604020202020204" pitchFamily="34" charset="0"/>
              </a:rPr>
              <a:t>lượng của vật là độ lớn lực hút của </a:t>
            </a:r>
            <a:r>
              <a:rPr lang="vi-VN" altLang="en-US" sz="2200">
                <a:latin typeface="Arial" panose="020B0604020202020204" pitchFamily="34" charset="0"/>
                <a:cs typeface="Arial" panose="020B0604020202020204" pitchFamily="34" charset="0"/>
              </a:rPr>
              <a:t>Trái </a:t>
            </a: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GB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tác </a:t>
            </a:r>
            <a:r>
              <a:rPr lang="vi-VN" altLang="en-US" sz="2200">
                <a:latin typeface="Arial" panose="020B0604020202020204" pitchFamily="34" charset="0"/>
                <a:cs typeface="Arial" panose="020B0604020202020204" pitchFamily="34" charset="0"/>
              </a:rPr>
              <a:t>dụng lên </a:t>
            </a:r>
            <a:r>
              <a:rPr lang="vi-VN" altLang="en-US" sz="220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en-US" sz="22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925" indent="-288925"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vi-VN" altLang="en-US" sz="2200" smtClean="0">
                <a:latin typeface="Arial" panose="020B0604020202020204" pitchFamily="34" charset="0"/>
                <a:cs typeface="Arial" panose="020B0604020202020204" pitchFamily="34" charset="0"/>
              </a:rPr>
              <a:t>Khối </a:t>
            </a:r>
            <a:r>
              <a:rPr lang="vi-VN" altLang="en-US" sz="2200">
                <a:latin typeface="Arial" panose="020B0604020202020204" pitchFamily="34" charset="0"/>
                <a:cs typeface="Arial" panose="020B0604020202020204" pitchFamily="34" charset="0"/>
              </a:rPr>
              <a:t>lượng của vật là số đo lượng chất của vật.</a:t>
            </a: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1CC0F84D-958D-4379-80B9-977D913E7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844" y="844380"/>
            <a:ext cx="18047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  <a:defRPr/>
            </a:pPr>
            <a:r>
              <a:rPr lang="en-US" altLang="en-US" sz="2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nhớ: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27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14" name="Picture 2" descr="ag00432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05" y="115490"/>
            <a:ext cx="1996679" cy="1341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gray">
          <a:xfrm>
            <a:off x="1403908" y="1759017"/>
            <a:ext cx="7274817" cy="320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vi-VN" altLang="en-US" sz="2400" b="1" kern="120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</a:rPr>
              <a:t>Cách chơi </a:t>
            </a:r>
          </a:p>
          <a:p>
            <a:pPr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vi-VN" altLang="en-US" sz="2400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M</a:t>
            </a:r>
            <a:r>
              <a:rPr lang="en-US" altLang="en-US" sz="2400" kern="1200">
                <a:solidFill>
                  <a:srgbClr val="002060"/>
                </a:solidFill>
                <a:latin typeface="+mn-lt"/>
                <a:ea typeface="+mn-ea"/>
                <a:cs typeface="Times New Roman" panose="02020603050405020304" pitchFamily="18" charset="0"/>
              </a:rPr>
              <a:t>ỗ</a:t>
            </a:r>
            <a:r>
              <a:rPr lang="vi-VN" altLang="en-US" sz="2400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i tổ </a:t>
            </a:r>
            <a:r>
              <a:rPr lang="en-US" altLang="en-US" sz="2400" kern="1200">
                <a:solidFill>
                  <a:srgbClr val="002060"/>
                </a:solidFill>
                <a:latin typeface="+mn-lt"/>
                <a:ea typeface="+mn-ea"/>
                <a:cs typeface="Times New Roman" panose="02020603050405020304" pitchFamily="18" charset="0"/>
              </a:rPr>
              <a:t>là một đội. </a:t>
            </a:r>
          </a:p>
          <a:p>
            <a:pPr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US" altLang="en-US" sz="2400" kern="1200">
                <a:solidFill>
                  <a:srgbClr val="002060"/>
                </a:solidFill>
                <a:latin typeface="+mn-lt"/>
                <a:ea typeface="+mn-ea"/>
                <a:cs typeface="Times New Roman" panose="02020603050405020304" pitchFamily="18" charset="0"/>
              </a:rPr>
              <a:t>Các đội giơ tay giành quyền trả lời.</a:t>
            </a:r>
            <a:endParaRPr lang="vi-VN" altLang="en-US" sz="2400" kern="1200">
              <a:solidFill>
                <a:srgbClr val="002060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vi-VN" altLang="en-US" sz="2400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Mỗi câu trả lời đúng sẽ được 20 điểm</a:t>
            </a:r>
            <a:r>
              <a:rPr lang="en-US" altLang="en-US" sz="2400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.</a:t>
            </a:r>
            <a:endParaRPr lang="vi-VN" altLang="en-US" sz="2400" kern="1200">
              <a:solidFill>
                <a:srgbClr val="002060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vi-VN" altLang="en-US" sz="2400" kern="120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Đội thắng cuộc là đội dành được nhiều điểm nhất.</a:t>
            </a:r>
          </a:p>
        </p:txBody>
      </p:sp>
      <p:sp>
        <p:nvSpPr>
          <p:cNvPr id="16" name="WordArt 4" descr="Narrow vertical"/>
          <p:cNvSpPr>
            <a:spLocks noChangeArrowheads="1" noChangeShapeType="1" noTextEdit="1"/>
          </p:cNvSpPr>
          <p:nvPr/>
        </p:nvSpPr>
        <p:spPr bwMode="gray">
          <a:xfrm>
            <a:off x="2478358" y="115490"/>
            <a:ext cx="4914900" cy="18859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vi-VN" sz="2700" kern="1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</a:rPr>
              <a:t>Vượt qua thử thách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2700" kern="10">
              <a:solidFill>
                <a:srgbClr val="FF0000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1694696" y="212767"/>
            <a:ext cx="6229350" cy="103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US" altLang="en-US" sz="2400" b="1" kern="1200">
                <a:latin typeface="+mn-lt"/>
                <a:ea typeface="+mn-ea"/>
                <a:cs typeface="Arial" panose="020B0604020202020204" pitchFamily="34" charset="0"/>
              </a:rPr>
              <a:t>Trọng lực tác dụng vào vật nào trong các vật sau đây?</a:t>
            </a: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2930972" y="4235147"/>
            <a:ext cx="35924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+mn-lt"/>
                <a:ea typeface="+mn-ea"/>
                <a:cs typeface="Arial" panose="020B0604020202020204" pitchFamily="34" charset="0"/>
              </a:rPr>
              <a:t>Tất cả các vật trên.</a:t>
            </a:r>
          </a:p>
        </p:txBody>
      </p:sp>
      <p:pic>
        <p:nvPicPr>
          <p:cNvPr id="33" name="Picture 9" descr="j01577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47" y="1460810"/>
            <a:ext cx="2318085" cy="2339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1" descr="j02119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831" y="1879429"/>
            <a:ext cx="2449761" cy="1502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 descr="C:\Users\DONGXINH\Desktop\themes\ve-may-bay-tu-ha-noi-den-da-la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359" y="1897289"/>
            <a:ext cx="3138290" cy="188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:a16="http://schemas.microsoft.com/office/drawing/2014/main" id="{4C14EE7B-1D64-47A0-9926-67AFFFCB3090}"/>
              </a:ext>
            </a:extLst>
          </p:cNvPr>
          <p:cNvSpPr/>
          <p:nvPr/>
        </p:nvSpPr>
        <p:spPr>
          <a:xfrm>
            <a:off x="5057775" y="4434930"/>
            <a:ext cx="400050" cy="400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n-US" altLang="en-US" sz="1350" kern="120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33" name="Google Shape;533;p42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428750" y="319841"/>
            <a:ext cx="62591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2400" b="1">
                <a:solidFill>
                  <a:srgbClr val="FF0000"/>
                </a:solidFill>
                <a:latin typeface="+mn-lt"/>
              </a:rPr>
              <a:t>Quả táo rụng xuống sẽ chuyển động theo phương nào?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1434951" y="4363617"/>
            <a:ext cx="404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1F497D"/>
                </a:solidFill>
                <a:latin typeface="+mn-lt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3249216" y="4383882"/>
            <a:ext cx="404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1F497D"/>
                </a:solidFill>
                <a:latin typeface="+mn-lt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5057775" y="4389835"/>
            <a:ext cx="404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1F497D"/>
                </a:solidFill>
                <a:latin typeface="+mn-lt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6590110" y="4404123"/>
            <a:ext cx="404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1F497D"/>
                </a:solidFill>
                <a:latin typeface="+mn-lt"/>
                <a:ea typeface="+mn-ea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30" name="Object 4"/>
          <p:cNvGraphicFramePr>
            <a:graphicFrameLocks noChangeAspect="1"/>
          </p:cNvGraphicFramePr>
          <p:nvPr/>
        </p:nvGraphicFramePr>
        <p:xfrm>
          <a:off x="4925616" y="2114550"/>
          <a:ext cx="5715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Clip" r:id="rId4" imgW="0" imgH="0" progId="MS_ClipArt_Gallery.2">
                  <p:embed/>
                </p:oleObj>
              </mc:Choice>
              <mc:Fallback>
                <p:oleObj name="Clip" r:id="rId4" imgW="0" imgH="0" progId="MS_ClipArt_Gallery.2">
                  <p:embed/>
                  <p:pic>
                    <p:nvPicPr>
                      <p:cNvPr id="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5616" y="2114550"/>
                        <a:ext cx="5715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6"/>
          <p:cNvGraphicFramePr>
            <a:graphicFrameLocks noChangeAspect="1"/>
          </p:cNvGraphicFramePr>
          <p:nvPr/>
        </p:nvGraphicFramePr>
        <p:xfrm>
          <a:off x="1428750" y="2057400"/>
          <a:ext cx="5715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Clip" r:id="rId6" imgW="0" imgH="0" progId="MS_ClipArt_Gallery.2">
                  <p:embed/>
                </p:oleObj>
              </mc:Choice>
              <mc:Fallback>
                <p:oleObj name="Clip" r:id="rId6" imgW="0" imgH="0" progId="MS_ClipArt_Gallery.2">
                  <p:embed/>
                  <p:pic>
                    <p:nvPicPr>
                      <p:cNvPr id="27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0" y="2057400"/>
                        <a:ext cx="5715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7"/>
          <p:cNvGraphicFramePr>
            <a:graphicFrameLocks noChangeAspect="1"/>
          </p:cNvGraphicFramePr>
          <p:nvPr/>
        </p:nvGraphicFramePr>
        <p:xfrm>
          <a:off x="3143250" y="2114550"/>
          <a:ext cx="5715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Clip" r:id="rId7" imgW="0" imgH="0" progId="MS_ClipArt_Gallery.2">
                  <p:embed/>
                </p:oleObj>
              </mc:Choice>
              <mc:Fallback>
                <p:oleObj name="Clip" r:id="rId7" imgW="0" imgH="0" progId="MS_ClipArt_Gallery.2">
                  <p:embed/>
                  <p:pic>
                    <p:nvPicPr>
                      <p:cNvPr id="28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2114550"/>
                        <a:ext cx="5715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8"/>
          <p:cNvGraphicFramePr>
            <a:graphicFrameLocks noChangeAspect="1"/>
          </p:cNvGraphicFramePr>
          <p:nvPr/>
        </p:nvGraphicFramePr>
        <p:xfrm>
          <a:off x="6515100" y="2171700"/>
          <a:ext cx="5715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Clip" r:id="rId8" imgW="0" imgH="0" progId="MS_ClipArt_Gallery.2">
                  <p:embed/>
                </p:oleObj>
              </mc:Choice>
              <mc:Fallback>
                <p:oleObj name="Clip" r:id="rId8" imgW="0" imgH="0" progId="MS_ClipArt_Gallery.2">
                  <p:embed/>
                  <p:pic>
                    <p:nvPicPr>
                      <p:cNvPr id="2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2171700"/>
                        <a:ext cx="5715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4 0.08933  C 0.049 0.108  0.054 0.136  0.054 0.16533  C 0.054 0.19867  0.049 0.22533  0.04 0.244  L 0 0.33333  E" pathEditMode="relative" ptsTypes=""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66 0.008  -0.115 0.028  -0.115 0.044  C -0.115 0.05867  -0.067 0.06933  -0.003 0.06933  C 0.061 0.06933  0.115 0.05867  0.115 0.044  C 0.115 0.028  0.059 0.024  -0.005 0.03467  C -0.068 0.04667  -0.115 0.06667  -0.115 0.08133  C -0.115 0.096  -0.066 0.108  -0.003 0.108  C 0.061 0.108  0.115 0.096  0.115 0.08133  C 0.115 0.06667  0.059 0.06267  -0.004 0.07333  C -0.068 0.084  -0.115 0.104  -0.115 0.11867  C -0.115 0.13467  -0.066 0.14667  -0.002 0.14667  C 0.061 0.14667  0.115 0.13467  0.115 0.11867  C 0.115 0.10533  0.059 0.10133  -0.004 0.11067  C -0.067 0.12133  -0.115 0.14267  -0.115 0.15733  C -0.115 0.172  -0.065 0.184  -0.002 0.184  C 0.063 0.184  0.115 0.172  0.115 0.15733  C 0.115 0.14267  0.06 0.13867  -0.003 0.14933  C -0.066 0.16  -0.115 0.18  -0.115 0.19467  C -0.115 0.21067  -0.065 0.22133  -0.001 0.22133  C 0.063 0.22133  0.115 0.20933  0.115 0.19467  C 0.115 0.18  0.06 0.176  -0.003 0.18667  C -0.066 0.19733  -0.115 0.21867  -0.115 0.232  C -0.115 0.24667  -0.064 0.25867  -0.001 0.25867  C 0.063 0.25867  0.115 0.24667  0.115 0.232  C 0.115 0.21867  0.061 0.21467  -0.003 0.224  C -0.066 0.23467  -0.115 0.256  -0.115 0.27067  C -0.115 0.284  -0.064 0.29733  0 0.29733  C 0.064 0.29733  0.115 0.28533  0.115 0.27067  C 0.115 0.256  0.061 0.252  -0.002 0.26267  C -0.065 0.27333  -0.116 0.29333  -0.115 0.308  C -0.114 0.32267  -0.064 0.33333  0 0.33333  C 0.064 0.33333  0.115 0.32133  0.115 0.30667  C 0.115 0.29333  0.063 0.28933  0 0.30133  E" pathEditMode="relative" ptsTypes="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0093 L 0.0 0.2782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C 0.03246 -0.02662 0.0651 -0.05324 0.07864 -0.00601 C 0.09218 0.04121 0.08697 0.16204 0.08177 0.28287 " pathEditMode="relative" ptsTypes="aaA">
                                      <p:cBhvr>
                                        <p:cTn id="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5" grpId="0"/>
      <p:bldP spid="2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9F4D"/>
            </a:gs>
            <a:gs pos="58000">
              <a:schemeClr val="accent5"/>
            </a:gs>
            <a:gs pos="100000">
              <a:schemeClr val="accent5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8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582651" y="558564"/>
            <a:ext cx="6515100" cy="1034899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lnSpc>
                <a:spcPct val="135000"/>
              </a:lnSpc>
              <a:spcBef>
                <a:spcPts val="60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Có bạn viết 10kg = 100N. Bạn đó viết đúng hay sai? Vì sao?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1168787" y="2862722"/>
            <a:ext cx="5342828" cy="1166473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lnSpc>
                <a:spcPct val="135000"/>
              </a:lnSpc>
              <a:spcBef>
                <a:spcPts val="60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1F497D"/>
                </a:solidFill>
                <a:latin typeface="+mn-lt"/>
                <a:ea typeface="+mn-ea"/>
                <a:cs typeface="Arial" panose="020B0604020202020204" pitchFamily="34" charset="0"/>
              </a:rPr>
              <a:t>Sai. Vì kg là đơn vị đo khối lượng.</a:t>
            </a:r>
          </a:p>
          <a:p>
            <a:pPr defTabSz="685800" fontAlgn="base">
              <a:lnSpc>
                <a:spcPct val="135000"/>
              </a:lnSpc>
              <a:spcBef>
                <a:spcPts val="60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1F497D"/>
                </a:solidFill>
                <a:latin typeface="+mn-lt"/>
                <a:ea typeface="+mn-ea"/>
                <a:cs typeface="Arial" panose="020B0604020202020204" pitchFamily="34" charset="0"/>
              </a:rPr>
              <a:t>            N là đơn vị đo lực.</a:t>
            </a:r>
          </a:p>
        </p:txBody>
      </p:sp>
      <p:grpSp>
        <p:nvGrpSpPr>
          <p:cNvPr id="32" name="Google Shape;317;p30"/>
          <p:cNvGrpSpPr/>
          <p:nvPr/>
        </p:nvGrpSpPr>
        <p:grpSpPr>
          <a:xfrm>
            <a:off x="6197527" y="1389561"/>
            <a:ext cx="2714848" cy="3653541"/>
            <a:chOff x="6092896" y="1233444"/>
            <a:chExt cx="2714848" cy="3653541"/>
          </a:xfrm>
        </p:grpSpPr>
        <p:pic>
          <p:nvPicPr>
            <p:cNvPr id="33" name="Google Shape;318;p3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92896" y="1233444"/>
              <a:ext cx="2714848" cy="3653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19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13796" y="1855508"/>
              <a:ext cx="232462" cy="1565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49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449" name="Picture 4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065" y="248519"/>
            <a:ext cx="5233740" cy="366553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15287" y="4190452"/>
            <a:ext cx="5149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 </a:t>
            </a: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em, hiện tượng này đã làm ông nảy sinh ý tưởng gì về lực</a:t>
            </a:r>
            <a:r>
              <a:rPr lang="vi-VN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FC68"/>
            </a:gs>
            <a:gs pos="58000">
              <a:schemeClr val="accent2"/>
            </a:gs>
            <a:gs pos="100000">
              <a:schemeClr val="accent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5225" y="759800"/>
            <a:ext cx="1077782" cy="96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377" name="Google Shape;37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8300" y="1156818"/>
            <a:ext cx="2806925" cy="3745883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5"/>
          <p:cNvSpPr/>
          <p:nvPr/>
        </p:nvSpPr>
        <p:spPr>
          <a:xfrm>
            <a:off x="6695975" y="986975"/>
            <a:ext cx="396295" cy="396311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gradFill>
            <a:gsLst>
              <a:gs pos="0">
                <a:srgbClr val="FF9F4D"/>
              </a:gs>
              <a:gs pos="58000">
                <a:schemeClr val="accent5"/>
              </a:gs>
              <a:gs pos="100000">
                <a:schemeClr val="accent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4" name="TextBox 6"/>
          <p:cNvSpPr txBox="1">
            <a:spLocks noChangeArrowheads="1"/>
          </p:cNvSpPr>
          <p:nvPr/>
        </p:nvSpPr>
        <p:spPr bwMode="auto">
          <a:xfrm>
            <a:off x="983847" y="205802"/>
            <a:ext cx="461851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3000" b="1">
                <a:solidFill>
                  <a:srgbClr val="FF0000"/>
                </a:solidFill>
                <a:latin typeface="+mn-lt"/>
              </a:rPr>
              <a:t>NHIỆM VỤ VỀ NHÀ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gray">
          <a:xfrm>
            <a:off x="666863" y="1727700"/>
            <a:ext cx="5688362" cy="239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v"/>
            </a:pPr>
            <a:r>
              <a:rPr lang="en-GB" altLang="en-US" sz="2400" kern="1200" smtClean="0">
                <a:latin typeface="+mn-lt"/>
                <a:ea typeface="+mn-ea"/>
                <a:cs typeface="Arial" panose="020B0604020202020204" pitchFamily="34" charset="0"/>
              </a:rPr>
              <a:t>Học thuộc ghi nhớ</a:t>
            </a:r>
          </a:p>
          <a:p>
            <a:pPr marL="342900" indent="-342900"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v"/>
            </a:pPr>
            <a:r>
              <a:rPr lang="en-GB" altLang="en-US" sz="2400" kern="1200" smtClean="0">
                <a:latin typeface="+mn-lt"/>
                <a:ea typeface="+mn-ea"/>
                <a:cs typeface="Arial" panose="020B0604020202020204" pitchFamily="34" charset="0"/>
              </a:rPr>
              <a:t>Hoàn thành các bài tập trong SBT</a:t>
            </a:r>
          </a:p>
          <a:p>
            <a:pPr marL="342900" indent="-342900" algn="just" defTabSz="685800" fontAlgn="base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v"/>
            </a:pPr>
            <a:r>
              <a:rPr lang="en-GB" altLang="en-US" sz="2400" kern="1200" smtClean="0">
                <a:latin typeface="+mn-lt"/>
                <a:ea typeface="+mn-ea"/>
                <a:cs typeface="Arial" panose="020B0604020202020204" pitchFamily="34" charset="0"/>
              </a:rPr>
              <a:t>Đọc trước bài mới: Bài 44 – Lực ma sát</a:t>
            </a:r>
            <a:endParaRPr lang="vi-VN" altLang="en-US" sz="2400" kern="1200"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633" y="1461656"/>
            <a:ext cx="9311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CẢM ƠN CÁC EM ĐÃ LẮNG NGHE!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6770" y="2772231"/>
            <a:ext cx="8184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HẸN GẶP LẠI VÀO TIẾT SAU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770022" y="112802"/>
            <a:ext cx="7593300" cy="618161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smtClean="0">
                <a:latin typeface="Arial" panose="020B0604020202020204" pitchFamily="34" charset="0"/>
                <a:cs typeface="Arial" panose="020B0604020202020204" pitchFamily="34" charset="0"/>
              </a:rPr>
              <a:t>I. LỰC HÚT CỦA TRÁI ĐẤT</a:t>
            </a:r>
            <a:endParaRPr lang="en-US" sz="3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0022" y="1300050"/>
            <a:ext cx="7291136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 thả một vật đang cầm trên tay thì vật đó rơi xuống do chịu tác dụng bởi lực hút </a:t>
            </a:r>
            <a:r>
              <a:rPr lang="en-GB" sz="2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vi-VN" sz="2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rái </a:t>
            </a:r>
            <a:r>
              <a:rPr lang="vi-VN" sz="2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đất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034716" y="3404937"/>
            <a:ext cx="938463" cy="52938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241994" y="3069466"/>
            <a:ext cx="620660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dự đoán về phương và chiều của lực hút của Trái Đất?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3601341" y="215373"/>
            <a:ext cx="2300984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tabLst>
                <a:tab pos="2178050" algn="l"/>
              </a:tabLst>
            </a:pPr>
            <a:r>
              <a:rPr lang="en" sz="2800" b="1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" sz="2800" b="1" smtClean="0">
                <a:latin typeface="Arial" panose="020B0604020202020204" pitchFamily="34" charset="0"/>
                <a:cs typeface="Arial" panose="020B0604020202020204" pitchFamily="34" charset="0"/>
              </a:rPr>
              <a:t>í nghiệm</a:t>
            </a:r>
            <a:endParaRPr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Google Shape;97;p1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14075" y="780981"/>
            <a:ext cx="723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en-US" sz="2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ìm </a:t>
            </a:r>
            <a:r>
              <a:rPr lang="en-US" altLang="en-US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 sự tồn tại của lực hút </a:t>
            </a:r>
            <a:r>
              <a:rPr lang="en-US" altLang="en-US" sz="2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 Đất</a:t>
            </a:r>
            <a:endParaRPr lang="en-US" alt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6053496" y="1576931"/>
            <a:ext cx="1641475" cy="3382962"/>
            <a:chOff x="5864225" y="1676400"/>
            <a:chExt cx="1641475" cy="3382170"/>
          </a:xfrm>
        </p:grpSpPr>
        <p:pic>
          <p:nvPicPr>
            <p:cNvPr id="12" name="Picture 6" descr="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500000">
              <a:off x="6869113" y="2667000"/>
              <a:ext cx="523875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" descr="loxodo3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881232">
              <a:off x="6654801" y="2881312"/>
              <a:ext cx="9525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8"/>
            <p:cNvSpPr>
              <a:spLocks noChangeArrowheads="1"/>
            </p:cNvSpPr>
            <p:nvPr/>
          </p:nvSpPr>
          <p:spPr bwMode="auto">
            <a:xfrm rot="2700000" flipV="1">
              <a:off x="7161213" y="4551363"/>
              <a:ext cx="69850" cy="71437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 rot="2700000" flipV="1">
              <a:off x="5864225" y="4384675"/>
              <a:ext cx="69850" cy="69850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6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6" name="AutoShape 10">
              <a:extLst>
                <a:ext uri="{FF2B5EF4-FFF2-40B4-BE49-F238E27FC236}">
                  <a16:creationId xmlns:a16="http://schemas.microsoft.com/office/drawing/2014/main" id="{A1E2716E-B7B8-40EA-8E62-076EA4A46C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020000">
              <a:off x="6065846" y="1693808"/>
              <a:ext cx="79356" cy="438150"/>
            </a:xfrm>
            <a:prstGeom prst="can">
              <a:avLst>
                <a:gd name="adj" fmla="val 71300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7" name="Rectangle 11"/>
            <p:cNvSpPr>
              <a:spLocks noChangeArrowheads="1"/>
            </p:cNvSpPr>
            <p:nvPr/>
          </p:nvSpPr>
          <p:spPr bwMode="auto">
            <a:xfrm rot="2700000" flipV="1">
              <a:off x="6218238" y="1881188"/>
              <a:ext cx="265112" cy="174625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635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5F5F5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 rot="2700000" flipV="1">
              <a:off x="6648450" y="4881563"/>
              <a:ext cx="69850" cy="71437"/>
            </a:xfrm>
            <a:prstGeom prst="rect">
              <a:avLst/>
            </a:prstGeom>
            <a:solidFill>
              <a:schemeClr val="bg2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492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chemeClr val="bg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 rot="2700000" flipV="1">
              <a:off x="5940425" y="4068763"/>
              <a:ext cx="1189038" cy="790575"/>
            </a:xfrm>
            <a:prstGeom prst="rect">
              <a:avLst/>
            </a:prstGeom>
            <a:gradFill rotWithShape="1">
              <a:gsLst>
                <a:gs pos="0">
                  <a:srgbClr val="2C2C2C"/>
                </a:gs>
                <a:gs pos="100000">
                  <a:srgbClr val="5F5F5F"/>
                </a:gs>
              </a:gsLst>
              <a:lin ang="18900000" scaled="1"/>
            </a:gradFill>
            <a:ln w="9525">
              <a:miter lim="800000"/>
              <a:headEnd/>
              <a:tailEnd/>
            </a:ln>
            <a:scene3d>
              <a:camera prst="legacyPerspectiveFront">
                <a:rot lat="18600000" lon="0" rev="0"/>
              </a:camera>
              <a:lightRig rig="legacyFlat4" dir="b"/>
            </a:scene3d>
            <a:sp3d extrusionH="238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2C2C2C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0" name="AutoShape 14"/>
            <p:cNvSpPr>
              <a:spLocks/>
            </p:cNvSpPr>
            <p:nvPr/>
          </p:nvSpPr>
          <p:spPr bwMode="auto">
            <a:xfrm rot="144122" flipV="1">
              <a:off x="6121400" y="4175125"/>
              <a:ext cx="350838" cy="266700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214748364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46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741" y="16169"/>
                  </a:moveTo>
                  <a:cubicBezTo>
                    <a:pt x="7798" y="16137"/>
                    <a:pt x="5430" y="13742"/>
                    <a:pt x="5430" y="10800"/>
                  </a:cubicBezTo>
                  <a:cubicBezTo>
                    <a:pt x="5430" y="7834"/>
                    <a:pt x="7834" y="5430"/>
                    <a:pt x="10800" y="5430"/>
                  </a:cubicBezTo>
                  <a:cubicBezTo>
                    <a:pt x="13765" y="5430"/>
                    <a:pt x="16170" y="7834"/>
                    <a:pt x="16170" y="10800"/>
                  </a:cubicBezTo>
                  <a:cubicBezTo>
                    <a:pt x="16170" y="13742"/>
                    <a:pt x="13801" y="16137"/>
                    <a:pt x="10858" y="16169"/>
                  </a:cubicBezTo>
                  <a:lnTo>
                    <a:pt x="10918" y="21599"/>
                  </a:lnTo>
                  <a:cubicBezTo>
                    <a:pt x="16836" y="21534"/>
                    <a:pt x="21600" y="1671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6718"/>
                    <a:pt x="4763" y="21534"/>
                    <a:pt x="10681" y="21599"/>
                  </a:cubicBezTo>
                  <a:lnTo>
                    <a:pt x="10741" y="16169"/>
                  </a:lnTo>
                  <a:close/>
                </a:path>
              </a:pathLst>
            </a:custGeom>
            <a:solidFill>
              <a:schemeClr val="bg1"/>
            </a:solidFill>
            <a:ln w="9525">
              <a:round/>
              <a:headEnd/>
              <a:tailEnd/>
            </a:ln>
            <a:scene3d>
              <a:camera prst="legacyObliqueTopRight">
                <a:rot lat="18000000" lon="20699966" rev="0"/>
              </a:camera>
              <a:lightRig rig="legacyFlat3" dir="b"/>
            </a:scene3d>
            <a:sp3d prstMaterial="legacyMatte">
              <a:bevelT w="13500" h="13500" prst="angle"/>
              <a:bevelB w="13500" h="13500" prst="angle"/>
              <a:extrusionClr>
                <a:schemeClr val="bg1"/>
              </a:extrusionClr>
              <a:contourClr>
                <a:schemeClr val="bg1"/>
              </a:contour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1" name="AutoShape 15">
              <a:extLst>
                <a:ext uri="{FF2B5EF4-FFF2-40B4-BE49-F238E27FC236}">
                  <a16:creationId xmlns:a16="http://schemas.microsoft.com/office/drawing/2014/main" id="{BC7B6B88-CE90-4F43-9D9F-13EC267D3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6175" y="4066615"/>
              <a:ext cx="146050" cy="290444"/>
            </a:xfrm>
            <a:prstGeom prst="can">
              <a:avLst>
                <a:gd name="adj" fmla="val 74335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2" name="AutoShape 16">
              <a:extLst>
                <a:ext uri="{FF2B5EF4-FFF2-40B4-BE49-F238E27FC236}">
                  <a16:creationId xmlns:a16="http://schemas.microsoft.com/office/drawing/2014/main" id="{75284F7C-8287-476B-9AE5-C0C4341AA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6338" y="1676400"/>
              <a:ext cx="80962" cy="2461636"/>
            </a:xfrm>
            <a:prstGeom prst="can">
              <a:avLst>
                <a:gd name="adj" fmla="val 55191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3" name="AutoShape 17">
              <a:extLst>
                <a:ext uri="{FF2B5EF4-FFF2-40B4-BE49-F238E27FC236}">
                  <a16:creationId xmlns:a16="http://schemas.microsoft.com/office/drawing/2014/main" id="{C41D0C2B-FA0A-4DF2-9534-392C97490D9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020000">
              <a:off x="6764346" y="1849295"/>
              <a:ext cx="79356" cy="876300"/>
            </a:xfrm>
            <a:prstGeom prst="can">
              <a:avLst>
                <a:gd name="adj" fmla="val 66444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4" name="Rectangle 18"/>
            <p:cNvSpPr>
              <a:spLocks noChangeArrowheads="1"/>
            </p:cNvSpPr>
            <p:nvPr/>
          </p:nvSpPr>
          <p:spPr bwMode="auto">
            <a:xfrm rot="2700000" flipV="1">
              <a:off x="6103938" y="1982788"/>
              <a:ext cx="263525" cy="88900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635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5F5F5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5" name="Oval 19"/>
            <p:cNvSpPr>
              <a:spLocks noChangeArrowheads="1"/>
            </p:cNvSpPr>
            <p:nvPr/>
          </p:nvSpPr>
          <p:spPr bwMode="auto">
            <a:xfrm rot="-7200000">
              <a:off x="6135688" y="2062163"/>
              <a:ext cx="131762" cy="8731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6" name="AutoShape 20"/>
            <p:cNvSpPr>
              <a:spLocks noChangeArrowheads="1"/>
            </p:cNvSpPr>
            <p:nvPr/>
          </p:nvSpPr>
          <p:spPr bwMode="auto">
            <a:xfrm rot="-7140000">
              <a:off x="6118225" y="2066925"/>
              <a:ext cx="85725" cy="123825"/>
            </a:xfrm>
            <a:prstGeom prst="can">
              <a:avLst>
                <a:gd name="adj" fmla="val 72222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7" name="Rectangle 21"/>
            <p:cNvSpPr>
              <a:spLocks noChangeArrowheads="1"/>
            </p:cNvSpPr>
            <p:nvPr/>
          </p:nvSpPr>
          <p:spPr bwMode="auto">
            <a:xfrm rot="2700000" flipV="1">
              <a:off x="7148513" y="2363788"/>
              <a:ext cx="147637" cy="149225"/>
            </a:xfrm>
            <a:prstGeom prst="rect">
              <a:avLst/>
            </a:prstGeom>
            <a:solidFill>
              <a:srgbClr val="5F5F5F"/>
            </a:solidFill>
            <a:ln w="9525">
              <a:miter lim="800000"/>
              <a:headEnd/>
              <a:tailEnd/>
            </a:ln>
            <a:scene3d>
              <a:camera prst="legacyPerspectiveFront">
                <a:rot lat="18000000" lon="0" rev="0"/>
              </a:camera>
              <a:lightRig rig="legacyFlat4" dir="b"/>
            </a:scene3d>
            <a:sp3d extrusionH="138100" prstMaterial="legacyMatte">
              <a:bevelT w="13500" h="13500" prst="angle"/>
              <a:bevelB w="13500" h="13500" prst="angle"/>
              <a:extrusionClr>
                <a:schemeClr val="bg2"/>
              </a:extrusionClr>
              <a:contourClr>
                <a:srgbClr val="5F5F5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8" name="AutoShape 22">
              <a:extLst>
                <a:ext uri="{FF2B5EF4-FFF2-40B4-BE49-F238E27FC236}">
                  <a16:creationId xmlns:a16="http://schemas.microsoft.com/office/drawing/2014/main" id="{F89EE294-7A07-4F81-B3B9-F1A5F2E9E4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020000">
              <a:off x="7334259" y="2452474"/>
              <a:ext cx="79356" cy="263525"/>
            </a:xfrm>
            <a:prstGeom prst="can">
              <a:avLst>
                <a:gd name="adj" fmla="val 71887"/>
              </a:avLst>
            </a:prstGeom>
            <a:gradFill rotWithShape="1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29" name="Oval 23"/>
            <p:cNvSpPr>
              <a:spLocks noChangeArrowheads="1"/>
            </p:cNvSpPr>
            <p:nvPr/>
          </p:nvSpPr>
          <p:spPr bwMode="auto">
            <a:xfrm rot="-7200000">
              <a:off x="7105651" y="2490787"/>
              <a:ext cx="131762" cy="8731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pic>
          <p:nvPicPr>
            <p:cNvPr id="30" name="Picture 2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500000">
              <a:off x="6867525" y="2670175"/>
              <a:ext cx="523875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Freeform 25"/>
            <p:cNvSpPr>
              <a:spLocks/>
            </p:cNvSpPr>
            <p:nvPr/>
          </p:nvSpPr>
          <p:spPr bwMode="auto">
            <a:xfrm flipH="1" flipV="1">
              <a:off x="7069138" y="2400300"/>
              <a:ext cx="80962" cy="361950"/>
            </a:xfrm>
            <a:custGeom>
              <a:avLst/>
              <a:gdLst>
                <a:gd name="T0" fmla="*/ 2147483646 w 51"/>
                <a:gd name="T1" fmla="*/ 2147483646 h 228"/>
                <a:gd name="T2" fmla="*/ 2147483646 w 51"/>
                <a:gd name="T3" fmla="*/ 2147483646 h 228"/>
                <a:gd name="T4" fmla="*/ 2147483646 w 51"/>
                <a:gd name="T5" fmla="*/ 2147483646 h 228"/>
                <a:gd name="T6" fmla="*/ 2147483646 w 51"/>
                <a:gd name="T7" fmla="*/ 2147483646 h 2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"/>
                <a:gd name="T13" fmla="*/ 0 h 228"/>
                <a:gd name="T14" fmla="*/ 51 w 51"/>
                <a:gd name="T15" fmla="*/ 228 h 2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" h="228">
                  <a:moveTo>
                    <a:pt x="51" y="26"/>
                  </a:moveTo>
                  <a:cubicBezTo>
                    <a:pt x="45" y="25"/>
                    <a:pt x="22" y="0"/>
                    <a:pt x="15" y="17"/>
                  </a:cubicBezTo>
                  <a:cubicBezTo>
                    <a:pt x="0" y="23"/>
                    <a:pt x="10" y="85"/>
                    <a:pt x="9" y="128"/>
                  </a:cubicBezTo>
                  <a:lnTo>
                    <a:pt x="12" y="228"/>
                  </a:lnTo>
                </a:path>
              </a:pathLst>
            </a:custGeom>
            <a:noFill/>
            <a:ln w="28575">
              <a:solidFill>
                <a:srgbClr val="A5002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AutoShape 26"/>
            <p:cNvSpPr>
              <a:spLocks noChangeArrowheads="1"/>
            </p:cNvSpPr>
            <p:nvPr/>
          </p:nvSpPr>
          <p:spPr bwMode="auto">
            <a:xfrm rot="-7140000">
              <a:off x="7085807" y="2496344"/>
              <a:ext cx="88900" cy="122237"/>
            </a:xfrm>
            <a:prstGeom prst="can">
              <a:avLst>
                <a:gd name="adj" fmla="val 68750"/>
              </a:avLst>
            </a:prstGeom>
            <a:solidFill>
              <a:srgbClr val="FF0000"/>
            </a:soli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7092950" y="3590202"/>
              <a:ext cx="109538" cy="192088"/>
            </a:xfrm>
            <a:custGeom>
              <a:avLst/>
              <a:gdLst>
                <a:gd name="T0" fmla="*/ 2147483646 w 69"/>
                <a:gd name="T1" fmla="*/ 2147483646 h 121"/>
                <a:gd name="T2" fmla="*/ 2147483646 w 69"/>
                <a:gd name="T3" fmla="*/ 2147483646 h 121"/>
                <a:gd name="T4" fmla="*/ 2147483646 w 69"/>
                <a:gd name="T5" fmla="*/ 2147483646 h 121"/>
                <a:gd name="T6" fmla="*/ 2147483646 w 69"/>
                <a:gd name="T7" fmla="*/ 2147483646 h 121"/>
                <a:gd name="T8" fmla="*/ 2147483646 w 69"/>
                <a:gd name="T9" fmla="*/ 0 h 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121"/>
                <a:gd name="T17" fmla="*/ 69 w 69"/>
                <a:gd name="T18" fmla="*/ 121 h 1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121">
                  <a:moveTo>
                    <a:pt x="12" y="73"/>
                  </a:moveTo>
                  <a:cubicBezTo>
                    <a:pt x="0" y="120"/>
                    <a:pt x="39" y="119"/>
                    <a:pt x="48" y="120"/>
                  </a:cubicBezTo>
                  <a:cubicBezTo>
                    <a:pt x="57" y="121"/>
                    <a:pt x="69" y="94"/>
                    <a:pt x="66" y="81"/>
                  </a:cubicBezTo>
                  <a:cubicBezTo>
                    <a:pt x="57" y="57"/>
                    <a:pt x="38" y="56"/>
                    <a:pt x="32" y="42"/>
                  </a:cubicBezTo>
                  <a:cubicBezTo>
                    <a:pt x="26" y="28"/>
                    <a:pt x="31" y="9"/>
                    <a:pt x="30" y="0"/>
                  </a:cubicBezTo>
                </a:path>
              </a:pathLst>
            </a:custGeom>
            <a:noFill/>
            <a:ln w="28575">
              <a:solidFill>
                <a:srgbClr val="A5002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" name="Group 28"/>
            <p:cNvGrpSpPr>
              <a:grpSpLocks/>
            </p:cNvGrpSpPr>
            <p:nvPr/>
          </p:nvGrpSpPr>
          <p:grpSpPr bwMode="auto">
            <a:xfrm>
              <a:off x="6611938" y="4038606"/>
              <a:ext cx="609600" cy="695326"/>
              <a:chOff x="4368" y="2544"/>
              <a:chExt cx="384" cy="438"/>
            </a:xfrm>
          </p:grpSpPr>
          <p:sp>
            <p:nvSpPr>
              <p:cNvPr id="35" name="Freeform 29"/>
              <p:cNvSpPr>
                <a:spLocks/>
              </p:cNvSpPr>
              <p:nvPr/>
            </p:nvSpPr>
            <p:spPr bwMode="auto">
              <a:xfrm>
                <a:off x="4410" y="2615"/>
                <a:ext cx="342" cy="367"/>
              </a:xfrm>
              <a:custGeom>
                <a:avLst/>
                <a:gdLst>
                  <a:gd name="T0" fmla="*/ 14 w 342"/>
                  <a:gd name="T1" fmla="*/ 94 h 367"/>
                  <a:gd name="T2" fmla="*/ 62 w 342"/>
                  <a:gd name="T3" fmla="*/ 34 h 367"/>
                  <a:gd name="T4" fmla="*/ 153 w 342"/>
                  <a:gd name="T5" fmla="*/ 9 h 367"/>
                  <a:gd name="T6" fmla="*/ 312 w 342"/>
                  <a:gd name="T7" fmla="*/ 92 h 367"/>
                  <a:gd name="T8" fmla="*/ 335 w 342"/>
                  <a:gd name="T9" fmla="*/ 200 h 367"/>
                  <a:gd name="T10" fmla="*/ 301 w 342"/>
                  <a:gd name="T11" fmla="*/ 285 h 367"/>
                  <a:gd name="T12" fmla="*/ 201 w 342"/>
                  <a:gd name="T13" fmla="*/ 305 h 367"/>
                  <a:gd name="T14" fmla="*/ 158 w 342"/>
                  <a:gd name="T15" fmla="*/ 345 h 367"/>
                  <a:gd name="T16" fmla="*/ 54 w 342"/>
                  <a:gd name="T17" fmla="*/ 360 h 367"/>
                  <a:gd name="T18" fmla="*/ 14 w 342"/>
                  <a:gd name="T19" fmla="*/ 300 h 367"/>
                  <a:gd name="T20" fmla="*/ 0 w 342"/>
                  <a:gd name="T21" fmla="*/ 179 h 367"/>
                  <a:gd name="T22" fmla="*/ 14 w 342"/>
                  <a:gd name="T23" fmla="*/ 94 h 36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42"/>
                  <a:gd name="T37" fmla="*/ 0 h 367"/>
                  <a:gd name="T38" fmla="*/ 342 w 342"/>
                  <a:gd name="T39" fmla="*/ 367 h 36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42" h="367">
                    <a:moveTo>
                      <a:pt x="14" y="94"/>
                    </a:moveTo>
                    <a:cubicBezTo>
                      <a:pt x="32" y="68"/>
                      <a:pt x="39" y="48"/>
                      <a:pt x="62" y="34"/>
                    </a:cubicBezTo>
                    <a:cubicBezTo>
                      <a:pt x="85" y="20"/>
                      <a:pt x="112" y="0"/>
                      <a:pt x="153" y="9"/>
                    </a:cubicBezTo>
                    <a:cubicBezTo>
                      <a:pt x="195" y="18"/>
                      <a:pt x="281" y="60"/>
                      <a:pt x="312" y="92"/>
                    </a:cubicBezTo>
                    <a:cubicBezTo>
                      <a:pt x="342" y="124"/>
                      <a:pt x="336" y="168"/>
                      <a:pt x="335" y="200"/>
                    </a:cubicBezTo>
                    <a:cubicBezTo>
                      <a:pt x="333" y="231"/>
                      <a:pt x="324" y="267"/>
                      <a:pt x="301" y="285"/>
                    </a:cubicBezTo>
                    <a:cubicBezTo>
                      <a:pt x="279" y="302"/>
                      <a:pt x="225" y="295"/>
                      <a:pt x="201" y="305"/>
                    </a:cubicBezTo>
                    <a:cubicBezTo>
                      <a:pt x="177" y="315"/>
                      <a:pt x="182" y="336"/>
                      <a:pt x="158" y="345"/>
                    </a:cubicBezTo>
                    <a:cubicBezTo>
                      <a:pt x="134" y="354"/>
                      <a:pt x="78" y="367"/>
                      <a:pt x="54" y="360"/>
                    </a:cubicBezTo>
                    <a:cubicBezTo>
                      <a:pt x="30" y="353"/>
                      <a:pt x="23" y="330"/>
                      <a:pt x="14" y="300"/>
                    </a:cubicBezTo>
                    <a:cubicBezTo>
                      <a:pt x="5" y="270"/>
                      <a:pt x="0" y="214"/>
                      <a:pt x="0" y="179"/>
                    </a:cubicBezTo>
                    <a:cubicBezTo>
                      <a:pt x="0" y="145"/>
                      <a:pt x="11" y="112"/>
                      <a:pt x="14" y="94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accent1"/>
                  </a:gs>
                  <a:gs pos="100000">
                    <a:srgbClr val="777777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30"/>
              <p:cNvSpPr>
                <a:spLocks/>
              </p:cNvSpPr>
              <p:nvPr/>
            </p:nvSpPr>
            <p:spPr bwMode="auto">
              <a:xfrm>
                <a:off x="4516" y="2622"/>
                <a:ext cx="162" cy="296"/>
              </a:xfrm>
              <a:custGeom>
                <a:avLst/>
                <a:gdLst>
                  <a:gd name="T0" fmla="*/ 226 w 157"/>
                  <a:gd name="T1" fmla="*/ 3263 h 259"/>
                  <a:gd name="T2" fmla="*/ 144 w 157"/>
                  <a:gd name="T3" fmla="*/ 951 h 259"/>
                  <a:gd name="T4" fmla="*/ 0 w 157"/>
                  <a:gd name="T5" fmla="*/ 0 h 259"/>
                  <a:gd name="T6" fmla="*/ 0 60000 65536"/>
                  <a:gd name="T7" fmla="*/ 0 60000 65536"/>
                  <a:gd name="T8" fmla="*/ 0 60000 65536"/>
                  <a:gd name="T9" fmla="*/ 0 w 157"/>
                  <a:gd name="T10" fmla="*/ 0 h 259"/>
                  <a:gd name="T11" fmla="*/ 157 w 157"/>
                  <a:gd name="T12" fmla="*/ 259 h 25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7" h="259">
                    <a:moveTo>
                      <a:pt x="125" y="259"/>
                    </a:moveTo>
                    <a:cubicBezTo>
                      <a:pt x="157" y="258"/>
                      <a:pt x="100" y="118"/>
                      <a:pt x="79" y="75"/>
                    </a:cubicBezTo>
                    <a:cubicBezTo>
                      <a:pt x="58" y="32"/>
                      <a:pt x="16" y="16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31"/>
              <p:cNvSpPr>
                <a:spLocks/>
              </p:cNvSpPr>
              <p:nvPr/>
            </p:nvSpPr>
            <p:spPr bwMode="auto">
              <a:xfrm>
                <a:off x="4368" y="2647"/>
                <a:ext cx="281" cy="247"/>
              </a:xfrm>
              <a:custGeom>
                <a:avLst/>
                <a:gdLst>
                  <a:gd name="T0" fmla="*/ 97 w 272"/>
                  <a:gd name="T1" fmla="*/ 2749 h 216"/>
                  <a:gd name="T2" fmla="*/ 313 w 272"/>
                  <a:gd name="T3" fmla="*/ 595 h 216"/>
                  <a:gd name="T4" fmla="*/ 505 w 272"/>
                  <a:gd name="T5" fmla="*/ 0 h 216"/>
                  <a:gd name="T6" fmla="*/ 0 60000 65536"/>
                  <a:gd name="T7" fmla="*/ 0 60000 65536"/>
                  <a:gd name="T8" fmla="*/ 0 60000 65536"/>
                  <a:gd name="T9" fmla="*/ 0 w 272"/>
                  <a:gd name="T10" fmla="*/ 0 h 216"/>
                  <a:gd name="T11" fmla="*/ 272 w 272"/>
                  <a:gd name="T12" fmla="*/ 216 h 21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2" h="216">
                    <a:moveTo>
                      <a:pt x="52" y="216"/>
                    </a:moveTo>
                    <a:cubicBezTo>
                      <a:pt x="0" y="189"/>
                      <a:pt x="131" y="82"/>
                      <a:pt x="168" y="46"/>
                    </a:cubicBezTo>
                    <a:cubicBezTo>
                      <a:pt x="205" y="10"/>
                      <a:pt x="250" y="9"/>
                      <a:pt x="272" y="0"/>
                    </a:cubicBezTo>
                  </a:path>
                </a:pathLst>
              </a:custGeom>
              <a:noFill/>
              <a:ln w="9525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32"/>
              <p:cNvSpPr>
                <a:spLocks/>
              </p:cNvSpPr>
              <p:nvPr/>
            </p:nvSpPr>
            <p:spPr bwMode="auto">
              <a:xfrm>
                <a:off x="4559" y="2544"/>
                <a:ext cx="40" cy="132"/>
              </a:xfrm>
              <a:custGeom>
                <a:avLst/>
                <a:gdLst>
                  <a:gd name="T0" fmla="*/ 1 w 55"/>
                  <a:gd name="T1" fmla="*/ 7 h 156"/>
                  <a:gd name="T2" fmla="*/ 1 w 55"/>
                  <a:gd name="T3" fmla="*/ 3 h 156"/>
                  <a:gd name="T4" fmla="*/ 1 w 55"/>
                  <a:gd name="T5" fmla="*/ 3 h 156"/>
                  <a:gd name="T6" fmla="*/ 1 w 55"/>
                  <a:gd name="T7" fmla="*/ 7 h 1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"/>
                  <a:gd name="T13" fmla="*/ 0 h 156"/>
                  <a:gd name="T14" fmla="*/ 55 w 55"/>
                  <a:gd name="T15" fmla="*/ 156 h 1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" h="156">
                    <a:moveTo>
                      <a:pt x="25" y="156"/>
                    </a:moveTo>
                    <a:cubicBezTo>
                      <a:pt x="33" y="156"/>
                      <a:pt x="55" y="46"/>
                      <a:pt x="52" y="24"/>
                    </a:cubicBezTo>
                    <a:cubicBezTo>
                      <a:pt x="52" y="0"/>
                      <a:pt x="8" y="2"/>
                      <a:pt x="4" y="24"/>
                    </a:cubicBezTo>
                    <a:cubicBezTo>
                      <a:pt x="0" y="46"/>
                      <a:pt x="17" y="156"/>
                      <a:pt x="25" y="156"/>
                    </a:cubicBezTo>
                    <a:close/>
                  </a:path>
                </a:pathLst>
              </a:custGeom>
              <a:noFill/>
              <a:ln w="9525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9" name="Group 36"/>
          <p:cNvGrpSpPr>
            <a:grpSpLocks/>
          </p:cNvGrpSpPr>
          <p:nvPr/>
        </p:nvGrpSpPr>
        <p:grpSpPr bwMode="auto">
          <a:xfrm>
            <a:off x="4511201" y="2533262"/>
            <a:ext cx="1752722" cy="430887"/>
            <a:chOff x="1066678" y="1491597"/>
            <a:chExt cx="1752722" cy="430887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3B06DB1-F440-406D-9D93-ED738F90CD4E}"/>
                </a:ext>
              </a:extLst>
            </p:cNvPr>
            <p:cNvCxnSpPr/>
            <p:nvPr/>
          </p:nvCxnSpPr>
          <p:spPr>
            <a:xfrm>
              <a:off x="2322785" y="1754188"/>
              <a:ext cx="496615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TextBox 38"/>
            <p:cNvSpPr txBox="1">
              <a:spLocks noChangeArrowheads="1"/>
            </p:cNvSpPr>
            <p:nvPr/>
          </p:nvSpPr>
          <p:spPr bwMode="auto">
            <a:xfrm>
              <a:off x="1066678" y="1491597"/>
              <a:ext cx="1193770" cy="430887"/>
            </a:xfrm>
            <a:prstGeom prst="rect">
              <a:avLst/>
            </a:pr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200" b="1">
                  <a:latin typeface="Arial" panose="020B0604020202020204" pitchFamily="34" charset="0"/>
                  <a:cs typeface="Arial" panose="020B0604020202020204" pitchFamily="34" charset="0"/>
                </a:rPr>
                <a:t>Giá đỡ</a:t>
              </a:r>
            </a:p>
          </p:txBody>
        </p:sp>
      </p:grpSp>
      <p:grpSp>
        <p:nvGrpSpPr>
          <p:cNvPr id="42" name="Group 39"/>
          <p:cNvGrpSpPr>
            <a:grpSpLocks/>
          </p:cNvGrpSpPr>
          <p:nvPr/>
        </p:nvGrpSpPr>
        <p:grpSpPr bwMode="auto">
          <a:xfrm>
            <a:off x="7516572" y="2728444"/>
            <a:ext cx="1549414" cy="430887"/>
            <a:chOff x="7306825" y="2572850"/>
            <a:chExt cx="1549414" cy="361871"/>
          </a:xfrm>
        </p:grpSpPr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EDCA997-FCDD-4C64-92E2-CCDCCCD30C7A}"/>
                </a:ext>
              </a:extLst>
            </p:cNvPr>
            <p:cNvCxnSpPr/>
            <p:nvPr/>
          </p:nvCxnSpPr>
          <p:spPr>
            <a:xfrm flipH="1" flipV="1">
              <a:off x="7306825" y="2795972"/>
              <a:ext cx="556063" cy="1086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1"/>
            <p:cNvSpPr txBox="1">
              <a:spLocks noChangeArrowheads="1"/>
            </p:cNvSpPr>
            <p:nvPr/>
          </p:nvSpPr>
          <p:spPr bwMode="auto">
            <a:xfrm>
              <a:off x="7914577" y="2572850"/>
              <a:ext cx="941662" cy="361871"/>
            </a:xfrm>
            <a:prstGeom prst="rect">
              <a:avLst/>
            </a:pr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200" b="1">
                  <a:latin typeface="Arial" panose="020B0604020202020204" pitchFamily="34" charset="0"/>
                  <a:cs typeface="Arial" panose="020B0604020202020204" pitchFamily="34" charset="0"/>
                </a:rPr>
                <a:t>Lò xo</a:t>
              </a:r>
            </a:p>
          </p:txBody>
        </p:sp>
      </p:grpSp>
      <p:grpSp>
        <p:nvGrpSpPr>
          <p:cNvPr id="45" name="Group 42"/>
          <p:cNvGrpSpPr>
            <a:grpSpLocks/>
          </p:cNvGrpSpPr>
          <p:nvPr/>
        </p:nvGrpSpPr>
        <p:grpSpPr bwMode="auto">
          <a:xfrm>
            <a:off x="4685192" y="4488735"/>
            <a:ext cx="2186515" cy="430887"/>
            <a:chOff x="4514323" y="4561401"/>
            <a:chExt cx="2186515" cy="430887"/>
          </a:xfrm>
        </p:grpSpPr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C59B8706-FCDA-40FC-BF01-9188C4B38C7D}"/>
                </a:ext>
              </a:extLst>
            </p:cNvPr>
            <p:cNvCxnSpPr/>
            <p:nvPr/>
          </p:nvCxnSpPr>
          <p:spPr>
            <a:xfrm flipV="1">
              <a:off x="6019800" y="4627563"/>
              <a:ext cx="681038" cy="17303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4"/>
            <p:cNvSpPr txBox="1">
              <a:spLocks noChangeArrowheads="1"/>
            </p:cNvSpPr>
            <p:nvPr/>
          </p:nvSpPr>
          <p:spPr bwMode="auto">
            <a:xfrm>
              <a:off x="4514323" y="4561401"/>
              <a:ext cx="1502127" cy="430887"/>
            </a:xfrm>
            <a:prstGeom prst="rect">
              <a:avLst/>
            </a:pr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200" b="1">
                  <a:latin typeface="Arial" panose="020B0604020202020204" pitchFamily="34" charset="0"/>
                  <a:cs typeface="Arial" panose="020B0604020202020204" pitchFamily="34" charset="0"/>
                </a:rPr>
                <a:t>Quả nặng</a:t>
              </a:r>
            </a:p>
          </p:txBody>
        </p:sp>
      </p:grp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362589" y="2236787"/>
            <a:ext cx="3577129" cy="1771254"/>
          </a:xfrm>
          <a:prstGeom prst="rect">
            <a:avLst/>
          </a:prstGeom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alt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Chuẩn bị:</a:t>
            </a:r>
            <a:endParaRPr lang="en-US" altLang="en-US" sz="2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Bộ </a:t>
            </a:r>
            <a:r>
              <a:rPr lang="en-US" altLang="en-US" sz="2200" b="1">
                <a:latin typeface="Arial" panose="020B0604020202020204" pitchFamily="34" charset="0"/>
                <a:cs typeface="Arial" panose="020B0604020202020204" pitchFamily="34" charset="0"/>
              </a:rPr>
              <a:t>TN như hình bên.</a:t>
            </a:r>
          </a:p>
          <a:p>
            <a:pPr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2200" b="1">
                <a:latin typeface="Arial" panose="020B0604020202020204" pitchFamily="34" charset="0"/>
                <a:cs typeface="Arial" panose="020B0604020202020204" pitchFamily="34" charset="0"/>
              </a:rPr>
              <a:t>Viên phấn.</a:t>
            </a:r>
            <a:endParaRPr lang="en-US" alt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9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6931" y="3049081"/>
            <a:ext cx="1497679" cy="865667"/>
          </a:xfrm>
          <a:prstGeom prst="rect">
            <a:avLst/>
          </a:prstGeom>
        </p:spPr>
      </p:pic>
      <p:pic>
        <p:nvPicPr>
          <p:cNvPr id="10" name="Graphic 5">
            <a:extLst>
              <a:ext uri="{FF2B5EF4-FFF2-40B4-BE49-F238E27FC236}">
                <a16:creationId xmlns:a16="http://schemas.microsoft.com/office/drawing/2014/main" id="{0C278755-B198-4F11-A226-314BB0C52B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14976" y="1294665"/>
            <a:ext cx="1537178" cy="153717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08945" y="646540"/>
            <a:ext cx="274332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smtClean="0">
                <a:solidFill>
                  <a:schemeClr val="accent5">
                    <a:lumMod val="75000"/>
                  </a:schemeClr>
                </a:solidFill>
              </a:rPr>
              <a:t>Thảo luận nhóm</a:t>
            </a:r>
            <a:endParaRPr lang="en-US" sz="2400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397949" y="1520246"/>
            <a:ext cx="5469325" cy="2394502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579438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5088" indent="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alt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Nhiệm vụ:</a:t>
            </a:r>
            <a:endParaRPr lang="en-US" altLang="en-US" sz="24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Thực </a:t>
            </a:r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hành: 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treo quả nặng vào lò xo, thả rơi viên phấn.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Hoàn </a:t>
            </a:r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thành bảng kết quả.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2"/>
            </a:gs>
            <a:gs pos="58000">
              <a:schemeClr val="dk2"/>
            </a:gs>
            <a:gs pos="100000">
              <a:schemeClr val="dk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FF031D3-B1B2-40F1-BDAC-71BE2E6561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356188"/>
              </p:ext>
            </p:extLst>
          </p:nvPr>
        </p:nvGraphicFramePr>
        <p:xfrm>
          <a:off x="352872" y="581982"/>
          <a:ext cx="8791129" cy="4377913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340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9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2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85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91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TN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 tượng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 lực tác dụng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 yếu tố của lực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343">
                <a:tc rowSpan="4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Treo </a:t>
                      </a: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 nặng vào lò xo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 row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kumimoji="0" lang="en-US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27026" marR="27026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kumimoji="0" lang="en-US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27026" marR="27026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kumimoji="0" lang="en-US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27026" marR="27026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5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kumimoji="0" lang="en-US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27026" marR="27026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343">
                <a:tc row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 charset="0"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Thả rơi viên phấn</a:t>
                      </a: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</a:endParaRPr>
                    </a:p>
                  </a:txBody>
                  <a:tcPr marL="27026" marR="27026" marT="0" marB="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kumimoji="0" lang="en-US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27026" marR="27026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29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kumimoji="0" lang="en-US" altLang="en-US" sz="20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27026" marR="27026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353802" y="56239"/>
            <a:ext cx="3200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 KẾT QUẢ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649830" y="1583741"/>
            <a:ext cx="25567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 </a:t>
            </a:r>
            <a:r>
              <a:rPr lang="en-US" altLang="en-US" sz="2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 bị biến dạng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649830" y="2771867"/>
            <a:ext cx="24303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 </a:t>
            </a:r>
            <a:r>
              <a:rPr lang="en-US" altLang="en-US" sz="2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nặng đứng yên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673893" y="3832267"/>
            <a:ext cx="25085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0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 </a:t>
            </a:r>
            <a:r>
              <a:rPr lang="en-US" altLang="en-US" sz="20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phấn vừa biến đổi chuyển động, vừa biến dạng.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206540" y="1579997"/>
            <a:ext cx="167690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kéo của lò xo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136329" y="2715005"/>
            <a:ext cx="1885950" cy="70788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hút của Trái Đất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239627" y="3996762"/>
            <a:ext cx="1885950" cy="70788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hút của Trái Đất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896631" y="1440672"/>
            <a:ext cx="18950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 đứng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6671829" y="2067043"/>
            <a:ext cx="23446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dưới lên trên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972300" y="2681120"/>
            <a:ext cx="2067927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 đứng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642183" y="3207359"/>
            <a:ext cx="2622884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trên xuống dưới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918037" y="3832267"/>
            <a:ext cx="2175025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 đứng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671829" y="4478453"/>
            <a:ext cx="2786564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trên xuống dưới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90" name="Google Shape;90;p15"/>
          <p:cNvPicPr preferRelativeResize="0"/>
          <p:nvPr/>
        </p:nvPicPr>
        <p:blipFill rotWithShape="1">
          <a:blip r:embed="rId3">
            <a:alphaModFix/>
          </a:blip>
          <a:srcRect r="20898" b="32619"/>
          <a:stretch/>
        </p:blipFill>
        <p:spPr>
          <a:xfrm>
            <a:off x="5826900" y="1367600"/>
            <a:ext cx="3317100" cy="37759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14">
            <a:extLst>
              <a:ext uri="{FF2B5EF4-FFF2-40B4-BE49-F238E27FC236}">
                <a16:creationId xmlns:a16="http://schemas.microsoft.com/office/drawing/2014/main" id="{1CC0F84D-958D-4379-80B9-977D913E7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498" y="1693778"/>
            <a:ext cx="4876402" cy="257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8925" indent="-288925"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chịu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8925" indent="-288925"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 Box 14">
            <a:extLst>
              <a:ext uri="{FF2B5EF4-FFF2-40B4-BE49-F238E27FC236}">
                <a16:creationId xmlns:a16="http://schemas.microsoft.com/office/drawing/2014/main" id="{1CC0F84D-958D-4379-80B9-977D913E7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844" y="961019"/>
            <a:ext cx="18047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742950" indent="-7429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  <a:defRPr/>
            </a:pPr>
            <a:r>
              <a:rPr lang="en-US" alt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luận:</a:t>
            </a:r>
            <a:endParaRPr lang="en-US" alt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;p12"/>
          <p:cNvSpPr txBox="1">
            <a:spLocks/>
          </p:cNvSpPr>
          <p:nvPr/>
        </p:nvSpPr>
        <p:spPr>
          <a:xfrm>
            <a:off x="445168" y="96253"/>
            <a:ext cx="8578516" cy="618161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II. TRỌNG LƯỢNG VÀ LỰC HÚT CỦA TRÁI ĐẤT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4744" y="875586"/>
            <a:ext cx="3802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</a:t>
            </a:r>
            <a:r>
              <a:rPr lang="en-GB" sz="2400" b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lang="vi-VN" sz="24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hái </a:t>
            </a:r>
            <a:r>
              <a:rPr lang="vi-VN" sz="2400" b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niệm trọng lượng 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13610" y="1960090"/>
            <a:ext cx="6063916" cy="2185983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vi-VN" altLang="en-US" sz="2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alt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Trọng lượng của vật là độ lớn lực hút của Trái Đất tác dụng lên vật.</a:t>
            </a:r>
          </a:p>
          <a:p>
            <a:pPr algn="just" eaLnBrk="1" hangingPunct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altLang="en-US" sz="2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altLang="en-US" sz="2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 </a:t>
            </a:r>
            <a:r>
              <a:rPr lang="vi-VN" alt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hiệu: P		</a:t>
            </a:r>
            <a:endParaRPr lang="en-GB" altLang="en-US" sz="2400" b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vi-VN" altLang="en-US" sz="2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alt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 vị: N</a:t>
            </a:r>
          </a:p>
        </p:txBody>
      </p:sp>
      <p:pic>
        <p:nvPicPr>
          <p:cNvPr id="12" name="Google Shape;1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4491" y="1737360"/>
            <a:ext cx="2479193" cy="3078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>
            <a:spLocks noGrp="1"/>
          </p:cNvSpPr>
          <p:nvPr>
            <p:ph type="ctrTitle" idx="4294967295"/>
          </p:nvPr>
        </p:nvSpPr>
        <p:spPr>
          <a:xfrm>
            <a:off x="855300" y="514540"/>
            <a:ext cx="7433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smtClean="0">
                <a:latin typeface="Arial" panose="020B0604020202020204" pitchFamily="34" charset="0"/>
                <a:cs typeface="Arial" panose="020B0604020202020204" pitchFamily="34" charset="0"/>
              </a:rPr>
              <a:t>Hãy dự đoán trọng </a:t>
            </a:r>
            <a:r>
              <a:rPr lang="en" sz="2600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" sz="2400" smtClean="0">
                <a:latin typeface="Arial" panose="020B0604020202020204" pitchFamily="34" charset="0"/>
                <a:cs typeface="Arial" panose="020B0604020202020204" pitchFamily="34" charset="0"/>
              </a:rPr>
              <a:t> của một số vật quanh em rồi dùng lực kế để kiểm tra.</a:t>
            </a:r>
            <a:endParaRPr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Google Shape;213;p25"/>
          <p:cNvSpPr txBox="1">
            <a:spLocks noGrp="1"/>
          </p:cNvSpPr>
          <p:nvPr>
            <p:ph type="sldNum" idx="12"/>
          </p:nvPr>
        </p:nvSpPr>
        <p:spPr>
          <a:xfrm>
            <a:off x="8404375" y="4643093"/>
            <a:ext cx="548700" cy="316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214" name="Google Shape;214;p25"/>
          <p:cNvGrpSpPr/>
          <p:nvPr/>
        </p:nvGrpSpPr>
        <p:grpSpPr>
          <a:xfrm>
            <a:off x="2850725" y="2453498"/>
            <a:ext cx="3442550" cy="2690001"/>
            <a:chOff x="5503605" y="983607"/>
            <a:chExt cx="3588232" cy="2803836"/>
          </a:xfrm>
        </p:grpSpPr>
        <p:pic>
          <p:nvPicPr>
            <p:cNvPr id="215" name="Google Shape;215;p25"/>
            <p:cNvPicPr preferRelativeResize="0"/>
            <p:nvPr/>
          </p:nvPicPr>
          <p:blipFill rotWithShape="1">
            <a:blip r:embed="rId3">
              <a:alphaModFix/>
            </a:blip>
            <a:srcRect b="41934"/>
            <a:stretch/>
          </p:blipFill>
          <p:spPr>
            <a:xfrm>
              <a:off x="5503605" y="983607"/>
              <a:ext cx="3588232" cy="2803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109435" y="1724361"/>
              <a:ext cx="322950" cy="3166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avius template">
  <a:themeElements>
    <a:clrScheme name="Custom 347">
      <a:dk1>
        <a:srgbClr val="1E263A"/>
      </a:dk1>
      <a:lt1>
        <a:srgbClr val="FFFFFF"/>
      </a:lt1>
      <a:dk2>
        <a:srgbClr val="989CA7"/>
      </a:dk2>
      <a:lt2>
        <a:srgbClr val="EAEEF0"/>
      </a:lt2>
      <a:accent1>
        <a:srgbClr val="6DB9E4"/>
      </a:accent1>
      <a:accent2>
        <a:srgbClr val="9ECE46"/>
      </a:accent2>
      <a:accent3>
        <a:srgbClr val="ECCB49"/>
      </a:accent3>
      <a:accent4>
        <a:srgbClr val="F5A73B"/>
      </a:accent4>
      <a:accent5>
        <a:srgbClr val="F36846"/>
      </a:accent5>
      <a:accent6>
        <a:srgbClr val="DD73C3"/>
      </a:accent6>
      <a:hlink>
        <a:srgbClr val="293D6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705</Words>
  <Application>Microsoft Office PowerPoint</Application>
  <PresentationFormat>On-screen Show (16:9)</PresentationFormat>
  <Paragraphs>113</Paragraphs>
  <Slides>21</Slides>
  <Notes>21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Calibri</vt:lpstr>
      <vt:lpstr>Wingdings</vt:lpstr>
      <vt:lpstr>Bebas Neue</vt:lpstr>
      <vt:lpstr>Arial</vt:lpstr>
      <vt:lpstr>IBM Plex Sans Condensed</vt:lpstr>
      <vt:lpstr>Times New Roman</vt:lpstr>
      <vt:lpstr>Flavius template</vt:lpstr>
      <vt:lpstr>Clip</vt:lpstr>
      <vt:lpstr>PowerPoint Presentation</vt:lpstr>
      <vt:lpstr>PowerPoint Presentation</vt:lpstr>
      <vt:lpstr>I. LỰC HÚT CỦA TRÁI ĐẤT</vt:lpstr>
      <vt:lpstr>Thí nghiệm</vt:lpstr>
      <vt:lpstr>PowerPoint Presentation</vt:lpstr>
      <vt:lpstr>PowerPoint Presentation</vt:lpstr>
      <vt:lpstr>PowerPoint Presentation</vt:lpstr>
      <vt:lpstr>PowerPoint Presentation</vt:lpstr>
      <vt:lpstr>Hãy dự đoán trọng lượng của một số vật quanh em rồi dùng lực kế để kiểm tra.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Admin</cp:lastModifiedBy>
  <cp:revision>15</cp:revision>
  <dcterms:modified xsi:type="dcterms:W3CDTF">2021-07-27T06:25:58Z</dcterms:modified>
</cp:coreProperties>
</file>