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fntdata" ContentType="application/x-fontdata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8" r:id="rId1"/>
  </p:sldMasterIdLst>
  <p:notesMasterIdLst>
    <p:notesMasterId r:id="rId20"/>
  </p:notesMasterIdLst>
  <p:sldIdLst>
    <p:sldId id="256" r:id="rId2"/>
    <p:sldId id="257" r:id="rId3"/>
    <p:sldId id="263" r:id="rId4"/>
    <p:sldId id="285" r:id="rId5"/>
    <p:sldId id="264" r:id="rId6"/>
    <p:sldId id="265" r:id="rId7"/>
    <p:sldId id="286" r:id="rId8"/>
    <p:sldId id="267" r:id="rId9"/>
    <p:sldId id="272" r:id="rId10"/>
    <p:sldId id="273" r:id="rId11"/>
    <p:sldId id="278" r:id="rId12"/>
    <p:sldId id="280" r:id="rId13"/>
    <p:sldId id="287" r:id="rId14"/>
    <p:sldId id="288" r:id="rId15"/>
    <p:sldId id="289" r:id="rId16"/>
    <p:sldId id="281" r:id="rId17"/>
    <p:sldId id="290" r:id="rId18"/>
    <p:sldId id="283" r:id="rId19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Varela Round" panose="020B0604020202020204" charset="-79"/>
      <p:regular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5B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38068B5-05EC-40D0-BF61-CF48C4B65AA2}">
  <a:tblStyle styleId="{238068B5-05EC-40D0-BF61-CF48C4B65AA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5" autoAdjust="0"/>
    <p:restoredTop sz="94660"/>
  </p:normalViewPr>
  <p:slideViewPr>
    <p:cSldViewPr snapToGrid="0">
      <p:cViewPr varScale="1">
        <p:scale>
          <a:sx n="86" d="100"/>
          <a:sy n="86" d="100"/>
        </p:scale>
        <p:origin x="12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Google Shape;205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g35ed75ccf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4" name="Google Shape;364;g35ed75ccf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g35ed75ccf_0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0" name="Google Shape;410;g35ed75ccf_0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g35ed75ccf_0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7" name="Google Shape;427;g35ed75ccf_0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g35ed75ccf_0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7" name="Google Shape;427;g35ed75ccf_0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099851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g35ed75ccf_0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7" name="Google Shape;427;g35ed75ccf_0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897104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g35ed75ccf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4" name="Google Shape;364;g35ed75ccf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2867015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g35ed75ccf_01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4" name="Google Shape;434;g35ed75ccf_01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g35ed75ccf_01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4" name="Google Shape;434;g35ed75ccf_01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0847718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" name="Google Shape;730;g143adc3712_136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1" name="Google Shape;731;g143adc3712_136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107631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161573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35f391192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Google Shape;298;g35f391192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g35ed75ccf_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8" name="Google Shape;348;g35ed75ccf_0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-25" y="0"/>
            <a:ext cx="9144000" cy="514350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100000">
                <a:srgbClr val="000000">
                  <a:alpha val="29803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2068850" y="1991825"/>
            <a:ext cx="50064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7613863" y="4623011"/>
            <a:ext cx="559200" cy="5592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 rot="2700000">
            <a:off x="24133" y="2719061"/>
            <a:ext cx="542634" cy="542634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 rot="2700000">
            <a:off x="8500119" y="1033337"/>
            <a:ext cx="805677" cy="805677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544450" y="1432591"/>
            <a:ext cx="625800" cy="6258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 rot="-1799860">
            <a:off x="8472675" y="3105703"/>
            <a:ext cx="607243" cy="607243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/>
          <p:nvPr/>
        </p:nvSpPr>
        <p:spPr>
          <a:xfrm rot="-1527899">
            <a:off x="453203" y="3864921"/>
            <a:ext cx="901480" cy="901480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2"/>
          <p:cNvSpPr/>
          <p:nvPr/>
        </p:nvSpPr>
        <p:spPr>
          <a:xfrm>
            <a:off x="1775778" y="3374078"/>
            <a:ext cx="450000" cy="4500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2"/>
          <p:cNvSpPr/>
          <p:nvPr/>
        </p:nvSpPr>
        <p:spPr>
          <a:xfrm>
            <a:off x="7505617" y="831025"/>
            <a:ext cx="436800" cy="436800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2"/>
          <p:cNvSpPr/>
          <p:nvPr/>
        </p:nvSpPr>
        <p:spPr>
          <a:xfrm rot="-722907">
            <a:off x="1483696" y="647226"/>
            <a:ext cx="648178" cy="648178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2"/>
          <p:cNvSpPr/>
          <p:nvPr/>
        </p:nvSpPr>
        <p:spPr>
          <a:xfrm>
            <a:off x="6772950" y="-36363"/>
            <a:ext cx="398100" cy="3981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2"/>
          <p:cNvSpPr/>
          <p:nvPr/>
        </p:nvSpPr>
        <p:spPr>
          <a:xfrm rot="1498435">
            <a:off x="553712" y="273510"/>
            <a:ext cx="386542" cy="386542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2"/>
          <p:cNvSpPr/>
          <p:nvPr/>
        </p:nvSpPr>
        <p:spPr>
          <a:xfrm>
            <a:off x="7040268" y="3312272"/>
            <a:ext cx="573600" cy="573600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2"/>
          <p:cNvSpPr/>
          <p:nvPr/>
        </p:nvSpPr>
        <p:spPr>
          <a:xfrm>
            <a:off x="2893300" y="209975"/>
            <a:ext cx="268200" cy="2682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2"/>
          <p:cNvSpPr/>
          <p:nvPr/>
        </p:nvSpPr>
        <p:spPr>
          <a:xfrm>
            <a:off x="2423393" y="4259284"/>
            <a:ext cx="260100" cy="260100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2"/>
          <p:cNvSpPr/>
          <p:nvPr/>
        </p:nvSpPr>
        <p:spPr>
          <a:xfrm>
            <a:off x="4029015" y="425479"/>
            <a:ext cx="386100" cy="386100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2"/>
          <p:cNvSpPr/>
          <p:nvPr/>
        </p:nvSpPr>
        <p:spPr>
          <a:xfrm>
            <a:off x="7701275" y="2148500"/>
            <a:ext cx="268200" cy="2682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2"/>
          <p:cNvSpPr/>
          <p:nvPr/>
        </p:nvSpPr>
        <p:spPr>
          <a:xfrm>
            <a:off x="3415225" y="4449550"/>
            <a:ext cx="268200" cy="2682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2"/>
          <p:cNvSpPr/>
          <p:nvPr/>
        </p:nvSpPr>
        <p:spPr>
          <a:xfrm>
            <a:off x="1479240" y="2220579"/>
            <a:ext cx="386100" cy="386100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2"/>
          <p:cNvSpPr/>
          <p:nvPr/>
        </p:nvSpPr>
        <p:spPr>
          <a:xfrm>
            <a:off x="5371265" y="4390604"/>
            <a:ext cx="386100" cy="386100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2"/>
          <p:cNvSpPr/>
          <p:nvPr/>
        </p:nvSpPr>
        <p:spPr>
          <a:xfrm rot="-2700000">
            <a:off x="6337338" y="4348472"/>
            <a:ext cx="260074" cy="260074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2"/>
          <p:cNvSpPr/>
          <p:nvPr/>
        </p:nvSpPr>
        <p:spPr>
          <a:xfrm>
            <a:off x="5567943" y="263309"/>
            <a:ext cx="260100" cy="260100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5"/>
          <p:cNvSpPr/>
          <p:nvPr/>
        </p:nvSpPr>
        <p:spPr>
          <a:xfrm>
            <a:off x="-25" y="0"/>
            <a:ext cx="9144000" cy="106350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100000">
                <a:srgbClr val="000000">
                  <a:alpha val="29803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" name="Google Shape;87;p5"/>
          <p:cNvSpPr/>
          <p:nvPr/>
        </p:nvSpPr>
        <p:spPr>
          <a:xfrm>
            <a:off x="0" y="1063500"/>
            <a:ext cx="9144000" cy="4080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5"/>
          <p:cNvSpPr txBox="1">
            <a:spLocks noGrp="1"/>
          </p:cNvSpPr>
          <p:nvPr>
            <p:ph type="title"/>
          </p:nvPr>
        </p:nvSpPr>
        <p:spPr>
          <a:xfrm>
            <a:off x="868550" y="0"/>
            <a:ext cx="7407000" cy="106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5"/>
          <p:cNvSpPr txBox="1">
            <a:spLocks noGrp="1"/>
          </p:cNvSpPr>
          <p:nvPr>
            <p:ph type="body" idx="1"/>
          </p:nvPr>
        </p:nvSpPr>
        <p:spPr>
          <a:xfrm>
            <a:off x="868550" y="1411400"/>
            <a:ext cx="7407000" cy="351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06400">
              <a:spcBef>
                <a:spcPts val="600"/>
              </a:spcBef>
              <a:spcAft>
                <a:spcPts val="0"/>
              </a:spcAft>
              <a:buSzPts val="2800"/>
              <a:buChar char="×"/>
              <a:defRPr sz="2800"/>
            </a:lvl1pPr>
            <a:lvl2pPr marL="914400" lvl="1" indent="-406400">
              <a:spcBef>
                <a:spcPts val="0"/>
              </a:spcBef>
              <a:spcAft>
                <a:spcPts val="0"/>
              </a:spcAft>
              <a:buSzPts val="2800"/>
              <a:buChar char="×"/>
              <a:defRPr sz="2800"/>
            </a:lvl2pPr>
            <a:lvl3pPr marL="1371600" lvl="2" indent="-406400">
              <a:spcBef>
                <a:spcPts val="0"/>
              </a:spcBef>
              <a:spcAft>
                <a:spcPts val="0"/>
              </a:spcAft>
              <a:buSzPts val="2800"/>
              <a:buChar char="×"/>
              <a:defRPr sz="2800"/>
            </a:lvl3pPr>
            <a:lvl4pPr marL="1828800" lvl="3" indent="-406400">
              <a:spcBef>
                <a:spcPts val="0"/>
              </a:spcBef>
              <a:spcAft>
                <a:spcPts val="0"/>
              </a:spcAft>
              <a:buSzPts val="2800"/>
              <a:buChar char="×"/>
              <a:defRPr sz="2800"/>
            </a:lvl4pPr>
            <a:lvl5pPr marL="2286000" lvl="4" indent="-406400">
              <a:spcBef>
                <a:spcPts val="0"/>
              </a:spcBef>
              <a:spcAft>
                <a:spcPts val="0"/>
              </a:spcAft>
              <a:buSzPts val="2800"/>
              <a:buChar char="×"/>
              <a:defRPr sz="2800"/>
            </a:lvl5pPr>
            <a:lvl6pPr marL="2743200" lvl="5" indent="-406400">
              <a:spcBef>
                <a:spcPts val="0"/>
              </a:spcBef>
              <a:spcAft>
                <a:spcPts val="0"/>
              </a:spcAft>
              <a:buSzPts val="2800"/>
              <a:buChar char="×"/>
              <a:defRPr sz="2800"/>
            </a:lvl6pPr>
            <a:lvl7pPr marL="3200400" lvl="6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7pPr>
            <a:lvl8pPr marL="3657600" lvl="7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 sz="2800"/>
            </a:lvl8pPr>
            <a:lvl9pPr marL="4114800" lvl="8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9pPr>
          </a:lstStyle>
          <a:p>
            <a:endParaRPr/>
          </a:p>
        </p:txBody>
      </p:sp>
      <p:sp>
        <p:nvSpPr>
          <p:cNvPr id="90" name="Google Shape;90;p5"/>
          <p:cNvSpPr/>
          <p:nvPr/>
        </p:nvSpPr>
        <p:spPr>
          <a:xfrm>
            <a:off x="600350" y="319175"/>
            <a:ext cx="268200" cy="2682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5"/>
          <p:cNvSpPr/>
          <p:nvPr/>
        </p:nvSpPr>
        <p:spPr>
          <a:xfrm>
            <a:off x="1771440" y="586479"/>
            <a:ext cx="386100" cy="386100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5"/>
          <p:cNvSpPr/>
          <p:nvPr/>
        </p:nvSpPr>
        <p:spPr>
          <a:xfrm rot="-1295565">
            <a:off x="1719773" y="-14241"/>
            <a:ext cx="260049" cy="260049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5"/>
          <p:cNvSpPr/>
          <p:nvPr/>
        </p:nvSpPr>
        <p:spPr>
          <a:xfrm>
            <a:off x="7099000" y="-18325"/>
            <a:ext cx="268200" cy="2682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5"/>
          <p:cNvSpPr/>
          <p:nvPr/>
        </p:nvSpPr>
        <p:spPr>
          <a:xfrm rot="1050327">
            <a:off x="7064662" y="770637"/>
            <a:ext cx="385975" cy="385975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5"/>
          <p:cNvSpPr/>
          <p:nvPr/>
        </p:nvSpPr>
        <p:spPr>
          <a:xfrm rot="1498139">
            <a:off x="8048547" y="796761"/>
            <a:ext cx="260111" cy="260111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5"/>
          <p:cNvSpPr/>
          <p:nvPr/>
        </p:nvSpPr>
        <p:spPr>
          <a:xfrm>
            <a:off x="272750" y="914514"/>
            <a:ext cx="185100" cy="1851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5"/>
          <p:cNvSpPr/>
          <p:nvPr/>
        </p:nvSpPr>
        <p:spPr>
          <a:xfrm rot="1222482">
            <a:off x="108247" y="115143"/>
            <a:ext cx="266258" cy="266258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5"/>
          <p:cNvSpPr/>
          <p:nvPr/>
        </p:nvSpPr>
        <p:spPr>
          <a:xfrm rot="2700000">
            <a:off x="1130105" y="721484"/>
            <a:ext cx="179464" cy="179464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5"/>
          <p:cNvSpPr/>
          <p:nvPr/>
        </p:nvSpPr>
        <p:spPr>
          <a:xfrm>
            <a:off x="8797925" y="686964"/>
            <a:ext cx="185100" cy="1851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5"/>
          <p:cNvSpPr/>
          <p:nvPr/>
        </p:nvSpPr>
        <p:spPr>
          <a:xfrm>
            <a:off x="8434357" y="190568"/>
            <a:ext cx="266400" cy="266400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5"/>
          <p:cNvSpPr/>
          <p:nvPr/>
        </p:nvSpPr>
        <p:spPr>
          <a:xfrm>
            <a:off x="7656287" y="319171"/>
            <a:ext cx="179400" cy="179400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5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6"/>
          <p:cNvSpPr/>
          <p:nvPr/>
        </p:nvSpPr>
        <p:spPr>
          <a:xfrm>
            <a:off x="-25" y="0"/>
            <a:ext cx="9144000" cy="106350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100000">
                <a:srgbClr val="000000">
                  <a:alpha val="29803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6"/>
          <p:cNvSpPr/>
          <p:nvPr/>
        </p:nvSpPr>
        <p:spPr>
          <a:xfrm>
            <a:off x="0" y="1063500"/>
            <a:ext cx="9144000" cy="4080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6"/>
          <p:cNvSpPr/>
          <p:nvPr/>
        </p:nvSpPr>
        <p:spPr>
          <a:xfrm>
            <a:off x="600350" y="319175"/>
            <a:ext cx="268200" cy="2682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6"/>
          <p:cNvSpPr/>
          <p:nvPr/>
        </p:nvSpPr>
        <p:spPr>
          <a:xfrm>
            <a:off x="1771440" y="586479"/>
            <a:ext cx="386100" cy="386100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6"/>
          <p:cNvSpPr/>
          <p:nvPr/>
        </p:nvSpPr>
        <p:spPr>
          <a:xfrm rot="-1295565">
            <a:off x="1719773" y="-14241"/>
            <a:ext cx="260049" cy="260049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6"/>
          <p:cNvSpPr/>
          <p:nvPr/>
        </p:nvSpPr>
        <p:spPr>
          <a:xfrm>
            <a:off x="7099000" y="-18325"/>
            <a:ext cx="268200" cy="2682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6"/>
          <p:cNvSpPr/>
          <p:nvPr/>
        </p:nvSpPr>
        <p:spPr>
          <a:xfrm rot="1050327">
            <a:off x="7064662" y="770637"/>
            <a:ext cx="385975" cy="385975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6"/>
          <p:cNvSpPr/>
          <p:nvPr/>
        </p:nvSpPr>
        <p:spPr>
          <a:xfrm rot="1498139">
            <a:off x="8048547" y="796761"/>
            <a:ext cx="260111" cy="260111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6"/>
          <p:cNvSpPr/>
          <p:nvPr/>
        </p:nvSpPr>
        <p:spPr>
          <a:xfrm>
            <a:off x="272750" y="914514"/>
            <a:ext cx="185100" cy="1851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6"/>
          <p:cNvSpPr/>
          <p:nvPr/>
        </p:nvSpPr>
        <p:spPr>
          <a:xfrm rot="1222482">
            <a:off x="108247" y="115143"/>
            <a:ext cx="266258" cy="266258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6"/>
          <p:cNvSpPr/>
          <p:nvPr/>
        </p:nvSpPr>
        <p:spPr>
          <a:xfrm rot="2700000">
            <a:off x="1130105" y="721484"/>
            <a:ext cx="179464" cy="179464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6"/>
          <p:cNvSpPr/>
          <p:nvPr/>
        </p:nvSpPr>
        <p:spPr>
          <a:xfrm>
            <a:off x="8797925" y="686964"/>
            <a:ext cx="185100" cy="1851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6"/>
          <p:cNvSpPr/>
          <p:nvPr/>
        </p:nvSpPr>
        <p:spPr>
          <a:xfrm>
            <a:off x="8434357" y="190568"/>
            <a:ext cx="266400" cy="266400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6"/>
          <p:cNvSpPr/>
          <p:nvPr/>
        </p:nvSpPr>
        <p:spPr>
          <a:xfrm>
            <a:off x="7656287" y="319171"/>
            <a:ext cx="179400" cy="179400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6"/>
          <p:cNvSpPr txBox="1">
            <a:spLocks noGrp="1"/>
          </p:cNvSpPr>
          <p:nvPr>
            <p:ph type="title"/>
          </p:nvPr>
        </p:nvSpPr>
        <p:spPr>
          <a:xfrm>
            <a:off x="457200" y="-1"/>
            <a:ext cx="8229600" cy="106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6"/>
          <p:cNvSpPr txBox="1">
            <a:spLocks noGrp="1"/>
          </p:cNvSpPr>
          <p:nvPr>
            <p:ph type="body" idx="1"/>
          </p:nvPr>
        </p:nvSpPr>
        <p:spPr>
          <a:xfrm>
            <a:off x="717750" y="1357125"/>
            <a:ext cx="3741600" cy="356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×"/>
              <a:defRPr sz="2400"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×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×"/>
              <a:defRPr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×"/>
              <a:defRPr sz="2400"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×"/>
              <a:defRPr sz="2400"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×"/>
              <a:defRPr sz="2400"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>
            <a:endParaRPr/>
          </a:p>
        </p:txBody>
      </p:sp>
      <p:sp>
        <p:nvSpPr>
          <p:cNvPr id="120" name="Google Shape;120;p6"/>
          <p:cNvSpPr txBox="1">
            <a:spLocks noGrp="1"/>
          </p:cNvSpPr>
          <p:nvPr>
            <p:ph type="body" idx="2"/>
          </p:nvPr>
        </p:nvSpPr>
        <p:spPr>
          <a:xfrm>
            <a:off x="4684654" y="1357125"/>
            <a:ext cx="3741600" cy="356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×"/>
              <a:defRPr sz="2400"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×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×"/>
              <a:defRPr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×"/>
              <a:defRPr sz="2400"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×"/>
              <a:defRPr sz="2400"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×"/>
              <a:defRPr sz="2400"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>
            <a:endParaRPr/>
          </a:p>
        </p:txBody>
      </p:sp>
      <p:sp>
        <p:nvSpPr>
          <p:cNvPr id="121" name="Google Shape;121;p6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7"/>
          <p:cNvSpPr/>
          <p:nvPr/>
        </p:nvSpPr>
        <p:spPr>
          <a:xfrm>
            <a:off x="-25" y="0"/>
            <a:ext cx="9144000" cy="106350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100000">
                <a:srgbClr val="000000">
                  <a:alpha val="29803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7"/>
          <p:cNvSpPr/>
          <p:nvPr/>
        </p:nvSpPr>
        <p:spPr>
          <a:xfrm>
            <a:off x="0" y="1063500"/>
            <a:ext cx="9144000" cy="4080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7"/>
          <p:cNvSpPr/>
          <p:nvPr/>
        </p:nvSpPr>
        <p:spPr>
          <a:xfrm>
            <a:off x="600350" y="319175"/>
            <a:ext cx="268200" cy="2682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7"/>
          <p:cNvSpPr/>
          <p:nvPr/>
        </p:nvSpPr>
        <p:spPr>
          <a:xfrm>
            <a:off x="1771440" y="586479"/>
            <a:ext cx="386100" cy="386100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7"/>
          <p:cNvSpPr/>
          <p:nvPr/>
        </p:nvSpPr>
        <p:spPr>
          <a:xfrm rot="-1295565">
            <a:off x="1719773" y="-14241"/>
            <a:ext cx="260049" cy="260049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7"/>
          <p:cNvSpPr/>
          <p:nvPr/>
        </p:nvSpPr>
        <p:spPr>
          <a:xfrm>
            <a:off x="7099000" y="-18325"/>
            <a:ext cx="268200" cy="2682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7"/>
          <p:cNvSpPr/>
          <p:nvPr/>
        </p:nvSpPr>
        <p:spPr>
          <a:xfrm rot="1050327">
            <a:off x="7064662" y="770637"/>
            <a:ext cx="385975" cy="385975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7"/>
          <p:cNvSpPr/>
          <p:nvPr/>
        </p:nvSpPr>
        <p:spPr>
          <a:xfrm rot="1498139">
            <a:off x="8048547" y="796761"/>
            <a:ext cx="260111" cy="260111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7"/>
          <p:cNvSpPr/>
          <p:nvPr/>
        </p:nvSpPr>
        <p:spPr>
          <a:xfrm>
            <a:off x="272750" y="914514"/>
            <a:ext cx="185100" cy="1851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7"/>
          <p:cNvSpPr/>
          <p:nvPr/>
        </p:nvSpPr>
        <p:spPr>
          <a:xfrm rot="1222482">
            <a:off x="108247" y="115143"/>
            <a:ext cx="266258" cy="266258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7"/>
          <p:cNvSpPr/>
          <p:nvPr/>
        </p:nvSpPr>
        <p:spPr>
          <a:xfrm rot="2700000">
            <a:off x="1130105" y="721484"/>
            <a:ext cx="179464" cy="179464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7"/>
          <p:cNvSpPr/>
          <p:nvPr/>
        </p:nvSpPr>
        <p:spPr>
          <a:xfrm>
            <a:off x="8797925" y="686964"/>
            <a:ext cx="185100" cy="1851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7"/>
          <p:cNvSpPr/>
          <p:nvPr/>
        </p:nvSpPr>
        <p:spPr>
          <a:xfrm>
            <a:off x="8434357" y="190568"/>
            <a:ext cx="266400" cy="266400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7"/>
          <p:cNvSpPr/>
          <p:nvPr/>
        </p:nvSpPr>
        <p:spPr>
          <a:xfrm>
            <a:off x="7656287" y="319171"/>
            <a:ext cx="179400" cy="179400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7"/>
          <p:cNvSpPr txBox="1">
            <a:spLocks noGrp="1"/>
          </p:cNvSpPr>
          <p:nvPr>
            <p:ph type="title"/>
          </p:nvPr>
        </p:nvSpPr>
        <p:spPr>
          <a:xfrm>
            <a:off x="457200" y="-1"/>
            <a:ext cx="8229600" cy="106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7"/>
          <p:cNvSpPr txBox="1">
            <a:spLocks noGrp="1"/>
          </p:cNvSpPr>
          <p:nvPr>
            <p:ph type="body" idx="1"/>
          </p:nvPr>
        </p:nvSpPr>
        <p:spPr>
          <a:xfrm>
            <a:off x="457200" y="1363150"/>
            <a:ext cx="2631900" cy="356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×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×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×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×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×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×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139" name="Google Shape;139;p7"/>
          <p:cNvSpPr txBox="1">
            <a:spLocks noGrp="1"/>
          </p:cNvSpPr>
          <p:nvPr>
            <p:ph type="body" idx="2"/>
          </p:nvPr>
        </p:nvSpPr>
        <p:spPr>
          <a:xfrm>
            <a:off x="3223964" y="1363150"/>
            <a:ext cx="2631900" cy="356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×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×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×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×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×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×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140" name="Google Shape;140;p7"/>
          <p:cNvSpPr txBox="1">
            <a:spLocks noGrp="1"/>
          </p:cNvSpPr>
          <p:nvPr>
            <p:ph type="body" idx="3"/>
          </p:nvPr>
        </p:nvSpPr>
        <p:spPr>
          <a:xfrm>
            <a:off x="5990727" y="1363150"/>
            <a:ext cx="2631900" cy="356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×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×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×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×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×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×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141" name="Google Shape;141;p7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8"/>
          <p:cNvSpPr/>
          <p:nvPr/>
        </p:nvSpPr>
        <p:spPr>
          <a:xfrm>
            <a:off x="-25" y="0"/>
            <a:ext cx="9144000" cy="106350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100000">
                <a:srgbClr val="000000">
                  <a:alpha val="29803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8"/>
          <p:cNvSpPr/>
          <p:nvPr/>
        </p:nvSpPr>
        <p:spPr>
          <a:xfrm>
            <a:off x="0" y="1063500"/>
            <a:ext cx="9144000" cy="4080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8"/>
          <p:cNvSpPr/>
          <p:nvPr/>
        </p:nvSpPr>
        <p:spPr>
          <a:xfrm>
            <a:off x="600350" y="319175"/>
            <a:ext cx="268200" cy="2682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8"/>
          <p:cNvSpPr/>
          <p:nvPr/>
        </p:nvSpPr>
        <p:spPr>
          <a:xfrm>
            <a:off x="1771440" y="586479"/>
            <a:ext cx="386100" cy="386100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8"/>
          <p:cNvSpPr/>
          <p:nvPr/>
        </p:nvSpPr>
        <p:spPr>
          <a:xfrm rot="-1295565">
            <a:off x="1719773" y="-14241"/>
            <a:ext cx="260049" cy="260049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8"/>
          <p:cNvSpPr/>
          <p:nvPr/>
        </p:nvSpPr>
        <p:spPr>
          <a:xfrm>
            <a:off x="7099000" y="-18325"/>
            <a:ext cx="268200" cy="2682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8"/>
          <p:cNvSpPr/>
          <p:nvPr/>
        </p:nvSpPr>
        <p:spPr>
          <a:xfrm rot="1050327">
            <a:off x="7064662" y="770637"/>
            <a:ext cx="385975" cy="385975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8"/>
          <p:cNvSpPr/>
          <p:nvPr/>
        </p:nvSpPr>
        <p:spPr>
          <a:xfrm rot="1498139">
            <a:off x="8048547" y="796761"/>
            <a:ext cx="260111" cy="260111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p8"/>
          <p:cNvSpPr/>
          <p:nvPr/>
        </p:nvSpPr>
        <p:spPr>
          <a:xfrm>
            <a:off x="272750" y="914514"/>
            <a:ext cx="185100" cy="1851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8"/>
          <p:cNvSpPr/>
          <p:nvPr/>
        </p:nvSpPr>
        <p:spPr>
          <a:xfrm rot="1222482">
            <a:off x="108247" y="115143"/>
            <a:ext cx="266258" cy="266258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8"/>
          <p:cNvSpPr/>
          <p:nvPr/>
        </p:nvSpPr>
        <p:spPr>
          <a:xfrm rot="2700000">
            <a:off x="1130105" y="721484"/>
            <a:ext cx="179464" cy="179464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p8"/>
          <p:cNvSpPr/>
          <p:nvPr/>
        </p:nvSpPr>
        <p:spPr>
          <a:xfrm>
            <a:off x="8797925" y="686964"/>
            <a:ext cx="185100" cy="1851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8"/>
          <p:cNvSpPr/>
          <p:nvPr/>
        </p:nvSpPr>
        <p:spPr>
          <a:xfrm>
            <a:off x="8434357" y="190568"/>
            <a:ext cx="266400" cy="266400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8"/>
          <p:cNvSpPr/>
          <p:nvPr/>
        </p:nvSpPr>
        <p:spPr>
          <a:xfrm>
            <a:off x="7656287" y="319171"/>
            <a:ext cx="179400" cy="179400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8"/>
          <p:cNvSpPr txBox="1">
            <a:spLocks noGrp="1"/>
          </p:cNvSpPr>
          <p:nvPr>
            <p:ph type="title"/>
          </p:nvPr>
        </p:nvSpPr>
        <p:spPr>
          <a:xfrm>
            <a:off x="457200" y="-1"/>
            <a:ext cx="8229600" cy="106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8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9"/>
          <p:cNvSpPr/>
          <p:nvPr/>
        </p:nvSpPr>
        <p:spPr>
          <a:xfrm rot="10800000" flipH="1">
            <a:off x="0" y="4394700"/>
            <a:ext cx="9144000" cy="74880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100000">
                <a:srgbClr val="000000">
                  <a:alpha val="29803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9"/>
          <p:cNvSpPr/>
          <p:nvPr/>
        </p:nvSpPr>
        <p:spPr>
          <a:xfrm rot="10800000" flipH="1">
            <a:off x="25" y="0"/>
            <a:ext cx="9144000" cy="43947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9"/>
          <p:cNvSpPr/>
          <p:nvPr/>
        </p:nvSpPr>
        <p:spPr>
          <a:xfrm rot="10800000" flipH="1">
            <a:off x="600363" y="4468213"/>
            <a:ext cx="268200" cy="2682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9"/>
          <p:cNvSpPr/>
          <p:nvPr/>
        </p:nvSpPr>
        <p:spPr>
          <a:xfrm rot="10800000" flipH="1">
            <a:off x="2072752" y="4305585"/>
            <a:ext cx="386100" cy="386100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64;p9"/>
          <p:cNvSpPr/>
          <p:nvPr/>
        </p:nvSpPr>
        <p:spPr>
          <a:xfrm rot="-9504435" flipH="1">
            <a:off x="1719786" y="4902830"/>
            <a:ext cx="260049" cy="260049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9"/>
          <p:cNvSpPr/>
          <p:nvPr/>
        </p:nvSpPr>
        <p:spPr>
          <a:xfrm rot="10800000" flipH="1">
            <a:off x="7099013" y="4898763"/>
            <a:ext cx="268200" cy="2682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9"/>
          <p:cNvSpPr/>
          <p:nvPr/>
        </p:nvSpPr>
        <p:spPr>
          <a:xfrm rot="9749673" flipH="1">
            <a:off x="6663925" y="4453738"/>
            <a:ext cx="385975" cy="385975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9"/>
          <p:cNvSpPr/>
          <p:nvPr/>
        </p:nvSpPr>
        <p:spPr>
          <a:xfrm rot="9301861" flipH="1">
            <a:off x="8006334" y="4368566"/>
            <a:ext cx="260111" cy="260111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9"/>
          <p:cNvSpPr/>
          <p:nvPr/>
        </p:nvSpPr>
        <p:spPr>
          <a:xfrm rot="10800000" flipH="1">
            <a:off x="990538" y="4864100"/>
            <a:ext cx="185100" cy="1851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9"/>
          <p:cNvSpPr/>
          <p:nvPr/>
        </p:nvSpPr>
        <p:spPr>
          <a:xfrm rot="9577518" flipH="1">
            <a:off x="108260" y="4767237"/>
            <a:ext cx="266258" cy="266258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9"/>
          <p:cNvSpPr/>
          <p:nvPr/>
        </p:nvSpPr>
        <p:spPr>
          <a:xfrm rot="8100000" flipH="1">
            <a:off x="1289705" y="4512591"/>
            <a:ext cx="179464" cy="179464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9"/>
          <p:cNvSpPr/>
          <p:nvPr/>
        </p:nvSpPr>
        <p:spPr>
          <a:xfrm rot="10800000" flipH="1">
            <a:off x="8761763" y="4596250"/>
            <a:ext cx="185100" cy="1851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9"/>
          <p:cNvSpPr/>
          <p:nvPr/>
        </p:nvSpPr>
        <p:spPr>
          <a:xfrm rot="10800000" flipH="1">
            <a:off x="8309194" y="4823445"/>
            <a:ext cx="266400" cy="266400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9"/>
          <p:cNvSpPr/>
          <p:nvPr/>
        </p:nvSpPr>
        <p:spPr>
          <a:xfrm rot="10800000" flipH="1">
            <a:off x="7656300" y="4650068"/>
            <a:ext cx="179400" cy="179400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9"/>
          <p:cNvSpPr txBox="1">
            <a:spLocks noGrp="1"/>
          </p:cNvSpPr>
          <p:nvPr>
            <p:ph type="body" idx="1"/>
          </p:nvPr>
        </p:nvSpPr>
        <p:spPr>
          <a:xfrm>
            <a:off x="2346325" y="4406300"/>
            <a:ext cx="4451400" cy="74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sz="1400">
                <a:solidFill>
                  <a:srgbClr val="FFFFFF"/>
                </a:solidFill>
              </a:defRPr>
            </a:lvl1pPr>
          </a:lstStyle>
          <a:p>
            <a:endParaRPr/>
          </a:p>
        </p:txBody>
      </p:sp>
      <p:sp>
        <p:nvSpPr>
          <p:cNvPr id="175" name="Google Shape;175;p9"/>
          <p:cNvSpPr txBox="1">
            <a:spLocks noGrp="1"/>
          </p:cNvSpPr>
          <p:nvPr>
            <p:ph type="sldNum" idx="12"/>
          </p:nvPr>
        </p:nvSpPr>
        <p:spPr>
          <a:xfrm>
            <a:off x="4297650" y="4829475"/>
            <a:ext cx="548700" cy="3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>
                <a:solidFill>
                  <a:srgbClr val="FFFFFF"/>
                </a:solidFill>
              </a:defRPr>
            </a:lvl1pPr>
            <a:lvl2pPr lvl="1">
              <a:buNone/>
              <a:defRPr>
                <a:solidFill>
                  <a:srgbClr val="FFFFFF"/>
                </a:solidFill>
              </a:defRPr>
            </a:lvl2pPr>
            <a:lvl3pPr lvl="2">
              <a:buNone/>
              <a:defRPr>
                <a:solidFill>
                  <a:srgbClr val="FFFFFF"/>
                </a:solidFill>
              </a:defRPr>
            </a:lvl3pPr>
            <a:lvl4pPr lvl="3">
              <a:buNone/>
              <a:defRPr>
                <a:solidFill>
                  <a:srgbClr val="FFFFFF"/>
                </a:solidFill>
              </a:defRPr>
            </a:lvl4pPr>
            <a:lvl5pPr lvl="4">
              <a:buNone/>
              <a:defRPr>
                <a:solidFill>
                  <a:srgbClr val="FFFFFF"/>
                </a:solidFill>
              </a:defRPr>
            </a:lvl5pPr>
            <a:lvl6pPr lvl="5">
              <a:buNone/>
              <a:defRPr>
                <a:solidFill>
                  <a:srgbClr val="FFFFFF"/>
                </a:solidFill>
              </a:defRPr>
            </a:lvl6pPr>
            <a:lvl7pPr lvl="6">
              <a:buNone/>
              <a:defRPr>
                <a:solidFill>
                  <a:srgbClr val="FFFFFF"/>
                </a:solidFill>
              </a:defRPr>
            </a:lvl7pPr>
            <a:lvl8pPr lvl="7">
              <a:buNone/>
              <a:defRPr>
                <a:solidFill>
                  <a:srgbClr val="FFFFFF"/>
                </a:solidFill>
              </a:defRPr>
            </a:lvl8pPr>
            <a:lvl9pPr lvl="8"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0"/>
          <p:cNvSpPr/>
          <p:nvPr/>
        </p:nvSpPr>
        <p:spPr>
          <a:xfrm>
            <a:off x="-25" y="0"/>
            <a:ext cx="9144000" cy="514350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100000">
                <a:srgbClr val="000000">
                  <a:alpha val="29803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10"/>
          <p:cNvSpPr/>
          <p:nvPr/>
        </p:nvSpPr>
        <p:spPr>
          <a:xfrm>
            <a:off x="7813718" y="4683129"/>
            <a:ext cx="499200" cy="4992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10"/>
          <p:cNvSpPr/>
          <p:nvPr/>
        </p:nvSpPr>
        <p:spPr>
          <a:xfrm rot="2700000">
            <a:off x="14775" y="2902622"/>
            <a:ext cx="497237" cy="497237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10"/>
          <p:cNvSpPr/>
          <p:nvPr/>
        </p:nvSpPr>
        <p:spPr>
          <a:xfrm rot="2700000">
            <a:off x="8520218" y="1141799"/>
            <a:ext cx="719128" cy="719128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10"/>
          <p:cNvSpPr/>
          <p:nvPr/>
        </p:nvSpPr>
        <p:spPr>
          <a:xfrm>
            <a:off x="310640" y="1552220"/>
            <a:ext cx="573600" cy="5736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10"/>
          <p:cNvSpPr/>
          <p:nvPr/>
        </p:nvSpPr>
        <p:spPr>
          <a:xfrm rot="-1799089">
            <a:off x="8562084" y="3081720"/>
            <a:ext cx="542049" cy="542049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10"/>
          <p:cNvSpPr/>
          <p:nvPr/>
        </p:nvSpPr>
        <p:spPr>
          <a:xfrm rot="-1528015">
            <a:off x="184406" y="4107717"/>
            <a:ext cx="826066" cy="826066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10"/>
          <p:cNvSpPr/>
          <p:nvPr/>
        </p:nvSpPr>
        <p:spPr>
          <a:xfrm>
            <a:off x="1240046" y="3562976"/>
            <a:ext cx="412500" cy="4125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10"/>
          <p:cNvSpPr/>
          <p:nvPr/>
        </p:nvSpPr>
        <p:spPr>
          <a:xfrm>
            <a:off x="7555136" y="603174"/>
            <a:ext cx="389700" cy="389700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10"/>
          <p:cNvSpPr/>
          <p:nvPr/>
        </p:nvSpPr>
        <p:spPr>
          <a:xfrm rot="-722532">
            <a:off x="970776" y="658602"/>
            <a:ext cx="593869" cy="593869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10"/>
          <p:cNvSpPr/>
          <p:nvPr/>
        </p:nvSpPr>
        <p:spPr>
          <a:xfrm>
            <a:off x="7957723" y="-74674"/>
            <a:ext cx="355200" cy="3552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10"/>
          <p:cNvSpPr/>
          <p:nvPr/>
        </p:nvSpPr>
        <p:spPr>
          <a:xfrm rot="1500134">
            <a:off x="270777" y="190736"/>
            <a:ext cx="354191" cy="354191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10"/>
          <p:cNvSpPr/>
          <p:nvPr/>
        </p:nvSpPr>
        <p:spPr>
          <a:xfrm>
            <a:off x="7675748" y="3826977"/>
            <a:ext cx="511800" cy="511800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10"/>
          <p:cNvSpPr/>
          <p:nvPr/>
        </p:nvSpPr>
        <p:spPr>
          <a:xfrm>
            <a:off x="2065152" y="244976"/>
            <a:ext cx="245700" cy="2457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p10"/>
          <p:cNvSpPr/>
          <p:nvPr/>
        </p:nvSpPr>
        <p:spPr>
          <a:xfrm>
            <a:off x="1857705" y="4581900"/>
            <a:ext cx="238500" cy="238500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10"/>
          <p:cNvSpPr/>
          <p:nvPr/>
        </p:nvSpPr>
        <p:spPr>
          <a:xfrm>
            <a:off x="3015532" y="94100"/>
            <a:ext cx="353700" cy="353700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10"/>
          <p:cNvSpPr/>
          <p:nvPr/>
        </p:nvSpPr>
        <p:spPr>
          <a:xfrm>
            <a:off x="8066932" y="2335938"/>
            <a:ext cx="239400" cy="2394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p10"/>
          <p:cNvSpPr/>
          <p:nvPr/>
        </p:nvSpPr>
        <p:spPr>
          <a:xfrm>
            <a:off x="3200947" y="4718270"/>
            <a:ext cx="245700" cy="245700"/>
          </a:xfrm>
          <a:prstGeom prst="donut">
            <a:avLst>
              <a:gd name="adj" fmla="val 3104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10"/>
          <p:cNvSpPr/>
          <p:nvPr/>
        </p:nvSpPr>
        <p:spPr>
          <a:xfrm>
            <a:off x="1348282" y="2445799"/>
            <a:ext cx="353700" cy="353700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10"/>
          <p:cNvSpPr/>
          <p:nvPr/>
        </p:nvSpPr>
        <p:spPr>
          <a:xfrm>
            <a:off x="5643076" y="4619286"/>
            <a:ext cx="344700" cy="344700"/>
          </a:xfrm>
          <a:prstGeom prst="mathMultiply">
            <a:avLst>
              <a:gd name="adj1" fmla="val 23520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10"/>
          <p:cNvSpPr/>
          <p:nvPr/>
        </p:nvSpPr>
        <p:spPr>
          <a:xfrm rot="-2700000">
            <a:off x="6674441" y="4438128"/>
            <a:ext cx="232072" cy="232072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10"/>
          <p:cNvSpPr/>
          <p:nvPr/>
        </p:nvSpPr>
        <p:spPr>
          <a:xfrm>
            <a:off x="6422057" y="132477"/>
            <a:ext cx="232200" cy="232200"/>
          </a:xfrm>
          <a:prstGeom prst="frame">
            <a:avLst>
              <a:gd name="adj1" fmla="val 28897"/>
            </a:avLst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p10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>
                <a:solidFill>
                  <a:srgbClr val="FFFFFF"/>
                </a:solidFill>
              </a:defRPr>
            </a:lvl1pPr>
            <a:lvl2pPr lvl="1">
              <a:buNone/>
              <a:defRPr>
                <a:solidFill>
                  <a:srgbClr val="FFFFFF"/>
                </a:solidFill>
              </a:defRPr>
            </a:lvl2pPr>
            <a:lvl3pPr lvl="2">
              <a:buNone/>
              <a:defRPr>
                <a:solidFill>
                  <a:srgbClr val="FFFFFF"/>
                </a:solidFill>
              </a:defRPr>
            </a:lvl3pPr>
            <a:lvl4pPr lvl="3">
              <a:buNone/>
              <a:defRPr>
                <a:solidFill>
                  <a:srgbClr val="FFFFFF"/>
                </a:solidFill>
              </a:defRPr>
            </a:lvl4pPr>
            <a:lvl5pPr lvl="4">
              <a:buNone/>
              <a:defRPr>
                <a:solidFill>
                  <a:srgbClr val="FFFFFF"/>
                </a:solidFill>
              </a:defRPr>
            </a:lvl5pPr>
            <a:lvl6pPr lvl="5">
              <a:buNone/>
              <a:defRPr>
                <a:solidFill>
                  <a:srgbClr val="FFFFFF"/>
                </a:solidFill>
              </a:defRPr>
            </a:lvl6pPr>
            <a:lvl7pPr lvl="6">
              <a:buNone/>
              <a:defRPr>
                <a:solidFill>
                  <a:srgbClr val="FFFFFF"/>
                </a:solidFill>
              </a:defRPr>
            </a:lvl7pPr>
            <a:lvl8pPr lvl="7">
              <a:buNone/>
              <a:defRPr>
                <a:solidFill>
                  <a:srgbClr val="FFFFFF"/>
                </a:solidFill>
              </a:defRPr>
            </a:lvl8pPr>
            <a:lvl9pPr lvl="8"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without decoration">
  <p:cSld name="BLANK_1"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1"/>
          <p:cNvSpPr/>
          <p:nvPr/>
        </p:nvSpPr>
        <p:spPr>
          <a:xfrm>
            <a:off x="-25" y="0"/>
            <a:ext cx="9144000" cy="514350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100000">
                <a:srgbClr val="000000">
                  <a:alpha val="29803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11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>
                <a:solidFill>
                  <a:srgbClr val="FFFFFF"/>
                </a:solidFill>
              </a:defRPr>
            </a:lvl1pPr>
            <a:lvl2pPr lvl="1">
              <a:buNone/>
              <a:defRPr>
                <a:solidFill>
                  <a:srgbClr val="FFFFFF"/>
                </a:solidFill>
              </a:defRPr>
            </a:lvl2pPr>
            <a:lvl3pPr lvl="2">
              <a:buNone/>
              <a:defRPr>
                <a:solidFill>
                  <a:srgbClr val="FFFFFF"/>
                </a:solidFill>
              </a:defRPr>
            </a:lvl3pPr>
            <a:lvl4pPr lvl="3">
              <a:buNone/>
              <a:defRPr>
                <a:solidFill>
                  <a:srgbClr val="FFFFFF"/>
                </a:solidFill>
              </a:defRPr>
            </a:lvl4pPr>
            <a:lvl5pPr lvl="4">
              <a:buNone/>
              <a:defRPr>
                <a:solidFill>
                  <a:srgbClr val="FFFFFF"/>
                </a:solidFill>
              </a:defRPr>
            </a:lvl5pPr>
            <a:lvl6pPr lvl="5">
              <a:buNone/>
              <a:defRPr>
                <a:solidFill>
                  <a:srgbClr val="FFFFFF"/>
                </a:solidFill>
              </a:defRPr>
            </a:lvl6pPr>
            <a:lvl7pPr lvl="6">
              <a:buNone/>
              <a:defRPr>
                <a:solidFill>
                  <a:srgbClr val="FFFFFF"/>
                </a:solidFill>
              </a:defRPr>
            </a:lvl7pPr>
            <a:lvl8pPr lvl="7">
              <a:buNone/>
              <a:defRPr>
                <a:solidFill>
                  <a:srgbClr val="FFFFFF"/>
                </a:solidFill>
              </a:defRPr>
            </a:lvl8pPr>
            <a:lvl9pPr lvl="8"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rgbClr val="7BD100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-1"/>
            <a:ext cx="8229600" cy="10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arela Round"/>
              <a:buNone/>
              <a:defRPr sz="2400" b="1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arela Round"/>
              <a:buNone/>
              <a:defRPr sz="2400" b="1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arela Round"/>
              <a:buNone/>
              <a:defRPr sz="2400" b="1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arela Round"/>
              <a:buNone/>
              <a:defRPr sz="2400" b="1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arela Round"/>
              <a:buNone/>
              <a:defRPr sz="2400" b="1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arela Round"/>
              <a:buNone/>
              <a:defRPr sz="2400" b="1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arela Round"/>
              <a:buNone/>
              <a:defRPr sz="2400" b="1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arela Round"/>
              <a:buNone/>
              <a:defRPr sz="2400" b="1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arela Round"/>
              <a:buNone/>
              <a:defRPr sz="2400" b="1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68550" y="1411400"/>
            <a:ext cx="7407000" cy="35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rgbClr val="7BD100"/>
              </a:buClr>
              <a:buSzPts val="3000"/>
              <a:buFont typeface="Varela Round"/>
              <a:buChar char="×"/>
              <a:defRPr sz="3000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7BD100"/>
              </a:buClr>
              <a:buSzPts val="2400"/>
              <a:buFont typeface="Varela Round"/>
              <a:buChar char="×"/>
              <a:defRPr sz="2400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7BD100"/>
              </a:buClr>
              <a:buSzPts val="2400"/>
              <a:buFont typeface="Varela Round"/>
              <a:buChar char="×"/>
              <a:defRPr sz="2400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rgbClr val="7BD100"/>
              </a:buClr>
              <a:buSzPts val="1800"/>
              <a:buFont typeface="Varela Round"/>
              <a:buChar char="×"/>
              <a:defRPr sz="1800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rgbClr val="7BD100"/>
              </a:buClr>
              <a:buSzPts val="1800"/>
              <a:buFont typeface="Varela Round"/>
              <a:buChar char="×"/>
              <a:defRPr sz="1800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rgbClr val="7BD100"/>
              </a:buClr>
              <a:buSzPts val="1800"/>
              <a:buFont typeface="Varela Round"/>
              <a:buChar char="×"/>
              <a:defRPr sz="1800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rgbClr val="546973"/>
              </a:buClr>
              <a:buSzPts val="1800"/>
              <a:buFont typeface="Varela Round"/>
              <a:buChar char="●"/>
              <a:defRPr sz="1800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rgbClr val="546973"/>
              </a:buClr>
              <a:buSzPts val="1800"/>
              <a:buFont typeface="Varela Round"/>
              <a:buChar char="○"/>
              <a:defRPr sz="1800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rgbClr val="546973"/>
              </a:buClr>
              <a:buSzPts val="1800"/>
              <a:buFont typeface="Varela Round"/>
              <a:buChar char="■"/>
              <a:defRPr sz="1800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 sz="1200">
                <a:solidFill>
                  <a:srgbClr val="7BD100"/>
                </a:solidFill>
                <a:latin typeface="Varela Round"/>
                <a:ea typeface="Varela Round"/>
                <a:cs typeface="Varela Round"/>
                <a:sym typeface="Varela Round"/>
              </a:defRPr>
            </a:lvl1pPr>
            <a:lvl2pPr lvl="1" algn="ctr">
              <a:buNone/>
              <a:defRPr sz="1200">
                <a:solidFill>
                  <a:srgbClr val="7BD100"/>
                </a:solidFill>
                <a:latin typeface="Varela Round"/>
                <a:ea typeface="Varela Round"/>
                <a:cs typeface="Varela Round"/>
                <a:sym typeface="Varela Round"/>
              </a:defRPr>
            </a:lvl2pPr>
            <a:lvl3pPr lvl="2" algn="ctr">
              <a:buNone/>
              <a:defRPr sz="1200">
                <a:solidFill>
                  <a:srgbClr val="7BD100"/>
                </a:solidFill>
                <a:latin typeface="Varela Round"/>
                <a:ea typeface="Varela Round"/>
                <a:cs typeface="Varela Round"/>
                <a:sym typeface="Varela Round"/>
              </a:defRPr>
            </a:lvl3pPr>
            <a:lvl4pPr lvl="3" algn="ctr">
              <a:buNone/>
              <a:defRPr sz="1200">
                <a:solidFill>
                  <a:srgbClr val="7BD100"/>
                </a:solidFill>
                <a:latin typeface="Varela Round"/>
                <a:ea typeface="Varela Round"/>
                <a:cs typeface="Varela Round"/>
                <a:sym typeface="Varela Round"/>
              </a:defRPr>
            </a:lvl4pPr>
            <a:lvl5pPr lvl="4" algn="ctr">
              <a:buNone/>
              <a:defRPr sz="1200">
                <a:solidFill>
                  <a:srgbClr val="7BD100"/>
                </a:solidFill>
                <a:latin typeface="Varela Round"/>
                <a:ea typeface="Varela Round"/>
                <a:cs typeface="Varela Round"/>
                <a:sym typeface="Varela Round"/>
              </a:defRPr>
            </a:lvl5pPr>
            <a:lvl6pPr lvl="5" algn="ctr">
              <a:buNone/>
              <a:defRPr sz="1200">
                <a:solidFill>
                  <a:srgbClr val="7BD100"/>
                </a:solidFill>
                <a:latin typeface="Varela Round"/>
                <a:ea typeface="Varela Round"/>
                <a:cs typeface="Varela Round"/>
                <a:sym typeface="Varela Round"/>
              </a:defRPr>
            </a:lvl6pPr>
            <a:lvl7pPr lvl="6" algn="ctr">
              <a:buNone/>
              <a:defRPr sz="1200">
                <a:solidFill>
                  <a:srgbClr val="7BD100"/>
                </a:solidFill>
                <a:latin typeface="Varela Round"/>
                <a:ea typeface="Varela Round"/>
                <a:cs typeface="Varela Round"/>
                <a:sym typeface="Varela Round"/>
              </a:defRPr>
            </a:lvl7pPr>
            <a:lvl8pPr lvl="7" algn="ctr">
              <a:buNone/>
              <a:defRPr sz="1200">
                <a:solidFill>
                  <a:srgbClr val="7BD100"/>
                </a:solidFill>
                <a:latin typeface="Varela Round"/>
                <a:ea typeface="Varela Round"/>
                <a:cs typeface="Varela Round"/>
                <a:sym typeface="Varela Round"/>
              </a:defRPr>
            </a:lvl8pPr>
            <a:lvl9pPr lvl="8" algn="ctr">
              <a:buNone/>
              <a:defRPr sz="1200">
                <a:solidFill>
                  <a:srgbClr val="7BD100"/>
                </a:solidFill>
                <a:latin typeface="Varela Round"/>
                <a:ea typeface="Varela Round"/>
                <a:cs typeface="Varela Round"/>
                <a:sym typeface="Varela Round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8.sv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12"/>
          <p:cNvSpPr txBox="1">
            <a:spLocks noGrp="1"/>
          </p:cNvSpPr>
          <p:nvPr>
            <p:ph type="ctrTitle"/>
          </p:nvPr>
        </p:nvSpPr>
        <p:spPr>
          <a:xfrm>
            <a:off x="203954" y="1696452"/>
            <a:ext cx="9036297" cy="167174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 smtClean="0">
                <a:ln w="6600">
                  <a:solidFill>
                    <a:schemeClr val="accent2"/>
                  </a:solidFill>
                  <a:prstDash val="solid"/>
                </a:ln>
                <a:effectLst>
                  <a:outerShdw dist="38100" dir="2700000" algn="tl" rotWithShape="0">
                    <a:schemeClr val="accent2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MỘT SỐ DẠNG NĂNG LƯỢNG</a:t>
            </a:r>
            <a:endParaRPr sz="4500">
              <a:ln w="6600">
                <a:solidFill>
                  <a:schemeClr val="accent2"/>
                </a:solidFill>
                <a:prstDash val="solid"/>
              </a:ln>
              <a:effectLst>
                <a:outerShdw dist="38100" dir="2700000" algn="tl" rotWithShape="0">
                  <a:schemeClr val="accent2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356229" y="1142516"/>
            <a:ext cx="1980029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" sz="4500" b="1" i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BÀI 46</a:t>
            </a:r>
            <a:endParaRPr lang="en-US" sz="4500" b="1" i="1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7" grpId="0"/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29"/>
          <p:cNvSpPr txBox="1">
            <a:spLocks noGrp="1"/>
          </p:cNvSpPr>
          <p:nvPr>
            <p:ph type="title"/>
          </p:nvPr>
        </p:nvSpPr>
        <p:spPr>
          <a:xfrm>
            <a:off x="457200" y="-1"/>
            <a:ext cx="8229600" cy="106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mtClean="0">
                <a:latin typeface="Arial" panose="020B0604020202020204" pitchFamily="34" charset="0"/>
                <a:cs typeface="Arial" panose="020B0604020202020204" pitchFamily="34" charset="0"/>
              </a:rPr>
              <a:t>Hãy chọn dạng năng lượng ở cột A phù hợp với phần mô tả ở cột B</a:t>
            </a:r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8504665"/>
              </p:ext>
            </p:extLst>
          </p:nvPr>
        </p:nvGraphicFramePr>
        <p:xfrm>
          <a:off x="228600" y="1215189"/>
          <a:ext cx="8686800" cy="3843998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2791326">
                  <a:extLst>
                    <a:ext uri="{9D8B030D-6E8A-4147-A177-3AD203B41FA5}">
                      <a16:colId xmlns:a16="http://schemas.microsoft.com/office/drawing/2014/main" val="2940596273"/>
                    </a:ext>
                  </a:extLst>
                </a:gridCol>
                <a:gridCol w="5895474">
                  <a:extLst>
                    <a:ext uri="{9D8B030D-6E8A-4147-A177-3AD203B41FA5}">
                      <a16:colId xmlns:a16="http://schemas.microsoft.com/office/drawing/2014/main" val="1525363108"/>
                    </a:ext>
                  </a:extLst>
                </a:gridCol>
              </a:tblGrid>
              <a:tr h="405464">
                <a:tc>
                  <a:txBody>
                    <a:bodyPr/>
                    <a:lstStyle/>
                    <a:p>
                      <a:pPr algn="ctr"/>
                      <a:r>
                        <a:rPr lang="en-GB" sz="20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Năng</a:t>
                      </a:r>
                      <a:r>
                        <a:rPr lang="en-GB" sz="2000" baseline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lượng (cột A)</a:t>
                      </a:r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Mô</a:t>
                      </a:r>
                      <a:r>
                        <a:rPr lang="en-GB" sz="2000" baseline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tả (cột B)</a:t>
                      </a:r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6679436"/>
                  </a:ext>
                </a:extLst>
              </a:tr>
              <a:tr h="569094">
                <a:tc>
                  <a:txBody>
                    <a:bodyPr/>
                    <a:lstStyle/>
                    <a:p>
                      <a:r>
                        <a:rPr lang="en-GB" sz="20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 Hóa</a:t>
                      </a:r>
                      <a:r>
                        <a:rPr lang="en-GB" sz="2000" baseline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năng</a:t>
                      </a:r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a) tỏa ra từ Mặt Trời, ngọn lửa, bóng đèn sợi đốt...</a:t>
                      </a:r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7168318"/>
                  </a:ext>
                </a:extLst>
              </a:tr>
              <a:tr h="717360">
                <a:tc>
                  <a:txBody>
                    <a:bodyPr/>
                    <a:lstStyle/>
                    <a:p>
                      <a:r>
                        <a:rPr lang="en-GB" sz="20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 Nhiệt</a:t>
                      </a:r>
                      <a:r>
                        <a:rPr lang="en-GB" sz="2000" baseline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năng</a:t>
                      </a:r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b) tạo ra từ pin, acquy, máy phát điện, pin mặt trời, thuỷ điện, sét,...</a:t>
                      </a:r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07403093"/>
                  </a:ext>
                </a:extLst>
              </a:tr>
              <a:tr h="717360">
                <a:tc>
                  <a:txBody>
                    <a:bodyPr/>
                    <a:lstStyle/>
                    <a:p>
                      <a:r>
                        <a:rPr lang="en-GB" sz="20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Năng</a:t>
                      </a:r>
                      <a:r>
                        <a:rPr lang="en-GB" sz="2000" baseline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lượng âm</a:t>
                      </a:r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c) phát ra từ Mặt Trời, từ các phản ứng hoá học, từ một số loài</a:t>
                      </a:r>
                      <a:r>
                        <a:rPr lang="en-US" sz="2000" baseline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động vật (đom đóm, sứa biển),...</a:t>
                      </a:r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78172450"/>
                  </a:ext>
                </a:extLst>
              </a:tr>
              <a:tr h="717360">
                <a:tc>
                  <a:txBody>
                    <a:bodyPr/>
                    <a:lstStyle/>
                    <a:p>
                      <a:r>
                        <a:rPr lang="en-GB" sz="20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 Điện</a:t>
                      </a:r>
                      <a:r>
                        <a:rPr lang="en-GB" sz="2000" baseline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năng</a:t>
                      </a:r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20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r>
                        <a:rPr lang="vi-VN" sz="20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 lưu trữ trong các hoá chất tạo thành vật (trong thực phẩm, pin,</a:t>
                      </a:r>
                      <a:r>
                        <a:rPr lang="en-GB" sz="2000" baseline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vi-VN" sz="20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nến, diêm, pháo hoa,...).</a:t>
                      </a:r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84518716"/>
                  </a:ext>
                </a:extLst>
              </a:tr>
              <a:tr h="717360">
                <a:tc>
                  <a:txBody>
                    <a:bodyPr/>
                    <a:lstStyle/>
                    <a:p>
                      <a:r>
                        <a:rPr lang="en-GB" sz="20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 Quang</a:t>
                      </a:r>
                      <a:r>
                        <a:rPr lang="en-GB" sz="2000" baseline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năng</a:t>
                      </a:r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vi-VN" sz="20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e) được lan truyền từ một nguồn phát âm (dây đàn, mặt trống,</a:t>
                      </a:r>
                      <a:r>
                        <a:rPr lang="en-GB" sz="2000" baseline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vi-VN" sz="20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màng loa,...)</a:t>
                      </a:r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99028178"/>
                  </a:ext>
                </a:extLst>
              </a:tr>
            </a:tbl>
          </a:graphicData>
        </a:graphic>
      </p:graphicFrame>
      <p:cxnSp>
        <p:nvCxnSpPr>
          <p:cNvPr id="10" name="Straight Arrow Connector 9"/>
          <p:cNvCxnSpPr/>
          <p:nvPr/>
        </p:nvCxnSpPr>
        <p:spPr>
          <a:xfrm>
            <a:off x="2093495" y="1876926"/>
            <a:ext cx="890337" cy="211755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V="1">
            <a:off x="1945106" y="1876926"/>
            <a:ext cx="1038726" cy="66173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2418347" y="3294384"/>
            <a:ext cx="565485" cy="125128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V="1">
            <a:off x="2093495" y="2507104"/>
            <a:ext cx="1010652" cy="155049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V="1">
            <a:off x="2173704" y="3137188"/>
            <a:ext cx="930443" cy="1652145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BD100"/>
        </a:solidFill>
        <a:effectLst/>
      </p:bgPr>
    </p:bg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34"/>
          <p:cNvSpPr/>
          <p:nvPr/>
        </p:nvSpPr>
        <p:spPr>
          <a:xfrm>
            <a:off x="1636295" y="1046747"/>
            <a:ext cx="5498431" cy="3489157"/>
          </a:xfrm>
          <a:custGeom>
            <a:avLst/>
            <a:gdLst/>
            <a:ahLst/>
            <a:cxnLst/>
            <a:rect l="l" t="t" r="r" b="b"/>
            <a:pathLst>
              <a:path w="143434" h="111665" extrusionOk="0">
                <a:moveTo>
                  <a:pt x="71751" y="2308"/>
                </a:moveTo>
                <a:lnTo>
                  <a:pt x="71887" y="2376"/>
                </a:lnTo>
                <a:lnTo>
                  <a:pt x="72091" y="2444"/>
                </a:lnTo>
                <a:lnTo>
                  <a:pt x="72159" y="2647"/>
                </a:lnTo>
                <a:lnTo>
                  <a:pt x="72226" y="2783"/>
                </a:lnTo>
                <a:lnTo>
                  <a:pt x="72159" y="2987"/>
                </a:lnTo>
                <a:lnTo>
                  <a:pt x="72091" y="3190"/>
                </a:lnTo>
                <a:lnTo>
                  <a:pt x="71887" y="3258"/>
                </a:lnTo>
                <a:lnTo>
                  <a:pt x="71751" y="3326"/>
                </a:lnTo>
                <a:lnTo>
                  <a:pt x="71548" y="3258"/>
                </a:lnTo>
                <a:lnTo>
                  <a:pt x="71344" y="3190"/>
                </a:lnTo>
                <a:lnTo>
                  <a:pt x="71276" y="2987"/>
                </a:lnTo>
                <a:lnTo>
                  <a:pt x="71208" y="2783"/>
                </a:lnTo>
                <a:lnTo>
                  <a:pt x="71276" y="2647"/>
                </a:lnTo>
                <a:lnTo>
                  <a:pt x="71344" y="2444"/>
                </a:lnTo>
                <a:lnTo>
                  <a:pt x="71548" y="2376"/>
                </a:lnTo>
                <a:lnTo>
                  <a:pt x="71751" y="2308"/>
                </a:lnTo>
                <a:close/>
                <a:moveTo>
                  <a:pt x="137528" y="5906"/>
                </a:moveTo>
                <a:lnTo>
                  <a:pt x="137596" y="5974"/>
                </a:lnTo>
                <a:lnTo>
                  <a:pt x="137596" y="89604"/>
                </a:lnTo>
                <a:lnTo>
                  <a:pt x="5906" y="89604"/>
                </a:lnTo>
                <a:lnTo>
                  <a:pt x="5906" y="5974"/>
                </a:lnTo>
                <a:lnTo>
                  <a:pt x="5906" y="5906"/>
                </a:lnTo>
                <a:close/>
                <a:moveTo>
                  <a:pt x="3530" y="0"/>
                </a:moveTo>
                <a:lnTo>
                  <a:pt x="3191" y="68"/>
                </a:lnTo>
                <a:lnTo>
                  <a:pt x="2444" y="339"/>
                </a:lnTo>
                <a:lnTo>
                  <a:pt x="1766" y="679"/>
                </a:lnTo>
                <a:lnTo>
                  <a:pt x="1155" y="1154"/>
                </a:lnTo>
                <a:lnTo>
                  <a:pt x="679" y="1765"/>
                </a:lnTo>
                <a:lnTo>
                  <a:pt x="272" y="2444"/>
                </a:lnTo>
                <a:lnTo>
                  <a:pt x="69" y="3190"/>
                </a:lnTo>
                <a:lnTo>
                  <a:pt x="1" y="3598"/>
                </a:lnTo>
                <a:lnTo>
                  <a:pt x="1" y="4005"/>
                </a:lnTo>
                <a:lnTo>
                  <a:pt x="1" y="91572"/>
                </a:lnTo>
                <a:lnTo>
                  <a:pt x="1" y="91979"/>
                </a:lnTo>
                <a:lnTo>
                  <a:pt x="69" y="92319"/>
                </a:lnTo>
                <a:lnTo>
                  <a:pt x="272" y="93065"/>
                </a:lnTo>
                <a:lnTo>
                  <a:pt x="679" y="93744"/>
                </a:lnTo>
                <a:lnTo>
                  <a:pt x="1155" y="94355"/>
                </a:lnTo>
                <a:lnTo>
                  <a:pt x="1766" y="94830"/>
                </a:lnTo>
                <a:lnTo>
                  <a:pt x="2444" y="95238"/>
                </a:lnTo>
                <a:lnTo>
                  <a:pt x="3191" y="95441"/>
                </a:lnTo>
                <a:lnTo>
                  <a:pt x="3530" y="95509"/>
                </a:lnTo>
                <a:lnTo>
                  <a:pt x="139904" y="95509"/>
                </a:lnTo>
                <a:lnTo>
                  <a:pt x="140311" y="95441"/>
                </a:lnTo>
                <a:lnTo>
                  <a:pt x="141058" y="95238"/>
                </a:lnTo>
                <a:lnTo>
                  <a:pt x="141737" y="94830"/>
                </a:lnTo>
                <a:lnTo>
                  <a:pt x="142280" y="94355"/>
                </a:lnTo>
                <a:lnTo>
                  <a:pt x="142755" y="93744"/>
                </a:lnTo>
                <a:lnTo>
                  <a:pt x="143162" y="93065"/>
                </a:lnTo>
                <a:lnTo>
                  <a:pt x="143366" y="92319"/>
                </a:lnTo>
                <a:lnTo>
                  <a:pt x="143434" y="91979"/>
                </a:lnTo>
                <a:lnTo>
                  <a:pt x="143434" y="91572"/>
                </a:lnTo>
                <a:lnTo>
                  <a:pt x="143434" y="4005"/>
                </a:lnTo>
                <a:lnTo>
                  <a:pt x="143434" y="3598"/>
                </a:lnTo>
                <a:lnTo>
                  <a:pt x="143366" y="3190"/>
                </a:lnTo>
                <a:lnTo>
                  <a:pt x="143162" y="2444"/>
                </a:lnTo>
                <a:lnTo>
                  <a:pt x="142755" y="1765"/>
                </a:lnTo>
                <a:lnTo>
                  <a:pt x="142280" y="1154"/>
                </a:lnTo>
                <a:lnTo>
                  <a:pt x="141737" y="679"/>
                </a:lnTo>
                <a:lnTo>
                  <a:pt x="141058" y="339"/>
                </a:lnTo>
                <a:lnTo>
                  <a:pt x="140311" y="68"/>
                </a:lnTo>
                <a:lnTo>
                  <a:pt x="139904" y="0"/>
                </a:lnTo>
                <a:close/>
                <a:moveTo>
                  <a:pt x="55324" y="95713"/>
                </a:moveTo>
                <a:lnTo>
                  <a:pt x="55052" y="98971"/>
                </a:lnTo>
                <a:lnTo>
                  <a:pt x="54713" y="102297"/>
                </a:lnTo>
                <a:lnTo>
                  <a:pt x="54374" y="105284"/>
                </a:lnTo>
                <a:lnTo>
                  <a:pt x="53966" y="107388"/>
                </a:lnTo>
                <a:lnTo>
                  <a:pt x="53763" y="108203"/>
                </a:lnTo>
                <a:lnTo>
                  <a:pt x="53627" y="108746"/>
                </a:lnTo>
                <a:lnTo>
                  <a:pt x="53423" y="109153"/>
                </a:lnTo>
                <a:lnTo>
                  <a:pt x="53220" y="109357"/>
                </a:lnTo>
                <a:lnTo>
                  <a:pt x="52677" y="109493"/>
                </a:lnTo>
                <a:lnTo>
                  <a:pt x="51794" y="109696"/>
                </a:lnTo>
                <a:lnTo>
                  <a:pt x="49690" y="110036"/>
                </a:lnTo>
                <a:lnTo>
                  <a:pt x="48061" y="110307"/>
                </a:lnTo>
                <a:lnTo>
                  <a:pt x="47450" y="110443"/>
                </a:lnTo>
                <a:lnTo>
                  <a:pt x="47110" y="110511"/>
                </a:lnTo>
                <a:lnTo>
                  <a:pt x="47042" y="110579"/>
                </a:lnTo>
                <a:lnTo>
                  <a:pt x="47042" y="110783"/>
                </a:lnTo>
                <a:lnTo>
                  <a:pt x="47110" y="110850"/>
                </a:lnTo>
                <a:lnTo>
                  <a:pt x="47585" y="110918"/>
                </a:lnTo>
                <a:lnTo>
                  <a:pt x="48400" y="110986"/>
                </a:lnTo>
                <a:lnTo>
                  <a:pt x="51387" y="111054"/>
                </a:lnTo>
                <a:lnTo>
                  <a:pt x="56071" y="111122"/>
                </a:lnTo>
                <a:lnTo>
                  <a:pt x="87092" y="111122"/>
                </a:lnTo>
                <a:lnTo>
                  <a:pt x="91708" y="111054"/>
                </a:lnTo>
                <a:lnTo>
                  <a:pt x="94695" y="110986"/>
                </a:lnTo>
                <a:lnTo>
                  <a:pt x="95578" y="110918"/>
                </a:lnTo>
                <a:lnTo>
                  <a:pt x="96053" y="110850"/>
                </a:lnTo>
                <a:lnTo>
                  <a:pt x="96121" y="110783"/>
                </a:lnTo>
                <a:lnTo>
                  <a:pt x="96121" y="110579"/>
                </a:lnTo>
                <a:lnTo>
                  <a:pt x="96053" y="110511"/>
                </a:lnTo>
                <a:lnTo>
                  <a:pt x="95713" y="110443"/>
                </a:lnTo>
                <a:lnTo>
                  <a:pt x="95102" y="110307"/>
                </a:lnTo>
                <a:lnTo>
                  <a:pt x="93473" y="110036"/>
                </a:lnTo>
                <a:lnTo>
                  <a:pt x="91369" y="109696"/>
                </a:lnTo>
                <a:lnTo>
                  <a:pt x="90487" y="109493"/>
                </a:lnTo>
                <a:lnTo>
                  <a:pt x="89943" y="109357"/>
                </a:lnTo>
                <a:lnTo>
                  <a:pt x="89740" y="109153"/>
                </a:lnTo>
                <a:lnTo>
                  <a:pt x="89536" y="108746"/>
                </a:lnTo>
                <a:lnTo>
                  <a:pt x="89333" y="108203"/>
                </a:lnTo>
                <a:lnTo>
                  <a:pt x="89197" y="107388"/>
                </a:lnTo>
                <a:lnTo>
                  <a:pt x="88789" y="105284"/>
                </a:lnTo>
                <a:lnTo>
                  <a:pt x="88382" y="102297"/>
                </a:lnTo>
                <a:lnTo>
                  <a:pt x="88043" y="98971"/>
                </a:lnTo>
                <a:lnTo>
                  <a:pt x="87839" y="95713"/>
                </a:lnTo>
                <a:close/>
                <a:moveTo>
                  <a:pt x="47450" y="111054"/>
                </a:moveTo>
                <a:lnTo>
                  <a:pt x="47450" y="111122"/>
                </a:lnTo>
                <a:lnTo>
                  <a:pt x="47450" y="111393"/>
                </a:lnTo>
                <a:lnTo>
                  <a:pt x="47518" y="111461"/>
                </a:lnTo>
                <a:lnTo>
                  <a:pt x="48807" y="111529"/>
                </a:lnTo>
                <a:lnTo>
                  <a:pt x="52473" y="111597"/>
                </a:lnTo>
                <a:lnTo>
                  <a:pt x="62384" y="111665"/>
                </a:lnTo>
                <a:lnTo>
                  <a:pt x="80779" y="111665"/>
                </a:lnTo>
                <a:lnTo>
                  <a:pt x="90622" y="111597"/>
                </a:lnTo>
                <a:lnTo>
                  <a:pt x="94356" y="111529"/>
                </a:lnTo>
                <a:lnTo>
                  <a:pt x="95646" y="111461"/>
                </a:lnTo>
                <a:lnTo>
                  <a:pt x="95713" y="111393"/>
                </a:lnTo>
                <a:lnTo>
                  <a:pt x="95713" y="111122"/>
                </a:lnTo>
                <a:lnTo>
                  <a:pt x="95646" y="111054"/>
                </a:lnTo>
                <a:lnTo>
                  <a:pt x="94084" y="111122"/>
                </a:lnTo>
                <a:lnTo>
                  <a:pt x="91233" y="111190"/>
                </a:lnTo>
                <a:lnTo>
                  <a:pt x="80847" y="111258"/>
                </a:lnTo>
                <a:lnTo>
                  <a:pt x="62316" y="111258"/>
                </a:lnTo>
                <a:lnTo>
                  <a:pt x="51930" y="111190"/>
                </a:lnTo>
                <a:lnTo>
                  <a:pt x="49079" y="111122"/>
                </a:lnTo>
                <a:lnTo>
                  <a:pt x="47518" y="111054"/>
                </a:lnTo>
                <a:close/>
              </a:path>
            </a:pathLst>
          </a:cu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3" name="Google Shape;413;p34"/>
          <p:cNvSpPr/>
          <p:nvPr/>
        </p:nvSpPr>
        <p:spPr>
          <a:xfrm>
            <a:off x="1864895" y="1251284"/>
            <a:ext cx="5074869" cy="2598821"/>
          </a:xfrm>
          <a:prstGeom prst="rect">
            <a:avLst/>
          </a:prstGeom>
          <a:solidFill>
            <a:srgbClr val="FFFFFF">
              <a:alpha val="242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smtClean="0">
                <a:solidFill>
                  <a:schemeClr val="tx1"/>
                </a:solidFill>
                <a:latin typeface="Arial" panose="020B0604020202020204" pitchFamily="34" charset="0"/>
                <a:ea typeface="Varela Round"/>
                <a:cs typeface="Arial" panose="020B0604020202020204" pitchFamily="34" charset="0"/>
                <a:sym typeface="Varela Round"/>
              </a:rPr>
              <a:t>Một số dạng năng lượng thường găp: động năng, thế năng hấp dẫn, năng lượng hóa học, năng lượng điện, năng lượng ánh sáng, năng lượng nhiệt, năng lượng âm,….</a:t>
            </a:r>
            <a:endParaRPr sz="2200">
              <a:solidFill>
                <a:schemeClr val="tx1"/>
              </a:solidFill>
              <a:latin typeface="Arial" panose="020B0604020202020204" pitchFamily="34" charset="0"/>
              <a:ea typeface="Varela Round"/>
              <a:cs typeface="Arial" panose="020B0604020202020204" pitchFamily="34" charset="0"/>
              <a:sym typeface="Varela Round"/>
            </a:endParaRPr>
          </a:p>
        </p:txBody>
      </p:sp>
      <p:sp>
        <p:nvSpPr>
          <p:cNvPr id="414" name="Google Shape;414;p34"/>
          <p:cNvSpPr txBox="1">
            <a:spLocks noGrp="1"/>
          </p:cNvSpPr>
          <p:nvPr>
            <p:ph type="body" idx="4294967295"/>
          </p:nvPr>
        </p:nvSpPr>
        <p:spPr>
          <a:xfrm>
            <a:off x="2615011" y="231055"/>
            <a:ext cx="3365277" cy="65968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b="1" smtClean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GHI NHỚ</a:t>
            </a:r>
            <a:endParaRPr lang="en-US" sz="24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6" name="Google Shape;416;p34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36"/>
          <p:cNvSpPr txBox="1">
            <a:spLocks noGrp="1"/>
          </p:cNvSpPr>
          <p:nvPr>
            <p:ph type="title"/>
          </p:nvPr>
        </p:nvSpPr>
        <p:spPr>
          <a:xfrm>
            <a:off x="868550" y="0"/>
            <a:ext cx="7407000" cy="106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smtClean="0">
                <a:latin typeface="Arial" panose="020B0604020202020204" pitchFamily="34" charset="0"/>
                <a:cs typeface="Arial" panose="020B0604020202020204" pitchFamily="34" charset="0"/>
              </a:rPr>
              <a:t>LUYỆN TẬP</a:t>
            </a:r>
            <a:endParaRPr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1" name="Google Shape;431;p36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198797" y="1266098"/>
            <a:ext cx="87464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eaLnBrk="1" hangingPunct="1">
              <a:spcBef>
                <a:spcPct val="50000"/>
              </a:spcBef>
            </a:pPr>
            <a:r>
              <a:rPr lang="en-US" altLang="en-US" sz="2200" b="1" smtClean="0">
                <a:latin typeface="Arial" panose="020B0604020202020204" pitchFamily="34" charset="0"/>
                <a:cs typeface="Arial" panose="020B0604020202020204" pitchFamily="34" charset="0"/>
              </a:rPr>
              <a:t>Câu 1: </a:t>
            </a:r>
            <a:r>
              <a:rPr lang="en-US" altLang="en-US" sz="2400" smtClean="0">
                <a:latin typeface="Arial" panose="020B0604020202020204" pitchFamily="34" charset="0"/>
              </a:rPr>
              <a:t>Trường </a:t>
            </a:r>
            <a:r>
              <a:rPr lang="en-US" altLang="en-US" sz="2400">
                <a:latin typeface="Arial" panose="020B0604020202020204" pitchFamily="34" charset="0"/>
              </a:rPr>
              <a:t>hợp nào dưới đây là biểu hiện của nhiệt năng ?</a:t>
            </a:r>
          </a:p>
        </p:txBody>
      </p:sp>
      <p:sp>
        <p:nvSpPr>
          <p:cNvPr id="8" name="Google Shape;521;p54"/>
          <p:cNvSpPr/>
          <p:nvPr/>
        </p:nvSpPr>
        <p:spPr>
          <a:xfrm>
            <a:off x="1030365" y="2306336"/>
            <a:ext cx="548700" cy="54870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400" b="1" dirty="0" smtClean="0">
                <a:solidFill>
                  <a:schemeClr val="bg1"/>
                </a:solidFill>
                <a:latin typeface="Arial" panose="020B0604020202020204" pitchFamily="34" charset="0"/>
                <a:ea typeface="Muli"/>
                <a:cs typeface="Arial" panose="020B0604020202020204" pitchFamily="34" charset="0"/>
                <a:sym typeface="Muli"/>
              </a:rPr>
              <a:t>A</a:t>
            </a:r>
            <a:endParaRPr sz="2400" b="1" dirty="0">
              <a:solidFill>
                <a:schemeClr val="bg1"/>
              </a:solidFill>
              <a:latin typeface="Arial" panose="020B0604020202020204" pitchFamily="34" charset="0"/>
              <a:ea typeface="Muli"/>
              <a:cs typeface="Arial" panose="020B0604020202020204" pitchFamily="34" charset="0"/>
              <a:sym typeface="Muli"/>
            </a:endParaRPr>
          </a:p>
        </p:txBody>
      </p:sp>
      <p:sp>
        <p:nvSpPr>
          <p:cNvPr id="9" name="Google Shape;533;p54"/>
          <p:cNvSpPr txBox="1"/>
          <p:nvPr/>
        </p:nvSpPr>
        <p:spPr>
          <a:xfrm>
            <a:off x="1684207" y="2227715"/>
            <a:ext cx="4331063" cy="61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lnSpc>
                <a:spcPct val="135000"/>
              </a:lnSpc>
            </a:pPr>
            <a:r>
              <a:rPr lang="en-US" altLang="en-US" sz="2400">
                <a:latin typeface="Arial" panose="020B0604020202020204" pitchFamily="34" charset="0"/>
              </a:rPr>
              <a:t>Làm cho vật nóng </a:t>
            </a:r>
            <a:r>
              <a:rPr lang="en-US" altLang="en-US" sz="2400" smtClean="0">
                <a:latin typeface="Arial" panose="020B0604020202020204" pitchFamily="34" charset="0"/>
              </a:rPr>
              <a:t>lên.</a:t>
            </a:r>
            <a:endParaRPr sz="2400" dirty="0">
              <a:solidFill>
                <a:srgbClr val="336699"/>
              </a:solidFill>
              <a:latin typeface="Arial" panose="020B0604020202020204" pitchFamily="34" charset="0"/>
              <a:ea typeface="Muli"/>
              <a:cs typeface="Arial" panose="020B0604020202020204" pitchFamily="34" charset="0"/>
              <a:sym typeface="Muli"/>
            </a:endParaRPr>
          </a:p>
        </p:txBody>
      </p:sp>
      <p:sp>
        <p:nvSpPr>
          <p:cNvPr id="10" name="Google Shape;521;p54"/>
          <p:cNvSpPr/>
          <p:nvPr/>
        </p:nvSpPr>
        <p:spPr>
          <a:xfrm>
            <a:off x="1036135" y="4322560"/>
            <a:ext cx="548700" cy="54870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400" b="1" dirty="0">
                <a:solidFill>
                  <a:schemeClr val="bg1"/>
                </a:solidFill>
                <a:latin typeface="Arial" panose="020B0604020202020204" pitchFamily="34" charset="0"/>
                <a:ea typeface="Muli"/>
                <a:cs typeface="Arial" panose="020B0604020202020204" pitchFamily="34" charset="0"/>
                <a:sym typeface="Muli"/>
              </a:rPr>
              <a:t>D</a:t>
            </a:r>
            <a:endParaRPr sz="2400" b="1" dirty="0">
              <a:solidFill>
                <a:schemeClr val="bg1"/>
              </a:solidFill>
              <a:latin typeface="Arial" panose="020B0604020202020204" pitchFamily="34" charset="0"/>
              <a:ea typeface="Muli"/>
              <a:cs typeface="Arial" panose="020B0604020202020204" pitchFamily="34" charset="0"/>
              <a:sym typeface="Muli"/>
            </a:endParaRPr>
          </a:p>
        </p:txBody>
      </p:sp>
      <p:sp>
        <p:nvSpPr>
          <p:cNvPr id="11" name="Google Shape;533;p54"/>
          <p:cNvSpPr txBox="1"/>
          <p:nvPr/>
        </p:nvSpPr>
        <p:spPr>
          <a:xfrm>
            <a:off x="1684207" y="3016921"/>
            <a:ext cx="6850123" cy="481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altLang="en-US" sz="2400">
                <a:latin typeface="Arial" panose="020B0604020202020204" pitchFamily="34" charset="0"/>
              </a:rPr>
              <a:t>Truyền được </a:t>
            </a:r>
            <a:r>
              <a:rPr lang="en-US" altLang="en-US" sz="2400" smtClean="0">
                <a:latin typeface="Arial" panose="020B0604020202020204" pitchFamily="34" charset="0"/>
              </a:rPr>
              <a:t>âm.</a:t>
            </a:r>
            <a:endParaRPr sz="2400" dirty="0">
              <a:solidFill>
                <a:srgbClr val="336699"/>
              </a:solidFill>
              <a:latin typeface="Arial" panose="020B0604020202020204" pitchFamily="34" charset="0"/>
              <a:ea typeface="Muli"/>
              <a:cs typeface="Arial" panose="020B0604020202020204" pitchFamily="34" charset="0"/>
              <a:sym typeface="Muli"/>
            </a:endParaRPr>
          </a:p>
        </p:txBody>
      </p:sp>
      <p:sp>
        <p:nvSpPr>
          <p:cNvPr id="12" name="Google Shape;521;p54"/>
          <p:cNvSpPr/>
          <p:nvPr/>
        </p:nvSpPr>
        <p:spPr>
          <a:xfrm>
            <a:off x="1030365" y="2990220"/>
            <a:ext cx="548700" cy="54870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ea typeface="Muli"/>
                <a:cs typeface="Arial" panose="020B0604020202020204" pitchFamily="34" charset="0"/>
                <a:sym typeface="Muli"/>
              </a:rPr>
              <a:t>B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ea typeface="Muli"/>
              <a:cs typeface="Arial" panose="020B0604020202020204" pitchFamily="34" charset="0"/>
              <a:sym typeface="Muli"/>
            </a:endParaRPr>
          </a:p>
        </p:txBody>
      </p:sp>
      <p:sp>
        <p:nvSpPr>
          <p:cNvPr id="13" name="Google Shape;533;p54"/>
          <p:cNvSpPr txBox="1"/>
          <p:nvPr/>
        </p:nvSpPr>
        <p:spPr>
          <a:xfrm>
            <a:off x="1684207" y="4389261"/>
            <a:ext cx="6911610" cy="481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altLang="en-US" sz="2400">
                <a:latin typeface="Arial" panose="020B0604020202020204" pitchFamily="34" charset="0"/>
              </a:rPr>
              <a:t>Làm cho vật chuyển động</a:t>
            </a:r>
            <a:r>
              <a:rPr lang="en-US" sz="240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sz="2400" dirty="0">
              <a:solidFill>
                <a:srgbClr val="336699"/>
              </a:solidFill>
              <a:latin typeface="Arial" panose="020B0604020202020204" pitchFamily="34" charset="0"/>
              <a:ea typeface="Muli"/>
              <a:cs typeface="Arial" panose="020B0604020202020204" pitchFamily="34" charset="0"/>
              <a:sym typeface="Muli"/>
            </a:endParaRPr>
          </a:p>
        </p:txBody>
      </p:sp>
      <p:sp>
        <p:nvSpPr>
          <p:cNvPr id="14" name="Google Shape;521;p54"/>
          <p:cNvSpPr/>
          <p:nvPr/>
        </p:nvSpPr>
        <p:spPr>
          <a:xfrm>
            <a:off x="1042397" y="3671951"/>
            <a:ext cx="548700" cy="54870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400" b="1" dirty="0">
                <a:solidFill>
                  <a:schemeClr val="bg1"/>
                </a:solidFill>
                <a:latin typeface="Arial" panose="020B0604020202020204" pitchFamily="34" charset="0"/>
                <a:ea typeface="Muli"/>
                <a:cs typeface="Arial" panose="020B0604020202020204" pitchFamily="34" charset="0"/>
                <a:sym typeface="Muli"/>
              </a:rPr>
              <a:t>C</a:t>
            </a:r>
            <a:endParaRPr sz="2400" b="1" dirty="0">
              <a:solidFill>
                <a:schemeClr val="bg1"/>
              </a:solidFill>
              <a:latin typeface="Arial" panose="020B0604020202020204" pitchFamily="34" charset="0"/>
              <a:ea typeface="Muli"/>
              <a:cs typeface="Arial" panose="020B0604020202020204" pitchFamily="34" charset="0"/>
              <a:sym typeface="Muli"/>
            </a:endParaRPr>
          </a:p>
        </p:txBody>
      </p:sp>
      <p:sp>
        <p:nvSpPr>
          <p:cNvPr id="15" name="Google Shape;533;p54"/>
          <p:cNvSpPr txBox="1"/>
          <p:nvPr/>
        </p:nvSpPr>
        <p:spPr>
          <a:xfrm>
            <a:off x="1579065" y="3660806"/>
            <a:ext cx="7336699" cy="481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lnSpc>
                <a:spcPct val="135000"/>
              </a:lnSpc>
            </a:pPr>
            <a:r>
              <a:rPr lang="vi-VN" sz="2400" smtClean="0">
                <a:solidFill>
                  <a:srgbClr val="336699"/>
                </a:solidFill>
                <a:latin typeface="Arial" panose="020B0604020202020204" pitchFamily="34" charset="0"/>
                <a:ea typeface="Muli"/>
                <a:cs typeface="Arial" panose="020B0604020202020204" pitchFamily="34" charset="0"/>
                <a:sym typeface="Muli"/>
              </a:rPr>
              <a:t> </a:t>
            </a:r>
            <a:r>
              <a:rPr lang="en-US" altLang="en-US" sz="2400">
                <a:latin typeface="Arial" panose="020B0604020202020204" pitchFamily="34" charset="0"/>
              </a:rPr>
              <a:t>Phản chiếu được ánh sáng</a:t>
            </a:r>
            <a:r>
              <a:rPr lang="en-US" sz="240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altLang="en-US" sz="240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45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8" grpId="1" animBg="1"/>
      <p:bldP spid="9" grpId="0"/>
      <p:bldP spid="9" grpId="1"/>
      <p:bldP spid="10" grpId="0" animBg="1"/>
      <p:bldP spid="11" grpId="0"/>
      <p:bldP spid="12" grpId="0" animBg="1"/>
      <p:bldP spid="13" grpId="0"/>
      <p:bldP spid="14" grpId="0" animBg="1"/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36"/>
          <p:cNvSpPr txBox="1">
            <a:spLocks noGrp="1"/>
          </p:cNvSpPr>
          <p:nvPr>
            <p:ph type="title"/>
          </p:nvPr>
        </p:nvSpPr>
        <p:spPr>
          <a:xfrm>
            <a:off x="868550" y="0"/>
            <a:ext cx="7407000" cy="106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smtClean="0">
                <a:latin typeface="Arial" panose="020B0604020202020204" pitchFamily="34" charset="0"/>
                <a:cs typeface="Arial" panose="020B0604020202020204" pitchFamily="34" charset="0"/>
              </a:rPr>
              <a:t>LUYỆN TẬP</a:t>
            </a:r>
            <a:endParaRPr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1" name="Google Shape;431;p36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198797" y="1266098"/>
            <a:ext cx="85361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eaLnBrk="1" hangingPunct="1">
              <a:spcBef>
                <a:spcPct val="50000"/>
              </a:spcBef>
            </a:pPr>
            <a:r>
              <a:rPr lang="en-US" altLang="en-US" sz="2400" b="1" smtClean="0">
                <a:latin typeface="Arial" panose="020B0604020202020204" pitchFamily="34" charset="0"/>
                <a:cs typeface="Arial" panose="020B0604020202020204" pitchFamily="34" charset="0"/>
              </a:rPr>
              <a:t>Câu 2: </a:t>
            </a:r>
            <a:r>
              <a:rPr lang="vi-VN" sz="2400"/>
              <a:t>Dạng năng lượng nào cần thiết để nước đá tan thành nước?</a:t>
            </a:r>
            <a:endParaRPr lang="en-US" altLang="en-US" sz="2400">
              <a:latin typeface="Arial" panose="020B0604020202020204" pitchFamily="34" charset="0"/>
            </a:endParaRPr>
          </a:p>
        </p:txBody>
      </p:sp>
      <p:sp>
        <p:nvSpPr>
          <p:cNvPr id="8" name="Google Shape;521;p54"/>
          <p:cNvSpPr/>
          <p:nvPr/>
        </p:nvSpPr>
        <p:spPr>
          <a:xfrm>
            <a:off x="1030365" y="2306336"/>
            <a:ext cx="548700" cy="54870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400" b="1" dirty="0" smtClean="0">
                <a:solidFill>
                  <a:schemeClr val="bg1"/>
                </a:solidFill>
                <a:latin typeface="Arial" panose="020B0604020202020204" pitchFamily="34" charset="0"/>
                <a:ea typeface="Muli"/>
                <a:cs typeface="Arial" panose="020B0604020202020204" pitchFamily="34" charset="0"/>
                <a:sym typeface="Muli"/>
              </a:rPr>
              <a:t>A</a:t>
            </a:r>
            <a:endParaRPr sz="2400" b="1" dirty="0">
              <a:solidFill>
                <a:schemeClr val="bg1"/>
              </a:solidFill>
              <a:latin typeface="Arial" panose="020B0604020202020204" pitchFamily="34" charset="0"/>
              <a:ea typeface="Muli"/>
              <a:cs typeface="Arial" panose="020B0604020202020204" pitchFamily="34" charset="0"/>
              <a:sym typeface="Muli"/>
            </a:endParaRPr>
          </a:p>
        </p:txBody>
      </p:sp>
      <p:sp>
        <p:nvSpPr>
          <p:cNvPr id="9" name="Google Shape;533;p54"/>
          <p:cNvSpPr txBox="1"/>
          <p:nvPr/>
        </p:nvSpPr>
        <p:spPr>
          <a:xfrm>
            <a:off x="1684207" y="2227715"/>
            <a:ext cx="4331063" cy="61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lnSpc>
                <a:spcPct val="135000"/>
              </a:lnSpc>
            </a:pPr>
            <a:r>
              <a:rPr lang="vi-VN" sz="2400"/>
              <a:t>Năng lượng ánh sáng.</a:t>
            </a:r>
            <a:endParaRPr sz="2400" dirty="0">
              <a:solidFill>
                <a:srgbClr val="336699"/>
              </a:solidFill>
              <a:latin typeface="Arial" panose="020B0604020202020204" pitchFamily="34" charset="0"/>
              <a:ea typeface="Muli"/>
              <a:cs typeface="Arial" panose="020B0604020202020204" pitchFamily="34" charset="0"/>
              <a:sym typeface="Muli"/>
            </a:endParaRPr>
          </a:p>
        </p:txBody>
      </p:sp>
      <p:sp>
        <p:nvSpPr>
          <p:cNvPr id="10" name="Google Shape;521;p54"/>
          <p:cNvSpPr/>
          <p:nvPr/>
        </p:nvSpPr>
        <p:spPr>
          <a:xfrm>
            <a:off x="1036135" y="4322560"/>
            <a:ext cx="548700" cy="54870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400" b="1" dirty="0">
                <a:solidFill>
                  <a:schemeClr val="bg1"/>
                </a:solidFill>
                <a:latin typeface="Arial" panose="020B0604020202020204" pitchFamily="34" charset="0"/>
                <a:ea typeface="Muli"/>
                <a:cs typeface="Arial" panose="020B0604020202020204" pitchFamily="34" charset="0"/>
                <a:sym typeface="Muli"/>
              </a:rPr>
              <a:t>D</a:t>
            </a:r>
            <a:endParaRPr sz="2400" b="1" dirty="0">
              <a:solidFill>
                <a:schemeClr val="bg1"/>
              </a:solidFill>
              <a:latin typeface="Arial" panose="020B0604020202020204" pitchFamily="34" charset="0"/>
              <a:ea typeface="Muli"/>
              <a:cs typeface="Arial" panose="020B0604020202020204" pitchFamily="34" charset="0"/>
              <a:sym typeface="Muli"/>
            </a:endParaRPr>
          </a:p>
        </p:txBody>
      </p:sp>
      <p:sp>
        <p:nvSpPr>
          <p:cNvPr id="11" name="Google Shape;533;p54"/>
          <p:cNvSpPr txBox="1"/>
          <p:nvPr/>
        </p:nvSpPr>
        <p:spPr>
          <a:xfrm>
            <a:off x="1684207" y="3016921"/>
            <a:ext cx="6850123" cy="481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vi-VN" sz="2400"/>
              <a:t>Năng lượng âm thanh.</a:t>
            </a:r>
            <a:endParaRPr sz="2400" dirty="0">
              <a:solidFill>
                <a:srgbClr val="336699"/>
              </a:solidFill>
              <a:latin typeface="Arial" panose="020B0604020202020204" pitchFamily="34" charset="0"/>
              <a:ea typeface="Muli"/>
              <a:cs typeface="Arial" panose="020B0604020202020204" pitchFamily="34" charset="0"/>
              <a:sym typeface="Muli"/>
            </a:endParaRPr>
          </a:p>
        </p:txBody>
      </p:sp>
      <p:sp>
        <p:nvSpPr>
          <p:cNvPr id="12" name="Google Shape;521;p54"/>
          <p:cNvSpPr/>
          <p:nvPr/>
        </p:nvSpPr>
        <p:spPr>
          <a:xfrm>
            <a:off x="1030365" y="2990220"/>
            <a:ext cx="548700" cy="54870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ea typeface="Muli"/>
                <a:cs typeface="Arial" panose="020B0604020202020204" pitchFamily="34" charset="0"/>
                <a:sym typeface="Muli"/>
              </a:rPr>
              <a:t>B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ea typeface="Muli"/>
              <a:cs typeface="Arial" panose="020B0604020202020204" pitchFamily="34" charset="0"/>
              <a:sym typeface="Muli"/>
            </a:endParaRPr>
          </a:p>
        </p:txBody>
      </p:sp>
      <p:sp>
        <p:nvSpPr>
          <p:cNvPr id="13" name="Google Shape;533;p54"/>
          <p:cNvSpPr txBox="1"/>
          <p:nvPr/>
        </p:nvSpPr>
        <p:spPr>
          <a:xfrm>
            <a:off x="1684207" y="4355910"/>
            <a:ext cx="6911610" cy="481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vi-VN" sz="2400"/>
              <a:t>Năng lượng nhiệt.</a:t>
            </a:r>
            <a:endParaRPr sz="2400" dirty="0">
              <a:solidFill>
                <a:srgbClr val="336699"/>
              </a:solidFill>
              <a:latin typeface="Arial" panose="020B0604020202020204" pitchFamily="34" charset="0"/>
              <a:ea typeface="Muli"/>
              <a:cs typeface="Arial" panose="020B0604020202020204" pitchFamily="34" charset="0"/>
              <a:sym typeface="Muli"/>
            </a:endParaRPr>
          </a:p>
        </p:txBody>
      </p:sp>
      <p:sp>
        <p:nvSpPr>
          <p:cNvPr id="14" name="Google Shape;521;p54"/>
          <p:cNvSpPr/>
          <p:nvPr/>
        </p:nvSpPr>
        <p:spPr>
          <a:xfrm>
            <a:off x="1030365" y="3683983"/>
            <a:ext cx="548700" cy="54870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400" b="1" dirty="0">
                <a:solidFill>
                  <a:schemeClr val="bg1"/>
                </a:solidFill>
                <a:latin typeface="Arial" panose="020B0604020202020204" pitchFamily="34" charset="0"/>
                <a:ea typeface="Muli"/>
                <a:cs typeface="Arial" panose="020B0604020202020204" pitchFamily="34" charset="0"/>
                <a:sym typeface="Muli"/>
              </a:rPr>
              <a:t>C</a:t>
            </a:r>
            <a:endParaRPr sz="2400" b="1" dirty="0">
              <a:solidFill>
                <a:schemeClr val="bg1"/>
              </a:solidFill>
              <a:latin typeface="Arial" panose="020B0604020202020204" pitchFamily="34" charset="0"/>
              <a:ea typeface="Muli"/>
              <a:cs typeface="Arial" panose="020B0604020202020204" pitchFamily="34" charset="0"/>
              <a:sym typeface="Muli"/>
            </a:endParaRPr>
          </a:p>
        </p:txBody>
      </p:sp>
      <p:sp>
        <p:nvSpPr>
          <p:cNvPr id="15" name="Google Shape;533;p54"/>
          <p:cNvSpPr txBox="1"/>
          <p:nvPr/>
        </p:nvSpPr>
        <p:spPr>
          <a:xfrm>
            <a:off x="1579065" y="3696340"/>
            <a:ext cx="7336699" cy="481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lnSpc>
                <a:spcPct val="135000"/>
              </a:lnSpc>
            </a:pPr>
            <a:r>
              <a:rPr lang="vi-VN" sz="2400" smtClean="0">
                <a:solidFill>
                  <a:srgbClr val="336699"/>
                </a:solidFill>
                <a:latin typeface="Arial" panose="020B0604020202020204" pitchFamily="34" charset="0"/>
                <a:ea typeface="Muli"/>
                <a:cs typeface="Arial" panose="020B0604020202020204" pitchFamily="34" charset="0"/>
                <a:sym typeface="Muli"/>
              </a:rPr>
              <a:t> </a:t>
            </a:r>
            <a:r>
              <a:rPr lang="vi-VN" sz="2400"/>
              <a:t>Năng lượng hoá học.</a:t>
            </a:r>
            <a:endParaRPr lang="en-US" altLang="en-US" sz="240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4862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45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9" grpId="0"/>
      <p:bldP spid="10" grpId="0" animBg="1"/>
      <p:bldP spid="10" grpId="1" animBg="1"/>
      <p:bldP spid="11" grpId="0"/>
      <p:bldP spid="12" grpId="0" animBg="1"/>
      <p:bldP spid="13" grpId="0"/>
      <p:bldP spid="13" grpId="1"/>
      <p:bldP spid="14" grpId="0" animBg="1"/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36"/>
          <p:cNvSpPr txBox="1">
            <a:spLocks noGrp="1"/>
          </p:cNvSpPr>
          <p:nvPr>
            <p:ph type="title"/>
          </p:nvPr>
        </p:nvSpPr>
        <p:spPr>
          <a:xfrm>
            <a:off x="868550" y="0"/>
            <a:ext cx="7407000" cy="106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smtClean="0">
                <a:latin typeface="Arial" panose="020B0604020202020204" pitchFamily="34" charset="0"/>
                <a:cs typeface="Arial" panose="020B0604020202020204" pitchFamily="34" charset="0"/>
              </a:rPr>
              <a:t>LUYỆN TẬP</a:t>
            </a:r>
            <a:endParaRPr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1" name="Google Shape;431;p36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14</a:t>
            </a:fld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198797" y="1266098"/>
            <a:ext cx="85361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eaLnBrk="1" hangingPunct="1">
              <a:spcBef>
                <a:spcPct val="50000"/>
              </a:spcBef>
            </a:pPr>
            <a:r>
              <a:rPr lang="en-US" altLang="en-US" sz="2400" b="1" smtClean="0">
                <a:latin typeface="Arial" panose="020B0604020202020204" pitchFamily="34" charset="0"/>
                <a:cs typeface="Arial" panose="020B0604020202020204" pitchFamily="34" charset="0"/>
              </a:rPr>
              <a:t>Câu 3: </a:t>
            </a:r>
            <a:r>
              <a:rPr lang="vi-VN" sz="2400"/>
              <a:t>Dạng năng lượng được dự trữ trong que diêm, pháo hoa </a:t>
            </a:r>
            <a:r>
              <a:rPr lang="vi-VN" sz="2400" smtClean="0"/>
              <a:t>là</a:t>
            </a:r>
            <a:r>
              <a:rPr lang="en-GB" sz="2400" smtClean="0"/>
              <a:t>:</a:t>
            </a:r>
            <a:endParaRPr lang="en-US" altLang="en-US" sz="2400">
              <a:latin typeface="Arial" panose="020B0604020202020204" pitchFamily="34" charset="0"/>
            </a:endParaRPr>
          </a:p>
        </p:txBody>
      </p:sp>
      <p:sp>
        <p:nvSpPr>
          <p:cNvPr id="8" name="Google Shape;521;p54"/>
          <p:cNvSpPr/>
          <p:nvPr/>
        </p:nvSpPr>
        <p:spPr>
          <a:xfrm>
            <a:off x="2297462" y="2184927"/>
            <a:ext cx="548700" cy="54870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400" b="1" dirty="0" smtClean="0">
                <a:solidFill>
                  <a:schemeClr val="bg1"/>
                </a:solidFill>
                <a:latin typeface="Arial" panose="020B0604020202020204" pitchFamily="34" charset="0"/>
                <a:ea typeface="Muli"/>
                <a:cs typeface="Arial" panose="020B0604020202020204" pitchFamily="34" charset="0"/>
                <a:sym typeface="Muli"/>
              </a:rPr>
              <a:t>A</a:t>
            </a:r>
            <a:endParaRPr sz="2400" b="1" dirty="0">
              <a:solidFill>
                <a:schemeClr val="bg1"/>
              </a:solidFill>
              <a:latin typeface="Arial" panose="020B0604020202020204" pitchFamily="34" charset="0"/>
              <a:ea typeface="Muli"/>
              <a:cs typeface="Arial" panose="020B0604020202020204" pitchFamily="34" charset="0"/>
              <a:sym typeface="Muli"/>
            </a:endParaRPr>
          </a:p>
        </p:txBody>
      </p:sp>
      <p:sp>
        <p:nvSpPr>
          <p:cNvPr id="9" name="Google Shape;533;p54"/>
          <p:cNvSpPr txBox="1"/>
          <p:nvPr/>
        </p:nvSpPr>
        <p:spPr>
          <a:xfrm>
            <a:off x="2951304" y="2106306"/>
            <a:ext cx="4331063" cy="61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lnSpc>
                <a:spcPct val="135000"/>
              </a:lnSpc>
            </a:pPr>
            <a:r>
              <a:rPr lang="en-GB" sz="2400" smtClean="0"/>
              <a:t>nhiệt năng</a:t>
            </a:r>
            <a:r>
              <a:rPr lang="vi-VN" sz="2400" smtClean="0"/>
              <a:t>.</a:t>
            </a:r>
            <a:endParaRPr sz="2400" dirty="0">
              <a:solidFill>
                <a:srgbClr val="336699"/>
              </a:solidFill>
              <a:latin typeface="Arial" panose="020B0604020202020204" pitchFamily="34" charset="0"/>
              <a:ea typeface="Muli"/>
              <a:cs typeface="Arial" panose="020B0604020202020204" pitchFamily="34" charset="0"/>
              <a:sym typeface="Muli"/>
            </a:endParaRPr>
          </a:p>
        </p:txBody>
      </p:sp>
      <p:sp>
        <p:nvSpPr>
          <p:cNvPr id="10" name="Google Shape;521;p54"/>
          <p:cNvSpPr/>
          <p:nvPr/>
        </p:nvSpPr>
        <p:spPr>
          <a:xfrm>
            <a:off x="2303232" y="4201151"/>
            <a:ext cx="548700" cy="54870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400" b="1" dirty="0">
                <a:solidFill>
                  <a:schemeClr val="bg1"/>
                </a:solidFill>
                <a:latin typeface="Arial" panose="020B0604020202020204" pitchFamily="34" charset="0"/>
                <a:ea typeface="Muli"/>
                <a:cs typeface="Arial" panose="020B0604020202020204" pitchFamily="34" charset="0"/>
                <a:sym typeface="Muli"/>
              </a:rPr>
              <a:t>D</a:t>
            </a:r>
            <a:endParaRPr sz="2400" b="1" dirty="0">
              <a:solidFill>
                <a:schemeClr val="bg1"/>
              </a:solidFill>
              <a:latin typeface="Arial" panose="020B0604020202020204" pitchFamily="34" charset="0"/>
              <a:ea typeface="Muli"/>
              <a:cs typeface="Arial" panose="020B0604020202020204" pitchFamily="34" charset="0"/>
              <a:sym typeface="Muli"/>
            </a:endParaRPr>
          </a:p>
        </p:txBody>
      </p:sp>
      <p:sp>
        <p:nvSpPr>
          <p:cNvPr id="11" name="Google Shape;533;p54"/>
          <p:cNvSpPr txBox="1"/>
          <p:nvPr/>
        </p:nvSpPr>
        <p:spPr>
          <a:xfrm>
            <a:off x="2951304" y="2895512"/>
            <a:ext cx="3593187" cy="481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GB" sz="2400" smtClean="0"/>
              <a:t>quang năng</a:t>
            </a:r>
            <a:r>
              <a:rPr lang="vi-VN" sz="2400" smtClean="0"/>
              <a:t>.</a:t>
            </a:r>
            <a:endParaRPr sz="2400" dirty="0">
              <a:solidFill>
                <a:srgbClr val="336699"/>
              </a:solidFill>
              <a:latin typeface="Arial" panose="020B0604020202020204" pitchFamily="34" charset="0"/>
              <a:ea typeface="Muli"/>
              <a:cs typeface="Arial" panose="020B0604020202020204" pitchFamily="34" charset="0"/>
              <a:sym typeface="Muli"/>
            </a:endParaRPr>
          </a:p>
        </p:txBody>
      </p:sp>
      <p:sp>
        <p:nvSpPr>
          <p:cNvPr id="12" name="Google Shape;521;p54"/>
          <p:cNvSpPr/>
          <p:nvPr/>
        </p:nvSpPr>
        <p:spPr>
          <a:xfrm>
            <a:off x="2297462" y="2868811"/>
            <a:ext cx="548700" cy="54870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ea typeface="Muli"/>
                <a:cs typeface="Arial" panose="020B0604020202020204" pitchFamily="34" charset="0"/>
                <a:sym typeface="Muli"/>
              </a:rPr>
              <a:t>B</a:t>
            </a:r>
            <a:endParaRPr lang="en-US" sz="2400" b="1" dirty="0">
              <a:solidFill>
                <a:schemeClr val="bg1"/>
              </a:solidFill>
              <a:latin typeface="Arial" panose="020B0604020202020204" pitchFamily="34" charset="0"/>
              <a:ea typeface="Muli"/>
              <a:cs typeface="Arial" panose="020B0604020202020204" pitchFamily="34" charset="0"/>
              <a:sym typeface="Muli"/>
            </a:endParaRPr>
          </a:p>
        </p:txBody>
      </p:sp>
      <p:sp>
        <p:nvSpPr>
          <p:cNvPr id="13" name="Google Shape;533;p54"/>
          <p:cNvSpPr txBox="1"/>
          <p:nvPr/>
        </p:nvSpPr>
        <p:spPr>
          <a:xfrm>
            <a:off x="2951304" y="4234501"/>
            <a:ext cx="2326090" cy="481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GB" sz="2400" smtClean="0"/>
              <a:t>cơ năng</a:t>
            </a:r>
            <a:r>
              <a:rPr lang="vi-VN" sz="2400" smtClean="0"/>
              <a:t>.</a:t>
            </a:r>
            <a:endParaRPr sz="2400" dirty="0">
              <a:solidFill>
                <a:srgbClr val="336699"/>
              </a:solidFill>
              <a:latin typeface="Arial" panose="020B0604020202020204" pitchFamily="34" charset="0"/>
              <a:ea typeface="Muli"/>
              <a:cs typeface="Arial" panose="020B0604020202020204" pitchFamily="34" charset="0"/>
              <a:sym typeface="Muli"/>
            </a:endParaRPr>
          </a:p>
        </p:txBody>
      </p:sp>
      <p:sp>
        <p:nvSpPr>
          <p:cNvPr id="14" name="Google Shape;521;p54"/>
          <p:cNvSpPr/>
          <p:nvPr/>
        </p:nvSpPr>
        <p:spPr>
          <a:xfrm>
            <a:off x="2297462" y="3562574"/>
            <a:ext cx="548700" cy="54870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vi-VN" sz="2400" b="1" dirty="0">
                <a:solidFill>
                  <a:schemeClr val="bg1"/>
                </a:solidFill>
                <a:latin typeface="Arial" panose="020B0604020202020204" pitchFamily="34" charset="0"/>
                <a:ea typeface="Muli"/>
                <a:cs typeface="Arial" panose="020B0604020202020204" pitchFamily="34" charset="0"/>
                <a:sym typeface="Muli"/>
              </a:rPr>
              <a:t>C</a:t>
            </a:r>
            <a:endParaRPr sz="2400" b="1" dirty="0">
              <a:solidFill>
                <a:schemeClr val="bg1"/>
              </a:solidFill>
              <a:latin typeface="Arial" panose="020B0604020202020204" pitchFamily="34" charset="0"/>
              <a:ea typeface="Muli"/>
              <a:cs typeface="Arial" panose="020B0604020202020204" pitchFamily="34" charset="0"/>
              <a:sym typeface="Muli"/>
            </a:endParaRPr>
          </a:p>
        </p:txBody>
      </p:sp>
      <p:sp>
        <p:nvSpPr>
          <p:cNvPr id="15" name="Google Shape;533;p54"/>
          <p:cNvSpPr txBox="1"/>
          <p:nvPr/>
        </p:nvSpPr>
        <p:spPr>
          <a:xfrm>
            <a:off x="2846163" y="3574931"/>
            <a:ext cx="3032124" cy="481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lnSpc>
                <a:spcPct val="135000"/>
              </a:lnSpc>
            </a:pPr>
            <a:r>
              <a:rPr lang="vi-VN" sz="2400" smtClean="0">
                <a:solidFill>
                  <a:srgbClr val="336699"/>
                </a:solidFill>
                <a:latin typeface="Arial" panose="020B0604020202020204" pitchFamily="34" charset="0"/>
                <a:ea typeface="Muli"/>
                <a:cs typeface="Arial" panose="020B0604020202020204" pitchFamily="34" charset="0"/>
                <a:sym typeface="Muli"/>
              </a:rPr>
              <a:t> </a:t>
            </a:r>
            <a:r>
              <a:rPr lang="en-GB" sz="2400" smtClean="0"/>
              <a:t>hóa năng</a:t>
            </a:r>
            <a:r>
              <a:rPr lang="vi-VN" sz="2400" smtClean="0"/>
              <a:t>.</a:t>
            </a:r>
            <a:endParaRPr lang="en-US" altLang="en-US" sz="240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7723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4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45" presetID="3" presetClass="emph" presetSubtype="2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4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9" grpId="0"/>
      <p:bldP spid="10" grpId="0" animBg="1"/>
      <p:bldP spid="11" grpId="0"/>
      <p:bldP spid="12" grpId="0" animBg="1"/>
      <p:bldP spid="13" grpId="0"/>
      <p:bldP spid="14" grpId="0" animBg="1"/>
      <p:bldP spid="14" grpId="1" animBg="1"/>
      <p:bldP spid="15" grpId="0"/>
      <p:bldP spid="15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29"/>
          <p:cNvSpPr txBox="1">
            <a:spLocks noGrp="1"/>
          </p:cNvSpPr>
          <p:nvPr>
            <p:ph type="title"/>
          </p:nvPr>
        </p:nvSpPr>
        <p:spPr>
          <a:xfrm>
            <a:off x="457200" y="-1"/>
            <a:ext cx="8229600" cy="106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mtClean="0">
                <a:latin typeface="Arial" panose="020B0604020202020204" pitchFamily="34" charset="0"/>
                <a:cs typeface="Arial" panose="020B0604020202020204" pitchFamily="34" charset="0"/>
              </a:rPr>
              <a:t>Câu 4: Ghép mỗi hoạt động ở cột bên trái với nguồn năng lượng ở cột bên phải</a:t>
            </a:r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7473288"/>
              </p:ext>
            </p:extLst>
          </p:nvPr>
        </p:nvGraphicFramePr>
        <p:xfrm>
          <a:off x="228600" y="1215189"/>
          <a:ext cx="8686800" cy="3639876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5931568">
                  <a:extLst>
                    <a:ext uri="{9D8B030D-6E8A-4147-A177-3AD203B41FA5}">
                      <a16:colId xmlns:a16="http://schemas.microsoft.com/office/drawing/2014/main" val="2940596273"/>
                    </a:ext>
                  </a:extLst>
                </a:gridCol>
                <a:gridCol w="2755232">
                  <a:extLst>
                    <a:ext uri="{9D8B030D-6E8A-4147-A177-3AD203B41FA5}">
                      <a16:colId xmlns:a16="http://schemas.microsoft.com/office/drawing/2014/main" val="1525363108"/>
                    </a:ext>
                  </a:extLst>
                </a:gridCol>
              </a:tblGrid>
              <a:tr h="299817">
                <a:tc>
                  <a:txBody>
                    <a:bodyPr/>
                    <a:lstStyle/>
                    <a:p>
                      <a:pPr algn="ctr"/>
                      <a:r>
                        <a:rPr lang="en-GB" sz="20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Hoạt</a:t>
                      </a:r>
                      <a:r>
                        <a:rPr lang="en-GB" sz="2000" baseline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động</a:t>
                      </a:r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Nguồn</a:t>
                      </a:r>
                      <a:r>
                        <a:rPr lang="en-GB" sz="2000" baseline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năng lượng</a:t>
                      </a:r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6679436"/>
                  </a:ext>
                </a:extLst>
              </a:tr>
              <a:tr h="420812">
                <a:tc>
                  <a:txBody>
                    <a:bodyPr/>
                    <a:lstStyle/>
                    <a:p>
                      <a:r>
                        <a:rPr lang="en-GB" sz="20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 Máy</a:t>
                      </a:r>
                      <a:r>
                        <a:rPr lang="en-GB" sz="2000" baseline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hút </a:t>
                      </a:r>
                      <a:r>
                        <a:rPr lang="en-GB" sz="2000" baseline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bụi </a:t>
                      </a:r>
                      <a:r>
                        <a:rPr lang="en-GB" sz="2000" baseline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đang </a:t>
                      </a:r>
                      <a:r>
                        <a:rPr lang="en-GB" sz="2000" baseline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họat </a:t>
                      </a:r>
                      <a:r>
                        <a:rPr lang="en-GB" sz="2000" baseline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động.</a:t>
                      </a:r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a) Nước</a:t>
                      </a:r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7168318"/>
                  </a:ext>
                </a:extLst>
              </a:tr>
              <a:tr h="530446">
                <a:tc>
                  <a:txBody>
                    <a:bodyPr/>
                    <a:lstStyle/>
                    <a:p>
                      <a:r>
                        <a:rPr lang="en-GB" sz="20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 Chong chóng</a:t>
                      </a:r>
                      <a:r>
                        <a:rPr lang="en-GB" sz="2000" baseline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giấy đang quay.</a:t>
                      </a:r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b) Gió</a:t>
                      </a:r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07403093"/>
                  </a:ext>
                </a:extLst>
              </a:tr>
              <a:tr h="530446">
                <a:tc>
                  <a:txBody>
                    <a:bodyPr/>
                    <a:lstStyle/>
                    <a:p>
                      <a:r>
                        <a:rPr lang="en-GB" sz="20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Học</a:t>
                      </a:r>
                      <a:r>
                        <a:rPr lang="en-GB" sz="2000" baseline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sinh </a:t>
                      </a:r>
                      <a:r>
                        <a:rPr lang="en-GB" sz="2000" baseline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đạp xe </a:t>
                      </a:r>
                      <a:r>
                        <a:rPr lang="en-GB" sz="2000" baseline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trong công viên.</a:t>
                      </a:r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0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c) Điện</a:t>
                      </a:r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78172450"/>
                  </a:ext>
                </a:extLst>
              </a:tr>
              <a:tr h="530446">
                <a:tc>
                  <a:txBody>
                    <a:bodyPr/>
                    <a:lstStyle/>
                    <a:p>
                      <a:r>
                        <a:rPr lang="en-GB" sz="20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 Mặt</a:t>
                      </a:r>
                      <a:r>
                        <a:rPr lang="en-GB" sz="2000" baseline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nước trong chiếc cốc rung động khi </a:t>
                      </a:r>
                    </a:p>
                    <a:p>
                      <a:r>
                        <a:rPr lang="en-GB" sz="2000" baseline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đặt cốc nước trước màng loa đang hoạt động.</a:t>
                      </a:r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20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r>
                        <a:rPr lang="vi-VN" sz="20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r>
                        <a:rPr lang="en-GB" sz="2000" baseline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Ánh sáng Mặt Trời</a:t>
                      </a:r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84518716"/>
                  </a:ext>
                </a:extLst>
              </a:tr>
              <a:tr h="530446">
                <a:tc>
                  <a:txBody>
                    <a:bodyPr/>
                    <a:lstStyle/>
                    <a:p>
                      <a:r>
                        <a:rPr lang="en-GB" sz="20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 Cầu</a:t>
                      </a:r>
                      <a:r>
                        <a:rPr lang="en-GB" sz="2000" baseline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thủ chuyền bóng cho đồng </a:t>
                      </a:r>
                      <a:r>
                        <a:rPr lang="en-GB" sz="2000" baseline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đội.</a:t>
                      </a:r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vi-VN" sz="20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e)</a:t>
                      </a:r>
                      <a:r>
                        <a:rPr lang="en-GB" sz="2000" baseline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Âm thanh</a:t>
                      </a:r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99028178"/>
                  </a:ext>
                </a:extLst>
              </a:tr>
              <a:tr h="530446">
                <a:tc>
                  <a:txBody>
                    <a:bodyPr/>
                    <a:lstStyle/>
                    <a:p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GB" sz="200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d) Thực</a:t>
                      </a:r>
                      <a:r>
                        <a:rPr lang="en-GB" sz="2000" baseline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phẩm</a:t>
                      </a:r>
                      <a:endParaRPr lang="en-US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47713073"/>
                  </a:ext>
                </a:extLst>
              </a:tr>
            </a:tbl>
          </a:graphicData>
        </a:graphic>
      </p:graphicFrame>
      <p:cxnSp>
        <p:nvCxnSpPr>
          <p:cNvPr id="10" name="Straight Arrow Connector 9"/>
          <p:cNvCxnSpPr/>
          <p:nvPr/>
        </p:nvCxnSpPr>
        <p:spPr>
          <a:xfrm>
            <a:off x="4969042" y="1876926"/>
            <a:ext cx="1231036" cy="103354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V="1">
            <a:off x="4052637" y="2271033"/>
            <a:ext cx="2147441" cy="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4803826" y="4060828"/>
            <a:ext cx="1507764" cy="54110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5352585" y="2888166"/>
            <a:ext cx="959005" cy="165750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5430644" y="3495800"/>
            <a:ext cx="880946" cy="54094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5498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37"/>
          <p:cNvSpPr txBox="1">
            <a:spLocks noGrp="1"/>
          </p:cNvSpPr>
          <p:nvPr>
            <p:ph type="title"/>
          </p:nvPr>
        </p:nvSpPr>
        <p:spPr>
          <a:xfrm>
            <a:off x="868550" y="0"/>
            <a:ext cx="7407000" cy="106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smtClean="0">
                <a:latin typeface="Arial" panose="020B0604020202020204" pitchFamily="34" charset="0"/>
                <a:cs typeface="Arial" panose="020B0604020202020204" pitchFamily="34" charset="0"/>
              </a:rPr>
              <a:t>VẬN DỤNG</a:t>
            </a:r>
            <a:endParaRPr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9" name="Google Shape;439;p37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16</a:t>
            </a:fld>
            <a:endParaRPr/>
          </a:p>
        </p:txBody>
      </p:sp>
      <p:pic>
        <p:nvPicPr>
          <p:cNvPr id="4" name="Countdown 3 minutes-Nho">
            <a:hlinkClick r:id="" action="ppaction://media"/>
            <a:extLst>
              <a:ext uri="{FF2B5EF4-FFF2-40B4-BE49-F238E27FC236}">
                <a16:creationId xmlns:a16="http://schemas.microsoft.com/office/drawing/2014/main" id="{0123CD6F-260F-40C9-A96B-5E68A996867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05227" y="3887036"/>
            <a:ext cx="1792521" cy="103608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60303" y="1283135"/>
            <a:ext cx="2682368" cy="5493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5000"/>
              </a:lnSpc>
            </a:pPr>
            <a:r>
              <a:rPr lang="en-US" sz="2200" b="1" smtClean="0">
                <a:solidFill>
                  <a:schemeClr val="accent5">
                    <a:lumMod val="75000"/>
                  </a:schemeClr>
                </a:solidFill>
              </a:rPr>
              <a:t>Làm việc cá nhân</a:t>
            </a:r>
            <a:endParaRPr lang="en-US" sz="2200" b="1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512651" y="1874451"/>
            <a:ext cx="5124323" cy="25314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200" b="1">
                <a:solidFill>
                  <a:schemeClr val="accent5">
                    <a:lumMod val="75000"/>
                  </a:schemeClr>
                </a:solidFill>
              </a:rPr>
              <a:t>Nhiệm vụ: </a:t>
            </a:r>
          </a:p>
          <a:p>
            <a:pPr marL="342900" indent="-342900"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en-GB" sz="2200" smtClean="0"/>
              <a:t>Trình bày trước lớp ý kiến của mình về dạng năng lượng dễ vận chuyển, dễ sử dụng và dễ chuyển hóa thành dạng năng lượng khác.</a:t>
            </a:r>
            <a:endParaRPr lang="en-US" sz="2200"/>
          </a:p>
        </p:txBody>
      </p:sp>
      <p:pic>
        <p:nvPicPr>
          <p:cNvPr id="7" name="Graphic 8">
            <a:extLst>
              <a:ext uri="{FF2B5EF4-FFF2-40B4-BE49-F238E27FC236}">
                <a16:creationId xmlns:a16="http://schemas.microsoft.com/office/drawing/2014/main" id="{96A0E7E3-845D-4751-854C-80431DBDF2CD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208749" y="2023597"/>
            <a:ext cx="1638601" cy="16386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5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37"/>
          <p:cNvSpPr txBox="1">
            <a:spLocks noGrp="1"/>
          </p:cNvSpPr>
          <p:nvPr>
            <p:ph type="title"/>
          </p:nvPr>
        </p:nvSpPr>
        <p:spPr>
          <a:xfrm>
            <a:off x="868550" y="0"/>
            <a:ext cx="7407000" cy="106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defTabSz="685800">
              <a:buClrTx/>
            </a:pPr>
            <a:r>
              <a:rPr lang="en-US" sz="2800" kern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NHIỆM VỤ VỀ NHÀ</a:t>
            </a:r>
          </a:p>
        </p:txBody>
      </p:sp>
      <p:sp>
        <p:nvSpPr>
          <p:cNvPr id="439" name="Google Shape;439;p37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17</a:t>
            </a:fld>
            <a:endParaRPr/>
          </a:p>
        </p:txBody>
      </p:sp>
      <p:grpSp>
        <p:nvGrpSpPr>
          <p:cNvPr id="9" name="Google Shape;444;p38"/>
          <p:cNvGrpSpPr/>
          <p:nvPr/>
        </p:nvGrpSpPr>
        <p:grpSpPr>
          <a:xfrm>
            <a:off x="2288130" y="312258"/>
            <a:ext cx="347107" cy="438984"/>
            <a:chOff x="584925" y="238125"/>
            <a:chExt cx="415200" cy="525100"/>
          </a:xfrm>
        </p:grpSpPr>
        <p:sp>
          <p:nvSpPr>
            <p:cNvPr id="10" name="Google Shape;445;p38"/>
            <p:cNvSpPr/>
            <p:nvPr/>
          </p:nvSpPr>
          <p:spPr>
            <a:xfrm>
              <a:off x="621550" y="299175"/>
              <a:ext cx="378575" cy="464050"/>
            </a:xfrm>
            <a:custGeom>
              <a:avLst/>
              <a:gdLst/>
              <a:ahLst/>
              <a:cxnLst/>
              <a:rect l="l" t="t" r="r" b="b"/>
              <a:pathLst>
                <a:path w="15143" h="18562" extrusionOk="0">
                  <a:moveTo>
                    <a:pt x="14166" y="0"/>
                  </a:moveTo>
                  <a:lnTo>
                    <a:pt x="14166" y="16755"/>
                  </a:lnTo>
                  <a:lnTo>
                    <a:pt x="14141" y="16926"/>
                  </a:lnTo>
                  <a:lnTo>
                    <a:pt x="14093" y="17072"/>
                  </a:lnTo>
                  <a:lnTo>
                    <a:pt x="14044" y="17194"/>
                  </a:lnTo>
                  <a:lnTo>
                    <a:pt x="13946" y="17341"/>
                  </a:lnTo>
                  <a:lnTo>
                    <a:pt x="13824" y="17438"/>
                  </a:lnTo>
                  <a:lnTo>
                    <a:pt x="13677" y="17512"/>
                  </a:lnTo>
                  <a:lnTo>
                    <a:pt x="13531" y="17561"/>
                  </a:lnTo>
                  <a:lnTo>
                    <a:pt x="13384" y="17585"/>
                  </a:lnTo>
                  <a:lnTo>
                    <a:pt x="0" y="17585"/>
                  </a:lnTo>
                  <a:lnTo>
                    <a:pt x="0" y="17731"/>
                  </a:lnTo>
                  <a:lnTo>
                    <a:pt x="25" y="17902"/>
                  </a:lnTo>
                  <a:lnTo>
                    <a:pt x="74" y="18049"/>
                  </a:lnTo>
                  <a:lnTo>
                    <a:pt x="123" y="18171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71"/>
                  </a:lnTo>
                  <a:lnTo>
                    <a:pt x="15069" y="18049"/>
                  </a:lnTo>
                  <a:lnTo>
                    <a:pt x="15118" y="17902"/>
                  </a:lnTo>
                  <a:lnTo>
                    <a:pt x="15143" y="17731"/>
                  </a:lnTo>
                  <a:lnTo>
                    <a:pt x="15143" y="733"/>
                  </a:lnTo>
                  <a:lnTo>
                    <a:pt x="15118" y="586"/>
                  </a:lnTo>
                  <a:lnTo>
                    <a:pt x="15069" y="440"/>
                  </a:lnTo>
                  <a:lnTo>
                    <a:pt x="15021" y="318"/>
                  </a:lnTo>
                  <a:lnTo>
                    <a:pt x="14923" y="196"/>
                  </a:lnTo>
                  <a:lnTo>
                    <a:pt x="14801" y="122"/>
                  </a:lnTo>
                  <a:lnTo>
                    <a:pt x="14654" y="49"/>
                  </a:lnTo>
                  <a:lnTo>
                    <a:pt x="14508" y="25"/>
                  </a:lnTo>
                  <a:lnTo>
                    <a:pt x="143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446;p38"/>
            <p:cNvSpPr/>
            <p:nvPr/>
          </p:nvSpPr>
          <p:spPr>
            <a:xfrm>
              <a:off x="633750" y="238125"/>
              <a:ext cx="29350" cy="63500"/>
            </a:xfrm>
            <a:custGeom>
              <a:avLst/>
              <a:gdLst/>
              <a:ahLst/>
              <a:cxnLst/>
              <a:rect l="l" t="t" r="r" b="b"/>
              <a:pathLst>
                <a:path w="1174" h="2540" extrusionOk="0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447;p38"/>
            <p:cNvSpPr/>
            <p:nvPr/>
          </p:nvSpPr>
          <p:spPr>
            <a:xfrm>
              <a:off x="716800" y="238125"/>
              <a:ext cx="29325" cy="63500"/>
            </a:xfrm>
            <a:custGeom>
              <a:avLst/>
              <a:gdLst/>
              <a:ahLst/>
              <a:cxnLst/>
              <a:rect l="l" t="t" r="r" b="b"/>
              <a:pathLst>
                <a:path w="1173" h="2540" extrusionOk="0">
                  <a:moveTo>
                    <a:pt x="391" y="0"/>
                  </a:moveTo>
                  <a:lnTo>
                    <a:pt x="294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0" y="391"/>
                  </a:lnTo>
                  <a:lnTo>
                    <a:pt x="0" y="488"/>
                  </a:lnTo>
                  <a:lnTo>
                    <a:pt x="0" y="2052"/>
                  </a:lnTo>
                  <a:lnTo>
                    <a:pt x="0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4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099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099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448;p38"/>
            <p:cNvSpPr/>
            <p:nvPr/>
          </p:nvSpPr>
          <p:spPr>
            <a:xfrm>
              <a:off x="799825" y="238125"/>
              <a:ext cx="29350" cy="63500"/>
            </a:xfrm>
            <a:custGeom>
              <a:avLst/>
              <a:gdLst/>
              <a:ahLst/>
              <a:cxnLst/>
              <a:rect l="l" t="t" r="r" b="b"/>
              <a:pathLst>
                <a:path w="1174" h="2540" extrusionOk="0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8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8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3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449;p38"/>
            <p:cNvSpPr/>
            <p:nvPr/>
          </p:nvSpPr>
          <p:spPr>
            <a:xfrm>
              <a:off x="882875" y="238125"/>
              <a:ext cx="29325" cy="63500"/>
            </a:xfrm>
            <a:custGeom>
              <a:avLst/>
              <a:gdLst/>
              <a:ahLst/>
              <a:cxnLst/>
              <a:rect l="l" t="t" r="r" b="b"/>
              <a:pathLst>
                <a:path w="1173" h="2540" extrusionOk="0">
                  <a:moveTo>
                    <a:pt x="391" y="0"/>
                  </a:moveTo>
                  <a:lnTo>
                    <a:pt x="294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4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450;p38"/>
            <p:cNvSpPr/>
            <p:nvPr/>
          </p:nvSpPr>
          <p:spPr>
            <a:xfrm>
              <a:off x="584925" y="261325"/>
              <a:ext cx="378575" cy="464050"/>
            </a:xfrm>
            <a:custGeom>
              <a:avLst/>
              <a:gdLst/>
              <a:ahLst/>
              <a:cxnLst/>
              <a:rect l="l" t="t" r="r" b="b"/>
              <a:pathLst>
                <a:path w="15143" h="18562" extrusionOk="0">
                  <a:moveTo>
                    <a:pt x="2540" y="171"/>
                  </a:moveTo>
                  <a:lnTo>
                    <a:pt x="2711" y="195"/>
                  </a:lnTo>
                  <a:lnTo>
                    <a:pt x="2882" y="244"/>
                  </a:lnTo>
                  <a:lnTo>
                    <a:pt x="3053" y="318"/>
                  </a:lnTo>
                  <a:lnTo>
                    <a:pt x="3175" y="440"/>
                  </a:lnTo>
                  <a:lnTo>
                    <a:pt x="3297" y="562"/>
                  </a:lnTo>
                  <a:lnTo>
                    <a:pt x="3370" y="733"/>
                  </a:lnTo>
                  <a:lnTo>
                    <a:pt x="3419" y="904"/>
                  </a:lnTo>
                  <a:lnTo>
                    <a:pt x="3444" y="1075"/>
                  </a:lnTo>
                  <a:lnTo>
                    <a:pt x="3419" y="1246"/>
                  </a:lnTo>
                  <a:lnTo>
                    <a:pt x="3370" y="1417"/>
                  </a:lnTo>
                  <a:lnTo>
                    <a:pt x="3297" y="1588"/>
                  </a:lnTo>
                  <a:lnTo>
                    <a:pt x="3175" y="1710"/>
                  </a:lnTo>
                  <a:lnTo>
                    <a:pt x="3053" y="1832"/>
                  </a:lnTo>
                  <a:lnTo>
                    <a:pt x="2882" y="1905"/>
                  </a:lnTo>
                  <a:lnTo>
                    <a:pt x="2711" y="1954"/>
                  </a:lnTo>
                  <a:lnTo>
                    <a:pt x="2540" y="1978"/>
                  </a:lnTo>
                  <a:lnTo>
                    <a:pt x="2369" y="1954"/>
                  </a:lnTo>
                  <a:lnTo>
                    <a:pt x="2198" y="1905"/>
                  </a:lnTo>
                  <a:lnTo>
                    <a:pt x="2027" y="1832"/>
                  </a:lnTo>
                  <a:lnTo>
                    <a:pt x="1905" y="1710"/>
                  </a:lnTo>
                  <a:lnTo>
                    <a:pt x="1783" y="1588"/>
                  </a:lnTo>
                  <a:lnTo>
                    <a:pt x="1710" y="1417"/>
                  </a:lnTo>
                  <a:lnTo>
                    <a:pt x="1661" y="1246"/>
                  </a:lnTo>
                  <a:lnTo>
                    <a:pt x="1636" y="1075"/>
                  </a:lnTo>
                  <a:lnTo>
                    <a:pt x="1661" y="904"/>
                  </a:lnTo>
                  <a:lnTo>
                    <a:pt x="1710" y="733"/>
                  </a:lnTo>
                  <a:lnTo>
                    <a:pt x="1783" y="562"/>
                  </a:lnTo>
                  <a:lnTo>
                    <a:pt x="1905" y="440"/>
                  </a:lnTo>
                  <a:lnTo>
                    <a:pt x="2027" y="318"/>
                  </a:lnTo>
                  <a:lnTo>
                    <a:pt x="2198" y="244"/>
                  </a:lnTo>
                  <a:lnTo>
                    <a:pt x="2369" y="195"/>
                  </a:lnTo>
                  <a:lnTo>
                    <a:pt x="2540" y="171"/>
                  </a:lnTo>
                  <a:close/>
                  <a:moveTo>
                    <a:pt x="5862" y="171"/>
                  </a:moveTo>
                  <a:lnTo>
                    <a:pt x="6033" y="195"/>
                  </a:lnTo>
                  <a:lnTo>
                    <a:pt x="6204" y="244"/>
                  </a:lnTo>
                  <a:lnTo>
                    <a:pt x="6374" y="318"/>
                  </a:lnTo>
                  <a:lnTo>
                    <a:pt x="6497" y="440"/>
                  </a:lnTo>
                  <a:lnTo>
                    <a:pt x="6619" y="562"/>
                  </a:lnTo>
                  <a:lnTo>
                    <a:pt x="6692" y="733"/>
                  </a:lnTo>
                  <a:lnTo>
                    <a:pt x="6741" y="904"/>
                  </a:lnTo>
                  <a:lnTo>
                    <a:pt x="6765" y="1075"/>
                  </a:lnTo>
                  <a:lnTo>
                    <a:pt x="6741" y="1246"/>
                  </a:lnTo>
                  <a:lnTo>
                    <a:pt x="6692" y="1417"/>
                  </a:lnTo>
                  <a:lnTo>
                    <a:pt x="6619" y="1588"/>
                  </a:lnTo>
                  <a:lnTo>
                    <a:pt x="6497" y="1710"/>
                  </a:lnTo>
                  <a:lnTo>
                    <a:pt x="6374" y="1832"/>
                  </a:lnTo>
                  <a:lnTo>
                    <a:pt x="6204" y="1905"/>
                  </a:lnTo>
                  <a:lnTo>
                    <a:pt x="6033" y="1954"/>
                  </a:lnTo>
                  <a:lnTo>
                    <a:pt x="5862" y="1978"/>
                  </a:lnTo>
                  <a:lnTo>
                    <a:pt x="5691" y="1954"/>
                  </a:lnTo>
                  <a:lnTo>
                    <a:pt x="5520" y="1905"/>
                  </a:lnTo>
                  <a:lnTo>
                    <a:pt x="5349" y="1832"/>
                  </a:lnTo>
                  <a:lnTo>
                    <a:pt x="5227" y="1710"/>
                  </a:lnTo>
                  <a:lnTo>
                    <a:pt x="5104" y="1588"/>
                  </a:lnTo>
                  <a:lnTo>
                    <a:pt x="5031" y="1417"/>
                  </a:lnTo>
                  <a:lnTo>
                    <a:pt x="4982" y="1246"/>
                  </a:lnTo>
                  <a:lnTo>
                    <a:pt x="4958" y="1075"/>
                  </a:lnTo>
                  <a:lnTo>
                    <a:pt x="4982" y="904"/>
                  </a:lnTo>
                  <a:lnTo>
                    <a:pt x="5031" y="733"/>
                  </a:lnTo>
                  <a:lnTo>
                    <a:pt x="5104" y="562"/>
                  </a:lnTo>
                  <a:lnTo>
                    <a:pt x="5227" y="440"/>
                  </a:lnTo>
                  <a:lnTo>
                    <a:pt x="5349" y="318"/>
                  </a:lnTo>
                  <a:lnTo>
                    <a:pt x="5520" y="244"/>
                  </a:lnTo>
                  <a:lnTo>
                    <a:pt x="5691" y="195"/>
                  </a:lnTo>
                  <a:lnTo>
                    <a:pt x="5862" y="171"/>
                  </a:lnTo>
                  <a:close/>
                  <a:moveTo>
                    <a:pt x="9183" y="171"/>
                  </a:moveTo>
                  <a:lnTo>
                    <a:pt x="9354" y="195"/>
                  </a:lnTo>
                  <a:lnTo>
                    <a:pt x="9525" y="244"/>
                  </a:lnTo>
                  <a:lnTo>
                    <a:pt x="9696" y="318"/>
                  </a:lnTo>
                  <a:lnTo>
                    <a:pt x="9818" y="440"/>
                  </a:lnTo>
                  <a:lnTo>
                    <a:pt x="9940" y="562"/>
                  </a:lnTo>
                  <a:lnTo>
                    <a:pt x="10014" y="733"/>
                  </a:lnTo>
                  <a:lnTo>
                    <a:pt x="10062" y="904"/>
                  </a:lnTo>
                  <a:lnTo>
                    <a:pt x="10087" y="1075"/>
                  </a:lnTo>
                  <a:lnTo>
                    <a:pt x="10062" y="1246"/>
                  </a:lnTo>
                  <a:lnTo>
                    <a:pt x="10014" y="1417"/>
                  </a:lnTo>
                  <a:lnTo>
                    <a:pt x="9940" y="1588"/>
                  </a:lnTo>
                  <a:lnTo>
                    <a:pt x="9818" y="1710"/>
                  </a:lnTo>
                  <a:lnTo>
                    <a:pt x="9696" y="1832"/>
                  </a:lnTo>
                  <a:lnTo>
                    <a:pt x="9525" y="1905"/>
                  </a:lnTo>
                  <a:lnTo>
                    <a:pt x="9354" y="1954"/>
                  </a:lnTo>
                  <a:lnTo>
                    <a:pt x="9183" y="1978"/>
                  </a:lnTo>
                  <a:lnTo>
                    <a:pt x="9012" y="1954"/>
                  </a:lnTo>
                  <a:lnTo>
                    <a:pt x="8841" y="1905"/>
                  </a:lnTo>
                  <a:lnTo>
                    <a:pt x="8670" y="1832"/>
                  </a:lnTo>
                  <a:lnTo>
                    <a:pt x="8548" y="1710"/>
                  </a:lnTo>
                  <a:lnTo>
                    <a:pt x="8426" y="1588"/>
                  </a:lnTo>
                  <a:lnTo>
                    <a:pt x="8353" y="1417"/>
                  </a:lnTo>
                  <a:lnTo>
                    <a:pt x="8304" y="1246"/>
                  </a:lnTo>
                  <a:lnTo>
                    <a:pt x="8279" y="1075"/>
                  </a:lnTo>
                  <a:lnTo>
                    <a:pt x="8304" y="904"/>
                  </a:lnTo>
                  <a:lnTo>
                    <a:pt x="8353" y="733"/>
                  </a:lnTo>
                  <a:lnTo>
                    <a:pt x="8426" y="562"/>
                  </a:lnTo>
                  <a:lnTo>
                    <a:pt x="8548" y="440"/>
                  </a:lnTo>
                  <a:lnTo>
                    <a:pt x="8670" y="318"/>
                  </a:lnTo>
                  <a:lnTo>
                    <a:pt x="8841" y="244"/>
                  </a:lnTo>
                  <a:lnTo>
                    <a:pt x="9012" y="195"/>
                  </a:lnTo>
                  <a:lnTo>
                    <a:pt x="9183" y="171"/>
                  </a:lnTo>
                  <a:close/>
                  <a:moveTo>
                    <a:pt x="12505" y="171"/>
                  </a:moveTo>
                  <a:lnTo>
                    <a:pt x="12676" y="195"/>
                  </a:lnTo>
                  <a:lnTo>
                    <a:pt x="12847" y="244"/>
                  </a:lnTo>
                  <a:lnTo>
                    <a:pt x="13018" y="318"/>
                  </a:lnTo>
                  <a:lnTo>
                    <a:pt x="13140" y="440"/>
                  </a:lnTo>
                  <a:lnTo>
                    <a:pt x="13262" y="562"/>
                  </a:lnTo>
                  <a:lnTo>
                    <a:pt x="13335" y="733"/>
                  </a:lnTo>
                  <a:lnTo>
                    <a:pt x="13384" y="904"/>
                  </a:lnTo>
                  <a:lnTo>
                    <a:pt x="13408" y="1075"/>
                  </a:lnTo>
                  <a:lnTo>
                    <a:pt x="13384" y="1246"/>
                  </a:lnTo>
                  <a:lnTo>
                    <a:pt x="13335" y="1417"/>
                  </a:lnTo>
                  <a:lnTo>
                    <a:pt x="13262" y="1588"/>
                  </a:lnTo>
                  <a:lnTo>
                    <a:pt x="13140" y="1710"/>
                  </a:lnTo>
                  <a:lnTo>
                    <a:pt x="13018" y="1832"/>
                  </a:lnTo>
                  <a:lnTo>
                    <a:pt x="12847" y="1905"/>
                  </a:lnTo>
                  <a:lnTo>
                    <a:pt x="12676" y="1954"/>
                  </a:lnTo>
                  <a:lnTo>
                    <a:pt x="12505" y="1978"/>
                  </a:lnTo>
                  <a:lnTo>
                    <a:pt x="12334" y="1954"/>
                  </a:lnTo>
                  <a:lnTo>
                    <a:pt x="12163" y="1905"/>
                  </a:lnTo>
                  <a:lnTo>
                    <a:pt x="11992" y="1832"/>
                  </a:lnTo>
                  <a:lnTo>
                    <a:pt x="11870" y="1710"/>
                  </a:lnTo>
                  <a:lnTo>
                    <a:pt x="11748" y="1588"/>
                  </a:lnTo>
                  <a:lnTo>
                    <a:pt x="11674" y="1417"/>
                  </a:lnTo>
                  <a:lnTo>
                    <a:pt x="11625" y="1246"/>
                  </a:lnTo>
                  <a:lnTo>
                    <a:pt x="11601" y="1075"/>
                  </a:lnTo>
                  <a:lnTo>
                    <a:pt x="11625" y="904"/>
                  </a:lnTo>
                  <a:lnTo>
                    <a:pt x="11674" y="733"/>
                  </a:lnTo>
                  <a:lnTo>
                    <a:pt x="11748" y="562"/>
                  </a:lnTo>
                  <a:lnTo>
                    <a:pt x="11870" y="440"/>
                  </a:lnTo>
                  <a:lnTo>
                    <a:pt x="11992" y="318"/>
                  </a:lnTo>
                  <a:lnTo>
                    <a:pt x="12163" y="244"/>
                  </a:lnTo>
                  <a:lnTo>
                    <a:pt x="12334" y="195"/>
                  </a:lnTo>
                  <a:lnTo>
                    <a:pt x="12505" y="171"/>
                  </a:lnTo>
                  <a:close/>
                  <a:moveTo>
                    <a:pt x="13091" y="5520"/>
                  </a:moveTo>
                  <a:lnTo>
                    <a:pt x="13189" y="5544"/>
                  </a:lnTo>
                  <a:lnTo>
                    <a:pt x="13262" y="5593"/>
                  </a:lnTo>
                  <a:lnTo>
                    <a:pt x="13311" y="5666"/>
                  </a:lnTo>
                  <a:lnTo>
                    <a:pt x="13335" y="5764"/>
                  </a:lnTo>
                  <a:lnTo>
                    <a:pt x="13311" y="5862"/>
                  </a:lnTo>
                  <a:lnTo>
                    <a:pt x="13262" y="5935"/>
                  </a:lnTo>
                  <a:lnTo>
                    <a:pt x="13189" y="5984"/>
                  </a:lnTo>
                  <a:lnTo>
                    <a:pt x="13091" y="6008"/>
                  </a:lnTo>
                  <a:lnTo>
                    <a:pt x="1954" y="6008"/>
                  </a:lnTo>
                  <a:lnTo>
                    <a:pt x="1856" y="5984"/>
                  </a:lnTo>
                  <a:lnTo>
                    <a:pt x="1783" y="5935"/>
                  </a:lnTo>
                  <a:lnTo>
                    <a:pt x="1734" y="5862"/>
                  </a:lnTo>
                  <a:lnTo>
                    <a:pt x="1710" y="5764"/>
                  </a:lnTo>
                  <a:lnTo>
                    <a:pt x="1734" y="5666"/>
                  </a:lnTo>
                  <a:lnTo>
                    <a:pt x="1783" y="5593"/>
                  </a:lnTo>
                  <a:lnTo>
                    <a:pt x="1856" y="5544"/>
                  </a:lnTo>
                  <a:lnTo>
                    <a:pt x="1954" y="5520"/>
                  </a:lnTo>
                  <a:close/>
                  <a:moveTo>
                    <a:pt x="13189" y="7840"/>
                  </a:moveTo>
                  <a:lnTo>
                    <a:pt x="13262" y="7913"/>
                  </a:lnTo>
                  <a:lnTo>
                    <a:pt x="13311" y="7986"/>
                  </a:lnTo>
                  <a:lnTo>
                    <a:pt x="13335" y="8084"/>
                  </a:lnTo>
                  <a:lnTo>
                    <a:pt x="13311" y="8182"/>
                  </a:lnTo>
                  <a:lnTo>
                    <a:pt x="13262" y="8255"/>
                  </a:lnTo>
                  <a:lnTo>
                    <a:pt x="13189" y="8304"/>
                  </a:lnTo>
                  <a:lnTo>
                    <a:pt x="13091" y="8328"/>
                  </a:lnTo>
                  <a:lnTo>
                    <a:pt x="1954" y="8328"/>
                  </a:lnTo>
                  <a:lnTo>
                    <a:pt x="1856" y="8304"/>
                  </a:lnTo>
                  <a:lnTo>
                    <a:pt x="1783" y="8255"/>
                  </a:lnTo>
                  <a:lnTo>
                    <a:pt x="1734" y="8182"/>
                  </a:lnTo>
                  <a:lnTo>
                    <a:pt x="1710" y="8084"/>
                  </a:lnTo>
                  <a:lnTo>
                    <a:pt x="1734" y="7986"/>
                  </a:lnTo>
                  <a:lnTo>
                    <a:pt x="1783" y="7913"/>
                  </a:lnTo>
                  <a:lnTo>
                    <a:pt x="1856" y="7840"/>
                  </a:lnTo>
                  <a:close/>
                  <a:moveTo>
                    <a:pt x="13091" y="10136"/>
                  </a:moveTo>
                  <a:lnTo>
                    <a:pt x="13189" y="10160"/>
                  </a:lnTo>
                  <a:lnTo>
                    <a:pt x="13262" y="10209"/>
                  </a:lnTo>
                  <a:lnTo>
                    <a:pt x="13311" y="10282"/>
                  </a:lnTo>
                  <a:lnTo>
                    <a:pt x="13335" y="10380"/>
                  </a:lnTo>
                  <a:lnTo>
                    <a:pt x="13311" y="10478"/>
                  </a:lnTo>
                  <a:lnTo>
                    <a:pt x="13262" y="10551"/>
                  </a:lnTo>
                  <a:lnTo>
                    <a:pt x="13189" y="10600"/>
                  </a:lnTo>
                  <a:lnTo>
                    <a:pt x="13091" y="10624"/>
                  </a:lnTo>
                  <a:lnTo>
                    <a:pt x="1954" y="10624"/>
                  </a:lnTo>
                  <a:lnTo>
                    <a:pt x="1856" y="10600"/>
                  </a:lnTo>
                  <a:lnTo>
                    <a:pt x="1783" y="10551"/>
                  </a:lnTo>
                  <a:lnTo>
                    <a:pt x="1734" y="10478"/>
                  </a:lnTo>
                  <a:lnTo>
                    <a:pt x="1710" y="10380"/>
                  </a:lnTo>
                  <a:lnTo>
                    <a:pt x="1734" y="10282"/>
                  </a:lnTo>
                  <a:lnTo>
                    <a:pt x="1783" y="10209"/>
                  </a:lnTo>
                  <a:lnTo>
                    <a:pt x="1856" y="10160"/>
                  </a:lnTo>
                  <a:lnTo>
                    <a:pt x="1954" y="10136"/>
                  </a:lnTo>
                  <a:close/>
                  <a:moveTo>
                    <a:pt x="8206" y="12456"/>
                  </a:moveTo>
                  <a:lnTo>
                    <a:pt x="8304" y="12480"/>
                  </a:lnTo>
                  <a:lnTo>
                    <a:pt x="8377" y="12529"/>
                  </a:lnTo>
                  <a:lnTo>
                    <a:pt x="8426" y="12602"/>
                  </a:lnTo>
                  <a:lnTo>
                    <a:pt x="8450" y="12700"/>
                  </a:lnTo>
                  <a:lnTo>
                    <a:pt x="8426" y="12798"/>
                  </a:lnTo>
                  <a:lnTo>
                    <a:pt x="8377" y="12871"/>
                  </a:lnTo>
                  <a:lnTo>
                    <a:pt x="8304" y="12920"/>
                  </a:lnTo>
                  <a:lnTo>
                    <a:pt x="8206" y="12944"/>
                  </a:lnTo>
                  <a:lnTo>
                    <a:pt x="1954" y="12944"/>
                  </a:lnTo>
                  <a:lnTo>
                    <a:pt x="1856" y="12920"/>
                  </a:lnTo>
                  <a:lnTo>
                    <a:pt x="1783" y="12871"/>
                  </a:lnTo>
                  <a:lnTo>
                    <a:pt x="1734" y="12798"/>
                  </a:lnTo>
                  <a:lnTo>
                    <a:pt x="1710" y="12700"/>
                  </a:lnTo>
                  <a:lnTo>
                    <a:pt x="1734" y="12602"/>
                  </a:lnTo>
                  <a:lnTo>
                    <a:pt x="1783" y="12529"/>
                  </a:lnTo>
                  <a:lnTo>
                    <a:pt x="1856" y="12480"/>
                  </a:lnTo>
                  <a:lnTo>
                    <a:pt x="1954" y="12456"/>
                  </a:lnTo>
                  <a:close/>
                  <a:moveTo>
                    <a:pt x="782" y="0"/>
                  </a:moveTo>
                  <a:lnTo>
                    <a:pt x="635" y="25"/>
                  </a:lnTo>
                  <a:lnTo>
                    <a:pt x="489" y="73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2"/>
                  </a:lnTo>
                  <a:lnTo>
                    <a:pt x="73" y="489"/>
                  </a:lnTo>
                  <a:lnTo>
                    <a:pt x="24" y="635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4" y="17927"/>
                  </a:lnTo>
                  <a:lnTo>
                    <a:pt x="73" y="18073"/>
                  </a:lnTo>
                  <a:lnTo>
                    <a:pt x="122" y="18220"/>
                  </a:lnTo>
                  <a:lnTo>
                    <a:pt x="220" y="18342"/>
                  </a:lnTo>
                  <a:lnTo>
                    <a:pt x="342" y="18440"/>
                  </a:lnTo>
                  <a:lnTo>
                    <a:pt x="489" y="18488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7"/>
                  </a:lnTo>
                  <a:lnTo>
                    <a:pt x="14654" y="18488"/>
                  </a:lnTo>
                  <a:lnTo>
                    <a:pt x="14800" y="18440"/>
                  </a:lnTo>
                  <a:lnTo>
                    <a:pt x="14923" y="18342"/>
                  </a:lnTo>
                  <a:lnTo>
                    <a:pt x="15020" y="18220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2" y="17780"/>
                  </a:lnTo>
                  <a:lnTo>
                    <a:pt x="15142" y="782"/>
                  </a:lnTo>
                  <a:lnTo>
                    <a:pt x="15118" y="635"/>
                  </a:lnTo>
                  <a:lnTo>
                    <a:pt x="15069" y="489"/>
                  </a:lnTo>
                  <a:lnTo>
                    <a:pt x="15020" y="342"/>
                  </a:lnTo>
                  <a:lnTo>
                    <a:pt x="14923" y="220"/>
                  </a:lnTo>
                  <a:lnTo>
                    <a:pt x="14800" y="122"/>
                  </a:lnTo>
                  <a:lnTo>
                    <a:pt x="14654" y="73"/>
                  </a:lnTo>
                  <a:lnTo>
                    <a:pt x="14507" y="25"/>
                  </a:lnTo>
                  <a:lnTo>
                    <a:pt x="143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" name="Google Shape;723;p38"/>
          <p:cNvGrpSpPr/>
          <p:nvPr/>
        </p:nvGrpSpPr>
        <p:grpSpPr>
          <a:xfrm>
            <a:off x="611988" y="2509033"/>
            <a:ext cx="1075937" cy="1047989"/>
            <a:chOff x="5926225" y="921350"/>
            <a:chExt cx="517800" cy="504350"/>
          </a:xfrm>
        </p:grpSpPr>
        <p:sp>
          <p:nvSpPr>
            <p:cNvPr id="17" name="Google Shape;724;p38"/>
            <p:cNvSpPr/>
            <p:nvPr/>
          </p:nvSpPr>
          <p:spPr>
            <a:xfrm>
              <a:off x="5926225" y="921350"/>
              <a:ext cx="517800" cy="504350"/>
            </a:xfrm>
            <a:custGeom>
              <a:avLst/>
              <a:gdLst/>
              <a:ahLst/>
              <a:cxnLst/>
              <a:rect l="l" t="t" r="r" b="b"/>
              <a:pathLst>
                <a:path w="20712" h="20174" extrusionOk="0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FFFF00"/>
            </a:solidFill>
            <a:ln w="28575" cap="flat" cmpd="sng">
              <a:solidFill>
                <a:srgbClr val="E69138"/>
              </a:solidFill>
              <a:prstDash val="solid"/>
              <a:bevel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725;p38"/>
            <p:cNvSpPr/>
            <p:nvPr/>
          </p:nvSpPr>
          <p:spPr>
            <a:xfrm>
              <a:off x="6016600" y="1005000"/>
              <a:ext cx="337050" cy="337050"/>
            </a:xfrm>
            <a:custGeom>
              <a:avLst/>
              <a:gdLst/>
              <a:ahLst/>
              <a:cxnLst/>
              <a:rect l="l" t="t" r="r" b="b"/>
              <a:pathLst>
                <a:path w="13482" h="13482" extrusionOk="0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FFFF00"/>
            </a:solidFill>
            <a:ln w="28575" cap="flat" cmpd="sng">
              <a:solidFill>
                <a:srgbClr val="E69138"/>
              </a:solidFill>
              <a:prstDash val="solid"/>
              <a:bevel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" name="Flowchart: Punched Tape 18"/>
          <p:cNvSpPr/>
          <p:nvPr/>
        </p:nvSpPr>
        <p:spPr>
          <a:xfrm>
            <a:off x="2328948" y="1142931"/>
            <a:ext cx="6123783" cy="3606920"/>
          </a:xfrm>
          <a:prstGeom prst="flowChartPunchedTap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599695" y="1961749"/>
            <a:ext cx="6088558" cy="23945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1. Ôn tập các kiến thức đã học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2. Làm các bài tập trong sách bài tập 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3. 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Chuẩn bị bài mới</a:t>
            </a:r>
            <a:r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: Bài </a:t>
            </a:r>
            <a:r>
              <a:rPr kumimoji="0" lang="en-US" sz="24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48 – Sự chuyển</a:t>
            </a:r>
            <a:r>
              <a:rPr kumimoji="0" lang="en-US" sz="2400" b="0" i="0" u="none" strike="noStrike" kern="1200" cap="none" spc="0" normalizeH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hóa năng lượng</a:t>
            </a: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8316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Google Shape;735;p39"/>
          <p:cNvSpPr txBox="1"/>
          <p:nvPr/>
        </p:nvSpPr>
        <p:spPr>
          <a:xfrm>
            <a:off x="648975" y="551614"/>
            <a:ext cx="1440600" cy="12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rgbClr val="FFFF00"/>
                </a:solidFill>
              </a:rPr>
              <a:t>😉</a:t>
            </a:r>
            <a:endParaRPr sz="9600">
              <a:solidFill>
                <a:srgbClr val="FFFF00"/>
              </a:solidFill>
            </a:endParaRPr>
          </a:p>
        </p:txBody>
      </p:sp>
      <p:sp>
        <p:nvSpPr>
          <p:cNvPr id="736" name="Google Shape;736;p39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18</a:t>
            </a:fld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2241982" y="1497786"/>
            <a:ext cx="5715000" cy="205607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>
              <a:lnSpc>
                <a:spcPct val="135000"/>
              </a:lnSpc>
            </a:pPr>
            <a:r>
              <a:rPr lang="en-GB" sz="5000" b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  <a:reflection blurRad="6350" stA="55000" endA="300" endPos="45500" dir="5400000" sy="-100000" algn="bl" rotWithShape="0"/>
                </a:effectLst>
              </a:rPr>
              <a:t>CẢM ƠN CÁC EM ĐÃ LẮNG NGHE!</a:t>
            </a:r>
            <a:endParaRPr lang="en-US" sz="5000" b="1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3"/>
          <p:cNvSpPr txBox="1">
            <a:spLocks noGrp="1"/>
          </p:cNvSpPr>
          <p:nvPr>
            <p:ph type="title"/>
          </p:nvPr>
        </p:nvSpPr>
        <p:spPr>
          <a:xfrm>
            <a:off x="457200" y="-1"/>
            <a:ext cx="8229600" cy="106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mtClean="0">
                <a:latin typeface="Arial" panose="020B0604020202020204" pitchFamily="34" charset="0"/>
                <a:cs typeface="Arial" panose="020B0604020202020204" pitchFamily="34" charset="0"/>
              </a:rPr>
              <a:t>Em hãy chỉ ra các dạng năng lượng xuất hiện trong những hiện tượng ở hình? </a:t>
            </a:r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6" name="Google Shape;216;p13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6127" y="1945857"/>
            <a:ext cx="7187119" cy="242160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19"/>
          <p:cNvSpPr txBox="1">
            <a:spLocks noGrp="1"/>
          </p:cNvSpPr>
          <p:nvPr>
            <p:ph type="title"/>
          </p:nvPr>
        </p:nvSpPr>
        <p:spPr>
          <a:xfrm>
            <a:off x="493294" y="-1"/>
            <a:ext cx="8193505" cy="106349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smtClean="0">
                <a:latin typeface="Arial" panose="020B0604020202020204" pitchFamily="34" charset="0"/>
                <a:cs typeface="Arial" panose="020B0604020202020204" pitchFamily="34" charset="0"/>
              </a:rPr>
              <a:t>I. NHẬN BIẾT NĂNG LƯỢNG</a:t>
            </a:r>
            <a:endParaRPr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2" name="Google Shape;272;p19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980" y="2648532"/>
            <a:ext cx="3353937" cy="194152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6769" y="1721783"/>
            <a:ext cx="3159599" cy="3376010"/>
          </a:xfrm>
          <a:prstGeom prst="rect">
            <a:avLst/>
          </a:prstGeom>
        </p:spPr>
      </p:pic>
      <p:sp>
        <p:nvSpPr>
          <p:cNvPr id="14" name="Google Shape;212;p13"/>
          <p:cNvSpPr txBox="1">
            <a:spLocks/>
          </p:cNvSpPr>
          <p:nvPr/>
        </p:nvSpPr>
        <p:spPr>
          <a:xfrm>
            <a:off x="146980" y="931522"/>
            <a:ext cx="8539819" cy="1323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arela Round"/>
              <a:buNone/>
              <a:defRPr sz="2400" b="1" i="0" u="none" strike="noStrike" cap="none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arela Round"/>
              <a:buNone/>
              <a:defRPr sz="2400" b="1" i="0" u="none" strike="noStrike" cap="none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arela Round"/>
              <a:buNone/>
              <a:defRPr sz="2400" b="1" i="0" u="none" strike="noStrike" cap="none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arela Round"/>
              <a:buNone/>
              <a:defRPr sz="2400" b="1" i="0" u="none" strike="noStrike" cap="none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arela Round"/>
              <a:buNone/>
              <a:defRPr sz="2400" b="1" i="0" u="none" strike="noStrike" cap="none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arela Round"/>
              <a:buNone/>
              <a:defRPr sz="2400" b="1" i="0" u="none" strike="noStrike" cap="none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arela Round"/>
              <a:buNone/>
              <a:defRPr sz="2400" b="1" i="0" u="none" strike="noStrike" cap="none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arela Round"/>
              <a:buNone/>
              <a:defRPr sz="2400" b="1" i="0" u="none" strike="noStrike" cap="none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Varela Round"/>
              <a:buNone/>
              <a:defRPr sz="2400" b="1" i="0" u="none" strike="noStrike" cap="none">
                <a:solidFill>
                  <a:srgbClr val="FFFFFF"/>
                </a:solidFill>
                <a:latin typeface="Varela Round"/>
                <a:ea typeface="Varela Round"/>
                <a:cs typeface="Varela Round"/>
                <a:sym typeface="Varela Round"/>
              </a:defRPr>
            </a:lvl9pPr>
          </a:lstStyle>
          <a:p>
            <a:pPr algn="just">
              <a:lnSpc>
                <a:spcPct val="135000"/>
              </a:lnSpc>
            </a:pPr>
            <a:r>
              <a:rPr lang="en-GB" sz="2200" b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 cuộc sống hàng ngày chúng ta có thể nhận biết năng lượng qua các biểu hiển của nó.</a:t>
            </a:r>
            <a:endParaRPr lang="vi-VN" sz="2200" b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6930706" y="2151201"/>
            <a:ext cx="2003672" cy="2644564"/>
            <a:chOff x="6930706" y="2105287"/>
            <a:chExt cx="2003672" cy="2644564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577734" y="2105287"/>
              <a:ext cx="709615" cy="1304501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930706" y="3472060"/>
              <a:ext cx="2003672" cy="1277791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20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708863" y="0"/>
            <a:ext cx="8002000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100">
                <a:solidFill>
                  <a:schemeClr val="bg1"/>
                </a:solidFill>
                <a:latin typeface="+mn-lt"/>
                <a:ea typeface="Calibri" panose="020F0502020204030204" pitchFamily="34" charset="0"/>
              </a:rPr>
              <a:t>T</a:t>
            </a:r>
            <a:r>
              <a:rPr lang="vi-VN" sz="2100" smtClean="0">
                <a:solidFill>
                  <a:schemeClr val="bg1"/>
                </a:solidFill>
                <a:latin typeface="+mn-lt"/>
                <a:ea typeface="Calibri" panose="020F0502020204030204" pitchFamily="34" charset="0"/>
              </a:rPr>
              <a:t>ìm </a:t>
            </a:r>
            <a:r>
              <a:rPr lang="vi-VN" sz="2100">
                <a:solidFill>
                  <a:schemeClr val="bg1"/>
                </a:solidFill>
                <a:latin typeface="+mn-lt"/>
                <a:ea typeface="Calibri" panose="020F0502020204030204" pitchFamily="34" charset="0"/>
              </a:rPr>
              <a:t>ra những vật đang sử dụng năng </a:t>
            </a:r>
            <a:r>
              <a:rPr lang="vi-VN" sz="2100" smtClean="0">
                <a:solidFill>
                  <a:schemeClr val="bg1"/>
                </a:solidFill>
                <a:latin typeface="+mn-lt"/>
                <a:ea typeface="Calibri" panose="020F0502020204030204" pitchFamily="34" charset="0"/>
              </a:rPr>
              <a:t>lượng</a:t>
            </a:r>
            <a:r>
              <a:rPr lang="en-GB" sz="2100" smtClean="0">
                <a:solidFill>
                  <a:schemeClr val="bg1"/>
                </a:solidFill>
                <a:latin typeface="+mn-lt"/>
                <a:ea typeface="Calibri" panose="020F0502020204030204" pitchFamily="34" charset="0"/>
              </a:rPr>
              <a:t> quanh phòng học</a:t>
            </a:r>
            <a:r>
              <a:rPr lang="vi-VN" sz="2100" smtClean="0">
                <a:solidFill>
                  <a:schemeClr val="bg1"/>
                </a:solidFill>
                <a:latin typeface="+mn-lt"/>
                <a:ea typeface="Calibri" panose="020F0502020204030204" pitchFamily="34" charset="0"/>
              </a:rPr>
              <a:t>. </a:t>
            </a:r>
            <a:r>
              <a:rPr lang="vi-VN" sz="2100">
                <a:solidFill>
                  <a:schemeClr val="bg1"/>
                </a:solidFill>
                <a:latin typeface="+mn-lt"/>
                <a:ea typeface="Calibri" panose="020F0502020204030204" pitchFamily="34" charset="0"/>
              </a:rPr>
              <a:t>Sắp xếp những thứ tìm thấy theo dạng năng lượng sử dụng tương ứng (điện, nhiệt, âm thanh, ánh sáng). </a:t>
            </a:r>
            <a:endParaRPr lang="en-US" sz="2100">
              <a:solidFill>
                <a:schemeClr val="bg1"/>
              </a:solidFill>
              <a:latin typeface="+mn-lt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179842" y="1405112"/>
            <a:ext cx="3973429" cy="3559740"/>
            <a:chOff x="179842" y="1405112"/>
            <a:chExt cx="3973429" cy="3559740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9842" y="1405112"/>
              <a:ext cx="3973429" cy="2210027"/>
            </a:xfrm>
            <a:prstGeom prst="rect">
              <a:avLst/>
            </a:prstGeom>
          </p:spPr>
        </p:pic>
        <p:sp>
          <p:nvSpPr>
            <p:cNvPr id="10" name="Rectangle 9"/>
            <p:cNvSpPr/>
            <p:nvPr/>
          </p:nvSpPr>
          <p:spPr>
            <a:xfrm>
              <a:off x="324221" y="3958423"/>
              <a:ext cx="3399421" cy="10064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35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vi-VN" sz="2200" smtClean="0">
                  <a:latin typeface="Arial" panose="020B0604020202020204" pitchFamily="34" charset="0"/>
                  <a:cs typeface="Arial" panose="020B0604020202020204" pitchFamily="34" charset="0"/>
                </a:rPr>
                <a:t>Quạt </a:t>
              </a:r>
              <a:r>
                <a:rPr lang="vi-VN" sz="2200">
                  <a:latin typeface="Arial" panose="020B0604020202020204" pitchFamily="34" charset="0"/>
                  <a:cs typeface="Arial" panose="020B0604020202020204" pitchFamily="34" charset="0"/>
                </a:rPr>
                <a:t>sử dụng năng lượng điện để hoạt </a:t>
              </a:r>
              <a:r>
                <a:rPr lang="vi-VN" sz="2200" smtClean="0">
                  <a:latin typeface="Arial" panose="020B0604020202020204" pitchFamily="34" charset="0"/>
                  <a:cs typeface="Arial" panose="020B0604020202020204" pitchFamily="34" charset="0"/>
                </a:rPr>
                <a:t>động</a:t>
              </a:r>
              <a:endParaRPr lang="en-US" sz="2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4297650" y="1391829"/>
            <a:ext cx="4607590" cy="3699475"/>
            <a:chOff x="4297650" y="1391829"/>
            <a:chExt cx="4607590" cy="3699475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297650" y="1391829"/>
              <a:ext cx="4607590" cy="2213633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5227221" y="4084875"/>
              <a:ext cx="3377229" cy="10064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35000"/>
                </a:lnSpc>
                <a:spcBef>
                  <a:spcPts val="600"/>
                </a:spcBef>
                <a:spcAft>
                  <a:spcPts val="600"/>
                </a:spcAft>
              </a:pPr>
              <a:r>
                <a:rPr lang="vi-VN" sz="2200" smtClean="0">
                  <a:latin typeface="Arial" panose="020B0604020202020204" pitchFamily="34" charset="0"/>
                  <a:cs typeface="Arial" panose="020B0604020202020204" pitchFamily="34" charset="0"/>
                </a:rPr>
                <a:t>Điều </a:t>
              </a:r>
              <a:r>
                <a:rPr lang="vi-VN" sz="2200">
                  <a:latin typeface="Arial" panose="020B0604020202020204" pitchFamily="34" charset="0"/>
                  <a:cs typeface="Arial" panose="020B0604020202020204" pitchFamily="34" charset="0"/>
                </a:rPr>
                <a:t>hòa sử dụng năng lượng điện để hoạt </a:t>
              </a:r>
              <a:r>
                <a:rPr lang="vi-VN" sz="2200" smtClean="0">
                  <a:latin typeface="Arial" panose="020B0604020202020204" pitchFamily="34" charset="0"/>
                  <a:cs typeface="Arial" panose="020B0604020202020204" pitchFamily="34" charset="0"/>
                </a:rPr>
                <a:t>động</a:t>
              </a:r>
              <a:endParaRPr lang="en-US" sz="2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82696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20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grpSp>
        <p:nvGrpSpPr>
          <p:cNvPr id="18" name="Group 17"/>
          <p:cNvGrpSpPr/>
          <p:nvPr/>
        </p:nvGrpSpPr>
        <p:grpSpPr>
          <a:xfrm>
            <a:off x="547654" y="1107996"/>
            <a:ext cx="3498864" cy="3641855"/>
            <a:chOff x="559569" y="1331312"/>
            <a:chExt cx="3498864" cy="3641855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34382" y="1331312"/>
              <a:ext cx="2949237" cy="2728546"/>
            </a:xfrm>
            <a:prstGeom prst="rect">
              <a:avLst/>
            </a:prstGeom>
          </p:spPr>
        </p:pic>
        <p:sp>
          <p:nvSpPr>
            <p:cNvPr id="15" name="Rectangle 14"/>
            <p:cNvSpPr/>
            <p:nvPr/>
          </p:nvSpPr>
          <p:spPr>
            <a:xfrm>
              <a:off x="559569" y="4203726"/>
              <a:ext cx="3498864" cy="7694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vi-VN" sz="2200">
                  <a:latin typeface="Arial" panose="020B0604020202020204" pitchFamily="34" charset="0"/>
                  <a:cs typeface="Arial" panose="020B0604020202020204" pitchFamily="34" charset="0"/>
                </a:rPr>
                <a:t>Loa của máy tính sử dụng năng lượng </a:t>
              </a:r>
              <a:r>
                <a:rPr lang="vi-VN" sz="2200" smtClean="0">
                  <a:latin typeface="Arial" panose="020B0604020202020204" pitchFamily="34" charset="0"/>
                  <a:cs typeface="Arial" panose="020B0604020202020204" pitchFamily="34" charset="0"/>
                </a:rPr>
                <a:t>âm</a:t>
              </a:r>
              <a:r>
                <a:rPr lang="en-GB" sz="2200" smtClean="0">
                  <a:latin typeface="Arial" panose="020B0604020202020204" pitchFamily="34" charset="0"/>
                  <a:cs typeface="Arial" panose="020B0604020202020204" pitchFamily="34" charset="0"/>
                </a:rPr>
                <a:t> thanh</a:t>
              </a:r>
              <a:endParaRPr lang="en-US" sz="2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5348614" y="1138067"/>
            <a:ext cx="3429916" cy="3611784"/>
            <a:chOff x="5398718" y="1331312"/>
            <a:chExt cx="3429916" cy="3611784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587738" y="1331312"/>
              <a:ext cx="2691735" cy="2616617"/>
            </a:xfrm>
            <a:prstGeom prst="rect">
              <a:avLst/>
            </a:prstGeom>
          </p:spPr>
        </p:pic>
        <p:sp>
          <p:nvSpPr>
            <p:cNvPr id="17" name="Rectangle 16"/>
            <p:cNvSpPr/>
            <p:nvPr/>
          </p:nvSpPr>
          <p:spPr>
            <a:xfrm>
              <a:off x="5398718" y="4173655"/>
              <a:ext cx="3429916" cy="7694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vi-VN" sz="2200">
                  <a:latin typeface="Arial" panose="020B0604020202020204" pitchFamily="34" charset="0"/>
                  <a:cs typeface="Arial" panose="020B0604020202020204" pitchFamily="34" charset="0"/>
                </a:rPr>
                <a:t>Cây cảnh sử dụng năng lượng ánh sáng Mặt Trời</a:t>
              </a:r>
              <a:endParaRPr lang="en-US" sz="2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21"/>
          <p:cNvSpPr txBox="1">
            <a:spLocks noGrp="1"/>
          </p:cNvSpPr>
          <p:nvPr>
            <p:ph type="title"/>
          </p:nvPr>
        </p:nvSpPr>
        <p:spPr>
          <a:xfrm>
            <a:off x="868550" y="0"/>
            <a:ext cx="7407000" cy="106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smtClean="0">
                <a:latin typeface="Arial" panose="020B0604020202020204" pitchFamily="34" charset="0"/>
                <a:cs typeface="Arial" panose="020B0604020202020204" pitchFamily="34" charset="0"/>
              </a:rPr>
              <a:t>II. CÁC DẠNG NĂNG LƯỢNG</a:t>
            </a:r>
            <a:endParaRPr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9" name="Google Shape;289;p21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826" y="1672311"/>
            <a:ext cx="4542260" cy="1203158"/>
          </a:xfrm>
          <a:prstGeom prst="rect">
            <a:avLst/>
          </a:prstGeom>
        </p:spPr>
      </p:pic>
      <p:sp>
        <p:nvSpPr>
          <p:cNvPr id="11" name="Google Shape;287;p21"/>
          <p:cNvSpPr txBox="1">
            <a:spLocks/>
          </p:cNvSpPr>
          <p:nvPr/>
        </p:nvSpPr>
        <p:spPr>
          <a:xfrm>
            <a:off x="2184714" y="1038368"/>
            <a:ext cx="5823637" cy="4980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BD100"/>
              </a:buClr>
              <a:buSzPts val="2800"/>
              <a:buFont typeface="Varela Round"/>
              <a:buChar char="×"/>
              <a:defRPr sz="2800" b="0" i="0" u="none" strike="noStrike" cap="none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BD100"/>
              </a:buClr>
              <a:buSzPts val="2800"/>
              <a:buFont typeface="Varela Round"/>
              <a:buChar char="×"/>
              <a:defRPr sz="2800" b="0" i="0" u="none" strike="noStrike" cap="none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2pPr>
            <a:lvl3pPr marL="1371600" marR="0" lvl="2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BD100"/>
              </a:buClr>
              <a:buSzPts val="2800"/>
              <a:buFont typeface="Varela Round"/>
              <a:buChar char="×"/>
              <a:defRPr sz="2800" b="0" i="0" u="none" strike="noStrike" cap="none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3pPr>
            <a:lvl4pPr marL="1828800" marR="0" lvl="3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BD100"/>
              </a:buClr>
              <a:buSzPts val="2800"/>
              <a:buFont typeface="Varela Round"/>
              <a:buChar char="×"/>
              <a:defRPr sz="2800" b="0" i="0" u="none" strike="noStrike" cap="none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4pPr>
            <a:lvl5pPr marL="2286000" marR="0" lvl="4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BD100"/>
              </a:buClr>
              <a:buSzPts val="2800"/>
              <a:buFont typeface="Varela Round"/>
              <a:buChar char="×"/>
              <a:defRPr sz="2800" b="0" i="0" u="none" strike="noStrike" cap="none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5pPr>
            <a:lvl6pPr marL="2743200" marR="0" lvl="5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BD100"/>
              </a:buClr>
              <a:buSzPts val="2800"/>
              <a:buFont typeface="Varela Round"/>
              <a:buChar char="×"/>
              <a:defRPr sz="2800" b="0" i="0" u="none" strike="noStrike" cap="none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6pPr>
            <a:lvl7pPr marL="3200400" marR="0" lvl="6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6973"/>
              </a:buClr>
              <a:buSzPts val="2800"/>
              <a:buFont typeface="Varela Round"/>
              <a:buChar char="●"/>
              <a:defRPr sz="2800" b="0" i="0" u="none" strike="noStrike" cap="none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7pPr>
            <a:lvl8pPr marL="3657600" marR="0" lvl="7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6973"/>
              </a:buClr>
              <a:buSzPts val="2800"/>
              <a:buFont typeface="Varela Round"/>
              <a:buChar char="○"/>
              <a:defRPr sz="2800" b="0" i="0" u="none" strike="noStrike" cap="none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8pPr>
            <a:lvl9pPr marL="4114800" marR="0" lvl="8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6973"/>
              </a:buClr>
              <a:buSzPts val="2800"/>
              <a:buFont typeface="Varela Round"/>
              <a:buChar char="■"/>
              <a:defRPr sz="2800" b="0" i="0" u="none" strike="noStrike" cap="none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9pPr>
          </a:lstStyle>
          <a:p>
            <a:pPr marL="0" indent="0">
              <a:buFont typeface="Varela Round"/>
              <a:buNone/>
            </a:pPr>
            <a:r>
              <a:rPr lang="vi-VN" sz="2200" b="1" smtClean="0">
                <a:latin typeface="Arial" panose="020B0604020202020204" pitchFamily="34" charset="0"/>
                <a:cs typeface="Arial" panose="020B0604020202020204" pitchFamily="34" charset="0"/>
              </a:rPr>
              <a:t>Một số dạng năng lượng thường gặp</a:t>
            </a:r>
            <a:endParaRPr lang="vi-VN" sz="2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5295105" y="1699263"/>
            <a:ext cx="3848894" cy="1636682"/>
            <a:chOff x="5295105" y="1699263"/>
            <a:chExt cx="3848894" cy="1636682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95105" y="1699263"/>
              <a:ext cx="3848894" cy="1058722"/>
            </a:xfrm>
            <a:prstGeom prst="rect">
              <a:avLst/>
            </a:prstGeom>
          </p:spPr>
        </p:pic>
        <p:sp>
          <p:nvSpPr>
            <p:cNvPr id="14" name="Google Shape;287;p21"/>
            <p:cNvSpPr txBox="1">
              <a:spLocks/>
            </p:cNvSpPr>
            <p:nvPr/>
          </p:nvSpPr>
          <p:spPr>
            <a:xfrm>
              <a:off x="6138555" y="2837916"/>
              <a:ext cx="2520988" cy="4980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406400" algn="l" rtl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7BD100"/>
                </a:buClr>
                <a:buSzPts val="2800"/>
                <a:buFont typeface="Varela Round"/>
                <a:buChar char="×"/>
                <a:defRPr sz="2800" b="0" i="0" u="none" strike="noStrike" cap="none">
                  <a:solidFill>
                    <a:srgbClr val="546973"/>
                  </a:solidFill>
                  <a:latin typeface="Varela Round"/>
                  <a:ea typeface="Varela Round"/>
                  <a:cs typeface="Varela Round"/>
                  <a:sym typeface="Varela Round"/>
                </a:defRPr>
              </a:lvl1pPr>
              <a:lvl2pPr marL="914400" marR="0" lvl="1" indent="-4064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7BD100"/>
                </a:buClr>
                <a:buSzPts val="2800"/>
                <a:buFont typeface="Varela Round"/>
                <a:buChar char="×"/>
                <a:defRPr sz="2800" b="0" i="0" u="none" strike="noStrike" cap="none">
                  <a:solidFill>
                    <a:srgbClr val="546973"/>
                  </a:solidFill>
                  <a:latin typeface="Varela Round"/>
                  <a:ea typeface="Varela Round"/>
                  <a:cs typeface="Varela Round"/>
                  <a:sym typeface="Varela Round"/>
                </a:defRPr>
              </a:lvl2pPr>
              <a:lvl3pPr marL="1371600" marR="0" lvl="2" indent="-4064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7BD100"/>
                </a:buClr>
                <a:buSzPts val="2800"/>
                <a:buFont typeface="Varela Round"/>
                <a:buChar char="×"/>
                <a:defRPr sz="2800" b="0" i="0" u="none" strike="noStrike" cap="none">
                  <a:solidFill>
                    <a:srgbClr val="546973"/>
                  </a:solidFill>
                  <a:latin typeface="Varela Round"/>
                  <a:ea typeface="Varela Round"/>
                  <a:cs typeface="Varela Round"/>
                  <a:sym typeface="Varela Round"/>
                </a:defRPr>
              </a:lvl3pPr>
              <a:lvl4pPr marL="1828800" marR="0" lvl="3" indent="-4064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7BD100"/>
                </a:buClr>
                <a:buSzPts val="2800"/>
                <a:buFont typeface="Varela Round"/>
                <a:buChar char="×"/>
                <a:defRPr sz="2800" b="0" i="0" u="none" strike="noStrike" cap="none">
                  <a:solidFill>
                    <a:srgbClr val="546973"/>
                  </a:solidFill>
                  <a:latin typeface="Varela Round"/>
                  <a:ea typeface="Varela Round"/>
                  <a:cs typeface="Varela Round"/>
                  <a:sym typeface="Varela Round"/>
                </a:defRPr>
              </a:lvl4pPr>
              <a:lvl5pPr marL="2286000" marR="0" lvl="4" indent="-4064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7BD100"/>
                </a:buClr>
                <a:buSzPts val="2800"/>
                <a:buFont typeface="Varela Round"/>
                <a:buChar char="×"/>
                <a:defRPr sz="2800" b="0" i="0" u="none" strike="noStrike" cap="none">
                  <a:solidFill>
                    <a:srgbClr val="546973"/>
                  </a:solidFill>
                  <a:latin typeface="Varela Round"/>
                  <a:ea typeface="Varela Round"/>
                  <a:cs typeface="Varela Round"/>
                  <a:sym typeface="Varela Round"/>
                </a:defRPr>
              </a:lvl5pPr>
              <a:lvl6pPr marL="2743200" marR="0" lvl="5" indent="-4064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7BD100"/>
                </a:buClr>
                <a:buSzPts val="2800"/>
                <a:buFont typeface="Varela Round"/>
                <a:buChar char="×"/>
                <a:defRPr sz="2800" b="0" i="0" u="none" strike="noStrike" cap="none">
                  <a:solidFill>
                    <a:srgbClr val="546973"/>
                  </a:solidFill>
                  <a:latin typeface="Varela Round"/>
                  <a:ea typeface="Varela Round"/>
                  <a:cs typeface="Varela Round"/>
                  <a:sym typeface="Varela Round"/>
                </a:defRPr>
              </a:lvl6pPr>
              <a:lvl7pPr marL="3200400" marR="0" lvl="6" indent="-4064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46973"/>
                </a:buClr>
                <a:buSzPts val="2800"/>
                <a:buFont typeface="Varela Round"/>
                <a:buChar char="●"/>
                <a:defRPr sz="2800" b="0" i="0" u="none" strike="noStrike" cap="none">
                  <a:solidFill>
                    <a:srgbClr val="546973"/>
                  </a:solidFill>
                  <a:latin typeface="Varela Round"/>
                  <a:ea typeface="Varela Round"/>
                  <a:cs typeface="Varela Round"/>
                  <a:sym typeface="Varela Round"/>
                </a:defRPr>
              </a:lvl7pPr>
              <a:lvl8pPr marL="3657600" marR="0" lvl="7" indent="-4064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46973"/>
                </a:buClr>
                <a:buSzPts val="2800"/>
                <a:buFont typeface="Varela Round"/>
                <a:buChar char="○"/>
                <a:defRPr sz="2800" b="0" i="0" u="none" strike="noStrike" cap="none">
                  <a:solidFill>
                    <a:srgbClr val="546973"/>
                  </a:solidFill>
                  <a:latin typeface="Varela Round"/>
                  <a:ea typeface="Varela Round"/>
                  <a:cs typeface="Varela Round"/>
                  <a:sym typeface="Varela Round"/>
                </a:defRPr>
              </a:lvl8pPr>
              <a:lvl9pPr marL="4114800" marR="0" lvl="8" indent="-4064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46973"/>
                </a:buClr>
                <a:buSzPts val="2800"/>
                <a:buFont typeface="Varela Round"/>
                <a:buChar char="■"/>
                <a:defRPr sz="2800" b="0" i="0" u="none" strike="noStrike" cap="none">
                  <a:solidFill>
                    <a:srgbClr val="546973"/>
                  </a:solidFill>
                  <a:latin typeface="Varela Round"/>
                  <a:ea typeface="Varela Round"/>
                  <a:cs typeface="Varela Round"/>
                  <a:sym typeface="Varela Round"/>
                </a:defRPr>
              </a:lvl9pPr>
            </a:lstStyle>
            <a:p>
              <a:pPr marL="0" indent="0">
                <a:buFont typeface="Varela Round"/>
                <a:buNone/>
              </a:pPr>
              <a:r>
                <a:rPr lang="en-US" sz="220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Thế năng hấp dẫn</a:t>
              </a:r>
              <a:endParaRPr lang="en-US"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138826" y="3316617"/>
            <a:ext cx="4300827" cy="1682248"/>
            <a:chOff x="138826" y="3316617"/>
            <a:chExt cx="4300827" cy="1682248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0695" y="3316617"/>
              <a:ext cx="3408039" cy="1289051"/>
            </a:xfrm>
            <a:prstGeom prst="rect">
              <a:avLst/>
            </a:prstGeom>
          </p:spPr>
        </p:pic>
        <p:sp>
          <p:nvSpPr>
            <p:cNvPr id="17" name="Google Shape;287;p21"/>
            <p:cNvSpPr txBox="1">
              <a:spLocks/>
            </p:cNvSpPr>
            <p:nvPr/>
          </p:nvSpPr>
          <p:spPr>
            <a:xfrm>
              <a:off x="138826" y="4500836"/>
              <a:ext cx="4300827" cy="4980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406400" algn="l" rtl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7BD100"/>
                </a:buClr>
                <a:buSzPts val="2800"/>
                <a:buFont typeface="Varela Round"/>
                <a:buChar char="×"/>
                <a:defRPr sz="2800" b="0" i="0" u="none" strike="noStrike" cap="none">
                  <a:solidFill>
                    <a:srgbClr val="546973"/>
                  </a:solidFill>
                  <a:latin typeface="Varela Round"/>
                  <a:ea typeface="Varela Round"/>
                  <a:cs typeface="Varela Round"/>
                  <a:sym typeface="Varela Round"/>
                </a:defRPr>
              </a:lvl1pPr>
              <a:lvl2pPr marL="914400" marR="0" lvl="1" indent="-4064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7BD100"/>
                </a:buClr>
                <a:buSzPts val="2800"/>
                <a:buFont typeface="Varela Round"/>
                <a:buChar char="×"/>
                <a:defRPr sz="2800" b="0" i="0" u="none" strike="noStrike" cap="none">
                  <a:solidFill>
                    <a:srgbClr val="546973"/>
                  </a:solidFill>
                  <a:latin typeface="Varela Round"/>
                  <a:ea typeface="Varela Round"/>
                  <a:cs typeface="Varela Round"/>
                  <a:sym typeface="Varela Round"/>
                </a:defRPr>
              </a:lvl2pPr>
              <a:lvl3pPr marL="1371600" marR="0" lvl="2" indent="-4064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7BD100"/>
                </a:buClr>
                <a:buSzPts val="2800"/>
                <a:buFont typeface="Varela Round"/>
                <a:buChar char="×"/>
                <a:defRPr sz="2800" b="0" i="0" u="none" strike="noStrike" cap="none">
                  <a:solidFill>
                    <a:srgbClr val="546973"/>
                  </a:solidFill>
                  <a:latin typeface="Varela Round"/>
                  <a:ea typeface="Varela Round"/>
                  <a:cs typeface="Varela Round"/>
                  <a:sym typeface="Varela Round"/>
                </a:defRPr>
              </a:lvl3pPr>
              <a:lvl4pPr marL="1828800" marR="0" lvl="3" indent="-4064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7BD100"/>
                </a:buClr>
                <a:buSzPts val="2800"/>
                <a:buFont typeface="Varela Round"/>
                <a:buChar char="×"/>
                <a:defRPr sz="2800" b="0" i="0" u="none" strike="noStrike" cap="none">
                  <a:solidFill>
                    <a:srgbClr val="546973"/>
                  </a:solidFill>
                  <a:latin typeface="Varela Round"/>
                  <a:ea typeface="Varela Round"/>
                  <a:cs typeface="Varela Round"/>
                  <a:sym typeface="Varela Round"/>
                </a:defRPr>
              </a:lvl4pPr>
              <a:lvl5pPr marL="2286000" marR="0" lvl="4" indent="-4064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7BD100"/>
                </a:buClr>
                <a:buSzPts val="2800"/>
                <a:buFont typeface="Varela Round"/>
                <a:buChar char="×"/>
                <a:defRPr sz="2800" b="0" i="0" u="none" strike="noStrike" cap="none">
                  <a:solidFill>
                    <a:srgbClr val="546973"/>
                  </a:solidFill>
                  <a:latin typeface="Varela Round"/>
                  <a:ea typeface="Varela Round"/>
                  <a:cs typeface="Varela Round"/>
                  <a:sym typeface="Varela Round"/>
                </a:defRPr>
              </a:lvl5pPr>
              <a:lvl6pPr marL="2743200" marR="0" lvl="5" indent="-4064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7BD100"/>
                </a:buClr>
                <a:buSzPts val="2800"/>
                <a:buFont typeface="Varela Round"/>
                <a:buChar char="×"/>
                <a:defRPr sz="2800" b="0" i="0" u="none" strike="noStrike" cap="none">
                  <a:solidFill>
                    <a:srgbClr val="546973"/>
                  </a:solidFill>
                  <a:latin typeface="Varela Round"/>
                  <a:ea typeface="Varela Round"/>
                  <a:cs typeface="Varela Round"/>
                  <a:sym typeface="Varela Round"/>
                </a:defRPr>
              </a:lvl6pPr>
              <a:lvl7pPr marL="3200400" marR="0" lvl="6" indent="-4064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46973"/>
                </a:buClr>
                <a:buSzPts val="2800"/>
                <a:buFont typeface="Varela Round"/>
                <a:buChar char="●"/>
                <a:defRPr sz="2800" b="0" i="0" u="none" strike="noStrike" cap="none">
                  <a:solidFill>
                    <a:srgbClr val="546973"/>
                  </a:solidFill>
                  <a:latin typeface="Varela Round"/>
                  <a:ea typeface="Varela Round"/>
                  <a:cs typeface="Varela Round"/>
                  <a:sym typeface="Varela Round"/>
                </a:defRPr>
              </a:lvl7pPr>
              <a:lvl8pPr marL="3657600" marR="0" lvl="7" indent="-4064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46973"/>
                </a:buClr>
                <a:buSzPts val="2800"/>
                <a:buFont typeface="Varela Round"/>
                <a:buChar char="○"/>
                <a:defRPr sz="2800" b="0" i="0" u="none" strike="noStrike" cap="none">
                  <a:solidFill>
                    <a:srgbClr val="546973"/>
                  </a:solidFill>
                  <a:latin typeface="Varela Round"/>
                  <a:ea typeface="Varela Round"/>
                  <a:cs typeface="Varela Round"/>
                  <a:sym typeface="Varela Round"/>
                </a:defRPr>
              </a:lvl8pPr>
              <a:lvl9pPr marL="4114800" marR="0" lvl="8" indent="-4064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46973"/>
                </a:buClr>
                <a:buSzPts val="2800"/>
                <a:buFont typeface="Varela Round"/>
                <a:buChar char="■"/>
                <a:defRPr sz="2800" b="0" i="0" u="none" strike="noStrike" cap="none">
                  <a:solidFill>
                    <a:srgbClr val="546973"/>
                  </a:solidFill>
                  <a:latin typeface="Varela Round"/>
                  <a:ea typeface="Varela Round"/>
                  <a:cs typeface="Varela Round"/>
                  <a:sym typeface="Varela Round"/>
                </a:defRPr>
              </a:lvl9pPr>
            </a:lstStyle>
            <a:p>
              <a:pPr marL="0" indent="0">
                <a:buFont typeface="Varela Round"/>
                <a:buNone/>
              </a:pPr>
              <a:r>
                <a:rPr lang="en-US" sz="220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Năng lượng hóa học (Hóa năng)</a:t>
              </a:r>
              <a:endParaRPr lang="en-US"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87" name="Google Shape;287;p21"/>
          <p:cNvSpPr txBox="1">
            <a:spLocks noGrp="1"/>
          </p:cNvSpPr>
          <p:nvPr>
            <p:ph type="body" idx="1"/>
          </p:nvPr>
        </p:nvSpPr>
        <p:spPr>
          <a:xfrm>
            <a:off x="1477508" y="2836444"/>
            <a:ext cx="1864895" cy="49802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 năng</a:t>
            </a:r>
            <a:endParaRPr sz="2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5206756" y="3510608"/>
            <a:ext cx="4025593" cy="1501314"/>
            <a:chOff x="5206756" y="3510608"/>
            <a:chExt cx="4025593" cy="1501314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42812" y="3510608"/>
              <a:ext cx="2793330" cy="990228"/>
            </a:xfrm>
            <a:prstGeom prst="rect">
              <a:avLst/>
            </a:prstGeom>
          </p:spPr>
        </p:pic>
        <p:sp>
          <p:nvSpPr>
            <p:cNvPr id="20" name="Google Shape;287;p21"/>
            <p:cNvSpPr txBox="1">
              <a:spLocks/>
            </p:cNvSpPr>
            <p:nvPr/>
          </p:nvSpPr>
          <p:spPr>
            <a:xfrm>
              <a:off x="5206756" y="4513893"/>
              <a:ext cx="4025593" cy="49802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406400" algn="l" rtl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>
                  <a:srgbClr val="7BD100"/>
                </a:buClr>
                <a:buSzPts val="2800"/>
                <a:buFont typeface="Varela Round"/>
                <a:buChar char="×"/>
                <a:defRPr sz="2800" b="0" i="0" u="none" strike="noStrike" cap="none">
                  <a:solidFill>
                    <a:srgbClr val="546973"/>
                  </a:solidFill>
                  <a:latin typeface="Varela Round"/>
                  <a:ea typeface="Varela Round"/>
                  <a:cs typeface="Varela Round"/>
                  <a:sym typeface="Varela Round"/>
                </a:defRPr>
              </a:lvl1pPr>
              <a:lvl2pPr marL="914400" marR="0" lvl="1" indent="-4064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7BD100"/>
                </a:buClr>
                <a:buSzPts val="2800"/>
                <a:buFont typeface="Varela Round"/>
                <a:buChar char="×"/>
                <a:defRPr sz="2800" b="0" i="0" u="none" strike="noStrike" cap="none">
                  <a:solidFill>
                    <a:srgbClr val="546973"/>
                  </a:solidFill>
                  <a:latin typeface="Varela Round"/>
                  <a:ea typeface="Varela Round"/>
                  <a:cs typeface="Varela Round"/>
                  <a:sym typeface="Varela Round"/>
                </a:defRPr>
              </a:lvl2pPr>
              <a:lvl3pPr marL="1371600" marR="0" lvl="2" indent="-4064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7BD100"/>
                </a:buClr>
                <a:buSzPts val="2800"/>
                <a:buFont typeface="Varela Round"/>
                <a:buChar char="×"/>
                <a:defRPr sz="2800" b="0" i="0" u="none" strike="noStrike" cap="none">
                  <a:solidFill>
                    <a:srgbClr val="546973"/>
                  </a:solidFill>
                  <a:latin typeface="Varela Round"/>
                  <a:ea typeface="Varela Round"/>
                  <a:cs typeface="Varela Round"/>
                  <a:sym typeface="Varela Round"/>
                </a:defRPr>
              </a:lvl3pPr>
              <a:lvl4pPr marL="1828800" marR="0" lvl="3" indent="-4064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7BD100"/>
                </a:buClr>
                <a:buSzPts val="2800"/>
                <a:buFont typeface="Varela Round"/>
                <a:buChar char="×"/>
                <a:defRPr sz="2800" b="0" i="0" u="none" strike="noStrike" cap="none">
                  <a:solidFill>
                    <a:srgbClr val="546973"/>
                  </a:solidFill>
                  <a:latin typeface="Varela Round"/>
                  <a:ea typeface="Varela Round"/>
                  <a:cs typeface="Varela Round"/>
                  <a:sym typeface="Varela Round"/>
                </a:defRPr>
              </a:lvl4pPr>
              <a:lvl5pPr marL="2286000" marR="0" lvl="4" indent="-4064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7BD100"/>
                </a:buClr>
                <a:buSzPts val="2800"/>
                <a:buFont typeface="Varela Round"/>
                <a:buChar char="×"/>
                <a:defRPr sz="2800" b="0" i="0" u="none" strike="noStrike" cap="none">
                  <a:solidFill>
                    <a:srgbClr val="546973"/>
                  </a:solidFill>
                  <a:latin typeface="Varela Round"/>
                  <a:ea typeface="Varela Round"/>
                  <a:cs typeface="Varela Round"/>
                  <a:sym typeface="Varela Round"/>
                </a:defRPr>
              </a:lvl5pPr>
              <a:lvl6pPr marL="2743200" marR="0" lvl="5" indent="-4064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7BD100"/>
                </a:buClr>
                <a:buSzPts val="2800"/>
                <a:buFont typeface="Varela Round"/>
                <a:buChar char="×"/>
                <a:defRPr sz="2800" b="0" i="0" u="none" strike="noStrike" cap="none">
                  <a:solidFill>
                    <a:srgbClr val="546973"/>
                  </a:solidFill>
                  <a:latin typeface="Varela Round"/>
                  <a:ea typeface="Varela Round"/>
                  <a:cs typeface="Varela Round"/>
                  <a:sym typeface="Varela Round"/>
                </a:defRPr>
              </a:lvl6pPr>
              <a:lvl7pPr marL="3200400" marR="0" lvl="6" indent="-4064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46973"/>
                </a:buClr>
                <a:buSzPts val="2800"/>
                <a:buFont typeface="Varela Round"/>
                <a:buChar char="●"/>
                <a:defRPr sz="2800" b="0" i="0" u="none" strike="noStrike" cap="none">
                  <a:solidFill>
                    <a:srgbClr val="546973"/>
                  </a:solidFill>
                  <a:latin typeface="Varela Round"/>
                  <a:ea typeface="Varela Round"/>
                  <a:cs typeface="Varela Round"/>
                  <a:sym typeface="Varela Round"/>
                </a:defRPr>
              </a:lvl7pPr>
              <a:lvl8pPr marL="3657600" marR="0" lvl="7" indent="-4064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46973"/>
                </a:buClr>
                <a:buSzPts val="2800"/>
                <a:buFont typeface="Varela Round"/>
                <a:buChar char="○"/>
                <a:defRPr sz="2800" b="0" i="0" u="none" strike="noStrike" cap="none">
                  <a:solidFill>
                    <a:srgbClr val="546973"/>
                  </a:solidFill>
                  <a:latin typeface="Varela Round"/>
                  <a:ea typeface="Varela Round"/>
                  <a:cs typeface="Varela Round"/>
                  <a:sym typeface="Varela Round"/>
                </a:defRPr>
              </a:lvl8pPr>
              <a:lvl9pPr marL="4114800" marR="0" lvl="8" indent="-4064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46973"/>
                </a:buClr>
                <a:buSzPts val="2800"/>
                <a:buFont typeface="Varela Round"/>
                <a:buChar char="■"/>
                <a:defRPr sz="2800" b="0" i="0" u="none" strike="noStrike" cap="none">
                  <a:solidFill>
                    <a:srgbClr val="546973"/>
                  </a:solidFill>
                  <a:latin typeface="Varela Round"/>
                  <a:ea typeface="Varela Round"/>
                  <a:cs typeface="Varela Round"/>
                  <a:sym typeface="Varela Round"/>
                </a:defRPr>
              </a:lvl9pPr>
            </a:lstStyle>
            <a:p>
              <a:pPr marL="0" indent="0">
                <a:buFont typeface="Varela Round"/>
                <a:buNone/>
              </a:pPr>
              <a:r>
                <a:rPr lang="en-US" sz="220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Năng lượng điện (Điện năng)</a:t>
              </a:r>
              <a:endParaRPr lang="en-US"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7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9474" y="2892191"/>
            <a:ext cx="3567408" cy="1496009"/>
          </a:xfrm>
          <a:prstGeom prst="rect">
            <a:avLst/>
          </a:prstGeom>
        </p:spPr>
      </p:pic>
      <p:sp>
        <p:nvSpPr>
          <p:cNvPr id="286" name="Google Shape;286;p21"/>
          <p:cNvSpPr txBox="1">
            <a:spLocks noGrp="1"/>
          </p:cNvSpPr>
          <p:nvPr>
            <p:ph type="title"/>
          </p:nvPr>
        </p:nvSpPr>
        <p:spPr>
          <a:xfrm>
            <a:off x="868550" y="0"/>
            <a:ext cx="7407000" cy="106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smtClean="0">
                <a:latin typeface="Arial" panose="020B0604020202020204" pitchFamily="34" charset="0"/>
                <a:cs typeface="Arial" panose="020B0604020202020204" pitchFamily="34" charset="0"/>
              </a:rPr>
              <a:t>II. CÁC DẠNG NĂNG LƯỢNG</a:t>
            </a:r>
            <a:endParaRPr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9" name="Google Shape;289;p21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sp>
        <p:nvSpPr>
          <p:cNvPr id="14" name="Google Shape;287;p21"/>
          <p:cNvSpPr txBox="1">
            <a:spLocks/>
          </p:cNvSpPr>
          <p:nvPr/>
        </p:nvSpPr>
        <p:spPr>
          <a:xfrm>
            <a:off x="5983162" y="2436957"/>
            <a:ext cx="2520988" cy="4980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BD100"/>
              </a:buClr>
              <a:buSzPts val="2800"/>
              <a:buFont typeface="Varela Round"/>
              <a:buChar char="×"/>
              <a:defRPr sz="2800" b="0" i="0" u="none" strike="noStrike" cap="none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BD100"/>
              </a:buClr>
              <a:buSzPts val="2800"/>
              <a:buFont typeface="Varela Round"/>
              <a:buChar char="×"/>
              <a:defRPr sz="2800" b="0" i="0" u="none" strike="noStrike" cap="none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2pPr>
            <a:lvl3pPr marL="1371600" marR="0" lvl="2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BD100"/>
              </a:buClr>
              <a:buSzPts val="2800"/>
              <a:buFont typeface="Varela Round"/>
              <a:buChar char="×"/>
              <a:defRPr sz="2800" b="0" i="0" u="none" strike="noStrike" cap="none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3pPr>
            <a:lvl4pPr marL="1828800" marR="0" lvl="3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BD100"/>
              </a:buClr>
              <a:buSzPts val="2800"/>
              <a:buFont typeface="Varela Round"/>
              <a:buChar char="×"/>
              <a:defRPr sz="2800" b="0" i="0" u="none" strike="noStrike" cap="none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4pPr>
            <a:lvl5pPr marL="2286000" marR="0" lvl="4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BD100"/>
              </a:buClr>
              <a:buSzPts val="2800"/>
              <a:buFont typeface="Varela Round"/>
              <a:buChar char="×"/>
              <a:defRPr sz="2800" b="0" i="0" u="none" strike="noStrike" cap="none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5pPr>
            <a:lvl6pPr marL="2743200" marR="0" lvl="5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BD100"/>
              </a:buClr>
              <a:buSzPts val="2800"/>
              <a:buFont typeface="Varela Round"/>
              <a:buChar char="×"/>
              <a:defRPr sz="2800" b="0" i="0" u="none" strike="noStrike" cap="none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6pPr>
            <a:lvl7pPr marL="3200400" marR="0" lvl="6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6973"/>
              </a:buClr>
              <a:buSzPts val="2800"/>
              <a:buFont typeface="Varela Round"/>
              <a:buChar char="●"/>
              <a:defRPr sz="2800" b="0" i="0" u="none" strike="noStrike" cap="none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7pPr>
            <a:lvl8pPr marL="3657600" marR="0" lvl="7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6973"/>
              </a:buClr>
              <a:buSzPts val="2800"/>
              <a:buFont typeface="Varela Round"/>
              <a:buChar char="○"/>
              <a:defRPr sz="2800" b="0" i="0" u="none" strike="noStrike" cap="none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8pPr>
            <a:lvl9pPr marL="4114800" marR="0" lvl="8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6973"/>
              </a:buClr>
              <a:buSzPts val="2800"/>
              <a:buFont typeface="Varela Round"/>
              <a:buChar char="■"/>
              <a:defRPr sz="2800" b="0" i="0" u="none" strike="noStrike" cap="none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9pPr>
          </a:lstStyle>
          <a:p>
            <a:pPr marL="0" indent="0">
              <a:buFont typeface="Varela Round"/>
              <a:buNone/>
            </a:pPr>
            <a:r>
              <a:rPr lang="en-US" sz="2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Năng lượng âm</a:t>
            </a:r>
            <a:endParaRPr lang="en-US" sz="2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7" name="Google Shape;287;p21"/>
          <p:cNvSpPr txBox="1">
            <a:spLocks noGrp="1"/>
          </p:cNvSpPr>
          <p:nvPr>
            <p:ph type="body" idx="1"/>
          </p:nvPr>
        </p:nvSpPr>
        <p:spPr>
          <a:xfrm>
            <a:off x="235079" y="2518291"/>
            <a:ext cx="3203577" cy="79709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Năng lượng ánh sáng (quang năng)</a:t>
            </a:r>
            <a:endParaRPr sz="2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Google Shape;287;p21"/>
          <p:cNvSpPr txBox="1">
            <a:spLocks/>
          </p:cNvSpPr>
          <p:nvPr/>
        </p:nvSpPr>
        <p:spPr>
          <a:xfrm>
            <a:off x="3029474" y="4433704"/>
            <a:ext cx="4025593" cy="4980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BD100"/>
              </a:buClr>
              <a:buSzPts val="2800"/>
              <a:buFont typeface="Varela Round"/>
              <a:buChar char="×"/>
              <a:defRPr sz="2800" b="0" i="0" u="none" strike="noStrike" cap="none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BD100"/>
              </a:buClr>
              <a:buSzPts val="2800"/>
              <a:buFont typeface="Varela Round"/>
              <a:buChar char="×"/>
              <a:defRPr sz="2800" b="0" i="0" u="none" strike="noStrike" cap="none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2pPr>
            <a:lvl3pPr marL="1371600" marR="0" lvl="2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BD100"/>
              </a:buClr>
              <a:buSzPts val="2800"/>
              <a:buFont typeface="Varela Round"/>
              <a:buChar char="×"/>
              <a:defRPr sz="2800" b="0" i="0" u="none" strike="noStrike" cap="none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3pPr>
            <a:lvl4pPr marL="1828800" marR="0" lvl="3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BD100"/>
              </a:buClr>
              <a:buSzPts val="2800"/>
              <a:buFont typeface="Varela Round"/>
              <a:buChar char="×"/>
              <a:defRPr sz="2800" b="0" i="0" u="none" strike="noStrike" cap="none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4pPr>
            <a:lvl5pPr marL="2286000" marR="0" lvl="4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BD100"/>
              </a:buClr>
              <a:buSzPts val="2800"/>
              <a:buFont typeface="Varela Round"/>
              <a:buChar char="×"/>
              <a:defRPr sz="2800" b="0" i="0" u="none" strike="noStrike" cap="none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5pPr>
            <a:lvl6pPr marL="2743200" marR="0" lvl="5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BD100"/>
              </a:buClr>
              <a:buSzPts val="2800"/>
              <a:buFont typeface="Varela Round"/>
              <a:buChar char="×"/>
              <a:defRPr sz="2800" b="0" i="0" u="none" strike="noStrike" cap="none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6pPr>
            <a:lvl7pPr marL="3200400" marR="0" lvl="6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6973"/>
              </a:buClr>
              <a:buSzPts val="2800"/>
              <a:buFont typeface="Varela Round"/>
              <a:buChar char="●"/>
              <a:defRPr sz="2800" b="0" i="0" u="none" strike="noStrike" cap="none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7pPr>
            <a:lvl8pPr marL="3657600" marR="0" lvl="7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6973"/>
              </a:buClr>
              <a:buSzPts val="2800"/>
              <a:buFont typeface="Varela Round"/>
              <a:buChar char="○"/>
              <a:defRPr sz="2800" b="0" i="0" u="none" strike="noStrike" cap="none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8pPr>
            <a:lvl9pPr marL="4114800" marR="0" lvl="8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6973"/>
              </a:buClr>
              <a:buSzPts val="2800"/>
              <a:buFont typeface="Varela Round"/>
              <a:buChar char="■"/>
              <a:defRPr sz="2800" b="0" i="0" u="none" strike="noStrike" cap="none">
                <a:solidFill>
                  <a:srgbClr val="546973"/>
                </a:solidFill>
                <a:latin typeface="Varela Round"/>
                <a:ea typeface="Varela Round"/>
                <a:cs typeface="Varela Round"/>
                <a:sym typeface="Varela Round"/>
              </a:defRPr>
            </a:lvl9pPr>
          </a:lstStyle>
          <a:p>
            <a:pPr marL="0" indent="0">
              <a:buFont typeface="Varela Round"/>
              <a:buNone/>
            </a:pPr>
            <a:r>
              <a:rPr lang="en-US" sz="2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Năng lượng nhiệt (Nhiệt năng)</a:t>
            </a:r>
            <a:endParaRPr lang="en-US" sz="2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122" y="1154599"/>
            <a:ext cx="3219071" cy="131765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5621" y="1205863"/>
            <a:ext cx="4531087" cy="1164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094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87" grpId="0" build="p"/>
      <p:bldP spid="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23"/>
          <p:cNvSpPr txBox="1">
            <a:spLocks noGrp="1"/>
          </p:cNvSpPr>
          <p:nvPr>
            <p:ph type="title"/>
          </p:nvPr>
        </p:nvSpPr>
        <p:spPr>
          <a:xfrm>
            <a:off x="457200" y="-1"/>
            <a:ext cx="8229600" cy="106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mtClean="0">
                <a:latin typeface="Arial" panose="020B0604020202020204" pitchFamily="34" charset="0"/>
                <a:cs typeface="Arial" panose="020B0604020202020204" pitchFamily="34" charset="0"/>
              </a:rPr>
              <a:t>Dấu hiệu nhận biết các dạng năng lượng</a:t>
            </a:r>
            <a:endParaRPr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4" name="Google Shape;304;p23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6998342"/>
              </p:ext>
            </p:extLst>
          </p:nvPr>
        </p:nvGraphicFramePr>
        <p:xfrm>
          <a:off x="523300" y="1143957"/>
          <a:ext cx="8163500" cy="3868714"/>
        </p:xfrm>
        <a:graphic>
          <a:graphicData uri="http://schemas.openxmlformats.org/drawingml/2006/table">
            <a:tbl>
              <a:tblPr firstRow="1" bandRow="1">
                <a:tableStyleId>{0660B408-B3CF-4A94-85FC-2B1E0A45F4A2}</a:tableStyleId>
              </a:tblPr>
              <a:tblGrid>
                <a:gridCol w="4081750">
                  <a:extLst>
                    <a:ext uri="{9D8B030D-6E8A-4147-A177-3AD203B41FA5}">
                      <a16:colId xmlns:a16="http://schemas.microsoft.com/office/drawing/2014/main" val="754111653"/>
                    </a:ext>
                  </a:extLst>
                </a:gridCol>
                <a:gridCol w="4081750">
                  <a:extLst>
                    <a:ext uri="{9D8B030D-6E8A-4147-A177-3AD203B41FA5}">
                      <a16:colId xmlns:a16="http://schemas.microsoft.com/office/drawing/2014/main" val="263219931"/>
                    </a:ext>
                  </a:extLst>
                </a:gridCol>
              </a:tblGrid>
              <a:tr h="413067">
                <a:tc>
                  <a:txBody>
                    <a:bodyPr/>
                    <a:lstStyle/>
                    <a:p>
                      <a:pPr algn="ctr"/>
                      <a:r>
                        <a:rPr lang="en-GB" sz="2000" smtClean="0"/>
                        <a:t>Dạng</a:t>
                      </a:r>
                      <a:r>
                        <a:rPr lang="en-GB" sz="2000" baseline="0" smtClean="0"/>
                        <a:t> năng lượng</a:t>
                      </a:r>
                      <a:endParaRPr lang="en-US" sz="20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smtClean="0"/>
                        <a:t>Dấu</a:t>
                      </a:r>
                      <a:r>
                        <a:rPr lang="en-GB" sz="2000" baseline="0" smtClean="0"/>
                        <a:t> hiệu nhận biết</a:t>
                      </a:r>
                      <a:endParaRPr lang="en-US" sz="20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68516645"/>
                  </a:ext>
                </a:extLst>
              </a:tr>
              <a:tr h="413067">
                <a:tc>
                  <a:txBody>
                    <a:bodyPr/>
                    <a:lstStyle/>
                    <a:p>
                      <a:pPr algn="l"/>
                      <a:r>
                        <a:rPr lang="en-GB" sz="2000" smtClean="0"/>
                        <a:t>Động</a:t>
                      </a:r>
                      <a:r>
                        <a:rPr lang="en-GB" sz="2000" baseline="0" smtClean="0"/>
                        <a:t> năng</a:t>
                      </a:r>
                      <a:endParaRPr lang="en-US" sz="20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2000" smtClean="0"/>
                        <a:t>Do chuyển</a:t>
                      </a:r>
                      <a:r>
                        <a:rPr lang="en-GB" sz="2000" baseline="0" smtClean="0"/>
                        <a:t> động của vật</a:t>
                      </a:r>
                      <a:endParaRPr lang="en-US" sz="20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06623396"/>
                  </a:ext>
                </a:extLst>
              </a:tr>
              <a:tr h="670848">
                <a:tc>
                  <a:txBody>
                    <a:bodyPr/>
                    <a:lstStyle/>
                    <a:p>
                      <a:pPr algn="l"/>
                      <a:r>
                        <a:rPr lang="en-GB" sz="2000" smtClean="0"/>
                        <a:t>Thế</a:t>
                      </a:r>
                      <a:r>
                        <a:rPr lang="en-GB" sz="2000" baseline="0" smtClean="0"/>
                        <a:t> năng hấp dẫn</a:t>
                      </a:r>
                      <a:endParaRPr lang="en-US" sz="20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2000" smtClean="0"/>
                        <a:t>Do vật</a:t>
                      </a:r>
                      <a:r>
                        <a:rPr lang="en-GB" sz="2000" baseline="0" smtClean="0"/>
                        <a:t> ở trên cao so với mặt đất</a:t>
                      </a:r>
                      <a:endParaRPr lang="en-US" sz="20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85313645"/>
                  </a:ext>
                </a:extLst>
              </a:tr>
              <a:tr h="719464">
                <a:tc>
                  <a:txBody>
                    <a:bodyPr/>
                    <a:lstStyle/>
                    <a:p>
                      <a:pPr algn="l"/>
                      <a:r>
                        <a:rPr lang="en-GB" sz="2000" baseline="0" smtClean="0"/>
                        <a:t>Hóa năng</a:t>
                      </a:r>
                      <a:endParaRPr lang="en-US" sz="20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2000" smtClean="0"/>
                        <a:t>Sinh</a:t>
                      </a:r>
                      <a:r>
                        <a:rPr lang="en-GB" sz="2000" baseline="0" smtClean="0"/>
                        <a:t> ra do phản ứng hóa học của các hóa chất.</a:t>
                      </a:r>
                      <a:endParaRPr lang="en-US" sz="20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588207"/>
                  </a:ext>
                </a:extLst>
              </a:tr>
              <a:tr h="413067">
                <a:tc>
                  <a:txBody>
                    <a:bodyPr/>
                    <a:lstStyle/>
                    <a:p>
                      <a:pPr algn="l"/>
                      <a:r>
                        <a:rPr lang="en-GB" sz="2000" baseline="0" smtClean="0"/>
                        <a:t>Điện năng</a:t>
                      </a:r>
                      <a:endParaRPr lang="en-US" sz="20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2000" smtClean="0"/>
                        <a:t>Tạo</a:t>
                      </a:r>
                      <a:r>
                        <a:rPr lang="en-GB" sz="2000" baseline="0" smtClean="0"/>
                        <a:t> ra bởi dòng điện</a:t>
                      </a:r>
                      <a:endParaRPr lang="en-US" sz="20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82555297"/>
                  </a:ext>
                </a:extLst>
              </a:tr>
              <a:tr h="413067">
                <a:tc>
                  <a:txBody>
                    <a:bodyPr/>
                    <a:lstStyle/>
                    <a:p>
                      <a:pPr algn="l"/>
                      <a:r>
                        <a:rPr lang="en-GB" sz="2000" smtClean="0"/>
                        <a:t>Quang năng</a:t>
                      </a:r>
                      <a:endParaRPr lang="en-US" sz="20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2000" smtClean="0"/>
                        <a:t>Phát</a:t>
                      </a:r>
                      <a:r>
                        <a:rPr lang="en-GB" sz="2000" baseline="0" smtClean="0"/>
                        <a:t> ra từ các nguồn sáng</a:t>
                      </a:r>
                      <a:endParaRPr lang="en-US" sz="20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83867390"/>
                  </a:ext>
                </a:extLst>
              </a:tr>
              <a:tr h="413067">
                <a:tc>
                  <a:txBody>
                    <a:bodyPr/>
                    <a:lstStyle/>
                    <a:p>
                      <a:pPr algn="l"/>
                      <a:r>
                        <a:rPr lang="en-GB" sz="2000" smtClean="0"/>
                        <a:t>Năng</a:t>
                      </a:r>
                      <a:r>
                        <a:rPr lang="en-GB" sz="2000" baseline="0" smtClean="0"/>
                        <a:t> lượng âm</a:t>
                      </a:r>
                      <a:endParaRPr lang="en-US" sz="20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2000" smtClean="0"/>
                        <a:t>Lan truyền</a:t>
                      </a:r>
                      <a:r>
                        <a:rPr lang="en-GB" sz="2000" baseline="0" smtClean="0"/>
                        <a:t> từ các nguồn âm</a:t>
                      </a:r>
                      <a:endParaRPr lang="en-US" sz="20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51587964"/>
                  </a:ext>
                </a:extLst>
              </a:tr>
              <a:tr h="413067">
                <a:tc>
                  <a:txBody>
                    <a:bodyPr/>
                    <a:lstStyle/>
                    <a:p>
                      <a:pPr algn="l"/>
                      <a:r>
                        <a:rPr lang="en-GB" sz="2000" smtClean="0"/>
                        <a:t>Nhiệt</a:t>
                      </a:r>
                      <a:r>
                        <a:rPr lang="en-GB" sz="2000" baseline="0" smtClean="0"/>
                        <a:t> năng</a:t>
                      </a:r>
                      <a:endParaRPr lang="en-US" sz="20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2000" smtClean="0"/>
                        <a:t>Sinh ra từ</a:t>
                      </a:r>
                      <a:r>
                        <a:rPr lang="en-GB" sz="2000" baseline="0" smtClean="0"/>
                        <a:t> các nguồn nhiệt</a:t>
                      </a:r>
                      <a:endParaRPr lang="en-US" sz="200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17395289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28"/>
          <p:cNvSpPr txBox="1">
            <a:spLocks noGrp="1"/>
          </p:cNvSpPr>
          <p:nvPr>
            <p:ph type="title"/>
          </p:nvPr>
        </p:nvSpPr>
        <p:spPr>
          <a:xfrm>
            <a:off x="457200" y="-1"/>
            <a:ext cx="8229600" cy="106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mtClean="0">
                <a:latin typeface="+mn-lt"/>
              </a:rPr>
              <a:t>Gọi tên các dạng năng lượng chính được sử dụng trong mỗi tình huống sau đây:</a:t>
            </a:r>
            <a:endParaRPr>
              <a:latin typeface="+mn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85659" y="4355183"/>
            <a:ext cx="2677336" cy="40011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GB" sz="2000" smtClean="0">
                <a:latin typeface="+mn-lt"/>
                <a:ea typeface="Calibri" panose="020F0502020204030204" pitchFamily="34" charset="0"/>
              </a:rPr>
              <a:t>N</a:t>
            </a:r>
            <a:r>
              <a:rPr lang="vi-VN" sz="2000" smtClean="0">
                <a:latin typeface="+mn-lt"/>
                <a:ea typeface="Calibri" panose="020F0502020204030204" pitchFamily="34" charset="0"/>
              </a:rPr>
              <a:t>ăng </a:t>
            </a:r>
            <a:r>
              <a:rPr lang="vi-VN" sz="2000">
                <a:latin typeface="+mn-lt"/>
                <a:ea typeface="Calibri" panose="020F0502020204030204" pitchFamily="34" charset="0"/>
              </a:rPr>
              <a:t>lượng áng sáng</a:t>
            </a:r>
            <a:endParaRPr lang="en-US" sz="2000">
              <a:latin typeface="+mn-l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38504" y="4355183"/>
            <a:ext cx="2265364" cy="40011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GB" sz="2000" smtClean="0">
                <a:latin typeface="+mn-lt"/>
                <a:ea typeface="Calibri" panose="020F0502020204030204" pitchFamily="34" charset="0"/>
              </a:rPr>
              <a:t>T</a:t>
            </a:r>
            <a:r>
              <a:rPr lang="vi-VN" sz="2000" smtClean="0">
                <a:latin typeface="+mn-lt"/>
                <a:ea typeface="Calibri" panose="020F0502020204030204" pitchFamily="34" charset="0"/>
              </a:rPr>
              <a:t>hế </a:t>
            </a:r>
            <a:r>
              <a:rPr lang="vi-VN" sz="2000">
                <a:latin typeface="+mn-lt"/>
                <a:ea typeface="Calibri" panose="020F0502020204030204" pitchFamily="34" charset="0"/>
              </a:rPr>
              <a:t>năng hấp dẫn</a:t>
            </a:r>
            <a:endParaRPr lang="en-US" sz="2000">
              <a:latin typeface="+mn-lt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7143582" y="4355183"/>
            <a:ext cx="1354858" cy="40011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GB" sz="2000">
                <a:latin typeface="+mn-lt"/>
                <a:ea typeface="Calibri" panose="020F0502020204030204" pitchFamily="34" charset="0"/>
              </a:rPr>
              <a:t>Đ</a:t>
            </a:r>
            <a:r>
              <a:rPr lang="vi-VN" sz="2000" smtClean="0">
                <a:latin typeface="+mn-lt"/>
                <a:ea typeface="Calibri" panose="020F0502020204030204" pitchFamily="34" charset="0"/>
              </a:rPr>
              <a:t>iện </a:t>
            </a:r>
            <a:r>
              <a:rPr lang="vi-VN" sz="2000">
                <a:latin typeface="+mn-lt"/>
                <a:ea typeface="Calibri" panose="020F0502020204030204" pitchFamily="34" charset="0"/>
              </a:rPr>
              <a:t>năng</a:t>
            </a:r>
            <a:endParaRPr lang="en-US" sz="2000">
              <a:latin typeface="+mn-lt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535" y="1226054"/>
            <a:ext cx="2019300" cy="226695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3068" y="1294967"/>
            <a:ext cx="2590800" cy="21717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04186" y="1737661"/>
            <a:ext cx="2691344" cy="1640438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>
            <a:off x="-23903" y="3655559"/>
            <a:ext cx="312617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000" smtClean="0">
                <a:latin typeface="+mn-lt"/>
                <a:ea typeface="Calibri" panose="020F0502020204030204" pitchFamily="34" charset="0"/>
              </a:rPr>
              <a:t>a) Đọc sách ở sân trường</a:t>
            </a:r>
            <a:endParaRPr lang="en-US" sz="2000">
              <a:latin typeface="+mn-lt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3606030" y="3641343"/>
            <a:ext cx="215796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000" smtClean="0">
                <a:latin typeface="+mn-lt"/>
                <a:ea typeface="Calibri" panose="020F0502020204030204" pitchFamily="34" charset="0"/>
              </a:rPr>
              <a:t>b) Chơi cầu trượt</a:t>
            </a:r>
            <a:endParaRPr lang="en-US" sz="2000">
              <a:latin typeface="+mn-lt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6525631" y="3641343"/>
            <a:ext cx="216116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000" smtClean="0">
                <a:latin typeface="+mn-lt"/>
              </a:rPr>
              <a:t>c) Bật máy vi tính</a:t>
            </a:r>
            <a:endParaRPr lang="en-US" sz="200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2" grpId="0" animBg="1"/>
    </p:bldLst>
  </p:timing>
</p:sld>
</file>

<file path=ppt/theme/theme1.xml><?xml version="1.0" encoding="utf-8"?>
<a:theme xmlns:a="http://schemas.openxmlformats.org/drawingml/2006/main" name="Iras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</TotalTime>
  <Words>841</Words>
  <Application>Microsoft Office PowerPoint</Application>
  <PresentationFormat>On-screen Show (16:9)</PresentationFormat>
  <Paragraphs>128</Paragraphs>
  <Slides>18</Slides>
  <Notes>18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Arial</vt:lpstr>
      <vt:lpstr>Times New Roman</vt:lpstr>
      <vt:lpstr>Calibri</vt:lpstr>
      <vt:lpstr>Wingdings</vt:lpstr>
      <vt:lpstr>Varela Round</vt:lpstr>
      <vt:lpstr>Muli</vt:lpstr>
      <vt:lpstr>Iras template</vt:lpstr>
      <vt:lpstr>MỘT SỐ DẠNG NĂNG LƯỢNG</vt:lpstr>
      <vt:lpstr>Em hãy chỉ ra các dạng năng lượng xuất hiện trong những hiện tượng ở hình? </vt:lpstr>
      <vt:lpstr>I. NHẬN BIẾT NĂNG LƯỢNG</vt:lpstr>
      <vt:lpstr>PowerPoint Presentation</vt:lpstr>
      <vt:lpstr>PowerPoint Presentation</vt:lpstr>
      <vt:lpstr>II. CÁC DẠNG NĂNG LƯỢNG</vt:lpstr>
      <vt:lpstr>II. CÁC DẠNG NĂNG LƯỢNG</vt:lpstr>
      <vt:lpstr>Dấu hiệu nhận biết các dạng năng lượng</vt:lpstr>
      <vt:lpstr>Gọi tên các dạng năng lượng chính được sử dụng trong mỗi tình huống sau đây:</vt:lpstr>
      <vt:lpstr>Hãy chọn dạng năng lượng ở cột A phù hợp với phần mô tả ở cột B</vt:lpstr>
      <vt:lpstr>PowerPoint Presentation</vt:lpstr>
      <vt:lpstr>LUYỆN TẬP</vt:lpstr>
      <vt:lpstr>LUYỆN TẬP</vt:lpstr>
      <vt:lpstr>LUYỆN TẬP</vt:lpstr>
      <vt:lpstr>Câu 4: Ghép mỗi hoạt động ở cột bên trái với nguồn năng lượng ở cột bên phải</vt:lpstr>
      <vt:lpstr>VẬN DỤNG</vt:lpstr>
      <vt:lpstr>NHIỆM VỤ VỀ NHÀ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MỘT SỐ DẠNG NĂNG LƯỢNG</dc:title>
  <dc:creator>VnTeach.Com</dc:creator>
  <cp:keywords>VnTeach.Com</cp:keywords>
  <cp:lastModifiedBy>Admin</cp:lastModifiedBy>
  <cp:revision>15</cp:revision>
  <dcterms:modified xsi:type="dcterms:W3CDTF">2021-07-28T06:53:30Z</dcterms:modified>
</cp:coreProperties>
</file>