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24"/>
  </p:notesMasterIdLst>
  <p:sldIdLst>
    <p:sldId id="267" r:id="rId2"/>
    <p:sldId id="313" r:id="rId3"/>
    <p:sldId id="308" r:id="rId4"/>
    <p:sldId id="284" r:id="rId5"/>
    <p:sldId id="300" r:id="rId6"/>
    <p:sldId id="303" r:id="rId7"/>
    <p:sldId id="282" r:id="rId8"/>
    <p:sldId id="314" r:id="rId9"/>
    <p:sldId id="309" r:id="rId10"/>
    <p:sldId id="311" r:id="rId11"/>
    <p:sldId id="310" r:id="rId12"/>
    <p:sldId id="305" r:id="rId13"/>
    <p:sldId id="290" r:id="rId14"/>
    <p:sldId id="307" r:id="rId15"/>
    <p:sldId id="298" r:id="rId16"/>
    <p:sldId id="272" r:id="rId17"/>
    <p:sldId id="315" r:id="rId18"/>
    <p:sldId id="302" r:id="rId19"/>
    <p:sldId id="299" r:id="rId20"/>
    <p:sldId id="295" r:id="rId21"/>
    <p:sldId id="275" r:id="rId22"/>
    <p:sldId id="316" r:id="rId23"/>
  </p:sldIdLst>
  <p:sldSz cx="14630400" cy="8229600"/>
  <p:notesSz cx="6858000" cy="9144000"/>
  <p:defaultTextStyle>
    <a:defPPr>
      <a:defRPr lang="vi-V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77863" indent="-22066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57313" indent="-44291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36763" indent="-66516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716213" indent="-88741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592" userDrawn="1">
          <p15:clr>
            <a:srgbClr val="A4A3A4"/>
          </p15:clr>
        </p15:guide>
        <p15:guide id="2" pos="46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FF"/>
    <a:srgbClr val="0000CC"/>
    <a:srgbClr val="6600CC"/>
    <a:srgbClr val="FFFFCC"/>
    <a:srgbClr val="F8F8F8"/>
    <a:srgbClr val="A50021"/>
    <a:srgbClr val="EAEAE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14" autoAdjust="0"/>
    <p:restoredTop sz="94728" autoAdjust="0"/>
  </p:normalViewPr>
  <p:slideViewPr>
    <p:cSldViewPr>
      <p:cViewPr varScale="1">
        <p:scale>
          <a:sx n="54" d="100"/>
          <a:sy n="54" d="100"/>
        </p:scale>
        <p:origin x="276" y="78"/>
      </p:cViewPr>
      <p:guideLst>
        <p:guide orient="horz" pos="2592"/>
        <p:guide pos="460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D4E4C8-938B-4F5F-9001-90BBD47B533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gency FB" panose="020B0503020202020204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A79B1C-4818-452E-B08A-995A509D859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gency FB" panose="020B0503020202020204" pitchFamily="34" charset="0"/>
                <a:cs typeface="Arial" charset="0"/>
              </a:defRPr>
            </a:lvl1pPr>
          </a:lstStyle>
          <a:p>
            <a:pPr>
              <a:defRPr/>
            </a:pPr>
            <a:fld id="{3B07E1A0-5AD3-46E5-A399-465ACB103E03}" type="datetimeFigureOut">
              <a:rPr lang="en-US" smtClean="0"/>
              <a:pPr>
                <a:defRPr/>
              </a:pPr>
              <a:t>8/3/2021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7E7516C-4351-45C2-8FCF-97E7D260D9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5DD1BE8-EF51-4FB1-8B09-841ACCEFE3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0839A1-507E-4A70-8EE2-ECF29BA5D37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gency FB" panose="020B0503020202020204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39EA96-4B5E-4C24-81CC-D1D9E3F430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gency FB" panose="020B0503020202020204" pitchFamily="34" charset="0"/>
              </a:defRPr>
            </a:lvl1pPr>
          </a:lstStyle>
          <a:p>
            <a:pPr>
              <a:defRPr/>
            </a:pPr>
            <a:fld id="{F3C3A91C-A541-4924-B9ED-29D28A827116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13573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677863" algn="l" defTabSz="13573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357313" algn="l" defTabSz="13573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2036763" algn="l" defTabSz="13573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716213" algn="l" defTabSz="13573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3396310" algn="l" defTabSz="13585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075572" algn="l" defTabSz="13585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754834" algn="l" defTabSz="13585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34096" algn="l" defTabSz="13585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0160"/>
            <a:ext cx="14630400" cy="823976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8481" y="2885441"/>
            <a:ext cx="9320323" cy="1975562"/>
          </a:xfrm>
        </p:spPr>
        <p:txBody>
          <a:bodyPr anchor="b">
            <a:noAutofit/>
          </a:bodyPr>
          <a:lstStyle>
            <a:lvl1pPr algn="r">
              <a:defRPr sz="648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8481" y="4861000"/>
            <a:ext cx="9320323" cy="131627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EA3A2-7B0A-40E9-9144-50A0550FA777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885823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731520"/>
            <a:ext cx="10316002" cy="40843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364480"/>
            <a:ext cx="10316002" cy="1885154"/>
          </a:xfrm>
        </p:spPr>
        <p:txBody>
          <a:bodyPr anchor="ctr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1F51BA-2F9B-42C9-A48A-3C5CEAB29F54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75670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601" y="731520"/>
            <a:ext cx="9712961" cy="36271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39367" y="4358640"/>
            <a:ext cx="8669429" cy="4572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92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364480"/>
            <a:ext cx="10316002" cy="1885154"/>
          </a:xfrm>
        </p:spPr>
        <p:txBody>
          <a:bodyPr anchor="ctr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1F51BA-2F9B-42C9-A48A-3C5CEAB29F54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  <p:sp>
        <p:nvSpPr>
          <p:cNvPr id="20" name="TextBox 19"/>
          <p:cNvSpPr txBox="1"/>
          <p:nvPr/>
        </p:nvSpPr>
        <p:spPr>
          <a:xfrm>
            <a:off x="650244" y="948454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671613" y="34638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2651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2318386"/>
            <a:ext cx="10316002" cy="3114552"/>
          </a:xfrm>
        </p:spPr>
        <p:txBody>
          <a:bodyPr anchor="b">
            <a:normAutofit/>
          </a:bodyPr>
          <a:lstStyle>
            <a:lvl1pPr algn="l">
              <a:defRPr sz="528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816697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1F51BA-2F9B-42C9-A48A-3C5CEAB29F54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512968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601" y="731520"/>
            <a:ext cx="9712961" cy="36271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9" y="4815840"/>
            <a:ext cx="10316003" cy="61709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8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816697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1F51BA-2F9B-42C9-A48A-3C5CEAB29F54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  <p:sp>
        <p:nvSpPr>
          <p:cNvPr id="24" name="TextBox 23"/>
          <p:cNvSpPr txBox="1"/>
          <p:nvPr/>
        </p:nvSpPr>
        <p:spPr>
          <a:xfrm>
            <a:off x="650244" y="948454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671613" y="34638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50640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731520"/>
            <a:ext cx="10305844" cy="36271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9" y="4815840"/>
            <a:ext cx="10316003" cy="61709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80">
                <a:solidFill>
                  <a:schemeClr val="accent1"/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816697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1F51BA-2F9B-42C9-A48A-3C5CEAB29F54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376395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65E759-88BD-4F18-AA7F-9EE66EE3DEE3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793673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61208" y="731520"/>
            <a:ext cx="1565692" cy="630174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2" y="731520"/>
            <a:ext cx="8472180" cy="630174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96C738-121B-447E-A13B-18722E7CAE65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5502344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731520" y="329566"/>
            <a:ext cx="13167360" cy="702183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1F59AA1-7C6D-4330-AA4E-657F045466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ACAF90C-7C0F-44F6-932D-8CDC029204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7072CCD-3B26-4F31-86C4-CF054F1ACD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FF7429-FE6E-4043-8D64-458FB79DEB95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4003829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3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2375F4-60F8-4DBC-BE6D-007B0332B017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578607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3241041"/>
            <a:ext cx="10316002" cy="2191897"/>
          </a:xfrm>
        </p:spPr>
        <p:txBody>
          <a:bodyPr anchor="b"/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032480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C543EA-D676-488C-8DBE-858FCED6DE94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299264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592707"/>
            <a:ext cx="5020842" cy="465692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07964" y="2592707"/>
            <a:ext cx="5020841" cy="46569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7B472-FF6A-4407-A1E0-C141066176CE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1267072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894" y="2593180"/>
            <a:ext cx="5022748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0894" y="3284695"/>
            <a:ext cx="5022748" cy="396494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06059" y="2593180"/>
            <a:ext cx="5022742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06062" y="3284695"/>
            <a:ext cx="5022740" cy="396494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8FD7C5-8FAA-40CB-AE6D-7549F9A80508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411731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731520"/>
            <a:ext cx="10316002" cy="15849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F7C13-AB6D-46EB-BE18-8EA15737632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1193515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EE0537-2291-4113-A5FA-F060467B467E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913888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1798325"/>
            <a:ext cx="4625434" cy="1534159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2554" y="617910"/>
            <a:ext cx="5416249" cy="66317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1" y="3332483"/>
            <a:ext cx="4625434" cy="3101339"/>
          </a:xfrm>
        </p:spPr>
        <p:txBody>
          <a:bodyPr>
            <a:normAutofit/>
          </a:bodyPr>
          <a:lstStyle>
            <a:lvl1pPr marL="0" indent="0">
              <a:buNone/>
              <a:defRPr sz="1680"/>
            </a:lvl1pPr>
            <a:lvl2pPr marL="548476" indent="0">
              <a:buNone/>
              <a:defRPr sz="1680"/>
            </a:lvl2pPr>
            <a:lvl3pPr marL="1096951" indent="0">
              <a:buNone/>
              <a:defRPr sz="1440"/>
            </a:lvl3pPr>
            <a:lvl4pPr marL="1645427" indent="0">
              <a:buNone/>
              <a:defRPr sz="1200"/>
            </a:lvl4pPr>
            <a:lvl5pPr marL="2193901" indent="0">
              <a:buNone/>
              <a:defRPr sz="1200"/>
            </a:lvl5pPr>
            <a:lvl6pPr marL="2742377" indent="0">
              <a:buNone/>
              <a:defRPr sz="1200"/>
            </a:lvl6pPr>
            <a:lvl7pPr marL="3290852" indent="0">
              <a:buNone/>
              <a:defRPr sz="1200"/>
            </a:lvl7pPr>
            <a:lvl8pPr marL="3839328" indent="0">
              <a:buNone/>
              <a:defRPr sz="1200"/>
            </a:lvl8pPr>
            <a:lvl9pPr marL="4387804" indent="0">
              <a:buNone/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E3E230-E44F-4D8C-9BCC-36D3EA8F7D50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31130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5760720"/>
            <a:ext cx="10316000" cy="680086"/>
          </a:xfrm>
        </p:spPr>
        <p:txBody>
          <a:bodyPr anchor="b">
            <a:normAutofit/>
          </a:bodyPr>
          <a:lstStyle>
            <a:lvl1pPr algn="l">
              <a:defRPr sz="288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801" y="731520"/>
            <a:ext cx="10316002" cy="4614862"/>
          </a:xfrm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2" y="6440806"/>
            <a:ext cx="10316000" cy="808829"/>
          </a:xfrm>
        </p:spPr>
        <p:txBody>
          <a:bodyPr>
            <a:normAutofit/>
          </a:bodyPr>
          <a:lstStyle>
            <a:lvl1pPr marL="0" indent="0">
              <a:buNone/>
              <a:defRPr sz="144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EB2EBC-35D0-4C0A-B096-D7D9E872A17B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522409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0160"/>
            <a:ext cx="14630400" cy="823976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1" y="731520"/>
            <a:ext cx="10316002" cy="15849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1" y="2592707"/>
            <a:ext cx="10316002" cy="4656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46160" y="7249635"/>
            <a:ext cx="109432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801" y="7249635"/>
            <a:ext cx="7557134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08796" y="7249635"/>
            <a:ext cx="82000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FD1F51BA-2F9B-42C9-A48A-3C5CEAB29F54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834455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</p:sldLayoutIdLst>
  <p:txStyles>
    <p:titleStyle>
      <a:lvl1pPr algn="l" defTabSz="548640" rtl="0" eaLnBrk="1" latinLnBrk="0" hangingPunct="1">
        <a:spcBef>
          <a:spcPct val="0"/>
        </a:spcBef>
        <a:buNone/>
        <a:defRPr sz="432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11480" indent="-41148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91540" indent="-34290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3716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9202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46888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01752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56616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1148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6634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hyperlink" Target="http://images.google.com.vn/imgres?imgurl=http://www.biomed-vietnam.com/?do%3Dproduct%26dtd%3Dthumbnail%26id%3D21172%26w%3D200%26h%3D200&amp;imgrefurl=http://www.biomed-vietnam.com/?do%3Dproduct%26dtd%3Dview%26id%3D21172&amp;h=200&amp;w=160&amp;sz=24&amp;hl=vi&amp;start=35&amp;usg=__ZZZXJ0mRVHtUdKyzhU83egOz1lw=&amp;tbnid=XSwFyY5N2FIP-M:&amp;tbnh=104&amp;tbnw=83&amp;prev=/images?q%3Dc%C3%A2n%2Bx%C3%A1ch%26start%3D20%26gbv%3D2%26ndsp%3D20%26hl%3Dvi%26sa%3DN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2130624" y="3682753"/>
            <a:ext cx="8708976" cy="1214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7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ĐO KHỐI LƯỢNG</a:t>
            </a:r>
            <a:endParaRPr lang="vi-VN" altLang="vi-VN" sz="70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1194520" y="1522512"/>
            <a:ext cx="24449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6600" b="1" i="1">
                <a:solidFill>
                  <a:schemeClr val="accent2"/>
                </a:solidFill>
              </a:rPr>
              <a:t>Bài 6</a:t>
            </a:r>
            <a:r>
              <a:rPr lang="en-US" altLang="vi-VN" sz="6600" b="1" i="1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C:\Users\dell\Downloads\download (40)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0523" y="1498904"/>
            <a:ext cx="4328012" cy="4111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 descr="C:\Users\dell\Downloads\download (33)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" r="5000"/>
          <a:stretch>
            <a:fillRect/>
          </a:stretch>
        </p:blipFill>
        <p:spPr bwMode="auto">
          <a:xfrm>
            <a:off x="52057" y="1776484"/>
            <a:ext cx="4444696" cy="351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C:\Users\dell\Downloads\download (41).jf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830" y="1498904"/>
            <a:ext cx="4650068" cy="3957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10"/>
          <p:cNvSpPr txBox="1">
            <a:spLocks noChangeArrowheads="1"/>
          </p:cNvSpPr>
          <p:nvPr/>
        </p:nvSpPr>
        <p:spPr bwMode="auto">
          <a:xfrm>
            <a:off x="1266528" y="286515"/>
            <a:ext cx="11305355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 i="1"/>
              <a:t>   Xác định GHĐ và ĐCNN của cân trong các trường hợp sau:</a:t>
            </a:r>
            <a:endParaRPr lang="vi-VN" altLang="vi-VN" sz="3000" b="1" i="1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074415F3-E6EB-4DE5-9760-0EDBBEE5D47B}"/>
              </a:ext>
            </a:extLst>
          </p:cNvPr>
          <p:cNvSpPr/>
          <p:nvPr/>
        </p:nvSpPr>
        <p:spPr>
          <a:xfrm>
            <a:off x="-223835" y="5442927"/>
            <a:ext cx="3221037" cy="915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852" tIns="67926" rIns="135852" bIns="67926" anchor="ctr"/>
          <a:lstStyle/>
          <a:p>
            <a:pPr algn="ctr" eaLnBrk="1" hangingPunct="1">
              <a:defRPr/>
            </a:pP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9E72D38-287A-4444-AB00-55912DF3A3CA}"/>
              </a:ext>
            </a:extLst>
          </p:cNvPr>
          <p:cNvSpPr/>
          <p:nvPr/>
        </p:nvSpPr>
        <p:spPr>
          <a:xfrm>
            <a:off x="10755526" y="5552504"/>
            <a:ext cx="3222625" cy="917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852" tIns="67926" rIns="135852" bIns="67926" anchor="ctr"/>
          <a:lstStyle/>
          <a:p>
            <a:pPr algn="ctr" eaLnBrk="1" hangingPunct="1">
              <a:defRPr/>
            </a:pP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536C173B-9555-4A84-AE3C-ED88D6279035}"/>
              </a:ext>
            </a:extLst>
          </p:cNvPr>
          <p:cNvSpPr/>
          <p:nvPr/>
        </p:nvSpPr>
        <p:spPr>
          <a:xfrm>
            <a:off x="4863886" y="5456239"/>
            <a:ext cx="3222625" cy="974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852" tIns="67926" rIns="135852" bIns="67926" anchor="ctr"/>
          <a:lstStyle/>
          <a:p>
            <a:pPr algn="ctr" eaLnBrk="1" hangingPunct="1">
              <a:defRPr/>
            </a:pP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98729" y="6748528"/>
            <a:ext cx="2894012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altLang="en-US" sz="3000" b="1">
                <a:solidFill>
                  <a:schemeClr val="accent2"/>
                </a:solidFill>
              </a:rPr>
              <a:t>GHĐ: </a:t>
            </a:r>
            <a:r>
              <a:rPr lang="vi-VN" altLang="en-US" sz="3000" b="1">
                <a:solidFill>
                  <a:srgbClr val="FF0000"/>
                </a:solidFill>
              </a:rPr>
              <a:t>1000 g</a:t>
            </a:r>
            <a:endParaRPr lang="en-US" altLang="en-US" sz="3000" b="1">
              <a:solidFill>
                <a:srgbClr val="FF0000"/>
              </a:solidFill>
            </a:endParaRPr>
          </a:p>
          <a:p>
            <a:pPr algn="just">
              <a:lnSpc>
                <a:spcPct val="115000"/>
              </a:lnSpc>
            </a:pPr>
            <a:r>
              <a:rPr lang="vi-VN" altLang="en-US" sz="3000" b="1">
                <a:solidFill>
                  <a:schemeClr val="accent2"/>
                </a:solidFill>
              </a:rPr>
              <a:t>ĐCNN: </a:t>
            </a:r>
            <a:r>
              <a:rPr lang="vi-VN" altLang="en-US" sz="3000" b="1">
                <a:solidFill>
                  <a:srgbClr val="FF0000"/>
                </a:solidFill>
              </a:rPr>
              <a:t>5 g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5473700" y="6746875"/>
            <a:ext cx="4243388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altLang="en-US" sz="3000" b="1">
                <a:solidFill>
                  <a:schemeClr val="accent2"/>
                </a:solidFill>
              </a:rPr>
              <a:t>GHĐ: </a:t>
            </a:r>
            <a:r>
              <a:rPr lang="vi-VN" altLang="en-US" sz="3000" b="1">
                <a:solidFill>
                  <a:srgbClr val="FF0000"/>
                </a:solidFill>
              </a:rPr>
              <a:t>15 kg</a:t>
            </a:r>
            <a:endParaRPr lang="en-US" altLang="en-US" sz="3000" b="1">
              <a:solidFill>
                <a:srgbClr val="FF0000"/>
              </a:solidFill>
            </a:endParaRPr>
          </a:p>
          <a:p>
            <a:pPr algn="just">
              <a:lnSpc>
                <a:spcPct val="115000"/>
              </a:lnSpc>
            </a:pPr>
            <a:r>
              <a:rPr lang="vi-VN" altLang="en-US" sz="3000" b="1">
                <a:solidFill>
                  <a:schemeClr val="accent2"/>
                </a:solidFill>
              </a:rPr>
              <a:t>ĐCNN: </a:t>
            </a:r>
            <a:r>
              <a:rPr lang="vi-VN" altLang="en-US" sz="3000" b="1">
                <a:solidFill>
                  <a:srgbClr val="FF0000"/>
                </a:solidFill>
              </a:rPr>
              <a:t>0,05 kg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1196836" y="6746875"/>
            <a:ext cx="2750094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altLang="en-US" sz="3000" b="1">
                <a:solidFill>
                  <a:schemeClr val="accent2"/>
                </a:solidFill>
              </a:rPr>
              <a:t>GHĐ: </a:t>
            </a:r>
            <a:r>
              <a:rPr lang="vi-VN" altLang="en-US" sz="3000" b="1">
                <a:solidFill>
                  <a:srgbClr val="FF0000"/>
                </a:solidFill>
              </a:rPr>
              <a:t>130 kg</a:t>
            </a:r>
            <a:endParaRPr lang="en-US" altLang="en-US" sz="3000" b="1">
              <a:solidFill>
                <a:srgbClr val="FF0000"/>
              </a:solidFill>
            </a:endParaRPr>
          </a:p>
          <a:p>
            <a:pPr algn="just">
              <a:lnSpc>
                <a:spcPct val="115000"/>
              </a:lnSpc>
            </a:pPr>
            <a:r>
              <a:rPr lang="vi-VN" altLang="en-US" sz="3000" b="1">
                <a:solidFill>
                  <a:schemeClr val="accent2"/>
                </a:solidFill>
              </a:rPr>
              <a:t>ĐCNN: </a:t>
            </a:r>
            <a:r>
              <a:rPr lang="vi-VN" altLang="en-US" sz="3000" b="1">
                <a:solidFill>
                  <a:srgbClr val="FF0000"/>
                </a:solidFill>
              </a:rPr>
              <a:t>1 kg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 noChangeArrowheads="1"/>
          </p:cNvSpPr>
          <p:nvPr>
            <p:ph type="title"/>
          </p:nvPr>
        </p:nvSpPr>
        <p:spPr>
          <a:xfrm>
            <a:off x="3714800" y="370384"/>
            <a:ext cx="6142359" cy="646976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vi-VN" sz="4000" b="1">
                <a:latin typeface="Arial" panose="020B0604020202020204" pitchFamily="34" charset="0"/>
                <a:cs typeface="Arial" panose="020B0604020202020204" pitchFamily="34" charset="0"/>
              </a:rPr>
              <a:t>III. Cách đo khối l</a:t>
            </a:r>
            <a:r>
              <a:rPr lang="vi-VN" altLang="vi-VN" sz="4000" b="1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altLang="vi-VN" sz="4000" b="1">
                <a:latin typeface="Arial" panose="020B0604020202020204" pitchFamily="34" charset="0"/>
                <a:cs typeface="Arial" panose="020B0604020202020204" pitchFamily="34" charset="0"/>
              </a:rPr>
              <a:t>ợng</a:t>
            </a:r>
            <a:endParaRPr lang="vi-VN" altLang="vi-VN" sz="4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4" descr="can dong h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348" y="2181367"/>
            <a:ext cx="5787247" cy="4618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13"/>
          <p:cNvSpPr>
            <a:spLocks noChangeShapeType="1"/>
          </p:cNvSpPr>
          <p:nvPr/>
        </p:nvSpPr>
        <p:spPr bwMode="auto">
          <a:xfrm flipH="1">
            <a:off x="1413871" y="3115610"/>
            <a:ext cx="4831511" cy="59884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5852" tIns="67926" rIns="135852" bIns="67926"/>
          <a:lstStyle/>
          <a:p>
            <a:endParaRPr lang="en-US">
              <a:latin typeface="Agency FB" panose="020B0503020202020204" pitchFamily="34" charset="0"/>
            </a:endParaRPr>
          </a:p>
        </p:txBody>
      </p:sp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10009883" y="2998669"/>
            <a:ext cx="2325688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vi-VN" sz="3000" b="1" i="1">
                <a:solidFill>
                  <a:srgbClr val="FF0000"/>
                </a:solidFill>
              </a:rPr>
              <a:t>K</a:t>
            </a:r>
            <a:r>
              <a:rPr lang="vi-VN" altLang="vi-VN" sz="3000" b="1" i="1" smtClean="0">
                <a:solidFill>
                  <a:srgbClr val="FF0000"/>
                </a:solidFill>
              </a:rPr>
              <a:t>im </a:t>
            </a:r>
            <a:r>
              <a:rPr lang="vi-VN" altLang="vi-VN" sz="3000" b="1" i="1">
                <a:solidFill>
                  <a:srgbClr val="FF0000"/>
                </a:solidFill>
              </a:rPr>
              <a:t>cân</a:t>
            </a:r>
          </a:p>
        </p:txBody>
      </p:sp>
      <p:sp>
        <p:nvSpPr>
          <p:cNvPr id="6" name="Line 15"/>
          <p:cNvSpPr>
            <a:spLocks noChangeShapeType="1"/>
          </p:cNvSpPr>
          <p:nvPr/>
        </p:nvSpPr>
        <p:spPr bwMode="auto">
          <a:xfrm flipV="1">
            <a:off x="8936974" y="1852223"/>
            <a:ext cx="2070493" cy="689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5852" tIns="67926" rIns="135852" bIns="67926"/>
          <a:lstStyle/>
          <a:p>
            <a:endParaRPr lang="en-US">
              <a:latin typeface="Agency FB" panose="020B0503020202020204" pitchFamily="34" charset="0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9985864" y="5251922"/>
            <a:ext cx="2325688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 i="1">
                <a:solidFill>
                  <a:srgbClr val="FF0000"/>
                </a:solidFill>
              </a:rPr>
              <a:t>T</a:t>
            </a:r>
            <a:r>
              <a:rPr lang="en-US" altLang="vi-VN" sz="3000" b="1" i="1" smtClean="0">
                <a:solidFill>
                  <a:srgbClr val="FF0000"/>
                </a:solidFill>
              </a:rPr>
              <a:t>hân</a:t>
            </a:r>
            <a:r>
              <a:rPr lang="vi-VN" altLang="vi-VN" sz="3000" b="1" i="1" smtClean="0">
                <a:solidFill>
                  <a:srgbClr val="FF0000"/>
                </a:solidFill>
              </a:rPr>
              <a:t> </a:t>
            </a:r>
            <a:r>
              <a:rPr lang="vi-VN" altLang="vi-VN" sz="3000" b="1" i="1">
                <a:solidFill>
                  <a:srgbClr val="FF0000"/>
                </a:solidFill>
              </a:rPr>
              <a:t>cân</a:t>
            </a:r>
          </a:p>
        </p:txBody>
      </p:sp>
      <p:sp>
        <p:nvSpPr>
          <p:cNvPr id="8" name="Text Box 31"/>
          <p:cNvSpPr txBox="1">
            <a:spLocks noChangeArrowheads="1"/>
          </p:cNvSpPr>
          <p:nvPr/>
        </p:nvSpPr>
        <p:spPr bwMode="auto">
          <a:xfrm>
            <a:off x="9534502" y="4533172"/>
            <a:ext cx="3305175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vi-VN" sz="3000" b="1" i="1" smtClean="0">
                <a:solidFill>
                  <a:srgbClr val="FF0000"/>
                </a:solidFill>
              </a:rPr>
              <a:t>Ố</a:t>
            </a:r>
            <a:r>
              <a:rPr lang="vi-VN" altLang="vi-VN" sz="3000" b="1" i="1" smtClean="0">
                <a:solidFill>
                  <a:srgbClr val="FF0000"/>
                </a:solidFill>
              </a:rPr>
              <a:t>c </a:t>
            </a:r>
            <a:r>
              <a:rPr lang="vi-VN" altLang="vi-VN" sz="3000" b="1" i="1">
                <a:solidFill>
                  <a:srgbClr val="FF0000"/>
                </a:solidFill>
              </a:rPr>
              <a:t>điều chỉnh</a:t>
            </a:r>
          </a:p>
        </p:txBody>
      </p:sp>
      <p:sp>
        <p:nvSpPr>
          <p:cNvPr id="9" name="Line 32"/>
          <p:cNvSpPr>
            <a:spLocks noChangeShapeType="1"/>
          </p:cNvSpPr>
          <p:nvPr/>
        </p:nvSpPr>
        <p:spPr bwMode="auto">
          <a:xfrm flipH="1">
            <a:off x="2079511" y="5646085"/>
            <a:ext cx="4741936" cy="103187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5852" tIns="67926" rIns="135852" bIns="67926"/>
          <a:lstStyle/>
          <a:p>
            <a:endParaRPr lang="en-US">
              <a:latin typeface="Agency FB" panose="020B0503020202020204" pitchFamily="34" charset="0"/>
            </a:endParaRPr>
          </a:p>
        </p:txBody>
      </p:sp>
      <p:sp>
        <p:nvSpPr>
          <p:cNvPr id="10" name="Text Box 33"/>
          <p:cNvSpPr txBox="1">
            <a:spLocks noChangeArrowheads="1"/>
          </p:cNvSpPr>
          <p:nvPr/>
        </p:nvSpPr>
        <p:spPr bwMode="auto">
          <a:xfrm>
            <a:off x="9565383" y="5970672"/>
            <a:ext cx="3214688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 i="1">
                <a:solidFill>
                  <a:srgbClr val="FF0000"/>
                </a:solidFill>
              </a:rPr>
              <a:t>Bảng số cân</a:t>
            </a:r>
            <a:endParaRPr lang="vi-VN" altLang="vi-VN" sz="3000" b="1" i="1">
              <a:solidFill>
                <a:srgbClr val="FF0000"/>
              </a:solidFill>
            </a:endParaRPr>
          </a:p>
        </p:txBody>
      </p:sp>
      <p:sp>
        <p:nvSpPr>
          <p:cNvPr id="11" name="Text Box 36"/>
          <p:cNvSpPr txBox="1">
            <a:spLocks noChangeArrowheads="1"/>
          </p:cNvSpPr>
          <p:nvPr/>
        </p:nvSpPr>
        <p:spPr bwMode="auto">
          <a:xfrm>
            <a:off x="5970225" y="7428729"/>
            <a:ext cx="17938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vi-VN" sz="3000" b="1"/>
              <a:t>Hình 5.2</a:t>
            </a:r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10026065" y="3775708"/>
            <a:ext cx="1825625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vi-VN" sz="3000" b="1" i="1">
                <a:solidFill>
                  <a:srgbClr val="FF0000"/>
                </a:solidFill>
              </a:rPr>
              <a:t>Đ</a:t>
            </a:r>
            <a:r>
              <a:rPr lang="vi-VN" altLang="vi-VN" sz="3000" b="1" i="1" smtClean="0">
                <a:solidFill>
                  <a:srgbClr val="FF0000"/>
                </a:solidFill>
              </a:rPr>
              <a:t>ĩa </a:t>
            </a:r>
            <a:r>
              <a:rPr lang="vi-VN" altLang="vi-VN" sz="3000" b="1" i="1">
                <a:solidFill>
                  <a:srgbClr val="FF0000"/>
                </a:solidFill>
              </a:rPr>
              <a:t>cân</a:t>
            </a: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844435" y="1637616"/>
            <a:ext cx="1825625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 b="1"/>
              <a:t>3.</a:t>
            </a:r>
            <a:endParaRPr lang="vi-VN" altLang="vi-VN" sz="3600" b="1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707910" y="3252232"/>
            <a:ext cx="1825625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 b="1"/>
              <a:t>5.</a:t>
            </a:r>
            <a:endParaRPr lang="vi-VN" altLang="vi-VN" sz="3600" b="1"/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932246" y="4653899"/>
            <a:ext cx="1825625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 b="1"/>
              <a:t>1.</a:t>
            </a:r>
            <a:endParaRPr lang="vi-VN" altLang="vi-VN" sz="3600" b="1"/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11038422" y="1306488"/>
            <a:ext cx="1825625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 b="1"/>
              <a:t>2.</a:t>
            </a:r>
            <a:endParaRPr lang="vi-VN" altLang="vi-VN" sz="3600" b="1"/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1166698" y="6390787"/>
            <a:ext cx="1825625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 b="1"/>
              <a:t>4.</a:t>
            </a:r>
            <a:endParaRPr lang="vi-VN" altLang="vi-VN" sz="3600" b="1"/>
          </a:p>
        </p:txBody>
      </p:sp>
      <p:sp>
        <p:nvSpPr>
          <p:cNvPr id="18" name="Line 11"/>
          <p:cNvSpPr>
            <a:spLocks noChangeShapeType="1"/>
          </p:cNvSpPr>
          <p:nvPr/>
        </p:nvSpPr>
        <p:spPr bwMode="auto">
          <a:xfrm flipH="1" flipV="1">
            <a:off x="1492853" y="2231308"/>
            <a:ext cx="5184576" cy="151295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5852" tIns="67926" rIns="135852" bIns="67926"/>
          <a:lstStyle/>
          <a:p>
            <a:endParaRPr lang="en-US">
              <a:latin typeface="Agency FB" panose="020B0503020202020204" pitchFamily="34" charset="0"/>
            </a:endParaRPr>
          </a:p>
        </p:txBody>
      </p:sp>
      <p:sp>
        <p:nvSpPr>
          <p:cNvPr id="20" name="Line 32"/>
          <p:cNvSpPr>
            <a:spLocks noChangeShapeType="1"/>
          </p:cNvSpPr>
          <p:nvPr/>
        </p:nvSpPr>
        <p:spPr bwMode="auto">
          <a:xfrm flipH="1">
            <a:off x="1501681" y="5009628"/>
            <a:ext cx="3391351" cy="9022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5852" tIns="67926" rIns="135852" bIns="67926"/>
          <a:lstStyle/>
          <a:p>
            <a:endParaRPr lang="en-US">
              <a:latin typeface="Agency FB" panose="020B0503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23611E-6 4.38272E-6 L -0.58876 -0.06829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38" y="-34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5417E-6 2.53086E-6 L 0.10753 -0.29611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1" y="-1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6806E-6 4.1358E-6 L -0.59038 -0.15529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25" y="-77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6806E-6 3.02469E-6 L -0.53635 0.05112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23" y="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625E-6 -1.35802E-6 L -0.57617 -0.15008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09" y="-75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5" grpId="1"/>
      <p:bldP spid="6" grpId="0" animBg="1"/>
      <p:bldP spid="7" grpId="0"/>
      <p:bldP spid="7" grpId="1"/>
      <p:bldP spid="8" grpId="0"/>
      <p:bldP spid="8" grpId="1"/>
      <p:bldP spid="9" grpId="0" animBg="1"/>
      <p:bldP spid="10" grpId="0"/>
      <p:bldP spid="10" grpId="1"/>
      <p:bldP spid="11" grpId="0"/>
      <p:bldP spid="12" grpId="0"/>
      <p:bldP spid="12" grpId="1"/>
      <p:bldP spid="13" grpId="0"/>
      <p:bldP spid="14" grpId="0"/>
      <p:bldP spid="15" grpId="0"/>
      <p:bldP spid="16" grpId="0"/>
      <p:bldP spid="17" grpId="0"/>
      <p:bldP spid="18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345" y="442392"/>
            <a:ext cx="6274243" cy="5936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9180283" y="5174511"/>
            <a:ext cx="3252788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 i="1">
                <a:solidFill>
                  <a:srgbClr val="FF0000"/>
                </a:solidFill>
              </a:rPr>
              <a:t>Bộ chỉ thị cân</a:t>
            </a:r>
            <a:endParaRPr lang="vi-VN" altLang="vi-VN" sz="3000" b="1" i="1">
              <a:solidFill>
                <a:srgbClr val="FF0000"/>
              </a:solidFill>
            </a:endParaRPr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8561537" y="3505422"/>
            <a:ext cx="4710112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 i="1">
                <a:solidFill>
                  <a:srgbClr val="FF0000"/>
                </a:solidFill>
              </a:rPr>
              <a:t>Cảm biến trọng lượng</a:t>
            </a:r>
            <a:endParaRPr lang="vi-VN" altLang="vi-VN" sz="3000" b="1" i="1">
              <a:solidFill>
                <a:srgbClr val="FF0000"/>
              </a:solidFill>
            </a:endParaRPr>
          </a:p>
        </p:txBody>
      </p:sp>
      <p:sp>
        <p:nvSpPr>
          <p:cNvPr id="13" name="Text Box 31"/>
          <p:cNvSpPr txBox="1">
            <a:spLocks noChangeArrowheads="1"/>
          </p:cNvSpPr>
          <p:nvPr/>
        </p:nvSpPr>
        <p:spPr bwMode="auto">
          <a:xfrm>
            <a:off x="9591404" y="4313065"/>
            <a:ext cx="3305175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 i="1">
                <a:solidFill>
                  <a:srgbClr val="FF0000"/>
                </a:solidFill>
              </a:rPr>
              <a:t>Bàn cân</a:t>
            </a:r>
            <a:endParaRPr lang="vi-VN" altLang="vi-VN" sz="3000" b="1" i="1">
              <a:solidFill>
                <a:srgbClr val="FF0000"/>
              </a:solidFill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9339413" y="2604694"/>
            <a:ext cx="2676525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 i="1">
                <a:solidFill>
                  <a:srgbClr val="FF0000"/>
                </a:solidFill>
              </a:rPr>
              <a:t>Khung cân</a:t>
            </a:r>
            <a:endParaRPr lang="vi-VN" altLang="vi-VN" sz="3000" b="1" i="1">
              <a:solidFill>
                <a:srgbClr val="FF0000"/>
              </a:solidFill>
            </a:endParaRP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9339413" y="355176"/>
            <a:ext cx="625475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/>
              <a:t>3.</a:t>
            </a:r>
            <a:endParaRPr lang="vi-VN" altLang="vi-VN" sz="3000" b="1"/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>
            <a:off x="5829078" y="4313065"/>
            <a:ext cx="2808510" cy="276395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5852" tIns="67926" rIns="135852" bIns="67926"/>
          <a:lstStyle/>
          <a:p>
            <a:endParaRPr lang="en-US">
              <a:latin typeface="Agency FB" panose="020B0503020202020204" pitchFamily="34" charset="0"/>
            </a:endParaRPr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1122511" y="874440"/>
            <a:ext cx="3137251" cy="75151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5852" tIns="67926" rIns="135852" bIns="67926"/>
          <a:lstStyle/>
          <a:p>
            <a:endParaRPr lang="en-US">
              <a:latin typeface="Agency FB" panose="020B0503020202020204" pitchFamily="34" charset="0"/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8671075" y="7126707"/>
            <a:ext cx="668338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/>
              <a:t>2.</a:t>
            </a:r>
            <a:endParaRPr lang="vi-VN" altLang="vi-VN" sz="3000" b="1"/>
          </a:p>
        </p:txBody>
      </p:sp>
      <p:sp>
        <p:nvSpPr>
          <p:cNvPr id="16395" name="Text Box 16"/>
          <p:cNvSpPr txBox="1">
            <a:spLocks noChangeArrowheads="1"/>
          </p:cNvSpPr>
          <p:nvPr/>
        </p:nvSpPr>
        <p:spPr bwMode="auto">
          <a:xfrm>
            <a:off x="354862" y="435330"/>
            <a:ext cx="1825625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/>
              <a:t>1.</a:t>
            </a:r>
            <a:endParaRPr lang="vi-VN" altLang="vi-VN" sz="3000" b="1"/>
          </a:p>
        </p:txBody>
      </p:sp>
      <p:sp>
        <p:nvSpPr>
          <p:cNvPr id="16396" name="Text Box 16"/>
          <p:cNvSpPr txBox="1">
            <a:spLocks noChangeArrowheads="1"/>
          </p:cNvSpPr>
          <p:nvPr/>
        </p:nvSpPr>
        <p:spPr bwMode="auto">
          <a:xfrm>
            <a:off x="381478" y="3410682"/>
            <a:ext cx="1825625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/>
              <a:t>4.</a:t>
            </a:r>
            <a:endParaRPr lang="vi-VN" altLang="vi-VN" sz="3000" b="1"/>
          </a:p>
        </p:txBody>
      </p:sp>
      <p:sp>
        <p:nvSpPr>
          <p:cNvPr id="22" name="Line 15"/>
          <p:cNvSpPr>
            <a:spLocks noChangeShapeType="1"/>
          </p:cNvSpPr>
          <p:nvPr/>
        </p:nvSpPr>
        <p:spPr bwMode="auto">
          <a:xfrm flipV="1">
            <a:off x="906488" y="2283541"/>
            <a:ext cx="3740021" cy="112714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5852" tIns="67926" rIns="135852" bIns="67926"/>
          <a:lstStyle/>
          <a:p>
            <a:endParaRPr lang="en-US">
              <a:latin typeface="Agency FB" panose="020B0503020202020204" pitchFamily="34" charset="0"/>
            </a:endParaRPr>
          </a:p>
        </p:txBody>
      </p:sp>
      <p:sp>
        <p:nvSpPr>
          <p:cNvPr id="23" name="Line 15"/>
          <p:cNvSpPr>
            <a:spLocks noChangeShapeType="1"/>
          </p:cNvSpPr>
          <p:nvPr/>
        </p:nvSpPr>
        <p:spPr bwMode="auto">
          <a:xfrm flipV="1">
            <a:off x="6451104" y="730423"/>
            <a:ext cx="2888309" cy="89553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5852" tIns="67926" rIns="135852" bIns="67926"/>
          <a:lstStyle/>
          <a:p>
            <a:endParaRPr lang="en-US">
              <a:latin typeface="Agency FB" panose="020B05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.01601 L -0.58909 -0.2573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60" y="-136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2917E-6 -3.45679E-6 L -0.0051 0.2374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118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01755 L 0.08366 -0.39101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8" y="-186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875E-6 0.00829 L -0.5983 -0.1128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15" y="-60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  <p:bldP spid="13" grpId="0"/>
      <p:bldP spid="13" grpId="1"/>
      <p:bldP spid="15" grpId="0"/>
      <p:bldP spid="15" grpId="1"/>
      <p:bldP spid="16" grpId="0"/>
      <p:bldP spid="17" grpId="0" animBg="1"/>
      <p:bldP spid="18" grpId="0" animBg="1"/>
      <p:bldP spid="19" grpId="0"/>
      <p:bldP spid="16395" grpId="0"/>
      <p:bldP spid="16396" grpId="0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372072" y="370304"/>
            <a:ext cx="6761163" cy="72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vi-VN" sz="3800" b="1"/>
              <a:t> </a:t>
            </a:r>
            <a:r>
              <a:rPr lang="en-US" altLang="vi-VN" sz="3800" b="1">
                <a:solidFill>
                  <a:srgbClr val="0070C0"/>
                </a:solidFill>
              </a:rPr>
              <a:t>1. Dùng</a:t>
            </a:r>
            <a:r>
              <a:rPr lang="vi-VN" altLang="vi-VN" sz="3800" b="1">
                <a:solidFill>
                  <a:srgbClr val="0070C0"/>
                </a:solidFill>
              </a:rPr>
              <a:t> cân </a:t>
            </a:r>
            <a:r>
              <a:rPr lang="en-US" altLang="vi-VN" sz="3800" b="1">
                <a:solidFill>
                  <a:srgbClr val="0070C0"/>
                </a:solidFill>
              </a:rPr>
              <a:t>đồng hồ</a:t>
            </a:r>
            <a:r>
              <a:rPr lang="vi-VN" altLang="vi-VN" sz="3800" b="1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5669210" y="1522512"/>
            <a:ext cx="8657092" cy="1383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vi-VN" sz="3000" b="1" smtClean="0">
                <a:solidFill>
                  <a:srgbClr val="FF0000"/>
                </a:solidFill>
              </a:rPr>
              <a:t>- B1</a:t>
            </a:r>
            <a:r>
              <a:rPr lang="en-US" altLang="vi-VN" sz="3000" b="1">
                <a:solidFill>
                  <a:srgbClr val="FF0000"/>
                </a:solidFill>
              </a:rPr>
              <a:t>: Ước lượng khối lượng của vật để chọn cân có GHĐ và ĐCNN thích hợp.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5669210" y="4386060"/>
            <a:ext cx="8277225" cy="760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vi-VN" sz="3000" b="1" smtClean="0">
                <a:solidFill>
                  <a:srgbClr val="FF0000"/>
                </a:solidFill>
              </a:rPr>
              <a:t>- B3</a:t>
            </a:r>
            <a:r>
              <a:rPr lang="en-US" altLang="vi-VN" sz="3000" b="1">
                <a:solidFill>
                  <a:srgbClr val="FF0000"/>
                </a:solidFill>
              </a:rPr>
              <a:t>: Đặt vật cần cân lên đĩa cân.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5669210" y="5254924"/>
            <a:ext cx="8486749" cy="1383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vi-VN" sz="3000" b="1" smtClean="0">
                <a:solidFill>
                  <a:srgbClr val="FF0000"/>
                </a:solidFill>
              </a:rPr>
              <a:t>- B4</a:t>
            </a:r>
            <a:r>
              <a:rPr lang="en-US" altLang="vi-VN" sz="3000" b="1">
                <a:solidFill>
                  <a:srgbClr val="FF0000"/>
                </a:solidFill>
              </a:rPr>
              <a:t>: Mắt nhìn vuông góc với vạch chia trên mặt cân ở đầu kim cân.</a:t>
            </a:r>
          </a:p>
        </p:txBody>
      </p:sp>
      <p:pic>
        <p:nvPicPr>
          <p:cNvPr id="17414" name="Picture 4" descr="can dong h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48" y="2458616"/>
            <a:ext cx="4587531" cy="3661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669210" y="2997615"/>
            <a:ext cx="8657092" cy="1383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vi-VN" sz="3000" b="1" smtClean="0">
                <a:solidFill>
                  <a:srgbClr val="FF0000"/>
                </a:solidFill>
              </a:rPr>
              <a:t>- B2</a:t>
            </a:r>
            <a:r>
              <a:rPr lang="en-US" altLang="vi-VN" sz="3000" b="1">
                <a:solidFill>
                  <a:srgbClr val="FF0000"/>
                </a:solidFill>
              </a:rPr>
              <a:t>: Vặn ốc điều chỉnh để kim cân chỉ đúng vạch số 0.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682365" y="6708136"/>
            <a:ext cx="8643937" cy="760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vi-VN" sz="3000" b="1" smtClean="0">
                <a:solidFill>
                  <a:srgbClr val="FF0000"/>
                </a:solidFill>
              </a:rPr>
              <a:t>- B5</a:t>
            </a:r>
            <a:r>
              <a:rPr lang="en-US" altLang="vi-VN" sz="3000" b="1">
                <a:solidFill>
                  <a:srgbClr val="FF0000"/>
                </a:solidFill>
              </a:rPr>
              <a:t>: Đọc và ghi kết quả.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8" grpId="0"/>
      <p:bldP spid="20489" grpId="0"/>
      <p:bldP spid="20490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409576" y="411164"/>
            <a:ext cx="6761163" cy="72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vi-VN" sz="3800" b="1">
                <a:solidFill>
                  <a:srgbClr val="0070C0"/>
                </a:solidFill>
              </a:rPr>
              <a:t> </a:t>
            </a:r>
            <a:r>
              <a:rPr lang="en-US" altLang="vi-VN" sz="3800" b="1">
                <a:solidFill>
                  <a:srgbClr val="0070C0"/>
                </a:solidFill>
              </a:rPr>
              <a:t>2. Dùng</a:t>
            </a:r>
            <a:r>
              <a:rPr lang="vi-VN" altLang="vi-VN" sz="3800" b="1">
                <a:solidFill>
                  <a:srgbClr val="0070C0"/>
                </a:solidFill>
              </a:rPr>
              <a:t> cân </a:t>
            </a:r>
            <a:r>
              <a:rPr lang="en-US" altLang="vi-VN" sz="3800" b="1">
                <a:solidFill>
                  <a:srgbClr val="0070C0"/>
                </a:solidFill>
              </a:rPr>
              <a:t>điện tử</a:t>
            </a:r>
            <a:endParaRPr lang="vi-VN" altLang="vi-VN" sz="3800" b="1">
              <a:solidFill>
                <a:srgbClr val="0070C0"/>
              </a:solidFill>
            </a:endParaRP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5010944" y="1306488"/>
            <a:ext cx="8936037" cy="1236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vi-VN" sz="2800" b="1">
                <a:solidFill>
                  <a:srgbClr val="FF0000"/>
                </a:solidFill>
              </a:rPr>
              <a:t>- B1: Ước lượng khối lượng cần cân để chọn đơn vị thích hợp (nhấn nút “Units”.- chọn g, kg…)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5040256" y="5157605"/>
            <a:ext cx="8936038" cy="2400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vi-VN" sz="2800" b="1">
                <a:solidFill>
                  <a:srgbClr val="FF0000"/>
                </a:solidFill>
              </a:rPr>
              <a:t>- B3: Sử dụng kẹp hoặc găng tay để đặt bình đựng hoá chất/ dụng cụ đựng vật mẫu lên đĩa cân (tránh để dầu, mỡ… dính vào vật cần đo sẽ làm sai lệch kết quả đo.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018883" y="2955663"/>
            <a:ext cx="8936038" cy="181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vi-VN" sz="2800" b="1">
                <a:solidFill>
                  <a:srgbClr val="FF0000"/>
                </a:solidFill>
              </a:rPr>
              <a:t>- B2: Đặt mẫu vật cần cân nhẹ nhàng trên đĩa cân (nhấn nút “TARE” để cân tự động khấu trừ khối lượng vật chứa)</a:t>
            </a:r>
          </a:p>
        </p:txBody>
      </p:sp>
      <p:pic>
        <p:nvPicPr>
          <p:cNvPr id="1843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96" y="2792034"/>
            <a:ext cx="4190807" cy="3964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8" grpId="0"/>
      <p:bldP spid="20489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206550" y="423863"/>
            <a:ext cx="10429032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vi-VN" sz="3800" b="1">
                <a:solidFill>
                  <a:schemeClr val="accent2"/>
                </a:solidFill>
              </a:rPr>
              <a:t> </a:t>
            </a:r>
            <a:r>
              <a:rPr lang="en-US" altLang="vi-VN" sz="3800" b="1">
                <a:solidFill>
                  <a:schemeClr val="accent2"/>
                </a:solidFill>
              </a:rPr>
              <a:t>Trải nghiệm: Pha một cốc trà quất (trà tắc)</a:t>
            </a:r>
            <a:endParaRPr lang="vi-VN" altLang="vi-VN" sz="3800" b="1">
              <a:solidFill>
                <a:schemeClr val="accent2"/>
              </a:solidFill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74440" y="2458616"/>
            <a:ext cx="8412560" cy="4061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vi-VN" sz="3000" b="1"/>
              <a:t> </a:t>
            </a:r>
            <a:r>
              <a:rPr lang="en-US" altLang="vi-VN" sz="3000" b="1"/>
              <a:t>Nguyên liệu gồm: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/>
              <a:t>		 + 50g đường (vàng, trắng)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/>
              <a:t>		 + 50g quất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/>
              <a:t>		 + 200ml nước trà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>
                <a:solidFill>
                  <a:srgbClr val="FF0000"/>
                </a:solidFill>
              </a:rPr>
              <a:t>Chú ý:</a:t>
            </a:r>
            <a:r>
              <a:rPr lang="en-US" altLang="vi-VN" sz="3000" b="1"/>
              <a:t>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/>
              <a:t>	Tuỳ theo sở thích có thể cho thêm đá</a:t>
            </a:r>
            <a:endParaRPr lang="vi-VN" altLang="vi-VN" sz="3000" b="1"/>
          </a:p>
        </p:txBody>
      </p:sp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4251" y="2746648"/>
            <a:ext cx="5224778" cy="324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ChangeArrowheads="1"/>
          </p:cNvSpPr>
          <p:nvPr/>
        </p:nvSpPr>
        <p:spPr bwMode="auto">
          <a:xfrm>
            <a:off x="356465" y="1218572"/>
            <a:ext cx="13837071" cy="131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 anchor="ctr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vi-VN" sz="3000" b="1" smtClean="0"/>
              <a:t>Câu 1</a:t>
            </a:r>
            <a:r>
              <a:rPr lang="en-US" altLang="vi-VN" sz="3000" b="1"/>
              <a:t>:</a:t>
            </a:r>
            <a:r>
              <a:rPr lang="en-US" altLang="vi-VN" sz="3000" b="1" smtClean="0"/>
              <a:t> </a:t>
            </a:r>
            <a:r>
              <a:rPr lang="en-US" altLang="vi-VN" sz="3000"/>
              <a:t>Quan sát các hình vẽ dưới đây, hãy chỉ ra đâu là cân tiểu ly, cân điện tử, cân đồng hồ, cân xách?</a:t>
            </a:r>
          </a:p>
        </p:txBody>
      </p:sp>
      <p:sp>
        <p:nvSpPr>
          <p:cNvPr id="20483" name="AutoShape 10"/>
          <p:cNvSpPr>
            <a:spLocks noChangeArrowheads="1"/>
          </p:cNvSpPr>
          <p:nvPr/>
        </p:nvSpPr>
        <p:spPr bwMode="auto">
          <a:xfrm>
            <a:off x="5183170" y="124085"/>
            <a:ext cx="4272095" cy="950912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5852" tIns="67926" rIns="135852" bIns="67926" anchor="ctr"/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4000" b="1" smtClean="0">
                <a:solidFill>
                  <a:srgbClr val="FF0000"/>
                </a:solidFill>
              </a:rPr>
              <a:t>LUYỆN TẬP</a:t>
            </a:r>
            <a:endParaRPr lang="vi-VN" altLang="vi-VN" sz="4000" b="1">
              <a:solidFill>
                <a:srgbClr val="FF0000"/>
              </a:solidFill>
            </a:endParaRP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382790" y="7183612"/>
            <a:ext cx="3181350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 i="1">
                <a:solidFill>
                  <a:srgbClr val="A50021"/>
                </a:solidFill>
              </a:rPr>
              <a:t>Cân điện tử</a:t>
            </a:r>
            <a:endParaRPr lang="vi-VN" altLang="vi-VN" sz="3000" b="1" i="1">
              <a:solidFill>
                <a:srgbClr val="A50021"/>
              </a:solidFill>
            </a:endParaRPr>
          </a:p>
        </p:txBody>
      </p:sp>
      <p:sp>
        <p:nvSpPr>
          <p:cNvPr id="23568" name="Text Box 16"/>
          <p:cNvSpPr txBox="1">
            <a:spLocks noChangeArrowheads="1"/>
          </p:cNvSpPr>
          <p:nvPr/>
        </p:nvSpPr>
        <p:spPr bwMode="auto">
          <a:xfrm>
            <a:off x="4449366" y="7146917"/>
            <a:ext cx="3427413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 i="1">
                <a:solidFill>
                  <a:srgbClr val="A50021"/>
                </a:solidFill>
              </a:rPr>
              <a:t>Cân đồng hồ</a:t>
            </a:r>
            <a:endParaRPr lang="vi-VN" altLang="vi-VN" sz="3000" b="1" i="1">
              <a:solidFill>
                <a:srgbClr val="A50021"/>
              </a:solidFill>
            </a:endParaRPr>
          </a:p>
        </p:txBody>
      </p:sp>
      <p:sp>
        <p:nvSpPr>
          <p:cNvPr id="23569" name="Text Box 17"/>
          <p:cNvSpPr txBox="1">
            <a:spLocks noChangeArrowheads="1"/>
          </p:cNvSpPr>
          <p:nvPr/>
        </p:nvSpPr>
        <p:spPr bwMode="auto">
          <a:xfrm>
            <a:off x="8639770" y="7156964"/>
            <a:ext cx="3549650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 i="1">
                <a:solidFill>
                  <a:srgbClr val="A50021"/>
                </a:solidFill>
              </a:rPr>
              <a:t>Cân tiểu ly</a:t>
            </a:r>
            <a:endParaRPr lang="vi-VN" altLang="vi-VN" sz="3000" b="1" i="1">
              <a:solidFill>
                <a:srgbClr val="A50021"/>
              </a:solidFill>
            </a:endParaRPr>
          </a:p>
        </p:txBody>
      </p:sp>
      <p:sp>
        <p:nvSpPr>
          <p:cNvPr id="23570" name="Text Box 18"/>
          <p:cNvSpPr txBox="1">
            <a:spLocks noChangeArrowheads="1"/>
          </p:cNvSpPr>
          <p:nvPr/>
        </p:nvSpPr>
        <p:spPr bwMode="auto">
          <a:xfrm>
            <a:off x="12189420" y="7183612"/>
            <a:ext cx="2693987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 i="1">
                <a:solidFill>
                  <a:srgbClr val="A50021"/>
                </a:solidFill>
              </a:rPr>
              <a:t>Cân x</a:t>
            </a:r>
            <a:r>
              <a:rPr lang="vi-VN" altLang="vi-VN" sz="3000" b="1" i="1">
                <a:solidFill>
                  <a:srgbClr val="A50021"/>
                </a:solidFill>
              </a:rPr>
              <a:t>ách</a:t>
            </a:r>
          </a:p>
        </p:txBody>
      </p:sp>
      <p:sp>
        <p:nvSpPr>
          <p:cNvPr id="23573" name="Text Box 21"/>
          <p:cNvSpPr txBox="1">
            <a:spLocks noChangeArrowheads="1"/>
          </p:cNvSpPr>
          <p:nvPr/>
        </p:nvSpPr>
        <p:spPr bwMode="auto">
          <a:xfrm>
            <a:off x="4674231" y="6485284"/>
            <a:ext cx="2325688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vi-VN" sz="3000" b="1" i="1"/>
              <a:t>Hình 2</a:t>
            </a:r>
          </a:p>
        </p:txBody>
      </p:sp>
      <p:sp>
        <p:nvSpPr>
          <p:cNvPr id="23574" name="Text Box 22"/>
          <p:cNvSpPr txBox="1">
            <a:spLocks noChangeArrowheads="1"/>
          </p:cNvSpPr>
          <p:nvPr/>
        </p:nvSpPr>
        <p:spPr bwMode="auto">
          <a:xfrm>
            <a:off x="8604250" y="6548073"/>
            <a:ext cx="2325688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vi-VN" sz="3000" b="1" i="1"/>
              <a:t>Hình 3</a:t>
            </a:r>
          </a:p>
        </p:txBody>
      </p:sp>
      <p:sp>
        <p:nvSpPr>
          <p:cNvPr id="23575" name="Text Box 23"/>
          <p:cNvSpPr txBox="1">
            <a:spLocks noChangeArrowheads="1"/>
          </p:cNvSpPr>
          <p:nvPr/>
        </p:nvSpPr>
        <p:spPr bwMode="auto">
          <a:xfrm>
            <a:off x="11925872" y="6502193"/>
            <a:ext cx="2327275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vi-VN" sz="3000" b="1" i="1"/>
              <a:t>Hình 4</a:t>
            </a:r>
          </a:p>
        </p:txBody>
      </p:sp>
      <p:pic>
        <p:nvPicPr>
          <p:cNvPr id="20491" name="Picture 24" descr="can dien t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5" y="3288769"/>
            <a:ext cx="3094138" cy="2911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2" name="Picture 25" descr="can dong h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406" y="3339878"/>
            <a:ext cx="3093160" cy="2881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3" name="Picture 26" descr="%3Fdo%3Dproduct%26dtd%3Dthumbnail%26id%3D21172%26w%3D200%26h%3D200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6759" y="3166582"/>
            <a:ext cx="2905499" cy="315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4" name="Picture 27" descr="cantieul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982" y="3194019"/>
            <a:ext cx="3287948" cy="3005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81" name="Text Box 29"/>
          <p:cNvSpPr txBox="1">
            <a:spLocks noChangeArrowheads="1"/>
          </p:cNvSpPr>
          <p:nvPr/>
        </p:nvSpPr>
        <p:spPr bwMode="auto">
          <a:xfrm>
            <a:off x="258416" y="6485284"/>
            <a:ext cx="2325687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vi-VN" sz="3000" b="1" i="1"/>
              <a:t>Hình </a:t>
            </a:r>
            <a:r>
              <a:rPr lang="en-US" altLang="vi-VN" sz="3000" b="1" i="1"/>
              <a:t>1</a:t>
            </a:r>
            <a:endParaRPr lang="vi-VN" altLang="vi-VN" sz="3000" b="1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35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235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235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7" grpId="0"/>
      <p:bldP spid="23568" grpId="0"/>
      <p:bldP spid="23569" grpId="0"/>
      <p:bldP spid="23570" grpId="0"/>
      <p:bldP spid="23573" grpId="0"/>
      <p:bldP spid="23574" grpId="0"/>
      <p:bldP spid="23575" grpId="0"/>
      <p:bldP spid="2358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6F85761-DEB3-44FC-B645-AAC7276D8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432" y="1147329"/>
            <a:ext cx="11628101" cy="67710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vi-VN" sz="3800" b="1" dirty="0"/>
              <a:t>Câu 2: </a:t>
            </a:r>
            <a:r>
              <a:rPr lang="vi-VN" sz="3800" dirty="0"/>
              <a:t>Khi mua trái cây ở chợ, loại cân thích </a:t>
            </a:r>
            <a:r>
              <a:rPr lang="vi-VN" sz="3800"/>
              <a:t>hợp </a:t>
            </a:r>
            <a:r>
              <a:rPr lang="vi-VN" sz="3800" smtClean="0"/>
              <a:t>là</a:t>
            </a:r>
            <a:r>
              <a:rPr lang="en-US" sz="3800" smtClean="0"/>
              <a:t>:</a:t>
            </a:r>
            <a:endParaRPr lang="vi-VN" sz="3800" b="1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2D2EBF6-A4C4-480E-B67E-2172BFA3F8E5}"/>
              </a:ext>
            </a:extLst>
          </p:cNvPr>
          <p:cNvSpPr/>
          <p:nvPr/>
        </p:nvSpPr>
        <p:spPr>
          <a:xfrm>
            <a:off x="3872434" y="4971915"/>
            <a:ext cx="785813" cy="77311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2" name="Rectangle 1"/>
          <p:cNvSpPr/>
          <p:nvPr/>
        </p:nvSpPr>
        <p:spPr>
          <a:xfrm>
            <a:off x="3930824" y="2818656"/>
            <a:ext cx="26084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b="1"/>
              <a:t>A. cân tạ. </a:t>
            </a:r>
            <a:endParaRPr lang="en-US" sz="4000"/>
          </a:p>
        </p:txBody>
      </p:sp>
      <p:sp>
        <p:nvSpPr>
          <p:cNvPr id="4" name="Rectangle 3"/>
          <p:cNvSpPr/>
          <p:nvPr/>
        </p:nvSpPr>
        <p:spPr>
          <a:xfrm>
            <a:off x="3930824" y="3867116"/>
            <a:ext cx="43460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b="1"/>
              <a:t>B. cân Roberval. </a:t>
            </a:r>
            <a:endParaRPr lang="en-US" sz="4000"/>
          </a:p>
        </p:txBody>
      </p:sp>
      <p:sp>
        <p:nvSpPr>
          <p:cNvPr id="7" name="Rectangle 6"/>
          <p:cNvSpPr/>
          <p:nvPr/>
        </p:nvSpPr>
        <p:spPr>
          <a:xfrm>
            <a:off x="3930824" y="5037141"/>
            <a:ext cx="4169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b="1"/>
              <a:t>C. cân đồng hồ. </a:t>
            </a:r>
            <a:endParaRPr lang="en-US" sz="4000"/>
          </a:p>
        </p:txBody>
      </p:sp>
      <p:sp>
        <p:nvSpPr>
          <p:cNvPr id="8" name="Rectangle 7"/>
          <p:cNvSpPr/>
          <p:nvPr/>
        </p:nvSpPr>
        <p:spPr>
          <a:xfrm>
            <a:off x="3961408" y="6207166"/>
            <a:ext cx="33489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vi-VN" sz="4000" b="1"/>
              <a:t>D. cân tiểu li.</a:t>
            </a:r>
            <a:endParaRPr lang="en-GB" sz="4000" b="1"/>
          </a:p>
        </p:txBody>
      </p:sp>
    </p:spTree>
    <p:extLst>
      <p:ext uri="{BB962C8B-B14F-4D97-AF65-F5344CB8AC3E}">
        <p14:creationId xmlns:p14="http://schemas.microsoft.com/office/powerpoint/2010/main" val="56350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6F85761-DEB3-44FC-B645-AAC7276D8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832" y="642320"/>
            <a:ext cx="11305256" cy="158479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3800" b="1" smtClean="0"/>
              <a:t>Câu </a:t>
            </a:r>
            <a:r>
              <a:rPr lang="vi-VN" sz="3800" b="1" dirty="0"/>
              <a:t>3: </a:t>
            </a:r>
            <a:r>
              <a:rPr lang="vi-VN" sz="3800" dirty="0"/>
              <a:t>Loại cân thích hợp để sử dụng cân vàng, bạc ở các tiệm </a:t>
            </a:r>
            <a:r>
              <a:rPr lang="vi-VN" sz="3800"/>
              <a:t>vàng </a:t>
            </a:r>
            <a:r>
              <a:rPr lang="vi-VN" sz="3800" smtClean="0"/>
              <a:t>là</a:t>
            </a:r>
            <a:r>
              <a:rPr lang="en-US" sz="3800" dirty="0"/>
              <a:t>:</a:t>
            </a:r>
            <a:r>
              <a:rPr lang="en-US" sz="3800"/>
              <a:t>	</a:t>
            </a:r>
            <a:r>
              <a:rPr lang="en-US" sz="3800" b="1"/>
              <a:t>	</a:t>
            </a:r>
            <a:r>
              <a:rPr lang="en-US" sz="3800" b="1" dirty="0"/>
              <a:t>		</a:t>
            </a:r>
            <a:r>
              <a:rPr lang="en-US" sz="3800" b="1"/>
              <a:t>	</a:t>
            </a:r>
            <a:endParaRPr lang="vi-VN" sz="3800" b="1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EBF8F1C-594B-4082-B93D-6AC71E4848FE}"/>
              </a:ext>
            </a:extLst>
          </p:cNvPr>
          <p:cNvSpPr/>
          <p:nvPr/>
        </p:nvSpPr>
        <p:spPr>
          <a:xfrm>
            <a:off x="3828876" y="6242388"/>
            <a:ext cx="792162" cy="7778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2" name="Rectangle 1"/>
          <p:cNvSpPr/>
          <p:nvPr/>
        </p:nvSpPr>
        <p:spPr>
          <a:xfrm>
            <a:off x="4002832" y="3106688"/>
            <a:ext cx="2348720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800" b="1"/>
              <a:t>A. cân tạ </a:t>
            </a:r>
            <a:endParaRPr lang="en-US" sz="3800"/>
          </a:p>
        </p:txBody>
      </p:sp>
      <p:sp>
        <p:nvSpPr>
          <p:cNvPr id="4" name="Rectangle 3"/>
          <p:cNvSpPr/>
          <p:nvPr/>
        </p:nvSpPr>
        <p:spPr>
          <a:xfrm>
            <a:off x="3981459" y="4168716"/>
            <a:ext cx="2810385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800" b="1"/>
              <a:t>B. cân đòn </a:t>
            </a:r>
            <a:endParaRPr lang="en-US" sz="3800"/>
          </a:p>
        </p:txBody>
      </p:sp>
      <p:sp>
        <p:nvSpPr>
          <p:cNvPr id="7" name="Rectangle 6"/>
          <p:cNvSpPr/>
          <p:nvPr/>
        </p:nvSpPr>
        <p:spPr>
          <a:xfrm>
            <a:off x="3951702" y="5230744"/>
            <a:ext cx="3974165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800" b="1"/>
              <a:t>C. cân đồng hồ. </a:t>
            </a:r>
            <a:endParaRPr lang="en-US" sz="3800"/>
          </a:p>
        </p:txBody>
      </p:sp>
      <p:sp>
        <p:nvSpPr>
          <p:cNvPr id="8" name="Rectangle 7"/>
          <p:cNvSpPr/>
          <p:nvPr/>
        </p:nvSpPr>
        <p:spPr>
          <a:xfrm>
            <a:off x="3951702" y="6292772"/>
            <a:ext cx="3185487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vi-VN" sz="3800" b="1"/>
              <a:t>D. cân tiểu li.</a:t>
            </a:r>
            <a:endParaRPr lang="vi-VN" sz="3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841290" y="1252538"/>
            <a:ext cx="8371755" cy="69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3600" b="1" smtClean="0">
                <a:solidFill>
                  <a:srgbClr val="FF0000"/>
                </a:solidFill>
              </a:rPr>
              <a:t>Thiết </a:t>
            </a:r>
            <a:r>
              <a:rPr lang="en-US" altLang="vi-VN" sz="3600" b="1">
                <a:solidFill>
                  <a:srgbClr val="FF0000"/>
                </a:solidFill>
              </a:rPr>
              <a:t>kế dụng cụ đo khối lượng</a:t>
            </a:r>
            <a:endParaRPr lang="vi-VN" altLang="vi-VN" sz="3600" b="1">
              <a:solidFill>
                <a:srgbClr val="FF0000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74440" y="2717398"/>
            <a:ext cx="9174770" cy="4522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vi-VN" sz="3000" b="1"/>
              <a:t> </a:t>
            </a:r>
            <a:r>
              <a:rPr lang="en-US" altLang="vi-VN" sz="3000" b="1" i="1"/>
              <a:t>Vật liệu gồm: </a:t>
            </a:r>
          </a:p>
          <a:p>
            <a:pPr indent="406400"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 i="1" smtClean="0"/>
              <a:t>+ </a:t>
            </a:r>
            <a:r>
              <a:rPr lang="en-US" altLang="vi-VN" sz="3000" b="1" i="1"/>
              <a:t>1 cái móc áo </a:t>
            </a:r>
          </a:p>
          <a:p>
            <a:pPr indent="406400"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 i="1" smtClean="0"/>
              <a:t>+ </a:t>
            </a:r>
            <a:r>
              <a:rPr lang="en-US" altLang="vi-VN" sz="3000" b="1" i="1"/>
              <a:t>2 cốc giấy (nhựa)</a:t>
            </a:r>
          </a:p>
          <a:p>
            <a:pPr indent="406400"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 i="1" smtClean="0"/>
              <a:t>+ </a:t>
            </a:r>
            <a:r>
              <a:rPr lang="en-US" altLang="vi-VN" sz="3000" b="1" i="1"/>
              <a:t>Bộ quả cân (mẫu vật biết trước khối lượng)</a:t>
            </a:r>
          </a:p>
          <a:p>
            <a:pPr indent="406400"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 i="1" smtClean="0"/>
              <a:t>+ </a:t>
            </a:r>
            <a:r>
              <a:rPr lang="en-US" altLang="vi-VN" sz="3000" b="1" i="1"/>
              <a:t>dây sợi</a:t>
            </a:r>
          </a:p>
          <a:p>
            <a:pPr indent="406400"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 i="1" smtClean="0"/>
              <a:t>+ </a:t>
            </a:r>
            <a:r>
              <a:rPr lang="en-US" altLang="vi-VN" sz="3000" b="1" i="1"/>
              <a:t>Thước các loại, kéo, bút, giấy bìa, băng kéo dính …</a:t>
            </a:r>
            <a:endParaRPr lang="vi-VN" altLang="vi-VN" sz="3000" b="1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3752" y="2561133"/>
            <a:ext cx="18669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7688" y="4881264"/>
            <a:ext cx="2727325" cy="19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6" name="Picture 2" descr="cuộn dây dù to sợi 0.7mm - Dayduto07m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8664" y="4978896"/>
            <a:ext cx="2171700" cy="171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5183170" y="124085"/>
            <a:ext cx="4272095" cy="950912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5852" tIns="67926" rIns="135852" bIns="67926" anchor="ctr"/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4000" b="1" smtClean="0">
                <a:solidFill>
                  <a:srgbClr val="FF0000"/>
                </a:solidFill>
              </a:rPr>
              <a:t>VẬN DỤNG</a:t>
            </a:r>
            <a:endParaRPr lang="vi-VN" altLang="vi-VN" sz="4000" b="1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2907" y="2440219"/>
            <a:ext cx="2849199" cy="21087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536" y="3668605"/>
            <a:ext cx="4688894" cy="3600400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4567714" y="1112955"/>
            <a:ext cx="6192688" cy="3024574"/>
          </a:xfrm>
          <a:prstGeom prst="cloudCallout">
            <a:avLst>
              <a:gd name="adj1" fmla="val -39435"/>
              <a:gd name="adj2" fmla="val 69174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082952" y="1581880"/>
            <a:ext cx="5592287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3200">
                <a:solidFill>
                  <a:srgbClr val="000000"/>
                </a:solidFill>
                <a:ea typeface="Calibri" panose="020F0502020204030204" pitchFamily="34" charset="0"/>
              </a:rPr>
              <a:t>Làm thế nào để so sánh chính xác khối lượng của hai cốc?”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86369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978496" y="2602632"/>
            <a:ext cx="10784126" cy="4032448"/>
          </a:xfrm>
          <a:prstGeom prst="flowChartAlternateProcess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54" name="AutoShape 6"/>
          <p:cNvSpPr>
            <a:spLocks noGrp="1" noChangeArrowheads="1"/>
          </p:cNvSpPr>
          <p:nvPr>
            <p:ph type="title"/>
          </p:nvPr>
        </p:nvSpPr>
        <p:spPr>
          <a:xfrm>
            <a:off x="3282752" y="586408"/>
            <a:ext cx="6130429" cy="977305"/>
          </a:xfrm>
          <a:prstGeom prst="ribbon">
            <a:avLst>
              <a:gd name="adj1" fmla="val 12500"/>
              <a:gd name="adj2" fmla="val 50000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normAutofit/>
          </a:bodyPr>
          <a:lstStyle/>
          <a:p>
            <a:pPr algn="ctr"/>
            <a:r>
              <a:rPr lang="en-US" altLang="vi-VN" sz="40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</a:t>
            </a:r>
            <a:r>
              <a:rPr lang="en-US" altLang="vi-VN" sz="4000" b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endParaRPr lang="vi-VN" altLang="vi-VN" sz="4000" b="1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5" name="Text Box 4"/>
          <p:cNvSpPr>
            <a:spLocks noGrp="1" noChangeArrowheads="1"/>
          </p:cNvSpPr>
          <p:nvPr>
            <p:ph idx="1"/>
          </p:nvPr>
        </p:nvSpPr>
        <p:spPr>
          <a:xfrm>
            <a:off x="1226427" y="2817882"/>
            <a:ext cx="10153128" cy="3601948"/>
          </a:xfr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GB" altLang="vi-VN" sz="3000" b="1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vi-VN" altLang="vi-VN" sz="3000" b="1" smtClean="0">
                <a:latin typeface="Arial" panose="020B0604020202020204" pitchFamily="34" charset="0"/>
                <a:cs typeface="Arial" panose="020B0604020202020204" pitchFamily="34" charset="0"/>
              </a:rPr>
              <a:t>Khối </a:t>
            </a:r>
            <a:r>
              <a:rPr lang="vi-VN" altLang="vi-VN" sz="3000" b="1">
                <a:latin typeface="Arial" panose="020B0604020202020204" pitchFamily="34" charset="0"/>
                <a:cs typeface="Arial" panose="020B0604020202020204" pitchFamily="34" charset="0"/>
              </a:rPr>
              <a:t>lượng của một vật chỉ lượng chất tạo thành vật đó.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GB" altLang="vi-VN" sz="3000" b="1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vi-VN" altLang="vi-VN" sz="3000" b="1" smtClean="0">
                <a:latin typeface="Arial" panose="020B0604020202020204" pitchFamily="34" charset="0"/>
                <a:cs typeface="Arial" panose="020B0604020202020204" pitchFamily="34" charset="0"/>
              </a:rPr>
              <a:t>Đơn </a:t>
            </a:r>
            <a:r>
              <a:rPr lang="vi-VN" altLang="vi-VN" sz="3000" b="1">
                <a:latin typeface="Arial" panose="020B0604020202020204" pitchFamily="34" charset="0"/>
                <a:cs typeface="Arial" panose="020B0604020202020204" pitchFamily="34" charset="0"/>
              </a:rPr>
              <a:t>vị của khối lượng là kilôgam (kg</a:t>
            </a:r>
            <a:r>
              <a:rPr lang="vi-VN" altLang="vi-VN" sz="3000" b="1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GB" altLang="vi-VN" sz="30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GB" altLang="vi-VN" sz="3000" b="1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vi-VN" altLang="vi-VN" sz="3000" b="1" smtClean="0">
                <a:latin typeface="Arial" panose="020B0604020202020204" pitchFamily="34" charset="0"/>
                <a:cs typeface="Arial" panose="020B0604020202020204" pitchFamily="34" charset="0"/>
              </a:rPr>
              <a:t>Người </a:t>
            </a:r>
            <a:r>
              <a:rPr lang="vi-VN" altLang="vi-VN" sz="3000" b="1">
                <a:latin typeface="Arial" panose="020B0604020202020204" pitchFamily="34" charset="0"/>
                <a:cs typeface="Arial" panose="020B0604020202020204" pitchFamily="34" charset="0"/>
              </a:rPr>
              <a:t>ta dùng cân để đo khối lượng.  </a:t>
            </a:r>
            <a:endParaRPr lang="en-GB" altLang="vi-VN" sz="30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vi-VN" sz="3000" b="1" smtClean="0">
                <a:latin typeface="Arial" panose="020B0604020202020204" pitchFamily="34" charset="0"/>
                <a:cs typeface="Arial" panose="020B0604020202020204" pitchFamily="34" charset="0"/>
              </a:rPr>
              <a:t>4. Cách </a:t>
            </a:r>
            <a:r>
              <a:rPr lang="en-US" altLang="vi-VN" sz="3000" b="1">
                <a:latin typeface="Arial" panose="020B0604020202020204" pitchFamily="34" charset="0"/>
                <a:cs typeface="Arial" panose="020B0604020202020204" pitchFamily="34" charset="0"/>
              </a:rPr>
              <a:t>đo khối l</a:t>
            </a:r>
            <a:r>
              <a:rPr lang="vi-VN" altLang="vi-VN" sz="3000" b="1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altLang="vi-VN" sz="3000" b="1">
                <a:latin typeface="Arial" panose="020B0604020202020204" pitchFamily="34" charset="0"/>
                <a:cs typeface="Arial" panose="020B0604020202020204" pitchFamily="34" charset="0"/>
              </a:rPr>
              <a:t>ợng bằng cân đồng hồ, cân điện tử.</a:t>
            </a:r>
            <a:endParaRPr lang="vi-VN" altLang="vi-VN" sz="3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1050504" y="1666528"/>
            <a:ext cx="10113527" cy="5266928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5010943" y="502196"/>
            <a:ext cx="3305175" cy="752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vi-VN" sz="4000" b="1" smtClean="0">
                <a:solidFill>
                  <a:schemeClr val="accent2"/>
                </a:solidFill>
              </a:rPr>
              <a:t>VỀ NHÀ</a:t>
            </a:r>
            <a:endParaRPr lang="vi-VN" altLang="vi-VN" sz="4000" b="1">
              <a:solidFill>
                <a:schemeClr val="accent2"/>
              </a:solidFill>
            </a:endParaRP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1842592" y="2908444"/>
            <a:ext cx="9321439" cy="2783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vi-VN" altLang="vi-VN" sz="3000"/>
              <a:t> </a:t>
            </a:r>
            <a:r>
              <a:rPr lang="vi-VN" altLang="vi-VN" sz="3000" b="1"/>
              <a:t>Học thuộc ghi nhớ.</a:t>
            </a:r>
          </a:p>
          <a:p>
            <a:pPr eaLnBrk="1" hangingPunct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vi-VN" altLang="vi-VN" sz="3000" b="1"/>
              <a:t> Làm bài tập </a:t>
            </a:r>
            <a:r>
              <a:rPr lang="en-US" altLang="vi-VN" sz="3000" b="1"/>
              <a:t>6. SBT</a:t>
            </a:r>
          </a:p>
          <a:p>
            <a:pPr eaLnBrk="1" hangingPunct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altLang="vi-VN" sz="3000" b="1"/>
              <a:t> Hoàn thiện thiết kế cân đơn giản và thiết kế một cân đơn giản khác như cân đòn, cân lò xo…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11"/>
          <p:cNvSpPr>
            <a:spLocks noChangeArrowheads="1" noChangeShapeType="1" noTextEdit="1"/>
          </p:cNvSpPr>
          <p:nvPr/>
        </p:nvSpPr>
        <p:spPr bwMode="auto">
          <a:xfrm>
            <a:off x="1122512" y="2098576"/>
            <a:ext cx="9865096" cy="97195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300" b="1" kern="10">
                <a:ln/>
                <a:solidFill>
                  <a:schemeClr val="accent4"/>
                </a:solidFill>
              </a:rPr>
              <a:t> XIN CHÀO CÁC EM</a:t>
            </a:r>
          </a:p>
        </p:txBody>
      </p:sp>
      <p:sp>
        <p:nvSpPr>
          <p:cNvPr id="4" name="WordArt 11"/>
          <p:cNvSpPr>
            <a:spLocks noChangeArrowheads="1" noChangeShapeType="1" noTextEdit="1"/>
          </p:cNvSpPr>
          <p:nvPr/>
        </p:nvSpPr>
        <p:spPr bwMode="auto">
          <a:xfrm>
            <a:off x="908116" y="4437584"/>
            <a:ext cx="11017224" cy="108012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300" b="1" kern="10">
                <a:ln/>
                <a:solidFill>
                  <a:schemeClr val="accent4"/>
                </a:solidFill>
              </a:rPr>
              <a:t>HẸN GẶP LẠI VÀO TIẾT SAU</a:t>
            </a:r>
          </a:p>
        </p:txBody>
      </p:sp>
    </p:spTree>
    <p:extLst>
      <p:ext uri="{BB962C8B-B14F-4D97-AF65-F5344CB8AC3E}">
        <p14:creationId xmlns:p14="http://schemas.microsoft.com/office/powerpoint/2010/main" val="162725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 noChangeArrowheads="1"/>
          </p:cNvSpPr>
          <p:nvPr>
            <p:ph type="title"/>
          </p:nvPr>
        </p:nvSpPr>
        <p:spPr>
          <a:xfrm>
            <a:off x="3138736" y="427667"/>
            <a:ext cx="7727691" cy="576064"/>
          </a:xfrm>
        </p:spPr>
        <p:txBody>
          <a:bodyPr>
            <a:noAutofit/>
          </a:bodyPr>
          <a:lstStyle/>
          <a:p>
            <a:pPr algn="l"/>
            <a:r>
              <a:rPr lang="en-US" altLang="vi-VN" sz="4000" b="1">
                <a:latin typeface="Arial" panose="020B0604020202020204" pitchFamily="34" charset="0"/>
                <a:cs typeface="Arial" panose="020B0604020202020204" pitchFamily="34" charset="0"/>
              </a:rPr>
              <a:t>I. Đ</a:t>
            </a:r>
            <a:r>
              <a:rPr lang="vi-VN" altLang="vi-VN" sz="4000" b="1"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altLang="vi-VN" sz="4000" b="1">
                <a:latin typeface="Arial" panose="020B0604020202020204" pitchFamily="34" charset="0"/>
                <a:cs typeface="Arial" panose="020B0604020202020204" pitchFamily="34" charset="0"/>
              </a:rPr>
              <a:t>n vị đo khối l</a:t>
            </a:r>
            <a:r>
              <a:rPr lang="vi-VN" altLang="vi-VN" sz="4000" b="1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altLang="vi-VN" sz="4000" b="1">
                <a:latin typeface="Arial" panose="020B0604020202020204" pitchFamily="34" charset="0"/>
                <a:cs typeface="Arial" panose="020B0604020202020204" pitchFamily="34" charset="0"/>
              </a:rPr>
              <a:t>ợng</a:t>
            </a:r>
            <a:endParaRPr lang="vi-VN" altLang="vi-VN" sz="4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402431" y="1394420"/>
            <a:ext cx="10921885" cy="1263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406400" algn="just" eaLnBrk="1" hangingPunct="1">
              <a:lnSpc>
                <a:spcPct val="150000"/>
              </a:lnSpc>
              <a:spcBef>
                <a:spcPts val="600"/>
              </a:spcBef>
              <a:buNone/>
            </a:pPr>
            <a:r>
              <a:rPr lang="vi-VN" sz="2600" b="1" smtClean="0">
                <a:ea typeface="Times New Roman" panose="02020603050405020304" pitchFamily="18" charset="0"/>
              </a:rPr>
              <a:t>Trong </a:t>
            </a:r>
            <a:r>
              <a:rPr lang="vi-VN" sz="2600" b="1">
                <a:ea typeface="Times New Roman" panose="02020603050405020304" pitchFamily="18" charset="0"/>
              </a:rPr>
              <a:t>hệ thống đo lường hợp pháp của Việt </a:t>
            </a:r>
            <a:r>
              <a:rPr lang="vi-VN" sz="2600" b="1" smtClean="0">
                <a:ea typeface="Times New Roman" panose="02020603050405020304" pitchFamily="18" charset="0"/>
              </a:rPr>
              <a:t>Nam</a:t>
            </a:r>
            <a:r>
              <a:rPr lang="en-US" sz="2600" b="1" smtClean="0"/>
              <a:t>, đ</a:t>
            </a:r>
            <a:r>
              <a:rPr lang="vi-VN" altLang="vi-VN" sz="2600" b="1" smtClean="0"/>
              <a:t>ơn </a:t>
            </a:r>
            <a:r>
              <a:rPr lang="vi-VN" altLang="vi-VN" sz="2600" b="1"/>
              <a:t>vị đo khối lượng là </a:t>
            </a:r>
            <a:r>
              <a:rPr lang="vi-VN" altLang="vi-VN" sz="2600" b="1">
                <a:solidFill>
                  <a:srgbClr val="FF0000"/>
                </a:solidFill>
              </a:rPr>
              <a:t>kilôgam</a:t>
            </a:r>
            <a:r>
              <a:rPr lang="vi-VN" altLang="vi-VN" sz="2600" b="1" smtClean="0"/>
              <a:t>.</a:t>
            </a:r>
            <a:r>
              <a:rPr lang="en-GB" altLang="vi-VN" sz="2600" b="1" smtClean="0"/>
              <a:t> Kí hiệu là </a:t>
            </a:r>
            <a:r>
              <a:rPr lang="en-GB" altLang="vi-VN" sz="2600" b="1" smtClean="0">
                <a:solidFill>
                  <a:srgbClr val="FF0000"/>
                </a:solidFill>
              </a:rPr>
              <a:t>Kg.</a:t>
            </a:r>
            <a:endParaRPr lang="vi-VN" altLang="vi-VN" sz="2600" b="1">
              <a:solidFill>
                <a:srgbClr val="FF0000"/>
              </a:solidFill>
            </a:endParaRP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381223" y="2777725"/>
            <a:ext cx="11665296" cy="1263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45720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vi-VN" sz="2600" b="1" smtClean="0"/>
              <a:t>Kilôgam </a:t>
            </a:r>
            <a:r>
              <a:rPr lang="en-US" altLang="vi-VN" sz="2600" b="1"/>
              <a:t>là khối lượng của một quả cân mẫu (làm bằng bạch kim pha Iriđi), đặt ở Viện Đo lường quốc tế ở </a:t>
            </a:r>
            <a:r>
              <a:rPr lang="en-US" altLang="vi-VN" sz="2600" b="1" smtClean="0"/>
              <a:t>Pháp</a:t>
            </a:r>
            <a:endParaRPr lang="vi-VN" altLang="vi-VN" sz="2600" b="1"/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888" y="4161031"/>
            <a:ext cx="4536504" cy="386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ntagon 4"/>
          <p:cNvSpPr/>
          <p:nvPr/>
        </p:nvSpPr>
        <p:spPr>
          <a:xfrm>
            <a:off x="3210744" y="2314600"/>
            <a:ext cx="6912768" cy="4392488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498776" y="2541074"/>
            <a:ext cx="5184576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1</a:t>
            </a:r>
            <a:r>
              <a:rPr lang="en-GB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 gam (</a:t>
            </a:r>
            <a:r>
              <a:rPr lang="vi-VN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g</a:t>
            </a:r>
            <a:r>
              <a:rPr lang="en-GB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)</a:t>
            </a:r>
            <a:r>
              <a:rPr lang="vi-VN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vi-VN" sz="2800" b="1">
                <a:solidFill>
                  <a:srgbClr val="000000"/>
                </a:solidFill>
                <a:ea typeface="Times New Roman" panose="02020603050405020304" pitchFamily="18" charset="0"/>
              </a:rPr>
              <a:t>= </a:t>
            </a:r>
            <a:r>
              <a:rPr lang="en-GB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0,001 </a:t>
            </a:r>
            <a:r>
              <a:rPr lang="vi-VN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kg</a:t>
            </a:r>
            <a:endParaRPr lang="en-US" sz="2800" b="1">
              <a:ea typeface="Calibri" panose="020F0502020204030204" pitchFamily="34" charset="0"/>
            </a:endParaRPr>
          </a:p>
          <a:p>
            <a:pPr marL="30480" marR="3048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1</a:t>
            </a:r>
            <a:r>
              <a:rPr lang="en-GB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 miligam (</a:t>
            </a:r>
            <a:r>
              <a:rPr lang="vi-VN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mg</a:t>
            </a:r>
            <a:r>
              <a:rPr lang="en-GB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)</a:t>
            </a:r>
            <a:r>
              <a:rPr lang="vi-VN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vi-VN" sz="2800" b="1">
                <a:solidFill>
                  <a:srgbClr val="000000"/>
                </a:solidFill>
                <a:ea typeface="Times New Roman" panose="02020603050405020304" pitchFamily="18" charset="0"/>
              </a:rPr>
              <a:t>= </a:t>
            </a:r>
            <a:r>
              <a:rPr lang="en-GB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0,001 </a:t>
            </a:r>
            <a:r>
              <a:rPr lang="vi-VN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g</a:t>
            </a:r>
            <a:endParaRPr lang="en-US" sz="2800" b="1">
              <a:ea typeface="Calibri" panose="020F0502020204030204" pitchFamily="34" charset="0"/>
            </a:endParaRPr>
          </a:p>
          <a:p>
            <a:pPr marL="30480" marR="3048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1 </a:t>
            </a:r>
            <a:r>
              <a:rPr lang="vi-VN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h</a:t>
            </a:r>
            <a:r>
              <a:rPr lang="en-GB" sz="2800" b="1">
                <a:solidFill>
                  <a:srgbClr val="000000"/>
                </a:solidFill>
                <a:ea typeface="Times New Roman" panose="02020603050405020304" pitchFamily="18" charset="0"/>
              </a:rPr>
              <a:t>é</a:t>
            </a:r>
            <a:r>
              <a:rPr lang="vi-VN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ct</a:t>
            </a:r>
            <a:r>
              <a:rPr lang="en-GB" sz="2800" b="1">
                <a:solidFill>
                  <a:srgbClr val="000000"/>
                </a:solidFill>
                <a:ea typeface="Times New Roman" panose="02020603050405020304" pitchFamily="18" charset="0"/>
              </a:rPr>
              <a:t>ô</a:t>
            </a:r>
            <a:r>
              <a:rPr lang="vi-VN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gam </a:t>
            </a:r>
            <a:r>
              <a:rPr lang="en-GB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= </a:t>
            </a:r>
            <a:r>
              <a:rPr lang="en-GB" sz="2800" b="1">
                <a:solidFill>
                  <a:srgbClr val="000000"/>
                </a:solidFill>
                <a:ea typeface="Times New Roman" panose="02020603050405020304" pitchFamily="18" charset="0"/>
              </a:rPr>
              <a:t>1</a:t>
            </a:r>
            <a:r>
              <a:rPr lang="vi-VN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00</a:t>
            </a:r>
            <a:r>
              <a:rPr lang="en-GB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vi-VN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g</a:t>
            </a:r>
            <a:r>
              <a:rPr lang="en-GB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 (1 lạng)</a:t>
            </a:r>
            <a:endParaRPr lang="en-US" sz="2800" b="1">
              <a:ea typeface="Calibri" panose="020F0502020204030204" pitchFamily="34" charset="0"/>
            </a:endParaRPr>
          </a:p>
          <a:p>
            <a:pPr marL="30480" marR="3048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1 </a:t>
            </a:r>
            <a:r>
              <a:rPr lang="vi-VN" sz="2800" b="1">
                <a:solidFill>
                  <a:srgbClr val="000000"/>
                </a:solidFill>
                <a:ea typeface="Times New Roman" panose="02020603050405020304" pitchFamily="18" charset="0"/>
              </a:rPr>
              <a:t>tạ = 100 </a:t>
            </a:r>
            <a:r>
              <a:rPr lang="vi-VN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kg</a:t>
            </a:r>
            <a:endParaRPr lang="en-GB" sz="2800" b="1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1 </a:t>
            </a:r>
            <a:r>
              <a:rPr lang="vi-VN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tấn </a:t>
            </a:r>
            <a:r>
              <a:rPr lang="en-GB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(</a:t>
            </a:r>
            <a:r>
              <a:rPr lang="vi-VN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1</a:t>
            </a:r>
            <a:r>
              <a:rPr lang="en-GB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vi-VN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t</a:t>
            </a:r>
            <a:r>
              <a:rPr lang="en-GB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) </a:t>
            </a:r>
            <a:r>
              <a:rPr lang="vi-VN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=</a:t>
            </a:r>
            <a:r>
              <a:rPr lang="en-GB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vi-VN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1000</a:t>
            </a:r>
            <a:r>
              <a:rPr lang="en-GB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vi-VN" sz="2800" b="1" smtClean="0">
                <a:solidFill>
                  <a:srgbClr val="000000"/>
                </a:solidFill>
                <a:ea typeface="Times New Roman" panose="02020603050405020304" pitchFamily="18" charset="0"/>
              </a:rPr>
              <a:t>kg</a:t>
            </a:r>
            <a:endParaRPr lang="en-US" sz="2800" b="1">
              <a:effectLst/>
              <a:ea typeface="Calibri" panose="020F0502020204030204" pitchFamily="34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266528" y="658416"/>
            <a:ext cx="9289032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 i="1">
                <a:solidFill>
                  <a:srgbClr val="0000FF"/>
                </a:solidFill>
              </a:rPr>
              <a:t>* </a:t>
            </a:r>
            <a:r>
              <a:rPr lang="vi-VN" altLang="vi-VN" sz="3000" b="1" i="1">
                <a:solidFill>
                  <a:srgbClr val="0000FF"/>
                </a:solidFill>
              </a:rPr>
              <a:t>Các đơn vị khối lượng khác thường gặp</a:t>
            </a:r>
            <a:r>
              <a:rPr lang="vi-VN" altLang="vi-VN" sz="3000" i="1">
                <a:solidFill>
                  <a:srgbClr val="0000FF"/>
                </a:solidFill>
              </a:rPr>
              <a:t>:</a:t>
            </a: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rizontal Scroll 4"/>
          <p:cNvSpPr/>
          <p:nvPr/>
        </p:nvSpPr>
        <p:spPr>
          <a:xfrm>
            <a:off x="4393014" y="580311"/>
            <a:ext cx="3612113" cy="1446257"/>
          </a:xfrm>
          <a:prstGeom prst="horizontalScroll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639189" y="1054460"/>
            <a:ext cx="31197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000" b="1" smtClean="0">
                <a:solidFill>
                  <a:srgbClr val="FF0000"/>
                </a:solidFill>
              </a:rPr>
              <a:t>NHIỆM VỤ 1</a:t>
            </a:r>
            <a:endParaRPr lang="en-US" altLang="vi-VN" sz="4000" b="1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66528" y="3538736"/>
            <a:ext cx="1022267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 i="1">
                <a:solidFill>
                  <a:srgbClr val="0070C0"/>
                </a:solidFill>
              </a:rPr>
              <a:t>Tìm hiểu số gam ghi trên vỏ mì chính, bột giặt, muối 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7628" y="129589"/>
            <a:ext cx="4615085" cy="4184344"/>
          </a:xfrm>
          <a:prstGeom prst="rect">
            <a:avLst/>
          </a:prstGeom>
        </p:spPr>
      </p:pic>
      <p:pic>
        <p:nvPicPr>
          <p:cNvPr id="819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75" y="129589"/>
            <a:ext cx="3841488" cy="500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C5032EFB-C366-4D85-90C4-6FAC48DF7784}"/>
              </a:ext>
            </a:extLst>
          </p:cNvPr>
          <p:cNvSpPr/>
          <p:nvPr/>
        </p:nvSpPr>
        <p:spPr>
          <a:xfrm>
            <a:off x="3066728" y="2924234"/>
            <a:ext cx="863600" cy="839045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88DAB3C-1D38-40F3-A723-BCC36F0FB210}"/>
              </a:ext>
            </a:extLst>
          </p:cNvPr>
          <p:cNvSpPr/>
          <p:nvPr/>
        </p:nvSpPr>
        <p:spPr>
          <a:xfrm>
            <a:off x="10339536" y="3343757"/>
            <a:ext cx="982349" cy="919213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6920" y="2953826"/>
            <a:ext cx="4152686" cy="5155059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6E4D7124-F3E5-4494-9CAB-2416BCEB5B79}"/>
              </a:ext>
            </a:extLst>
          </p:cNvPr>
          <p:cNvSpPr/>
          <p:nvPr/>
        </p:nvSpPr>
        <p:spPr>
          <a:xfrm>
            <a:off x="7747248" y="6563072"/>
            <a:ext cx="1116453" cy="936104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8"/>
          <p:cNvSpPr>
            <a:spLocks noChangeArrowheads="1"/>
          </p:cNvSpPr>
          <p:nvPr/>
        </p:nvSpPr>
        <p:spPr bwMode="auto">
          <a:xfrm>
            <a:off x="11491913" y="2530476"/>
            <a:ext cx="2592039" cy="27860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35852" tIns="67926" rIns="135852" bIns="67926" anchor="ctr"/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1800">
              <a:latin typeface="Agency FB" panose="020B0503020202020204" pitchFamily="34" charset="0"/>
            </a:endParaRP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11544301" y="4532314"/>
            <a:ext cx="2792413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vi-VN" sz="3000"/>
              <a:t> </a:t>
            </a:r>
            <a:r>
              <a:rPr lang="vi-VN" altLang="vi-VN" sz="3000" b="1">
                <a:solidFill>
                  <a:srgbClr val="FF0000"/>
                </a:solidFill>
              </a:rPr>
              <a:t>khối lượng </a:t>
            </a:r>
          </a:p>
        </p:txBody>
      </p:sp>
      <p:sp>
        <p:nvSpPr>
          <p:cNvPr id="9220" name="Text Box 7"/>
          <p:cNvSpPr txBox="1">
            <a:spLocks noChangeArrowheads="1"/>
          </p:cNvSpPr>
          <p:nvPr/>
        </p:nvSpPr>
        <p:spPr bwMode="auto">
          <a:xfrm>
            <a:off x="0" y="586408"/>
            <a:ext cx="10975354" cy="1383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vi-VN" sz="3000">
                <a:solidFill>
                  <a:srgbClr val="0000CC"/>
                </a:solidFill>
              </a:rPr>
              <a:t>  </a:t>
            </a:r>
            <a:r>
              <a:rPr lang="en-US" altLang="vi-VN" sz="3000" b="1" i="1">
                <a:solidFill>
                  <a:srgbClr val="0000CC"/>
                </a:solidFill>
              </a:rPr>
              <a:t>    </a:t>
            </a:r>
            <a:r>
              <a:rPr lang="vi-VN" altLang="vi-VN" sz="3000" b="1" i="1">
                <a:solidFill>
                  <a:srgbClr val="0000CC"/>
                </a:solidFill>
              </a:rPr>
              <a:t>Hãy tìm từ thích hợp trong khung để điền vào chỗ trống trong các câu sau:</a:t>
            </a:r>
          </a:p>
        </p:txBody>
      </p:sp>
      <p:sp>
        <p:nvSpPr>
          <p:cNvPr id="9221" name="Text Box 11"/>
          <p:cNvSpPr txBox="1">
            <a:spLocks noChangeArrowheads="1"/>
          </p:cNvSpPr>
          <p:nvPr/>
        </p:nvSpPr>
        <p:spPr bwMode="auto">
          <a:xfrm>
            <a:off x="1035948" y="3082753"/>
            <a:ext cx="9547953" cy="760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vi-VN" sz="3000" b="1"/>
              <a:t>1. </a:t>
            </a:r>
            <a:r>
              <a:rPr lang="vi-VN" altLang="vi-VN" sz="3000" b="1" smtClean="0"/>
              <a:t>Mọi </a:t>
            </a:r>
            <a:r>
              <a:rPr lang="vi-VN" altLang="vi-VN" sz="3000" b="1"/>
              <a:t>vật đều có </a:t>
            </a:r>
            <a:r>
              <a:rPr lang="en-US" altLang="vi-VN" sz="3000" b="1" smtClean="0"/>
              <a:t>(1)</a:t>
            </a:r>
            <a:r>
              <a:rPr lang="vi-VN" altLang="vi-VN" sz="3000" b="1" smtClean="0"/>
              <a:t>..................</a:t>
            </a:r>
            <a:r>
              <a:rPr lang="en-GB" altLang="vi-VN" sz="3000" b="1" smtClean="0"/>
              <a:t>........</a:t>
            </a:r>
            <a:r>
              <a:rPr lang="vi-VN" altLang="vi-VN" sz="3000" b="1" smtClean="0"/>
              <a:t> </a:t>
            </a:r>
            <a:endParaRPr lang="vi-VN" altLang="vi-VN" sz="3000" b="1"/>
          </a:p>
        </p:txBody>
      </p:sp>
      <p:sp>
        <p:nvSpPr>
          <p:cNvPr id="9222" name="Text Box 13"/>
          <p:cNvSpPr txBox="1">
            <a:spLocks noChangeArrowheads="1"/>
          </p:cNvSpPr>
          <p:nvPr/>
        </p:nvSpPr>
        <p:spPr bwMode="auto">
          <a:xfrm>
            <a:off x="1035948" y="4532314"/>
            <a:ext cx="9433048" cy="1383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vi-VN" sz="3000" b="1"/>
              <a:t>2</a:t>
            </a:r>
            <a:r>
              <a:rPr lang="vi-VN" altLang="vi-VN" sz="3000" b="1"/>
              <a:t>. </a:t>
            </a:r>
            <a:r>
              <a:rPr lang="vi-VN" altLang="vi-VN" sz="3000" b="1" smtClean="0"/>
              <a:t>Khối </a:t>
            </a:r>
            <a:r>
              <a:rPr lang="vi-VN" altLang="vi-VN" sz="3000" b="1"/>
              <a:t>lượng của một vật chỉ </a:t>
            </a:r>
            <a:r>
              <a:rPr lang="en-US" altLang="vi-VN" sz="3000" b="1" smtClean="0"/>
              <a:t>(2)</a:t>
            </a:r>
            <a:r>
              <a:rPr lang="vi-VN" altLang="vi-VN" sz="3000" b="1" smtClean="0"/>
              <a:t>..............</a:t>
            </a:r>
            <a:r>
              <a:rPr lang="en-GB" altLang="vi-VN" sz="3000" b="1" smtClean="0"/>
              <a:t>........ </a:t>
            </a:r>
            <a:r>
              <a:rPr lang="vi-VN" altLang="vi-VN" sz="3000" b="1" smtClean="0"/>
              <a:t>chất </a:t>
            </a:r>
            <a:r>
              <a:rPr lang="vi-VN" altLang="vi-VN" sz="3000" b="1"/>
              <a:t>chứa trong vật. </a:t>
            </a:r>
          </a:p>
        </p:txBody>
      </p:sp>
      <p:sp>
        <p:nvSpPr>
          <p:cNvPr id="9223" name="Text Box 15"/>
          <p:cNvSpPr txBox="1">
            <a:spLocks noChangeArrowheads="1"/>
          </p:cNvSpPr>
          <p:nvPr/>
        </p:nvSpPr>
        <p:spPr bwMode="auto">
          <a:xfrm>
            <a:off x="11850689" y="2757488"/>
            <a:ext cx="2452687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>
                <a:solidFill>
                  <a:srgbClr val="FF0000"/>
                </a:solidFill>
              </a:rPr>
              <a:t>vạch chia</a:t>
            </a:r>
            <a:endParaRPr lang="vi-VN" altLang="vi-VN" sz="3000" b="1">
              <a:solidFill>
                <a:srgbClr val="FF0000"/>
              </a:solidFill>
            </a:endParaRPr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12079289" y="3617913"/>
            <a:ext cx="1684337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vi-VN" sz="3000" b="1">
                <a:solidFill>
                  <a:srgbClr val="FF0000"/>
                </a:solidFill>
              </a:rPr>
              <a:t>lượng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794920" y="3082753"/>
            <a:ext cx="2792413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vi-VN" sz="3000"/>
              <a:t> </a:t>
            </a:r>
            <a:r>
              <a:rPr lang="vi-VN" altLang="vi-VN" sz="3000" b="1">
                <a:solidFill>
                  <a:srgbClr val="FF0000"/>
                </a:solidFill>
              </a:rPr>
              <a:t>khối </a:t>
            </a:r>
            <a:r>
              <a:rPr lang="vi-VN" altLang="vi-VN" sz="3000" b="1" smtClean="0">
                <a:solidFill>
                  <a:srgbClr val="FF0000"/>
                </a:solidFill>
              </a:rPr>
              <a:t>lượn</a:t>
            </a:r>
            <a:r>
              <a:rPr lang="en-GB" altLang="vi-VN" sz="3000" b="1">
                <a:solidFill>
                  <a:srgbClr val="FF0000"/>
                </a:solidFill>
              </a:rPr>
              <a:t>g</a:t>
            </a:r>
            <a:r>
              <a:rPr lang="vi-VN" altLang="vi-VN" sz="3000" b="1" smtClean="0">
                <a:solidFill>
                  <a:srgbClr val="FF0000"/>
                </a:solidFill>
              </a:rPr>
              <a:t> </a:t>
            </a:r>
            <a:endParaRPr lang="vi-VN" altLang="vi-VN" sz="3000" b="1">
              <a:solidFill>
                <a:srgbClr val="FF0000"/>
              </a:solidFill>
            </a:endParaRPr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8453949" y="4564637"/>
            <a:ext cx="1684337" cy="59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vi-VN" sz="3000" b="1">
                <a:solidFill>
                  <a:srgbClr val="FF0000"/>
                </a:solidFill>
              </a:rPr>
              <a:t>lượng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9222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 noChangeArrowheads="1"/>
          </p:cNvSpPr>
          <p:nvPr>
            <p:ph type="title"/>
          </p:nvPr>
        </p:nvSpPr>
        <p:spPr>
          <a:xfrm>
            <a:off x="3435082" y="341612"/>
            <a:ext cx="6286375" cy="718984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vi-VN" sz="4000" b="1">
                <a:latin typeface="Arial" panose="020B0604020202020204" pitchFamily="34" charset="0"/>
                <a:cs typeface="Arial" panose="020B0604020202020204" pitchFamily="34" charset="0"/>
              </a:rPr>
              <a:t>II. Dụng cụ đo khối l</a:t>
            </a:r>
            <a:r>
              <a:rPr lang="vi-VN" altLang="vi-VN" sz="4000" b="1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altLang="vi-VN" sz="4000" b="1">
                <a:latin typeface="Arial" panose="020B0604020202020204" pitchFamily="34" charset="0"/>
                <a:cs typeface="Arial" panose="020B0604020202020204" pitchFamily="34" charset="0"/>
              </a:rPr>
              <a:t>ợng</a:t>
            </a:r>
            <a:endParaRPr lang="vi-VN" altLang="vi-VN" sz="4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424" y="2625778"/>
            <a:ext cx="11444791" cy="307101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377973" y="5915000"/>
            <a:ext cx="7992888" cy="199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800" b="1" smtClean="0">
                <a:solidFill>
                  <a:srgbClr val="000000"/>
                </a:solidFill>
              </a:rPr>
              <a:t>Các loại cân thông dụng:</a:t>
            </a:r>
          </a:p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800" b="1" smtClean="0">
                <a:solidFill>
                  <a:srgbClr val="FF0000"/>
                </a:solidFill>
              </a:rPr>
              <a:t>a) cân Rô-béc-van; b) cân đòn; c) cân đồng hồ; d) cân y tế; e) cân điện tử  </a:t>
            </a:r>
            <a:endParaRPr lang="en-US" sz="2800" b="1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25393" y="1581577"/>
            <a:ext cx="66960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b="1" smtClean="0">
                <a:solidFill>
                  <a:srgbClr val="000000"/>
                </a:solidFill>
                <a:ea typeface="Calibri" panose="020F0502020204030204" pitchFamily="34" charset="0"/>
              </a:rPr>
              <a:t>Quan </a:t>
            </a:r>
            <a:r>
              <a:rPr lang="nl-NL" sz="2800" b="1">
                <a:solidFill>
                  <a:srgbClr val="000000"/>
                </a:solidFill>
                <a:ea typeface="Calibri" panose="020F0502020204030204" pitchFamily="34" charset="0"/>
              </a:rPr>
              <a:t>sát hình 6.1 gọi tên các loại </a:t>
            </a:r>
            <a:r>
              <a:rPr lang="nl-NL" sz="2800" b="1" smtClean="0">
                <a:solidFill>
                  <a:srgbClr val="000000"/>
                </a:solidFill>
                <a:ea typeface="Calibri" panose="020F0502020204030204" pitchFamily="34" charset="0"/>
              </a:rPr>
              <a:t>cân.</a:t>
            </a:r>
            <a:endParaRPr lang="en-US" sz="2800" b="1"/>
          </a:p>
        </p:txBody>
      </p:sp>
    </p:spTree>
    <p:extLst>
      <p:ext uri="{BB962C8B-B14F-4D97-AF65-F5344CB8AC3E}">
        <p14:creationId xmlns:p14="http://schemas.microsoft.com/office/powerpoint/2010/main" val="4207663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416" y="247429"/>
            <a:ext cx="3312368" cy="44707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4673" y="247429"/>
            <a:ext cx="3096344" cy="44707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015" y="265109"/>
            <a:ext cx="3056672" cy="44353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9616" y="229668"/>
            <a:ext cx="3088927" cy="443538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FCCDF4D-FA3C-45B7-B1C8-6E3A1511754F}"/>
              </a:ext>
            </a:extLst>
          </p:cNvPr>
          <p:cNvSpPr/>
          <p:nvPr/>
        </p:nvSpPr>
        <p:spPr>
          <a:xfrm>
            <a:off x="11707688" y="5637028"/>
            <a:ext cx="2296200" cy="854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852" tIns="67926" rIns="135852" bIns="67926" anchor="ctr"/>
          <a:lstStyle/>
          <a:p>
            <a:pPr algn="ctr" eaLnBrk="1" hangingPunct="1">
              <a:defRPr/>
            </a:pPr>
            <a:r>
              <a:rPr lang="en-US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CD05F73-7762-4C88-86D9-D5429F31A0AF}"/>
              </a:ext>
            </a:extLst>
          </p:cNvPr>
          <p:cNvSpPr/>
          <p:nvPr/>
        </p:nvSpPr>
        <p:spPr>
          <a:xfrm>
            <a:off x="460373" y="5698977"/>
            <a:ext cx="2761810" cy="7333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852" tIns="67926" rIns="135852" bIns="67926" anchor="ctr"/>
          <a:lstStyle/>
          <a:p>
            <a:pPr algn="ctr" eaLnBrk="1" hangingPunct="1">
              <a:defRPr/>
            </a:pPr>
            <a:r>
              <a:rPr lang="en-US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43E2458E-0898-4670-BEBE-183C3DB63E6A}"/>
              </a:ext>
            </a:extLst>
          </p:cNvPr>
          <p:cNvSpPr/>
          <p:nvPr/>
        </p:nvSpPr>
        <p:spPr>
          <a:xfrm>
            <a:off x="7789287" y="5698977"/>
            <a:ext cx="255025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852" tIns="67926" rIns="135852" bIns="67926" anchor="ctr"/>
          <a:lstStyle/>
          <a:p>
            <a:pPr algn="ctr" eaLnBrk="1" hangingPunct="1">
              <a:defRPr/>
            </a:pPr>
            <a:r>
              <a:rPr lang="en-US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0DE1D014-E657-4AD7-9864-60C63295378E}"/>
              </a:ext>
            </a:extLst>
          </p:cNvPr>
          <p:cNvSpPr/>
          <p:nvPr/>
        </p:nvSpPr>
        <p:spPr>
          <a:xfrm>
            <a:off x="4290864" y="5716290"/>
            <a:ext cx="2258399" cy="7747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852" tIns="67926" rIns="135852" bIns="67926" anchor="ctr"/>
          <a:lstStyle/>
          <a:p>
            <a:pPr algn="ctr" eaLnBrk="1" hangingPunct="1">
              <a:defRPr/>
            </a:pPr>
            <a:r>
              <a:rPr lang="en-US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1180973" y="6675178"/>
            <a:ext cx="12686084" cy="131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 sz="3000" b="1" i="1" smtClean="0"/>
              <a:t>Hãy </a:t>
            </a:r>
            <a:r>
              <a:rPr lang="vi-VN" altLang="vi-VN" sz="3000" b="1" i="1"/>
              <a:t>chỉ trên các hình </a:t>
            </a:r>
            <a:r>
              <a:rPr lang="en-US" altLang="vi-VN" sz="3000" b="1" i="1"/>
              <a:t>a</a:t>
            </a:r>
            <a:r>
              <a:rPr lang="vi-VN" altLang="vi-VN" sz="3000" b="1" i="1"/>
              <a:t>, </a:t>
            </a:r>
            <a:r>
              <a:rPr lang="en-US" altLang="vi-VN" sz="3000" b="1" i="1"/>
              <a:t>b</a:t>
            </a:r>
            <a:r>
              <a:rPr lang="vi-VN" altLang="vi-VN" sz="3000" b="1" i="1"/>
              <a:t>, </a:t>
            </a:r>
            <a:r>
              <a:rPr lang="en-US" altLang="vi-VN" sz="3000" b="1" i="1"/>
              <a:t>c và</a:t>
            </a:r>
            <a:r>
              <a:rPr lang="vi-VN" altLang="vi-VN" sz="3000" b="1" i="1"/>
              <a:t> </a:t>
            </a:r>
            <a:r>
              <a:rPr lang="en-US" altLang="vi-VN" sz="3000" b="1" i="1"/>
              <a:t>d</a:t>
            </a:r>
            <a:r>
              <a:rPr lang="vi-VN" altLang="vi-VN" sz="3000" b="1" i="1"/>
              <a:t> xem đâu là cân tạ, cân đòn, cân đồng hồ, cân y tế.</a:t>
            </a:r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1CD05F73-7762-4C88-86D9-D5429F31A0AF}"/>
              </a:ext>
            </a:extLst>
          </p:cNvPr>
          <p:cNvSpPr/>
          <p:nvPr/>
        </p:nvSpPr>
        <p:spPr>
          <a:xfrm>
            <a:off x="460373" y="4825796"/>
            <a:ext cx="2761810" cy="733352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35852" tIns="67926" rIns="135852" bIns="67926" anchor="ctr"/>
          <a:lstStyle/>
          <a:p>
            <a:pPr algn="ctr" eaLnBrk="1" hangingPunct="1">
              <a:defRPr/>
            </a:pPr>
            <a:r>
              <a:rPr lang="en-US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Cân y tế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1CD05F73-7762-4C88-86D9-D5429F31A0AF}"/>
              </a:ext>
            </a:extLst>
          </p:cNvPr>
          <p:cNvSpPr/>
          <p:nvPr/>
        </p:nvSpPr>
        <p:spPr>
          <a:xfrm>
            <a:off x="4071940" y="4825796"/>
            <a:ext cx="2761810" cy="733352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35852" tIns="67926" rIns="135852" bIns="67926" anchor="ctr"/>
          <a:lstStyle/>
          <a:p>
            <a:pPr algn="ctr" eaLnBrk="1" hangingPunct="1">
              <a:defRPr/>
            </a:pPr>
            <a:r>
              <a:rPr lang="en-US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Cân tạ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1CD05F73-7762-4C88-86D9-D5429F31A0AF}"/>
              </a:ext>
            </a:extLst>
          </p:cNvPr>
          <p:cNvSpPr/>
          <p:nvPr/>
        </p:nvSpPr>
        <p:spPr>
          <a:xfrm>
            <a:off x="7683507" y="4825796"/>
            <a:ext cx="2761810" cy="733352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35852" tIns="67926" rIns="135852" bIns="67926" anchor="ctr"/>
          <a:lstStyle/>
          <a:p>
            <a:pPr algn="ctr" eaLnBrk="1" hangingPunct="1">
              <a:defRPr/>
            </a:pPr>
            <a:r>
              <a:rPr lang="en-US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Cân đòn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1CD05F73-7762-4C88-86D9-D5429F31A0AF}"/>
              </a:ext>
            </a:extLst>
          </p:cNvPr>
          <p:cNvSpPr/>
          <p:nvPr/>
        </p:nvSpPr>
        <p:spPr>
          <a:xfrm>
            <a:off x="11306269" y="4784363"/>
            <a:ext cx="2761810" cy="733352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35852" tIns="67926" rIns="135852" bIns="67926" anchor="ctr"/>
          <a:lstStyle/>
          <a:p>
            <a:pPr algn="ctr" eaLnBrk="1" hangingPunct="1">
              <a:defRPr/>
            </a:pPr>
            <a:r>
              <a:rPr lang="en-US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Cân đồng hồ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3296</TotalTime>
  <Words>909</Words>
  <PresentationFormat>Custom</PresentationFormat>
  <Paragraphs>121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Agency FB</vt:lpstr>
      <vt:lpstr>Arial</vt:lpstr>
      <vt:lpstr>Calibri</vt:lpstr>
      <vt:lpstr>Times New Roman</vt:lpstr>
      <vt:lpstr>Trebuchet MS</vt:lpstr>
      <vt:lpstr>Wingdings 3</vt:lpstr>
      <vt:lpstr>Facet</vt:lpstr>
      <vt:lpstr>PowerPoint Presentation</vt:lpstr>
      <vt:lpstr>PowerPoint Presentation</vt:lpstr>
      <vt:lpstr>I. Đơn vị đo khối lượng</vt:lpstr>
      <vt:lpstr>PowerPoint Presentation</vt:lpstr>
      <vt:lpstr>PowerPoint Presentation</vt:lpstr>
      <vt:lpstr>PowerPoint Presentation</vt:lpstr>
      <vt:lpstr>PowerPoint Presentation</vt:lpstr>
      <vt:lpstr>II. Dụng cụ đo khối lượng</vt:lpstr>
      <vt:lpstr>PowerPoint Presentation</vt:lpstr>
      <vt:lpstr>PowerPoint Presentation</vt:lpstr>
      <vt:lpstr>III. Cách đo khối lượng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GHI NHỚ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VnTeach.Com</dc:creator>
  <cp:keywords>VnTeach.Com</cp:keywords>
  <dcterms:created xsi:type="dcterms:W3CDTF">2008-09-14T08:39:34Z</dcterms:created>
  <dcterms:modified xsi:type="dcterms:W3CDTF">2021-08-03T01:25:07Z</dcterms:modified>
</cp:coreProperties>
</file>