
<file path=[Content_Types].xml><?xml version="1.0" encoding="utf-8"?>
<Types xmlns="http://schemas.openxmlformats.org/package/2006/content-types">
  <Default Extension="jfif" ContentType="image/jpeg"/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7" r:id="rId2"/>
  </p:sldMasterIdLst>
  <p:notesMasterIdLst>
    <p:notesMasterId r:id="rId23"/>
  </p:notesMasterIdLst>
  <p:handoutMasterIdLst>
    <p:handoutMasterId r:id="rId24"/>
  </p:handoutMasterIdLst>
  <p:sldIdLst>
    <p:sldId id="306" r:id="rId3"/>
    <p:sldId id="303" r:id="rId4"/>
    <p:sldId id="315" r:id="rId5"/>
    <p:sldId id="309" r:id="rId6"/>
    <p:sldId id="264" r:id="rId7"/>
    <p:sldId id="316" r:id="rId8"/>
    <p:sldId id="317" r:id="rId9"/>
    <p:sldId id="301" r:id="rId10"/>
    <p:sldId id="293" r:id="rId11"/>
    <p:sldId id="294" r:id="rId12"/>
    <p:sldId id="318" r:id="rId13"/>
    <p:sldId id="319" r:id="rId14"/>
    <p:sldId id="308" r:id="rId15"/>
    <p:sldId id="321" r:id="rId16"/>
    <p:sldId id="312" r:id="rId17"/>
    <p:sldId id="313" r:id="rId18"/>
    <p:sldId id="322" r:id="rId19"/>
    <p:sldId id="323" r:id="rId20"/>
    <p:sldId id="314" r:id="rId21"/>
    <p:sldId id="324" r:id="rId22"/>
  </p:sldIdLst>
  <p:sldSz cx="12192000" cy="6858000"/>
  <p:notesSz cx="6858000" cy="9144000"/>
  <p:custDataLst>
    <p:tags r:id="rId2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40" autoAdjust="0"/>
    <p:restoredTop sz="93025"/>
  </p:normalViewPr>
  <p:slideViewPr>
    <p:cSldViewPr>
      <p:cViewPr varScale="1">
        <p:scale>
          <a:sx n="60" d="100"/>
          <a:sy n="60" d="100"/>
        </p:scale>
        <p:origin x="528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476CDF7-9B43-D44B-881D-843DB909E0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F6CF70-4AE1-984F-9FB5-0F1C5B9983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34056EB-7EF2-41C0-B408-B5495813F49D}" type="datetimeFigureOut">
              <a:rPr lang="en-US" altLang="en-US"/>
              <a:pPr>
                <a:defRPr/>
              </a:pPr>
              <a:t>8/3/2021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777A26-4C91-5F4B-B399-2709BCF185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794244-65A9-1F41-815D-A7617F678AF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0BD5E74-66F8-49E8-953E-8ED119440E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0E450821-0FBB-3641-BF4B-0C771D25C4C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44A8637D-4739-B74F-9B28-EF0F0DC769B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58A13EA0-B6F9-624E-841C-565392580FC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246" name="Rectangle 6">
            <a:extLst>
              <a:ext uri="{FF2B5EF4-FFF2-40B4-BE49-F238E27FC236}">
                <a16:creationId xmlns:a16="http://schemas.microsoft.com/office/drawing/2014/main" id="{CFFEDE35-CA51-5545-89D4-EC901EF0037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47" name="Rectangle 7">
            <a:extLst>
              <a:ext uri="{FF2B5EF4-FFF2-40B4-BE49-F238E27FC236}">
                <a16:creationId xmlns:a16="http://schemas.microsoft.com/office/drawing/2014/main" id="{2430BD0A-878C-214E-8EF0-920A2893B9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8638AEC-DAFE-4DBE-8A12-2F21069D0C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638AEC-DAFE-4DBE-8A12-2F21069D0C62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9608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9B877-ED55-48F5-9BFB-2814EA7FE1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4488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CEA66-7789-4FAE-98A0-625BB88D72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3883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E7716-8A0B-4E7E-813E-EF523B8524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16159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AD6C7-0FC4-4416-9F05-45CC7AA0A5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23329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42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56086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g photo as background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45692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pPr>
              <a:defRPr/>
            </a:pPr>
            <a:fld id="{A6D9B877-ED55-48F5-9BFB-2814EA7FE1E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75853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095B1C-7034-4088-97FD-CEFE5AF0BDA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9777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FAEAB4-0B25-4D35-AF05-8D7892B0BB2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4724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9B1708-5D96-4E19-BF7E-EF072C2D377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41685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698CE5-233F-4458-90E9-8EBA2B36B73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3474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095B1C-7034-4088-97FD-CEFE5AF0BD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34805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30398F-E828-4FDB-A95B-E3AF03AC9C0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86431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39A73C-D56C-49CC-B4A6-74C8E5CDD1D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58005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86D779-4807-4646-91EA-BDFC7E66B14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76937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1D01D2-2BCD-4C48-8C8C-E14620608FB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21372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8DE81B-9455-4F38-84E4-7492166507A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16212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8DE81B-9455-4F38-84E4-7492166507A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63224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8DE81B-9455-4F38-84E4-7492166507A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048652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8DE81B-9455-4F38-84E4-7492166507A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42733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8DE81B-9455-4F38-84E4-7492166507A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71006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8DE81B-9455-4F38-84E4-7492166507A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1944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FAEAB4-0B25-4D35-AF05-8D7892B0BB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84834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9CEA66-7789-4FAE-98A0-625BB88D72E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2607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E7716-8A0B-4E7E-813E-EF523B85246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29624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42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38051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g photo as background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6773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B1708-5D96-4E19-BF7E-EF072C2D37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3152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98CE5-233F-4458-90E9-8EBA2B36B7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5494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30398F-E828-4FDB-A95B-E3AF03AC9C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0318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9A73C-D56C-49CC-B4A6-74C8E5CDD1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2382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6D779-4807-4646-91EA-BDFC7E66B1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1252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1D01D2-2BCD-4C48-8C8C-E14620608F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4134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f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21" Type="http://schemas.openxmlformats.org/officeDocument/2006/relationships/image" Target="../media/image1.jfif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3814AD1-3A94-9D40-BA43-BB3DDE43987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381750"/>
            <a:ext cx="2844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C7F51F0-4CD6-7A4E-BB6C-18D3A93F87F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81750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D3BF891-8A67-3C44-9323-8DC73EC10CD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68DE81B-9455-4F38-84E4-7492166507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Arial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8DE81B-9455-4F38-84E4-7492166507A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57952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  <p:sldLayoutId id="2147483820" r:id="rId13"/>
    <p:sldLayoutId id="2147483821" r:id="rId14"/>
    <p:sldLayoutId id="2147483822" r:id="rId15"/>
    <p:sldLayoutId id="2147483823" r:id="rId16"/>
    <p:sldLayoutId id="2147483824" r:id="rId17"/>
    <p:sldLayoutId id="2147483825" r:id="rId18"/>
    <p:sldLayoutId id="2147483827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1752599" y="1295400"/>
            <a:ext cx="87630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5000" b="1">
                <a:ln/>
                <a:solidFill>
                  <a:schemeClr val="accent3"/>
                </a:solidFill>
                <a:latin typeface="Arial" panose="020B0604020202020204" pitchFamily="34" charset="0"/>
              </a:rPr>
              <a:t>Bài 8: ĐO NHIỆT ĐỘ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0486" y="3124200"/>
            <a:ext cx="4467225" cy="32693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1371600" y="1156394"/>
            <a:ext cx="8382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000" b="1" i="1" u="sng">
                <a:solidFill>
                  <a:schemeClr val="bg1"/>
                </a:solidFill>
                <a:latin typeface="Arial" panose="020B0604020202020204" pitchFamily="34" charset="0"/>
              </a:rPr>
              <a:t>Ví dụ 2:</a:t>
            </a:r>
            <a:r>
              <a:rPr lang="en-US" altLang="en-US" sz="3000" b="1">
                <a:solidFill>
                  <a:schemeClr val="bg1"/>
                </a:solidFill>
                <a:latin typeface="Arial" panose="020B0604020202020204" pitchFamily="34" charset="0"/>
              </a:rPr>
              <a:t> Tính 30</a:t>
            </a:r>
            <a:r>
              <a:rPr lang="en-US" altLang="en-US" sz="3000" b="1" baseline="30000">
                <a:solidFill>
                  <a:schemeClr val="bg1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000" b="1">
                <a:solidFill>
                  <a:schemeClr val="bg1"/>
                </a:solidFill>
                <a:latin typeface="Arial" panose="020B0604020202020204" pitchFamily="34" charset="0"/>
              </a:rPr>
              <a:t>C bằng bao nhiêu </a:t>
            </a:r>
            <a:r>
              <a:rPr lang="en-US" altLang="en-US" sz="3000" b="1" baseline="30000">
                <a:solidFill>
                  <a:schemeClr val="bg1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000" b="1">
                <a:solidFill>
                  <a:schemeClr val="bg1"/>
                </a:solidFill>
                <a:latin typeface="Arial" panose="020B0604020202020204" pitchFamily="34" charset="0"/>
              </a:rPr>
              <a:t>F? </a:t>
            </a: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3505200" y="2540475"/>
            <a:ext cx="54864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3000" b="1">
                <a:solidFill>
                  <a:srgbClr val="FF0000"/>
                </a:solidFill>
                <a:latin typeface="Arial" panose="020B0604020202020204" pitchFamily="34" charset="0"/>
              </a:rPr>
              <a:t>30</a:t>
            </a:r>
            <a:r>
              <a:rPr lang="en-US" altLang="en-US" sz="3000" b="1" baseline="3000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000" b="1">
                <a:solidFill>
                  <a:srgbClr val="FF0000"/>
                </a:solidFill>
                <a:latin typeface="Arial" panose="020B0604020202020204" pitchFamily="34" charset="0"/>
              </a:rPr>
              <a:t>C</a:t>
            </a:r>
            <a:r>
              <a:rPr lang="en-US" altLang="en-US" sz="3000" b="1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b="1">
                <a:solidFill>
                  <a:schemeClr val="bg1"/>
                </a:solidFill>
                <a:latin typeface="Arial" panose="020B0604020202020204" pitchFamily="34" charset="0"/>
              </a:rPr>
              <a:t>= </a:t>
            </a:r>
            <a:r>
              <a:rPr lang="en-US" altLang="en-US" sz="3000" b="1" smtClean="0">
                <a:solidFill>
                  <a:schemeClr val="bg1"/>
                </a:solidFill>
                <a:latin typeface="Arial" panose="020B0604020202020204" pitchFamily="34" charset="0"/>
              </a:rPr>
              <a:t>(</a:t>
            </a:r>
            <a:r>
              <a:rPr lang="en-US" altLang="en-US" sz="3000" b="1">
                <a:solidFill>
                  <a:srgbClr val="FF0000"/>
                </a:solidFill>
                <a:latin typeface="Arial" panose="020B0604020202020204" pitchFamily="34" charset="0"/>
              </a:rPr>
              <a:t>30</a:t>
            </a:r>
            <a:r>
              <a:rPr lang="en-US" altLang="en-US" sz="3000" b="1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000" b="1">
                <a:solidFill>
                  <a:schemeClr val="bg1"/>
                </a:solidFill>
                <a:latin typeface="Arial" panose="020B0604020202020204" pitchFamily="34" charset="0"/>
              </a:rPr>
              <a:t>x </a:t>
            </a:r>
            <a:r>
              <a:rPr lang="en-US" altLang="en-US" sz="3000" b="1" smtClean="0">
                <a:solidFill>
                  <a:schemeClr val="bg1"/>
                </a:solidFill>
                <a:latin typeface="Arial" panose="020B0604020202020204" pitchFamily="34" charset="0"/>
              </a:rPr>
              <a:t>1,8</a:t>
            </a:r>
            <a:r>
              <a:rPr lang="en-US" altLang="en-US" sz="3000" b="1" baseline="30000" smtClean="0">
                <a:solidFill>
                  <a:schemeClr val="bg1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000" b="1" smtClean="0">
                <a:solidFill>
                  <a:schemeClr val="bg1"/>
                </a:solidFill>
                <a:latin typeface="Arial" panose="020B0604020202020204" pitchFamily="34" charset="0"/>
              </a:rPr>
              <a:t>F) + </a:t>
            </a:r>
            <a:r>
              <a:rPr lang="en-US" altLang="en-US" sz="3000" b="1">
                <a:solidFill>
                  <a:schemeClr val="bg1"/>
                </a:solidFill>
                <a:latin typeface="Arial" panose="020B0604020202020204" pitchFamily="34" charset="0"/>
              </a:rPr>
              <a:t>32</a:t>
            </a:r>
            <a:r>
              <a:rPr lang="en-US" altLang="en-US" sz="3000" b="1" baseline="30000">
                <a:solidFill>
                  <a:schemeClr val="bg1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000" b="1">
                <a:solidFill>
                  <a:schemeClr val="bg1"/>
                </a:solidFill>
                <a:latin typeface="Arial" panose="020B0604020202020204" pitchFamily="34" charset="0"/>
              </a:rPr>
              <a:t>F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3000" b="1">
                <a:solidFill>
                  <a:schemeClr val="bg1"/>
                </a:solidFill>
                <a:latin typeface="Arial" panose="020B0604020202020204" pitchFamily="34" charset="0"/>
              </a:rPr>
              <a:t>     </a:t>
            </a:r>
            <a:r>
              <a:rPr lang="en-US" altLang="en-US" sz="3000" b="1" smtClean="0">
                <a:solidFill>
                  <a:schemeClr val="bg1"/>
                </a:solidFill>
                <a:latin typeface="Arial" panose="020B0604020202020204" pitchFamily="34" charset="0"/>
              </a:rPr>
              <a:t>    </a:t>
            </a:r>
            <a:r>
              <a:rPr lang="en-US" altLang="en-US" sz="3000" b="1">
                <a:solidFill>
                  <a:schemeClr val="bg1"/>
                </a:solidFill>
                <a:latin typeface="Arial" panose="020B0604020202020204" pitchFamily="34" charset="0"/>
              </a:rPr>
              <a:t>= </a:t>
            </a:r>
            <a:r>
              <a:rPr lang="en-US" altLang="en-US" sz="3000" b="1" smtClean="0">
                <a:solidFill>
                  <a:schemeClr val="bg1"/>
                </a:solidFill>
                <a:latin typeface="Arial" panose="020B0604020202020204" pitchFamily="34" charset="0"/>
              </a:rPr>
              <a:t>54</a:t>
            </a:r>
            <a:r>
              <a:rPr lang="en-US" altLang="en-US" sz="3000" b="1" baseline="30000" smtClean="0">
                <a:solidFill>
                  <a:schemeClr val="bg1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000" b="1" smtClean="0">
                <a:solidFill>
                  <a:schemeClr val="bg1"/>
                </a:solidFill>
                <a:latin typeface="Arial" panose="020B0604020202020204" pitchFamily="34" charset="0"/>
              </a:rPr>
              <a:t>F + 32</a:t>
            </a:r>
            <a:r>
              <a:rPr lang="en-US" altLang="en-US" sz="3000" b="1" baseline="30000" smtClean="0">
                <a:solidFill>
                  <a:schemeClr val="bg1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000" b="1" smtClean="0">
                <a:solidFill>
                  <a:schemeClr val="bg1"/>
                </a:solidFill>
                <a:latin typeface="Arial" panose="020B0604020202020204" pitchFamily="34" charset="0"/>
              </a:rPr>
              <a:t>F</a:t>
            </a:r>
            <a:endParaRPr lang="en-US" altLang="en-US" sz="30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3000" b="1">
                <a:solidFill>
                  <a:srgbClr val="0000FF"/>
                </a:solidFill>
                <a:latin typeface="Arial" panose="020B0604020202020204" pitchFamily="34" charset="0"/>
              </a:rPr>
              <a:t>    </a:t>
            </a:r>
            <a:r>
              <a:rPr lang="en-US" altLang="en-US" sz="3000" b="1" smtClean="0">
                <a:solidFill>
                  <a:srgbClr val="0000FF"/>
                </a:solidFill>
                <a:latin typeface="Arial" panose="020B0604020202020204" pitchFamily="34" charset="0"/>
              </a:rPr>
              <a:t>     </a:t>
            </a:r>
            <a:r>
              <a:rPr lang="en-US" altLang="en-US" sz="3000" b="1">
                <a:solidFill>
                  <a:schemeClr val="bg1"/>
                </a:solidFill>
                <a:latin typeface="Arial" panose="020B0604020202020204" pitchFamily="34" charset="0"/>
              </a:rPr>
              <a:t>= </a:t>
            </a:r>
            <a:r>
              <a:rPr lang="en-US" altLang="en-US" sz="3000" b="1">
                <a:solidFill>
                  <a:srgbClr val="FF0000"/>
                </a:solidFill>
                <a:latin typeface="Arial" panose="020B0604020202020204" pitchFamily="34" charset="0"/>
              </a:rPr>
              <a:t>86</a:t>
            </a:r>
            <a:r>
              <a:rPr lang="en-US" altLang="en-US" sz="3000" b="1" baseline="3000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000" b="1">
                <a:solidFill>
                  <a:srgbClr val="FF0000"/>
                </a:solidFill>
                <a:latin typeface="Arial" panose="020B0604020202020204" pitchFamily="34" charset="0"/>
              </a:rPr>
              <a:t>F</a:t>
            </a:r>
            <a:endParaRPr lang="en-US" altLang="en-US" sz="3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3505200" y="5032551"/>
            <a:ext cx="4419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000" b="1" i="1">
                <a:solidFill>
                  <a:schemeClr val="bg1"/>
                </a:solidFill>
                <a:latin typeface="Arial" panose="020B0604020202020204" pitchFamily="34" charset="0"/>
              </a:rPr>
              <a:t>Vậy 30</a:t>
            </a:r>
            <a:r>
              <a:rPr lang="en-US" altLang="en-US" sz="3000" b="1" i="1" baseline="30000">
                <a:solidFill>
                  <a:schemeClr val="bg1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000" b="1" i="1">
                <a:solidFill>
                  <a:schemeClr val="bg1"/>
                </a:solidFill>
                <a:latin typeface="Arial" panose="020B0604020202020204" pitchFamily="34" charset="0"/>
              </a:rPr>
              <a:t>C bằng 86</a:t>
            </a:r>
            <a:r>
              <a:rPr lang="en-US" altLang="en-US" sz="3000" b="1" i="1" baseline="30000">
                <a:solidFill>
                  <a:schemeClr val="bg1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000" b="1" i="1">
                <a:solidFill>
                  <a:schemeClr val="bg1"/>
                </a:solidFill>
                <a:latin typeface="Arial" panose="020B0604020202020204" pitchFamily="34" charset="0"/>
              </a:rPr>
              <a:t>F</a:t>
            </a:r>
          </a:p>
        </p:txBody>
      </p:sp>
      <p:pic>
        <p:nvPicPr>
          <p:cNvPr id="44" name="Graphic 8">
            <a:extLst>
              <a:ext uri="{FF2B5EF4-FFF2-40B4-BE49-F238E27FC236}">
                <a16:creationId xmlns:a16="http://schemas.microsoft.com/office/drawing/2014/main" id="{96A0E7E3-845D-4751-854C-80431DBDF2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85800" y="2601043"/>
            <a:ext cx="1817856" cy="18178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83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83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83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3" grpId="0"/>
      <p:bldP spid="5837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ChangeArrowheads="1"/>
          </p:cNvSpPr>
          <p:nvPr/>
        </p:nvSpPr>
        <p:spPr>
          <a:xfrm>
            <a:off x="1676400" y="10510"/>
            <a:ext cx="681396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en-US" sz="30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 DỤNG CỤ ĐO NHIỆT ĐỘ</a:t>
            </a:r>
            <a:endParaRPr lang="en-US" altLang="en-US" sz="30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 noChangeArrowheads="1"/>
          </p:cNvSpPr>
          <p:nvPr/>
        </p:nvSpPr>
        <p:spPr>
          <a:xfrm>
            <a:off x="196439" y="1075997"/>
            <a:ext cx="681396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en-US" sz="2800" b="1" cap="none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en-US" sz="2800" b="1" cap="none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Sự nở vì nhiệt của chất lỏng</a:t>
            </a:r>
            <a:endParaRPr lang="en-US" altLang="en-US" sz="2800" b="1" cap="non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0" y="2136227"/>
            <a:ext cx="4114800" cy="3936756"/>
          </a:xfrm>
          <a:prstGeom prst="rect">
            <a:avLst/>
          </a:prstGeom>
        </p:spPr>
      </p:pic>
      <p:sp>
        <p:nvSpPr>
          <p:cNvPr id="7" name="Title 1"/>
          <p:cNvSpPr txBox="1">
            <a:spLocks noChangeArrowheads="1"/>
          </p:cNvSpPr>
          <p:nvPr/>
        </p:nvSpPr>
        <p:spPr>
          <a:xfrm>
            <a:off x="8382000" y="1014248"/>
            <a:ext cx="298788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en-US" sz="2800" b="1" cap="none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 nghiệm</a:t>
            </a:r>
            <a:endParaRPr lang="en-US" altLang="en-US" sz="2800" b="1" cap="none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55419" y="3284484"/>
            <a:ext cx="6096000" cy="113184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2400" b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Chất lỏng nở ra khi nóng lên, nhiệt độ càng cao thì chất lỏng nở ra càng nhiều.</a:t>
            </a:r>
            <a:endParaRPr lang="en-US" sz="2400" b="1">
              <a:solidFill>
                <a:schemeClr val="bg2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096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ChangeArrowheads="1"/>
          </p:cNvSpPr>
          <p:nvPr/>
        </p:nvSpPr>
        <p:spPr>
          <a:xfrm>
            <a:off x="1676400" y="10510"/>
            <a:ext cx="681396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en-US" sz="30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 DỤNG CỤ ĐO NHIỆT ĐỘ</a:t>
            </a:r>
            <a:endParaRPr lang="en-US" altLang="en-US" sz="30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 noChangeArrowheads="1"/>
          </p:cNvSpPr>
          <p:nvPr/>
        </p:nvSpPr>
        <p:spPr>
          <a:xfrm>
            <a:off x="228600" y="831631"/>
            <a:ext cx="681396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en-US" sz="2800" b="1" cap="none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Các loại nhiệt kế</a:t>
            </a:r>
            <a:endParaRPr lang="en-US" altLang="en-US" sz="2800" b="1" cap="non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/>
          <p:cNvSpPr txBox="1">
            <a:spLocks noChangeArrowheads="1"/>
          </p:cNvSpPr>
          <p:nvPr/>
        </p:nvSpPr>
        <p:spPr>
          <a:xfrm>
            <a:off x="0" y="3507336"/>
            <a:ext cx="381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500" b="1" cap="none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 sát hình 8.5 và kể tên các loại nhiệt kế</a:t>
            </a:r>
            <a:endParaRPr lang="en-US" altLang="en-US" sz="2500" b="1" cap="none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102661" y="1620730"/>
            <a:ext cx="7988137" cy="4665552"/>
            <a:chOff x="4102661" y="1620730"/>
            <a:chExt cx="7988137" cy="466555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02661" y="1620730"/>
              <a:ext cx="7772400" cy="302960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01200" y="3657600"/>
              <a:ext cx="2489598" cy="2628682"/>
            </a:xfrm>
            <a:prstGeom prst="rect">
              <a:avLst/>
            </a:prstGeom>
          </p:spPr>
        </p:pic>
        <p:sp>
          <p:nvSpPr>
            <p:cNvPr id="11" name="Title 1"/>
            <p:cNvSpPr txBox="1">
              <a:spLocks noChangeArrowheads="1"/>
            </p:cNvSpPr>
            <p:nvPr/>
          </p:nvSpPr>
          <p:spPr>
            <a:xfrm>
              <a:off x="6376522" y="4937782"/>
              <a:ext cx="3224678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kern="1200" cap="all" baseline="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fontAlgn="auto">
                <a:spcAft>
                  <a:spcPts val="0"/>
                </a:spcAft>
              </a:pPr>
              <a:r>
                <a:rPr lang="en-US" altLang="en-US" sz="2400" b="1" cap="none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 8.5</a:t>
              </a:r>
              <a:endParaRPr lang="en-US" altLang="en-US" sz="2400" b="1" cap="none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Title 1"/>
          <p:cNvSpPr txBox="1">
            <a:spLocks noChangeArrowheads="1"/>
          </p:cNvSpPr>
          <p:nvPr/>
        </p:nvSpPr>
        <p:spPr>
          <a:xfrm>
            <a:off x="3635580" y="1832604"/>
            <a:ext cx="770857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200" b="1" cap="none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 kế rượu dùng trong phòng thí nghiệm</a:t>
            </a:r>
            <a:endParaRPr lang="en-US" altLang="en-US" sz="2200" b="1" cap="none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/>
          <p:cNvSpPr txBox="1">
            <a:spLocks noChangeArrowheads="1"/>
          </p:cNvSpPr>
          <p:nvPr/>
        </p:nvSpPr>
        <p:spPr>
          <a:xfrm>
            <a:off x="4178861" y="2950071"/>
            <a:ext cx="381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200" b="1" cap="none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 kế y tế thủy ngân</a:t>
            </a:r>
            <a:endParaRPr lang="en-US" altLang="en-US" sz="2200" b="1" cap="none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/>
          <p:cNvSpPr txBox="1">
            <a:spLocks noChangeArrowheads="1"/>
          </p:cNvSpPr>
          <p:nvPr/>
        </p:nvSpPr>
        <p:spPr>
          <a:xfrm>
            <a:off x="3907351" y="4290710"/>
            <a:ext cx="62704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200" b="1" cap="none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 kế rượu dùng để đo nhiệt độ phòng</a:t>
            </a:r>
            <a:endParaRPr lang="en-US" altLang="en-US" sz="2200" b="1" cap="none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/>
          <p:cNvSpPr txBox="1">
            <a:spLocks noChangeArrowheads="1"/>
          </p:cNvSpPr>
          <p:nvPr/>
        </p:nvSpPr>
        <p:spPr>
          <a:xfrm>
            <a:off x="8686800" y="6002228"/>
            <a:ext cx="381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2200" b="1" cap="none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 kế hồng ngoại</a:t>
            </a:r>
            <a:endParaRPr lang="en-US" altLang="en-US" sz="2200" b="1" cap="none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217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33400" y="1881022"/>
            <a:ext cx="77104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smtClean="0">
                <a:solidFill>
                  <a:srgbClr val="FF0000"/>
                </a:solidFill>
                <a:latin typeface="Arial" panose="020B0604020202020204" pitchFamily="34" charset="0"/>
              </a:rPr>
              <a:t>Các bước đo nhiệt độ bằng nhiệt kế y tế thủy ngân</a:t>
            </a:r>
            <a:endParaRPr lang="en-US" altLang="en-US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295400" y="2970766"/>
            <a:ext cx="1010306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  <a:latin typeface="Arial" panose="020B0604020202020204" pitchFamily="34" charset="0"/>
              </a:rPr>
              <a:t>     </a:t>
            </a:r>
            <a:r>
              <a:rPr lang="en-US" altLang="en-US" b="1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nl-NL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Vẩy mạnh cho thuỷ ngân bên trong nhiệt kế tụt xuống.</a:t>
            </a:r>
            <a:endParaRPr 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422947" y="3784029"/>
            <a:ext cx="71088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b="1">
                <a:solidFill>
                  <a:schemeClr val="bg1"/>
                </a:solidFill>
                <a:latin typeface="Arial" panose="020B0604020202020204" pitchFamily="34" charset="0"/>
              </a:rPr>
              <a:t>      </a:t>
            </a:r>
            <a:r>
              <a:rPr lang="nl-NL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Dùng bông y tế lau sạch thân và bầu nhiệt kế</a:t>
            </a:r>
            <a:r>
              <a:rPr lang="nl-NL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919616" y="4579203"/>
            <a:ext cx="93106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nl-NL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Dùng </a:t>
            </a:r>
            <a:r>
              <a:rPr lang="nl-NL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tay phải cầm thân nhiệt kế, đặt bầu nhiệt kế vào nách trái, kẹp cánh tay lại để giữ nhiệt kế</a:t>
            </a:r>
            <a:r>
              <a:rPr lang="nl-NL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890713" y="5573536"/>
            <a:ext cx="7848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nl-NL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Chờ khoảng 2 — 3 phút, lấy nhiệt kế ra đọc nhiệt độ</a:t>
            </a:r>
            <a:r>
              <a:rPr lang="nl-NL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084" y="2862354"/>
            <a:ext cx="593725" cy="5937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1" y="3749675"/>
            <a:ext cx="593725" cy="5937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916" y="4634175"/>
            <a:ext cx="593725" cy="5921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1" y="5565443"/>
            <a:ext cx="592137" cy="5937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6" name="Text Box 10"/>
          <p:cNvSpPr txBox="1">
            <a:spLocks noChangeArrowheads="1"/>
          </p:cNvSpPr>
          <p:nvPr/>
        </p:nvSpPr>
        <p:spPr bwMode="auto">
          <a:xfrm>
            <a:off x="740979" y="278580"/>
            <a:ext cx="77724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971550" indent="-5143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000" b="1" smtClean="0">
                <a:solidFill>
                  <a:srgbClr val="FFFF00"/>
                </a:solidFill>
                <a:latin typeface="Arial" panose="020B0604020202020204" pitchFamily="34" charset="0"/>
              </a:rPr>
              <a:t>III. SỬ DỤNG NHIỆT KẾ </a:t>
            </a:r>
            <a:endParaRPr lang="en-US" altLang="en-US" sz="3000" b="1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4" name="Title 1"/>
          <p:cNvSpPr txBox="1">
            <a:spLocks noChangeArrowheads="1"/>
          </p:cNvSpPr>
          <p:nvPr/>
        </p:nvSpPr>
        <p:spPr>
          <a:xfrm>
            <a:off x="173530" y="746124"/>
            <a:ext cx="681396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en-US" sz="2400" b="1" cap="none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en-US" sz="2400" b="1" cap="none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Nhiệt kế y tế thủy ngân</a:t>
            </a:r>
            <a:endParaRPr lang="en-US" altLang="en-US" sz="2400" b="1" cap="non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04800" y="1834589"/>
            <a:ext cx="77104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smtClean="0">
                <a:solidFill>
                  <a:srgbClr val="FF0000"/>
                </a:solidFill>
                <a:latin typeface="Arial" panose="020B0604020202020204" pitchFamily="34" charset="0"/>
              </a:rPr>
              <a:t>Các bước đo nhiệt độ bằng nhiệt kế y tế điện tử</a:t>
            </a:r>
            <a:endParaRPr lang="en-US" altLang="en-US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752600" y="2706735"/>
            <a:ext cx="1010306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  <a:latin typeface="Arial" panose="020B0604020202020204" pitchFamily="34" charset="0"/>
              </a:rPr>
              <a:t>     </a:t>
            </a:r>
            <a:r>
              <a:rPr lang="en-US" altLang="en-US" b="1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nl-NL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Lau sạch đầu kim loại của nhiệt kế.</a:t>
            </a:r>
            <a:endParaRPr 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851244" y="3387154"/>
            <a:ext cx="71088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b="1">
                <a:solidFill>
                  <a:schemeClr val="bg1"/>
                </a:solidFill>
                <a:latin typeface="Arial" panose="020B0604020202020204" pitchFamily="34" charset="0"/>
              </a:rPr>
              <a:t>      </a:t>
            </a:r>
            <a:r>
              <a:rPr lang="nl-NL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Bấm nút khởi động.</a:t>
            </a:r>
            <a:endParaRPr 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347913" y="4114800"/>
            <a:ext cx="93106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nl-NL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Đặt đầu kim loại của nhiệt kế xuống lưỡi.</a:t>
            </a:r>
            <a:endParaRPr 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319010" y="4884893"/>
            <a:ext cx="7848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nl-NL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Chờ khi có tín hiệu “bít” rút nhiệt kế ra đọc nhiệt độ.</a:t>
            </a:r>
            <a:endParaRPr 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284" y="2598323"/>
            <a:ext cx="593725" cy="5937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548" y="3352800"/>
            <a:ext cx="593725" cy="5937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213" y="4114800"/>
            <a:ext cx="593725" cy="5921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548" y="4876800"/>
            <a:ext cx="592137" cy="5937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6" name="Text Box 10"/>
          <p:cNvSpPr txBox="1">
            <a:spLocks noChangeArrowheads="1"/>
          </p:cNvSpPr>
          <p:nvPr/>
        </p:nvSpPr>
        <p:spPr bwMode="auto">
          <a:xfrm>
            <a:off x="740979" y="278580"/>
            <a:ext cx="77724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971550" indent="-5143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000" b="1" smtClean="0">
                <a:solidFill>
                  <a:srgbClr val="FFFF00"/>
                </a:solidFill>
                <a:latin typeface="Arial" panose="020B0604020202020204" pitchFamily="34" charset="0"/>
              </a:rPr>
              <a:t>III. SỬ DỤNG NHIỆT KẾ </a:t>
            </a:r>
            <a:endParaRPr lang="en-US" altLang="en-US" sz="3000" b="1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4" name="Title 1"/>
          <p:cNvSpPr txBox="1">
            <a:spLocks noChangeArrowheads="1"/>
          </p:cNvSpPr>
          <p:nvPr/>
        </p:nvSpPr>
        <p:spPr>
          <a:xfrm>
            <a:off x="173530" y="746124"/>
            <a:ext cx="681396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altLang="en-US" sz="2400" b="1" cap="none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Nhiệt kế y tế điện tử</a:t>
            </a:r>
            <a:endParaRPr lang="en-US" altLang="en-US" sz="2400" b="1" cap="non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311127" y="5723093"/>
            <a:ext cx="7848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nl-NL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Tắt nút khởi động.</a:t>
            </a:r>
            <a:endParaRPr lang="en-US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665" y="5715000"/>
            <a:ext cx="592137" cy="5937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5090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14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Box 1"/>
          <p:cNvSpPr txBox="1">
            <a:spLocks noChangeArrowheads="1"/>
          </p:cNvSpPr>
          <p:nvPr/>
        </p:nvSpPr>
        <p:spPr bwMode="auto">
          <a:xfrm>
            <a:off x="228600" y="286243"/>
            <a:ext cx="7712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FF00"/>
                </a:solidFill>
                <a:latin typeface="Arial" panose="020B0604020202020204" pitchFamily="34" charset="0"/>
              </a:rPr>
              <a:t>THỰC HÀNH ĐO NHIỆT ĐỘ 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CF213F1-C0F9-E94E-9301-8B8E68FAA7C2}"/>
              </a:ext>
            </a:extLst>
          </p:cNvPr>
          <p:cNvSpPr/>
          <p:nvPr/>
        </p:nvSpPr>
        <p:spPr>
          <a:xfrm>
            <a:off x="3581400" y="1447800"/>
            <a:ext cx="7454900" cy="5165725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7DB1A8-914B-9947-BB25-8BF471884A21}"/>
              </a:ext>
            </a:extLst>
          </p:cNvPr>
          <p:cNvSpPr txBox="1"/>
          <p:nvPr/>
        </p:nvSpPr>
        <p:spPr>
          <a:xfrm>
            <a:off x="3906837" y="1981200"/>
            <a:ext cx="6804025" cy="36502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vi-VN" sz="2800" b="1" u="sng" dirty="0">
                <a:solidFill>
                  <a:srgbClr val="FF0000"/>
                </a:solidFill>
                <a:latin typeface="Arial" panose="020B0604020202020204" pitchFamily="34" charset="0"/>
              </a:rPr>
              <a:t>Nhiệm </a:t>
            </a:r>
            <a:r>
              <a:rPr lang="vi-VN" sz="2800" b="1" u="sng">
                <a:solidFill>
                  <a:srgbClr val="FF0000"/>
                </a:solidFill>
                <a:latin typeface="Arial" panose="020B0604020202020204" pitchFamily="34" charset="0"/>
              </a:rPr>
              <a:t>vụ </a:t>
            </a:r>
            <a:r>
              <a:rPr lang="en-GB" sz="2800" b="1" u="sng" smtClean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vi-VN" sz="2800" b="1" u="sng" smtClean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endParaRPr lang="vi-VN" sz="2800" b="1" u="sng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514350" indent="-514350"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AutoNum type="arabicPeriod"/>
              <a:defRPr/>
            </a:pPr>
            <a:r>
              <a:rPr lang="vi-VN" sz="2800" b="1" i="1" dirty="0">
                <a:solidFill>
                  <a:srgbClr val="002060"/>
                </a:solidFill>
                <a:latin typeface="Arial" panose="020B0604020202020204" pitchFamily="34" charset="0"/>
                <a:ea typeface="Arial Hebrew" charset="-79"/>
              </a:rPr>
              <a:t>Sử dụng nhiệt kế y tế (thuỷ ngân, điện tử) để đo nhiệt độ của các thành viên trong nhóm và ghi kết quả vào bảng báo cáo.</a:t>
            </a:r>
          </a:p>
          <a:p>
            <a:pPr marL="514350" indent="-514350" algn="ctr">
              <a:spcAft>
                <a:spcPts val="0"/>
              </a:spcAft>
              <a:buFontTx/>
              <a:buAutoNum type="arabicPeriod"/>
              <a:defRPr/>
            </a:pPr>
            <a:r>
              <a:rPr lang="vi-VN" sz="2800" b="1" i="1" dirty="0">
                <a:solidFill>
                  <a:srgbClr val="002060"/>
                </a:solidFill>
                <a:latin typeface="Arial" panose="020B0604020202020204" pitchFamily="34" charset="0"/>
                <a:ea typeface="Arial Hebrew" charset="-79"/>
              </a:rPr>
              <a:t>Từ bảng kết quả rút ra nhận </a:t>
            </a:r>
            <a:r>
              <a:rPr lang="vi-VN" sz="2800" b="1" i="1">
                <a:solidFill>
                  <a:srgbClr val="002060"/>
                </a:solidFill>
                <a:latin typeface="Arial" panose="020B0604020202020204" pitchFamily="34" charset="0"/>
                <a:ea typeface="Arial Hebrew" charset="-79"/>
              </a:rPr>
              <a:t>xét</a:t>
            </a:r>
            <a:r>
              <a:rPr lang="vi-VN" sz="2800" b="1" i="1" smtClean="0">
                <a:solidFill>
                  <a:srgbClr val="002060"/>
                </a:solidFill>
                <a:latin typeface="Arial" panose="020B0604020202020204" pitchFamily="34" charset="0"/>
                <a:ea typeface="Arial Hebrew" charset="-79"/>
              </a:rPr>
              <a:t>.</a:t>
            </a:r>
            <a:endParaRPr lang="vi-VN" sz="2800" b="1" i="1" dirty="0">
              <a:solidFill>
                <a:srgbClr val="002060"/>
              </a:solidFill>
              <a:latin typeface="Arial" panose="020B0604020202020204" pitchFamily="34" charset="0"/>
              <a:ea typeface="Arial Hebrew" charset="-79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885403"/>
            <a:ext cx="1728788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5 phút đếm ngược nhạc vui vẻ hào hứng cho hoạt động nhóm">
            <a:hlinkClick r:id="" action="ppaction://media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75" y="4189413"/>
            <a:ext cx="1751013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365434" y="1312217"/>
            <a:ext cx="31390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2800" b="1" smtClean="0">
                <a:solidFill>
                  <a:srgbClr val="FF0000"/>
                </a:solidFill>
                <a:latin typeface="Arial" panose="020B0604020202020204" pitchFamily="34" charset="0"/>
                <a:ea typeface="Arial Hebrew" pitchFamily="2" charset="0"/>
              </a:rPr>
              <a:t>Hoạt động nhóm </a:t>
            </a:r>
            <a:endParaRPr lang="en-US" sz="28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Box 2"/>
          <p:cNvSpPr txBox="1">
            <a:spLocks noChangeArrowheads="1"/>
          </p:cNvSpPr>
          <p:nvPr/>
        </p:nvSpPr>
        <p:spPr bwMode="auto">
          <a:xfrm>
            <a:off x="2209800" y="304800"/>
            <a:ext cx="530225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 b="1">
                <a:solidFill>
                  <a:srgbClr val="FFFF00"/>
                </a:solidFill>
                <a:latin typeface="Arial" panose="020B0604020202020204" pitchFamily="34" charset="0"/>
              </a:rPr>
              <a:t>CỦNG CỐ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2341740"/>
            <a:ext cx="4000500" cy="247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962400" y="1905000"/>
            <a:ext cx="75438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514350" indent="-514350" algn="just">
              <a:lnSpc>
                <a:spcPct val="150000"/>
              </a:lnSpc>
              <a:spcBef>
                <a:spcPct val="0"/>
              </a:spcBef>
              <a:buFontTx/>
              <a:buAutoNum type="arabicPeriod"/>
            </a:pPr>
            <a:r>
              <a:rPr lang="en-GB" altLang="en-US" sz="2800" b="1" i="1" smtClean="0">
                <a:solidFill>
                  <a:schemeClr val="bg1"/>
                </a:solidFill>
                <a:latin typeface="Arial" panose="020B0604020202020204" pitchFamily="34" charset="0"/>
                <a:ea typeface="Arial Hebrew" pitchFamily="2" charset="0"/>
              </a:rPr>
              <a:t>Nhiệt độ là số đo mức độ nóng lạnh của vật.</a:t>
            </a:r>
          </a:p>
          <a:p>
            <a:pPr marL="514350" indent="-514350" algn="just">
              <a:lnSpc>
                <a:spcPct val="150000"/>
              </a:lnSpc>
              <a:spcBef>
                <a:spcPct val="0"/>
              </a:spcBef>
              <a:buFontTx/>
              <a:buAutoNum type="arabicPeriod"/>
            </a:pPr>
            <a:r>
              <a:rPr lang="en-GB" altLang="en-US" sz="2800" b="1" i="1" smtClean="0">
                <a:solidFill>
                  <a:schemeClr val="bg1"/>
                </a:solidFill>
                <a:latin typeface="Arial" panose="020B0604020202020204" pitchFamily="34" charset="0"/>
                <a:ea typeface="Arial Hebrew" pitchFamily="2" charset="0"/>
              </a:rPr>
              <a:t>Đơn vị đo nhiệt độ thường dùng ở nước ta là độ C, kí hiệu </a:t>
            </a:r>
            <a:r>
              <a:rPr lang="en-GB" altLang="en-US" sz="2800" b="1" i="1" baseline="30000" smtClean="0">
                <a:solidFill>
                  <a:schemeClr val="bg1"/>
                </a:solidFill>
                <a:latin typeface="Arial" panose="020B0604020202020204" pitchFamily="34" charset="0"/>
                <a:ea typeface="Arial Hebrew" pitchFamily="2" charset="0"/>
              </a:rPr>
              <a:t>0</a:t>
            </a:r>
            <a:r>
              <a:rPr lang="en-GB" altLang="en-US" sz="2800" b="1" i="1" smtClean="0">
                <a:solidFill>
                  <a:schemeClr val="bg1"/>
                </a:solidFill>
                <a:latin typeface="Arial" panose="020B0604020202020204" pitchFamily="34" charset="0"/>
                <a:ea typeface="Arial Hebrew" pitchFamily="2" charset="0"/>
              </a:rPr>
              <a:t>C</a:t>
            </a:r>
          </a:p>
          <a:p>
            <a:pPr marL="514350" indent="-514350" algn="just">
              <a:lnSpc>
                <a:spcPct val="150000"/>
              </a:lnSpc>
              <a:spcBef>
                <a:spcPct val="0"/>
              </a:spcBef>
              <a:buFontTx/>
              <a:buAutoNum type="arabicPeriod"/>
            </a:pPr>
            <a:r>
              <a:rPr lang="en-GB" altLang="en-US" sz="2800" b="1" i="1" smtClean="0">
                <a:solidFill>
                  <a:schemeClr val="bg1"/>
                </a:solidFill>
                <a:latin typeface="Arial" panose="020B0604020202020204" pitchFamily="34" charset="0"/>
                <a:ea typeface="Arial Hebrew" pitchFamily="2" charset="0"/>
              </a:rPr>
              <a:t>Nhiệt kế là dụng cụ để đo nhiệt độ. Có nhiều loại nhiệt kế khác nhau.</a:t>
            </a:r>
            <a:endParaRPr lang="en-US" altLang="en-US" sz="2800" b="1" i="1">
              <a:solidFill>
                <a:schemeClr val="bg1"/>
              </a:solidFill>
              <a:latin typeface="Arial" panose="020B0604020202020204" pitchFamily="34" charset="0"/>
              <a:ea typeface="Arial Hebrew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Box 2"/>
          <p:cNvSpPr txBox="1">
            <a:spLocks noChangeArrowheads="1"/>
          </p:cNvSpPr>
          <p:nvPr/>
        </p:nvSpPr>
        <p:spPr bwMode="auto">
          <a:xfrm>
            <a:off x="2209800" y="381000"/>
            <a:ext cx="530225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 b="1" smtClean="0">
                <a:solidFill>
                  <a:srgbClr val="FFFF00"/>
                </a:solidFill>
                <a:latin typeface="Arial" panose="020B0604020202020204" pitchFamily="34" charset="0"/>
              </a:rPr>
              <a:t>LUYỆN TẬP</a:t>
            </a:r>
            <a:endParaRPr lang="en-US" altLang="en-US" sz="3000" b="1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00200" y="2057400"/>
            <a:ext cx="9525000" cy="32378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b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Câu 1. </a:t>
            </a:r>
            <a:r>
              <a:rPr lang="en-GB" sz="24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Hãy </a:t>
            </a:r>
            <a:r>
              <a:rPr lang="en-GB" sz="24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điền </a:t>
            </a:r>
            <a:r>
              <a:rPr lang="en-GB" sz="24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các từ nhiệt độ, nhiệt kế, thang nhiệt độ vào các chỗ trống cho phù hợp:</a:t>
            </a:r>
            <a:endParaRPr lang="en-US" sz="240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Để đo </a:t>
            </a:r>
            <a:r>
              <a:rPr lang="en-GB" sz="24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(1)………………, </a:t>
            </a:r>
            <a:r>
              <a:rPr lang="en-GB" sz="24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người ta dùng các loại nhiệt kế khác nhau như </a:t>
            </a:r>
            <a:r>
              <a:rPr lang="en-GB" sz="24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(2)…....................... </a:t>
            </a:r>
            <a:r>
              <a:rPr lang="en-GB" sz="24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thuỷ ngân, </a:t>
            </a:r>
            <a:r>
              <a:rPr lang="en-GB" sz="24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(3)…………..……….. </a:t>
            </a:r>
            <a:r>
              <a:rPr lang="en-GB" sz="24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rượu, </a:t>
            </a:r>
            <a:r>
              <a:rPr lang="en-GB" sz="24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(4)………..………… </a:t>
            </a:r>
            <a:r>
              <a:rPr lang="en-GB" sz="24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điện tử. Ở Việt Nam, đơn vị đo nhiệt độ sử dụng </a:t>
            </a:r>
            <a:r>
              <a:rPr lang="en-GB" sz="24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(5)………………………… Celsius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0" y="3124200"/>
            <a:ext cx="13789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nhiệt độ</a:t>
            </a:r>
            <a:endParaRPr lang="en-US" sz="2400" b="1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87262" y="3683397"/>
            <a:ext cx="13468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nhiệt </a:t>
            </a:r>
            <a:r>
              <a:rPr lang="en-GB" sz="2400" b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kế</a:t>
            </a:r>
            <a:endParaRPr lang="en-US" sz="2400" b="1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75336" y="4651478"/>
            <a:ext cx="23855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thang nhiệt độ</a:t>
            </a:r>
            <a:endParaRPr lang="en-US" sz="2400" b="1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88437" y="4186535"/>
            <a:ext cx="13468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nhiệt </a:t>
            </a:r>
            <a:r>
              <a:rPr lang="en-GB" sz="2400" b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kế</a:t>
            </a:r>
            <a:endParaRPr lang="en-US" sz="2400" b="1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305800" y="3720578"/>
            <a:ext cx="13468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nhiệt </a:t>
            </a:r>
            <a:r>
              <a:rPr lang="en-GB" sz="2400" b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kế</a:t>
            </a:r>
            <a:endParaRPr lang="en-US" sz="24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67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Box 2"/>
          <p:cNvSpPr txBox="1">
            <a:spLocks noChangeArrowheads="1"/>
          </p:cNvSpPr>
          <p:nvPr/>
        </p:nvSpPr>
        <p:spPr bwMode="auto">
          <a:xfrm>
            <a:off x="2209800" y="381000"/>
            <a:ext cx="530225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 b="1" smtClean="0">
                <a:solidFill>
                  <a:srgbClr val="FFFF00"/>
                </a:solidFill>
                <a:latin typeface="Arial" panose="020B0604020202020204" pitchFamily="34" charset="0"/>
              </a:rPr>
              <a:t>LUYỆN TẬP</a:t>
            </a:r>
            <a:endParaRPr lang="en-US" altLang="en-US" sz="3000" b="1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72662" y="1064020"/>
            <a:ext cx="10713333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 b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Câu 2. </a:t>
            </a:r>
            <a:r>
              <a:rPr lang="en-GB" sz="24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Hãy ghép tên loại nhiệt kế (ở cột bên trái) tương ứng với công dụng của nhiệt kế đó (ở cột bên phải).</a:t>
            </a:r>
            <a:endParaRPr lang="en-US" sz="240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5881800"/>
              </p:ext>
            </p:extLst>
          </p:nvPr>
        </p:nvGraphicFramePr>
        <p:xfrm>
          <a:off x="685800" y="2500934"/>
          <a:ext cx="10786641" cy="4122987"/>
        </p:xfrm>
        <a:graphic>
          <a:graphicData uri="http://schemas.openxmlformats.org/drawingml/2006/table">
            <a:tbl>
              <a:tblPr firstRow="1" firstCol="1" bandRow="1">
                <a:tableStyleId>{1E171933-4619-4E11-9A3F-F7608DF75F80}</a:tableStyleId>
              </a:tblPr>
              <a:tblGrid>
                <a:gridCol w="4719669">
                  <a:extLst>
                    <a:ext uri="{9D8B030D-6E8A-4147-A177-3AD203B41FA5}">
                      <a16:colId xmlns:a16="http://schemas.microsoft.com/office/drawing/2014/main" val="171423106"/>
                    </a:ext>
                  </a:extLst>
                </a:gridCol>
                <a:gridCol w="6066972">
                  <a:extLst>
                    <a:ext uri="{9D8B030D-6E8A-4147-A177-3AD203B41FA5}">
                      <a16:colId xmlns:a16="http://schemas.microsoft.com/office/drawing/2014/main" val="4283558233"/>
                    </a:ext>
                  </a:extLst>
                </a:gridCol>
              </a:tblGrid>
              <a:tr h="497796">
                <a:tc>
                  <a:txBody>
                    <a:bodyPr/>
                    <a:lstStyle/>
                    <a:p>
                      <a:pPr algn="ctr"/>
                      <a:r>
                        <a:rPr lang="en-GB" sz="2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Loại đồng hồ</a:t>
                      </a:r>
                      <a:endParaRPr lang="en-US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40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Công</a:t>
                      </a:r>
                      <a:r>
                        <a:rPr lang="en-GB" sz="2400" baseline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dụng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3571459"/>
                  </a:ext>
                </a:extLst>
              </a:tr>
              <a:tr h="1262339"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400" b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Nhiệt</a:t>
                      </a:r>
                      <a:r>
                        <a:rPr lang="en-GB" sz="2400" b="0" baseline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kế y tế điện tử</a:t>
                      </a:r>
                      <a:endParaRPr lang="en-US" sz="24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a) dùng trong phòng</a:t>
                      </a:r>
                      <a:r>
                        <a:rPr lang="en-GB" sz="24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thí nghiệm để đo nhiệt độ.</a:t>
                      </a:r>
                      <a:endParaRPr lang="en-US" sz="2400" smtClean="0"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17096662"/>
                  </a:ext>
                </a:extLst>
              </a:tr>
              <a:tr h="1175658"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400" b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Nhiệt</a:t>
                      </a:r>
                      <a:r>
                        <a:rPr lang="en-GB" sz="2400" b="0" baseline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kế rượu</a:t>
                      </a:r>
                      <a:endParaRPr lang="en-US" sz="24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b) dùng đo nhiệt</a:t>
                      </a:r>
                      <a:r>
                        <a:rPr lang="en-GB" sz="24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độ mà không cần độ chính xác cao.</a:t>
                      </a:r>
                      <a:endParaRPr lang="en-US" sz="2400" smtClean="0"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666919"/>
                  </a:ext>
                </a:extLst>
              </a:tr>
              <a:tr h="1187194">
                <a:tc>
                  <a:txBody>
                    <a:bodyPr/>
                    <a:lstStyle/>
                    <a:p>
                      <a:pPr algn="l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400" b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Nhiệt</a:t>
                      </a:r>
                      <a:r>
                        <a:rPr lang="en-GB" sz="2400" b="0" baseline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kế thủy ngân</a:t>
                      </a:r>
                      <a:endParaRPr lang="en-US" sz="24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c) </a:t>
                      </a:r>
                      <a:r>
                        <a:rPr lang="en-GB" sz="240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được sử dụng trong bệnh viện, hiệu thuốc hoặc tại nhà để đo nhiệt độ cơ thể.</a:t>
                      </a:r>
                      <a:endParaRPr lang="en-US" sz="240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87253130"/>
                  </a:ext>
                </a:extLst>
              </a:tr>
            </a:tbl>
          </a:graphicData>
        </a:graphic>
      </p:graphicFrame>
      <p:cxnSp>
        <p:nvCxnSpPr>
          <p:cNvPr id="14" name="Straight Arrow Connector 13"/>
          <p:cNvCxnSpPr/>
          <p:nvPr/>
        </p:nvCxnSpPr>
        <p:spPr>
          <a:xfrm>
            <a:off x="3968555" y="3549870"/>
            <a:ext cx="1465943" cy="261257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315412" y="4725526"/>
            <a:ext cx="211908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3663755" y="3549870"/>
            <a:ext cx="1770743" cy="261257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159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Box 2"/>
          <p:cNvSpPr txBox="1">
            <a:spLocks noChangeArrowheads="1"/>
          </p:cNvSpPr>
          <p:nvPr/>
        </p:nvSpPr>
        <p:spPr bwMode="auto">
          <a:xfrm>
            <a:off x="1692275" y="304800"/>
            <a:ext cx="665638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 b="1">
                <a:solidFill>
                  <a:srgbClr val="FFFF00"/>
                </a:solidFill>
                <a:latin typeface="Arial" panose="020B0604020202020204" pitchFamily="34" charset="0"/>
              </a:rPr>
              <a:t>NHIỆM VỤ VỀ NHÀ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133600"/>
            <a:ext cx="28956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038600" y="2597912"/>
            <a:ext cx="7620000" cy="2394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  <a:ea typeface="Arial Hebrew" pitchFamily="2" charset="0"/>
              </a:rPr>
              <a:t>Hình thức: </a:t>
            </a:r>
            <a:r>
              <a:rPr lang="en-US" altLang="en-US" b="1">
                <a:solidFill>
                  <a:schemeClr val="bg1"/>
                </a:solidFill>
                <a:latin typeface="Arial" panose="020B0604020202020204" pitchFamily="34" charset="0"/>
                <a:ea typeface="Arial Hebrew" pitchFamily="2" charset="0"/>
              </a:rPr>
              <a:t>HS làm việc cá nhân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  <a:ea typeface="Arial Hebrew" pitchFamily="2" charset="0"/>
              </a:rPr>
              <a:t>Nhiệm vụ: </a:t>
            </a:r>
            <a:r>
              <a:rPr lang="en-US" altLang="en-US" b="1">
                <a:solidFill>
                  <a:schemeClr val="bg1"/>
                </a:solidFill>
                <a:latin typeface="Arial" panose="020B0604020202020204" pitchFamily="34" charset="0"/>
                <a:ea typeface="Arial Hebrew" pitchFamily="2" charset="0"/>
              </a:rPr>
              <a:t>Chế tạo nhiệt kế đơn giảng đo nhiệt độ môi trường. 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en-US" b="1">
                <a:solidFill>
                  <a:schemeClr val="bg1"/>
                </a:solidFill>
                <a:latin typeface="Arial" panose="020B0604020202020204" pitchFamily="34" charset="0"/>
                <a:ea typeface="Arial Hebrew" pitchFamily="2" charset="0"/>
              </a:rPr>
              <a:t>(Quay video gửi lên nhóm lớp)</a:t>
            </a:r>
            <a:endParaRPr lang="en-US" altLang="en-US" b="1">
              <a:solidFill>
                <a:srgbClr val="FFFF00"/>
              </a:solidFill>
              <a:latin typeface="Arial" panose="020B0604020202020204" pitchFamily="34" charset="0"/>
              <a:ea typeface="Arial Hebrew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Line 3">
            <a:extLst>
              <a:ext uri="{FF2B5EF4-FFF2-40B4-BE49-F238E27FC236}">
                <a16:creationId xmlns:a16="http://schemas.microsoft.com/office/drawing/2014/main" id="{D1F0A4C7-48C9-DA40-A8C7-99CB13C7253C}"/>
              </a:ext>
            </a:extLst>
          </p:cNvPr>
          <p:cNvSpPr>
            <a:spLocks noChangeShapeType="1"/>
          </p:cNvSpPr>
          <p:nvPr/>
        </p:nvSpPr>
        <p:spPr bwMode="auto">
          <a:xfrm>
            <a:off x="9601200" y="42021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>
              <a:defRPr/>
            </a:pPr>
            <a:endParaRPr lang="en-US" sz="1846">
              <a:latin typeface="Times New Roman" charset="0"/>
              <a:ea typeface="Arial" charset="0"/>
              <a:cs typeface="Arial" charset="0"/>
            </a:endParaRPr>
          </a:p>
        </p:txBody>
      </p: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705530" y="1017558"/>
            <a:ext cx="10648270" cy="100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en-US" sz="2200" b="1">
                <a:solidFill>
                  <a:schemeClr val="bg1"/>
                </a:solidFill>
                <a:latin typeface="Arial" panose="020B0604020202020204" pitchFamily="34" charset="0"/>
              </a:rPr>
              <a:t>Có 3 bình đựng nước </a:t>
            </a:r>
            <a:r>
              <a:rPr lang="en-US" altLang="en-US" sz="2200" b="1" i="1">
                <a:solidFill>
                  <a:schemeClr val="bg1"/>
                </a:solidFill>
                <a:latin typeface="Arial" panose="020B0604020202020204" pitchFamily="34" charset="0"/>
              </a:rPr>
              <a:t>a, b, c</a:t>
            </a:r>
            <a:r>
              <a:rPr lang="en-US" altLang="en-US" sz="2200" b="1">
                <a:solidFill>
                  <a:schemeClr val="bg1"/>
                </a:solidFill>
                <a:latin typeface="Arial" panose="020B0604020202020204" pitchFamily="34" charset="0"/>
              </a:rPr>
              <a:t>; cho thêm nước đá vào bình </a:t>
            </a:r>
            <a:r>
              <a:rPr lang="en-US" altLang="en-US" sz="2200" b="1" i="1">
                <a:solidFill>
                  <a:schemeClr val="bg1"/>
                </a:solidFill>
                <a:latin typeface="Arial" panose="020B0604020202020204" pitchFamily="34" charset="0"/>
              </a:rPr>
              <a:t>a</a:t>
            </a:r>
            <a:r>
              <a:rPr lang="en-US" altLang="en-US" sz="2200" b="1">
                <a:solidFill>
                  <a:schemeClr val="bg1"/>
                </a:solidFill>
                <a:latin typeface="Arial" panose="020B0604020202020204" pitchFamily="34" charset="0"/>
              </a:rPr>
              <a:t> để có nước lạnh và cho thêm nước nóng vào bình </a:t>
            </a:r>
            <a:r>
              <a:rPr lang="en-US" altLang="en-US" sz="2200" b="1" i="1">
                <a:solidFill>
                  <a:schemeClr val="bg1"/>
                </a:solidFill>
                <a:latin typeface="Arial" panose="020B0604020202020204" pitchFamily="34" charset="0"/>
              </a:rPr>
              <a:t>c</a:t>
            </a:r>
            <a:r>
              <a:rPr lang="en-US" altLang="en-US" sz="2200" b="1">
                <a:solidFill>
                  <a:schemeClr val="bg1"/>
                </a:solidFill>
                <a:latin typeface="Arial" panose="020B0604020202020204" pitchFamily="34" charset="0"/>
              </a:rPr>
              <a:t> để có nước ấm.</a:t>
            </a:r>
          </a:p>
        </p:txBody>
      </p:sp>
      <p:sp>
        <p:nvSpPr>
          <p:cNvPr id="31764" name="Text Box 20"/>
          <p:cNvSpPr txBox="1">
            <a:spLocks noChangeArrowheads="1"/>
          </p:cNvSpPr>
          <p:nvPr/>
        </p:nvSpPr>
        <p:spPr bwMode="auto">
          <a:xfrm>
            <a:off x="671371" y="2278189"/>
            <a:ext cx="10453829" cy="100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en-US" sz="2200" b="1">
                <a:solidFill>
                  <a:schemeClr val="bg1"/>
                </a:solidFill>
                <a:latin typeface="Arial" panose="020B0604020202020204" pitchFamily="34" charset="0"/>
              </a:rPr>
              <a:t>a) Nhúng ngón trỏ tay trái vào bình a, ngón trỏ phải vào bình c. Các ngón tay có cảm giác thế nào?</a:t>
            </a:r>
            <a:endParaRPr lang="en-US" altLang="en-US" sz="2200" b="1" i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671371" y="5645260"/>
            <a:ext cx="434766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200" b="1">
                <a:solidFill>
                  <a:srgbClr val="FF0000"/>
                </a:solidFill>
                <a:latin typeface="Arial" panose="020B0604020202020204" pitchFamily="34" charset="0"/>
              </a:rPr>
              <a:t>Ngón tay trái có cảm giác </a:t>
            </a:r>
            <a:r>
              <a:rPr lang="en-US" altLang="en-US" sz="2200" b="1" u="sng">
                <a:solidFill>
                  <a:srgbClr val="FF0000"/>
                </a:solidFill>
                <a:latin typeface="Arial" panose="020B0604020202020204" pitchFamily="34" charset="0"/>
              </a:rPr>
              <a:t>lạnh.</a:t>
            </a:r>
            <a:endParaRPr lang="en-US" altLang="en-US" sz="2200" u="sng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7111781" y="5687599"/>
            <a:ext cx="423705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200" b="1">
                <a:solidFill>
                  <a:srgbClr val="FF0000"/>
                </a:solidFill>
                <a:latin typeface="Arial" panose="020B0604020202020204" pitchFamily="34" charset="0"/>
              </a:rPr>
              <a:t>Ngón tay phải có cảm giác </a:t>
            </a:r>
            <a:r>
              <a:rPr lang="en-US" altLang="en-US" sz="2200" b="1" u="sng">
                <a:solidFill>
                  <a:srgbClr val="FF0000"/>
                </a:solidFill>
                <a:latin typeface="Arial" panose="020B0604020202020204" pitchFamily="34" charset="0"/>
              </a:rPr>
              <a:t>ấm</a:t>
            </a:r>
            <a:endParaRPr lang="en-US" altLang="en-US" sz="2200" u="sng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grpSp>
        <p:nvGrpSpPr>
          <p:cNvPr id="2" name="Group 65"/>
          <p:cNvGrpSpPr>
            <a:grpSpLocks/>
          </p:cNvGrpSpPr>
          <p:nvPr/>
        </p:nvGrpSpPr>
        <p:grpSpPr bwMode="auto">
          <a:xfrm>
            <a:off x="1600200" y="3844589"/>
            <a:ext cx="8305800" cy="1457325"/>
            <a:chOff x="-199434" y="1767840"/>
            <a:chExt cx="10125661" cy="1578636"/>
          </a:xfrm>
        </p:grpSpPr>
        <p:pic>
          <p:nvPicPr>
            <p:cNvPr id="17433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667" r="72174" b="15073"/>
            <a:stretch>
              <a:fillRect/>
            </a:stretch>
          </p:blipFill>
          <p:spPr bwMode="auto">
            <a:xfrm>
              <a:off x="838200" y="2014467"/>
              <a:ext cx="1524000" cy="1185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743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940" b="13158"/>
            <a:stretch>
              <a:fillRect/>
            </a:stretch>
          </p:blipFill>
          <p:spPr bwMode="auto">
            <a:xfrm>
              <a:off x="7620000" y="1767840"/>
              <a:ext cx="1600199" cy="1508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743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22" t="20180" r="37392" b="13303"/>
            <a:stretch>
              <a:fillRect/>
            </a:stretch>
          </p:blipFill>
          <p:spPr bwMode="auto">
            <a:xfrm>
              <a:off x="4267200" y="2057400"/>
              <a:ext cx="1447800" cy="1143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7436" name="Rectangle 60"/>
            <p:cNvSpPr>
              <a:spLocks noChangeArrowheads="1"/>
            </p:cNvSpPr>
            <p:nvPr/>
          </p:nvSpPr>
          <p:spPr bwMode="auto">
            <a:xfrm>
              <a:off x="1167280" y="2539962"/>
              <a:ext cx="1077173" cy="3000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solidFill>
                    <a:srgbClr val="1C1C1C"/>
                  </a:solidFill>
                  <a:cs typeface="Times New Roman" panose="02020603050405020304" pitchFamily="18" charset="0"/>
                </a:rPr>
                <a:t>nước lạnh </a:t>
              </a:r>
              <a:endParaRPr lang="en-US" altLang="en-US" sz="1200"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437" name="Rectangle 61"/>
            <p:cNvSpPr>
              <a:spLocks noChangeArrowheads="1"/>
            </p:cNvSpPr>
            <p:nvPr/>
          </p:nvSpPr>
          <p:spPr bwMode="auto">
            <a:xfrm>
              <a:off x="8010617" y="2591551"/>
              <a:ext cx="926697" cy="3000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solidFill>
                    <a:srgbClr val="1C1C1C"/>
                  </a:solidFill>
                  <a:cs typeface="Times New Roman" panose="02020603050405020304" pitchFamily="18" charset="0"/>
                </a:rPr>
                <a:t>nước ấm</a:t>
              </a:r>
              <a:endParaRPr lang="en-US" altLang="en-US" sz="1200"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438" name="Rectangle 62"/>
            <p:cNvSpPr>
              <a:spLocks noChangeArrowheads="1"/>
            </p:cNvSpPr>
            <p:nvPr/>
          </p:nvSpPr>
          <p:spPr bwMode="auto">
            <a:xfrm>
              <a:off x="731830" y="2711927"/>
              <a:ext cx="451818" cy="583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900" b="1">
                  <a:cs typeface="Times New Roman" panose="02020603050405020304" pitchFamily="18" charset="0"/>
                </a:rPr>
                <a:t>a</a:t>
              </a:r>
              <a:endParaRPr lang="en-US" altLang="en-US" sz="2900"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439" name="Rectangle 63"/>
            <p:cNvSpPr>
              <a:spLocks noChangeArrowheads="1"/>
            </p:cNvSpPr>
            <p:nvPr/>
          </p:nvSpPr>
          <p:spPr bwMode="auto">
            <a:xfrm>
              <a:off x="7546137" y="2753198"/>
              <a:ext cx="431579" cy="593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900" b="1">
                  <a:cs typeface="Times New Roman" panose="02020603050405020304" pitchFamily="18" charset="0"/>
                </a:rPr>
                <a:t>c</a:t>
              </a:r>
              <a:endParaRPr lang="en-US" altLang="en-US" sz="2900"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440" name="Rectangle 64"/>
            <p:cNvSpPr>
              <a:spLocks noChangeArrowheads="1"/>
            </p:cNvSpPr>
            <p:nvPr/>
          </p:nvSpPr>
          <p:spPr bwMode="auto">
            <a:xfrm>
              <a:off x="-199434" y="2753198"/>
              <a:ext cx="10125661" cy="583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900" b="1" i="1" smtClean="0">
                  <a:solidFill>
                    <a:srgbClr val="1C1C1C"/>
                  </a:solidFill>
                  <a:cs typeface="Times New Roman" panose="02020603050405020304" pitchFamily="18" charset="0"/>
                </a:rPr>
                <a:t>     a)                            b)                           c)</a:t>
              </a:r>
              <a:endParaRPr lang="en-US" altLang="en-US" sz="2900"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6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57" t="16667"/>
          <a:stretch>
            <a:fillRect/>
          </a:stretch>
        </p:blipFill>
        <p:spPr bwMode="auto">
          <a:xfrm>
            <a:off x="8378200" y="3367087"/>
            <a:ext cx="336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/>
          <a:stretch>
            <a:fillRect/>
          </a:stretch>
        </p:blipFill>
        <p:spPr bwMode="auto">
          <a:xfrm>
            <a:off x="2877560" y="3474822"/>
            <a:ext cx="338137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3168667" y="337787"/>
            <a:ext cx="468543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800100" indent="-3429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  <a:buFontTx/>
              <a:buNone/>
            </a:pPr>
            <a:r>
              <a:rPr lang="en-US" altLang="en-US" sz="3000" b="1" smtClean="0">
                <a:solidFill>
                  <a:srgbClr val="FFFF00"/>
                </a:solidFill>
                <a:latin typeface="Arial" panose="020B0604020202020204" pitchFamily="34" charset="0"/>
              </a:rPr>
              <a:t>ĐẶT VẤN ĐỀ</a:t>
            </a:r>
            <a:endParaRPr lang="en-US" altLang="en-US" sz="3000" b="1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17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17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8" grpId="0"/>
      <p:bldP spid="31764" grpId="0"/>
      <p:bldP spid="59" grpId="0"/>
      <p:bldP spid="6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11"/>
          <p:cNvSpPr>
            <a:spLocks noChangeArrowheads="1" noChangeShapeType="1" noTextEdit="1"/>
          </p:cNvSpPr>
          <p:nvPr/>
        </p:nvSpPr>
        <p:spPr bwMode="auto">
          <a:xfrm>
            <a:off x="914400" y="2743200"/>
            <a:ext cx="10375706" cy="97195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300" b="1" kern="10">
                <a:ln/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00" b="1" kern="10" smtClean="0">
                <a:ln/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NGHE!</a:t>
            </a:r>
            <a:endParaRPr lang="en-US" sz="5300" b="1" kern="10">
              <a:ln/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61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Line 3">
            <a:extLst>
              <a:ext uri="{FF2B5EF4-FFF2-40B4-BE49-F238E27FC236}">
                <a16:creationId xmlns:a16="http://schemas.microsoft.com/office/drawing/2014/main" id="{D1F0A4C7-48C9-DA40-A8C7-99CB13C7253C}"/>
              </a:ext>
            </a:extLst>
          </p:cNvPr>
          <p:cNvSpPr>
            <a:spLocks noChangeShapeType="1"/>
          </p:cNvSpPr>
          <p:nvPr/>
        </p:nvSpPr>
        <p:spPr bwMode="auto">
          <a:xfrm>
            <a:off x="9601200" y="420211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>
              <a:defRPr/>
            </a:pPr>
            <a:endParaRPr lang="en-US" sz="1846">
              <a:latin typeface="Times New Roman" charset="0"/>
              <a:ea typeface="Arial" charset="0"/>
              <a:cs typeface="Arial" charset="0"/>
            </a:endParaRPr>
          </a:p>
        </p:txBody>
      </p:sp>
      <p:sp>
        <p:nvSpPr>
          <p:cNvPr id="31765" name="Text Box 21"/>
          <p:cNvSpPr txBox="1">
            <a:spLocks noChangeArrowheads="1"/>
          </p:cNvSpPr>
          <p:nvPr/>
        </p:nvSpPr>
        <p:spPr bwMode="auto">
          <a:xfrm>
            <a:off x="934229" y="1029930"/>
            <a:ext cx="10028238" cy="100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en-US" sz="2200" b="1">
                <a:solidFill>
                  <a:schemeClr val="bg1"/>
                </a:solidFill>
                <a:latin typeface="Arial" panose="020B0604020202020204" pitchFamily="34" charset="0"/>
              </a:rPr>
              <a:t>b) Sau 1 phút, rút cả 2 ngón tay ra rồi cùng nhúng vào bình b. Các ngón tay có cảm giác như thế nào? Từ thí nghiệm này có thể rút ra kết luận gì?</a:t>
            </a:r>
          </a:p>
        </p:txBody>
      </p:sp>
      <p:sp>
        <p:nvSpPr>
          <p:cNvPr id="87" name="Rectangle 86"/>
          <p:cNvSpPr>
            <a:spLocks noChangeArrowheads="1"/>
          </p:cNvSpPr>
          <p:nvPr/>
        </p:nvSpPr>
        <p:spPr bwMode="auto">
          <a:xfrm>
            <a:off x="522770" y="4554078"/>
            <a:ext cx="5257800" cy="549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en-US" sz="2200" b="1">
                <a:solidFill>
                  <a:srgbClr val="FF0000"/>
                </a:solidFill>
                <a:latin typeface="Arial" panose="020B0604020202020204" pitchFamily="34" charset="0"/>
              </a:rPr>
              <a:t>Ngón tay trái có cảm giác </a:t>
            </a:r>
            <a:r>
              <a:rPr lang="en-US" altLang="en-US" sz="2200" b="1" u="sng">
                <a:solidFill>
                  <a:srgbClr val="FF0000"/>
                </a:solidFill>
                <a:latin typeface="Arial" panose="020B0604020202020204" pitchFamily="34" charset="0"/>
              </a:rPr>
              <a:t>ấm lên</a:t>
            </a:r>
            <a:endParaRPr lang="en-US" altLang="en-US" sz="2200" u="sng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8" name="Rectangle 87"/>
          <p:cNvSpPr>
            <a:spLocks noChangeArrowheads="1"/>
          </p:cNvSpPr>
          <p:nvPr/>
        </p:nvSpPr>
        <p:spPr bwMode="auto">
          <a:xfrm>
            <a:off x="6096794" y="4520873"/>
            <a:ext cx="5600701" cy="549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en-US" sz="2200" b="1">
                <a:solidFill>
                  <a:srgbClr val="FF0000"/>
                </a:solidFill>
                <a:latin typeface="Arial" panose="020B0604020202020204" pitchFamily="34" charset="0"/>
              </a:rPr>
              <a:t>Ngón tay phải có cảm giác </a:t>
            </a:r>
            <a:r>
              <a:rPr lang="en-US" altLang="en-US" sz="2200" b="1" u="sng">
                <a:solidFill>
                  <a:srgbClr val="FF0000"/>
                </a:solidFill>
                <a:latin typeface="Arial" panose="020B0604020202020204" pitchFamily="34" charset="0"/>
              </a:rPr>
              <a:t>lạnh đi</a:t>
            </a:r>
            <a:endParaRPr lang="en-US" altLang="en-US" sz="2200" u="sng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600200" y="2390596"/>
            <a:ext cx="8077200" cy="1826018"/>
            <a:chOff x="1600200" y="2390596"/>
            <a:chExt cx="8077200" cy="1826018"/>
          </a:xfrm>
        </p:grpSpPr>
        <p:grpSp>
          <p:nvGrpSpPr>
            <p:cNvPr id="3" name="Group 77"/>
            <p:cNvGrpSpPr>
              <a:grpSpLocks/>
            </p:cNvGrpSpPr>
            <p:nvPr/>
          </p:nvGrpSpPr>
          <p:grpSpPr bwMode="auto">
            <a:xfrm>
              <a:off x="1600200" y="2768814"/>
              <a:ext cx="8077200" cy="1447800"/>
              <a:chOff x="-105242" y="1767840"/>
              <a:chExt cx="9847015" cy="1568313"/>
            </a:xfrm>
          </p:grpSpPr>
          <p:pic>
            <p:nvPicPr>
              <p:cNvPr id="17425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667" r="72174" b="15073"/>
              <a:stretch>
                <a:fillRect/>
              </a:stretch>
            </p:blipFill>
            <p:spPr bwMode="auto">
              <a:xfrm>
                <a:off x="838200" y="2014467"/>
                <a:ext cx="1524000" cy="11859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pic>
          <p:pic>
            <p:nvPicPr>
              <p:cNvPr id="17426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0940" b="13158"/>
              <a:stretch>
                <a:fillRect/>
              </a:stretch>
            </p:blipFill>
            <p:spPr bwMode="auto">
              <a:xfrm>
                <a:off x="7620000" y="1767840"/>
                <a:ext cx="1600199" cy="15087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pic>
          <p:pic>
            <p:nvPicPr>
              <p:cNvPr id="17427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522" t="20180" r="37392" b="13303"/>
              <a:stretch>
                <a:fillRect/>
              </a:stretch>
            </p:blipFill>
            <p:spPr bwMode="auto">
              <a:xfrm>
                <a:off x="4267200" y="2057400"/>
                <a:ext cx="1447800" cy="1143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pic>
          <p:sp>
            <p:nvSpPr>
              <p:cNvPr id="17428" name="Rectangle 81"/>
              <p:cNvSpPr>
                <a:spLocks noChangeArrowheads="1"/>
              </p:cNvSpPr>
              <p:nvPr/>
            </p:nvSpPr>
            <p:spPr bwMode="auto">
              <a:xfrm>
                <a:off x="1167246" y="2539959"/>
                <a:ext cx="1077177" cy="3000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200" b="1">
                    <a:solidFill>
                      <a:srgbClr val="1C1C1C"/>
                    </a:solidFill>
                    <a:cs typeface="Times New Roman" panose="02020603050405020304" pitchFamily="18" charset="0"/>
                  </a:rPr>
                  <a:t>nước lạnh </a:t>
                </a:r>
                <a:endParaRPr lang="en-US" altLang="en-US" sz="120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429" name="Rectangle 82"/>
              <p:cNvSpPr>
                <a:spLocks noChangeArrowheads="1"/>
              </p:cNvSpPr>
              <p:nvPr/>
            </p:nvSpPr>
            <p:spPr bwMode="auto">
              <a:xfrm>
                <a:off x="8010612" y="2591549"/>
                <a:ext cx="926701" cy="3000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200" b="1">
                    <a:solidFill>
                      <a:srgbClr val="1C1C1C"/>
                    </a:solidFill>
                    <a:cs typeface="Times New Roman" panose="02020603050405020304" pitchFamily="18" charset="0"/>
                  </a:rPr>
                  <a:t>nước ấm</a:t>
                </a:r>
                <a:endParaRPr lang="en-US" altLang="en-US" sz="120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432" name="Rectangle 85"/>
              <p:cNvSpPr>
                <a:spLocks noChangeArrowheads="1"/>
              </p:cNvSpPr>
              <p:nvPr/>
            </p:nvSpPr>
            <p:spPr bwMode="auto">
              <a:xfrm>
                <a:off x="-105242" y="2744596"/>
                <a:ext cx="9847015" cy="5915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900" b="1" i="1" smtClean="0">
                    <a:solidFill>
                      <a:srgbClr val="1C1C1C"/>
                    </a:solidFill>
                    <a:cs typeface="Times New Roman" panose="02020603050405020304" pitchFamily="18" charset="0"/>
                  </a:rPr>
                  <a:t>    a)                           b)                           c)</a:t>
                </a:r>
                <a:endParaRPr lang="en-US" altLang="en-US" sz="290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89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7957" t="16667"/>
            <a:stretch>
              <a:fillRect/>
            </a:stretch>
          </p:blipFill>
          <p:spPr bwMode="auto">
            <a:xfrm>
              <a:off x="5737211" y="2404882"/>
              <a:ext cx="422275" cy="484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90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667"/>
            <a:stretch>
              <a:fillRect/>
            </a:stretch>
          </p:blipFill>
          <p:spPr bwMode="auto">
            <a:xfrm>
              <a:off x="5400660" y="2390596"/>
              <a:ext cx="336550" cy="498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</p:grpSp>
      <p:sp>
        <p:nvSpPr>
          <p:cNvPr id="91" name="Rectangle 90"/>
          <p:cNvSpPr>
            <a:spLocks noChangeArrowheads="1"/>
          </p:cNvSpPr>
          <p:nvPr/>
        </p:nvSpPr>
        <p:spPr bwMode="auto">
          <a:xfrm>
            <a:off x="762000" y="5711933"/>
            <a:ext cx="11669230" cy="549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en-US" sz="2200" b="1" u="sng">
                <a:solidFill>
                  <a:srgbClr val="FF0000"/>
                </a:solidFill>
                <a:latin typeface="Arial" panose="020B0604020202020204" pitchFamily="34" charset="0"/>
              </a:rPr>
              <a:t>Nhận xét</a:t>
            </a:r>
            <a:r>
              <a:rPr lang="en-US" altLang="en-US" sz="2200" b="1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altLang="en-US" sz="2200" b="1">
                <a:solidFill>
                  <a:schemeClr val="bg1"/>
                </a:solidFill>
                <a:latin typeface="Arial" panose="020B0604020202020204" pitchFamily="34" charset="0"/>
              </a:rPr>
              <a:t>Cảm giác của tay không xác định được chính xác nhiệt độ của vật.</a:t>
            </a:r>
          </a:p>
        </p:txBody>
      </p:sp>
    </p:spTree>
    <p:extLst>
      <p:ext uri="{BB962C8B-B14F-4D97-AF65-F5344CB8AC3E}">
        <p14:creationId xmlns:p14="http://schemas.microsoft.com/office/powerpoint/2010/main" val="4195646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65" grpId="0"/>
      <p:bldP spid="87" grpId="0"/>
      <p:bldP spid="88" grpId="0"/>
      <p:bldP spid="9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 noChangeArrowheads="1"/>
          </p:cNvSpPr>
          <p:nvPr>
            <p:ph type="title"/>
          </p:nvPr>
        </p:nvSpPr>
        <p:spPr>
          <a:xfrm>
            <a:off x="2634839" y="22104"/>
            <a:ext cx="4684712" cy="1143000"/>
          </a:xfrm>
        </p:spPr>
        <p:txBody>
          <a:bodyPr>
            <a:normAutofit/>
          </a:bodyPr>
          <a:lstStyle/>
          <a:p>
            <a:r>
              <a:rPr lang="en-US" altLang="en-US" sz="30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ĐO NHIỆT ĐỘ</a:t>
            </a:r>
            <a:endParaRPr lang="en-US" altLang="en-US" sz="30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3E57C72-1504-AF4F-80F5-DE322AB75904}"/>
              </a:ext>
            </a:extLst>
          </p:cNvPr>
          <p:cNvSpPr/>
          <p:nvPr/>
        </p:nvSpPr>
        <p:spPr>
          <a:xfrm>
            <a:off x="4648200" y="2115625"/>
            <a:ext cx="6475838" cy="3690526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275031" y="2885953"/>
            <a:ext cx="5222176" cy="1979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en-US" sz="2800" b="1" u="sng">
                <a:solidFill>
                  <a:srgbClr val="FF0000"/>
                </a:solidFill>
                <a:latin typeface="Arial" panose="020B0604020202020204" pitchFamily="34" charset="0"/>
              </a:rPr>
              <a:t>Nhiệm vụ 1: 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en-US" b="1">
                <a:solidFill>
                  <a:srgbClr val="002060"/>
                </a:solidFill>
                <a:latin typeface="Arial" panose="020B0604020202020204" pitchFamily="34" charset="0"/>
                <a:ea typeface="Arial Hebrew" pitchFamily="2" charset="0"/>
              </a:rPr>
              <a:t>1. </a:t>
            </a:r>
            <a:r>
              <a:rPr lang="en-GB" altLang="en-US" b="1" smtClean="0">
                <a:solidFill>
                  <a:srgbClr val="002060"/>
                </a:solidFill>
                <a:latin typeface="Arial" panose="020B0604020202020204" pitchFamily="34" charset="0"/>
                <a:ea typeface="Arial Hebrew" pitchFamily="2" charset="0"/>
              </a:rPr>
              <a:t>Tìm hiểu về đơn vị đo nhiệt độ.</a:t>
            </a:r>
            <a:endParaRPr lang="vi-VN" altLang="en-US" b="1">
              <a:solidFill>
                <a:srgbClr val="002060"/>
              </a:solidFill>
              <a:latin typeface="Arial" panose="020B0604020202020204" pitchFamily="34" charset="0"/>
              <a:ea typeface="Arial Hebrew" pitchFamily="2" charset="0"/>
            </a:endParaRP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en-US" b="1">
                <a:solidFill>
                  <a:srgbClr val="002060"/>
                </a:solidFill>
                <a:latin typeface="Arial" panose="020B0604020202020204" pitchFamily="34" charset="0"/>
                <a:ea typeface="Arial Hebrew" pitchFamily="2" charset="0"/>
              </a:rPr>
              <a:t>2. </a:t>
            </a:r>
            <a:r>
              <a:rPr lang="en-GB" altLang="en-US" b="1" smtClean="0">
                <a:solidFill>
                  <a:srgbClr val="002060"/>
                </a:solidFill>
                <a:latin typeface="Arial" panose="020B0604020202020204" pitchFamily="34" charset="0"/>
                <a:ea typeface="Arial Hebrew" pitchFamily="2" charset="0"/>
              </a:rPr>
              <a:t>Tìm hiểu về thang đo nhiệt độ</a:t>
            </a:r>
            <a:endParaRPr lang="vi-VN" altLang="en-US" b="1">
              <a:solidFill>
                <a:srgbClr val="002060"/>
              </a:solidFill>
              <a:latin typeface="Arial" panose="020B0604020202020204" pitchFamily="34" charset="0"/>
              <a:ea typeface="Arial Hebrew" pitchFamily="2" charset="0"/>
            </a:endParaRPr>
          </a:p>
        </p:txBody>
      </p:sp>
      <p:pic>
        <p:nvPicPr>
          <p:cNvPr id="6" name="Picture 10" descr="Digit 18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417" y="4864956"/>
            <a:ext cx="1211263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04800" y="1260528"/>
            <a:ext cx="34195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2800" b="1" smtClean="0">
                <a:solidFill>
                  <a:srgbClr val="FF0000"/>
                </a:solidFill>
                <a:latin typeface="Arial" panose="020B0604020202020204" pitchFamily="34" charset="0"/>
                <a:ea typeface="Arial Hebrew" pitchFamily="2" charset="0"/>
              </a:rPr>
              <a:t>Hoạt động cặp đôi</a:t>
            </a:r>
            <a:r>
              <a:rPr lang="vi-VN" altLang="en-US" sz="2800" b="1" smtClean="0">
                <a:solidFill>
                  <a:srgbClr val="FF0000"/>
                </a:solidFill>
                <a:latin typeface="Arial" panose="020B0604020202020204" pitchFamily="34" charset="0"/>
                <a:ea typeface="Arial Hebrew" pitchFamily="2" charset="0"/>
              </a:rPr>
              <a:t> </a:t>
            </a:r>
            <a:endParaRPr lang="en-US" sz="28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9" name="Graphic 13">
            <a:extLst>
              <a:ext uri="{FF2B5EF4-FFF2-40B4-BE49-F238E27FC236}">
                <a16:creationId xmlns:a16="http://schemas.microsoft.com/office/drawing/2014/main" id="{F04B2743-4F8D-42C9-9828-F01FE22CA7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14400" y="2115625"/>
            <a:ext cx="2035262" cy="203526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 noChangeArrowheads="1"/>
          </p:cNvSpPr>
          <p:nvPr>
            <p:ph type="title"/>
          </p:nvPr>
        </p:nvSpPr>
        <p:spPr>
          <a:xfrm>
            <a:off x="2634839" y="22104"/>
            <a:ext cx="4684712" cy="1143000"/>
          </a:xfrm>
        </p:spPr>
        <p:txBody>
          <a:bodyPr>
            <a:normAutofit/>
          </a:bodyPr>
          <a:lstStyle/>
          <a:p>
            <a:r>
              <a:rPr lang="en-US" altLang="en-US" sz="30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ĐO NHIỆT ĐỘ</a:t>
            </a:r>
            <a:endParaRPr lang="en-US" altLang="en-US" sz="30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1699727"/>
            <a:ext cx="6858000" cy="2240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2400" b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Nhiệt độ:</a:t>
            </a: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24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Để </a:t>
            </a:r>
            <a:r>
              <a:rPr lang="nl-NL" sz="24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xác định mức độ nóng, lạnh của vật, người ta dùng khái niệm nhiệt độ: Vật càng nóng thì nhiệt độ của vật càng cao.</a:t>
            </a:r>
            <a:endParaRPr lang="en-US" sz="240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600" y="4419600"/>
            <a:ext cx="7010400" cy="124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2400" b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Thang nhiệt độ: 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24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Sử dụng thang nhiệt độ Xen-xi-út, kí hiệu </a:t>
            </a:r>
            <a:r>
              <a:rPr lang="nl-NL" sz="2400" baseline="300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</a:t>
            </a:r>
            <a:r>
              <a:rPr lang="nl-NL" sz="24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C.</a:t>
            </a:r>
            <a:endParaRPr lang="en-US" sz="240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400" y="1423302"/>
            <a:ext cx="3095010" cy="4881675"/>
          </a:xfrm>
          <a:prstGeom prst="rect">
            <a:avLst/>
          </a:prstGeom>
        </p:spPr>
      </p:pic>
    </p:spTree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 noChangeArrowheads="1"/>
          </p:cNvSpPr>
          <p:nvPr>
            <p:ph type="title"/>
          </p:nvPr>
        </p:nvSpPr>
        <p:spPr>
          <a:xfrm>
            <a:off x="2634839" y="22104"/>
            <a:ext cx="4684712" cy="1143000"/>
          </a:xfrm>
        </p:spPr>
        <p:txBody>
          <a:bodyPr>
            <a:normAutofit/>
          </a:bodyPr>
          <a:lstStyle/>
          <a:p>
            <a:r>
              <a:rPr lang="en-US" altLang="en-US" sz="30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ĐO NHIỆT ĐỘ</a:t>
            </a:r>
            <a:endParaRPr lang="en-US" altLang="en-US" sz="30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3E57C72-1504-AF4F-80F5-DE322AB75904}"/>
              </a:ext>
            </a:extLst>
          </p:cNvPr>
          <p:cNvSpPr/>
          <p:nvPr/>
        </p:nvSpPr>
        <p:spPr>
          <a:xfrm>
            <a:off x="4495800" y="2424633"/>
            <a:ext cx="6705600" cy="3367751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lnSpc>
                <a:spcPct val="150000"/>
              </a:lnSpc>
              <a:defRPr/>
            </a:pP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724400" y="3047486"/>
            <a:ext cx="6477000" cy="1409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en-US" sz="2800" b="1" u="sng">
                <a:solidFill>
                  <a:srgbClr val="FF0000"/>
                </a:solidFill>
                <a:latin typeface="Arial" panose="020B0604020202020204" pitchFamily="34" charset="0"/>
              </a:rPr>
              <a:t>Nhiệm vụ </a:t>
            </a:r>
            <a:r>
              <a:rPr lang="en-GB" altLang="en-US" sz="2800" b="1" u="sng" smtClean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vi-VN" altLang="en-US" sz="2800" b="1" u="sng" smtClean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endParaRPr lang="vi-VN" altLang="en-US" sz="2800" b="1" u="sng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GB" altLang="en-US" sz="2800" b="1" smtClean="0">
                <a:solidFill>
                  <a:srgbClr val="002060"/>
                </a:solidFill>
                <a:latin typeface="Arial" panose="020B0604020202020204" pitchFamily="34" charset="0"/>
                <a:ea typeface="Arial Hebrew" pitchFamily="2" charset="0"/>
              </a:rPr>
              <a:t>Trả lời các câu hỏi 1, 2, 3 trong SGK</a:t>
            </a:r>
            <a:endParaRPr lang="vi-VN" altLang="en-US" sz="2800" b="1">
              <a:solidFill>
                <a:srgbClr val="002060"/>
              </a:solidFill>
              <a:latin typeface="Arial" panose="020B0604020202020204" pitchFamily="34" charset="0"/>
              <a:ea typeface="Arial Hebrew" pitchFamily="2" charset="0"/>
            </a:endParaRPr>
          </a:p>
        </p:txBody>
      </p:sp>
      <p:pic>
        <p:nvPicPr>
          <p:cNvPr id="6" name="Picture 10" descr="Digit 18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417" y="4864956"/>
            <a:ext cx="1211263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65434" y="1312217"/>
            <a:ext cx="32592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altLang="en-US" sz="2800" b="1" smtClean="0">
                <a:solidFill>
                  <a:srgbClr val="FF0000"/>
                </a:solidFill>
                <a:latin typeface="Arial" panose="020B0604020202020204" pitchFamily="34" charset="0"/>
                <a:ea typeface="Arial Hebrew" pitchFamily="2" charset="0"/>
              </a:rPr>
              <a:t>Thảo luận nhóm 4</a:t>
            </a:r>
            <a:endParaRPr lang="en-US" sz="28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247" y="2286000"/>
            <a:ext cx="2155601" cy="2145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05590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47800" y="228600"/>
            <a:ext cx="7010400" cy="610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800" b="1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Thang nhiệt độ Fa-ren-hai</a:t>
            </a:r>
            <a:endParaRPr lang="en-US" sz="2800" b="1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5400" y="457200"/>
            <a:ext cx="2354872" cy="598225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66800" y="3200400"/>
            <a:ext cx="7010400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800" b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Đổi từ </a:t>
            </a:r>
            <a:r>
              <a:rPr lang="nl-NL" sz="2800" b="1" baseline="3000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</a:t>
            </a:r>
            <a:r>
              <a:rPr lang="nl-NL" sz="2800" b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 sang </a:t>
            </a:r>
            <a:r>
              <a:rPr lang="nl-NL" sz="2800" b="1" baseline="3000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</a:t>
            </a:r>
            <a:r>
              <a:rPr lang="nl-NL" sz="2800" b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F:</a:t>
            </a:r>
          </a:p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2800" b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t(</a:t>
            </a:r>
            <a:r>
              <a:rPr lang="nl-NL" sz="2800" b="1" baseline="3000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</a:t>
            </a:r>
            <a:r>
              <a:rPr lang="nl-NL" sz="2800" b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F) = (t (</a:t>
            </a:r>
            <a:r>
              <a:rPr lang="nl-NL" sz="2800" b="1" baseline="3000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</a:t>
            </a:r>
            <a:r>
              <a:rPr lang="nl-NL" sz="2800" b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</a:t>
            </a:r>
            <a:r>
              <a:rPr lang="en-US" sz="2800" b="1" smtClean="0">
                <a:solidFill>
                  <a:srgbClr val="FF0000"/>
                </a:solidFill>
                <a:latin typeface="Arial" panose="020B0604020202020204" pitchFamily="34" charset="0"/>
              </a:rPr>
              <a:t>) x 1,8) + 32</a:t>
            </a:r>
            <a:r>
              <a:rPr lang="en-GB" sz="2800" b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n-US" sz="2800" b="1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66800" y="1905000"/>
            <a:ext cx="2023354" cy="610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2800" b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Kí </a:t>
            </a:r>
            <a:r>
              <a:rPr lang="nl-NL" sz="2800" b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hiệu </a:t>
            </a:r>
            <a:r>
              <a:rPr lang="nl-NL" sz="2800" b="1" baseline="300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</a:t>
            </a:r>
            <a:r>
              <a:rPr lang="nl-NL" sz="2800" b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F.</a:t>
            </a:r>
            <a:endParaRPr lang="en-US" sz="2800" b="1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16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 txBox="1">
            <a:spLocks noChangeArrowheads="1"/>
          </p:cNvSpPr>
          <p:nvPr/>
        </p:nvSpPr>
        <p:spPr bwMode="auto">
          <a:xfrm>
            <a:off x="981075" y="300038"/>
            <a:ext cx="9144000" cy="8191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000" b="1">
                <a:solidFill>
                  <a:srgbClr val="FFFF00"/>
                </a:solidFill>
                <a:latin typeface="Arial" panose="020B0604020202020204" pitchFamily="34" charset="0"/>
              </a:rPr>
              <a:t>BẢNG TỔNG HỢP</a:t>
            </a:r>
          </a:p>
        </p:txBody>
      </p:sp>
      <p:graphicFrame>
        <p:nvGraphicFramePr>
          <p:cNvPr id="3" name="Group 26">
            <a:extLst>
              <a:ext uri="{FF2B5EF4-FFF2-40B4-BE49-F238E27FC236}">
                <a16:creationId xmlns:a16="http://schemas.microsoft.com/office/drawing/2014/main" id="{AE9C2F1A-170E-A84F-82E1-F06921E67A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960014"/>
              </p:ext>
            </p:extLst>
          </p:nvPr>
        </p:nvGraphicFramePr>
        <p:xfrm>
          <a:off x="1219200" y="1062915"/>
          <a:ext cx="9925050" cy="5381482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3172801">
                  <a:extLst>
                    <a:ext uri="{9D8B030D-6E8A-4147-A177-3AD203B41FA5}">
                      <a16:colId xmlns:a16="http://schemas.microsoft.com/office/drawing/2014/main" val="1868505965"/>
                    </a:ext>
                  </a:extLst>
                </a:gridCol>
                <a:gridCol w="3443899">
                  <a:extLst>
                    <a:ext uri="{9D8B030D-6E8A-4147-A177-3AD203B41FA5}">
                      <a16:colId xmlns:a16="http://schemas.microsoft.com/office/drawing/2014/main" val="3030009625"/>
                    </a:ext>
                  </a:extLst>
                </a:gridCol>
                <a:gridCol w="3308350">
                  <a:extLst>
                    <a:ext uri="{9D8B030D-6E8A-4147-A177-3AD203B41FA5}">
                      <a16:colId xmlns:a16="http://schemas.microsoft.com/office/drawing/2014/main" val="2620175349"/>
                    </a:ext>
                  </a:extLst>
                </a:gridCol>
              </a:tblGrid>
              <a:tr h="159784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</a:t>
                      </a:r>
                      <a:r>
                        <a:rPr kumimoji="0" lang="en-US" altLang="en-US" sz="2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Nhiệt</a:t>
                      </a:r>
                      <a:r>
                        <a:rPr kumimoji="0" lang="en-US" altLang="en-U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giai</a:t>
                      </a:r>
                      <a:endParaRPr kumimoji="0" lang="en-US" altLang="en-US" sz="2400" b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Nhiệt</a:t>
                      </a:r>
                      <a:r>
                        <a:rPr kumimoji="0" lang="en-US" altLang="en-U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</a:t>
                      </a:r>
                      <a:endParaRPr kumimoji="0" lang="en-US" alt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Xenxiut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en-US" altLang="en-US" sz="2400" b="1" u="none" strike="noStrike" cap="none" normalizeH="0" baseline="3000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kumimoji="0" lang="en-US" altLang="en-US" sz="2400" b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C)</a:t>
                      </a:r>
                      <a:endParaRPr kumimoji="0" lang="en-US" altLang="en-US" sz="2400" b="1" i="1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Farenhai</a:t>
                      </a:r>
                      <a:endParaRPr kumimoji="0" lang="en-US" altLang="en-US" sz="2400" b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en-US" altLang="en-US" sz="2400" b="1" u="none" strike="noStrike" cap="none" normalizeH="0" baseline="300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</a:t>
                      </a:r>
                      <a:r>
                        <a:rPr kumimoji="0" lang="en-US" altLang="en-U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F)</a:t>
                      </a:r>
                      <a:endParaRPr kumimoji="0" lang="en-US" alt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anchor="ctr" horzOverflow="overflow"/>
                </a:tc>
                <a:extLst>
                  <a:ext uri="{0D108BD9-81ED-4DB2-BD59-A6C34878D82A}">
                    <a16:rowId xmlns:a16="http://schemas.microsoft.com/office/drawing/2014/main" val="1311869084"/>
                  </a:ext>
                </a:extLst>
              </a:tr>
              <a:tr h="9308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Nước</a:t>
                      </a:r>
                      <a:r>
                        <a:rPr kumimoji="0" lang="en-US" altLang="en-U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đá</a:t>
                      </a:r>
                      <a:r>
                        <a:rPr kumimoji="0" lang="en-US" altLang="en-U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đang</a:t>
                      </a:r>
                      <a:r>
                        <a:rPr kumimoji="0" lang="en-US" altLang="en-U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tan</a:t>
                      </a:r>
                      <a:endParaRPr kumimoji="0" lang="en-US" alt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2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           </a:t>
                      </a:r>
                      <a:endParaRPr kumimoji="0" lang="en-US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horzOverflow="overflow"/>
                </a:tc>
                <a:extLst>
                  <a:ext uri="{0D108BD9-81ED-4DB2-BD59-A6C34878D82A}">
                    <a16:rowId xmlns:a16="http://schemas.microsoft.com/office/drawing/2014/main" val="1362814580"/>
                  </a:ext>
                </a:extLst>
              </a:tr>
              <a:tr h="82360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Hơi</a:t>
                      </a:r>
                      <a:r>
                        <a:rPr kumimoji="0" lang="en-US" altLang="en-U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nước</a:t>
                      </a:r>
                      <a:r>
                        <a:rPr kumimoji="0" lang="en-US" altLang="en-U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đang</a:t>
                      </a:r>
                      <a:r>
                        <a:rPr kumimoji="0" lang="en-US" altLang="en-U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sôi</a:t>
                      </a:r>
                      <a:endParaRPr kumimoji="0" lang="en-US" alt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horzOverflow="overflow"/>
                </a:tc>
                <a:extLst>
                  <a:ext uri="{0D108BD9-81ED-4DB2-BD59-A6C34878D82A}">
                    <a16:rowId xmlns:a16="http://schemas.microsoft.com/office/drawing/2014/main" val="1956994648"/>
                  </a:ext>
                </a:extLst>
              </a:tr>
              <a:tr h="8922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Thang </a:t>
                      </a:r>
                      <a:r>
                        <a:rPr kumimoji="0" lang="en-US" altLang="en-US" sz="2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nhiệt</a:t>
                      </a:r>
                      <a:r>
                        <a:rPr kumimoji="0" lang="en-US" altLang="en-U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</a:t>
                      </a:r>
                      <a:endParaRPr kumimoji="0" lang="en-US" alt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horzOverflow="overflow"/>
                </a:tc>
                <a:extLst>
                  <a:ext uri="{0D108BD9-81ED-4DB2-BD59-A6C34878D82A}">
                    <a16:rowId xmlns:a16="http://schemas.microsoft.com/office/drawing/2014/main" val="902477240"/>
                  </a:ext>
                </a:extLst>
              </a:tr>
              <a:tr h="96087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ĐCNN</a:t>
                      </a:r>
                      <a:endParaRPr kumimoji="0" lang="en-US" alt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1" marB="45711" horzOverflow="overflow"/>
                </a:tc>
                <a:extLst>
                  <a:ext uri="{0D108BD9-81ED-4DB2-BD59-A6C34878D82A}">
                    <a16:rowId xmlns:a16="http://schemas.microsoft.com/office/drawing/2014/main" val="3203673720"/>
                  </a:ext>
                </a:extLst>
              </a:tr>
            </a:tbl>
          </a:graphicData>
        </a:graphic>
      </p:graphicFrame>
      <p:sp>
        <p:nvSpPr>
          <p:cNvPr id="28700" name="Line 21"/>
          <p:cNvSpPr>
            <a:spLocks noChangeShapeType="1"/>
          </p:cNvSpPr>
          <p:nvPr/>
        </p:nvSpPr>
        <p:spPr bwMode="auto">
          <a:xfrm>
            <a:off x="1229710" y="1108678"/>
            <a:ext cx="3133725" cy="1735138"/>
          </a:xfrm>
          <a:prstGeom prst="line">
            <a:avLst/>
          </a:prstGeom>
          <a:ln>
            <a:headEnd/>
            <a:tailEnd/>
          </a:ln>
          <a:extLst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5287964" y="2971800"/>
            <a:ext cx="15827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  <a:r>
              <a:rPr lang="en-US" altLang="en-US" b="1" baseline="3000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6" name="Rectangle 23"/>
          <p:cNvSpPr>
            <a:spLocks noChangeArrowheads="1"/>
          </p:cNvSpPr>
          <p:nvPr/>
        </p:nvSpPr>
        <p:spPr bwMode="auto">
          <a:xfrm>
            <a:off x="5287964" y="3962400"/>
            <a:ext cx="15827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100</a:t>
            </a:r>
            <a:r>
              <a:rPr lang="en-US" altLang="en-US" b="1" baseline="3000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7" name="Rectangle 24"/>
          <p:cNvSpPr>
            <a:spLocks noChangeArrowheads="1"/>
          </p:cNvSpPr>
          <p:nvPr/>
        </p:nvSpPr>
        <p:spPr bwMode="auto">
          <a:xfrm>
            <a:off x="8761413" y="2968625"/>
            <a:ext cx="15827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32</a:t>
            </a:r>
            <a:r>
              <a:rPr lang="en-US" altLang="en-US" b="1" baseline="3000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9" name="Rectangle 23"/>
          <p:cNvSpPr>
            <a:spLocks noChangeArrowheads="1"/>
          </p:cNvSpPr>
          <p:nvPr/>
        </p:nvSpPr>
        <p:spPr bwMode="auto">
          <a:xfrm>
            <a:off x="5303839" y="4876800"/>
            <a:ext cx="15827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100</a:t>
            </a:r>
          </a:p>
        </p:txBody>
      </p:sp>
      <p:sp>
        <p:nvSpPr>
          <p:cNvPr id="10" name="Rectangle 23"/>
          <p:cNvSpPr>
            <a:spLocks noChangeArrowheads="1"/>
          </p:cNvSpPr>
          <p:nvPr/>
        </p:nvSpPr>
        <p:spPr bwMode="auto">
          <a:xfrm>
            <a:off x="5313363" y="5698326"/>
            <a:ext cx="15827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  <a:r>
              <a:rPr lang="en-US" altLang="en-US" b="1" baseline="3000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11" name="Rectangle 23"/>
          <p:cNvSpPr>
            <a:spLocks noChangeArrowheads="1"/>
          </p:cNvSpPr>
          <p:nvPr/>
        </p:nvSpPr>
        <p:spPr bwMode="auto">
          <a:xfrm>
            <a:off x="8704263" y="4876800"/>
            <a:ext cx="15827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180</a:t>
            </a:r>
          </a:p>
        </p:txBody>
      </p:sp>
      <p:sp>
        <p:nvSpPr>
          <p:cNvPr id="12" name="Rectangle 23"/>
          <p:cNvSpPr>
            <a:spLocks noChangeArrowheads="1"/>
          </p:cNvSpPr>
          <p:nvPr/>
        </p:nvSpPr>
        <p:spPr bwMode="auto">
          <a:xfrm>
            <a:off x="8780463" y="5638800"/>
            <a:ext cx="15827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1,8</a:t>
            </a:r>
            <a:r>
              <a:rPr lang="en-US" altLang="en-US" b="1" baseline="3000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17" name="Rectangle 23"/>
          <p:cNvSpPr>
            <a:spLocks noChangeArrowheads="1"/>
          </p:cNvSpPr>
          <p:nvPr/>
        </p:nvSpPr>
        <p:spPr bwMode="auto">
          <a:xfrm>
            <a:off x="8780463" y="3962400"/>
            <a:ext cx="15827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212</a:t>
            </a:r>
            <a:r>
              <a:rPr lang="en-US" altLang="en-US" b="1" baseline="3000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</a:rPr>
              <a:t>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  <p:bldP spid="12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1237376" y="1066800"/>
            <a:ext cx="80772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200" b="1" u="sng">
                <a:solidFill>
                  <a:schemeClr val="bg1"/>
                </a:solidFill>
                <a:latin typeface="Arial" panose="020B0604020202020204" pitchFamily="34" charset="0"/>
              </a:rPr>
              <a:t>Ví dụ 1:</a:t>
            </a:r>
            <a:r>
              <a:rPr lang="en-US" altLang="en-US" sz="3200" b="1">
                <a:solidFill>
                  <a:schemeClr val="bg1"/>
                </a:solidFill>
                <a:latin typeface="Arial" panose="020B0604020202020204" pitchFamily="34" charset="0"/>
              </a:rPr>
              <a:t> Hãy tính 15</a:t>
            </a:r>
            <a:r>
              <a:rPr lang="en-US" altLang="en-US" sz="3200" b="1" baseline="30000">
                <a:solidFill>
                  <a:schemeClr val="bg1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200" b="1">
                <a:solidFill>
                  <a:schemeClr val="bg1"/>
                </a:solidFill>
                <a:latin typeface="Arial" panose="020B0604020202020204" pitchFamily="34" charset="0"/>
              </a:rPr>
              <a:t>C  =…?.....   </a:t>
            </a:r>
            <a:r>
              <a:rPr lang="en-US" altLang="en-US" sz="3200" b="1" baseline="30000">
                <a:solidFill>
                  <a:schemeClr val="bg1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200" b="1">
                <a:solidFill>
                  <a:schemeClr val="bg1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4135821" y="2590800"/>
            <a:ext cx="54864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3200" b="1" smtClean="0">
                <a:solidFill>
                  <a:srgbClr val="FF0000"/>
                </a:solidFill>
                <a:latin typeface="Arial" panose="020B0604020202020204" pitchFamily="34" charset="0"/>
              </a:rPr>
              <a:t>15</a:t>
            </a:r>
            <a:r>
              <a:rPr lang="en-US" altLang="en-US" sz="3200" b="1" baseline="30000" smtClean="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200" b="1" smtClean="0">
                <a:solidFill>
                  <a:srgbClr val="FF0000"/>
                </a:solidFill>
                <a:latin typeface="Arial" panose="020B0604020202020204" pitchFamily="34" charset="0"/>
              </a:rPr>
              <a:t>C</a:t>
            </a:r>
            <a:r>
              <a:rPr lang="en-US" altLang="en-US" sz="3200" b="1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smtClean="0">
                <a:solidFill>
                  <a:schemeClr val="bg1"/>
                </a:solidFill>
                <a:latin typeface="Arial" panose="020B0604020202020204" pitchFamily="34" charset="0"/>
              </a:rPr>
              <a:t>= (</a:t>
            </a:r>
            <a:r>
              <a:rPr lang="en-US" altLang="en-US" sz="3200" b="1">
                <a:solidFill>
                  <a:srgbClr val="FF0000"/>
                </a:solidFill>
                <a:latin typeface="Arial" panose="020B0604020202020204" pitchFamily="34" charset="0"/>
              </a:rPr>
              <a:t>15</a:t>
            </a:r>
            <a:r>
              <a:rPr lang="en-US" altLang="en-US" sz="3200" b="1">
                <a:solidFill>
                  <a:srgbClr val="0000FF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>
                <a:solidFill>
                  <a:schemeClr val="bg1"/>
                </a:solidFill>
                <a:latin typeface="Arial" panose="020B0604020202020204" pitchFamily="34" charset="0"/>
              </a:rPr>
              <a:t>x 1,8</a:t>
            </a:r>
            <a:r>
              <a:rPr lang="en-US" altLang="en-US" sz="3200" b="1" baseline="30000">
                <a:solidFill>
                  <a:schemeClr val="bg1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200" b="1">
                <a:solidFill>
                  <a:schemeClr val="bg1"/>
                </a:solidFill>
                <a:latin typeface="Arial" panose="020B0604020202020204" pitchFamily="34" charset="0"/>
              </a:rPr>
              <a:t>F</a:t>
            </a:r>
            <a:r>
              <a:rPr lang="en-US" altLang="en-US" sz="3200" b="1" smtClean="0">
                <a:solidFill>
                  <a:schemeClr val="bg1"/>
                </a:solidFill>
                <a:latin typeface="Arial" panose="020B0604020202020204" pitchFamily="34" charset="0"/>
              </a:rPr>
              <a:t>)</a:t>
            </a:r>
            <a:r>
              <a:rPr lang="en-US" altLang="en-US" sz="3200" b="1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smtClean="0">
                <a:solidFill>
                  <a:schemeClr val="bg1"/>
                </a:solidFill>
                <a:latin typeface="Arial" panose="020B0604020202020204" pitchFamily="34" charset="0"/>
              </a:rPr>
              <a:t>+ 32</a:t>
            </a:r>
            <a:r>
              <a:rPr lang="en-US" altLang="en-US" sz="3200" b="1" baseline="30000" smtClean="0">
                <a:solidFill>
                  <a:schemeClr val="bg1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200" b="1" smtClean="0">
                <a:solidFill>
                  <a:schemeClr val="bg1"/>
                </a:solidFill>
                <a:latin typeface="Arial" panose="020B0604020202020204" pitchFamily="34" charset="0"/>
              </a:rPr>
              <a:t>F </a:t>
            </a:r>
            <a:endParaRPr lang="en-US" altLang="en-US" sz="32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3200" b="1">
                <a:solidFill>
                  <a:srgbClr val="0000FF"/>
                </a:solidFill>
                <a:latin typeface="Arial" panose="020B0604020202020204" pitchFamily="34" charset="0"/>
              </a:rPr>
              <a:t>         </a:t>
            </a:r>
            <a:r>
              <a:rPr lang="en-US" altLang="en-US" sz="3200" b="1">
                <a:solidFill>
                  <a:schemeClr val="bg1"/>
                </a:solidFill>
                <a:latin typeface="Arial" panose="020B0604020202020204" pitchFamily="34" charset="0"/>
              </a:rPr>
              <a:t>= </a:t>
            </a:r>
            <a:r>
              <a:rPr lang="en-US" altLang="en-US" sz="3200" b="1" smtClean="0">
                <a:solidFill>
                  <a:schemeClr val="bg1"/>
                </a:solidFill>
                <a:latin typeface="Arial" panose="020B0604020202020204" pitchFamily="34" charset="0"/>
              </a:rPr>
              <a:t>27</a:t>
            </a:r>
            <a:r>
              <a:rPr lang="en-US" altLang="en-US" sz="3200" b="1" baseline="30000" smtClean="0">
                <a:solidFill>
                  <a:schemeClr val="bg1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200" b="1" smtClean="0">
                <a:solidFill>
                  <a:schemeClr val="bg1"/>
                </a:solidFill>
                <a:latin typeface="Arial" panose="020B0604020202020204" pitchFamily="34" charset="0"/>
              </a:rPr>
              <a:t>F + 32</a:t>
            </a:r>
            <a:r>
              <a:rPr lang="en-US" altLang="en-US" sz="3200" b="1" baseline="30000" smtClean="0">
                <a:solidFill>
                  <a:schemeClr val="bg1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200" b="1">
                <a:solidFill>
                  <a:schemeClr val="bg1"/>
                </a:solidFill>
                <a:latin typeface="Arial" panose="020B0604020202020204" pitchFamily="34" charset="0"/>
              </a:rPr>
              <a:t>F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3200" b="1">
                <a:solidFill>
                  <a:srgbClr val="0000FF"/>
                </a:solidFill>
                <a:latin typeface="Arial" panose="020B0604020202020204" pitchFamily="34" charset="0"/>
              </a:rPr>
              <a:t>         </a:t>
            </a:r>
            <a:r>
              <a:rPr lang="en-US" altLang="en-US" sz="3200" b="1">
                <a:solidFill>
                  <a:schemeClr val="bg1"/>
                </a:solidFill>
                <a:latin typeface="Arial" panose="020B0604020202020204" pitchFamily="34" charset="0"/>
              </a:rPr>
              <a:t>= </a:t>
            </a:r>
            <a:r>
              <a:rPr lang="en-US" altLang="en-US" sz="3200" b="1">
                <a:solidFill>
                  <a:srgbClr val="FF0000"/>
                </a:solidFill>
                <a:latin typeface="Arial" panose="020B0604020202020204" pitchFamily="34" charset="0"/>
              </a:rPr>
              <a:t>59</a:t>
            </a:r>
            <a:r>
              <a:rPr lang="en-US" altLang="en-US" sz="3200" b="1" baseline="3000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200" b="1">
                <a:solidFill>
                  <a:srgbClr val="FF0000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57351" name="Text Box 7"/>
          <p:cNvSpPr txBox="1">
            <a:spLocks noChangeArrowheads="1"/>
          </p:cNvSpPr>
          <p:nvPr/>
        </p:nvSpPr>
        <p:spPr bwMode="auto">
          <a:xfrm>
            <a:off x="4135821" y="5030936"/>
            <a:ext cx="3962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200" b="1">
                <a:solidFill>
                  <a:schemeClr val="bg1"/>
                </a:solidFill>
                <a:latin typeface="Arial" panose="020B0604020202020204" pitchFamily="34" charset="0"/>
              </a:rPr>
              <a:t>Vậy 15</a:t>
            </a:r>
            <a:r>
              <a:rPr lang="en-US" altLang="en-US" sz="3200" b="1" baseline="30000">
                <a:solidFill>
                  <a:schemeClr val="bg1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200" b="1">
                <a:solidFill>
                  <a:schemeClr val="bg1"/>
                </a:solidFill>
                <a:latin typeface="Arial" panose="020B0604020202020204" pitchFamily="34" charset="0"/>
              </a:rPr>
              <a:t>C bằng 59</a:t>
            </a:r>
            <a:r>
              <a:rPr lang="en-US" altLang="en-US" sz="3200" b="1" baseline="30000">
                <a:solidFill>
                  <a:schemeClr val="bg1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200" b="1">
                <a:solidFill>
                  <a:schemeClr val="bg1"/>
                </a:solidFill>
                <a:latin typeface="Arial" panose="020B0604020202020204" pitchFamily="34" charset="0"/>
              </a:rPr>
              <a:t>F</a:t>
            </a:r>
          </a:p>
        </p:txBody>
      </p:sp>
      <p:pic>
        <p:nvPicPr>
          <p:cNvPr id="45" name="Graphic 8">
            <a:extLst>
              <a:ext uri="{FF2B5EF4-FFF2-40B4-BE49-F238E27FC236}">
                <a16:creationId xmlns:a16="http://schemas.microsoft.com/office/drawing/2014/main" id="{96A0E7E3-845D-4751-854C-80431DBDF2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09600" y="2712923"/>
            <a:ext cx="1817856" cy="1817856"/>
          </a:xfrm>
          <a:prstGeom prst="rect">
            <a:avLst/>
          </a:prstGeom>
        </p:spPr>
      </p:pic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7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73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73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7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9" grpId="0"/>
      <p:bldP spid="5735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8&quot; unique_id=&quot;13672&quot;&gt;&lt;/object&gt;&lt;object type=&quot;2&quot; unique_id=&quot;13673&quot;&gt;&lt;object type=&quot;3&quot; unique_id=&quot;13674&quot;&gt;&lt;property id=&quot;20148&quot; value=&quot;5&quot;/&gt;&lt;property id=&quot;20300&quot; value=&quot;Slide 1 - &amp;quot;Kiểm tra bài cũ&amp;quot;&quot;/&gt;&lt;property id=&quot;20307&quot; value=&quot;259&quot;/&gt;&lt;/object&gt;&lt;object type=&quot;3&quot; unique_id=&quot;13675&quot;&gt;&lt;property id=&quot;20148&quot; value=&quot;5&quot;/&gt;&lt;property id=&quot;20300&quot; value=&quot;Slide 2 - &amp;quot;Kiểm tra bài cũ&amp;quot;&quot;/&gt;&lt;property id=&quot;20307&quot; value=&quot;261&quot;/&gt;&lt;/object&gt;&lt;object type=&quot;3&quot; unique_id=&quot;13676&quot;&gt;&lt;property id=&quot;20148&quot; value=&quot;5&quot;/&gt;&lt;property id=&quot;20300&quot; value=&quot;Slide 3&quot;/&gt;&lt;property id=&quot;20307&quot; value=&quot;290&quot;/&gt;&lt;/object&gt;&lt;object type=&quot;3&quot; unique_id=&quot;13677&quot;&gt;&lt;property id=&quot;20148&quot; value=&quot;5&quot;/&gt;&lt;property id=&quot;20300&quot; value=&quot;Slide 4&quot;/&gt;&lt;property id=&quot;20307&quot; value=&quot;257&quot;/&gt;&lt;/object&gt;&lt;object type=&quot;3&quot; unique_id=&quot;13678&quot;&gt;&lt;property id=&quot;20148&quot; value=&quot;5&quot;/&gt;&lt;property id=&quot;20300&quot; value=&quot;Slide 6&quot;/&gt;&lt;property id=&quot;20307&quot; value=&quot;264&quot;/&gt;&lt;/object&gt;&lt;object type=&quot;3&quot; unique_id=&quot;13679&quot;&gt;&lt;property id=&quot;20148&quot; value=&quot;5&quot;/&gt;&lt;property id=&quot;20300&quot; value=&quot;Slide 7&quot;/&gt;&lt;property id=&quot;20307&quot; value=&quot;268&quot;/&gt;&lt;/object&gt;&lt;object type=&quot;3&quot; unique_id=&quot;13680&quot;&gt;&lt;property id=&quot;20148&quot; value=&quot;5&quot;/&gt;&lt;property id=&quot;20300&quot; value=&quot;Slide 8&quot;/&gt;&lt;property id=&quot;20307&quot; value=&quot;287&quot;/&gt;&lt;/object&gt;&lt;object type=&quot;3&quot; unique_id=&quot;13681&quot;&gt;&lt;property id=&quot;20148&quot; value=&quot;5&quot;/&gt;&lt;property id=&quot;20300&quot; value=&quot;Slide 9 - &amp;quot;Bảng kết luận&amp;quot;&quot;/&gt;&lt;property id=&quot;20307&quot; value=&quot;273&quot;/&gt;&lt;/object&gt;&lt;object type=&quot;3&quot; unique_id=&quot;13682&quot;&gt;&lt;property id=&quot;20148&quot; value=&quot;5&quot;/&gt;&lt;property id=&quot;20300&quot; value=&quot;Slide 10&quot;/&gt;&lt;property id=&quot;20307&quot; value=&quot;266&quot;/&gt;&lt;/object&gt;&lt;object type=&quot;3&quot; unique_id=&quot;13683&quot;&gt;&lt;property id=&quot;20148&quot; value=&quot;5&quot;/&gt;&lt;property id=&quot;20300&quot; value=&quot;Slide 11 - &amp;quot;C4. Cấu tạo của nhiệt kế y tế có đặc điểm gì? Cấu tạo như vậy có tác dụng gì?&amp;quot;&quot;/&gt;&lt;property id=&quot;20307&quot; value=&quot;279&quot;/&gt;&lt;/object&gt;&lt;object type=&quot;3&quot; unique_id=&quot;13687&quot;&gt;&lt;property id=&quot;20148&quot; value=&quot;5&quot;/&gt;&lt;property id=&quot;20300&quot; value=&quot;Slide 15&quot;/&gt;&lt;property id=&quot;20307&quot; value=&quot;291&quot;/&gt;&lt;/object&gt;&lt;object type=&quot;3&quot; unique_id=&quot;13688&quot;&gt;&lt;property id=&quot;20148&quot; value=&quot;5&quot;/&gt;&lt;property id=&quot;20300&quot; value=&quot;Slide 16&quot;/&gt;&lt;property id=&quot;20307&quot; value=&quot;292&quot;/&gt;&lt;/object&gt;&lt;object type=&quot;3&quot; unique_id=&quot;13689&quot;&gt;&lt;property id=&quot;20148&quot; value=&quot;5&quot;/&gt;&lt;property id=&quot;20300&quot; value=&quot;Slide 17&quot;/&gt;&lt;property id=&quot;20307&quot; value=&quot;293&quot;/&gt;&lt;/object&gt;&lt;object type=&quot;3&quot; unique_id=&quot;13690&quot;&gt;&lt;property id=&quot;20148&quot; value=&quot;5&quot;/&gt;&lt;property id=&quot;20300&quot; value=&quot;Slide 18&quot;/&gt;&lt;property id=&quot;20307&quot; value=&quot;294&quot;/&gt;&lt;/object&gt;&lt;object type=&quot;3&quot; unique_id=&quot;13691&quot;&gt;&lt;property id=&quot;20148&quot; value=&quot;5&quot;/&gt;&lt;property id=&quot;20300&quot; value=&quot;Slide 19&quot;/&gt;&lt;property id=&quot;20307&quot; value=&quot;295&quot;/&gt;&lt;/object&gt;&lt;object type=&quot;3&quot; unique_id=&quot;13692&quot;&gt;&lt;property id=&quot;20148&quot; value=&quot;5&quot;/&gt;&lt;property id=&quot;20300&quot; value=&quot;Slide 20&quot;/&gt;&lt;property id=&quot;20307&quot; value=&quot;296&quot;/&gt;&lt;/object&gt;&lt;object type=&quot;3&quot; unique_id=&quot;13693&quot;&gt;&lt;property id=&quot;20148&quot; value=&quot;5&quot;/&gt;&lt;property id=&quot;20300&quot; value=&quot;Slide 21&quot;/&gt;&lt;property id=&quot;20307&quot; value=&quot;283&quot;/&gt;&lt;/object&gt;&lt;object type=&quot;3&quot; unique_id=&quot;13694&quot;&gt;&lt;property id=&quot;20148&quot; value=&quot;5&quot;/&gt;&lt;property id=&quot;20300&quot; value=&quot;Slide 22 - &amp;quot;HƯỚNG DẪN VỀ NHÀ&amp;quot;&quot;/&gt;&lt;property id=&quot;20307&quot; value=&quot;284&quot;/&gt;&lt;/object&gt;&lt;object type=&quot;3&quot; unique_id=&quot;13879&quot;&gt;&lt;property id=&quot;20148&quot; value=&quot;5&quot;/&gt;&lt;property id=&quot;20300&quot; value=&quot;Slide 12&quot;/&gt;&lt;property id=&quot;20307&quot; value=&quot;297&quot;/&gt;&lt;/object&gt;&lt;object type=&quot;3&quot; unique_id=&quot;13881&quot;&gt;&lt;property id=&quot;20148&quot; value=&quot;5&quot;/&gt;&lt;property id=&quot;20300&quot; value=&quot;Slide 13&quot;/&gt;&lt;property id=&quot;20307&quot; value=&quot;299&quot;/&gt;&lt;/object&gt;&lt;object type=&quot;3&quot; unique_id=&quot;14144&quot;&gt;&lt;property id=&quot;20148&quot; value=&quot;5&quot;/&gt;&lt;property id=&quot;20300&quot; value=&quot;Slide 5&quot;/&gt;&lt;property id=&quot;20307&quot; value=&quot;300&quot;/&gt;&lt;/object&gt;&lt;object type=&quot;3&quot; unique_id=&quot;14145&quot;&gt;&lt;property id=&quot;20148&quot; value=&quot;5&quot;/&gt;&lt;property id=&quot;20300&quot; value=&quot;Slide 14&quot;/&gt;&lt;property id=&quot;20307&quot; value=&quot;301&quot;/&gt;&lt;/object&gt;&lt;/object&gt;&lt;/object&gt;&lt;/database&gt;"/>
  <p:tag name="SECTOMILLISECCONVERTED" val="1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4459</TotalTime>
  <Words>1014</Words>
  <PresentationFormat>Widescreen</PresentationFormat>
  <Paragraphs>128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Arial Hebrew</vt:lpstr>
      <vt:lpstr>Calibri</vt:lpstr>
      <vt:lpstr>Times New Roman</vt:lpstr>
      <vt:lpstr>Trebuchet MS</vt:lpstr>
      <vt:lpstr>Tw Cen MT</vt:lpstr>
      <vt:lpstr>Blank</vt:lpstr>
      <vt:lpstr>Circuit</vt:lpstr>
      <vt:lpstr>PowerPoint Presentation</vt:lpstr>
      <vt:lpstr>PowerPoint Presentation</vt:lpstr>
      <vt:lpstr>PowerPoint Presentation</vt:lpstr>
      <vt:lpstr>I. ĐO NHIỆT ĐỘ</vt:lpstr>
      <vt:lpstr>I. ĐO NHIỆT ĐỘ</vt:lpstr>
      <vt:lpstr>I. ĐO NHIỆT ĐỘ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VnTeach.Com</dc:creator>
  <cp:keywords>VnTeach.Com</cp:keywords>
  <dcterms:created xsi:type="dcterms:W3CDTF">2011-02-16T16:09:18Z</dcterms:created>
  <dcterms:modified xsi:type="dcterms:W3CDTF">2021-08-03T01:17:16Z</dcterms:modified>
</cp:coreProperties>
</file>