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66" r:id="rId2"/>
    <p:sldId id="367" r:id="rId3"/>
    <p:sldId id="365" r:id="rId4"/>
    <p:sldId id="370" r:id="rId5"/>
    <p:sldId id="371" r:id="rId6"/>
    <p:sldId id="372" r:id="rId7"/>
    <p:sldId id="373" r:id="rId8"/>
    <p:sldId id="368" r:id="rId9"/>
    <p:sldId id="380" r:id="rId10"/>
    <p:sldId id="378" r:id="rId11"/>
    <p:sldId id="377" r:id="rId12"/>
    <p:sldId id="379" r:id="rId13"/>
    <p:sldId id="369" r:id="rId14"/>
    <p:sldId id="374" r:id="rId15"/>
    <p:sldId id="375" r:id="rId16"/>
    <p:sldId id="376" r:id="rId17"/>
    <p:sldId id="340" r:id="rId18"/>
    <p:sldId id="256" r:id="rId19"/>
    <p:sldId id="257" r:id="rId20"/>
    <p:sldId id="259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61" r:id="rId40"/>
    <p:sldId id="359" r:id="rId41"/>
    <p:sldId id="363" r:id="rId42"/>
    <p:sldId id="36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400"/>
    <a:srgbClr val="790B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A3767-BAF4-49DA-8235-3C84EEF81B07}" type="datetimeFigureOut">
              <a:rPr lang="fr-FR" smtClean="0"/>
              <a:t>01/07/2022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4903B-B3FD-4840-8165-E3F1F300F3CE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19.jp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20.jp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1749" y="2045932"/>
            <a:ext cx="6819496" cy="18269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</a:pPr>
            <a:r>
              <a:rPr lang="en-US" sz="48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 TẬP CHƯƠNG </a:t>
            </a:r>
            <a:r>
              <a:rPr lang="en-US" sz="48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>
              <a:lnSpc>
                <a:spcPct val="107000"/>
              </a:lnSpc>
              <a:spcBef>
                <a:spcPts val="1200"/>
              </a:spcBef>
            </a:pPr>
            <a:r>
              <a:rPr lang="en-US" sz="48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 SẢN Ở SINH VẬT</a:t>
            </a:r>
            <a:endParaRPr lang="en-US" sz="4800" b="1" kern="0" dirty="0">
              <a:solidFill>
                <a:srgbClr val="C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94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ác phương pháp nhân giống vô tính thực vật sinh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1" y="657628"/>
            <a:ext cx="10999173" cy="575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41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nh sản vô tính ở thực v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17" y="744582"/>
            <a:ext cx="8722205" cy="524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06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inh sản hữu tính ở sinh vật có vai trò và ứng dụng như thế nào? Cho ví dụ.  | VietJac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9" y="305571"/>
            <a:ext cx="4795248" cy="3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ản Xuất Và Cấy Truyền Phôi Ở Bò Sữ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747" y="305571"/>
            <a:ext cx="52006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ỘI THU KHI SỬ DỤNG ĐÈN LED CHIẾU SÁNG THANH LO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156" y="3722913"/>
            <a:ext cx="3639187" cy="313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459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91886"/>
            <a:ext cx="11782697" cy="577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Phiếu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vi-VN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từ/ cụm từ: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vi-VN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vi-VN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r>
              <a:rPr lang="vi-VN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chuyển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hóa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lượng</a:t>
            </a:r>
            <a:r>
              <a:rPr lang="vi-VN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vi-VN" sz="28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 chọn các từ/ cụm từ phù hợp để hoàn thiện đoạn thông tin sau: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Mọi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cấu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(1)... 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dinh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dưỡng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khoáng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oxygen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cấp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(2)...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(3) ..., (4) ...  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mật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đảm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bảo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)... 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vi-VN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 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 quan hệ giữa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vi-V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00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agram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46" y="718458"/>
            <a:ext cx="12315419" cy="581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783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iagram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0"/>
            <a:ext cx="8503920" cy="665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374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87383"/>
            <a:ext cx="12192000" cy="6906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7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Phiếu</a:t>
            </a:r>
            <a:r>
              <a:rPr lang="en-US" sz="27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7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vi-VN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chuyển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hóa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lượng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en-US" sz="2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; 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M</a:t>
            </a:r>
            <a:r>
              <a:rPr lang="vi-VN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ối quan hệ giữa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en-US" sz="2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Mọi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</a:t>
            </a:r>
            <a:r>
              <a:rPr lang="vi-VN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cấu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bào.Cơ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chấtdinh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dưỡng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khoáng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oxygen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cấp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đó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en-US" sz="2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lượng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cấp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lượng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đảm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ngược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trinh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lượng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mối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mật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7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430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ng Chuông Vàng 2018 - Power Point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ng Chuông Vàng 2018 - Power Poi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818" y="104218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40641" y="2161517"/>
            <a:ext cx="8435259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lần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lượt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b="1" dirty="0" smtClean="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20 </a:t>
            </a:r>
            <a:r>
              <a:rPr lang="fr-FR" sz="2600" b="1" dirty="0" err="1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fr-FR" sz="2600" b="1" dirty="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b="1" dirty="0" err="1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hỏi</a:t>
            </a:r>
            <a:r>
              <a:rPr lang="fr-FR" sz="2600" b="1" dirty="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chương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trình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thuộc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lĩnh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vực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khoa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nhiên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khoa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xã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hội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anh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…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bảng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giữ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lại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ở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trên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hiện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trường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để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tiếp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theo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sai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bị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loại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bước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ra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khỏi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hiện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trường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còn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lại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sẽ và </a:t>
            </a:r>
            <a:r>
              <a:rPr lang="fr-FR" sz="2600" dirty="0" err="1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vòng</a:t>
            </a:r>
            <a:r>
              <a:rPr lang="fr-FR" sz="26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chung</a:t>
            </a:r>
            <a:r>
              <a:rPr lang="fr-FR" sz="26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kết</a:t>
            </a:r>
            <a:r>
              <a:rPr lang="fr-FR" sz="26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hỏi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là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chiến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thắng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rung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chuông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vàng</a:t>
            </a:r>
            <a:r>
              <a:rPr lang="fr-FR" sz="2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01" y="-123663"/>
            <a:ext cx="2721429" cy="2721429"/>
          </a:xfrm>
          <a:prstGeom prst="rect">
            <a:avLst/>
          </a:prstGeom>
        </p:spPr>
      </p:pic>
      <p:pic>
        <p:nvPicPr>
          <p:cNvPr id="3" name="Nhac RC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52332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17525" y="233802"/>
            <a:ext cx="721338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r>
              <a:rPr lang="fr-FR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Adobe Garamond Pro" panose="02020602060506090403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RUNG CHUÔNG VÀNG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117600"/>
            <a:ext cx="11524343" cy="5314463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1</a:t>
            </a:r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940642" y="1915363"/>
            <a:ext cx="794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hoạt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2439085" y="4081577"/>
            <a:ext cx="26884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A.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Tê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́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bào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39084" y="5194957"/>
            <a:ext cx="26884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Cơ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quan</a:t>
            </a:r>
            <a:endParaRPr lang="fr-FR" sz="32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02658" y="4081577"/>
            <a:ext cx="26884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Mô</a:t>
            </a:r>
            <a:endParaRPr lang="fr-FR" sz="32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02657" y="5194957"/>
            <a:ext cx="26884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Cơ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thê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̉</a:t>
            </a:r>
            <a:endParaRPr lang="fr-FR" sz="32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21" name="Group 22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22" name="Freeform: Shape 22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23" name="Group 22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26" name="Rectangle 22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7" name="Rectangle 22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8" name="Rectangle 22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Rectangle 22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Rectangle 22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1" name="Rectangle 23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2" name="Rectangle 23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3" name="Rectangle 23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4" name="Rectangle 23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5" name="Rectangle 23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6" name="Rectangle 23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7" name="Rectangle 23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4" name="Oval 22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39" name="Freeform: Shape 23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40" name="Group 23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43" name="Rectangle 24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4" name="Rectangle 24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5" name="Rectangle 24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6" name="Rectangle 24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Rectangle 24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Rectangle 24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9" name="Rectangle 24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0" name="Rectangle 24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1" name="Rectangle 25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2" name="Rectangle 25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3" name="Rectangle 25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4" name="Rectangle 25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41" name="Oval 24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255" name="Group 25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56" name="Freeform: Shape 25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57" name="Group 25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60" name="Rectangle 25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1" name="Rectangle 26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2" name="Rectangle 26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3" name="Rectangle 26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4" name="Rectangle 26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5" name="Rectangle 26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6" name="Rectangle 26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7" name="Rectangle 26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8" name="Rectangle 26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9" name="Rectangle 26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0" name="Rectangle 26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1" name="Rectangle 27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8" name="Oval 25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9" name="TextBox 25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73" name="Freeform: Shape 27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74" name="Group 27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77" name="Rectangle 27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8" name="Rectangle 27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9" name="Rectangle 27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0" name="Rectangle 27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1" name="Rectangle 28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2" name="Rectangle 28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3" name="Rectangle 28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4" name="Rectangle 28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5" name="Rectangle 28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6" name="Rectangle 28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7" name="Rectangle 28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8" name="Rectangle 28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5" name="Oval 27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90" name="Freeform: Shape 28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91" name="Group 29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94" name="Rectangle 29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5" name="Rectangle 29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6" name="Rectangle 29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7" name="Rectangle 29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8" name="Rectangle 29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9" name="Rectangle 29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0" name="Rectangle 29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1" name="Rectangle 30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2" name="Rectangle 30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3" name="Rectangle 30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4" name="Rectangle 30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5" name="Rectangle 30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92" name="Oval 29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3" name="TextBox 29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306" name="Group 30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07" name="Freeform: Shape 30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08" name="Group 30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11" name="Rectangle 31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2" name="Rectangle 31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3" name="Rectangle 31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4" name="Rectangle 31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5" name="Rectangle 31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6" name="Rectangle 31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7" name="Rectangle 31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8" name="Rectangle 31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9" name="Rectangle 31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0" name="Rectangle 31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1" name="Rectangle 32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2" name="Rectangle 32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09" name="Oval 30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323" name="Group 32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24" name="Freeform: Shape 32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25" name="Group 32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28" name="Rectangle 32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9" name="Rectangle 32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0" name="Rectangle 32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1" name="Rectangle 33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2" name="Rectangle 33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3" name="Rectangle 33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4" name="Rectangle 33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5" name="Rectangle 33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6" name="Rectangle 33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7" name="Rectangle 33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8" name="Rectangle 33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9" name="Rectangle 33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26" name="Oval 32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340" name="Group 33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41" name="Freeform: Shape 34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2" name="Group 34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45" name="Rectangle 34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6" name="Rectangle 34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7" name="Rectangle 34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8" name="Rectangle 34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9" name="Rectangle 34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0" name="Rectangle 34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1" name="Rectangle 35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2" name="Rectangle 35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3" name="Rectangle 35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4" name="Rectangle 35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5" name="Rectangle 35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6" name="Rectangle 35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43" name="Oval 34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44" name="TextBox 34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357" name="Group 35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8" name="Freeform: Shape 35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59" name="Group 35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62" name="Rectangle 36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3" name="Rectangle 36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4" name="Rectangle 36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5" name="Rectangle 36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6" name="Rectangle 36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7" name="Rectangle 36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8" name="Rectangle 36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9" name="Rectangle 36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0" name="Rectangle 36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1" name="Rectangle 37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2" name="Rectangle 37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3" name="Rectangle 37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60" name="Oval 35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61" name="TextBox 36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374" name="Group 37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75" name="Freeform: Shape 37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76" name="Group 37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79" name="Rectangle 37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0" name="Rectangle 37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1" name="Rectangle 38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2" name="Rectangle 38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3" name="Rectangle 38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4" name="Rectangle 38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5" name="Rectangle 38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6" name="Rectangle 38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7" name="Rectangle 38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8" name="Rectangle 38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9" name="Rectangle 38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0" name="Rectangle 38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7" name="Oval 37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8" name="TextBox 37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391" name="Group 39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92" name="Freeform: Shape 39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3" name="Group 39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6" name="Rectangle 39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7" name="Rectangle 39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8" name="Rectangle 39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9" name="Rectangle 39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0" name="Rectangle 39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1" name="Rectangle 40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2" name="Rectangle 40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3" name="Rectangle 40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4" name="Rectangle 40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5" name="Rectangle 40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6" name="Rectangle 40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7" name="Rectangle 40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94" name="Oval 39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95" name="TextBox 39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25506"/>
            <a:ext cx="609600" cy="609600"/>
          </a:xfrm>
          <a:prstGeom prst="rect">
            <a:avLst/>
          </a:prstGeom>
        </p:spPr>
      </p:pic>
      <p:sp>
        <p:nvSpPr>
          <p:cNvPr id="214" name="TextBox 213"/>
          <p:cNvSpPr txBox="1"/>
          <p:nvPr/>
        </p:nvSpPr>
        <p:spPr>
          <a:xfrm>
            <a:off x="2433772" y="4065512"/>
            <a:ext cx="2688468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A. </a:t>
            </a:r>
            <a:r>
              <a:rPr lang="en-US" sz="2400" b="1" dirty="0" err="1" smtClean="0">
                <a:solidFill>
                  <a:srgbClr val="FFFF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Tê</a:t>
            </a:r>
            <a:r>
              <a:rPr lang="en-US" sz="2400" b="1" dirty="0" smtClean="0">
                <a:solidFill>
                  <a:srgbClr val="FFFF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́ </a:t>
            </a:r>
            <a:r>
              <a:rPr lang="en-US" sz="2400" b="1" dirty="0" err="1" smtClean="0">
                <a:solidFill>
                  <a:srgbClr val="FFFF00"/>
                </a:solidFill>
                <a:effectLst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bào</a:t>
            </a:r>
            <a:endParaRPr lang="en-US" sz="2400" b="1" dirty="0">
              <a:solidFill>
                <a:srgbClr val="FFFF00"/>
              </a:solidFill>
              <a:effectLst/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75211" y="691229"/>
            <a:ext cx="10598332" cy="353943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 DUNG</a:t>
            </a:r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39.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vô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40.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hữu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41.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yếu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hưởng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hòa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khiển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en-US" sz="32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42. </a:t>
            </a:r>
            <a:r>
              <a:rPr lang="vi-VN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altLang="en-US" sz="32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altLang="en-US" sz="32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47376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33596" y="1560447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bản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thiết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nhằm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đảm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bảo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59640" y="4948090"/>
            <a:ext cx="3683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lượng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endParaRPr lang="en-U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tồn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tại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2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68080" y="3320112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đảm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bảo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phát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triển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938542" y="1554634"/>
            <a:ext cx="5829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55500" y="2290207"/>
            <a:ext cx="4530209" cy="205508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464123" y="2303479"/>
            <a:ext cx="4538457" cy="2041812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363451"/>
            <a:ext cx="4500581" cy="2049065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464123" y="4496089"/>
            <a:ext cx="4559021" cy="1996929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709847" y="2501091"/>
            <a:ext cx="3772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8867" y="4454570"/>
            <a:ext cx="3378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giữa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10046" y="2626353"/>
            <a:ext cx="3480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82706" y="4703970"/>
            <a:ext cx="33652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3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50732" y="4461426"/>
            <a:ext cx="33974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kết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giữa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đực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48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6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33596" y="1806255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Chúng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có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giống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phận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Lá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củ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giống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4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27050" y="4945893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củ.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0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1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042892" y="1923794"/>
            <a:ext cx="6614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tròn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gọi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̀? 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Chồi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Chồi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mầm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66916" y="4986579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5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435323" y="3364035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Chồi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mầm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7" r="8247"/>
          <a:stretch/>
        </p:blipFill>
        <p:spPr>
          <a:xfrm>
            <a:off x="0" y="-23739"/>
            <a:ext cx="3234174" cy="202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3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685315" y="1407989"/>
            <a:ext cx="889300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Ở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mùa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vào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khoảng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tháng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hằng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khối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lượng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buồng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trứng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giảm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tháng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nguồn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dưỡng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dồi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dào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khối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lượng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buồng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trứng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lứa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ảnh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hướng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đến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loài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59225" y="3687478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53892" y="3655045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29167" y="3967452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Nhiệt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50524" y="3974899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Mùa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34818" y="4986579"/>
            <a:ext cx="3098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ormone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6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43956" y="493855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68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480904" y="1826995"/>
            <a:ext cx="9085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chồi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nhìn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thấy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Thủy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tức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Amip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13726" y="4973112"/>
            <a:ext cx="2865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khuẩn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091413" y="197159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7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30068" y="4949837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Thủy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tức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77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759640" y="1538930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Quá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định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mỗi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loài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do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hòa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Nhiệt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94369" y="5011725"/>
            <a:ext cx="294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Hormone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8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700181" y="5005688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Hormone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88381" y="1961166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trùng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giày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con. Quá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gọi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30778" y="3458645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Mọc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chồi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72688" y="4915600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giống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3" y="1712142"/>
              <a:ext cx="3659988" cy="360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bg1"/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2731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9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35380" y="495370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79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282099" y="1567458"/>
            <a:ext cx="8433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quá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56622" y="2811283"/>
            <a:ext cx="4208349" cy="1602451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11259" y="2743200"/>
            <a:ext cx="4252622" cy="1674017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457233"/>
            <a:ext cx="4190893" cy="1726776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572503"/>
            <a:ext cx="4263988" cy="1611506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919867" y="2973085"/>
            <a:ext cx="3527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11660" y="4684619"/>
            <a:ext cx="3378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84136" y="2891443"/>
            <a:ext cx="33637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10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21560" y="4684619"/>
            <a:ext cx="33411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đầu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099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282805" y="1659539"/>
            <a:ext cx="6889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quá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giữa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gọi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xuất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11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58321" y="3348492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4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anvas 574446"/>
          <p:cNvGrpSpPr/>
          <p:nvPr/>
        </p:nvGrpSpPr>
        <p:grpSpPr>
          <a:xfrm>
            <a:off x="666206" y="809896"/>
            <a:ext cx="11038114" cy="5819503"/>
            <a:chOff x="0" y="0"/>
            <a:chExt cx="6743700" cy="64008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6743700" cy="6400800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</p:sp>
        <p:grpSp>
          <p:nvGrpSpPr>
            <p:cNvPr id="6" name="Group 5"/>
            <p:cNvGrpSpPr/>
            <p:nvPr/>
          </p:nvGrpSpPr>
          <p:grpSpPr>
            <a:xfrm>
              <a:off x="87677" y="2172286"/>
              <a:ext cx="1114622" cy="981075"/>
              <a:chOff x="470535" y="1095375"/>
              <a:chExt cx="1114622" cy="98107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508635" y="1095375"/>
                <a:ext cx="981075" cy="9810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2" name="Text Box 574410"/>
              <p:cNvSpPr txBox="1"/>
              <p:nvPr/>
            </p:nvSpPr>
            <p:spPr>
              <a:xfrm>
                <a:off x="470535" y="1328442"/>
                <a:ext cx="1114622" cy="718819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Sinh sản ở 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sinh vật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Rounded Rectangle 6"/>
            <p:cNvSpPr/>
            <p:nvPr/>
          </p:nvSpPr>
          <p:spPr>
            <a:xfrm>
              <a:off x="1470661" y="172036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……………………….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470661" y="2581861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………………………..</a:t>
              </a:r>
            </a:p>
          </p:txBody>
        </p:sp>
        <p:sp>
          <p:nvSpPr>
            <p:cNvPr id="9" name="Text Box 574413"/>
            <p:cNvSpPr txBox="1"/>
            <p:nvPr/>
          </p:nvSpPr>
          <p:spPr>
            <a:xfrm>
              <a:off x="3461386" y="38686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niệm:………………………...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574414"/>
            <p:cNvSpPr txBox="1"/>
            <p:nvPr/>
          </p:nvSpPr>
          <p:spPr>
            <a:xfrm>
              <a:off x="3366136" y="953086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hình thức: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574415"/>
            <p:cNvSpPr txBox="1"/>
            <p:nvPr/>
          </p:nvSpPr>
          <p:spPr>
            <a:xfrm>
              <a:off x="3470911" y="2172286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 ………………………..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574416"/>
            <p:cNvSpPr txBox="1"/>
            <p:nvPr/>
          </p:nvSpPr>
          <p:spPr>
            <a:xfrm>
              <a:off x="3470911" y="2734261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ở thực vật:……………….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574417"/>
            <p:cNvSpPr txBox="1"/>
            <p:nvPr/>
          </p:nvSpPr>
          <p:spPr>
            <a:xfrm>
              <a:off x="3480436" y="3305761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 vật:…………………………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628650" y="676276"/>
              <a:ext cx="819150" cy="14477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12471" y="3172411"/>
              <a:ext cx="516254" cy="12852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3118486" y="252946"/>
              <a:ext cx="342900" cy="21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118485" y="476836"/>
              <a:ext cx="342900" cy="5613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3128011" y="2877136"/>
              <a:ext cx="4191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3137536" y="2386219"/>
              <a:ext cx="333375" cy="4904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128011" y="2896186"/>
              <a:ext cx="381000" cy="4090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447200" y="865800"/>
              <a:ext cx="342900" cy="2139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447199" y="1094400"/>
              <a:ext cx="381000" cy="4089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574417"/>
            <p:cNvSpPr txBox="1"/>
            <p:nvPr/>
          </p:nvSpPr>
          <p:spPr>
            <a:xfrm>
              <a:off x="4709160" y="665775"/>
              <a:ext cx="2034540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 vật:…………………………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Text Box 574417"/>
            <p:cNvSpPr txBox="1"/>
            <p:nvPr/>
          </p:nvSpPr>
          <p:spPr>
            <a:xfrm>
              <a:off x="4709160" y="1418906"/>
              <a:ext cx="2034540" cy="35423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Thực vật:…………………………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1040374" y="2734261"/>
              <a:ext cx="407426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/>
            <p:cNvSpPr/>
            <p:nvPr/>
          </p:nvSpPr>
          <p:spPr>
            <a:xfrm>
              <a:off x="1418250" y="4247175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Các yếu tố ảnh hưởng đến sinh sản..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3047025" y="4047150"/>
              <a:ext cx="333375" cy="4902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3037500" y="4537370"/>
              <a:ext cx="458175" cy="3870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 Box 574415"/>
            <p:cNvSpPr txBox="1"/>
            <p:nvPr/>
          </p:nvSpPr>
          <p:spPr>
            <a:xfrm>
              <a:off x="3495675" y="3866175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Bên trong: ………………………..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Text Box 574415"/>
            <p:cNvSpPr txBox="1"/>
            <p:nvPr/>
          </p:nvSpPr>
          <p:spPr>
            <a:xfrm>
              <a:off x="3509011" y="4790100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Bên ngoài: ………………………..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3664541" y="-5228"/>
            <a:ext cx="3946914" cy="687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026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236116" y="1599058"/>
            <a:ext cx="7258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ảnh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hưởng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691570" y="3337992"/>
            <a:ext cx="3716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hormone.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hormone.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ẩm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32493" y="4969861"/>
            <a:ext cx="3365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̣, con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12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441796" y="3366713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nhiệt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ẩm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033481" y="1805667"/>
            <a:ext cx="6633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13. Quả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Đài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Nụ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Tràng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43817" y="4935598"/>
            <a:ext cx="3066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Bầu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13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053868" y="4935597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Bầu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0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012544" y="1693878"/>
            <a:ext cx="4878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lưỡng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205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tràng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362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tràng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66916" y="4969861"/>
            <a:ext cx="3365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có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tràng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14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773003" y="4954285"/>
            <a:ext cx="3449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nhụy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8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54893" y="1959567"/>
            <a:ext cx="7751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15. Ý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đúng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76869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tuổi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8698" y="4948090"/>
            <a:ext cx="35698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30611" y="3371370"/>
            <a:ext cx="3251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giới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con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3" y="1712142"/>
              <a:ext cx="3659988" cy="157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Open Sans Extrabold" panose="020B0906030804020204" pitchFamily="34" charset="0"/>
                <a:cs typeface="Times New Roman" panose="02020603050405020304" pitchFamily="18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Open Sans Extrabold" panose="020B0906030804020204" pitchFamily="34" charset="0"/>
                <a:cs typeface="Times New Roman" panose="02020603050405020304" pitchFamily="18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Open Sans Extrabold" panose="020B0906030804020204" pitchFamily="34" charset="0"/>
                <a:cs typeface="Times New Roman" panose="02020603050405020304" pitchFamily="18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Open Sans Extrabold" panose="020B0906030804020204" pitchFamily="34" charset="0"/>
                <a:cs typeface="Times New Roman" panose="02020603050405020304" pitchFamily="18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Open Sans Extrabold" panose="020B0906030804020204" pitchFamily="34" charset="0"/>
                <a:cs typeface="Times New Roman" panose="02020603050405020304" pitchFamily="18" charset="0"/>
              </a:rPr>
              <a:t>15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Open Sans Extrabold" panose="020B09060308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774634" y="3350397"/>
            <a:ext cx="3561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tuổi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̣.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3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007516" y="1919754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ảnh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hưởng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chùm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trùng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76725" y="3408806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16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874713" y="3411792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61"/>
          <a:stretch/>
        </p:blipFill>
        <p:spPr>
          <a:xfrm>
            <a:off x="4312" y="20084"/>
            <a:ext cx="2029968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9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435477" y="1599058"/>
            <a:ext cx="7296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mới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63828" y="2962715"/>
            <a:ext cx="4208349" cy="1510784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2913932"/>
            <a:ext cx="4252622" cy="1476941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468459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476025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82352" y="3012852"/>
            <a:ext cx="3527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dưỡng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90782" y="3102384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Chỉ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rẽ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Chỉ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lá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17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70231" y="3013011"/>
            <a:ext cx="32708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648509" y="144716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thường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giống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pháp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chiết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cành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vì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55500" y="2926701"/>
            <a:ext cx="4208349" cy="1341416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2876832"/>
            <a:ext cx="4252622" cy="1514042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463362"/>
            <a:ext cx="4190893" cy="199224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530244"/>
            <a:ext cx="4263988" cy="1935489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45138" y="2995396"/>
            <a:ext cx="3527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trồng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ít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tốn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sóc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11660" y="4707410"/>
            <a:ext cx="3378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tránh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hại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78173" y="3050168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giống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19245" y="4645854"/>
            <a:ext cx="35426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ngắn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sớm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hoạch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biết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quả.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18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224361" y="4631663"/>
            <a:ext cx="35887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rút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ngắn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sớm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hoạch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biết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trước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quả.</a:t>
            </a:r>
          </a:p>
        </p:txBody>
      </p:sp>
    </p:spTree>
    <p:extLst>
      <p:ext uri="{BB962C8B-B14F-4D97-AF65-F5344CB8AC3E}">
        <p14:creationId xmlns:p14="http://schemas.microsoft.com/office/powerpoint/2010/main" val="540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318698" y="1806453"/>
            <a:ext cx="7677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pháp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giúp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điều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hiệu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dụng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hormone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Thụ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dụng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kích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thích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tổng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19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27846" y="4939600"/>
            <a:ext cx="3256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Thụ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6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041008"/>
            <a:ext cx="11524343" cy="5816991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225927" y="1693878"/>
            <a:ext cx="7715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Hoạt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chuyển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hóa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yếu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cấp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341945" y="3230300"/>
            <a:ext cx="4208349" cy="1098063"/>
            <a:chOff x="333828" y="1584291"/>
            <a:chExt cx="11524343" cy="48477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70522" y="3292810"/>
            <a:ext cx="4252622" cy="1098063"/>
            <a:chOff x="333828" y="1584291"/>
            <a:chExt cx="11524343" cy="484777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341945" y="4853547"/>
            <a:ext cx="4190893" cy="1098063"/>
            <a:chOff x="333828" y="1584291"/>
            <a:chExt cx="11524343" cy="484777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759156" y="4845981"/>
            <a:ext cx="4263988" cy="1098063"/>
            <a:chOff x="333828" y="1584291"/>
            <a:chExt cx="11524343" cy="484777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863948" y="3337443"/>
            <a:ext cx="3527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0778" y="4948090"/>
            <a:ext cx="337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32493" y="3371370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78301" y="4969861"/>
            <a:ext cx="33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sp>
        <p:nvSpPr>
          <p:cNvPr id="222" name="TextBox 221"/>
          <p:cNvSpPr txBox="1"/>
          <p:nvPr/>
        </p:nvSpPr>
        <p:spPr>
          <a:xfrm>
            <a:off x="4203954" y="183692"/>
            <a:ext cx="37592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Câu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hỏi</a:t>
            </a:r>
            <a:r>
              <a:rPr lang="fr-FR" sz="60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 </a:t>
            </a:r>
            <a:r>
              <a:rPr lang="fr-FR" sz="6000" b="1" dirty="0" smtClean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golian Baiti" panose="03000500000000000000" pitchFamily="66" charset="0"/>
                <a:ea typeface="Open Sans Extrabold" panose="020B0906030804020204" pitchFamily="34" charset="0"/>
                <a:cs typeface="Mongolian Baiti" panose="03000500000000000000" pitchFamily="66" charset="0"/>
              </a:rPr>
              <a:t>20</a:t>
            </a:r>
            <a:endParaRPr lang="fr-FR" sz="6000" b="1" dirty="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Mongolian Baiti" panose="03000500000000000000" pitchFamily="66" charset="0"/>
              <a:ea typeface="Open Sans Extrabold" panose="020B0906030804020204" pitchFamily="34" charset="0"/>
              <a:cs typeface="Mongolian Baiti" panose="03000500000000000000" pitchFamily="66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841755" y="4954285"/>
            <a:ext cx="304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  <a:endParaRPr lang="fr-F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1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40641" y="2161517"/>
            <a:ext cx="84352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Chung </a:t>
            </a:r>
            <a:r>
              <a:rPr lang="fr-FR" sz="8000" dirty="0" err="1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kết</a:t>
            </a:r>
            <a:endParaRPr lang="fr-FR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01" y="-123663"/>
            <a:ext cx="2721429" cy="2721429"/>
          </a:xfrm>
          <a:prstGeom prst="rect">
            <a:avLst/>
          </a:prstGeom>
        </p:spPr>
      </p:pic>
      <p:pic>
        <p:nvPicPr>
          <p:cNvPr id="3" name="Nhac RC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52332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17525" y="233802"/>
            <a:ext cx="721338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r>
              <a:rPr lang="fr-FR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Adobe Garamond Pro" panose="02020602060506090403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128656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icture containing text, cat, mammal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60" y="522516"/>
            <a:ext cx="8823616" cy="515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69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0"/>
            <a:ext cx="11524343" cy="6857999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509" y="-474485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828271" y="567518"/>
            <a:ext cx="84816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Nối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846425"/>
              </p:ext>
            </p:extLst>
          </p:nvPr>
        </p:nvGraphicFramePr>
        <p:xfrm>
          <a:off x="1699575" y="1659430"/>
          <a:ext cx="8915400" cy="391864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499124">
                  <a:extLst>
                    <a:ext uri="{9D8B030D-6E8A-4147-A177-3AD203B41FA5}">
                      <a16:colId xmlns:a16="http://schemas.microsoft.com/office/drawing/2014/main" val="2880790898"/>
                    </a:ext>
                  </a:extLst>
                </a:gridCol>
                <a:gridCol w="5416276">
                  <a:extLst>
                    <a:ext uri="{9D8B030D-6E8A-4147-A177-3AD203B41FA5}">
                      <a16:colId xmlns:a16="http://schemas.microsoft.com/office/drawing/2014/main" val="3000470742"/>
                    </a:ext>
                  </a:extLst>
                </a:gridCol>
              </a:tblGrid>
              <a:tr h="396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Cột 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Cột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135698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Củ khoai lang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sinh sản vô tính bằng phân mảnh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1984897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Nhánh xương rồng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sinh sản vô tính bằng cách phân đôi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0503409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Thủy tức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sinh sản sinh dưỡng bằng lá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88007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Sao biển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sinh sản vô tính bằng cách mọc chồi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8840515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Trùng biến hình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sinh sản sinh dưỡng bằng rễ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398793"/>
                  </a:ext>
                </a:extLst>
              </a:tr>
              <a:tr h="587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́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sản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bằng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402465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641280"/>
              </p:ext>
            </p:extLst>
          </p:nvPr>
        </p:nvGraphicFramePr>
        <p:xfrm>
          <a:off x="1699575" y="5760000"/>
          <a:ext cx="8915401" cy="434023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485076">
                  <a:extLst>
                    <a:ext uri="{9D8B030D-6E8A-4147-A177-3AD203B41FA5}">
                      <a16:colId xmlns:a16="http://schemas.microsoft.com/office/drawing/2014/main" val="1265709322"/>
                    </a:ext>
                  </a:extLst>
                </a:gridCol>
                <a:gridCol w="1486065">
                  <a:extLst>
                    <a:ext uri="{9D8B030D-6E8A-4147-A177-3AD203B41FA5}">
                      <a16:colId xmlns:a16="http://schemas.microsoft.com/office/drawing/2014/main" val="4213522449"/>
                    </a:ext>
                  </a:extLst>
                </a:gridCol>
                <a:gridCol w="1486065">
                  <a:extLst>
                    <a:ext uri="{9D8B030D-6E8A-4147-A177-3AD203B41FA5}">
                      <a16:colId xmlns:a16="http://schemas.microsoft.com/office/drawing/2014/main" val="2922241927"/>
                    </a:ext>
                  </a:extLst>
                </a:gridCol>
                <a:gridCol w="1486065">
                  <a:extLst>
                    <a:ext uri="{9D8B030D-6E8A-4147-A177-3AD203B41FA5}">
                      <a16:colId xmlns:a16="http://schemas.microsoft.com/office/drawing/2014/main" val="806811200"/>
                    </a:ext>
                  </a:extLst>
                </a:gridCol>
                <a:gridCol w="1486065">
                  <a:extLst>
                    <a:ext uri="{9D8B030D-6E8A-4147-A177-3AD203B41FA5}">
                      <a16:colId xmlns:a16="http://schemas.microsoft.com/office/drawing/2014/main" val="430658064"/>
                    </a:ext>
                  </a:extLst>
                </a:gridCol>
                <a:gridCol w="1486065">
                  <a:extLst>
                    <a:ext uri="{9D8B030D-6E8A-4147-A177-3AD203B41FA5}">
                      <a16:colId xmlns:a16="http://schemas.microsoft.com/office/drawing/2014/main" val="510141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1-E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2- G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3-D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4-A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5-B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6-C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8141714"/>
                  </a:ext>
                </a:extLst>
              </a:tr>
            </a:tbl>
          </a:graphicData>
        </a:graphic>
      </p:graphicFrame>
      <p:sp>
        <p:nvSpPr>
          <p:cNvPr id="225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3924" y="15240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6" name="Group 225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227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28" name="Group 22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31" name="Rectangle 23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2" name="Rectangle 23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3" name="Rectangle 23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4" name="Rectangle 23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5" name="Rectangle 23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6" name="Rectangle 23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7" name="Rectangle 23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Rectangle 23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Rectangle 23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0" name="Rectangle 23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1" name="Rectangle 24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2" name="Rectangle 24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9" name="Oval 22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243" name="Group 242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244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48" name="Rectangle 24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9" name="Rectangle 24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0" name="Rectangle 24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1" name="Rectangle 25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2" name="Rectangle 25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3" name="Rectangle 25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4" name="Rectangle 25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5" name="Rectangle 25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Rectangle 25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Rectangle 25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8" name="Rectangle 25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9" name="Rectangle 25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46" name="Oval 24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260" name="Group 259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261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65" name="Rectangle 26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6" name="Rectangle 26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7" name="Rectangle 26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8" name="Rectangle 26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9" name="Rectangle 26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0" name="Rectangle 26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1" name="Rectangle 27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2" name="Rectangle 27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3" name="Rectangle 27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4" name="Rectangle 27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5" name="Rectangle 27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6" name="Rectangle 27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63" name="Oval 26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64" name="TextBox 26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277" name="Group 276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278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82" name="Rectangle 28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3" name="Rectangle 28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4" name="Rectangle 28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5" name="Rectangle 28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6" name="Rectangle 28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7" name="Rectangle 28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8" name="Rectangle 28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9" name="Rectangle 28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0" name="Rectangle 28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1" name="Rectangle 29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2" name="Rectangle 29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3" name="Rectangle 29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80" name="Oval 27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81" name="TextBox 28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295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96" name="Group 29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99" name="Rectangle 29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0" name="Rectangle 29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1" name="Rectangle 30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2" name="Rectangle 30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3" name="Rectangle 30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4" name="Rectangle 30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5" name="Rectangle 30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6" name="Rectangle 30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7" name="Rectangle 30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8" name="Rectangle 30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9" name="Rectangle 30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0" name="Rectangle 30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97" name="Oval 29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311" name="Group 310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312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13" name="Group 31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16" name="Rectangle 31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7" name="Rectangle 31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8" name="Rectangle 31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9" name="Rectangle 31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0" name="Rectangle 31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1" name="Rectangle 32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2" name="Rectangle 32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3" name="Rectangle 32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4" name="Rectangle 32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5" name="Rectangle 32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6" name="Rectangle 32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7" name="Rectangle 32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14" name="Oval 31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15" name="TextBox 31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329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30" name="Group 32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33" name="Rectangle 33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4" name="Rectangle 33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5" name="Rectangle 33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6" name="Rectangle 33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7" name="Rectangle 33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8" name="Rectangle 33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9" name="Rectangle 33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0" name="Rectangle 33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1" name="Rectangle 34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2" name="Rectangle 34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3" name="Rectangle 34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4" name="Rectangle 34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31" name="Oval 33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345" name="Group 344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346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7" name="Group 34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50" name="Rectangle 34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1" name="Rectangle 35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2" name="Rectangle 35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3" name="Rectangle 35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4" name="Rectangle 35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5" name="Rectangle 35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6" name="Rectangle 35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7" name="Rectangle 35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8" name="Rectangle 35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9" name="Rectangle 35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0" name="Rectangle 35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1" name="Rectangle 36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48" name="Oval 34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49" name="TextBox 34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362" name="Group 361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363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4" name="Group 36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67" name="Rectangle 36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8" name="Rectangle 36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9" name="Rectangle 36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0" name="Rectangle 36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1" name="Rectangle 37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2" name="Rectangle 37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3" name="Rectangle 37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4" name="Rectangle 37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5" name="Rectangle 37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6" name="Rectangle 37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7" name="Rectangle 37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8" name="Rectangle 37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65" name="Oval 36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66" name="TextBox 36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379" name="Group 378"/>
          <p:cNvGrpSpPr/>
          <p:nvPr/>
        </p:nvGrpSpPr>
        <p:grpSpPr>
          <a:xfrm>
            <a:off x="10215130" y="5034341"/>
            <a:ext cx="1780072" cy="1780072"/>
            <a:chOff x="3419475" y="752475"/>
            <a:chExt cx="5353050" cy="5353050"/>
          </a:xfrm>
        </p:grpSpPr>
        <p:sp>
          <p:nvSpPr>
            <p:cNvPr id="380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1" name="Group 38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84" name="Rectangle 38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5" name="Rectangle 38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6" name="Rectangle 38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7" name="Rectangle 38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8" name="Rectangle 38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9" name="Rectangle 38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0" name="Rectangle 38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1" name="Rectangle 39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2" name="Rectangle 39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3" name="Rectangle 39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4" name="Rectangle 39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5" name="Rectangle 39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82" name="Oval 38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396" name="Group 395"/>
          <p:cNvGrpSpPr/>
          <p:nvPr/>
        </p:nvGrpSpPr>
        <p:grpSpPr>
          <a:xfrm>
            <a:off x="10200650" y="5059681"/>
            <a:ext cx="1780072" cy="1780072"/>
            <a:chOff x="3419475" y="752475"/>
            <a:chExt cx="5353050" cy="5353050"/>
          </a:xfrm>
        </p:grpSpPr>
        <p:sp>
          <p:nvSpPr>
            <p:cNvPr id="397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8" name="Group 39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401" name="Rectangle 40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2" name="Rectangle 40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3" name="Rectangle 40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4" name="Rectangle 40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5" name="Rectangle 40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6" name="Rectangle 40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7" name="Rectangle 40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8" name="Rectangle 40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9" name="Rectangle 40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0" name="Rectangle 40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1" name="Rectangle 41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2" name="Rectangle 41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99" name="Oval 39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00" name="TextBox 39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413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41095" y="2761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336" fill="hold"/>
                                        <p:tgtEl>
                                          <p:spTgt spid="4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33828" y="0"/>
            <a:ext cx="11524343" cy="6857999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>
              <a:fillRect/>
            </a:stretch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>
              <a:fillRect/>
            </a:stretch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Logo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479" y="-94497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993885" y="514165"/>
            <a:ext cx="832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Nối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nội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ở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định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nghĩa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</a:p>
        </p:txBody>
      </p:sp>
      <p:pic>
        <p:nvPicPr>
          <p:cNvPr id="22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504864"/>
              </p:ext>
            </p:extLst>
          </p:nvPr>
        </p:nvGraphicFramePr>
        <p:xfrm>
          <a:off x="1645920" y="1163991"/>
          <a:ext cx="8989255" cy="407932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418449">
                  <a:extLst>
                    <a:ext uri="{9D8B030D-6E8A-4147-A177-3AD203B41FA5}">
                      <a16:colId xmlns:a16="http://schemas.microsoft.com/office/drawing/2014/main" val="3664452727"/>
                    </a:ext>
                  </a:extLst>
                </a:gridCol>
                <a:gridCol w="5570806">
                  <a:extLst>
                    <a:ext uri="{9D8B030D-6E8A-4147-A177-3AD203B41FA5}">
                      <a16:colId xmlns:a16="http://schemas.microsoft.com/office/drawing/2014/main" val="2957214950"/>
                    </a:ext>
                  </a:extLst>
                </a:gridCol>
              </a:tblGrid>
              <a:tr h="5236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Cột 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Cột 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2979376"/>
                  </a:ext>
                </a:extLst>
              </a:tr>
              <a:tr h="52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Sự thụ tinh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Sự kết hợp giao tử đực và giao tử cái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044941"/>
                  </a:ext>
                </a:extLst>
              </a:tr>
              <a:tr h="52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Động vật đẻ trứng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Giao tử cái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5349879"/>
                  </a:ext>
                </a:extLst>
              </a:tr>
              <a:tr h="52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Động vật đẻ con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Giao tử đực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2511773"/>
                  </a:ext>
                </a:extLst>
              </a:tr>
              <a:tr h="52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Tinh trùng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Con non được sinh ra từ trứng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006946"/>
                  </a:ext>
                </a:extLst>
              </a:tr>
              <a:tr h="1071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Noãn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Con non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được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̉ mẹ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̀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ngoài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24113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442873"/>
              </p:ext>
            </p:extLst>
          </p:nvPr>
        </p:nvGraphicFramePr>
        <p:xfrm>
          <a:off x="1911341" y="5563183"/>
          <a:ext cx="8458411" cy="456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1307">
                  <a:extLst>
                    <a:ext uri="{9D8B030D-6E8A-4147-A177-3AD203B41FA5}">
                      <a16:colId xmlns:a16="http://schemas.microsoft.com/office/drawing/2014/main" val="2339470301"/>
                    </a:ext>
                  </a:extLst>
                </a:gridCol>
                <a:gridCol w="1691307">
                  <a:extLst>
                    <a:ext uri="{9D8B030D-6E8A-4147-A177-3AD203B41FA5}">
                      <a16:colId xmlns:a16="http://schemas.microsoft.com/office/drawing/2014/main" val="1318433623"/>
                    </a:ext>
                  </a:extLst>
                </a:gridCol>
                <a:gridCol w="1691307">
                  <a:extLst>
                    <a:ext uri="{9D8B030D-6E8A-4147-A177-3AD203B41FA5}">
                      <a16:colId xmlns:a16="http://schemas.microsoft.com/office/drawing/2014/main" val="1086134036"/>
                    </a:ext>
                  </a:extLst>
                </a:gridCol>
                <a:gridCol w="1692245">
                  <a:extLst>
                    <a:ext uri="{9D8B030D-6E8A-4147-A177-3AD203B41FA5}">
                      <a16:colId xmlns:a16="http://schemas.microsoft.com/office/drawing/2014/main" val="1176643519"/>
                    </a:ext>
                  </a:extLst>
                </a:gridCol>
                <a:gridCol w="1692245">
                  <a:extLst>
                    <a:ext uri="{9D8B030D-6E8A-4147-A177-3AD203B41FA5}">
                      <a16:colId xmlns:a16="http://schemas.microsoft.com/office/drawing/2014/main" val="32752158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3-E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5-B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260502"/>
                  </a:ext>
                </a:extLst>
              </a:tr>
            </a:tbl>
          </a:graphicData>
        </a:graphic>
      </p:graphicFrame>
      <p:sp>
        <p:nvSpPr>
          <p:cNvPr id="22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3924" y="15240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4" name="Group 223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225" name="Freeform: Shape 3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26" name="Group 22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29" name="Rectangle 22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Rectangle 22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1" name="Rectangle 23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2" name="Rectangle 23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3" name="Rectangle 23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4" name="Rectangle 23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5" name="Rectangle 23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6" name="Rectangle 23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7" name="Rectangle 23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Rectangle 23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Rectangle 23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0" name="Rectangle 23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7" name="Oval 22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242" name="Freeform: Shape 51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43" name="Group 242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46" name="Rectangle 245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Rectangle 246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Rectangle 247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9" name="Rectangle 248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0" name="Rectangle 249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1" name="Rectangle 250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2" name="Rectangle 251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3" name="Rectangle 252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4" name="Rectangle 253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5" name="Rectangle 254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Rectangle 255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Rectangle 256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44" name="Oval 243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258" name="Group 257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259" name="Freeform: Shape 68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60" name="Group 259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63" name="Rectangle 262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4" name="Rectangle 263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5" name="Rectangle 264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6" name="Rectangle 265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7" name="Rectangle 266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8" name="Rectangle 267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9" name="Rectangle 268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0" name="Rectangle 269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1" name="Rectangle 270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2" name="Rectangle 271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3" name="Rectangle 272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4" name="Rectangle 273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61" name="Oval 260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276" name="Freeform: Shape 85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77" name="Group 276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80" name="Rectangle 279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1" name="Rectangle 280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2" name="Rectangle 281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3" name="Rectangle 282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4" name="Rectangle 283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5" name="Rectangle 284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6" name="Rectangle 285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7" name="Rectangle 286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8" name="Rectangle 287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9" name="Rectangle 288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0" name="Rectangle 289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1" name="Rectangle 290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8" name="Oval 277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9" name="TextBox 278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293" name="Freeform: Shape 102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94" name="Group 293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97" name="Rectangle 296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8" name="Rectangle 297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9" name="Rectangle 298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0" name="Rectangle 299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1" name="Rectangle 300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2" name="Rectangle 301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3" name="Rectangle 302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4" name="Rectangle 303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5" name="Rectangle 304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6" name="Rectangle 305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7" name="Rectangle 306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8" name="Rectangle 307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95" name="Oval 294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6" name="TextBox 295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309" name="Group 308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310" name="Freeform: Shape 119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11" name="Group 310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14" name="Rectangle 313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5" name="Rectangle 314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6" name="Rectangle 315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7" name="Rectangle 316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8" name="Rectangle 317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9" name="Rectangle 318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0" name="Rectangle 319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1" name="Rectangle 320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2" name="Rectangle 321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3" name="Rectangle 322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4" name="Rectangle 323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5" name="Rectangle 324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12" name="Oval 311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13" name="TextBox 312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326" name="Group 325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327" name="Freeform: Shape 136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28" name="Group 327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31" name="Rectangle 330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2" name="Rectangle 331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3" name="Rectangle 332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4" name="Rectangle 333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5" name="Rectangle 334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6" name="Rectangle 335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7" name="Rectangle 336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8" name="Rectangle 337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9" name="Rectangle 338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0" name="Rectangle 339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1" name="Rectangle 340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2" name="Rectangle 341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29" name="Oval 328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30" name="TextBox 329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343" name="Group 342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344" name="Freeform: Shape 153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5" name="Group 344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48" name="Rectangle 347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9" name="Rectangle 348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0" name="Rectangle 349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1" name="Rectangle 350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2" name="Rectangle 351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3" name="Rectangle 352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4" name="Rectangle 353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5" name="Rectangle 354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6" name="Rectangle 355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7" name="Rectangle 356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8" name="Rectangle 357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9" name="Rectangle 358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46" name="Oval 345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47" name="TextBox 346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360" name="Group 359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361" name="Freeform: Shape 170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2" name="Group 361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65" name="Rectangle 364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6" name="Rectangle 365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7" name="Rectangle 366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8" name="Rectangle 367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9" name="Rectangle 368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0" name="Rectangle 369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1" name="Rectangle 370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2" name="Rectangle 371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3" name="Rectangle 372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4" name="Rectangle 373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5" name="Rectangle 374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6" name="Rectangle 375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63" name="Oval 362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64" name="TextBox 363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377" name="Group 376"/>
          <p:cNvGrpSpPr/>
          <p:nvPr/>
        </p:nvGrpSpPr>
        <p:grpSpPr>
          <a:xfrm>
            <a:off x="10274392" y="5039501"/>
            <a:ext cx="1780072" cy="1780072"/>
            <a:chOff x="3419475" y="752475"/>
            <a:chExt cx="5353050" cy="5353050"/>
          </a:xfrm>
        </p:grpSpPr>
        <p:sp>
          <p:nvSpPr>
            <p:cNvPr id="378" name="Freeform: Shape 187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79" name="Group 378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82" name="Rectangle 381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3" name="Rectangle 382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4" name="Rectangle 383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5" name="Rectangle 384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6" name="Rectangle 385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7" name="Rectangle 386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8" name="Rectangle 387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9" name="Rectangle 388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0" name="Rectangle 389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1" name="Rectangle 390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2" name="Rectangle 391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3" name="Rectangle 392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80" name="Oval 379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1" name="TextBox 380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394" name="Group 393"/>
          <p:cNvGrpSpPr/>
          <p:nvPr/>
        </p:nvGrpSpPr>
        <p:grpSpPr>
          <a:xfrm>
            <a:off x="10259912" y="5064841"/>
            <a:ext cx="1780072" cy="1780072"/>
            <a:chOff x="3419475" y="752475"/>
            <a:chExt cx="5353050" cy="5353050"/>
          </a:xfrm>
        </p:grpSpPr>
        <p:sp>
          <p:nvSpPr>
            <p:cNvPr id="395" name="Freeform: Shape 204"/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6" name="Group 395"/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9" name="Rectangle 398"/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0" name="Rectangle 399"/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1" name="Rectangle 400"/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2" name="Rectangle 401"/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3" name="Rectangle 402"/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4" name="Rectangle 403"/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5" name="Rectangle 404"/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6" name="Rectangle 405"/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7" name="Rectangle 406"/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8" name="Rectangle 407"/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9" name="Rectangle 408"/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0" name="Rectangle 409"/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97" name="Oval 396"/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98" name="TextBox 397"/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411" name="nhạc chơi rung chuông và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00357" y="27662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4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336" fill="hold"/>
                                        <p:tgtEl>
                                          <p:spTgt spid="4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1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ng Chuông Vàng 2018 - Power Point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ng Chuông Vàng 2018 - Power Poi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818" y="1042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6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xtDescription automatically generated with medium confid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8" y="1149531"/>
            <a:ext cx="11109084" cy="408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88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iagram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696" y="195943"/>
            <a:ext cx="8667967" cy="627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648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iagram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09" y="138446"/>
            <a:ext cx="9562011" cy="6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443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anvas 28"/>
          <p:cNvGrpSpPr/>
          <p:nvPr/>
        </p:nvGrpSpPr>
        <p:grpSpPr>
          <a:xfrm>
            <a:off x="143691" y="182881"/>
            <a:ext cx="11456126" cy="6675120"/>
            <a:chOff x="0" y="0"/>
            <a:chExt cx="6691630" cy="564134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6691630" cy="5641340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</p:sp>
        <p:grpSp>
          <p:nvGrpSpPr>
            <p:cNvPr id="6" name="Group 5"/>
            <p:cNvGrpSpPr/>
            <p:nvPr/>
          </p:nvGrpSpPr>
          <p:grpSpPr>
            <a:xfrm>
              <a:off x="87677" y="2172286"/>
              <a:ext cx="1114622" cy="981075"/>
              <a:chOff x="470535" y="1095375"/>
              <a:chExt cx="1114622" cy="98107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508635" y="1095375"/>
                <a:ext cx="981075" cy="9810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2" name="Text Box 3"/>
              <p:cNvSpPr txBox="1"/>
              <p:nvPr/>
            </p:nvSpPr>
            <p:spPr>
              <a:xfrm>
                <a:off x="470535" y="1328442"/>
                <a:ext cx="1114622" cy="718819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Sinh sản ở 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sinh vật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Rounded Rectangle 6"/>
            <p:cNvSpPr/>
            <p:nvPr/>
          </p:nvSpPr>
          <p:spPr>
            <a:xfrm>
              <a:off x="1470661" y="172036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SS vô tính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470661" y="2581861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SS hữu tính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6"/>
            <p:cNvSpPr txBox="1"/>
            <p:nvPr/>
          </p:nvSpPr>
          <p:spPr>
            <a:xfrm>
              <a:off x="3460574" y="38685"/>
              <a:ext cx="3216248" cy="62708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 SS không có sự kết hợp của giao tử đực và cái, con tạo thành từ một phần cơ thể mẹ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7"/>
            <p:cNvSpPr txBox="1"/>
            <p:nvPr/>
          </p:nvSpPr>
          <p:spPr>
            <a:xfrm>
              <a:off x="3366136" y="953086"/>
              <a:ext cx="2562225" cy="42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hình thức: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8"/>
            <p:cNvSpPr txBox="1"/>
            <p:nvPr/>
          </p:nvSpPr>
          <p:spPr>
            <a:xfrm>
              <a:off x="3470505" y="2105026"/>
              <a:ext cx="3220922" cy="49588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 SS có sự hợp nhất giao tử đực và cái tạo hợp tử và ptrien thành cơ thể mới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9"/>
            <p:cNvSpPr txBox="1"/>
            <p:nvPr/>
          </p:nvSpPr>
          <p:spPr>
            <a:xfrm>
              <a:off x="3470505" y="2657475"/>
              <a:ext cx="3139642" cy="50541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ở thực vật:gồm các giai đoạn: tạo giao tử, thụ phấn, thụ tinh, hình thành quả và hạt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0"/>
            <p:cNvSpPr txBox="1"/>
            <p:nvPr/>
          </p:nvSpPr>
          <p:spPr>
            <a:xfrm>
              <a:off x="3480028" y="3209925"/>
              <a:ext cx="3129528" cy="52446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 vật:gồm các giai đoạn: hình thành giao tử, thụ tinh, ptrien phôi thành cơ thể mới.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628650" y="676276"/>
              <a:ext cx="819150" cy="14477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12471" y="3172411"/>
              <a:ext cx="516254" cy="12852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3118486" y="252946"/>
              <a:ext cx="342900" cy="2142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118485" y="476836"/>
              <a:ext cx="342900" cy="5613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3128011" y="2877136"/>
              <a:ext cx="4191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3137536" y="2386219"/>
              <a:ext cx="333375" cy="4904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128011" y="2896186"/>
              <a:ext cx="381000" cy="4090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447200" y="865800"/>
              <a:ext cx="342900" cy="2139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447199" y="1094400"/>
              <a:ext cx="381000" cy="4089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574417"/>
            <p:cNvSpPr txBox="1"/>
            <p:nvPr/>
          </p:nvSpPr>
          <p:spPr>
            <a:xfrm>
              <a:off x="4708884" y="665775"/>
              <a:ext cx="1982746" cy="49627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Động vật: nảy chồi, phân mảnh, trinh sản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Text Box 574417"/>
            <p:cNvSpPr txBox="1"/>
            <p:nvPr/>
          </p:nvSpPr>
          <p:spPr>
            <a:xfrm>
              <a:off x="4708884" y="1418906"/>
              <a:ext cx="1982746" cy="54324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Thực vật:SS sinh dưỡng và SS bào tử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1040374" y="2734261"/>
              <a:ext cx="407426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/>
            <p:cNvSpPr/>
            <p:nvPr/>
          </p:nvSpPr>
          <p:spPr>
            <a:xfrm>
              <a:off x="1418250" y="4247175"/>
              <a:ext cx="1619250" cy="5715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Các yếu tố ảnh hưởng đến sinh sản..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3047025" y="4047150"/>
              <a:ext cx="333375" cy="4902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3037500" y="4537370"/>
              <a:ext cx="458175" cy="3870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 Box 574415"/>
            <p:cNvSpPr txBox="1"/>
            <p:nvPr/>
          </p:nvSpPr>
          <p:spPr>
            <a:xfrm>
              <a:off x="3495265" y="3866175"/>
              <a:ext cx="3038680" cy="5153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Bên trong: đặc điểm di truyền, hoocmon, tuổi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Text Box 574415"/>
            <p:cNvSpPr txBox="1"/>
            <p:nvPr/>
          </p:nvSpPr>
          <p:spPr>
            <a:xfrm>
              <a:off x="3508599" y="4610100"/>
              <a:ext cx="2844576" cy="60862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Bên ngoài: ánh sáng, nhiệt độ, độ ẩm, chế độ dinh dưỡng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645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0868" y="2194560"/>
            <a:ext cx="8164285" cy="156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5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2453</Words>
  <Application>Microsoft Office PowerPoint</Application>
  <PresentationFormat>Widescreen</PresentationFormat>
  <Paragraphs>480</Paragraphs>
  <Slides>42</Slides>
  <Notes>0</Notes>
  <HiddenSlides>0</HiddenSlides>
  <MMClips>28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Adobe Garamond Pro</vt:lpstr>
      <vt:lpstr>Agency FB</vt:lpstr>
      <vt:lpstr>Arial</vt:lpstr>
      <vt:lpstr>Calibri</vt:lpstr>
      <vt:lpstr>Calibri Light</vt:lpstr>
      <vt:lpstr>Mongolian Baiti</vt:lpstr>
      <vt:lpstr>Open Sans Extrabold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Rung chuông vàng - VnDoc.com</dc:title>
  <dc:creator>VnDoc</dc:creator>
  <cp:lastModifiedBy>Admin</cp:lastModifiedBy>
  <cp:revision>167</cp:revision>
  <dcterms:created xsi:type="dcterms:W3CDTF">2021-01-07T03:44:00Z</dcterms:created>
  <dcterms:modified xsi:type="dcterms:W3CDTF">2022-07-01T01:22:09Z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8CCEAE62B29B4E73B9F60E10C9CC03F3</vt:lpwstr>
  </property>
  <property fmtid="{D5CDD505-2E9C-101B-9397-08002B2CF9AE}" pid="3" name="KSOProductBuildVer">
    <vt:lpwstr>1033-11.2.0.10463</vt:lpwstr>
  </property>
</Properties>
</file>