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6"/>
  </p:notesMasterIdLst>
  <p:sldIdLst>
    <p:sldId id="265" r:id="rId2"/>
    <p:sldId id="266" r:id="rId3"/>
    <p:sldId id="256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58" r:id="rId12"/>
    <p:sldId id="297" r:id="rId13"/>
    <p:sldId id="301" r:id="rId14"/>
    <p:sldId id="302" r:id="rId15"/>
    <p:sldId id="267" r:id="rId16"/>
    <p:sldId id="306" r:id="rId17"/>
    <p:sldId id="269" r:id="rId18"/>
    <p:sldId id="303" r:id="rId19"/>
    <p:sldId id="273" r:id="rId20"/>
    <p:sldId id="274" r:id="rId21"/>
    <p:sldId id="275" r:id="rId22"/>
    <p:sldId id="298" r:id="rId23"/>
    <p:sldId id="304" r:id="rId24"/>
    <p:sldId id="308" r:id="rId25"/>
    <p:sldId id="299" r:id="rId26"/>
    <p:sldId id="278" r:id="rId27"/>
    <p:sldId id="279" r:id="rId28"/>
    <p:sldId id="280" r:id="rId29"/>
    <p:sldId id="300" r:id="rId30"/>
    <p:sldId id="281" r:id="rId31"/>
    <p:sldId id="282" r:id="rId32"/>
    <p:sldId id="283" r:id="rId33"/>
    <p:sldId id="284" r:id="rId34"/>
    <p:sldId id="305" r:id="rId35"/>
    <p:sldId id="285" r:id="rId36"/>
    <p:sldId id="286" r:id="rId37"/>
    <p:sldId id="287" r:id="rId38"/>
    <p:sldId id="288" r:id="rId39"/>
    <p:sldId id="291" r:id="rId40"/>
    <p:sldId id="292" r:id="rId41"/>
    <p:sldId id="293" r:id="rId42"/>
    <p:sldId id="294" r:id="rId43"/>
    <p:sldId id="295" r:id="rId44"/>
    <p:sldId id="310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13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AFCD02-3464-47DA-B513-6A3C1C6E4685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0BF327-9AF0-42FA-9EF8-4E3C23D14A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059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193AF74-8EC5-406A-B84B-84C950A07B34}" type="slidenum">
              <a:rPr lang="en-US" altLang="en-US" sz="1200" smtClean="0">
                <a:solidFill>
                  <a:srgbClr val="000000"/>
                </a:solidFill>
                <a:latin typeface="Arial" panose="020B0604020202020204" pitchFamily="34" charset="0"/>
              </a:rPr>
              <a:pPr/>
              <a:t>17</a:t>
            </a:fld>
            <a:endParaRPr lang="en-US" altLang="en-US" sz="120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78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C340C-C7FE-4AB9-B894-533F3BD15BD9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216A-2A2F-4CDE-83EA-422DE9ADE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87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C340C-C7FE-4AB9-B894-533F3BD15BD9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216A-2A2F-4CDE-83EA-422DE9ADE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990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C340C-C7FE-4AB9-B894-533F3BD15BD9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216A-2A2F-4CDE-83EA-422DE9ADE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425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C340C-C7FE-4AB9-B894-533F3BD15BD9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216A-2A2F-4CDE-83EA-422DE9ADE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634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C340C-C7FE-4AB9-B894-533F3BD15BD9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216A-2A2F-4CDE-83EA-422DE9ADE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225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C340C-C7FE-4AB9-B894-533F3BD15BD9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216A-2A2F-4CDE-83EA-422DE9ADE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012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C340C-C7FE-4AB9-B894-533F3BD15BD9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216A-2A2F-4CDE-83EA-422DE9ADE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201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C340C-C7FE-4AB9-B894-533F3BD15BD9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216A-2A2F-4CDE-83EA-422DE9ADE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103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C340C-C7FE-4AB9-B894-533F3BD15BD9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216A-2A2F-4CDE-83EA-422DE9ADE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840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C340C-C7FE-4AB9-B894-533F3BD15BD9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216A-2A2F-4CDE-83EA-422DE9ADE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459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C340C-C7FE-4AB9-B894-533F3BD15BD9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216A-2A2F-4CDE-83EA-422DE9ADE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296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C340C-C7FE-4AB9-B894-533F3BD15BD9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04216A-2A2F-4CDE-83EA-422DE9ADE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145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slide" Target="slide5.xml"/><Relationship Id="rId7" Type="http://schemas.openxmlformats.org/officeDocument/2006/relationships/slide" Target="slide9.xml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8.xml"/><Relationship Id="rId5" Type="http://schemas.openxmlformats.org/officeDocument/2006/relationships/slide" Target="slide7.xml"/><Relationship Id="rId4" Type="http://schemas.openxmlformats.org/officeDocument/2006/relationships/slide" Target="slide6.xml"/><Relationship Id="rId9" Type="http://schemas.openxmlformats.org/officeDocument/2006/relationships/slide" Target="slide1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73152" y="601180"/>
            <a:ext cx="938134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ÔN </a:t>
            </a:r>
            <a:r>
              <a:rPr lang="pt-B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 CHƯƠNG I: </a:t>
            </a:r>
          </a:p>
          <a:p>
            <a:pPr algn="ctr"/>
            <a:r>
              <a:rPr lang="pt-B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 </a:t>
            </a:r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TỬ, SƠ LƯỢC VỀ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BẢNG TUẦN HOÀN CÁC NGUYÊN TỐ HOÁ </a:t>
            </a:r>
            <a:r>
              <a:rPr lang="pt-B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</a:p>
          <a:p>
            <a:pPr algn="ctr"/>
            <a:r>
              <a:rPr lang="pt-BR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pt-BR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 1)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00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rizontal Scroll 3"/>
          <p:cNvSpPr/>
          <p:nvPr/>
        </p:nvSpPr>
        <p:spPr>
          <a:xfrm>
            <a:off x="805418" y="1344169"/>
            <a:ext cx="7735077" cy="2962656"/>
          </a:xfrm>
          <a:prstGeom prst="horizontalScroll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 ngang thứ 7 gồm 9 chữ cái chỉ: người tìm ra và sắp xếp thành công nguyên tố hóa học thành một bảng.</a:t>
            </a:r>
            <a:endParaRPr 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Left Arrow 4">
            <a:hlinkClick r:id="rId2" action="ppaction://hlinksldjump"/>
          </p:cNvPr>
          <p:cNvSpPr/>
          <p:nvPr/>
        </p:nvSpPr>
        <p:spPr>
          <a:xfrm>
            <a:off x="8311896" y="6300216"/>
            <a:ext cx="603504" cy="43891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30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1167" y="400012"/>
            <a:ext cx="5568697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lnSpc>
                <a:spcPct val="107000"/>
              </a:lnSpc>
              <a:spcAft>
                <a:spcPts val="0"/>
              </a:spcAft>
            </a:pPr>
            <a:r>
              <a:rPr lang="en-US" sz="2800" b="1" u="sng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28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en-US" sz="28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59536" y="1202807"/>
            <a:ext cx="7891272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en-US" sz="240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HS:hoạt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độc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lập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nghiên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cứu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SGK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trả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hỏi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24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12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480" y="2121408"/>
            <a:ext cx="7571471" cy="441989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65762" y="637756"/>
            <a:ext cx="7537000" cy="8632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H1: </a:t>
            </a:r>
            <a:r>
              <a:rPr lang="en-US" sz="24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H2.4 </a:t>
            </a:r>
            <a:r>
              <a:rPr lang="en-US" sz="24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</a:t>
            </a: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nguyên</a:t>
            </a: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tử</a:t>
            </a: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helium </a:t>
            </a:r>
            <a:r>
              <a:rPr lang="en-US" sz="24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en-US" sz="24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Nguyên</a:t>
            </a: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cấu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bởi</a:t>
            </a: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loại</a:t>
            </a: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hạt</a:t>
            </a: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244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864" y="265176"/>
            <a:ext cx="6656832" cy="606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19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" y="822961"/>
            <a:ext cx="7470648" cy="5321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36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779336" y="448056"/>
            <a:ext cx="85693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>
                <a:solidFill>
                  <a:srgbClr val="000000"/>
                </a:solidFill>
              </a:rPr>
              <a:t>Mô hình đơn giản của nguyên tử</a:t>
            </a:r>
          </a:p>
        </p:txBody>
      </p:sp>
      <p:sp>
        <p:nvSpPr>
          <p:cNvPr id="10243" name="Oval 3"/>
          <p:cNvSpPr>
            <a:spLocks noChangeArrowheads="1"/>
          </p:cNvSpPr>
          <p:nvPr/>
        </p:nvSpPr>
        <p:spPr bwMode="auto">
          <a:xfrm>
            <a:off x="4038600" y="3048000"/>
            <a:ext cx="990600" cy="990600"/>
          </a:xfrm>
          <a:prstGeom prst="ellipse">
            <a:avLst/>
          </a:prstGeom>
          <a:gradFill rotWithShape="1">
            <a:gsLst>
              <a:gs pos="0">
                <a:srgbClr val="FF6600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vi-VN" altLang="en-US" sz="2800">
              <a:solidFill>
                <a:srgbClr val="000000"/>
              </a:solidFill>
              <a:latin typeface=".VnTime" panose="020B7200000000000000" pitchFamily="34" charset="0"/>
            </a:endParaRPr>
          </a:p>
        </p:txBody>
      </p:sp>
      <p:sp>
        <p:nvSpPr>
          <p:cNvPr id="10244" name="Oval 4"/>
          <p:cNvSpPr>
            <a:spLocks noChangeArrowheads="1"/>
          </p:cNvSpPr>
          <p:nvPr/>
        </p:nvSpPr>
        <p:spPr bwMode="auto">
          <a:xfrm rot="-2653604">
            <a:off x="2971800" y="2824163"/>
            <a:ext cx="3124200" cy="1524000"/>
          </a:xfrm>
          <a:prstGeom prst="ellips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vi-VN" altLang="en-US" sz="2800">
              <a:solidFill>
                <a:srgbClr val="000000"/>
              </a:solidFill>
              <a:latin typeface=".VnTime" panose="020B7200000000000000" pitchFamily="34" charset="0"/>
            </a:endParaRPr>
          </a:p>
        </p:txBody>
      </p:sp>
      <p:sp>
        <p:nvSpPr>
          <p:cNvPr id="10245" name="Oval 5"/>
          <p:cNvSpPr>
            <a:spLocks noChangeArrowheads="1"/>
          </p:cNvSpPr>
          <p:nvPr/>
        </p:nvSpPr>
        <p:spPr bwMode="auto">
          <a:xfrm rot="-7826743">
            <a:off x="2940050" y="2743200"/>
            <a:ext cx="3124200" cy="1524000"/>
          </a:xfrm>
          <a:prstGeom prst="ellips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vi-VN" altLang="en-US" sz="2800">
              <a:solidFill>
                <a:srgbClr val="000000"/>
              </a:solidFill>
              <a:latin typeface=".VnTime" panose="020B7200000000000000" pitchFamily="34" charset="0"/>
            </a:endParaRPr>
          </a:p>
        </p:txBody>
      </p:sp>
      <p:sp>
        <p:nvSpPr>
          <p:cNvPr id="10246" name="Oval 6"/>
          <p:cNvSpPr>
            <a:spLocks noChangeArrowheads="1"/>
          </p:cNvSpPr>
          <p:nvPr/>
        </p:nvSpPr>
        <p:spPr bwMode="auto">
          <a:xfrm rot="-5400000">
            <a:off x="2962275" y="2952750"/>
            <a:ext cx="3124200" cy="1371600"/>
          </a:xfrm>
          <a:prstGeom prst="ellips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vi-VN" altLang="en-US" sz="2800">
              <a:solidFill>
                <a:srgbClr val="000000"/>
              </a:solidFill>
              <a:latin typeface=".VnTime" panose="020B7200000000000000" pitchFamily="34" charset="0"/>
            </a:endParaRP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3810000" y="2590800"/>
            <a:ext cx="400050" cy="762000"/>
            <a:chOff x="1620" y="2658"/>
            <a:chExt cx="252" cy="480"/>
          </a:xfrm>
        </p:grpSpPr>
        <p:sp>
          <p:nvSpPr>
            <p:cNvPr id="10263" name="Oval 8"/>
            <p:cNvSpPr>
              <a:spLocks noChangeArrowheads="1"/>
            </p:cNvSpPr>
            <p:nvPr/>
          </p:nvSpPr>
          <p:spPr bwMode="auto">
            <a:xfrm>
              <a:off x="1632" y="2832"/>
              <a:ext cx="240" cy="24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0099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altLang="en-US" sz="4400">
                <a:solidFill>
                  <a:srgbClr val="000000"/>
                </a:solidFill>
              </a:endParaRPr>
            </a:p>
          </p:txBody>
        </p:sp>
        <p:sp>
          <p:nvSpPr>
            <p:cNvPr id="10264" name="Text Box 9"/>
            <p:cNvSpPr txBox="1">
              <a:spLocks noChangeArrowheads="1"/>
            </p:cNvSpPr>
            <p:nvPr/>
          </p:nvSpPr>
          <p:spPr bwMode="auto">
            <a:xfrm>
              <a:off x="1620" y="2658"/>
              <a:ext cx="154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4400" b="1">
                  <a:solidFill>
                    <a:srgbClr val="000000"/>
                  </a:solidFill>
                </a:rPr>
                <a:t>-</a:t>
              </a:r>
            </a:p>
          </p:txBody>
        </p:sp>
      </p:grpSp>
      <p:sp>
        <p:nvSpPr>
          <p:cNvPr id="10248" name="Text Box 10"/>
          <p:cNvSpPr txBox="1">
            <a:spLocks noChangeArrowheads="1"/>
          </p:cNvSpPr>
          <p:nvPr/>
        </p:nvSpPr>
        <p:spPr bwMode="auto">
          <a:xfrm>
            <a:off x="4419600" y="3200400"/>
            <a:ext cx="457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FFFFFF"/>
                </a:solidFill>
              </a:rPr>
              <a:t>+</a:t>
            </a:r>
          </a:p>
        </p:txBody>
      </p:sp>
      <p:sp>
        <p:nvSpPr>
          <p:cNvPr id="10249" name="Text Box 11"/>
          <p:cNvSpPr txBox="1">
            <a:spLocks noChangeArrowheads="1"/>
          </p:cNvSpPr>
          <p:nvPr/>
        </p:nvSpPr>
        <p:spPr bwMode="auto">
          <a:xfrm>
            <a:off x="4572000" y="3352800"/>
            <a:ext cx="457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FFFFFF"/>
                </a:solidFill>
              </a:rPr>
              <a:t>+</a:t>
            </a:r>
          </a:p>
        </p:txBody>
      </p:sp>
      <p:sp>
        <p:nvSpPr>
          <p:cNvPr id="10250" name="Text Box 12"/>
          <p:cNvSpPr txBox="1">
            <a:spLocks noChangeArrowheads="1"/>
          </p:cNvSpPr>
          <p:nvPr/>
        </p:nvSpPr>
        <p:spPr bwMode="auto">
          <a:xfrm>
            <a:off x="4191000" y="3352800"/>
            <a:ext cx="457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FFFFFF"/>
                </a:solidFill>
              </a:rPr>
              <a:t>+</a:t>
            </a:r>
          </a:p>
        </p:txBody>
      </p: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5210175" y="3962400"/>
            <a:ext cx="400050" cy="762000"/>
            <a:chOff x="1620" y="2658"/>
            <a:chExt cx="252" cy="480"/>
          </a:xfrm>
        </p:grpSpPr>
        <p:sp>
          <p:nvSpPr>
            <p:cNvPr id="10261" name="Oval 14"/>
            <p:cNvSpPr>
              <a:spLocks noChangeArrowheads="1"/>
            </p:cNvSpPr>
            <p:nvPr/>
          </p:nvSpPr>
          <p:spPr bwMode="auto">
            <a:xfrm>
              <a:off x="1632" y="2832"/>
              <a:ext cx="240" cy="24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0099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altLang="en-US" sz="4400">
                <a:solidFill>
                  <a:srgbClr val="000000"/>
                </a:solidFill>
              </a:endParaRPr>
            </a:p>
          </p:txBody>
        </p:sp>
        <p:sp>
          <p:nvSpPr>
            <p:cNvPr id="10262" name="Text Box 15"/>
            <p:cNvSpPr txBox="1">
              <a:spLocks noChangeArrowheads="1"/>
            </p:cNvSpPr>
            <p:nvPr/>
          </p:nvSpPr>
          <p:spPr bwMode="auto">
            <a:xfrm>
              <a:off x="1620" y="2658"/>
              <a:ext cx="154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4400" b="1">
                  <a:solidFill>
                    <a:srgbClr val="000000"/>
                  </a:solidFill>
                </a:rPr>
                <a:t>-</a:t>
              </a:r>
            </a:p>
          </p:txBody>
        </p:sp>
      </p:grp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4343400" y="1600200"/>
            <a:ext cx="400050" cy="762000"/>
            <a:chOff x="1620" y="2658"/>
            <a:chExt cx="252" cy="480"/>
          </a:xfrm>
        </p:grpSpPr>
        <p:sp>
          <p:nvSpPr>
            <p:cNvPr id="10259" name="Oval 17"/>
            <p:cNvSpPr>
              <a:spLocks noChangeArrowheads="1"/>
            </p:cNvSpPr>
            <p:nvPr/>
          </p:nvSpPr>
          <p:spPr bwMode="auto">
            <a:xfrm>
              <a:off x="1632" y="2832"/>
              <a:ext cx="240" cy="24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0099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altLang="en-US" sz="4400">
                <a:solidFill>
                  <a:srgbClr val="000000"/>
                </a:solidFill>
              </a:endParaRPr>
            </a:p>
          </p:txBody>
        </p:sp>
        <p:sp>
          <p:nvSpPr>
            <p:cNvPr id="10260" name="Text Box 18"/>
            <p:cNvSpPr txBox="1">
              <a:spLocks noChangeArrowheads="1"/>
            </p:cNvSpPr>
            <p:nvPr/>
          </p:nvSpPr>
          <p:spPr bwMode="auto">
            <a:xfrm>
              <a:off x="1620" y="2658"/>
              <a:ext cx="154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4400" b="1">
                  <a:solidFill>
                    <a:srgbClr val="000000"/>
                  </a:solidFill>
                </a:rPr>
                <a:t>-</a:t>
              </a:r>
            </a:p>
          </p:txBody>
        </p:sp>
      </p:grpSp>
      <p:sp>
        <p:nvSpPr>
          <p:cNvPr id="514067" name="Text Box 19"/>
          <p:cNvSpPr txBox="1">
            <a:spLocks noChangeArrowheads="1"/>
          </p:cNvSpPr>
          <p:nvPr/>
        </p:nvSpPr>
        <p:spPr bwMode="auto">
          <a:xfrm>
            <a:off x="6172200" y="2057400"/>
            <a:ext cx="22161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000000"/>
                </a:solidFill>
              </a:rPr>
              <a:t>Hạt nhân</a:t>
            </a:r>
          </a:p>
        </p:txBody>
      </p:sp>
      <p:sp>
        <p:nvSpPr>
          <p:cNvPr id="514068" name="Text Box 20"/>
          <p:cNvSpPr txBox="1">
            <a:spLocks noChangeArrowheads="1"/>
          </p:cNvSpPr>
          <p:nvPr/>
        </p:nvSpPr>
        <p:spPr bwMode="auto">
          <a:xfrm>
            <a:off x="6553200" y="3733800"/>
            <a:ext cx="24114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000000"/>
                </a:solidFill>
              </a:rPr>
              <a:t>Electron</a:t>
            </a:r>
          </a:p>
        </p:txBody>
      </p:sp>
      <p:sp>
        <p:nvSpPr>
          <p:cNvPr id="514069" name="Line 21"/>
          <p:cNvSpPr>
            <a:spLocks noChangeShapeType="1"/>
          </p:cNvSpPr>
          <p:nvPr/>
        </p:nvSpPr>
        <p:spPr bwMode="auto">
          <a:xfrm flipH="1">
            <a:off x="5867400" y="4038600"/>
            <a:ext cx="914400" cy="304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4070" name="Line 22"/>
          <p:cNvSpPr>
            <a:spLocks noChangeShapeType="1"/>
          </p:cNvSpPr>
          <p:nvPr/>
        </p:nvSpPr>
        <p:spPr bwMode="auto">
          <a:xfrm flipH="1">
            <a:off x="4876800" y="2409825"/>
            <a:ext cx="1676400" cy="914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" name="Text Box 8"/>
          <p:cNvSpPr txBox="1">
            <a:spLocks noChangeArrowheads="1"/>
          </p:cNvSpPr>
          <p:nvPr/>
        </p:nvSpPr>
        <p:spPr bwMode="auto">
          <a:xfrm>
            <a:off x="228600" y="2101850"/>
            <a:ext cx="2032000" cy="206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0000FF"/>
                </a:solidFill>
                <a:latin typeface="Times New Roman" panose="02020603050405020304" pitchFamily="18" charset="0"/>
              </a:rPr>
              <a:t>Lớp electron có đặc điểm gì ?</a:t>
            </a:r>
          </a:p>
        </p:txBody>
      </p:sp>
      <p:sp>
        <p:nvSpPr>
          <p:cNvPr id="24" name="Text Box 9"/>
          <p:cNvSpPr txBox="1">
            <a:spLocks noChangeArrowheads="1"/>
          </p:cNvSpPr>
          <p:nvPr/>
        </p:nvSpPr>
        <p:spPr bwMode="auto">
          <a:xfrm>
            <a:off x="228600" y="4968875"/>
            <a:ext cx="8736013" cy="646113"/>
          </a:xfrm>
          <a:prstGeom prst="rect">
            <a:avLst/>
          </a:prstGeom>
          <a:gradFill rotWithShape="1">
            <a:gsLst>
              <a:gs pos="0">
                <a:srgbClr val="FFFF99"/>
              </a:gs>
              <a:gs pos="100000">
                <a:srgbClr val="66FFCC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</a:rPr>
              <a:t>Chuyển động rất nhanh quanh hạt nhân. </a:t>
            </a:r>
          </a:p>
        </p:txBody>
      </p:sp>
    </p:spTree>
    <p:extLst>
      <p:ext uri="{BB962C8B-B14F-4D97-AF65-F5344CB8AC3E}">
        <p14:creationId xmlns:p14="http://schemas.microsoft.com/office/powerpoint/2010/main" val="853696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140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4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5140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4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5140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4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5140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4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pat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8 0.05804 C 0.01997 0.02197 0.00139 -0.08925 -0.05712 -0.19006 C -0.11458 -0.28994 -0.19062 -0.33896 -0.22743 -0.3022 C -0.2625 -0.26381 -0.24427 -0.15422 -0.18646 -0.05549 C -0.12778 0.04555 -0.05208 0.09572 -0.0158 0.05804 Z " pathEditMode="relative" rAng="-23873238" ptsTypes="fffff">
                                      <p:cBhvr>
                                        <p:cTn id="19" dur="20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38" y="-18012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" presetClass="path" presetSubtype="0" repeatCount="indefinite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-0.00052 0.00694 C 0.06754 -0.08208 0.14983 -0.11769 0.18108 -0.07306 C 0.21406 -0.02867 0.18559 0.07908 0.11702 0.16625 C 0.04827 0.25526 -0.03316 0.2911 -0.06528 0.24717 C -0.09791 0.20162 -0.06823 0.09457 -0.00052 0.00694 Z " pathEditMode="relative" rAng="-45849792" ptsTypes="fffff"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85" y="7977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" presetClass="path" presetSubtype="0" repeatCount="indefinite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0.00156 0.00209 C 0.03716 0.00209 0.06928 0.10752 0.06928 0.23631 C 0.06928 0.36509 0.03716 0.46821 -0.00156 0.46752 C -0.0408 0.46821 -0.07205 0.36486 -0.07205 0.23631 C -0.07205 0.10752 -0.0408 0.00232 -0.00156 0.00209 Z " pathEditMode="relative" rAng="0" ptsTypes="fffff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23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4067" grpId="0"/>
      <p:bldP spid="514068" grpId="0"/>
      <p:bldP spid="23" grpId="0"/>
      <p:bldP spid="2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2798491"/>
              </p:ext>
            </p:extLst>
          </p:nvPr>
        </p:nvGraphicFramePr>
        <p:xfrm>
          <a:off x="475489" y="1408176"/>
          <a:ext cx="8357616" cy="312766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2420539">
                  <a:extLst>
                    <a:ext uri="{9D8B030D-6E8A-4147-A177-3AD203B41FA5}">
                      <a16:colId xmlns:a16="http://schemas.microsoft.com/office/drawing/2014/main" val="908616229"/>
                    </a:ext>
                  </a:extLst>
                </a:gridCol>
                <a:gridCol w="1991312">
                  <a:extLst>
                    <a:ext uri="{9D8B030D-6E8A-4147-A177-3AD203B41FA5}">
                      <a16:colId xmlns:a16="http://schemas.microsoft.com/office/drawing/2014/main" val="2606141382"/>
                    </a:ext>
                  </a:extLst>
                </a:gridCol>
                <a:gridCol w="2009334">
                  <a:extLst>
                    <a:ext uri="{9D8B030D-6E8A-4147-A177-3AD203B41FA5}">
                      <a16:colId xmlns:a16="http://schemas.microsoft.com/office/drawing/2014/main" val="2734182793"/>
                    </a:ext>
                  </a:extLst>
                </a:gridCol>
                <a:gridCol w="1936431">
                  <a:extLst>
                    <a:ext uri="{9D8B030D-6E8A-4147-A177-3AD203B41FA5}">
                      <a16:colId xmlns:a16="http://schemas.microsoft.com/office/drawing/2014/main" val="1655995158"/>
                    </a:ext>
                  </a:extLst>
                </a:gridCol>
              </a:tblGrid>
              <a:tr h="6396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400" dirty="0">
                          <a:effectLst/>
                          <a:latin typeface="+mj-lt"/>
                        </a:rPr>
                        <a:t> </a:t>
                      </a:r>
                      <a:endParaRPr lang="en-US" sz="2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97205" marR="471170" algn="ctr">
                        <a:spcBef>
                          <a:spcPts val="530"/>
                        </a:spcBef>
                        <a:spcAft>
                          <a:spcPts val="0"/>
                        </a:spcAft>
                      </a:pPr>
                      <a:r>
                        <a:rPr lang="vi-VN" sz="2400">
                          <a:effectLst/>
                          <a:latin typeface="+mj-lt"/>
                        </a:rPr>
                        <a:t>proton</a:t>
                      </a:r>
                      <a:endParaRPr lang="en-US" sz="240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40055" marR="429895" algn="ctr">
                        <a:spcBef>
                          <a:spcPts val="530"/>
                        </a:spcBef>
                        <a:spcAft>
                          <a:spcPts val="0"/>
                        </a:spcAft>
                      </a:pPr>
                      <a:r>
                        <a:rPr lang="vi-VN" sz="2400">
                          <a:effectLst/>
                          <a:latin typeface="+mj-lt"/>
                        </a:rPr>
                        <a:t>Số neutron</a:t>
                      </a:r>
                      <a:endParaRPr lang="en-US" sz="240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37515">
                        <a:spcBef>
                          <a:spcPts val="530"/>
                        </a:spcBef>
                        <a:spcAft>
                          <a:spcPts val="0"/>
                        </a:spcAft>
                      </a:pPr>
                      <a:r>
                        <a:rPr lang="vi-VN" sz="2400">
                          <a:effectLst/>
                          <a:latin typeface="+mj-lt"/>
                        </a:rPr>
                        <a:t>Số electron</a:t>
                      </a:r>
                      <a:endParaRPr lang="en-US" sz="240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200260181"/>
                  </a:ext>
                </a:extLst>
              </a:tr>
              <a:tr h="965116">
                <a:tc>
                  <a:txBody>
                    <a:bodyPr/>
                    <a:lstStyle/>
                    <a:p>
                      <a:pPr marL="45720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vi-VN" sz="2400" dirty="0">
                          <a:effectLst/>
                          <a:latin typeface="+mj-lt"/>
                        </a:rPr>
                        <a:t>Khối lượng </a:t>
                      </a:r>
                      <a:endParaRPr lang="en-US" sz="2400" dirty="0" smtClean="0">
                        <a:effectLst/>
                        <a:latin typeface="+mj-lt"/>
                      </a:endParaRPr>
                    </a:p>
                    <a:p>
                      <a:pPr marL="45720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vi-VN" sz="2400" dirty="0" smtClean="0">
                          <a:effectLst/>
                          <a:latin typeface="+mj-lt"/>
                        </a:rPr>
                        <a:t>(tính </a:t>
                      </a:r>
                      <a:r>
                        <a:rPr lang="vi-VN" sz="2400" dirty="0">
                          <a:effectLst/>
                          <a:latin typeface="+mj-lt"/>
                        </a:rPr>
                        <a:t>theo amu)</a:t>
                      </a:r>
                      <a:endParaRPr lang="en-US" sz="2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497205" marR="473710" algn="ctr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vi-VN" sz="2400" dirty="0" smtClean="0">
                          <a:effectLst/>
                          <a:latin typeface="+mj-lt"/>
                        </a:rPr>
                        <a:t>1 </a:t>
                      </a:r>
                      <a:r>
                        <a:rPr lang="vi-VN" sz="2400" dirty="0">
                          <a:effectLst/>
                          <a:latin typeface="+mj-lt"/>
                        </a:rPr>
                        <a:t>amu</a:t>
                      </a:r>
                      <a:endParaRPr lang="en-US" sz="2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439420" marR="429895" algn="ctr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vi-VN" sz="2400" dirty="0" smtClean="0">
                          <a:effectLst/>
                          <a:latin typeface="+mj-lt"/>
                        </a:rPr>
                        <a:t>1 </a:t>
                      </a:r>
                      <a:r>
                        <a:rPr lang="vi-VN" sz="2400" dirty="0">
                          <a:effectLst/>
                          <a:latin typeface="+mj-lt"/>
                        </a:rPr>
                        <a:t>amu</a:t>
                      </a:r>
                      <a:endParaRPr lang="en-US" sz="2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36550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vi-VN" sz="2400" dirty="0">
                          <a:effectLst/>
                          <a:latin typeface="+mj-lt"/>
                        </a:rPr>
                        <a:t>0,00055 amu</a:t>
                      </a:r>
                      <a:endParaRPr lang="en-US" sz="2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87441100"/>
                  </a:ext>
                </a:extLst>
              </a:tr>
              <a:tr h="1431029">
                <a:tc gridSpan="4">
                  <a:txBody>
                    <a:bodyPr/>
                    <a:lstStyle/>
                    <a:p>
                      <a:pPr marL="2355215" marR="2355215" algn="ctr">
                        <a:spcBef>
                          <a:spcPts val="180"/>
                        </a:spcBef>
                        <a:spcAft>
                          <a:spcPts val="0"/>
                        </a:spcAft>
                      </a:pPr>
                      <a:r>
                        <a:rPr lang="vi-VN" sz="2400" dirty="0">
                          <a:effectLst/>
                          <a:latin typeface="+mj-lt"/>
                        </a:rPr>
                        <a:t>1 amu = 1,6605.10</a:t>
                      </a:r>
                      <a:r>
                        <a:rPr lang="vi-VN" sz="2400" baseline="30000" dirty="0">
                          <a:effectLst/>
                          <a:latin typeface="+mj-lt"/>
                        </a:rPr>
                        <a:t>-24</a:t>
                      </a:r>
                      <a:r>
                        <a:rPr lang="vi-VN" sz="2400" dirty="0">
                          <a:effectLst/>
                          <a:latin typeface="+mj-lt"/>
                        </a:rPr>
                        <a:t> gam</a:t>
                      </a:r>
                      <a:endParaRPr lang="en-US" sz="2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4072092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3346500" y="2340864"/>
            <a:ext cx="2836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dirty="0">
                <a:latin typeface="Symbol" panose="05050102010706020507" pitchFamily="18" charset="2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12460" y="2359152"/>
            <a:ext cx="2836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dirty="0">
                <a:latin typeface="Symbol" panose="05050102010706020507" pitchFamily="18" charset="2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5074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5" name="Text Box 21"/>
          <p:cNvSpPr txBox="1">
            <a:spLocks noChangeArrowheads="1"/>
          </p:cNvSpPr>
          <p:nvPr/>
        </p:nvSpPr>
        <p:spPr bwMode="auto">
          <a:xfrm>
            <a:off x="-36513" y="620713"/>
            <a:ext cx="95996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Vì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sao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khối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lượng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hạt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nhân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được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xem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khối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lượng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nguyên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</a:rPr>
              <a:t>tử</a:t>
            </a:r>
            <a:r>
              <a:rPr lang="en-US" altLang="en-US" sz="2800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?</a:t>
            </a:r>
            <a:endParaRPr lang="en-US" altLang="en-US" sz="2800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352" name="Text Box 88"/>
          <p:cNvSpPr txBox="1">
            <a:spLocks noChangeArrowheads="1"/>
          </p:cNvSpPr>
          <p:nvPr/>
        </p:nvSpPr>
        <p:spPr bwMode="auto">
          <a:xfrm>
            <a:off x="7519416" y="1409319"/>
            <a:ext cx="1295400" cy="2282825"/>
          </a:xfrm>
          <a:prstGeom prst="rect">
            <a:avLst/>
          </a:prstGeom>
          <a:solidFill>
            <a:srgbClr val="0000FF"/>
          </a:solidFill>
          <a:ln w="57150" cmpd="thinThick">
            <a:solidFill>
              <a:srgbClr val="66FF33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 dirty="0" err="1">
                <a:solidFill>
                  <a:srgbClr val="FFFFFF"/>
                </a:solidFill>
                <a:latin typeface="Times New Roman" panose="02020603050405020304" pitchFamily="18" charset="0"/>
              </a:rPr>
              <a:t>khối</a:t>
            </a:r>
            <a:r>
              <a:rPr lang="en-US" altLang="en-US" sz="2000" dirty="0">
                <a:solidFill>
                  <a:srgbClr val="FFFF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FFFFFF"/>
                </a:solidFill>
                <a:latin typeface="Times New Roman" panose="02020603050405020304" pitchFamily="18" charset="0"/>
              </a:rPr>
              <a:t>lượng</a:t>
            </a:r>
            <a:r>
              <a:rPr lang="en-US" altLang="en-US" sz="2000" dirty="0">
                <a:solidFill>
                  <a:srgbClr val="FFFF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FFFFFF"/>
                </a:solidFill>
                <a:latin typeface="Times New Roman" panose="02020603050405020304" pitchFamily="18" charset="0"/>
              </a:rPr>
              <a:t>hạt</a:t>
            </a:r>
            <a:r>
              <a:rPr lang="en-US" altLang="en-US" sz="2000" dirty="0">
                <a:solidFill>
                  <a:srgbClr val="FFFF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FFFFFF"/>
                </a:solidFill>
                <a:latin typeface="Times New Roman" panose="02020603050405020304" pitchFamily="18" charset="0"/>
              </a:rPr>
              <a:t>nhân</a:t>
            </a:r>
            <a:r>
              <a:rPr lang="en-US" altLang="en-US" sz="2000" dirty="0">
                <a:solidFill>
                  <a:srgbClr val="FFFF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FFFFFF"/>
                </a:solidFill>
                <a:latin typeface="Times New Roman" panose="02020603050405020304" pitchFamily="18" charset="0"/>
              </a:rPr>
              <a:t>được</a:t>
            </a:r>
            <a:r>
              <a:rPr lang="en-US" altLang="en-US" sz="2000" dirty="0">
                <a:solidFill>
                  <a:srgbClr val="FFFF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FFFFFF"/>
                </a:solidFill>
                <a:latin typeface="Times New Roman" panose="02020603050405020304" pitchFamily="18" charset="0"/>
              </a:rPr>
              <a:t>xem</a:t>
            </a:r>
            <a:r>
              <a:rPr lang="en-US" altLang="en-US" sz="2000" dirty="0">
                <a:solidFill>
                  <a:srgbClr val="FFFF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FFFFFF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2000" dirty="0">
                <a:solidFill>
                  <a:srgbClr val="FFFF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FFFFFF"/>
                </a:solidFill>
                <a:latin typeface="Times New Roman" panose="02020603050405020304" pitchFamily="18" charset="0"/>
              </a:rPr>
              <a:t>khối</a:t>
            </a:r>
            <a:r>
              <a:rPr lang="en-US" altLang="en-US" sz="2000" dirty="0">
                <a:solidFill>
                  <a:srgbClr val="FFFF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FFFFFF"/>
                </a:solidFill>
                <a:latin typeface="Times New Roman" panose="02020603050405020304" pitchFamily="18" charset="0"/>
              </a:rPr>
              <a:t>lượng</a:t>
            </a:r>
            <a:r>
              <a:rPr lang="en-US" altLang="en-US" sz="2000" dirty="0">
                <a:solidFill>
                  <a:srgbClr val="FFFF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FFFFFF"/>
                </a:solidFill>
                <a:latin typeface="Times New Roman" panose="02020603050405020304" pitchFamily="18" charset="0"/>
              </a:rPr>
              <a:t>nguyên</a:t>
            </a:r>
            <a:r>
              <a:rPr lang="en-US" altLang="en-US" sz="2000" dirty="0">
                <a:solidFill>
                  <a:srgbClr val="FFFF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FFFFFF"/>
                </a:solidFill>
                <a:latin typeface="Times New Roman" panose="02020603050405020304" pitchFamily="18" charset="0"/>
              </a:rPr>
              <a:t>tử</a:t>
            </a:r>
            <a:r>
              <a:rPr lang="en-US" altLang="en-US" sz="2000" dirty="0">
                <a:solidFill>
                  <a:srgbClr val="FFFFFF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1354" name="Line 90"/>
          <p:cNvSpPr>
            <a:spLocks noChangeShapeType="1"/>
          </p:cNvSpPr>
          <p:nvPr/>
        </p:nvSpPr>
        <p:spPr bwMode="auto">
          <a:xfrm>
            <a:off x="5849112" y="1607438"/>
            <a:ext cx="1319784" cy="577977"/>
          </a:xfrm>
          <a:prstGeom prst="line">
            <a:avLst/>
          </a:prstGeom>
          <a:noFill/>
          <a:ln w="38100" cmpd="dbl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55" name="Line 91"/>
          <p:cNvSpPr>
            <a:spLocks noChangeShapeType="1"/>
          </p:cNvSpPr>
          <p:nvPr/>
        </p:nvSpPr>
        <p:spPr bwMode="auto">
          <a:xfrm flipV="1">
            <a:off x="5942457" y="2459735"/>
            <a:ext cx="1244727" cy="485394"/>
          </a:xfrm>
          <a:prstGeom prst="line">
            <a:avLst/>
          </a:prstGeom>
          <a:noFill/>
          <a:ln w="38100" cmpd="dbl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59" name="Text Box 95"/>
          <p:cNvSpPr txBox="1">
            <a:spLocks noChangeArrowheads="1"/>
          </p:cNvSpPr>
          <p:nvPr/>
        </p:nvSpPr>
        <p:spPr bwMode="auto">
          <a:xfrm>
            <a:off x="769216" y="3345483"/>
            <a:ext cx="599734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Electron </a:t>
            </a:r>
            <a:r>
              <a:rPr lang="en-US" alt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alt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alt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alt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altLang="en-US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đáng</a:t>
            </a:r>
            <a:r>
              <a:rPr lang="en-US" alt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altLang="en-US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altLang="en-US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58177" y="2602661"/>
            <a:ext cx="4572001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Proton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nơtron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1836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electron     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30745" y="1404797"/>
            <a:ext cx="521227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proton </a:t>
            </a:r>
            <a:r>
              <a:rPr lang="en-US" alt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alt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alt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alt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alt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alt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alt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neutron </a:t>
            </a:r>
            <a:r>
              <a:rPr lang="en-US" alt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xấp</a:t>
            </a:r>
            <a:r>
              <a:rPr lang="en-US" alt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xỉ</a:t>
            </a:r>
            <a:r>
              <a:rPr lang="en-US" alt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alt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amu</a:t>
            </a:r>
            <a:r>
              <a:rPr lang="en-US" alt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electron </a:t>
            </a:r>
            <a:r>
              <a:rPr lang="en-US" alt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alt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alt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xấp</a:t>
            </a:r>
            <a:r>
              <a:rPr lang="en-US" alt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xỉ</a:t>
            </a:r>
            <a:r>
              <a:rPr lang="en-US" alt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0,00055 </a:t>
            </a:r>
            <a:r>
              <a:rPr lang="en-US" alt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amu</a:t>
            </a:r>
            <a:r>
              <a:rPr lang="en-US" alt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en-US" alt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1100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3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3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500"/>
                                        <p:tgtEl>
                                          <p:spTgt spid="11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500"/>
                                        <p:tgtEl>
                                          <p:spTgt spid="11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500"/>
                                        <p:tgtEl>
                                          <p:spTgt spid="11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85" grpId="0"/>
      <p:bldP spid="11352" grpId="0" animBg="1"/>
      <p:bldP spid="1135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60120" y="430955"/>
            <a:ext cx="7397496" cy="16730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8310" algn="just">
              <a:lnSpc>
                <a:spcPct val="107000"/>
              </a:lnSpc>
              <a:spcAft>
                <a:spcPts val="0"/>
              </a:spcAft>
            </a:pP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CH3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GV chia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hoá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hoá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2848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56814" y="565142"/>
            <a:ext cx="64652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H4: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Nêu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sơ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lược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bảng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tuần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hoàn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nguyên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tố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lang="en-US" sz="2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882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09">
            <a:extLst>
              <a:ext uri="{FF2B5EF4-FFF2-40B4-BE49-F238E27FC236}">
                <a16:creationId xmlns:a16="http://schemas.microsoft.com/office/drawing/2014/main" id="{433A1F18-A336-4D61-A260-A074C0A52F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9264" y="1581912"/>
            <a:ext cx="7287768" cy="26791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prstTxWarp prst="textArchUp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8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altLang="en-US" sz="8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8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altLang="en-US" sz="8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altLang="en-US" sz="8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endParaRPr lang="en-US" altLang="en-US" sz="8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8782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Picture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49965" t="38493" r="8623"/>
          <a:stretch>
            <a:fillRect/>
          </a:stretch>
        </p:blipFill>
        <p:spPr bwMode="auto">
          <a:xfrm>
            <a:off x="1490472" y="152400"/>
            <a:ext cx="5705856" cy="440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578608" y="4620768"/>
            <a:ext cx="3886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2400" b="1" dirty="0">
                <a:latin typeface="VNI-Times" pitchFamily="2" charset="0"/>
              </a:rPr>
              <a:t>Đ. I. Men–đêeâ–leâ-eùp</a:t>
            </a:r>
          </a:p>
          <a:p>
            <a:pPr algn="ctr"/>
            <a:r>
              <a:rPr lang="en-US" altLang="en-US" sz="2400" b="1" dirty="0">
                <a:latin typeface="VNI-Times" pitchFamily="2" charset="0"/>
              </a:rPr>
              <a:t>(1834 – 1907) </a:t>
            </a:r>
          </a:p>
        </p:txBody>
      </p:sp>
    </p:spTree>
    <p:extLst>
      <p:ext uri="{BB962C8B-B14F-4D97-AF65-F5344CB8AC3E}">
        <p14:creationId xmlns:p14="http://schemas.microsoft.com/office/powerpoint/2010/main" val="4270409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5"/>
          <p:cNvSpPr>
            <a:spLocks noGrp="1"/>
          </p:cNvSpPr>
          <p:nvPr>
            <p:ph idx="1"/>
          </p:nvPr>
        </p:nvSpPr>
        <p:spPr>
          <a:xfrm>
            <a:off x="0" y="201168"/>
            <a:ext cx="9290304" cy="1490472"/>
          </a:xfrm>
        </p:spPr>
        <p:txBody>
          <a:bodyPr>
            <a:normAutofit/>
          </a:bodyPr>
          <a:lstStyle/>
          <a:p>
            <a:pPr marL="571500" indent="-571500">
              <a:buNone/>
            </a:pPr>
            <a:r>
              <a:rPr lang="en-US" b="1" u="sng" dirty="0" err="1" smtClean="0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>
                <a:latin typeface="Times New Roman" pitchFamily="18" charset="0"/>
                <a:cs typeface="Times New Roman" pitchFamily="18" charset="0"/>
              </a:rPr>
              <a:t>tắc sắp xếp các nguyên </a:t>
            </a:r>
            <a:r>
              <a:rPr lang="en-US" b="1" u="sng" dirty="0" err="1"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err="1" smtClean="0">
                <a:latin typeface="Times New Roman" pitchFamily="18" charset="0"/>
                <a:cs typeface="Times New Roman" pitchFamily="18" charset="0"/>
              </a:rPr>
              <a:t>hoá</a:t>
            </a: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err="1" smtClean="0"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>
                <a:latin typeface="Times New Roman" pitchFamily="18" charset="0"/>
                <a:cs typeface="Times New Roman" pitchFamily="18" charset="0"/>
              </a:rPr>
              <a:t>tuần </a:t>
            </a:r>
            <a:r>
              <a:rPr lang="en-US" b="1" u="sng" dirty="0" err="1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8186" y="1229912"/>
            <a:ext cx="877036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thống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tuần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118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hoá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xây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dựng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tắc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57200" indent="-457200">
              <a:buFontTx/>
              <a:buChar char="-"/>
            </a:pP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hoá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dần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FontTx/>
              <a:buChar char="-"/>
            </a:pP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electron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FontTx/>
              <a:buChar char="-"/>
            </a:pP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cột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gần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giống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260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2999" y="-1143000"/>
            <a:ext cx="6858002" cy="91440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2129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4048" y="329184"/>
            <a:ext cx="73452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hoá</a:t>
            </a:r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3232" y="1014984"/>
            <a:ext cx="20617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Ô </a:t>
            </a:r>
            <a:r>
              <a:rPr lang="en-US" sz="28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endParaRPr lang="en-US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5018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13816" y="982827"/>
            <a:ext cx="7562088" cy="3543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900"/>
              </a:lnSpc>
              <a:spcAft>
                <a:spcPts val="0"/>
              </a:spcAft>
            </a:pP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H5: </a:t>
            </a:r>
            <a:r>
              <a:rPr lang="nl-NL" sz="24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Q.sát ô nguyên tố thứ </a:t>
            </a:r>
            <a:r>
              <a:rPr lang="nl-NL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8, 12, </a:t>
            </a:r>
            <a:r>
              <a:rPr lang="nl-NL" sz="24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24... cho ta biết những gì</a:t>
            </a:r>
            <a:r>
              <a:rPr lang="nl-NL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12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52144"/>
            <a:ext cx="9144000" cy="467258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993392" y="667512"/>
            <a:ext cx="2569464" cy="5394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504688" y="1874520"/>
            <a:ext cx="2322576" cy="5394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47472" y="2843784"/>
            <a:ext cx="2322576" cy="5394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404104" y="2898648"/>
            <a:ext cx="2322576" cy="5394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486400" y="3895344"/>
            <a:ext cx="2935224" cy="5394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405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19400" y="914402"/>
            <a:ext cx="3048000" cy="3898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ounded Rectangle 11"/>
          <p:cNvSpPr/>
          <p:nvPr/>
        </p:nvSpPr>
        <p:spPr>
          <a:xfrm>
            <a:off x="228600" y="381000"/>
            <a:ext cx="23622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Số hiệu </a:t>
            </a:r>
          </a:p>
          <a:p>
            <a:pPr algn="ctr" eaLnBrk="0" hangingPunct="0"/>
            <a:r>
              <a:rPr lang="en-US" alt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nguyên tử</a:t>
            </a:r>
            <a:r>
              <a:rPr lang="en-US" alt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019800" y="4343400"/>
            <a:ext cx="2971800" cy="1219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Tên nguyên</a:t>
            </a:r>
          </a:p>
          <a:p>
            <a:pPr algn="ctr" eaLnBrk="0" hangingPunct="0"/>
            <a:r>
              <a:rPr lang="en-US" alt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tố</a:t>
            </a:r>
            <a:r>
              <a:rPr lang="en-US" altLang="en-US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52400" y="4800600"/>
            <a:ext cx="23622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Nguyên tử</a:t>
            </a:r>
          </a:p>
          <a:p>
            <a:pPr algn="ctr" eaLnBrk="0" hangingPunct="0"/>
            <a:r>
              <a:rPr lang="en-US" alt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khối</a:t>
            </a:r>
            <a:r>
              <a:rPr lang="en-US" altLang="en-US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553200" y="685800"/>
            <a:ext cx="23622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Kí hiệu </a:t>
            </a:r>
          </a:p>
          <a:p>
            <a:pPr algn="ctr" eaLnBrk="0" hangingPunct="0"/>
            <a:r>
              <a:rPr lang="en-US" alt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hóa học</a:t>
            </a:r>
            <a:r>
              <a:rPr lang="en-US" alt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9" name="Right Arrow 18"/>
          <p:cNvSpPr/>
          <p:nvPr/>
        </p:nvSpPr>
        <p:spPr>
          <a:xfrm rot="20146259">
            <a:off x="2452811" y="4395098"/>
            <a:ext cx="1447800" cy="381000"/>
          </a:xfrm>
          <a:prstGeom prst="rightArrow">
            <a:avLst>
              <a:gd name="adj1" fmla="val 51692"/>
              <a:gd name="adj2" fmla="val 536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ight Arrow 19"/>
          <p:cNvSpPr/>
          <p:nvPr/>
        </p:nvSpPr>
        <p:spPr>
          <a:xfrm rot="12746372">
            <a:off x="5117186" y="3786236"/>
            <a:ext cx="1158672" cy="381000"/>
          </a:xfrm>
          <a:prstGeom prst="rightArrow">
            <a:avLst>
              <a:gd name="adj1" fmla="val 51692"/>
              <a:gd name="adj2" fmla="val 536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ight Arrow 20"/>
          <p:cNvSpPr/>
          <p:nvPr/>
        </p:nvSpPr>
        <p:spPr>
          <a:xfrm rot="9154059">
            <a:off x="5187964" y="1759880"/>
            <a:ext cx="1447800" cy="381000"/>
          </a:xfrm>
          <a:prstGeom prst="rightArrow">
            <a:avLst>
              <a:gd name="adj1" fmla="val 51692"/>
              <a:gd name="adj2" fmla="val 536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ight Arrow 21"/>
          <p:cNvSpPr/>
          <p:nvPr/>
        </p:nvSpPr>
        <p:spPr>
          <a:xfrm rot="1373206">
            <a:off x="2573701" y="1180936"/>
            <a:ext cx="1447800" cy="381000"/>
          </a:xfrm>
          <a:prstGeom prst="rightArrow">
            <a:avLst>
              <a:gd name="adj1" fmla="val 51692"/>
              <a:gd name="adj2" fmla="val 536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2289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16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67"/>
          <p:cNvGrpSpPr>
            <a:grpSpLocks/>
          </p:cNvGrpSpPr>
          <p:nvPr/>
        </p:nvGrpSpPr>
        <p:grpSpPr bwMode="auto">
          <a:xfrm>
            <a:off x="2640330" y="1755099"/>
            <a:ext cx="4293870" cy="4340903"/>
            <a:chOff x="1342" y="3117"/>
            <a:chExt cx="539" cy="548"/>
          </a:xfrm>
        </p:grpSpPr>
        <p:grpSp>
          <p:nvGrpSpPr>
            <p:cNvPr id="5" name="Group 154"/>
            <p:cNvGrpSpPr>
              <a:grpSpLocks/>
            </p:cNvGrpSpPr>
            <p:nvPr/>
          </p:nvGrpSpPr>
          <p:grpSpPr bwMode="auto">
            <a:xfrm>
              <a:off x="1342" y="3117"/>
              <a:ext cx="539" cy="543"/>
              <a:chOff x="742" y="3120"/>
              <a:chExt cx="539" cy="543"/>
            </a:xfrm>
          </p:grpSpPr>
          <p:sp>
            <p:nvSpPr>
              <p:cNvPr id="7" name="Oval 155"/>
              <p:cNvSpPr>
                <a:spLocks noChangeArrowheads="1"/>
              </p:cNvSpPr>
              <p:nvPr/>
            </p:nvSpPr>
            <p:spPr bwMode="auto">
              <a:xfrm>
                <a:off x="892" y="3272"/>
                <a:ext cx="240" cy="240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altLang="en-US" sz="6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12+</a:t>
                </a:r>
              </a:p>
            </p:txBody>
          </p:sp>
          <p:sp>
            <p:nvSpPr>
              <p:cNvPr id="8" name="Oval 156"/>
              <p:cNvSpPr>
                <a:spLocks noChangeArrowheads="1"/>
              </p:cNvSpPr>
              <p:nvPr/>
            </p:nvSpPr>
            <p:spPr bwMode="auto">
              <a:xfrm>
                <a:off x="742" y="3120"/>
                <a:ext cx="539" cy="543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9" name="Oval 167"/>
              <p:cNvSpPr>
                <a:spLocks noChangeArrowheads="1"/>
              </p:cNvSpPr>
              <p:nvPr/>
            </p:nvSpPr>
            <p:spPr bwMode="auto">
              <a:xfrm>
                <a:off x="845" y="3224"/>
                <a:ext cx="333" cy="335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20" name="Oval 168"/>
              <p:cNvSpPr>
                <a:spLocks noChangeArrowheads="1"/>
              </p:cNvSpPr>
              <p:nvPr/>
            </p:nvSpPr>
            <p:spPr bwMode="auto">
              <a:xfrm>
                <a:off x="788" y="3166"/>
                <a:ext cx="448" cy="450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9" name="Oval 157"/>
              <p:cNvSpPr>
                <a:spLocks noChangeArrowheads="1"/>
              </p:cNvSpPr>
              <p:nvPr/>
            </p:nvSpPr>
            <p:spPr bwMode="auto">
              <a:xfrm>
                <a:off x="900" y="3508"/>
                <a:ext cx="48" cy="48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0" name="Oval 158"/>
              <p:cNvSpPr>
                <a:spLocks noChangeArrowheads="1"/>
              </p:cNvSpPr>
              <p:nvPr/>
            </p:nvSpPr>
            <p:spPr bwMode="auto">
              <a:xfrm>
                <a:off x="940" y="3154"/>
                <a:ext cx="48" cy="48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1" name="Oval 159"/>
              <p:cNvSpPr>
                <a:spLocks noChangeArrowheads="1"/>
              </p:cNvSpPr>
              <p:nvPr/>
            </p:nvSpPr>
            <p:spPr bwMode="auto">
              <a:xfrm>
                <a:off x="1208" y="3360"/>
                <a:ext cx="48" cy="48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2" name="Oval 160"/>
              <p:cNvSpPr>
                <a:spLocks noChangeArrowheads="1"/>
              </p:cNvSpPr>
              <p:nvPr/>
            </p:nvSpPr>
            <p:spPr bwMode="auto">
              <a:xfrm>
                <a:off x="1142" y="3312"/>
                <a:ext cx="48" cy="48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3" name="Oval 161"/>
              <p:cNvSpPr>
                <a:spLocks noChangeArrowheads="1"/>
              </p:cNvSpPr>
              <p:nvPr/>
            </p:nvSpPr>
            <p:spPr bwMode="auto">
              <a:xfrm>
                <a:off x="1112" y="3186"/>
                <a:ext cx="48" cy="48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4" name="Oval 162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48" cy="48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5" name="Oval 163"/>
              <p:cNvSpPr>
                <a:spLocks noChangeArrowheads="1"/>
              </p:cNvSpPr>
              <p:nvPr/>
            </p:nvSpPr>
            <p:spPr bwMode="auto">
              <a:xfrm>
                <a:off x="960" y="3584"/>
                <a:ext cx="48" cy="48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6" name="Oval 164"/>
              <p:cNvSpPr>
                <a:spLocks noChangeArrowheads="1"/>
              </p:cNvSpPr>
              <p:nvPr/>
            </p:nvSpPr>
            <p:spPr bwMode="auto">
              <a:xfrm>
                <a:off x="820" y="3516"/>
                <a:ext cx="48" cy="48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7" name="Oval 165"/>
              <p:cNvSpPr>
                <a:spLocks noChangeArrowheads="1"/>
              </p:cNvSpPr>
              <p:nvPr/>
            </p:nvSpPr>
            <p:spPr bwMode="auto">
              <a:xfrm>
                <a:off x="1152" y="3512"/>
                <a:ext cx="48" cy="48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8" name="Oval 166"/>
              <p:cNvSpPr>
                <a:spLocks noChangeArrowheads="1"/>
              </p:cNvSpPr>
              <p:nvPr/>
            </p:nvSpPr>
            <p:spPr bwMode="auto">
              <a:xfrm>
                <a:off x="756" y="3380"/>
                <a:ext cx="48" cy="48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21" name="Oval 169"/>
              <p:cNvSpPr>
                <a:spLocks noChangeArrowheads="1"/>
              </p:cNvSpPr>
              <p:nvPr/>
            </p:nvSpPr>
            <p:spPr bwMode="auto">
              <a:xfrm>
                <a:off x="848" y="3132"/>
                <a:ext cx="48" cy="48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</p:grpSp>
        <p:sp>
          <p:nvSpPr>
            <p:cNvPr id="6" name="Oval 185"/>
            <p:cNvSpPr>
              <a:spLocks noChangeArrowheads="1"/>
            </p:cNvSpPr>
            <p:nvPr/>
          </p:nvSpPr>
          <p:spPr bwMode="auto">
            <a:xfrm>
              <a:off x="1680" y="3617"/>
              <a:ext cx="48" cy="48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</p:grpSp>
      <p:sp>
        <p:nvSpPr>
          <p:cNvPr id="23" name="Text Box 69"/>
          <p:cNvSpPr txBox="1">
            <a:spLocks noChangeArrowheads="1"/>
          </p:cNvSpPr>
          <p:nvPr/>
        </p:nvSpPr>
        <p:spPr bwMode="auto">
          <a:xfrm>
            <a:off x="0" y="76202"/>
            <a:ext cx="6781800" cy="519113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alt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alt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alt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alt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Magie</a:t>
            </a:r>
            <a:endParaRPr lang="en-US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Line 19"/>
          <p:cNvSpPr>
            <a:spLocks noChangeShapeType="1"/>
          </p:cNvSpPr>
          <p:nvPr/>
        </p:nvSpPr>
        <p:spPr bwMode="auto">
          <a:xfrm flipV="1">
            <a:off x="5867400" y="1831298"/>
            <a:ext cx="876300" cy="50641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Text Box 20"/>
          <p:cNvSpPr txBox="1">
            <a:spLocks noChangeArrowheads="1"/>
          </p:cNvSpPr>
          <p:nvPr/>
        </p:nvSpPr>
        <p:spPr bwMode="auto">
          <a:xfrm>
            <a:off x="6629400" y="1189946"/>
            <a:ext cx="2057400" cy="64135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latin typeface="Times New Roman" panose="02020603050405020304" pitchFamily="18" charset="0"/>
              </a:rPr>
              <a:t>electron</a:t>
            </a:r>
          </a:p>
        </p:txBody>
      </p:sp>
      <p:sp>
        <p:nvSpPr>
          <p:cNvPr id="26" name="Line 21"/>
          <p:cNvSpPr>
            <a:spLocks noChangeShapeType="1"/>
          </p:cNvSpPr>
          <p:nvPr/>
        </p:nvSpPr>
        <p:spPr bwMode="auto">
          <a:xfrm flipH="1" flipV="1">
            <a:off x="1752600" y="2895600"/>
            <a:ext cx="2667000" cy="1219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" name="Text Box 22"/>
          <p:cNvSpPr txBox="1">
            <a:spLocks noChangeArrowheads="1"/>
          </p:cNvSpPr>
          <p:nvPr/>
        </p:nvSpPr>
        <p:spPr bwMode="auto">
          <a:xfrm>
            <a:off x="76200" y="1752602"/>
            <a:ext cx="2438400" cy="119062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3600" b="1" dirty="0" err="1">
                <a:latin typeface="Times New Roman" panose="02020603050405020304" pitchFamily="18" charset="0"/>
              </a:rPr>
              <a:t>Điện</a:t>
            </a:r>
            <a:r>
              <a:rPr lang="en-US" altLang="en-US" sz="3600" b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</a:rPr>
              <a:t>tích</a:t>
            </a:r>
            <a:r>
              <a:rPr lang="en-US" altLang="en-US" sz="3600" b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</a:rPr>
              <a:t>hạt</a:t>
            </a:r>
            <a:r>
              <a:rPr lang="en-US" altLang="en-US" sz="3600" b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</a:rPr>
              <a:t>nhân</a:t>
            </a:r>
            <a:endParaRPr lang="en-US" altLang="en-US" sz="3600" b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6698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110"/>
          <p:cNvGraphicFramePr>
            <a:graphicFrameLocks noGrp="1"/>
          </p:cNvGraphicFramePr>
          <p:nvPr>
            <p:ph idx="1"/>
            <p:extLst/>
          </p:nvPr>
        </p:nvGraphicFramePr>
        <p:xfrm>
          <a:off x="228602" y="1828800"/>
          <a:ext cx="8458201" cy="2819400"/>
        </p:xfrm>
        <a:graphic>
          <a:graphicData uri="http://schemas.openxmlformats.org/drawingml/2006/table">
            <a:tbl>
              <a:tblPr/>
              <a:tblGrid>
                <a:gridCol w="16462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91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32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757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726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712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16659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</a:t>
                      </a: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hiệu</a:t>
                      </a: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khối</a:t>
                      </a: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Điện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hạt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p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5280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28600" y="228600"/>
            <a:ext cx="8610600" cy="129540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Bef>
                <a:spcPct val="50000"/>
              </a:spcBef>
            </a:pPr>
            <a:r>
              <a:rPr lang="en-US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Xét nguyên tố ở ô thứ 20 trong bảng tuần hoàn. Hãy điền vào trong bảng sau: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8600" y="3429893"/>
            <a:ext cx="149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Canxi</a:t>
            </a:r>
            <a:endParaRPr lang="vi-VN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51201" y="3418086"/>
            <a:ext cx="76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endParaRPr lang="vi-VN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57400" y="3429893"/>
            <a:ext cx="81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endParaRPr lang="vi-VN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48200" y="3429893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20+</a:t>
            </a:r>
            <a:endParaRPr lang="vi-VN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48401" y="3429893"/>
            <a:ext cx="762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vi-VN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594599" y="3429893"/>
            <a:ext cx="76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vi-VN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9464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6" grpId="0"/>
      <p:bldP spid="7" grpId="0"/>
      <p:bldP spid="9" grpId="0"/>
      <p:bldP spid="10" grpId="0"/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1249"/>
            <a:ext cx="9144000" cy="46880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9768" y="182880"/>
            <a:ext cx="12346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 </a:t>
            </a:r>
            <a:r>
              <a:rPr lang="en-US" sz="28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endParaRPr lang="en-US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94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6539576"/>
              </p:ext>
            </p:extLst>
          </p:nvPr>
        </p:nvGraphicFramePr>
        <p:xfrm>
          <a:off x="2027852" y="618267"/>
          <a:ext cx="5452872" cy="504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1609">
                  <a:extLst>
                    <a:ext uri="{9D8B030D-6E8A-4147-A177-3AD203B41FA5}">
                      <a16:colId xmlns:a16="http://schemas.microsoft.com/office/drawing/2014/main" val="3968662130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893026585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1854548274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1196534659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2532256251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2411854114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1170720139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2666488054"/>
                    </a:ext>
                  </a:extLst>
                </a:gridCol>
              </a:tblGrid>
              <a:tr h="504952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endParaRPr 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endParaRPr 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Ê</a:t>
                      </a:r>
                      <a:endParaRPr 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endParaRPr 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Ử</a:t>
                      </a:r>
                      <a:endParaRPr 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650839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7288367"/>
              </p:ext>
            </p:extLst>
          </p:nvPr>
        </p:nvGraphicFramePr>
        <p:xfrm>
          <a:off x="2021695" y="618453"/>
          <a:ext cx="5452872" cy="504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1609">
                  <a:extLst>
                    <a:ext uri="{9D8B030D-6E8A-4147-A177-3AD203B41FA5}">
                      <a16:colId xmlns:a16="http://schemas.microsoft.com/office/drawing/2014/main" val="3968662130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893026585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1854548274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1196534659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2532256251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2411854114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1170720139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2666488054"/>
                    </a:ext>
                  </a:extLst>
                </a:gridCol>
              </a:tblGrid>
              <a:tr h="50495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6508397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928255"/>
              </p:ext>
            </p:extLst>
          </p:nvPr>
        </p:nvGraphicFramePr>
        <p:xfrm>
          <a:off x="2702767" y="1153222"/>
          <a:ext cx="3408045" cy="504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1609">
                  <a:extLst>
                    <a:ext uri="{9D8B030D-6E8A-4147-A177-3AD203B41FA5}">
                      <a16:colId xmlns:a16="http://schemas.microsoft.com/office/drawing/2014/main" val="3968662130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893026585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1854548274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1196534659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2532256251"/>
                    </a:ext>
                  </a:extLst>
                </a:gridCol>
              </a:tblGrid>
              <a:tr h="504952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endParaRPr 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</a:t>
                      </a:r>
                      <a:endParaRPr 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Ì</a:t>
                      </a:r>
                      <a:endParaRPr 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6508397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2232047"/>
              </p:ext>
            </p:extLst>
          </p:nvPr>
        </p:nvGraphicFramePr>
        <p:xfrm>
          <a:off x="2705939" y="1153407"/>
          <a:ext cx="3408045" cy="504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1609">
                  <a:extLst>
                    <a:ext uri="{9D8B030D-6E8A-4147-A177-3AD203B41FA5}">
                      <a16:colId xmlns:a16="http://schemas.microsoft.com/office/drawing/2014/main" val="3968662130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893026585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1854548274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1196534659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2532256251"/>
                    </a:ext>
                  </a:extLst>
                </a:gridCol>
              </a:tblGrid>
              <a:tr h="50495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6508397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4814104"/>
              </p:ext>
            </p:extLst>
          </p:nvPr>
        </p:nvGraphicFramePr>
        <p:xfrm>
          <a:off x="2693436" y="1694397"/>
          <a:ext cx="4771263" cy="504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1609">
                  <a:extLst>
                    <a:ext uri="{9D8B030D-6E8A-4147-A177-3AD203B41FA5}">
                      <a16:colId xmlns:a16="http://schemas.microsoft.com/office/drawing/2014/main" val="3968662130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893026585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1854548274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1196534659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2532256251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2411854114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1170720139"/>
                    </a:ext>
                  </a:extLst>
                </a:gridCol>
              </a:tblGrid>
              <a:tr h="504952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endParaRPr 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Ạ</a:t>
                      </a:r>
                      <a:endParaRPr 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endParaRPr 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endParaRPr 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</a:t>
                      </a:r>
                      <a:endParaRPr 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6508397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232042"/>
              </p:ext>
            </p:extLst>
          </p:nvPr>
        </p:nvGraphicFramePr>
        <p:xfrm>
          <a:off x="2687277" y="1694585"/>
          <a:ext cx="4771263" cy="504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1609">
                  <a:extLst>
                    <a:ext uri="{9D8B030D-6E8A-4147-A177-3AD203B41FA5}">
                      <a16:colId xmlns:a16="http://schemas.microsoft.com/office/drawing/2014/main" val="3968662130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893026585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1854548274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1196534659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2532256251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2411854114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1170720139"/>
                    </a:ext>
                  </a:extLst>
                </a:gridCol>
              </a:tblGrid>
              <a:tr h="50495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6508397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588141"/>
              </p:ext>
            </p:extLst>
          </p:nvPr>
        </p:nvGraphicFramePr>
        <p:xfrm>
          <a:off x="2021632" y="2244904"/>
          <a:ext cx="5452872" cy="504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1609">
                  <a:extLst>
                    <a:ext uri="{9D8B030D-6E8A-4147-A177-3AD203B41FA5}">
                      <a16:colId xmlns:a16="http://schemas.microsoft.com/office/drawing/2014/main" val="3968662130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893026585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1854548274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1196534659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2532256251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2411854114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1170720139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2666488054"/>
                    </a:ext>
                  </a:extLst>
                </a:gridCol>
              </a:tblGrid>
              <a:tr h="504952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endParaRPr 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endParaRPr 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Ê</a:t>
                      </a:r>
                      <a:endParaRPr 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endParaRPr 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Ố</a:t>
                      </a:r>
                      <a:endParaRPr 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6508397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6854246"/>
              </p:ext>
            </p:extLst>
          </p:nvPr>
        </p:nvGraphicFramePr>
        <p:xfrm>
          <a:off x="2024805" y="2245090"/>
          <a:ext cx="5452872" cy="504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1609">
                  <a:extLst>
                    <a:ext uri="{9D8B030D-6E8A-4147-A177-3AD203B41FA5}">
                      <a16:colId xmlns:a16="http://schemas.microsoft.com/office/drawing/2014/main" val="3968662130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893026585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1854548274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1196534659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2532256251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2411854114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1170720139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2666488054"/>
                    </a:ext>
                  </a:extLst>
                </a:gridCol>
              </a:tblGrid>
              <a:tr h="50495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6508397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9242008"/>
              </p:ext>
            </p:extLst>
          </p:nvPr>
        </p:nvGraphicFramePr>
        <p:xfrm>
          <a:off x="2705877" y="2807851"/>
          <a:ext cx="4089654" cy="504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1609">
                  <a:extLst>
                    <a:ext uri="{9D8B030D-6E8A-4147-A177-3AD203B41FA5}">
                      <a16:colId xmlns:a16="http://schemas.microsoft.com/office/drawing/2014/main" val="3968662130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893026585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1854548274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1196534659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2532256251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2411854114"/>
                    </a:ext>
                  </a:extLst>
                </a:gridCol>
              </a:tblGrid>
              <a:tr h="504952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endParaRPr 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endParaRPr 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endParaRPr 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endParaRPr 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6508397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7443520"/>
              </p:ext>
            </p:extLst>
          </p:nvPr>
        </p:nvGraphicFramePr>
        <p:xfrm>
          <a:off x="2709049" y="2808038"/>
          <a:ext cx="4089654" cy="504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0640">
                  <a:extLst>
                    <a:ext uri="{9D8B030D-6E8A-4147-A177-3AD203B41FA5}">
                      <a16:colId xmlns:a16="http://schemas.microsoft.com/office/drawing/2014/main" val="3968662130"/>
                    </a:ext>
                  </a:extLst>
                </a:gridCol>
                <a:gridCol w="722578">
                  <a:extLst>
                    <a:ext uri="{9D8B030D-6E8A-4147-A177-3AD203B41FA5}">
                      <a16:colId xmlns:a16="http://schemas.microsoft.com/office/drawing/2014/main" val="893026585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1854548274"/>
                    </a:ext>
                  </a:extLst>
                </a:gridCol>
                <a:gridCol w="629886">
                  <a:extLst>
                    <a:ext uri="{9D8B030D-6E8A-4147-A177-3AD203B41FA5}">
                      <a16:colId xmlns:a16="http://schemas.microsoft.com/office/drawing/2014/main" val="1196534659"/>
                    </a:ext>
                  </a:extLst>
                </a:gridCol>
                <a:gridCol w="733332">
                  <a:extLst>
                    <a:ext uri="{9D8B030D-6E8A-4147-A177-3AD203B41FA5}">
                      <a16:colId xmlns:a16="http://schemas.microsoft.com/office/drawing/2014/main" val="2532256251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2411854114"/>
                    </a:ext>
                  </a:extLst>
                </a:gridCol>
              </a:tblGrid>
              <a:tr h="50495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6508397"/>
                  </a:ext>
                </a:extLst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8804067"/>
              </p:ext>
            </p:extLst>
          </p:nvPr>
        </p:nvGraphicFramePr>
        <p:xfrm>
          <a:off x="2024742" y="3339696"/>
          <a:ext cx="5452872" cy="504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1609">
                  <a:extLst>
                    <a:ext uri="{9D8B030D-6E8A-4147-A177-3AD203B41FA5}">
                      <a16:colId xmlns:a16="http://schemas.microsoft.com/office/drawing/2014/main" val="3968662130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893026585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1854548274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1196534659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2532256251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2411854114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1170720139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2666488054"/>
                    </a:ext>
                  </a:extLst>
                </a:gridCol>
              </a:tblGrid>
              <a:tr h="504952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endParaRPr 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endParaRPr 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endParaRPr 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endParaRPr 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endParaRPr 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endParaRPr 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6508397"/>
                  </a:ext>
                </a:extLst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7269111"/>
              </p:ext>
            </p:extLst>
          </p:nvPr>
        </p:nvGraphicFramePr>
        <p:xfrm>
          <a:off x="2018584" y="3339882"/>
          <a:ext cx="5452872" cy="504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1609">
                  <a:extLst>
                    <a:ext uri="{9D8B030D-6E8A-4147-A177-3AD203B41FA5}">
                      <a16:colId xmlns:a16="http://schemas.microsoft.com/office/drawing/2014/main" val="3968662130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893026585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1854548274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1196534659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2532256251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2411854114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1170720139"/>
                    </a:ext>
                  </a:extLst>
                </a:gridCol>
                <a:gridCol w="681609">
                  <a:extLst>
                    <a:ext uri="{9D8B030D-6E8A-4147-A177-3AD203B41FA5}">
                      <a16:colId xmlns:a16="http://schemas.microsoft.com/office/drawing/2014/main" val="2666488054"/>
                    </a:ext>
                  </a:extLst>
                </a:gridCol>
              </a:tblGrid>
              <a:tr h="50495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6508397"/>
                  </a:ext>
                </a:extLst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554632"/>
              </p:ext>
            </p:extLst>
          </p:nvPr>
        </p:nvGraphicFramePr>
        <p:xfrm>
          <a:off x="2027851" y="3900196"/>
          <a:ext cx="6099114" cy="5131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1779">
                  <a:extLst>
                    <a:ext uri="{9D8B030D-6E8A-4147-A177-3AD203B41FA5}">
                      <a16:colId xmlns:a16="http://schemas.microsoft.com/office/drawing/2014/main" val="3968662130"/>
                    </a:ext>
                  </a:extLst>
                </a:gridCol>
                <a:gridCol w="687382">
                  <a:extLst>
                    <a:ext uri="{9D8B030D-6E8A-4147-A177-3AD203B41FA5}">
                      <a16:colId xmlns:a16="http://schemas.microsoft.com/office/drawing/2014/main" val="893026585"/>
                    </a:ext>
                  </a:extLst>
                </a:gridCol>
                <a:gridCol w="681169">
                  <a:extLst>
                    <a:ext uri="{9D8B030D-6E8A-4147-A177-3AD203B41FA5}">
                      <a16:colId xmlns:a16="http://schemas.microsoft.com/office/drawing/2014/main" val="1854548274"/>
                    </a:ext>
                  </a:extLst>
                </a:gridCol>
                <a:gridCol w="684276">
                  <a:extLst>
                    <a:ext uri="{9D8B030D-6E8A-4147-A177-3AD203B41FA5}">
                      <a16:colId xmlns:a16="http://schemas.microsoft.com/office/drawing/2014/main" val="1196534659"/>
                    </a:ext>
                  </a:extLst>
                </a:gridCol>
                <a:gridCol w="693648">
                  <a:extLst>
                    <a:ext uri="{9D8B030D-6E8A-4147-A177-3AD203B41FA5}">
                      <a16:colId xmlns:a16="http://schemas.microsoft.com/office/drawing/2014/main" val="2532256251"/>
                    </a:ext>
                  </a:extLst>
                </a:gridCol>
                <a:gridCol w="684276">
                  <a:extLst>
                    <a:ext uri="{9D8B030D-6E8A-4147-A177-3AD203B41FA5}">
                      <a16:colId xmlns:a16="http://schemas.microsoft.com/office/drawing/2014/main" val="2411854114"/>
                    </a:ext>
                  </a:extLst>
                </a:gridCol>
                <a:gridCol w="674901">
                  <a:extLst>
                    <a:ext uri="{9D8B030D-6E8A-4147-A177-3AD203B41FA5}">
                      <a16:colId xmlns:a16="http://schemas.microsoft.com/office/drawing/2014/main" val="1170720139"/>
                    </a:ext>
                  </a:extLst>
                </a:gridCol>
                <a:gridCol w="736017">
                  <a:extLst>
                    <a:ext uri="{9D8B030D-6E8A-4147-A177-3AD203B41FA5}">
                      <a16:colId xmlns:a16="http://schemas.microsoft.com/office/drawing/2014/main" val="2666488054"/>
                    </a:ext>
                  </a:extLst>
                </a:gridCol>
                <a:gridCol w="585666">
                  <a:extLst>
                    <a:ext uri="{9D8B030D-6E8A-4147-A177-3AD203B41FA5}">
                      <a16:colId xmlns:a16="http://schemas.microsoft.com/office/drawing/2014/main" val="788328118"/>
                    </a:ext>
                  </a:extLst>
                </a:gridCol>
              </a:tblGrid>
              <a:tr h="513183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endParaRPr 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endParaRPr 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endParaRPr 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endParaRPr 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endParaRPr 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endParaRPr 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6508397"/>
                  </a:ext>
                </a:extLst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8738427"/>
              </p:ext>
            </p:extLst>
          </p:nvPr>
        </p:nvGraphicFramePr>
        <p:xfrm>
          <a:off x="2021695" y="3890865"/>
          <a:ext cx="6105270" cy="5225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8478">
                  <a:extLst>
                    <a:ext uri="{9D8B030D-6E8A-4147-A177-3AD203B41FA5}">
                      <a16:colId xmlns:a16="http://schemas.microsoft.com/office/drawing/2014/main" val="3968662130"/>
                    </a:ext>
                  </a:extLst>
                </a:gridCol>
                <a:gridCol w="710853">
                  <a:extLst>
                    <a:ext uri="{9D8B030D-6E8A-4147-A177-3AD203B41FA5}">
                      <a16:colId xmlns:a16="http://schemas.microsoft.com/office/drawing/2014/main" val="893026585"/>
                    </a:ext>
                  </a:extLst>
                </a:gridCol>
                <a:gridCol w="702116">
                  <a:extLst>
                    <a:ext uri="{9D8B030D-6E8A-4147-A177-3AD203B41FA5}">
                      <a16:colId xmlns:a16="http://schemas.microsoft.com/office/drawing/2014/main" val="1854548274"/>
                    </a:ext>
                  </a:extLst>
                </a:gridCol>
                <a:gridCol w="636502">
                  <a:extLst>
                    <a:ext uri="{9D8B030D-6E8A-4147-A177-3AD203B41FA5}">
                      <a16:colId xmlns:a16="http://schemas.microsoft.com/office/drawing/2014/main" val="1196534659"/>
                    </a:ext>
                  </a:extLst>
                </a:gridCol>
                <a:gridCol w="739305">
                  <a:extLst>
                    <a:ext uri="{9D8B030D-6E8A-4147-A177-3AD203B41FA5}">
                      <a16:colId xmlns:a16="http://schemas.microsoft.com/office/drawing/2014/main" val="2532256251"/>
                    </a:ext>
                  </a:extLst>
                </a:gridCol>
                <a:gridCol w="692582">
                  <a:extLst>
                    <a:ext uri="{9D8B030D-6E8A-4147-A177-3AD203B41FA5}">
                      <a16:colId xmlns:a16="http://schemas.microsoft.com/office/drawing/2014/main" val="2411854114"/>
                    </a:ext>
                  </a:extLst>
                </a:gridCol>
                <a:gridCol w="673864">
                  <a:extLst>
                    <a:ext uri="{9D8B030D-6E8A-4147-A177-3AD203B41FA5}">
                      <a16:colId xmlns:a16="http://schemas.microsoft.com/office/drawing/2014/main" val="1170720139"/>
                    </a:ext>
                  </a:extLst>
                </a:gridCol>
                <a:gridCol w="739378">
                  <a:extLst>
                    <a:ext uri="{9D8B030D-6E8A-4147-A177-3AD203B41FA5}">
                      <a16:colId xmlns:a16="http://schemas.microsoft.com/office/drawing/2014/main" val="2666488054"/>
                    </a:ext>
                  </a:extLst>
                </a:gridCol>
                <a:gridCol w="552192">
                  <a:extLst>
                    <a:ext uri="{9D8B030D-6E8A-4147-A177-3AD203B41FA5}">
                      <a16:colId xmlns:a16="http://schemas.microsoft.com/office/drawing/2014/main" val="3120344"/>
                    </a:ext>
                  </a:extLst>
                </a:gridCol>
              </a:tblGrid>
              <a:tr h="52251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6508397"/>
                  </a:ext>
                </a:extLst>
              </a:tr>
            </a:tbl>
          </a:graphicData>
        </a:graphic>
      </p:graphicFrame>
      <p:sp>
        <p:nvSpPr>
          <p:cNvPr id="20" name="AutoShape 46">
            <a:hlinkClick r:id="rId2" action="ppaction://hlinksldjump"/>
            <a:extLst>
              <a:ext uri="{FF2B5EF4-FFF2-40B4-BE49-F238E27FC236}">
                <a16:creationId xmlns:a16="http://schemas.microsoft.com/office/drawing/2014/main" id="{EE1EBC50-E179-4D92-915E-BC0D051B00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474" y="595119"/>
            <a:ext cx="609600" cy="533400"/>
          </a:xfrm>
          <a:prstGeom prst="star5">
            <a:avLst/>
          </a:prstGeom>
          <a:gradFill rotWithShape="1">
            <a:gsLst>
              <a:gs pos="0">
                <a:srgbClr val="FFE2C5"/>
              </a:gs>
              <a:gs pos="100000">
                <a:srgbClr val="FFE2C5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21" name="AutoShape 55">
            <a:hlinkClick r:id="rId3" action="ppaction://hlinksldjump"/>
            <a:extLst>
              <a:ext uri="{FF2B5EF4-FFF2-40B4-BE49-F238E27FC236}">
                <a16:creationId xmlns:a16="http://schemas.microsoft.com/office/drawing/2014/main" id="{AD227926-44CB-4EFD-9E8C-BD83C29DD7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524" y="1088183"/>
            <a:ext cx="609600" cy="533400"/>
          </a:xfrm>
          <a:prstGeom prst="star5">
            <a:avLst/>
          </a:prstGeom>
          <a:gradFill rotWithShape="1">
            <a:gsLst>
              <a:gs pos="0">
                <a:srgbClr val="FFE2C5"/>
              </a:gs>
              <a:gs pos="100000">
                <a:srgbClr val="FFE2C5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22" name="AutoShape 66">
            <a:hlinkClick r:id="rId4" action="ppaction://hlinksldjump"/>
            <a:extLst>
              <a:ext uri="{FF2B5EF4-FFF2-40B4-BE49-F238E27FC236}">
                <a16:creationId xmlns:a16="http://schemas.microsoft.com/office/drawing/2014/main" id="{038CF6A1-E8C7-4F2E-A30C-1D075B0217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796" y="1628873"/>
            <a:ext cx="609600" cy="533400"/>
          </a:xfrm>
          <a:prstGeom prst="star5">
            <a:avLst/>
          </a:prstGeom>
          <a:gradFill rotWithShape="1">
            <a:gsLst>
              <a:gs pos="0">
                <a:srgbClr val="FFE2C5"/>
              </a:gs>
              <a:gs pos="100000">
                <a:srgbClr val="FFE2C5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23" name="AutoShape 73">
            <a:hlinkClick r:id="rId5" action="ppaction://hlinksldjump"/>
            <a:extLst>
              <a:ext uri="{FF2B5EF4-FFF2-40B4-BE49-F238E27FC236}">
                <a16:creationId xmlns:a16="http://schemas.microsoft.com/office/drawing/2014/main" id="{A864D6BB-29E2-42C3-9793-C07FFEA575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458" y="2192597"/>
            <a:ext cx="609600" cy="533400"/>
          </a:xfrm>
          <a:prstGeom prst="star5">
            <a:avLst/>
          </a:prstGeom>
          <a:gradFill rotWithShape="1">
            <a:gsLst>
              <a:gs pos="0">
                <a:srgbClr val="FFE2C5"/>
              </a:gs>
              <a:gs pos="100000">
                <a:srgbClr val="FFE2C5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24" name="AutoShape 87">
            <a:hlinkClick r:id="rId6" action="ppaction://hlinksldjump"/>
            <a:extLst>
              <a:ext uri="{FF2B5EF4-FFF2-40B4-BE49-F238E27FC236}">
                <a16:creationId xmlns:a16="http://schemas.microsoft.com/office/drawing/2014/main" id="{8E8EBB91-2C1F-409B-8B5E-9091A9CE1A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457" y="2765653"/>
            <a:ext cx="609600" cy="533400"/>
          </a:xfrm>
          <a:prstGeom prst="star5">
            <a:avLst/>
          </a:prstGeom>
          <a:gradFill rotWithShape="1">
            <a:gsLst>
              <a:gs pos="0">
                <a:srgbClr val="FFE2C5"/>
              </a:gs>
              <a:gs pos="100000">
                <a:srgbClr val="FFE2C5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25" name="AutoShape 96">
            <a:hlinkClick r:id="rId7" action="ppaction://hlinksldjump"/>
            <a:extLst>
              <a:ext uri="{FF2B5EF4-FFF2-40B4-BE49-F238E27FC236}">
                <a16:creationId xmlns:a16="http://schemas.microsoft.com/office/drawing/2014/main" id="{FC33C33A-1660-499B-829E-28D016F9BA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3382575"/>
            <a:ext cx="609600" cy="533400"/>
          </a:xfrm>
          <a:prstGeom prst="star5">
            <a:avLst/>
          </a:prstGeom>
          <a:gradFill rotWithShape="1">
            <a:gsLst>
              <a:gs pos="0">
                <a:srgbClr val="FFE2C5"/>
              </a:gs>
              <a:gs pos="100000">
                <a:srgbClr val="FFE2C5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  <p:sp>
        <p:nvSpPr>
          <p:cNvPr id="26" name="AutoShape 98">
            <a:hlinkClick r:id="rId8" action="ppaction://hlinksldjump"/>
            <a:extLst>
              <a:ext uri="{FF2B5EF4-FFF2-40B4-BE49-F238E27FC236}">
                <a16:creationId xmlns:a16="http://schemas.microsoft.com/office/drawing/2014/main" id="{57B92BB7-3559-4BD0-9A1C-DD8A2B5AA7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061" y="3960360"/>
            <a:ext cx="609600" cy="533400"/>
          </a:xfrm>
          <a:prstGeom prst="star5">
            <a:avLst/>
          </a:prstGeom>
          <a:gradFill rotWithShape="1">
            <a:gsLst>
              <a:gs pos="0">
                <a:srgbClr val="FFE2C5"/>
              </a:gs>
              <a:gs pos="100000">
                <a:srgbClr val="FFE2C5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sp>
        <p:nvSpPr>
          <p:cNvPr id="3" name="Right Arrow 2">
            <a:hlinkClick r:id="rId9" action="ppaction://hlinksldjump"/>
          </p:cNvPr>
          <p:cNvSpPr/>
          <p:nvPr/>
        </p:nvSpPr>
        <p:spPr>
          <a:xfrm>
            <a:off x="219456" y="6281928"/>
            <a:ext cx="768096" cy="4754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132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352800" y="76200"/>
            <a:ext cx="2438400" cy="48736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Chu kì 1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371600" y="685802"/>
            <a:ext cx="5867400" cy="1981201"/>
            <a:chOff x="1333500" y="1904999"/>
            <a:chExt cx="6057900" cy="2514601"/>
          </a:xfrm>
        </p:grpSpPr>
        <p:pic>
          <p:nvPicPr>
            <p:cNvPr id="6" name="Picture 2" descr="Picture"/>
            <p:cNvPicPr>
              <a:picLocks noChangeAspect="1" noChangeArrowheads="1"/>
            </p:cNvPicPr>
            <p:nvPr/>
          </p:nvPicPr>
          <p:blipFill>
            <a:blip r:embed="rId2">
              <a:lum bright="-10000" contrast="30000"/>
            </a:blip>
            <a:srcRect l="1443" t="5777" r="88215" b="84215"/>
            <a:stretch>
              <a:fillRect/>
            </a:stretch>
          </p:blipFill>
          <p:spPr bwMode="auto">
            <a:xfrm>
              <a:off x="1333500" y="1904999"/>
              <a:ext cx="4000500" cy="25146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7" name="Picture 2" descr="Picture"/>
            <p:cNvPicPr>
              <a:picLocks noChangeAspect="1" noChangeArrowheads="1"/>
            </p:cNvPicPr>
            <p:nvPr/>
          </p:nvPicPr>
          <p:blipFill>
            <a:blip r:embed="rId2">
              <a:lum bright="-10000" contrast="30000"/>
            </a:blip>
            <a:srcRect l="94430" t="5777" r="370" b="84492"/>
            <a:stretch>
              <a:fillRect/>
            </a:stretch>
          </p:blipFill>
          <p:spPr bwMode="auto">
            <a:xfrm>
              <a:off x="5334000" y="1905000"/>
              <a:ext cx="2057400" cy="25146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</p:grpSp>
      <p:graphicFrame>
        <p:nvGraphicFramePr>
          <p:cNvPr id="27" name="Table 26"/>
          <p:cNvGraphicFramePr>
            <a:graphicFrameLocks noGrp="1"/>
          </p:cNvGraphicFramePr>
          <p:nvPr>
            <p:extLst/>
          </p:nvPr>
        </p:nvGraphicFramePr>
        <p:xfrm>
          <a:off x="1371599" y="2667002"/>
          <a:ext cx="5867400" cy="21485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50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11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95400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Cấu tạo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nguyên tử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3127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Điện tích</a:t>
                      </a:r>
                      <a:r>
                        <a:rPr lang="en-US" sz="2000" baseline="0" dirty="0">
                          <a:latin typeface="Times New Roman" pitchFamily="18" charset="0"/>
                          <a:cs typeface="Times New Roman" pitchFamily="18" charset="0"/>
                        </a:rPr>
                        <a:t> hạt nhân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3" name="Group 170"/>
          <p:cNvGrpSpPr>
            <a:grpSpLocks/>
          </p:cNvGrpSpPr>
          <p:nvPr/>
        </p:nvGrpSpPr>
        <p:grpSpPr bwMode="auto">
          <a:xfrm>
            <a:off x="5684520" y="2743200"/>
            <a:ext cx="1097280" cy="1097280"/>
            <a:chOff x="4460" y="2758"/>
            <a:chExt cx="480" cy="522"/>
          </a:xfrm>
        </p:grpSpPr>
        <p:sp>
          <p:nvSpPr>
            <p:cNvPr id="14" name="Oval 164"/>
            <p:cNvSpPr>
              <a:spLocks noChangeArrowheads="1"/>
            </p:cNvSpPr>
            <p:nvPr/>
          </p:nvSpPr>
          <p:spPr bwMode="auto">
            <a:xfrm>
              <a:off x="4460" y="2780"/>
              <a:ext cx="480" cy="48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15" name="Oval 165"/>
            <p:cNvSpPr>
              <a:spLocks noChangeArrowheads="1"/>
            </p:cNvSpPr>
            <p:nvPr/>
          </p:nvSpPr>
          <p:spPr bwMode="auto">
            <a:xfrm>
              <a:off x="4556" y="2880"/>
              <a:ext cx="288" cy="288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en-US" sz="2000" b="1" dirty="0">
                  <a:latin typeface=".VnTime" pitchFamily="34" charset="0"/>
                </a:rPr>
                <a:t>2+</a:t>
              </a:r>
            </a:p>
          </p:txBody>
        </p:sp>
        <p:sp>
          <p:nvSpPr>
            <p:cNvPr id="16" name="Oval 166"/>
            <p:cNvSpPr>
              <a:spLocks noChangeArrowheads="1"/>
            </p:cNvSpPr>
            <p:nvPr/>
          </p:nvSpPr>
          <p:spPr bwMode="auto">
            <a:xfrm>
              <a:off x="4678" y="2758"/>
              <a:ext cx="48" cy="48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17" name="Oval 168"/>
            <p:cNvSpPr>
              <a:spLocks noChangeArrowheads="1"/>
            </p:cNvSpPr>
            <p:nvPr/>
          </p:nvSpPr>
          <p:spPr bwMode="auto">
            <a:xfrm>
              <a:off x="4684" y="3232"/>
              <a:ext cx="48" cy="48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</p:grpSp>
      <p:grpSp>
        <p:nvGrpSpPr>
          <p:cNvPr id="9" name="Group 169"/>
          <p:cNvGrpSpPr>
            <a:grpSpLocks/>
          </p:cNvGrpSpPr>
          <p:nvPr/>
        </p:nvGrpSpPr>
        <p:grpSpPr bwMode="auto">
          <a:xfrm>
            <a:off x="3627120" y="2743200"/>
            <a:ext cx="1097280" cy="1097280"/>
            <a:chOff x="2156" y="2758"/>
            <a:chExt cx="480" cy="502"/>
          </a:xfrm>
        </p:grpSpPr>
        <p:sp>
          <p:nvSpPr>
            <p:cNvPr id="10" name="Oval 157"/>
            <p:cNvSpPr>
              <a:spLocks noChangeArrowheads="1"/>
            </p:cNvSpPr>
            <p:nvPr/>
          </p:nvSpPr>
          <p:spPr bwMode="auto">
            <a:xfrm>
              <a:off x="2156" y="2780"/>
              <a:ext cx="480" cy="48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11" name="Oval 158"/>
            <p:cNvSpPr>
              <a:spLocks noChangeArrowheads="1"/>
            </p:cNvSpPr>
            <p:nvPr/>
          </p:nvSpPr>
          <p:spPr bwMode="auto">
            <a:xfrm>
              <a:off x="2252" y="2880"/>
              <a:ext cx="288" cy="288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en-US" sz="2000" b="1" dirty="0">
                  <a:latin typeface=".VnTime" pitchFamily="34" charset="0"/>
                </a:rPr>
                <a:t>1+</a:t>
              </a:r>
            </a:p>
          </p:txBody>
        </p:sp>
        <p:sp>
          <p:nvSpPr>
            <p:cNvPr id="12" name="Oval 159"/>
            <p:cNvSpPr>
              <a:spLocks noChangeArrowheads="1"/>
            </p:cNvSpPr>
            <p:nvPr/>
          </p:nvSpPr>
          <p:spPr bwMode="auto">
            <a:xfrm>
              <a:off x="2374" y="2758"/>
              <a:ext cx="48" cy="48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52400" y="5029200"/>
            <a:ext cx="8763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 kì 1:</a:t>
            </a:r>
            <a:r>
              <a:rPr lang="en-US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- Gồm 2 nguyên tố từ H đến He</a:t>
            </a:r>
          </a:p>
          <a:p>
            <a:r>
              <a:rPr lang="en-US" altLang="en-US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- Điện tích hạt nhân tăng từ H 1+ đến He là 2+</a:t>
            </a:r>
          </a:p>
          <a:p>
            <a:r>
              <a:rPr lang="en-US" altLang="en-US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- Cả 2 nguyên tố đều có 1 lớp electron trong nguyên tử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733800" y="4051302"/>
            <a:ext cx="1097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1+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521452" y="4038602"/>
            <a:ext cx="1097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2+</a:t>
            </a:r>
          </a:p>
        </p:txBody>
      </p:sp>
    </p:spTree>
    <p:extLst>
      <p:ext uri="{BB962C8B-B14F-4D97-AF65-F5344CB8AC3E}">
        <p14:creationId xmlns:p14="http://schemas.microsoft.com/office/powerpoint/2010/main" val="3858264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0" y="152400"/>
            <a:ext cx="2438400" cy="48736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Chu kì 2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0" y="838200"/>
            <a:ext cx="9144000" cy="1371600"/>
            <a:chOff x="297873" y="3505200"/>
            <a:chExt cx="9088581" cy="1371600"/>
          </a:xfrm>
        </p:grpSpPr>
        <p:pic>
          <p:nvPicPr>
            <p:cNvPr id="11" name="Picture 2" descr="Picture"/>
            <p:cNvPicPr>
              <a:picLocks noChangeAspect="1" noChangeArrowheads="1"/>
            </p:cNvPicPr>
            <p:nvPr/>
          </p:nvPicPr>
          <p:blipFill>
            <a:blip r:embed="rId2">
              <a:lum bright="-10000" contrast="30000"/>
            </a:blip>
            <a:srcRect/>
            <a:stretch>
              <a:fillRect/>
            </a:stretch>
          </p:blipFill>
          <p:spPr bwMode="auto">
            <a:xfrm>
              <a:off x="297873" y="3505200"/>
              <a:ext cx="2992581" cy="13716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12" name="Picture 2" descr="Picture"/>
            <p:cNvPicPr>
              <a:picLocks noChangeAspect="1" noChangeArrowheads="1"/>
            </p:cNvPicPr>
            <p:nvPr/>
          </p:nvPicPr>
          <p:blipFill>
            <a:blip r:embed="rId3">
              <a:lum bright="-10000" contrast="30000"/>
            </a:blip>
            <a:srcRect/>
            <a:stretch>
              <a:fillRect/>
            </a:stretch>
          </p:blipFill>
          <p:spPr bwMode="auto">
            <a:xfrm>
              <a:off x="3276600" y="3505200"/>
              <a:ext cx="6109854" cy="13716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</p:grpSp>
      <p:graphicFrame>
        <p:nvGraphicFramePr>
          <p:cNvPr id="13" name="Table 12"/>
          <p:cNvGraphicFramePr>
            <a:graphicFrameLocks noGrp="1"/>
          </p:cNvGraphicFramePr>
          <p:nvPr>
            <p:extLst/>
          </p:nvPr>
        </p:nvGraphicFramePr>
        <p:xfrm>
          <a:off x="0" y="2209800"/>
          <a:ext cx="9144000" cy="2316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78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33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263109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Cấu tạo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nguyên tử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429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Điện tích</a:t>
                      </a:r>
                      <a:r>
                        <a:rPr lang="en-US" sz="2000" baseline="0" dirty="0">
                          <a:latin typeface="Times New Roman" pitchFamily="18" charset="0"/>
                          <a:cs typeface="Times New Roman" pitchFamily="18" charset="0"/>
                        </a:rPr>
                        <a:t> hạt nhân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205" name="Group 204"/>
          <p:cNvGrpSpPr/>
          <p:nvPr/>
        </p:nvGrpSpPr>
        <p:grpSpPr>
          <a:xfrm>
            <a:off x="6106885" y="2319998"/>
            <a:ext cx="914400" cy="914400"/>
            <a:chOff x="6096000" y="2438400"/>
            <a:chExt cx="914400" cy="914400"/>
          </a:xfrm>
        </p:grpSpPr>
        <p:grpSp>
          <p:nvGrpSpPr>
            <p:cNvPr id="188" name="Group 187"/>
            <p:cNvGrpSpPr/>
            <p:nvPr/>
          </p:nvGrpSpPr>
          <p:grpSpPr>
            <a:xfrm>
              <a:off x="6096000" y="2438400"/>
              <a:ext cx="914400" cy="914400"/>
              <a:chOff x="5029200" y="2438400"/>
              <a:chExt cx="914400" cy="914400"/>
            </a:xfrm>
          </p:grpSpPr>
          <p:grpSp>
            <p:nvGrpSpPr>
              <p:cNvPr id="174" name="Group 173"/>
              <p:cNvGrpSpPr/>
              <p:nvPr/>
            </p:nvGrpSpPr>
            <p:grpSpPr>
              <a:xfrm>
                <a:off x="5029200" y="2438400"/>
                <a:ext cx="914400" cy="914400"/>
                <a:chOff x="4038600" y="2362200"/>
                <a:chExt cx="914400" cy="914400"/>
              </a:xfrm>
            </p:grpSpPr>
            <p:grpSp>
              <p:nvGrpSpPr>
                <p:cNvPr id="175" name="Group 148"/>
                <p:cNvGrpSpPr/>
                <p:nvPr/>
              </p:nvGrpSpPr>
              <p:grpSpPr>
                <a:xfrm>
                  <a:off x="4038600" y="2362200"/>
                  <a:ext cx="914400" cy="914400"/>
                  <a:chOff x="3048000" y="2362200"/>
                  <a:chExt cx="914400" cy="914400"/>
                </a:xfrm>
              </p:grpSpPr>
              <p:grpSp>
                <p:nvGrpSpPr>
                  <p:cNvPr id="177" name="Group 137"/>
                  <p:cNvGrpSpPr/>
                  <p:nvPr/>
                </p:nvGrpSpPr>
                <p:grpSpPr>
                  <a:xfrm>
                    <a:off x="3048000" y="2362200"/>
                    <a:ext cx="914400" cy="914400"/>
                    <a:chOff x="1981200" y="2438400"/>
                    <a:chExt cx="914400" cy="914400"/>
                  </a:xfrm>
                </p:grpSpPr>
                <p:grpSp>
                  <p:nvGrpSpPr>
                    <p:cNvPr id="179" name="Group 75"/>
                    <p:cNvGrpSpPr/>
                    <p:nvPr/>
                  </p:nvGrpSpPr>
                  <p:grpSpPr>
                    <a:xfrm>
                      <a:off x="1981200" y="2438400"/>
                      <a:ext cx="914400" cy="914400"/>
                      <a:chOff x="990600" y="2438400"/>
                      <a:chExt cx="914400" cy="914400"/>
                    </a:xfrm>
                  </p:grpSpPr>
                  <p:grpSp>
                    <p:nvGrpSpPr>
                      <p:cNvPr id="181" name="Group 17"/>
                      <p:cNvGrpSpPr/>
                      <p:nvPr/>
                    </p:nvGrpSpPr>
                    <p:grpSpPr>
                      <a:xfrm>
                        <a:off x="990600" y="2438400"/>
                        <a:ext cx="914400" cy="914400"/>
                        <a:chOff x="1828800" y="1752600"/>
                        <a:chExt cx="914400" cy="914400"/>
                      </a:xfrm>
                    </p:grpSpPr>
                    <p:sp>
                      <p:nvSpPr>
                        <p:cNvPr id="185" name="Oval 184"/>
                        <p:cNvSpPr/>
                        <p:nvPr/>
                      </p:nvSpPr>
                      <p:spPr>
                        <a:xfrm>
                          <a:off x="1828800" y="1752600"/>
                          <a:ext cx="914400" cy="914400"/>
                        </a:xfrm>
                        <a:prstGeom prst="ellipse">
                          <a:avLst/>
                        </a:prstGeom>
                        <a:solidFill>
                          <a:srgbClr val="FFFFFF"/>
                        </a:solidFill>
                        <a:ln w="952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endParaRPr lang="en-US" sz="1250" b="1">
                            <a:solidFill>
                              <a:schemeClr val="tx1"/>
                            </a:solidFill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186" name="Oval 185"/>
                        <p:cNvSpPr/>
                        <p:nvPr/>
                      </p:nvSpPr>
                      <p:spPr>
                        <a:xfrm>
                          <a:off x="1920240" y="1844040"/>
                          <a:ext cx="731520" cy="731520"/>
                        </a:xfrm>
                        <a:prstGeom prst="ellipse">
                          <a:avLst/>
                        </a:prstGeom>
                        <a:solidFill>
                          <a:srgbClr val="FFFFFF"/>
                        </a:solidFill>
                        <a:ln w="952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endParaRPr lang="en-US" sz="1250" b="1">
                            <a:solidFill>
                              <a:schemeClr val="tx1"/>
                            </a:solidFill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187" name="Oval 186"/>
                        <p:cNvSpPr/>
                        <p:nvPr/>
                      </p:nvSpPr>
                      <p:spPr>
                        <a:xfrm>
                          <a:off x="2034540" y="1958340"/>
                          <a:ext cx="502920" cy="502920"/>
                        </a:xfrm>
                        <a:prstGeom prst="ellipse">
                          <a:avLst/>
                        </a:prstGeom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n w="952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r>
                            <a:rPr lang="en-US" sz="1250" b="1" dirty="0">
                              <a:solidFill>
                                <a:schemeClr val="tx1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8+</a:t>
                          </a:r>
                        </a:p>
                      </p:txBody>
                    </p:sp>
                  </p:grpSp>
                  <p:sp>
                    <p:nvSpPr>
                      <p:cNvPr id="182" name="Oval 181"/>
                      <p:cNvSpPr/>
                      <p:nvPr/>
                    </p:nvSpPr>
                    <p:spPr>
                      <a:xfrm>
                        <a:off x="1066800" y="2514600"/>
                        <a:ext cx="76200" cy="76200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952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en-US" sz="1250" b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83" name="Oval 182"/>
                      <p:cNvSpPr/>
                      <p:nvPr/>
                    </p:nvSpPr>
                    <p:spPr>
                      <a:xfrm>
                        <a:off x="1219200" y="2590800"/>
                        <a:ext cx="76200" cy="76200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952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en-US" sz="1250" b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84" name="Oval 183"/>
                      <p:cNvSpPr/>
                      <p:nvPr/>
                    </p:nvSpPr>
                    <p:spPr>
                      <a:xfrm>
                        <a:off x="1676400" y="3048000"/>
                        <a:ext cx="76200" cy="76200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952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en-US" sz="1250" b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180" name="Oval 179"/>
                    <p:cNvSpPr/>
                    <p:nvPr/>
                  </p:nvSpPr>
                  <p:spPr>
                    <a:xfrm>
                      <a:off x="2590800" y="3276600"/>
                      <a:ext cx="76200" cy="762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endParaRPr lang="en-US" sz="1250" b="1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178" name="Oval 177"/>
                  <p:cNvSpPr/>
                  <p:nvPr/>
                </p:nvSpPr>
                <p:spPr>
                  <a:xfrm>
                    <a:off x="3124200" y="3048000"/>
                    <a:ext cx="76200" cy="762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endParaRPr lang="en-US" sz="1250" b="1">
                      <a:solidFill>
                        <a:schemeClr val="tx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76" name="Oval 175"/>
                <p:cNvSpPr/>
                <p:nvPr/>
              </p:nvSpPr>
              <p:spPr>
                <a:xfrm>
                  <a:off x="4724400" y="2438400"/>
                  <a:ext cx="76200" cy="76200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 sz="1250" b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36" name="Oval 135"/>
              <p:cNvSpPr/>
              <p:nvPr/>
            </p:nvSpPr>
            <p:spPr>
              <a:xfrm>
                <a:off x="5867400" y="3048000"/>
                <a:ext cx="76200" cy="7620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250" b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35" name="Oval 134"/>
            <p:cNvSpPr/>
            <p:nvPr/>
          </p:nvSpPr>
          <p:spPr>
            <a:xfrm>
              <a:off x="6400800" y="3276600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25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32" name="Group 231"/>
          <p:cNvGrpSpPr/>
          <p:nvPr/>
        </p:nvGrpSpPr>
        <p:grpSpPr>
          <a:xfrm>
            <a:off x="7162800" y="2286002"/>
            <a:ext cx="929640" cy="990601"/>
            <a:chOff x="7119258" y="2371087"/>
            <a:chExt cx="929640" cy="1073150"/>
          </a:xfrm>
        </p:grpSpPr>
        <p:grpSp>
          <p:nvGrpSpPr>
            <p:cNvPr id="233" name="Group 205"/>
            <p:cNvGrpSpPr/>
            <p:nvPr/>
          </p:nvGrpSpPr>
          <p:grpSpPr>
            <a:xfrm>
              <a:off x="7119258" y="2453638"/>
              <a:ext cx="929640" cy="990599"/>
              <a:chOff x="6128658" y="2453638"/>
              <a:chExt cx="929640" cy="990599"/>
            </a:xfrm>
          </p:grpSpPr>
          <p:grpSp>
            <p:nvGrpSpPr>
              <p:cNvPr id="235" name="Group 187"/>
              <p:cNvGrpSpPr/>
              <p:nvPr/>
            </p:nvGrpSpPr>
            <p:grpSpPr>
              <a:xfrm>
                <a:off x="6128658" y="2453638"/>
                <a:ext cx="929640" cy="990599"/>
                <a:chOff x="5061858" y="2453638"/>
                <a:chExt cx="929640" cy="990599"/>
              </a:xfrm>
            </p:grpSpPr>
            <p:grpSp>
              <p:nvGrpSpPr>
                <p:cNvPr id="237" name="Group 173"/>
                <p:cNvGrpSpPr/>
                <p:nvPr/>
              </p:nvGrpSpPr>
              <p:grpSpPr>
                <a:xfrm>
                  <a:off x="5061858" y="2453638"/>
                  <a:ext cx="929640" cy="990599"/>
                  <a:chOff x="4071258" y="2377438"/>
                  <a:chExt cx="929640" cy="990599"/>
                </a:xfrm>
              </p:grpSpPr>
              <p:grpSp>
                <p:nvGrpSpPr>
                  <p:cNvPr id="239" name="Group 148"/>
                  <p:cNvGrpSpPr/>
                  <p:nvPr/>
                </p:nvGrpSpPr>
                <p:grpSpPr>
                  <a:xfrm>
                    <a:off x="4071258" y="2377438"/>
                    <a:ext cx="929640" cy="990599"/>
                    <a:chOff x="3080658" y="2377438"/>
                    <a:chExt cx="929640" cy="990599"/>
                  </a:xfrm>
                </p:grpSpPr>
                <p:grpSp>
                  <p:nvGrpSpPr>
                    <p:cNvPr id="241" name="Group 137"/>
                    <p:cNvGrpSpPr/>
                    <p:nvPr/>
                  </p:nvGrpSpPr>
                  <p:grpSpPr>
                    <a:xfrm>
                      <a:off x="3080658" y="2377438"/>
                      <a:ext cx="929640" cy="990599"/>
                      <a:chOff x="2013858" y="2453638"/>
                      <a:chExt cx="929640" cy="990599"/>
                    </a:xfrm>
                  </p:grpSpPr>
                  <p:grpSp>
                    <p:nvGrpSpPr>
                      <p:cNvPr id="243" name="Group 75"/>
                      <p:cNvGrpSpPr/>
                      <p:nvPr/>
                    </p:nvGrpSpPr>
                    <p:grpSpPr>
                      <a:xfrm>
                        <a:off x="2013858" y="2453638"/>
                        <a:ext cx="929640" cy="990599"/>
                        <a:chOff x="1023258" y="2453638"/>
                        <a:chExt cx="929640" cy="990599"/>
                      </a:xfrm>
                    </p:grpSpPr>
                    <p:grpSp>
                      <p:nvGrpSpPr>
                        <p:cNvPr id="245" name="Group 17"/>
                        <p:cNvGrpSpPr/>
                        <p:nvPr/>
                      </p:nvGrpSpPr>
                      <p:grpSpPr>
                        <a:xfrm>
                          <a:off x="1038498" y="2453638"/>
                          <a:ext cx="914400" cy="990599"/>
                          <a:chOff x="1876698" y="1767838"/>
                          <a:chExt cx="914400" cy="990599"/>
                        </a:xfrm>
                      </p:grpSpPr>
                      <p:sp>
                        <p:nvSpPr>
                          <p:cNvPr id="249" name="Oval 248"/>
                          <p:cNvSpPr/>
                          <p:nvPr/>
                        </p:nvSpPr>
                        <p:spPr>
                          <a:xfrm>
                            <a:off x="1876698" y="1767838"/>
                            <a:ext cx="914400" cy="990599"/>
                          </a:xfrm>
                          <a:prstGeom prst="ellipse">
                            <a:avLst/>
                          </a:prstGeom>
                          <a:solidFill>
                            <a:srgbClr val="FFFFFF"/>
                          </a:solidFill>
                          <a:ln w="952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endParaRPr lang="en-US" sz="125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250" name="Oval 249"/>
                          <p:cNvSpPr/>
                          <p:nvPr/>
                        </p:nvSpPr>
                        <p:spPr>
                          <a:xfrm>
                            <a:off x="1968138" y="1866898"/>
                            <a:ext cx="731520" cy="792479"/>
                          </a:xfrm>
                          <a:prstGeom prst="ellipse">
                            <a:avLst/>
                          </a:prstGeom>
                          <a:solidFill>
                            <a:srgbClr val="FFFFFF"/>
                          </a:solidFill>
                          <a:ln w="952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endParaRPr lang="en-US" sz="125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251" name="Oval 250"/>
                          <p:cNvSpPr/>
                          <p:nvPr/>
                        </p:nvSpPr>
                        <p:spPr>
                          <a:xfrm>
                            <a:off x="2082438" y="1990723"/>
                            <a:ext cx="502920" cy="544829"/>
                          </a:xfrm>
                          <a:prstGeom prst="ellipse">
                            <a:avLst/>
                          </a:prstGeom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n w="952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r>
                              <a:rPr lang="en-US" sz="1250" b="1" dirty="0">
                                <a:solidFill>
                                  <a:schemeClr val="tx1"/>
                                </a:solidFill>
                                <a:latin typeface="Times New Roman" pitchFamily="18" charset="0"/>
                                <a:cs typeface="Times New Roman" pitchFamily="18" charset="0"/>
                              </a:rPr>
                              <a:t>9+</a:t>
                            </a:r>
                          </a:p>
                        </p:txBody>
                      </p:sp>
                    </p:grpSp>
                    <p:sp>
                      <p:nvSpPr>
                        <p:cNvPr id="246" name="Oval 245"/>
                        <p:cNvSpPr/>
                        <p:nvPr/>
                      </p:nvSpPr>
                      <p:spPr>
                        <a:xfrm>
                          <a:off x="1023258" y="2707637"/>
                          <a:ext cx="76200" cy="76201"/>
                        </a:xfrm>
                        <a:prstGeom prst="ellipse">
                          <a:avLst/>
                        </a:prstGeom>
                        <a:solidFill>
                          <a:schemeClr val="tx1"/>
                        </a:solidFill>
                        <a:ln w="952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endParaRPr lang="en-US" sz="1250" b="1">
                            <a:solidFill>
                              <a:schemeClr val="tx1"/>
                            </a:solidFill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247" name="Oval 246"/>
                        <p:cNvSpPr/>
                        <p:nvPr/>
                      </p:nvSpPr>
                      <p:spPr>
                        <a:xfrm>
                          <a:off x="1219200" y="2590800"/>
                          <a:ext cx="76200" cy="76200"/>
                        </a:xfrm>
                        <a:prstGeom prst="ellipse">
                          <a:avLst/>
                        </a:prstGeom>
                        <a:solidFill>
                          <a:schemeClr val="tx1"/>
                        </a:solidFill>
                        <a:ln w="952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endParaRPr lang="en-US" sz="1250" b="1">
                            <a:solidFill>
                              <a:schemeClr val="tx1"/>
                            </a:solidFill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248" name="Oval 247"/>
                        <p:cNvSpPr/>
                        <p:nvPr/>
                      </p:nvSpPr>
                      <p:spPr>
                        <a:xfrm>
                          <a:off x="1785258" y="2783838"/>
                          <a:ext cx="76200" cy="76201"/>
                        </a:xfrm>
                        <a:prstGeom prst="ellipse">
                          <a:avLst/>
                        </a:prstGeom>
                        <a:solidFill>
                          <a:schemeClr val="tx1"/>
                        </a:solidFill>
                        <a:ln w="952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endParaRPr lang="en-US" sz="1250" b="1">
                            <a:solidFill>
                              <a:schemeClr val="tx1"/>
                            </a:solidFill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244" name="Oval 243"/>
                      <p:cNvSpPr/>
                      <p:nvPr/>
                    </p:nvSpPr>
                    <p:spPr>
                      <a:xfrm>
                        <a:off x="2590800" y="3368036"/>
                        <a:ext cx="76200" cy="76201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952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en-US" sz="1250" b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242" name="Oval 241"/>
                    <p:cNvSpPr/>
                    <p:nvPr/>
                  </p:nvSpPr>
                  <p:spPr>
                    <a:xfrm>
                      <a:off x="3124200" y="3048000"/>
                      <a:ext cx="76200" cy="762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endParaRPr lang="en-US" sz="1250" b="1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240" name="Oval 239"/>
                  <p:cNvSpPr/>
                  <p:nvPr/>
                </p:nvSpPr>
                <p:spPr>
                  <a:xfrm>
                    <a:off x="4757058" y="2438400"/>
                    <a:ext cx="76200" cy="76201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endParaRPr lang="en-US" sz="1250" b="1">
                      <a:solidFill>
                        <a:schemeClr val="tx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238" name="Oval 237"/>
                <p:cNvSpPr/>
                <p:nvPr/>
              </p:nvSpPr>
              <p:spPr>
                <a:xfrm>
                  <a:off x="5900058" y="3196586"/>
                  <a:ext cx="76200" cy="7620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 sz="1250" b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236" name="Oval 235"/>
              <p:cNvSpPr/>
              <p:nvPr/>
            </p:nvSpPr>
            <p:spPr>
              <a:xfrm>
                <a:off x="6400800" y="3368036"/>
                <a:ext cx="76200" cy="76201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250" b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34" name="Oval 233"/>
            <p:cNvSpPr/>
            <p:nvPr/>
          </p:nvSpPr>
          <p:spPr>
            <a:xfrm>
              <a:off x="7467600" y="2371087"/>
              <a:ext cx="76200" cy="7620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25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8153400" y="2362200"/>
            <a:ext cx="929640" cy="921434"/>
            <a:chOff x="8153400" y="2362200"/>
            <a:chExt cx="929640" cy="921434"/>
          </a:xfrm>
        </p:grpSpPr>
        <p:grpSp>
          <p:nvGrpSpPr>
            <p:cNvPr id="231" name="Group 230"/>
            <p:cNvGrpSpPr/>
            <p:nvPr/>
          </p:nvGrpSpPr>
          <p:grpSpPr>
            <a:xfrm>
              <a:off x="8153400" y="2362200"/>
              <a:ext cx="929640" cy="921434"/>
              <a:chOff x="7071360" y="2438398"/>
              <a:chExt cx="929640" cy="998220"/>
            </a:xfrm>
          </p:grpSpPr>
          <p:grpSp>
            <p:nvGrpSpPr>
              <p:cNvPr id="206" name="Group 205"/>
              <p:cNvGrpSpPr/>
              <p:nvPr/>
            </p:nvGrpSpPr>
            <p:grpSpPr>
              <a:xfrm>
                <a:off x="7071360" y="2438398"/>
                <a:ext cx="929640" cy="998220"/>
                <a:chOff x="6080760" y="2438398"/>
                <a:chExt cx="929640" cy="998220"/>
              </a:xfrm>
            </p:grpSpPr>
            <p:grpSp>
              <p:nvGrpSpPr>
                <p:cNvPr id="207" name="Group 187"/>
                <p:cNvGrpSpPr/>
                <p:nvPr/>
              </p:nvGrpSpPr>
              <p:grpSpPr>
                <a:xfrm>
                  <a:off x="6080760" y="2438398"/>
                  <a:ext cx="929640" cy="998220"/>
                  <a:chOff x="5013960" y="2438398"/>
                  <a:chExt cx="929640" cy="998220"/>
                </a:xfrm>
              </p:grpSpPr>
              <p:grpSp>
                <p:nvGrpSpPr>
                  <p:cNvPr id="209" name="Group 173"/>
                  <p:cNvGrpSpPr/>
                  <p:nvPr/>
                </p:nvGrpSpPr>
                <p:grpSpPr>
                  <a:xfrm>
                    <a:off x="5013960" y="2438398"/>
                    <a:ext cx="929640" cy="998220"/>
                    <a:chOff x="4023360" y="2362198"/>
                    <a:chExt cx="929640" cy="998220"/>
                  </a:xfrm>
                </p:grpSpPr>
                <p:grpSp>
                  <p:nvGrpSpPr>
                    <p:cNvPr id="211" name="Group 148"/>
                    <p:cNvGrpSpPr/>
                    <p:nvPr/>
                  </p:nvGrpSpPr>
                  <p:grpSpPr>
                    <a:xfrm>
                      <a:off x="4023360" y="2362198"/>
                      <a:ext cx="929640" cy="998220"/>
                      <a:chOff x="3032760" y="2362198"/>
                      <a:chExt cx="929640" cy="998220"/>
                    </a:xfrm>
                  </p:grpSpPr>
                  <p:grpSp>
                    <p:nvGrpSpPr>
                      <p:cNvPr id="213" name="Group 137"/>
                      <p:cNvGrpSpPr/>
                      <p:nvPr/>
                    </p:nvGrpSpPr>
                    <p:grpSpPr>
                      <a:xfrm>
                        <a:off x="3032760" y="2362198"/>
                        <a:ext cx="929640" cy="998220"/>
                        <a:chOff x="1965960" y="2438398"/>
                        <a:chExt cx="929640" cy="998220"/>
                      </a:xfrm>
                    </p:grpSpPr>
                    <p:grpSp>
                      <p:nvGrpSpPr>
                        <p:cNvPr id="215" name="Group 75"/>
                        <p:cNvGrpSpPr/>
                        <p:nvPr/>
                      </p:nvGrpSpPr>
                      <p:grpSpPr>
                        <a:xfrm>
                          <a:off x="1965960" y="2438398"/>
                          <a:ext cx="929640" cy="990600"/>
                          <a:chOff x="975360" y="2438398"/>
                          <a:chExt cx="929640" cy="990600"/>
                        </a:xfrm>
                      </p:grpSpPr>
                      <p:grpSp>
                        <p:nvGrpSpPr>
                          <p:cNvPr id="217" name="Group 17"/>
                          <p:cNvGrpSpPr/>
                          <p:nvPr/>
                        </p:nvGrpSpPr>
                        <p:grpSpPr>
                          <a:xfrm>
                            <a:off x="990600" y="2438398"/>
                            <a:ext cx="914400" cy="990600"/>
                            <a:chOff x="1828800" y="1752598"/>
                            <a:chExt cx="914400" cy="990600"/>
                          </a:xfrm>
                        </p:grpSpPr>
                        <p:sp>
                          <p:nvSpPr>
                            <p:cNvPr id="221" name="Oval 220"/>
                            <p:cNvSpPr/>
                            <p:nvPr/>
                          </p:nvSpPr>
                          <p:spPr>
                            <a:xfrm>
                              <a:off x="1828800" y="1752598"/>
                              <a:ext cx="914400" cy="990600"/>
                            </a:xfrm>
                            <a:prstGeom prst="ellipse">
                              <a:avLst/>
                            </a:prstGeom>
                            <a:solidFill>
                              <a:srgbClr val="FFFFFF"/>
                            </a:solidFill>
                            <a:ln w="9525">
                              <a:solidFill>
                                <a:schemeClr val="tx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endParaRPr lang="en-US" sz="1250" b="1">
                                <a:solidFill>
                                  <a:schemeClr val="tx1"/>
                                </a:solidFill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22" name="Oval 221"/>
                            <p:cNvSpPr/>
                            <p:nvPr/>
                          </p:nvSpPr>
                          <p:spPr>
                            <a:xfrm>
                              <a:off x="1920240" y="1851658"/>
                              <a:ext cx="731520" cy="792480"/>
                            </a:xfrm>
                            <a:prstGeom prst="ellipse">
                              <a:avLst/>
                            </a:prstGeom>
                            <a:solidFill>
                              <a:srgbClr val="FFFFFF"/>
                            </a:solidFill>
                            <a:ln w="9525">
                              <a:solidFill>
                                <a:schemeClr val="tx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endParaRPr lang="en-US" sz="1250" b="1">
                                <a:solidFill>
                                  <a:schemeClr val="tx1"/>
                                </a:solidFill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23" name="Oval 222"/>
                            <p:cNvSpPr/>
                            <p:nvPr/>
                          </p:nvSpPr>
                          <p:spPr>
                            <a:xfrm>
                              <a:off x="2034540" y="1975483"/>
                              <a:ext cx="502920" cy="544830"/>
                            </a:xfrm>
                            <a:prstGeom prst="ellipse">
                              <a:avLst/>
                            </a:prstGeom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n w="9525">
                              <a:solidFill>
                                <a:schemeClr val="tx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r>
                                <a:rPr lang="en-US" sz="1250" b="1" dirty="0">
                                  <a:solidFill>
                                    <a:schemeClr val="tx1"/>
                                  </a:solidFill>
                                  <a:latin typeface="Times New Roman" pitchFamily="18" charset="0"/>
                                  <a:cs typeface="Times New Roman" pitchFamily="18" charset="0"/>
                                </a:rPr>
                                <a:t>10+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218" name="Oval 217"/>
                          <p:cNvSpPr/>
                          <p:nvPr/>
                        </p:nvSpPr>
                        <p:spPr>
                          <a:xfrm>
                            <a:off x="975360" y="2700019"/>
                            <a:ext cx="76200" cy="76200"/>
                          </a:xfrm>
                          <a:prstGeom prst="ellipse">
                            <a:avLst/>
                          </a:prstGeom>
                          <a:solidFill>
                            <a:schemeClr val="tx1"/>
                          </a:solidFill>
                          <a:ln w="952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endParaRPr lang="en-US" sz="125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219" name="Oval 218"/>
                          <p:cNvSpPr/>
                          <p:nvPr/>
                        </p:nvSpPr>
                        <p:spPr>
                          <a:xfrm>
                            <a:off x="1219200" y="2590800"/>
                            <a:ext cx="76200" cy="76200"/>
                          </a:xfrm>
                          <a:prstGeom prst="ellipse">
                            <a:avLst/>
                          </a:prstGeom>
                          <a:solidFill>
                            <a:schemeClr val="tx1"/>
                          </a:solidFill>
                          <a:ln w="952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endParaRPr lang="en-US" sz="125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220" name="Oval 219"/>
                          <p:cNvSpPr/>
                          <p:nvPr/>
                        </p:nvSpPr>
                        <p:spPr>
                          <a:xfrm>
                            <a:off x="1676400" y="3195318"/>
                            <a:ext cx="76200" cy="76200"/>
                          </a:xfrm>
                          <a:prstGeom prst="ellipse">
                            <a:avLst/>
                          </a:prstGeom>
                          <a:solidFill>
                            <a:schemeClr val="tx1"/>
                          </a:solidFill>
                          <a:ln w="952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endParaRPr lang="en-US" sz="125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</p:grpSp>
                    <p:sp>
                      <p:nvSpPr>
                        <p:cNvPr id="216" name="Oval 215"/>
                        <p:cNvSpPr/>
                        <p:nvPr/>
                      </p:nvSpPr>
                      <p:spPr>
                        <a:xfrm>
                          <a:off x="2590800" y="3360418"/>
                          <a:ext cx="76200" cy="76200"/>
                        </a:xfrm>
                        <a:prstGeom prst="ellipse">
                          <a:avLst/>
                        </a:prstGeom>
                        <a:solidFill>
                          <a:schemeClr val="tx1"/>
                        </a:solidFill>
                        <a:ln w="952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endParaRPr lang="en-US" sz="1250" b="1">
                            <a:solidFill>
                              <a:schemeClr val="tx1"/>
                            </a:solidFill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214" name="Oval 213"/>
                      <p:cNvSpPr/>
                      <p:nvPr/>
                    </p:nvSpPr>
                    <p:spPr>
                      <a:xfrm>
                        <a:off x="3108960" y="3111498"/>
                        <a:ext cx="76200" cy="76199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952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en-US" sz="1250" b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212" name="Oval 211"/>
                    <p:cNvSpPr/>
                    <p:nvPr/>
                  </p:nvSpPr>
                  <p:spPr>
                    <a:xfrm>
                      <a:off x="4632960" y="2369818"/>
                      <a:ext cx="76200" cy="76201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endParaRPr lang="en-US" sz="1250" b="1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210" name="Oval 209"/>
                  <p:cNvSpPr/>
                  <p:nvPr/>
                </p:nvSpPr>
                <p:spPr>
                  <a:xfrm>
                    <a:off x="5867400" y="3048000"/>
                    <a:ext cx="76200" cy="762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endParaRPr lang="en-US" sz="1250" b="1">
                      <a:solidFill>
                        <a:schemeClr val="tx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208" name="Oval 207"/>
                <p:cNvSpPr/>
                <p:nvPr/>
              </p:nvSpPr>
              <p:spPr>
                <a:xfrm>
                  <a:off x="6400800" y="3360417"/>
                  <a:ext cx="76200" cy="76199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 sz="1250" b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230" name="Oval 229"/>
              <p:cNvSpPr/>
              <p:nvPr/>
            </p:nvSpPr>
            <p:spPr>
              <a:xfrm>
                <a:off x="7909560" y="2700019"/>
                <a:ext cx="76200" cy="76199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250" b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52" name="Oval 251"/>
            <p:cNvSpPr/>
            <p:nvPr/>
          </p:nvSpPr>
          <p:spPr>
            <a:xfrm>
              <a:off x="8382000" y="2362200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85" name="Group 584"/>
          <p:cNvGrpSpPr/>
          <p:nvPr/>
        </p:nvGrpSpPr>
        <p:grpSpPr>
          <a:xfrm>
            <a:off x="990600" y="2304758"/>
            <a:ext cx="914400" cy="914400"/>
            <a:chOff x="990600" y="2438400"/>
            <a:chExt cx="914400" cy="914400"/>
          </a:xfrm>
        </p:grpSpPr>
        <p:grpSp>
          <p:nvGrpSpPr>
            <p:cNvPr id="586" name="Group 585"/>
            <p:cNvGrpSpPr/>
            <p:nvPr/>
          </p:nvGrpSpPr>
          <p:grpSpPr>
            <a:xfrm>
              <a:off x="990600" y="2438400"/>
              <a:ext cx="914400" cy="914400"/>
              <a:chOff x="1828800" y="1752600"/>
              <a:chExt cx="914400" cy="914400"/>
            </a:xfrm>
          </p:grpSpPr>
          <p:sp>
            <p:nvSpPr>
              <p:cNvPr id="590" name="Oval 589"/>
              <p:cNvSpPr/>
              <p:nvPr/>
            </p:nvSpPr>
            <p:spPr>
              <a:xfrm>
                <a:off x="1828800" y="1752600"/>
                <a:ext cx="914400" cy="91440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250" b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91" name="Oval 590"/>
              <p:cNvSpPr/>
              <p:nvPr/>
            </p:nvSpPr>
            <p:spPr>
              <a:xfrm>
                <a:off x="1920240" y="1844040"/>
                <a:ext cx="731520" cy="73152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250" b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92" name="Oval 591"/>
              <p:cNvSpPr/>
              <p:nvPr/>
            </p:nvSpPr>
            <p:spPr>
              <a:xfrm>
                <a:off x="2034540" y="1958340"/>
                <a:ext cx="502920" cy="502920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1250" b="1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3+</a:t>
                </a:r>
              </a:p>
            </p:txBody>
          </p:sp>
        </p:grpSp>
        <p:sp>
          <p:nvSpPr>
            <p:cNvPr id="587" name="Oval 586"/>
            <p:cNvSpPr/>
            <p:nvPr/>
          </p:nvSpPr>
          <p:spPr>
            <a:xfrm>
              <a:off x="1066800" y="2514600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25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8" name="Oval 587"/>
            <p:cNvSpPr/>
            <p:nvPr/>
          </p:nvSpPr>
          <p:spPr>
            <a:xfrm>
              <a:off x="1219200" y="2590800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25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9" name="Oval 588"/>
            <p:cNvSpPr/>
            <p:nvPr/>
          </p:nvSpPr>
          <p:spPr>
            <a:xfrm>
              <a:off x="1676400" y="3048000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25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93" name="Group 592"/>
          <p:cNvGrpSpPr/>
          <p:nvPr/>
        </p:nvGrpSpPr>
        <p:grpSpPr>
          <a:xfrm>
            <a:off x="2013857" y="2304758"/>
            <a:ext cx="914400" cy="914400"/>
            <a:chOff x="1981200" y="2438400"/>
            <a:chExt cx="914400" cy="914400"/>
          </a:xfrm>
        </p:grpSpPr>
        <p:grpSp>
          <p:nvGrpSpPr>
            <p:cNvPr id="594" name="Group 593"/>
            <p:cNvGrpSpPr/>
            <p:nvPr/>
          </p:nvGrpSpPr>
          <p:grpSpPr>
            <a:xfrm>
              <a:off x="1981200" y="2438400"/>
              <a:ext cx="914400" cy="914400"/>
              <a:chOff x="990600" y="2438400"/>
              <a:chExt cx="914400" cy="914400"/>
            </a:xfrm>
          </p:grpSpPr>
          <p:grpSp>
            <p:nvGrpSpPr>
              <p:cNvPr id="596" name="Group 17"/>
              <p:cNvGrpSpPr/>
              <p:nvPr/>
            </p:nvGrpSpPr>
            <p:grpSpPr>
              <a:xfrm>
                <a:off x="990600" y="2438400"/>
                <a:ext cx="914400" cy="914400"/>
                <a:chOff x="1828800" y="1752600"/>
                <a:chExt cx="914400" cy="914400"/>
              </a:xfrm>
            </p:grpSpPr>
            <p:sp>
              <p:nvSpPr>
                <p:cNvPr id="600" name="Oval 599"/>
                <p:cNvSpPr/>
                <p:nvPr/>
              </p:nvSpPr>
              <p:spPr>
                <a:xfrm>
                  <a:off x="1828800" y="1752600"/>
                  <a:ext cx="914400" cy="914400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 sz="1250" b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01" name="Oval 600"/>
                <p:cNvSpPr/>
                <p:nvPr/>
              </p:nvSpPr>
              <p:spPr>
                <a:xfrm>
                  <a:off x="1920240" y="1844040"/>
                  <a:ext cx="731520" cy="731520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 sz="1250" b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02" name="Oval 601"/>
                <p:cNvSpPr/>
                <p:nvPr/>
              </p:nvSpPr>
              <p:spPr>
                <a:xfrm>
                  <a:off x="2034540" y="1958340"/>
                  <a:ext cx="502920" cy="502920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en-US" sz="1250" b="1" dirty="0">
                      <a:solidFill>
                        <a:schemeClr val="tx1"/>
                      </a:solidFill>
                      <a:latin typeface="Times New Roman" pitchFamily="18" charset="0"/>
                      <a:cs typeface="Times New Roman" pitchFamily="18" charset="0"/>
                    </a:rPr>
                    <a:t>4+</a:t>
                  </a:r>
                </a:p>
              </p:txBody>
            </p:sp>
          </p:grpSp>
          <p:sp>
            <p:nvSpPr>
              <p:cNvPr id="597" name="Oval 596"/>
              <p:cNvSpPr/>
              <p:nvPr/>
            </p:nvSpPr>
            <p:spPr>
              <a:xfrm>
                <a:off x="1066800" y="2514600"/>
                <a:ext cx="76200" cy="7620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250" b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98" name="Oval 597"/>
              <p:cNvSpPr/>
              <p:nvPr/>
            </p:nvSpPr>
            <p:spPr>
              <a:xfrm>
                <a:off x="1219200" y="2590800"/>
                <a:ext cx="76200" cy="7620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250" b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99" name="Oval 598"/>
              <p:cNvSpPr/>
              <p:nvPr/>
            </p:nvSpPr>
            <p:spPr>
              <a:xfrm>
                <a:off x="1676400" y="3048000"/>
                <a:ext cx="76200" cy="7620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250" b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95" name="Oval 594"/>
            <p:cNvSpPr/>
            <p:nvPr/>
          </p:nvSpPr>
          <p:spPr>
            <a:xfrm>
              <a:off x="2590800" y="3276600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25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03" name="Group 602"/>
          <p:cNvGrpSpPr/>
          <p:nvPr/>
        </p:nvGrpSpPr>
        <p:grpSpPr>
          <a:xfrm>
            <a:off x="3037114" y="2304758"/>
            <a:ext cx="914400" cy="914400"/>
            <a:chOff x="3048000" y="2362200"/>
            <a:chExt cx="914400" cy="914400"/>
          </a:xfrm>
        </p:grpSpPr>
        <p:grpSp>
          <p:nvGrpSpPr>
            <p:cNvPr id="604" name="Group 603"/>
            <p:cNvGrpSpPr/>
            <p:nvPr/>
          </p:nvGrpSpPr>
          <p:grpSpPr>
            <a:xfrm>
              <a:off x="3048000" y="2362200"/>
              <a:ext cx="914400" cy="914400"/>
              <a:chOff x="1981200" y="2438400"/>
              <a:chExt cx="914400" cy="914400"/>
            </a:xfrm>
          </p:grpSpPr>
          <p:grpSp>
            <p:nvGrpSpPr>
              <p:cNvPr id="606" name="Group 75"/>
              <p:cNvGrpSpPr/>
              <p:nvPr/>
            </p:nvGrpSpPr>
            <p:grpSpPr>
              <a:xfrm>
                <a:off x="1981200" y="2438400"/>
                <a:ext cx="914400" cy="914400"/>
                <a:chOff x="990600" y="2438400"/>
                <a:chExt cx="914400" cy="914400"/>
              </a:xfrm>
            </p:grpSpPr>
            <p:grpSp>
              <p:nvGrpSpPr>
                <p:cNvPr id="608" name="Group 17"/>
                <p:cNvGrpSpPr/>
                <p:nvPr/>
              </p:nvGrpSpPr>
              <p:grpSpPr>
                <a:xfrm>
                  <a:off x="990600" y="2438400"/>
                  <a:ext cx="914400" cy="914400"/>
                  <a:chOff x="1828800" y="1752600"/>
                  <a:chExt cx="914400" cy="914400"/>
                </a:xfrm>
              </p:grpSpPr>
              <p:sp>
                <p:nvSpPr>
                  <p:cNvPr id="612" name="Oval 611"/>
                  <p:cNvSpPr/>
                  <p:nvPr/>
                </p:nvSpPr>
                <p:spPr>
                  <a:xfrm>
                    <a:off x="1828800" y="1752600"/>
                    <a:ext cx="914400" cy="914400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endParaRPr lang="en-US" sz="1250" b="1">
                      <a:solidFill>
                        <a:schemeClr val="tx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13" name="Oval 612"/>
                  <p:cNvSpPr/>
                  <p:nvPr/>
                </p:nvSpPr>
                <p:spPr>
                  <a:xfrm>
                    <a:off x="1920240" y="1844040"/>
                    <a:ext cx="731520" cy="731520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endParaRPr lang="en-US" sz="1250" b="1">
                      <a:solidFill>
                        <a:schemeClr val="tx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14" name="Oval 613"/>
                  <p:cNvSpPr/>
                  <p:nvPr/>
                </p:nvSpPr>
                <p:spPr>
                  <a:xfrm>
                    <a:off x="2034540" y="1958340"/>
                    <a:ext cx="502920" cy="502920"/>
                  </a:xfrm>
                  <a:prstGeom prst="ellipse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r>
                      <a:rPr lang="en-US" sz="125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5+</a:t>
                    </a:r>
                  </a:p>
                </p:txBody>
              </p:sp>
            </p:grpSp>
            <p:sp>
              <p:nvSpPr>
                <p:cNvPr id="609" name="Oval 608"/>
                <p:cNvSpPr/>
                <p:nvPr/>
              </p:nvSpPr>
              <p:spPr>
                <a:xfrm>
                  <a:off x="1066800" y="2514600"/>
                  <a:ext cx="76200" cy="76200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 sz="1250" b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10" name="Oval 609"/>
                <p:cNvSpPr/>
                <p:nvPr/>
              </p:nvSpPr>
              <p:spPr>
                <a:xfrm>
                  <a:off x="1219200" y="2590800"/>
                  <a:ext cx="76200" cy="76200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 sz="1250" b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11" name="Oval 610"/>
                <p:cNvSpPr/>
                <p:nvPr/>
              </p:nvSpPr>
              <p:spPr>
                <a:xfrm>
                  <a:off x="1676400" y="3048000"/>
                  <a:ext cx="76200" cy="76200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 sz="1250" b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607" name="Oval 606"/>
              <p:cNvSpPr/>
              <p:nvPr/>
            </p:nvSpPr>
            <p:spPr>
              <a:xfrm>
                <a:off x="2590800" y="3276600"/>
                <a:ext cx="76200" cy="7620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250" b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05" name="Oval 604"/>
            <p:cNvSpPr/>
            <p:nvPr/>
          </p:nvSpPr>
          <p:spPr>
            <a:xfrm>
              <a:off x="3124200" y="3048000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25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15" name="Group 614"/>
          <p:cNvGrpSpPr/>
          <p:nvPr/>
        </p:nvGrpSpPr>
        <p:grpSpPr>
          <a:xfrm>
            <a:off x="4060371" y="2304758"/>
            <a:ext cx="914400" cy="914400"/>
            <a:chOff x="4038600" y="2362200"/>
            <a:chExt cx="914400" cy="914400"/>
          </a:xfrm>
        </p:grpSpPr>
        <p:grpSp>
          <p:nvGrpSpPr>
            <p:cNvPr id="616" name="Group 615"/>
            <p:cNvGrpSpPr/>
            <p:nvPr/>
          </p:nvGrpSpPr>
          <p:grpSpPr>
            <a:xfrm>
              <a:off x="4038600" y="2362200"/>
              <a:ext cx="914400" cy="914400"/>
              <a:chOff x="3048000" y="2362200"/>
              <a:chExt cx="914400" cy="914400"/>
            </a:xfrm>
          </p:grpSpPr>
          <p:grpSp>
            <p:nvGrpSpPr>
              <p:cNvPr id="618" name="Group 137"/>
              <p:cNvGrpSpPr/>
              <p:nvPr/>
            </p:nvGrpSpPr>
            <p:grpSpPr>
              <a:xfrm>
                <a:off x="3048000" y="2362200"/>
                <a:ext cx="914400" cy="914400"/>
                <a:chOff x="1981200" y="2438400"/>
                <a:chExt cx="914400" cy="914400"/>
              </a:xfrm>
            </p:grpSpPr>
            <p:grpSp>
              <p:nvGrpSpPr>
                <p:cNvPr id="620" name="Group 75"/>
                <p:cNvGrpSpPr/>
                <p:nvPr/>
              </p:nvGrpSpPr>
              <p:grpSpPr>
                <a:xfrm>
                  <a:off x="1981200" y="2438400"/>
                  <a:ext cx="914400" cy="914400"/>
                  <a:chOff x="990600" y="2438400"/>
                  <a:chExt cx="914400" cy="914400"/>
                </a:xfrm>
              </p:grpSpPr>
              <p:grpSp>
                <p:nvGrpSpPr>
                  <p:cNvPr id="622" name="Group 17"/>
                  <p:cNvGrpSpPr/>
                  <p:nvPr/>
                </p:nvGrpSpPr>
                <p:grpSpPr>
                  <a:xfrm>
                    <a:off x="990600" y="2438400"/>
                    <a:ext cx="914400" cy="914400"/>
                    <a:chOff x="1828800" y="1752600"/>
                    <a:chExt cx="914400" cy="914400"/>
                  </a:xfrm>
                </p:grpSpPr>
                <p:sp>
                  <p:nvSpPr>
                    <p:cNvPr id="626" name="Oval 625"/>
                    <p:cNvSpPr/>
                    <p:nvPr/>
                  </p:nvSpPr>
                  <p:spPr>
                    <a:xfrm>
                      <a:off x="1828800" y="1752600"/>
                      <a:ext cx="914400" cy="914400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endParaRPr lang="en-US" sz="1250" b="1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27" name="Oval 626"/>
                    <p:cNvSpPr/>
                    <p:nvPr/>
                  </p:nvSpPr>
                  <p:spPr>
                    <a:xfrm>
                      <a:off x="1920240" y="1844040"/>
                      <a:ext cx="731520" cy="731520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endParaRPr lang="en-US" sz="1250" b="1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28" name="Oval 627"/>
                    <p:cNvSpPr/>
                    <p:nvPr/>
                  </p:nvSpPr>
                  <p:spPr>
                    <a:xfrm>
                      <a:off x="2034540" y="1958340"/>
                      <a:ext cx="502920" cy="502920"/>
                    </a:xfrm>
                    <a:prstGeom prst="ellipse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r>
                        <a:rPr lang="en-US" sz="125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6+</a:t>
                      </a:r>
                    </a:p>
                  </p:txBody>
                </p:sp>
              </p:grpSp>
              <p:sp>
                <p:nvSpPr>
                  <p:cNvPr id="623" name="Oval 622"/>
                  <p:cNvSpPr/>
                  <p:nvPr/>
                </p:nvSpPr>
                <p:spPr>
                  <a:xfrm>
                    <a:off x="1066800" y="2514600"/>
                    <a:ext cx="76200" cy="762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endParaRPr lang="en-US" sz="1250" b="1">
                      <a:solidFill>
                        <a:schemeClr val="tx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24" name="Oval 623"/>
                  <p:cNvSpPr/>
                  <p:nvPr/>
                </p:nvSpPr>
                <p:spPr>
                  <a:xfrm>
                    <a:off x="1219200" y="2590800"/>
                    <a:ext cx="76200" cy="762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endParaRPr lang="en-US" sz="1250" b="1">
                      <a:solidFill>
                        <a:schemeClr val="tx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25" name="Oval 624"/>
                  <p:cNvSpPr/>
                  <p:nvPr/>
                </p:nvSpPr>
                <p:spPr>
                  <a:xfrm>
                    <a:off x="1676400" y="3048000"/>
                    <a:ext cx="76200" cy="762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endParaRPr lang="en-US" sz="1250" b="1">
                      <a:solidFill>
                        <a:schemeClr val="tx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621" name="Oval 620"/>
                <p:cNvSpPr/>
                <p:nvPr/>
              </p:nvSpPr>
              <p:spPr>
                <a:xfrm>
                  <a:off x="2590800" y="3276600"/>
                  <a:ext cx="76200" cy="76200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 sz="1250" b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619" name="Oval 618"/>
              <p:cNvSpPr/>
              <p:nvPr/>
            </p:nvSpPr>
            <p:spPr>
              <a:xfrm>
                <a:off x="3124200" y="3048000"/>
                <a:ext cx="76200" cy="7620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250" b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17" name="Oval 616"/>
            <p:cNvSpPr/>
            <p:nvPr/>
          </p:nvSpPr>
          <p:spPr>
            <a:xfrm>
              <a:off x="4724400" y="2438400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25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29" name="Group 628"/>
          <p:cNvGrpSpPr/>
          <p:nvPr/>
        </p:nvGrpSpPr>
        <p:grpSpPr>
          <a:xfrm>
            <a:off x="5083628" y="2304758"/>
            <a:ext cx="914400" cy="914400"/>
            <a:chOff x="5029200" y="2438400"/>
            <a:chExt cx="914400" cy="914400"/>
          </a:xfrm>
        </p:grpSpPr>
        <p:grpSp>
          <p:nvGrpSpPr>
            <p:cNvPr id="630" name="Group 173"/>
            <p:cNvGrpSpPr/>
            <p:nvPr/>
          </p:nvGrpSpPr>
          <p:grpSpPr>
            <a:xfrm>
              <a:off x="5029200" y="2438400"/>
              <a:ext cx="914400" cy="914400"/>
              <a:chOff x="4038600" y="2362200"/>
              <a:chExt cx="914400" cy="914400"/>
            </a:xfrm>
          </p:grpSpPr>
          <p:grpSp>
            <p:nvGrpSpPr>
              <p:cNvPr id="632" name="Group 148"/>
              <p:cNvGrpSpPr/>
              <p:nvPr/>
            </p:nvGrpSpPr>
            <p:grpSpPr>
              <a:xfrm>
                <a:off x="4038600" y="2362200"/>
                <a:ext cx="914400" cy="914400"/>
                <a:chOff x="3048000" y="2362200"/>
                <a:chExt cx="914400" cy="914400"/>
              </a:xfrm>
            </p:grpSpPr>
            <p:grpSp>
              <p:nvGrpSpPr>
                <p:cNvPr id="634" name="Group 137"/>
                <p:cNvGrpSpPr/>
                <p:nvPr/>
              </p:nvGrpSpPr>
              <p:grpSpPr>
                <a:xfrm>
                  <a:off x="3048000" y="2362200"/>
                  <a:ext cx="914400" cy="914400"/>
                  <a:chOff x="1981200" y="2438400"/>
                  <a:chExt cx="914400" cy="914400"/>
                </a:xfrm>
              </p:grpSpPr>
              <p:grpSp>
                <p:nvGrpSpPr>
                  <p:cNvPr id="636" name="Group 75"/>
                  <p:cNvGrpSpPr/>
                  <p:nvPr/>
                </p:nvGrpSpPr>
                <p:grpSpPr>
                  <a:xfrm>
                    <a:off x="1981200" y="2438400"/>
                    <a:ext cx="914400" cy="914400"/>
                    <a:chOff x="990600" y="2438400"/>
                    <a:chExt cx="914400" cy="914400"/>
                  </a:xfrm>
                </p:grpSpPr>
                <p:grpSp>
                  <p:nvGrpSpPr>
                    <p:cNvPr id="638" name="Group 17"/>
                    <p:cNvGrpSpPr/>
                    <p:nvPr/>
                  </p:nvGrpSpPr>
                  <p:grpSpPr>
                    <a:xfrm>
                      <a:off x="990600" y="2438400"/>
                      <a:ext cx="914400" cy="914400"/>
                      <a:chOff x="1828800" y="1752600"/>
                      <a:chExt cx="914400" cy="914400"/>
                    </a:xfrm>
                  </p:grpSpPr>
                  <p:sp>
                    <p:nvSpPr>
                      <p:cNvPr id="642" name="Oval 641"/>
                      <p:cNvSpPr/>
                      <p:nvPr/>
                    </p:nvSpPr>
                    <p:spPr>
                      <a:xfrm>
                        <a:off x="1828800" y="1752600"/>
                        <a:ext cx="914400" cy="914400"/>
                      </a:xfrm>
                      <a:prstGeom prst="ellipse">
                        <a:avLst/>
                      </a:prstGeom>
                      <a:solidFill>
                        <a:srgbClr val="FFFFFF"/>
                      </a:solidFill>
                      <a:ln w="952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en-US" sz="1250" b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643" name="Oval 642"/>
                      <p:cNvSpPr/>
                      <p:nvPr/>
                    </p:nvSpPr>
                    <p:spPr>
                      <a:xfrm>
                        <a:off x="1920240" y="1844040"/>
                        <a:ext cx="731520" cy="731520"/>
                      </a:xfrm>
                      <a:prstGeom prst="ellipse">
                        <a:avLst/>
                      </a:prstGeom>
                      <a:solidFill>
                        <a:srgbClr val="FFFFFF"/>
                      </a:solidFill>
                      <a:ln w="952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en-US" sz="1250" b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644" name="Oval 643"/>
                      <p:cNvSpPr/>
                      <p:nvPr/>
                    </p:nvSpPr>
                    <p:spPr>
                      <a:xfrm>
                        <a:off x="2034540" y="1958340"/>
                        <a:ext cx="502920" cy="502920"/>
                      </a:xfrm>
                      <a:prstGeom prst="ellipse">
                        <a:avLst/>
                      </a:prstGeom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ln w="952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r>
                          <a:rPr lang="en-US" sz="1250" b="1" dirty="0">
                            <a:solidFill>
                              <a:schemeClr val="tx1"/>
                            </a:solidFill>
                            <a:latin typeface="Times New Roman" pitchFamily="18" charset="0"/>
                            <a:cs typeface="Times New Roman" pitchFamily="18" charset="0"/>
                          </a:rPr>
                          <a:t>7+</a:t>
                        </a:r>
                      </a:p>
                    </p:txBody>
                  </p:sp>
                </p:grpSp>
                <p:sp>
                  <p:nvSpPr>
                    <p:cNvPr id="639" name="Oval 638"/>
                    <p:cNvSpPr/>
                    <p:nvPr/>
                  </p:nvSpPr>
                  <p:spPr>
                    <a:xfrm>
                      <a:off x="1066800" y="2514600"/>
                      <a:ext cx="76200" cy="762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endParaRPr lang="en-US" sz="1250" b="1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40" name="Oval 639"/>
                    <p:cNvSpPr/>
                    <p:nvPr/>
                  </p:nvSpPr>
                  <p:spPr>
                    <a:xfrm>
                      <a:off x="1219200" y="2590800"/>
                      <a:ext cx="76200" cy="762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endParaRPr lang="en-US" sz="1250" b="1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41" name="Oval 640"/>
                    <p:cNvSpPr/>
                    <p:nvPr/>
                  </p:nvSpPr>
                  <p:spPr>
                    <a:xfrm>
                      <a:off x="1676400" y="3048000"/>
                      <a:ext cx="76200" cy="762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endParaRPr lang="en-US" sz="1250" b="1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637" name="Oval 636"/>
                  <p:cNvSpPr/>
                  <p:nvPr/>
                </p:nvSpPr>
                <p:spPr>
                  <a:xfrm>
                    <a:off x="2590800" y="3276600"/>
                    <a:ext cx="76200" cy="762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endParaRPr lang="en-US" sz="1250" b="1">
                      <a:solidFill>
                        <a:schemeClr val="tx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635" name="Oval 634"/>
                <p:cNvSpPr/>
                <p:nvPr/>
              </p:nvSpPr>
              <p:spPr>
                <a:xfrm>
                  <a:off x="3124200" y="3048000"/>
                  <a:ext cx="76200" cy="76200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 sz="1250" b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633" name="Oval 632"/>
              <p:cNvSpPr/>
              <p:nvPr/>
            </p:nvSpPr>
            <p:spPr>
              <a:xfrm>
                <a:off x="4724400" y="2438400"/>
                <a:ext cx="76200" cy="7620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250" b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31" name="Oval 630"/>
            <p:cNvSpPr/>
            <p:nvPr/>
          </p:nvSpPr>
          <p:spPr>
            <a:xfrm>
              <a:off x="5867400" y="3048000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25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10" name="TextBox 709"/>
          <p:cNvSpPr txBox="1"/>
          <p:nvPr/>
        </p:nvSpPr>
        <p:spPr>
          <a:xfrm>
            <a:off x="0" y="4540347"/>
            <a:ext cx="9144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 kì 2: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 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8 nguyên tố từ Li đến Ne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Li 3+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10+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cả các nguyên tố đều có 2 lớp electron trong nguyên tử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5169722" y="3581400"/>
            <a:ext cx="822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7+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8092440" y="3581400"/>
            <a:ext cx="1051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10+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1069562" y="3581400"/>
            <a:ext cx="822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3+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3119642" y="3581400"/>
            <a:ext cx="822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5+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4144682" y="3581400"/>
            <a:ext cx="822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6+</a:t>
            </a:r>
          </a:p>
        </p:txBody>
      </p:sp>
      <p:sp>
        <p:nvSpPr>
          <p:cNvPr id="140" name="TextBox 139"/>
          <p:cNvSpPr txBox="1"/>
          <p:nvPr/>
        </p:nvSpPr>
        <p:spPr>
          <a:xfrm>
            <a:off x="2094602" y="3581400"/>
            <a:ext cx="822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4+</a:t>
            </a:r>
          </a:p>
        </p:txBody>
      </p:sp>
      <p:sp>
        <p:nvSpPr>
          <p:cNvPr id="141" name="TextBox 140"/>
          <p:cNvSpPr txBox="1"/>
          <p:nvPr/>
        </p:nvSpPr>
        <p:spPr>
          <a:xfrm>
            <a:off x="6194762" y="3581400"/>
            <a:ext cx="822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8+</a:t>
            </a:r>
          </a:p>
        </p:txBody>
      </p:sp>
      <p:sp>
        <p:nvSpPr>
          <p:cNvPr id="142" name="TextBox 141"/>
          <p:cNvSpPr txBox="1"/>
          <p:nvPr/>
        </p:nvSpPr>
        <p:spPr>
          <a:xfrm>
            <a:off x="7219802" y="3581400"/>
            <a:ext cx="822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9+</a:t>
            </a:r>
          </a:p>
        </p:txBody>
      </p:sp>
    </p:spTree>
    <p:extLst>
      <p:ext uri="{BB962C8B-B14F-4D97-AF65-F5344CB8AC3E}">
        <p14:creationId xmlns:p14="http://schemas.microsoft.com/office/powerpoint/2010/main" val="1355687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7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7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7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7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2" grpId="0"/>
      <p:bldP spid="134" grpId="0"/>
      <p:bldP spid="137" grpId="0"/>
      <p:bldP spid="138" grpId="0"/>
      <p:bldP spid="139" grpId="0"/>
      <p:bldP spid="140" grpId="0"/>
      <p:bldP spid="141" grpId="0"/>
      <p:bldP spid="14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76200" y="914400"/>
            <a:ext cx="9067800" cy="1371600"/>
            <a:chOff x="637310" y="2286000"/>
            <a:chExt cx="8735290" cy="1371600"/>
          </a:xfrm>
        </p:grpSpPr>
        <p:pic>
          <p:nvPicPr>
            <p:cNvPr id="5" name="Picture 2" descr="Picture"/>
            <p:cNvPicPr>
              <a:picLocks noChangeAspect="1" noChangeArrowheads="1"/>
            </p:cNvPicPr>
            <p:nvPr/>
          </p:nvPicPr>
          <p:blipFill>
            <a:blip r:embed="rId2">
              <a:lum bright="-10000" contrast="30000"/>
            </a:blip>
            <a:srcRect l="1875" t="25671" r="83125" b="64348"/>
            <a:stretch>
              <a:fillRect/>
            </a:stretch>
          </p:blipFill>
          <p:spPr bwMode="auto">
            <a:xfrm>
              <a:off x="637310" y="2286000"/>
              <a:ext cx="2867890" cy="13716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6" name="Picture 2" descr="Picture"/>
            <p:cNvPicPr>
              <a:picLocks noChangeAspect="1" noChangeArrowheads="1"/>
            </p:cNvPicPr>
            <p:nvPr/>
          </p:nvPicPr>
          <p:blipFill>
            <a:blip r:embed="rId2">
              <a:lum bright="-10000" contrast="30000"/>
            </a:blip>
            <a:srcRect l="68750" t="25651" r="625" b="64802"/>
            <a:stretch>
              <a:fillRect/>
            </a:stretch>
          </p:blipFill>
          <p:spPr bwMode="auto">
            <a:xfrm>
              <a:off x="3517322" y="2286000"/>
              <a:ext cx="5855278" cy="13716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</p:grp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429000" y="152400"/>
            <a:ext cx="2438400" cy="48736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Chu kì 3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/>
          </p:nvPr>
        </p:nvGraphicFramePr>
        <p:xfrm>
          <a:off x="76200" y="2270760"/>
          <a:ext cx="9144000" cy="2316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78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33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310640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Cấu tạo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nguyên tử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429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Điện tích</a:t>
                      </a:r>
                      <a:r>
                        <a:rPr lang="en-US" sz="2000" baseline="0" dirty="0">
                          <a:latin typeface="Times New Roman" pitchFamily="18" charset="0"/>
                          <a:cs typeface="Times New Roman" pitchFamily="18" charset="0"/>
                        </a:rPr>
                        <a:t> hạt nhân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52" name="Group 153"/>
          <p:cNvGrpSpPr>
            <a:grpSpLocks/>
          </p:cNvGrpSpPr>
          <p:nvPr/>
        </p:nvGrpSpPr>
        <p:grpSpPr bwMode="auto">
          <a:xfrm>
            <a:off x="992982" y="2347913"/>
            <a:ext cx="838200" cy="838200"/>
            <a:chOff x="744" y="3120"/>
            <a:chExt cx="528" cy="528"/>
          </a:xfrm>
        </p:grpSpPr>
        <p:sp>
          <p:nvSpPr>
            <p:cNvPr id="53" name="Oval 72"/>
            <p:cNvSpPr>
              <a:spLocks noChangeArrowheads="1"/>
            </p:cNvSpPr>
            <p:nvPr/>
          </p:nvSpPr>
          <p:spPr bwMode="auto">
            <a:xfrm>
              <a:off x="888" y="3270"/>
              <a:ext cx="240" cy="24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en-US" dirty="0">
                  <a:latin typeface=".VnTime" pitchFamily="34" charset="0"/>
                </a:rPr>
                <a:t>11+</a:t>
              </a:r>
            </a:p>
          </p:txBody>
        </p:sp>
        <p:sp>
          <p:nvSpPr>
            <p:cNvPr id="54" name="Oval 74"/>
            <p:cNvSpPr>
              <a:spLocks noChangeArrowheads="1"/>
            </p:cNvSpPr>
            <p:nvPr/>
          </p:nvSpPr>
          <p:spPr bwMode="auto">
            <a:xfrm>
              <a:off x="744" y="3120"/>
              <a:ext cx="528" cy="52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55" name="Oval 75"/>
            <p:cNvSpPr>
              <a:spLocks noChangeArrowheads="1"/>
            </p:cNvSpPr>
            <p:nvPr/>
          </p:nvSpPr>
          <p:spPr bwMode="auto">
            <a:xfrm>
              <a:off x="900" y="3508"/>
              <a:ext cx="48" cy="48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56" name="Oval 76"/>
            <p:cNvSpPr>
              <a:spLocks noChangeArrowheads="1"/>
            </p:cNvSpPr>
            <p:nvPr/>
          </p:nvSpPr>
          <p:spPr bwMode="auto">
            <a:xfrm>
              <a:off x="940" y="3154"/>
              <a:ext cx="48" cy="48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57" name="Oval 77"/>
            <p:cNvSpPr>
              <a:spLocks noChangeArrowheads="1"/>
            </p:cNvSpPr>
            <p:nvPr/>
          </p:nvSpPr>
          <p:spPr bwMode="auto">
            <a:xfrm>
              <a:off x="1208" y="3360"/>
              <a:ext cx="48" cy="48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58" name="Oval 78"/>
            <p:cNvSpPr>
              <a:spLocks noChangeArrowheads="1"/>
            </p:cNvSpPr>
            <p:nvPr/>
          </p:nvSpPr>
          <p:spPr bwMode="auto">
            <a:xfrm>
              <a:off x="1142" y="3312"/>
              <a:ext cx="48" cy="48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59" name="Oval 79"/>
            <p:cNvSpPr>
              <a:spLocks noChangeArrowheads="1"/>
            </p:cNvSpPr>
            <p:nvPr/>
          </p:nvSpPr>
          <p:spPr bwMode="auto">
            <a:xfrm>
              <a:off x="1112" y="3186"/>
              <a:ext cx="48" cy="48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60" name="Oval 84"/>
            <p:cNvSpPr>
              <a:spLocks noChangeArrowheads="1"/>
            </p:cNvSpPr>
            <p:nvPr/>
          </p:nvSpPr>
          <p:spPr bwMode="auto">
            <a:xfrm>
              <a:off x="816" y="3216"/>
              <a:ext cx="48" cy="48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61" name="Oval 85"/>
            <p:cNvSpPr>
              <a:spLocks noChangeArrowheads="1"/>
            </p:cNvSpPr>
            <p:nvPr/>
          </p:nvSpPr>
          <p:spPr bwMode="auto">
            <a:xfrm>
              <a:off x="960" y="3584"/>
              <a:ext cx="48" cy="48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62" name="Oval 86"/>
            <p:cNvSpPr>
              <a:spLocks noChangeArrowheads="1"/>
            </p:cNvSpPr>
            <p:nvPr/>
          </p:nvSpPr>
          <p:spPr bwMode="auto">
            <a:xfrm>
              <a:off x="820" y="3516"/>
              <a:ext cx="48" cy="48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63" name="Oval 87"/>
            <p:cNvSpPr>
              <a:spLocks noChangeArrowheads="1"/>
            </p:cNvSpPr>
            <p:nvPr/>
          </p:nvSpPr>
          <p:spPr bwMode="auto">
            <a:xfrm>
              <a:off x="1152" y="3512"/>
              <a:ext cx="48" cy="48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64" name="Oval 88"/>
            <p:cNvSpPr>
              <a:spLocks noChangeArrowheads="1"/>
            </p:cNvSpPr>
            <p:nvPr/>
          </p:nvSpPr>
          <p:spPr bwMode="auto">
            <a:xfrm>
              <a:off x="756" y="3380"/>
              <a:ext cx="48" cy="48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65" name="Oval 149"/>
            <p:cNvSpPr>
              <a:spLocks noChangeArrowheads="1"/>
            </p:cNvSpPr>
            <p:nvPr/>
          </p:nvSpPr>
          <p:spPr bwMode="auto">
            <a:xfrm>
              <a:off x="840" y="3222"/>
              <a:ext cx="336" cy="33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66" name="Oval 150"/>
            <p:cNvSpPr>
              <a:spLocks noChangeArrowheads="1"/>
            </p:cNvSpPr>
            <p:nvPr/>
          </p:nvSpPr>
          <p:spPr bwMode="auto">
            <a:xfrm>
              <a:off x="780" y="3168"/>
              <a:ext cx="456" cy="44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67" name="Oval 152"/>
            <p:cNvSpPr>
              <a:spLocks noChangeArrowheads="1"/>
            </p:cNvSpPr>
            <p:nvPr/>
          </p:nvSpPr>
          <p:spPr bwMode="auto">
            <a:xfrm>
              <a:off x="848" y="3132"/>
              <a:ext cx="48" cy="48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</p:grpSp>
      <p:grpSp>
        <p:nvGrpSpPr>
          <p:cNvPr id="68" name="Group 267"/>
          <p:cNvGrpSpPr>
            <a:grpSpLocks/>
          </p:cNvGrpSpPr>
          <p:nvPr/>
        </p:nvGrpSpPr>
        <p:grpSpPr bwMode="auto">
          <a:xfrm>
            <a:off x="2133600" y="2362202"/>
            <a:ext cx="838200" cy="842963"/>
            <a:chOff x="1344" y="3117"/>
            <a:chExt cx="528" cy="531"/>
          </a:xfrm>
        </p:grpSpPr>
        <p:grpSp>
          <p:nvGrpSpPr>
            <p:cNvPr id="69" name="Group 154"/>
            <p:cNvGrpSpPr>
              <a:grpSpLocks/>
            </p:cNvGrpSpPr>
            <p:nvPr/>
          </p:nvGrpSpPr>
          <p:grpSpPr bwMode="auto">
            <a:xfrm>
              <a:off x="1344" y="3117"/>
              <a:ext cx="528" cy="528"/>
              <a:chOff x="744" y="3120"/>
              <a:chExt cx="528" cy="528"/>
            </a:xfrm>
          </p:grpSpPr>
          <p:sp>
            <p:nvSpPr>
              <p:cNvPr id="71" name="Oval 155"/>
              <p:cNvSpPr>
                <a:spLocks noChangeArrowheads="1"/>
              </p:cNvSpPr>
              <p:nvPr/>
            </p:nvSpPr>
            <p:spPr bwMode="auto">
              <a:xfrm>
                <a:off x="888" y="3270"/>
                <a:ext cx="240" cy="240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altLang="en-US" dirty="0">
                    <a:latin typeface=".VnTime" pitchFamily="34" charset="0"/>
                  </a:rPr>
                  <a:t>12+</a:t>
                </a:r>
              </a:p>
            </p:txBody>
          </p:sp>
          <p:sp>
            <p:nvSpPr>
              <p:cNvPr id="72" name="Oval 156"/>
              <p:cNvSpPr>
                <a:spLocks noChangeArrowheads="1"/>
              </p:cNvSpPr>
              <p:nvPr/>
            </p:nvSpPr>
            <p:spPr bwMode="auto">
              <a:xfrm>
                <a:off x="744" y="3120"/>
                <a:ext cx="528" cy="528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73" name="Oval 157"/>
              <p:cNvSpPr>
                <a:spLocks noChangeArrowheads="1"/>
              </p:cNvSpPr>
              <p:nvPr/>
            </p:nvSpPr>
            <p:spPr bwMode="auto">
              <a:xfrm>
                <a:off x="900" y="3508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74" name="Oval 158"/>
              <p:cNvSpPr>
                <a:spLocks noChangeArrowheads="1"/>
              </p:cNvSpPr>
              <p:nvPr/>
            </p:nvSpPr>
            <p:spPr bwMode="auto">
              <a:xfrm>
                <a:off x="940" y="3154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75" name="Oval 159"/>
              <p:cNvSpPr>
                <a:spLocks noChangeArrowheads="1"/>
              </p:cNvSpPr>
              <p:nvPr/>
            </p:nvSpPr>
            <p:spPr bwMode="auto">
              <a:xfrm>
                <a:off x="1208" y="3360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76" name="Oval 160"/>
              <p:cNvSpPr>
                <a:spLocks noChangeArrowheads="1"/>
              </p:cNvSpPr>
              <p:nvPr/>
            </p:nvSpPr>
            <p:spPr bwMode="auto">
              <a:xfrm>
                <a:off x="1142" y="3312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77" name="Oval 161"/>
              <p:cNvSpPr>
                <a:spLocks noChangeArrowheads="1"/>
              </p:cNvSpPr>
              <p:nvPr/>
            </p:nvSpPr>
            <p:spPr bwMode="auto">
              <a:xfrm>
                <a:off x="1112" y="3186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78" name="Oval 162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79" name="Oval 163"/>
              <p:cNvSpPr>
                <a:spLocks noChangeArrowheads="1"/>
              </p:cNvSpPr>
              <p:nvPr/>
            </p:nvSpPr>
            <p:spPr bwMode="auto">
              <a:xfrm>
                <a:off x="960" y="3584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80" name="Oval 164"/>
              <p:cNvSpPr>
                <a:spLocks noChangeArrowheads="1"/>
              </p:cNvSpPr>
              <p:nvPr/>
            </p:nvSpPr>
            <p:spPr bwMode="auto">
              <a:xfrm>
                <a:off x="820" y="3516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81" name="Oval 165"/>
              <p:cNvSpPr>
                <a:spLocks noChangeArrowheads="1"/>
              </p:cNvSpPr>
              <p:nvPr/>
            </p:nvSpPr>
            <p:spPr bwMode="auto">
              <a:xfrm>
                <a:off x="1152" y="3512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82" name="Oval 166"/>
              <p:cNvSpPr>
                <a:spLocks noChangeArrowheads="1"/>
              </p:cNvSpPr>
              <p:nvPr/>
            </p:nvSpPr>
            <p:spPr bwMode="auto">
              <a:xfrm>
                <a:off x="756" y="3380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83" name="Oval 167"/>
              <p:cNvSpPr>
                <a:spLocks noChangeArrowheads="1"/>
              </p:cNvSpPr>
              <p:nvPr/>
            </p:nvSpPr>
            <p:spPr bwMode="auto">
              <a:xfrm>
                <a:off x="840" y="3222"/>
                <a:ext cx="336" cy="336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84" name="Oval 168"/>
              <p:cNvSpPr>
                <a:spLocks noChangeArrowheads="1"/>
              </p:cNvSpPr>
              <p:nvPr/>
            </p:nvSpPr>
            <p:spPr bwMode="auto">
              <a:xfrm>
                <a:off x="780" y="3168"/>
                <a:ext cx="456" cy="444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85" name="Oval 169"/>
              <p:cNvSpPr>
                <a:spLocks noChangeArrowheads="1"/>
              </p:cNvSpPr>
              <p:nvPr/>
            </p:nvSpPr>
            <p:spPr bwMode="auto">
              <a:xfrm>
                <a:off x="848" y="3132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</p:grpSp>
        <p:sp>
          <p:nvSpPr>
            <p:cNvPr id="70" name="Oval 185"/>
            <p:cNvSpPr>
              <a:spLocks noChangeArrowheads="1"/>
            </p:cNvSpPr>
            <p:nvPr/>
          </p:nvSpPr>
          <p:spPr bwMode="auto">
            <a:xfrm>
              <a:off x="1680" y="3600"/>
              <a:ext cx="48" cy="48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</p:grpSp>
      <p:grpSp>
        <p:nvGrpSpPr>
          <p:cNvPr id="86" name="Group 287"/>
          <p:cNvGrpSpPr>
            <a:grpSpLocks/>
          </p:cNvGrpSpPr>
          <p:nvPr/>
        </p:nvGrpSpPr>
        <p:grpSpPr bwMode="auto">
          <a:xfrm>
            <a:off x="3124200" y="2362202"/>
            <a:ext cx="838200" cy="842963"/>
            <a:chOff x="1968" y="3120"/>
            <a:chExt cx="528" cy="531"/>
          </a:xfrm>
        </p:grpSpPr>
        <p:sp>
          <p:nvSpPr>
            <p:cNvPr id="87" name="Oval 288"/>
            <p:cNvSpPr>
              <a:spLocks noChangeArrowheads="1"/>
            </p:cNvSpPr>
            <p:nvPr/>
          </p:nvSpPr>
          <p:spPr bwMode="auto">
            <a:xfrm>
              <a:off x="2433" y="3216"/>
              <a:ext cx="48" cy="48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grpSp>
          <p:nvGrpSpPr>
            <p:cNvPr id="88" name="Group 289"/>
            <p:cNvGrpSpPr>
              <a:grpSpLocks/>
            </p:cNvGrpSpPr>
            <p:nvPr/>
          </p:nvGrpSpPr>
          <p:grpSpPr bwMode="auto">
            <a:xfrm>
              <a:off x="1968" y="3120"/>
              <a:ext cx="528" cy="528"/>
              <a:chOff x="744" y="3120"/>
              <a:chExt cx="528" cy="528"/>
            </a:xfrm>
          </p:grpSpPr>
          <p:sp>
            <p:nvSpPr>
              <p:cNvPr id="90" name="Oval 290"/>
              <p:cNvSpPr>
                <a:spLocks noChangeArrowheads="1"/>
              </p:cNvSpPr>
              <p:nvPr/>
            </p:nvSpPr>
            <p:spPr bwMode="auto">
              <a:xfrm>
                <a:off x="888" y="3270"/>
                <a:ext cx="240" cy="240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altLang="en-US" dirty="0">
                    <a:latin typeface=".VnTime" pitchFamily="34" charset="0"/>
                  </a:rPr>
                  <a:t>13+</a:t>
                </a:r>
              </a:p>
            </p:txBody>
          </p:sp>
          <p:sp>
            <p:nvSpPr>
              <p:cNvPr id="91" name="Oval 291"/>
              <p:cNvSpPr>
                <a:spLocks noChangeArrowheads="1"/>
              </p:cNvSpPr>
              <p:nvPr/>
            </p:nvSpPr>
            <p:spPr bwMode="auto">
              <a:xfrm>
                <a:off x="744" y="3120"/>
                <a:ext cx="528" cy="528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92" name="Oval 292"/>
              <p:cNvSpPr>
                <a:spLocks noChangeArrowheads="1"/>
              </p:cNvSpPr>
              <p:nvPr/>
            </p:nvSpPr>
            <p:spPr bwMode="auto">
              <a:xfrm>
                <a:off x="900" y="3508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93" name="Oval 293"/>
              <p:cNvSpPr>
                <a:spLocks noChangeArrowheads="1"/>
              </p:cNvSpPr>
              <p:nvPr/>
            </p:nvSpPr>
            <p:spPr bwMode="auto">
              <a:xfrm>
                <a:off x="940" y="3154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94" name="Oval 294"/>
              <p:cNvSpPr>
                <a:spLocks noChangeArrowheads="1"/>
              </p:cNvSpPr>
              <p:nvPr/>
            </p:nvSpPr>
            <p:spPr bwMode="auto">
              <a:xfrm>
                <a:off x="1208" y="3360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95" name="Oval 295"/>
              <p:cNvSpPr>
                <a:spLocks noChangeArrowheads="1"/>
              </p:cNvSpPr>
              <p:nvPr/>
            </p:nvSpPr>
            <p:spPr bwMode="auto">
              <a:xfrm>
                <a:off x="1142" y="3312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96" name="Oval 296"/>
              <p:cNvSpPr>
                <a:spLocks noChangeArrowheads="1"/>
              </p:cNvSpPr>
              <p:nvPr/>
            </p:nvSpPr>
            <p:spPr bwMode="auto">
              <a:xfrm>
                <a:off x="1112" y="3186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97" name="Oval 297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98" name="Oval 298"/>
              <p:cNvSpPr>
                <a:spLocks noChangeArrowheads="1"/>
              </p:cNvSpPr>
              <p:nvPr/>
            </p:nvSpPr>
            <p:spPr bwMode="auto">
              <a:xfrm>
                <a:off x="960" y="3584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99" name="Oval 299"/>
              <p:cNvSpPr>
                <a:spLocks noChangeArrowheads="1"/>
              </p:cNvSpPr>
              <p:nvPr/>
            </p:nvSpPr>
            <p:spPr bwMode="auto">
              <a:xfrm>
                <a:off x="820" y="3516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00" name="Oval 300"/>
              <p:cNvSpPr>
                <a:spLocks noChangeArrowheads="1"/>
              </p:cNvSpPr>
              <p:nvPr/>
            </p:nvSpPr>
            <p:spPr bwMode="auto">
              <a:xfrm>
                <a:off x="1152" y="3512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01" name="Oval 301"/>
              <p:cNvSpPr>
                <a:spLocks noChangeArrowheads="1"/>
              </p:cNvSpPr>
              <p:nvPr/>
            </p:nvSpPr>
            <p:spPr bwMode="auto">
              <a:xfrm>
                <a:off x="756" y="3380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02" name="Oval 302"/>
              <p:cNvSpPr>
                <a:spLocks noChangeArrowheads="1"/>
              </p:cNvSpPr>
              <p:nvPr/>
            </p:nvSpPr>
            <p:spPr bwMode="auto">
              <a:xfrm>
                <a:off x="840" y="3222"/>
                <a:ext cx="336" cy="336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03" name="Oval 303"/>
              <p:cNvSpPr>
                <a:spLocks noChangeArrowheads="1"/>
              </p:cNvSpPr>
              <p:nvPr/>
            </p:nvSpPr>
            <p:spPr bwMode="auto">
              <a:xfrm>
                <a:off x="780" y="3168"/>
                <a:ext cx="456" cy="444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04" name="Oval 304"/>
              <p:cNvSpPr>
                <a:spLocks noChangeArrowheads="1"/>
              </p:cNvSpPr>
              <p:nvPr/>
            </p:nvSpPr>
            <p:spPr bwMode="auto">
              <a:xfrm>
                <a:off x="848" y="3132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</p:grpSp>
        <p:sp>
          <p:nvSpPr>
            <p:cNvPr id="89" name="Oval 305"/>
            <p:cNvSpPr>
              <a:spLocks noChangeArrowheads="1"/>
            </p:cNvSpPr>
            <p:nvPr/>
          </p:nvSpPr>
          <p:spPr bwMode="auto">
            <a:xfrm>
              <a:off x="2304" y="3603"/>
              <a:ext cx="48" cy="48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</p:grpSp>
      <p:grpSp>
        <p:nvGrpSpPr>
          <p:cNvPr id="105" name="Group 323"/>
          <p:cNvGrpSpPr>
            <a:grpSpLocks/>
          </p:cNvGrpSpPr>
          <p:nvPr/>
        </p:nvGrpSpPr>
        <p:grpSpPr bwMode="auto">
          <a:xfrm>
            <a:off x="4114800" y="2362200"/>
            <a:ext cx="838200" cy="857250"/>
            <a:chOff x="2592" y="3111"/>
            <a:chExt cx="528" cy="540"/>
          </a:xfrm>
        </p:grpSpPr>
        <p:sp>
          <p:nvSpPr>
            <p:cNvPr id="106" name="Oval 178"/>
            <p:cNvSpPr>
              <a:spLocks noChangeArrowheads="1"/>
            </p:cNvSpPr>
            <p:nvPr/>
          </p:nvSpPr>
          <p:spPr bwMode="auto">
            <a:xfrm>
              <a:off x="2919" y="3111"/>
              <a:ext cx="48" cy="48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107" name="Oval 174"/>
            <p:cNvSpPr>
              <a:spLocks noChangeArrowheads="1"/>
            </p:cNvSpPr>
            <p:nvPr/>
          </p:nvSpPr>
          <p:spPr bwMode="auto">
            <a:xfrm>
              <a:off x="3057" y="3216"/>
              <a:ext cx="48" cy="48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grpSp>
          <p:nvGrpSpPr>
            <p:cNvPr id="108" name="Group 269"/>
            <p:cNvGrpSpPr>
              <a:grpSpLocks/>
            </p:cNvGrpSpPr>
            <p:nvPr/>
          </p:nvGrpSpPr>
          <p:grpSpPr bwMode="auto">
            <a:xfrm>
              <a:off x="2592" y="3120"/>
              <a:ext cx="528" cy="528"/>
              <a:chOff x="744" y="3120"/>
              <a:chExt cx="528" cy="528"/>
            </a:xfrm>
          </p:grpSpPr>
          <p:sp>
            <p:nvSpPr>
              <p:cNvPr id="110" name="Oval 270"/>
              <p:cNvSpPr>
                <a:spLocks noChangeArrowheads="1"/>
              </p:cNvSpPr>
              <p:nvPr/>
            </p:nvSpPr>
            <p:spPr bwMode="auto">
              <a:xfrm>
                <a:off x="888" y="3270"/>
                <a:ext cx="240" cy="240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altLang="en-US" dirty="0">
                    <a:latin typeface=".VnTime" pitchFamily="34" charset="0"/>
                  </a:rPr>
                  <a:t>14+</a:t>
                </a:r>
              </a:p>
            </p:txBody>
          </p:sp>
          <p:sp>
            <p:nvSpPr>
              <p:cNvPr id="111" name="Oval 271"/>
              <p:cNvSpPr>
                <a:spLocks noChangeArrowheads="1"/>
              </p:cNvSpPr>
              <p:nvPr/>
            </p:nvSpPr>
            <p:spPr bwMode="auto">
              <a:xfrm>
                <a:off x="744" y="3120"/>
                <a:ext cx="528" cy="528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12" name="Oval 272"/>
              <p:cNvSpPr>
                <a:spLocks noChangeArrowheads="1"/>
              </p:cNvSpPr>
              <p:nvPr/>
            </p:nvSpPr>
            <p:spPr bwMode="auto">
              <a:xfrm>
                <a:off x="900" y="3508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13" name="Oval 273"/>
              <p:cNvSpPr>
                <a:spLocks noChangeArrowheads="1"/>
              </p:cNvSpPr>
              <p:nvPr/>
            </p:nvSpPr>
            <p:spPr bwMode="auto">
              <a:xfrm>
                <a:off x="940" y="3154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14" name="Oval 274"/>
              <p:cNvSpPr>
                <a:spLocks noChangeArrowheads="1"/>
              </p:cNvSpPr>
              <p:nvPr/>
            </p:nvSpPr>
            <p:spPr bwMode="auto">
              <a:xfrm>
                <a:off x="1208" y="3360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15" name="Oval 275"/>
              <p:cNvSpPr>
                <a:spLocks noChangeArrowheads="1"/>
              </p:cNvSpPr>
              <p:nvPr/>
            </p:nvSpPr>
            <p:spPr bwMode="auto">
              <a:xfrm>
                <a:off x="1142" y="3312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16" name="Oval 276"/>
              <p:cNvSpPr>
                <a:spLocks noChangeArrowheads="1"/>
              </p:cNvSpPr>
              <p:nvPr/>
            </p:nvSpPr>
            <p:spPr bwMode="auto">
              <a:xfrm>
                <a:off x="1112" y="3186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17" name="Oval 277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18" name="Oval 278"/>
              <p:cNvSpPr>
                <a:spLocks noChangeArrowheads="1"/>
              </p:cNvSpPr>
              <p:nvPr/>
            </p:nvSpPr>
            <p:spPr bwMode="auto">
              <a:xfrm>
                <a:off x="960" y="3584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19" name="Oval 279"/>
              <p:cNvSpPr>
                <a:spLocks noChangeArrowheads="1"/>
              </p:cNvSpPr>
              <p:nvPr/>
            </p:nvSpPr>
            <p:spPr bwMode="auto">
              <a:xfrm>
                <a:off x="820" y="3516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20" name="Oval 280"/>
              <p:cNvSpPr>
                <a:spLocks noChangeArrowheads="1"/>
              </p:cNvSpPr>
              <p:nvPr/>
            </p:nvSpPr>
            <p:spPr bwMode="auto">
              <a:xfrm>
                <a:off x="1152" y="3512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21" name="Oval 281"/>
              <p:cNvSpPr>
                <a:spLocks noChangeArrowheads="1"/>
              </p:cNvSpPr>
              <p:nvPr/>
            </p:nvSpPr>
            <p:spPr bwMode="auto">
              <a:xfrm>
                <a:off x="756" y="3380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22" name="Oval 282"/>
              <p:cNvSpPr>
                <a:spLocks noChangeArrowheads="1"/>
              </p:cNvSpPr>
              <p:nvPr/>
            </p:nvSpPr>
            <p:spPr bwMode="auto">
              <a:xfrm>
                <a:off x="840" y="3222"/>
                <a:ext cx="336" cy="336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23" name="Oval 283"/>
              <p:cNvSpPr>
                <a:spLocks noChangeArrowheads="1"/>
              </p:cNvSpPr>
              <p:nvPr/>
            </p:nvSpPr>
            <p:spPr bwMode="auto">
              <a:xfrm>
                <a:off x="780" y="3168"/>
                <a:ext cx="456" cy="444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24" name="Oval 284"/>
              <p:cNvSpPr>
                <a:spLocks noChangeArrowheads="1"/>
              </p:cNvSpPr>
              <p:nvPr/>
            </p:nvSpPr>
            <p:spPr bwMode="auto">
              <a:xfrm>
                <a:off x="848" y="3132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</p:grpSp>
        <p:sp>
          <p:nvSpPr>
            <p:cNvPr id="109" name="Oval 285"/>
            <p:cNvSpPr>
              <a:spLocks noChangeArrowheads="1"/>
            </p:cNvSpPr>
            <p:nvPr/>
          </p:nvSpPr>
          <p:spPr bwMode="auto">
            <a:xfrm>
              <a:off x="2928" y="3603"/>
              <a:ext cx="48" cy="48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</p:grpSp>
      <p:grpSp>
        <p:nvGrpSpPr>
          <p:cNvPr id="125" name="Group 344"/>
          <p:cNvGrpSpPr>
            <a:grpSpLocks/>
          </p:cNvGrpSpPr>
          <p:nvPr/>
        </p:nvGrpSpPr>
        <p:grpSpPr bwMode="auto">
          <a:xfrm>
            <a:off x="5181600" y="2362200"/>
            <a:ext cx="838200" cy="857250"/>
            <a:chOff x="3234" y="3120"/>
            <a:chExt cx="528" cy="540"/>
          </a:xfrm>
        </p:grpSpPr>
        <p:sp>
          <p:nvSpPr>
            <p:cNvPr id="126" name="Oval 322"/>
            <p:cNvSpPr>
              <a:spLocks noChangeArrowheads="1"/>
            </p:cNvSpPr>
            <p:nvPr/>
          </p:nvSpPr>
          <p:spPr bwMode="auto">
            <a:xfrm>
              <a:off x="3354" y="3609"/>
              <a:ext cx="48" cy="48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127" name="Oval 325"/>
            <p:cNvSpPr>
              <a:spLocks noChangeArrowheads="1"/>
            </p:cNvSpPr>
            <p:nvPr/>
          </p:nvSpPr>
          <p:spPr bwMode="auto">
            <a:xfrm>
              <a:off x="3561" y="3120"/>
              <a:ext cx="48" cy="48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128" name="Oval 326"/>
            <p:cNvSpPr>
              <a:spLocks noChangeArrowheads="1"/>
            </p:cNvSpPr>
            <p:nvPr/>
          </p:nvSpPr>
          <p:spPr bwMode="auto">
            <a:xfrm>
              <a:off x="3699" y="3225"/>
              <a:ext cx="48" cy="48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grpSp>
          <p:nvGrpSpPr>
            <p:cNvPr id="129" name="Group 327"/>
            <p:cNvGrpSpPr>
              <a:grpSpLocks/>
            </p:cNvGrpSpPr>
            <p:nvPr/>
          </p:nvGrpSpPr>
          <p:grpSpPr bwMode="auto">
            <a:xfrm>
              <a:off x="3234" y="3129"/>
              <a:ext cx="528" cy="528"/>
              <a:chOff x="744" y="3120"/>
              <a:chExt cx="528" cy="528"/>
            </a:xfrm>
          </p:grpSpPr>
          <p:sp>
            <p:nvSpPr>
              <p:cNvPr id="131" name="Oval 328"/>
              <p:cNvSpPr>
                <a:spLocks noChangeArrowheads="1"/>
              </p:cNvSpPr>
              <p:nvPr/>
            </p:nvSpPr>
            <p:spPr bwMode="auto">
              <a:xfrm>
                <a:off x="888" y="3270"/>
                <a:ext cx="240" cy="240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altLang="en-US" dirty="0">
                    <a:latin typeface=".VnTime" pitchFamily="34" charset="0"/>
                  </a:rPr>
                  <a:t>15+</a:t>
                </a:r>
              </a:p>
            </p:txBody>
          </p:sp>
          <p:sp>
            <p:nvSpPr>
              <p:cNvPr id="132" name="Oval 329"/>
              <p:cNvSpPr>
                <a:spLocks noChangeArrowheads="1"/>
              </p:cNvSpPr>
              <p:nvPr/>
            </p:nvSpPr>
            <p:spPr bwMode="auto">
              <a:xfrm>
                <a:off x="744" y="3120"/>
                <a:ext cx="528" cy="528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33" name="Oval 330"/>
              <p:cNvSpPr>
                <a:spLocks noChangeArrowheads="1"/>
              </p:cNvSpPr>
              <p:nvPr/>
            </p:nvSpPr>
            <p:spPr bwMode="auto">
              <a:xfrm>
                <a:off x="900" y="3508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34" name="Oval 331"/>
              <p:cNvSpPr>
                <a:spLocks noChangeArrowheads="1"/>
              </p:cNvSpPr>
              <p:nvPr/>
            </p:nvSpPr>
            <p:spPr bwMode="auto">
              <a:xfrm>
                <a:off x="940" y="3154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35" name="Oval 332"/>
              <p:cNvSpPr>
                <a:spLocks noChangeArrowheads="1"/>
              </p:cNvSpPr>
              <p:nvPr/>
            </p:nvSpPr>
            <p:spPr bwMode="auto">
              <a:xfrm>
                <a:off x="1208" y="3360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36" name="Oval 333"/>
              <p:cNvSpPr>
                <a:spLocks noChangeArrowheads="1"/>
              </p:cNvSpPr>
              <p:nvPr/>
            </p:nvSpPr>
            <p:spPr bwMode="auto">
              <a:xfrm>
                <a:off x="1142" y="3312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37" name="Oval 334"/>
              <p:cNvSpPr>
                <a:spLocks noChangeArrowheads="1"/>
              </p:cNvSpPr>
              <p:nvPr/>
            </p:nvSpPr>
            <p:spPr bwMode="auto">
              <a:xfrm>
                <a:off x="1112" y="3186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38" name="Oval 335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39" name="Oval 336"/>
              <p:cNvSpPr>
                <a:spLocks noChangeArrowheads="1"/>
              </p:cNvSpPr>
              <p:nvPr/>
            </p:nvSpPr>
            <p:spPr bwMode="auto">
              <a:xfrm>
                <a:off x="960" y="3584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40" name="Oval 337"/>
              <p:cNvSpPr>
                <a:spLocks noChangeArrowheads="1"/>
              </p:cNvSpPr>
              <p:nvPr/>
            </p:nvSpPr>
            <p:spPr bwMode="auto">
              <a:xfrm>
                <a:off x="820" y="3516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41" name="Oval 338"/>
              <p:cNvSpPr>
                <a:spLocks noChangeArrowheads="1"/>
              </p:cNvSpPr>
              <p:nvPr/>
            </p:nvSpPr>
            <p:spPr bwMode="auto">
              <a:xfrm>
                <a:off x="1152" y="3512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42" name="Oval 339"/>
              <p:cNvSpPr>
                <a:spLocks noChangeArrowheads="1"/>
              </p:cNvSpPr>
              <p:nvPr/>
            </p:nvSpPr>
            <p:spPr bwMode="auto">
              <a:xfrm>
                <a:off x="756" y="3380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43" name="Oval 340"/>
              <p:cNvSpPr>
                <a:spLocks noChangeArrowheads="1"/>
              </p:cNvSpPr>
              <p:nvPr/>
            </p:nvSpPr>
            <p:spPr bwMode="auto">
              <a:xfrm>
                <a:off x="840" y="3222"/>
                <a:ext cx="336" cy="336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44" name="Oval 341"/>
              <p:cNvSpPr>
                <a:spLocks noChangeArrowheads="1"/>
              </p:cNvSpPr>
              <p:nvPr/>
            </p:nvSpPr>
            <p:spPr bwMode="auto">
              <a:xfrm>
                <a:off x="780" y="3168"/>
                <a:ext cx="456" cy="444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45" name="Oval 342"/>
              <p:cNvSpPr>
                <a:spLocks noChangeArrowheads="1"/>
              </p:cNvSpPr>
              <p:nvPr/>
            </p:nvSpPr>
            <p:spPr bwMode="auto">
              <a:xfrm>
                <a:off x="848" y="3132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</p:grpSp>
        <p:sp>
          <p:nvSpPr>
            <p:cNvPr id="130" name="Oval 343"/>
            <p:cNvSpPr>
              <a:spLocks noChangeArrowheads="1"/>
            </p:cNvSpPr>
            <p:nvPr/>
          </p:nvSpPr>
          <p:spPr bwMode="auto">
            <a:xfrm>
              <a:off x="3570" y="3612"/>
              <a:ext cx="48" cy="48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</p:grpSp>
      <p:grpSp>
        <p:nvGrpSpPr>
          <p:cNvPr id="146" name="Group 367"/>
          <p:cNvGrpSpPr>
            <a:grpSpLocks/>
          </p:cNvGrpSpPr>
          <p:nvPr/>
        </p:nvGrpSpPr>
        <p:grpSpPr bwMode="auto">
          <a:xfrm>
            <a:off x="6189665" y="2362200"/>
            <a:ext cx="852487" cy="876300"/>
            <a:chOff x="3831" y="3108"/>
            <a:chExt cx="537" cy="552"/>
          </a:xfrm>
        </p:grpSpPr>
        <p:sp>
          <p:nvSpPr>
            <p:cNvPr id="147" name="Oval 346"/>
            <p:cNvSpPr>
              <a:spLocks noChangeArrowheads="1"/>
            </p:cNvSpPr>
            <p:nvPr/>
          </p:nvSpPr>
          <p:spPr bwMode="auto">
            <a:xfrm>
              <a:off x="3960" y="3603"/>
              <a:ext cx="48" cy="48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148" name="Oval 347"/>
            <p:cNvSpPr>
              <a:spLocks noChangeArrowheads="1"/>
            </p:cNvSpPr>
            <p:nvPr/>
          </p:nvSpPr>
          <p:spPr bwMode="auto">
            <a:xfrm>
              <a:off x="4167" y="3108"/>
              <a:ext cx="48" cy="48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149" name="Oval 348"/>
            <p:cNvSpPr>
              <a:spLocks noChangeArrowheads="1"/>
            </p:cNvSpPr>
            <p:nvPr/>
          </p:nvSpPr>
          <p:spPr bwMode="auto">
            <a:xfrm>
              <a:off x="4305" y="3225"/>
              <a:ext cx="48" cy="48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grpSp>
          <p:nvGrpSpPr>
            <p:cNvPr id="150" name="Group 349"/>
            <p:cNvGrpSpPr>
              <a:grpSpLocks/>
            </p:cNvGrpSpPr>
            <p:nvPr/>
          </p:nvGrpSpPr>
          <p:grpSpPr bwMode="auto">
            <a:xfrm>
              <a:off x="3840" y="3120"/>
              <a:ext cx="528" cy="528"/>
              <a:chOff x="744" y="3120"/>
              <a:chExt cx="528" cy="528"/>
            </a:xfrm>
          </p:grpSpPr>
          <p:sp>
            <p:nvSpPr>
              <p:cNvPr id="153" name="Oval 350"/>
              <p:cNvSpPr>
                <a:spLocks noChangeArrowheads="1"/>
              </p:cNvSpPr>
              <p:nvPr/>
            </p:nvSpPr>
            <p:spPr bwMode="auto">
              <a:xfrm>
                <a:off x="888" y="3270"/>
                <a:ext cx="240" cy="240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altLang="en-US" dirty="0">
                    <a:latin typeface=".VnTime" pitchFamily="34" charset="0"/>
                  </a:rPr>
                  <a:t>16+</a:t>
                </a:r>
              </a:p>
            </p:txBody>
          </p:sp>
          <p:sp>
            <p:nvSpPr>
              <p:cNvPr id="154" name="Oval 351"/>
              <p:cNvSpPr>
                <a:spLocks noChangeArrowheads="1"/>
              </p:cNvSpPr>
              <p:nvPr/>
            </p:nvSpPr>
            <p:spPr bwMode="auto">
              <a:xfrm>
                <a:off x="744" y="3120"/>
                <a:ext cx="528" cy="528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55" name="Oval 352"/>
              <p:cNvSpPr>
                <a:spLocks noChangeArrowheads="1"/>
              </p:cNvSpPr>
              <p:nvPr/>
            </p:nvSpPr>
            <p:spPr bwMode="auto">
              <a:xfrm>
                <a:off x="900" y="3508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56" name="Oval 353"/>
              <p:cNvSpPr>
                <a:spLocks noChangeArrowheads="1"/>
              </p:cNvSpPr>
              <p:nvPr/>
            </p:nvSpPr>
            <p:spPr bwMode="auto">
              <a:xfrm>
                <a:off x="940" y="3154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57" name="Oval 354"/>
              <p:cNvSpPr>
                <a:spLocks noChangeArrowheads="1"/>
              </p:cNvSpPr>
              <p:nvPr/>
            </p:nvSpPr>
            <p:spPr bwMode="auto">
              <a:xfrm>
                <a:off x="1208" y="3360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58" name="Oval 355"/>
              <p:cNvSpPr>
                <a:spLocks noChangeArrowheads="1"/>
              </p:cNvSpPr>
              <p:nvPr/>
            </p:nvSpPr>
            <p:spPr bwMode="auto">
              <a:xfrm>
                <a:off x="1142" y="3312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59" name="Oval 356"/>
              <p:cNvSpPr>
                <a:spLocks noChangeArrowheads="1"/>
              </p:cNvSpPr>
              <p:nvPr/>
            </p:nvSpPr>
            <p:spPr bwMode="auto">
              <a:xfrm>
                <a:off x="1112" y="3186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60" name="Oval 357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61" name="Oval 358"/>
              <p:cNvSpPr>
                <a:spLocks noChangeArrowheads="1"/>
              </p:cNvSpPr>
              <p:nvPr/>
            </p:nvSpPr>
            <p:spPr bwMode="auto">
              <a:xfrm>
                <a:off x="960" y="3584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62" name="Oval 359"/>
              <p:cNvSpPr>
                <a:spLocks noChangeArrowheads="1"/>
              </p:cNvSpPr>
              <p:nvPr/>
            </p:nvSpPr>
            <p:spPr bwMode="auto">
              <a:xfrm>
                <a:off x="820" y="3516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63" name="Oval 360"/>
              <p:cNvSpPr>
                <a:spLocks noChangeArrowheads="1"/>
              </p:cNvSpPr>
              <p:nvPr/>
            </p:nvSpPr>
            <p:spPr bwMode="auto">
              <a:xfrm>
                <a:off x="1152" y="3512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64" name="Oval 361"/>
              <p:cNvSpPr>
                <a:spLocks noChangeArrowheads="1"/>
              </p:cNvSpPr>
              <p:nvPr/>
            </p:nvSpPr>
            <p:spPr bwMode="auto">
              <a:xfrm>
                <a:off x="756" y="3380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65" name="Oval 362"/>
              <p:cNvSpPr>
                <a:spLocks noChangeArrowheads="1"/>
              </p:cNvSpPr>
              <p:nvPr/>
            </p:nvSpPr>
            <p:spPr bwMode="auto">
              <a:xfrm>
                <a:off x="840" y="3222"/>
                <a:ext cx="336" cy="336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66" name="Oval 363"/>
              <p:cNvSpPr>
                <a:spLocks noChangeArrowheads="1"/>
              </p:cNvSpPr>
              <p:nvPr/>
            </p:nvSpPr>
            <p:spPr bwMode="auto">
              <a:xfrm>
                <a:off x="780" y="3168"/>
                <a:ext cx="456" cy="444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67" name="Oval 364"/>
              <p:cNvSpPr>
                <a:spLocks noChangeArrowheads="1"/>
              </p:cNvSpPr>
              <p:nvPr/>
            </p:nvSpPr>
            <p:spPr bwMode="auto">
              <a:xfrm>
                <a:off x="848" y="3132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</p:grpSp>
        <p:sp>
          <p:nvSpPr>
            <p:cNvPr id="151" name="Oval 365"/>
            <p:cNvSpPr>
              <a:spLocks noChangeArrowheads="1"/>
            </p:cNvSpPr>
            <p:nvPr/>
          </p:nvSpPr>
          <p:spPr bwMode="auto">
            <a:xfrm>
              <a:off x="4176" y="3612"/>
              <a:ext cx="48" cy="48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152" name="Oval 366"/>
            <p:cNvSpPr>
              <a:spLocks noChangeArrowheads="1"/>
            </p:cNvSpPr>
            <p:nvPr/>
          </p:nvSpPr>
          <p:spPr bwMode="auto">
            <a:xfrm>
              <a:off x="3831" y="3264"/>
              <a:ext cx="48" cy="48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</p:grpSp>
      <p:grpSp>
        <p:nvGrpSpPr>
          <p:cNvPr id="168" name="Group 391"/>
          <p:cNvGrpSpPr>
            <a:grpSpLocks/>
          </p:cNvGrpSpPr>
          <p:nvPr/>
        </p:nvGrpSpPr>
        <p:grpSpPr bwMode="auto">
          <a:xfrm>
            <a:off x="7205665" y="2362200"/>
            <a:ext cx="871537" cy="876300"/>
            <a:chOff x="4464" y="3168"/>
            <a:chExt cx="549" cy="552"/>
          </a:xfrm>
        </p:grpSpPr>
        <p:sp>
          <p:nvSpPr>
            <p:cNvPr id="169" name="Oval 369"/>
            <p:cNvSpPr>
              <a:spLocks noChangeArrowheads="1"/>
            </p:cNvSpPr>
            <p:nvPr/>
          </p:nvSpPr>
          <p:spPr bwMode="auto">
            <a:xfrm>
              <a:off x="4593" y="3663"/>
              <a:ext cx="48" cy="48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170" name="Oval 370"/>
            <p:cNvSpPr>
              <a:spLocks noChangeArrowheads="1"/>
            </p:cNvSpPr>
            <p:nvPr/>
          </p:nvSpPr>
          <p:spPr bwMode="auto">
            <a:xfrm>
              <a:off x="4800" y="3168"/>
              <a:ext cx="48" cy="48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171" name="Oval 371"/>
            <p:cNvSpPr>
              <a:spLocks noChangeArrowheads="1"/>
            </p:cNvSpPr>
            <p:nvPr/>
          </p:nvSpPr>
          <p:spPr bwMode="auto">
            <a:xfrm>
              <a:off x="4938" y="3285"/>
              <a:ext cx="48" cy="48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grpSp>
          <p:nvGrpSpPr>
            <p:cNvPr id="172" name="Group 372"/>
            <p:cNvGrpSpPr>
              <a:grpSpLocks/>
            </p:cNvGrpSpPr>
            <p:nvPr/>
          </p:nvGrpSpPr>
          <p:grpSpPr bwMode="auto">
            <a:xfrm>
              <a:off x="4473" y="3180"/>
              <a:ext cx="528" cy="528"/>
              <a:chOff x="744" y="3120"/>
              <a:chExt cx="528" cy="528"/>
            </a:xfrm>
          </p:grpSpPr>
          <p:sp>
            <p:nvSpPr>
              <p:cNvPr id="176" name="Oval 373"/>
              <p:cNvSpPr>
                <a:spLocks noChangeArrowheads="1"/>
              </p:cNvSpPr>
              <p:nvPr/>
            </p:nvSpPr>
            <p:spPr bwMode="auto">
              <a:xfrm>
                <a:off x="888" y="3270"/>
                <a:ext cx="240" cy="240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altLang="en-US" dirty="0">
                    <a:latin typeface=".VnTime" pitchFamily="34" charset="0"/>
                  </a:rPr>
                  <a:t>17+</a:t>
                </a:r>
              </a:p>
            </p:txBody>
          </p:sp>
          <p:sp>
            <p:nvSpPr>
              <p:cNvPr id="177" name="Oval 374"/>
              <p:cNvSpPr>
                <a:spLocks noChangeArrowheads="1"/>
              </p:cNvSpPr>
              <p:nvPr/>
            </p:nvSpPr>
            <p:spPr bwMode="auto">
              <a:xfrm>
                <a:off x="744" y="3120"/>
                <a:ext cx="528" cy="528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78" name="Oval 375"/>
              <p:cNvSpPr>
                <a:spLocks noChangeArrowheads="1"/>
              </p:cNvSpPr>
              <p:nvPr/>
            </p:nvSpPr>
            <p:spPr bwMode="auto">
              <a:xfrm>
                <a:off x="900" y="3508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79" name="Oval 376"/>
              <p:cNvSpPr>
                <a:spLocks noChangeArrowheads="1"/>
              </p:cNvSpPr>
              <p:nvPr/>
            </p:nvSpPr>
            <p:spPr bwMode="auto">
              <a:xfrm>
                <a:off x="940" y="3154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80" name="Oval 377"/>
              <p:cNvSpPr>
                <a:spLocks noChangeArrowheads="1"/>
              </p:cNvSpPr>
              <p:nvPr/>
            </p:nvSpPr>
            <p:spPr bwMode="auto">
              <a:xfrm>
                <a:off x="1208" y="3360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81" name="Oval 378"/>
              <p:cNvSpPr>
                <a:spLocks noChangeArrowheads="1"/>
              </p:cNvSpPr>
              <p:nvPr/>
            </p:nvSpPr>
            <p:spPr bwMode="auto">
              <a:xfrm>
                <a:off x="1142" y="3312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82" name="Oval 379"/>
              <p:cNvSpPr>
                <a:spLocks noChangeArrowheads="1"/>
              </p:cNvSpPr>
              <p:nvPr/>
            </p:nvSpPr>
            <p:spPr bwMode="auto">
              <a:xfrm>
                <a:off x="1112" y="3186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83" name="Oval 380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84" name="Oval 381"/>
              <p:cNvSpPr>
                <a:spLocks noChangeArrowheads="1"/>
              </p:cNvSpPr>
              <p:nvPr/>
            </p:nvSpPr>
            <p:spPr bwMode="auto">
              <a:xfrm>
                <a:off x="960" y="3584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85" name="Oval 382"/>
              <p:cNvSpPr>
                <a:spLocks noChangeArrowheads="1"/>
              </p:cNvSpPr>
              <p:nvPr/>
            </p:nvSpPr>
            <p:spPr bwMode="auto">
              <a:xfrm>
                <a:off x="820" y="3516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86" name="Oval 383"/>
              <p:cNvSpPr>
                <a:spLocks noChangeArrowheads="1"/>
              </p:cNvSpPr>
              <p:nvPr/>
            </p:nvSpPr>
            <p:spPr bwMode="auto">
              <a:xfrm>
                <a:off x="1152" y="3512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87" name="Oval 384"/>
              <p:cNvSpPr>
                <a:spLocks noChangeArrowheads="1"/>
              </p:cNvSpPr>
              <p:nvPr/>
            </p:nvSpPr>
            <p:spPr bwMode="auto">
              <a:xfrm>
                <a:off x="756" y="3380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88" name="Oval 385"/>
              <p:cNvSpPr>
                <a:spLocks noChangeArrowheads="1"/>
              </p:cNvSpPr>
              <p:nvPr/>
            </p:nvSpPr>
            <p:spPr bwMode="auto">
              <a:xfrm>
                <a:off x="840" y="3222"/>
                <a:ext cx="336" cy="336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89" name="Oval 386"/>
              <p:cNvSpPr>
                <a:spLocks noChangeArrowheads="1"/>
              </p:cNvSpPr>
              <p:nvPr/>
            </p:nvSpPr>
            <p:spPr bwMode="auto">
              <a:xfrm>
                <a:off x="780" y="3168"/>
                <a:ext cx="456" cy="444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190" name="Oval 387"/>
              <p:cNvSpPr>
                <a:spLocks noChangeArrowheads="1"/>
              </p:cNvSpPr>
              <p:nvPr/>
            </p:nvSpPr>
            <p:spPr bwMode="auto">
              <a:xfrm>
                <a:off x="848" y="3132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</p:grpSp>
        <p:sp>
          <p:nvSpPr>
            <p:cNvPr id="173" name="Oval 388"/>
            <p:cNvSpPr>
              <a:spLocks noChangeArrowheads="1"/>
            </p:cNvSpPr>
            <p:nvPr/>
          </p:nvSpPr>
          <p:spPr bwMode="auto">
            <a:xfrm>
              <a:off x="4809" y="3672"/>
              <a:ext cx="48" cy="48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174" name="Oval 389"/>
            <p:cNvSpPr>
              <a:spLocks noChangeArrowheads="1"/>
            </p:cNvSpPr>
            <p:nvPr/>
          </p:nvSpPr>
          <p:spPr bwMode="auto">
            <a:xfrm>
              <a:off x="4464" y="3324"/>
              <a:ext cx="48" cy="48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175" name="Oval 390"/>
            <p:cNvSpPr>
              <a:spLocks noChangeArrowheads="1"/>
            </p:cNvSpPr>
            <p:nvPr/>
          </p:nvSpPr>
          <p:spPr bwMode="auto">
            <a:xfrm>
              <a:off x="4965" y="3504"/>
              <a:ext cx="48" cy="48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</p:grpSp>
      <p:grpSp>
        <p:nvGrpSpPr>
          <p:cNvPr id="191" name="Group 416"/>
          <p:cNvGrpSpPr>
            <a:grpSpLocks/>
          </p:cNvGrpSpPr>
          <p:nvPr/>
        </p:nvGrpSpPr>
        <p:grpSpPr bwMode="auto">
          <a:xfrm>
            <a:off x="8229602" y="2362200"/>
            <a:ext cx="871537" cy="876300"/>
            <a:chOff x="5088" y="3120"/>
            <a:chExt cx="549" cy="552"/>
          </a:xfrm>
        </p:grpSpPr>
        <p:sp>
          <p:nvSpPr>
            <p:cNvPr id="192" name="Oval 393"/>
            <p:cNvSpPr>
              <a:spLocks noChangeArrowheads="1"/>
            </p:cNvSpPr>
            <p:nvPr/>
          </p:nvSpPr>
          <p:spPr bwMode="auto">
            <a:xfrm>
              <a:off x="5217" y="3615"/>
              <a:ext cx="48" cy="48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193" name="Oval 394"/>
            <p:cNvSpPr>
              <a:spLocks noChangeArrowheads="1"/>
            </p:cNvSpPr>
            <p:nvPr/>
          </p:nvSpPr>
          <p:spPr bwMode="auto">
            <a:xfrm>
              <a:off x="5424" y="3120"/>
              <a:ext cx="48" cy="48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194" name="Oval 395"/>
            <p:cNvSpPr>
              <a:spLocks noChangeArrowheads="1"/>
            </p:cNvSpPr>
            <p:nvPr/>
          </p:nvSpPr>
          <p:spPr bwMode="auto">
            <a:xfrm>
              <a:off x="5562" y="3237"/>
              <a:ext cx="48" cy="48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grpSp>
          <p:nvGrpSpPr>
            <p:cNvPr id="195" name="Group 396"/>
            <p:cNvGrpSpPr>
              <a:grpSpLocks/>
            </p:cNvGrpSpPr>
            <p:nvPr/>
          </p:nvGrpSpPr>
          <p:grpSpPr bwMode="auto">
            <a:xfrm>
              <a:off x="5097" y="3132"/>
              <a:ext cx="528" cy="528"/>
              <a:chOff x="744" y="3120"/>
              <a:chExt cx="528" cy="528"/>
            </a:xfrm>
          </p:grpSpPr>
          <p:sp>
            <p:nvSpPr>
              <p:cNvPr id="200" name="Oval 397"/>
              <p:cNvSpPr>
                <a:spLocks noChangeArrowheads="1"/>
              </p:cNvSpPr>
              <p:nvPr/>
            </p:nvSpPr>
            <p:spPr bwMode="auto">
              <a:xfrm>
                <a:off x="888" y="3270"/>
                <a:ext cx="240" cy="240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altLang="en-US" dirty="0">
                    <a:latin typeface=".VnTime" pitchFamily="34" charset="0"/>
                  </a:rPr>
                  <a:t>18+</a:t>
                </a:r>
              </a:p>
            </p:txBody>
          </p:sp>
          <p:sp>
            <p:nvSpPr>
              <p:cNvPr id="201" name="Oval 398"/>
              <p:cNvSpPr>
                <a:spLocks noChangeArrowheads="1"/>
              </p:cNvSpPr>
              <p:nvPr/>
            </p:nvSpPr>
            <p:spPr bwMode="auto">
              <a:xfrm>
                <a:off x="744" y="3120"/>
                <a:ext cx="528" cy="528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202" name="Oval 399"/>
              <p:cNvSpPr>
                <a:spLocks noChangeArrowheads="1"/>
              </p:cNvSpPr>
              <p:nvPr/>
            </p:nvSpPr>
            <p:spPr bwMode="auto">
              <a:xfrm>
                <a:off x="900" y="3508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203" name="Oval 400"/>
              <p:cNvSpPr>
                <a:spLocks noChangeArrowheads="1"/>
              </p:cNvSpPr>
              <p:nvPr/>
            </p:nvSpPr>
            <p:spPr bwMode="auto">
              <a:xfrm>
                <a:off x="940" y="3154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204" name="Oval 401"/>
              <p:cNvSpPr>
                <a:spLocks noChangeArrowheads="1"/>
              </p:cNvSpPr>
              <p:nvPr/>
            </p:nvSpPr>
            <p:spPr bwMode="auto">
              <a:xfrm>
                <a:off x="1208" y="3360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205" name="Oval 402"/>
              <p:cNvSpPr>
                <a:spLocks noChangeArrowheads="1"/>
              </p:cNvSpPr>
              <p:nvPr/>
            </p:nvSpPr>
            <p:spPr bwMode="auto">
              <a:xfrm>
                <a:off x="1142" y="3312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206" name="Oval 403"/>
              <p:cNvSpPr>
                <a:spLocks noChangeArrowheads="1"/>
              </p:cNvSpPr>
              <p:nvPr/>
            </p:nvSpPr>
            <p:spPr bwMode="auto">
              <a:xfrm>
                <a:off x="1112" y="3186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207" name="Oval 404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208" name="Oval 405"/>
              <p:cNvSpPr>
                <a:spLocks noChangeArrowheads="1"/>
              </p:cNvSpPr>
              <p:nvPr/>
            </p:nvSpPr>
            <p:spPr bwMode="auto">
              <a:xfrm>
                <a:off x="960" y="3584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209" name="Oval 406"/>
              <p:cNvSpPr>
                <a:spLocks noChangeArrowheads="1"/>
              </p:cNvSpPr>
              <p:nvPr/>
            </p:nvSpPr>
            <p:spPr bwMode="auto">
              <a:xfrm>
                <a:off x="820" y="3516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210" name="Oval 407"/>
              <p:cNvSpPr>
                <a:spLocks noChangeArrowheads="1"/>
              </p:cNvSpPr>
              <p:nvPr/>
            </p:nvSpPr>
            <p:spPr bwMode="auto">
              <a:xfrm>
                <a:off x="1152" y="3512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211" name="Oval 408"/>
              <p:cNvSpPr>
                <a:spLocks noChangeArrowheads="1"/>
              </p:cNvSpPr>
              <p:nvPr/>
            </p:nvSpPr>
            <p:spPr bwMode="auto">
              <a:xfrm>
                <a:off x="756" y="3380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212" name="Oval 409"/>
              <p:cNvSpPr>
                <a:spLocks noChangeArrowheads="1"/>
              </p:cNvSpPr>
              <p:nvPr/>
            </p:nvSpPr>
            <p:spPr bwMode="auto">
              <a:xfrm>
                <a:off x="840" y="3222"/>
                <a:ext cx="336" cy="336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213" name="Oval 410"/>
              <p:cNvSpPr>
                <a:spLocks noChangeArrowheads="1"/>
              </p:cNvSpPr>
              <p:nvPr/>
            </p:nvSpPr>
            <p:spPr bwMode="auto">
              <a:xfrm>
                <a:off x="780" y="3168"/>
                <a:ext cx="456" cy="444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  <p:sp>
            <p:nvSpPr>
              <p:cNvPr id="214" name="Oval 411"/>
              <p:cNvSpPr>
                <a:spLocks noChangeArrowheads="1"/>
              </p:cNvSpPr>
              <p:nvPr/>
            </p:nvSpPr>
            <p:spPr bwMode="auto">
              <a:xfrm>
                <a:off x="848" y="3132"/>
                <a:ext cx="48" cy="48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 altLang="en-US" sz="2400">
                  <a:latin typeface=".VnTime" pitchFamily="34" charset="0"/>
                </a:endParaRPr>
              </a:p>
            </p:txBody>
          </p:sp>
        </p:grpSp>
        <p:sp>
          <p:nvSpPr>
            <p:cNvPr id="196" name="Oval 412"/>
            <p:cNvSpPr>
              <a:spLocks noChangeArrowheads="1"/>
            </p:cNvSpPr>
            <p:nvPr/>
          </p:nvSpPr>
          <p:spPr bwMode="auto">
            <a:xfrm>
              <a:off x="5433" y="3624"/>
              <a:ext cx="48" cy="48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197" name="Oval 413"/>
            <p:cNvSpPr>
              <a:spLocks noChangeArrowheads="1"/>
            </p:cNvSpPr>
            <p:nvPr/>
          </p:nvSpPr>
          <p:spPr bwMode="auto">
            <a:xfrm>
              <a:off x="5088" y="3276"/>
              <a:ext cx="48" cy="48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198" name="Oval 414"/>
            <p:cNvSpPr>
              <a:spLocks noChangeArrowheads="1"/>
            </p:cNvSpPr>
            <p:nvPr/>
          </p:nvSpPr>
          <p:spPr bwMode="auto">
            <a:xfrm>
              <a:off x="5589" y="3456"/>
              <a:ext cx="48" cy="48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199" name="Oval 415"/>
            <p:cNvSpPr>
              <a:spLocks noChangeArrowheads="1"/>
            </p:cNvSpPr>
            <p:nvPr/>
          </p:nvSpPr>
          <p:spPr bwMode="auto">
            <a:xfrm>
              <a:off x="5097" y="3483"/>
              <a:ext cx="48" cy="48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</p:grpSp>
      <p:sp>
        <p:nvSpPr>
          <p:cNvPr id="215" name="TextBox 214"/>
          <p:cNvSpPr txBox="1"/>
          <p:nvPr/>
        </p:nvSpPr>
        <p:spPr>
          <a:xfrm>
            <a:off x="76200" y="4724400"/>
            <a:ext cx="9067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 kì 3: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- Gồm 8 nguyên tố từ Na đến Ar</a:t>
            </a:r>
          </a:p>
          <a:p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- Điện tích hạt nhân tăng từ Na là 11+ đến Ne là 18+</a:t>
            </a:r>
          </a:p>
          <a:p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- Tất cả các nguyên tố đều 3 lớp electron trong nguyên tử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7" name="TextBox 216"/>
          <p:cNvSpPr txBox="1"/>
          <p:nvPr/>
        </p:nvSpPr>
        <p:spPr>
          <a:xfrm>
            <a:off x="990600" y="3672842"/>
            <a:ext cx="91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11+</a:t>
            </a:r>
          </a:p>
        </p:txBody>
      </p:sp>
      <p:sp>
        <p:nvSpPr>
          <p:cNvPr id="218" name="TextBox 217"/>
          <p:cNvSpPr txBox="1"/>
          <p:nvPr/>
        </p:nvSpPr>
        <p:spPr>
          <a:xfrm>
            <a:off x="3012440" y="3657602"/>
            <a:ext cx="91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13+</a:t>
            </a:r>
          </a:p>
        </p:txBody>
      </p:sp>
      <p:sp>
        <p:nvSpPr>
          <p:cNvPr id="219" name="TextBox 218"/>
          <p:cNvSpPr txBox="1"/>
          <p:nvPr/>
        </p:nvSpPr>
        <p:spPr>
          <a:xfrm>
            <a:off x="4086860" y="3647409"/>
            <a:ext cx="91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14+</a:t>
            </a:r>
          </a:p>
        </p:txBody>
      </p:sp>
      <p:sp>
        <p:nvSpPr>
          <p:cNvPr id="220" name="TextBox 219"/>
          <p:cNvSpPr txBox="1"/>
          <p:nvPr/>
        </p:nvSpPr>
        <p:spPr>
          <a:xfrm>
            <a:off x="4997251" y="3657602"/>
            <a:ext cx="91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15+</a:t>
            </a:r>
          </a:p>
        </p:txBody>
      </p:sp>
      <p:sp>
        <p:nvSpPr>
          <p:cNvPr id="221" name="TextBox 220"/>
          <p:cNvSpPr txBox="1"/>
          <p:nvPr/>
        </p:nvSpPr>
        <p:spPr>
          <a:xfrm>
            <a:off x="5969711" y="3657602"/>
            <a:ext cx="91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16+</a:t>
            </a:r>
          </a:p>
        </p:txBody>
      </p:sp>
      <p:sp>
        <p:nvSpPr>
          <p:cNvPr id="222" name="TextBox 221"/>
          <p:cNvSpPr txBox="1"/>
          <p:nvPr/>
        </p:nvSpPr>
        <p:spPr>
          <a:xfrm>
            <a:off x="7139305" y="3657602"/>
            <a:ext cx="91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17+</a:t>
            </a:r>
          </a:p>
        </p:txBody>
      </p:sp>
      <p:sp>
        <p:nvSpPr>
          <p:cNvPr id="223" name="TextBox 222"/>
          <p:cNvSpPr txBox="1"/>
          <p:nvPr/>
        </p:nvSpPr>
        <p:spPr>
          <a:xfrm>
            <a:off x="2021840" y="3672842"/>
            <a:ext cx="91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12+</a:t>
            </a:r>
          </a:p>
        </p:txBody>
      </p:sp>
      <p:sp>
        <p:nvSpPr>
          <p:cNvPr id="224" name="TextBox 223"/>
          <p:cNvSpPr txBox="1"/>
          <p:nvPr/>
        </p:nvSpPr>
        <p:spPr>
          <a:xfrm>
            <a:off x="8155381" y="3672842"/>
            <a:ext cx="91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18+</a:t>
            </a:r>
          </a:p>
        </p:txBody>
      </p:sp>
    </p:spTree>
    <p:extLst>
      <p:ext uri="{BB962C8B-B14F-4D97-AF65-F5344CB8AC3E}">
        <p14:creationId xmlns:p14="http://schemas.microsoft.com/office/powerpoint/2010/main" val="335014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2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2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17" grpId="0"/>
      <p:bldP spid="218" grpId="0"/>
      <p:bldP spid="219" grpId="0"/>
      <p:bldP spid="220" grpId="0"/>
      <p:bldP spid="221" grpId="0"/>
      <p:bldP spid="222" grpId="0"/>
      <p:bldP spid="223" grpId="0"/>
      <p:bldP spid="22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448" y="679704"/>
            <a:ext cx="8878824" cy="571500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b="1" u="sng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Chu </a:t>
            </a:r>
            <a:r>
              <a:rPr lang="en-US" b="1" u="sng" dirty="0">
                <a:latin typeface="Times New Roman" pitchFamily="18" charset="0"/>
                <a:cs typeface="Times New Roman" pitchFamily="18" charset="0"/>
              </a:rPr>
              <a:t>kì: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  <a:sym typeface="Wingdings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Wingdings"/>
              </a:rPr>
              <a:t>   -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Chu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kì là dãy các nguyên tố mà nguyên tử của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…………………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được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sắp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chiều điện tích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……………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  <a:sym typeface="Wingdings"/>
              </a:rPr>
              <a:t>    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thứ tự của chu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………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lớp electron</a:t>
            </a:r>
          </a:p>
          <a:p>
            <a:pPr eaLnBrk="0" hangingPunct="0">
              <a:buNone/>
            </a:pPr>
            <a:r>
              <a:rPr lang="en-US" altLang="en-US" dirty="0">
                <a:latin typeface="Times New Roman" pitchFamily="18" charset="0"/>
                <a:cs typeface="Times New Roman" pitchFamily="18" charset="0"/>
                <a:sym typeface="Wingdings"/>
              </a:rPr>
              <a:t> </a:t>
            </a:r>
            <a:r>
              <a:rPr lang="en-US" altLang="en-US" dirty="0" smtClean="0">
                <a:latin typeface="Times New Roman" pitchFamily="18" charset="0"/>
                <a:cs typeface="Times New Roman" pitchFamily="18" charset="0"/>
                <a:sym typeface="Wingdings"/>
              </a:rPr>
              <a:t>   - </a:t>
            </a:r>
            <a:r>
              <a:rPr lang="en-US" altLang="en-US" dirty="0" err="1" smtClean="0"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alt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tuần hoàn gồm 7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 smtClean="0">
                <a:latin typeface="Times New Roman" pitchFamily="18" charset="0"/>
                <a:cs typeface="Times New Roman" pitchFamily="18" charset="0"/>
              </a:rPr>
              <a:t>kì</a:t>
            </a:r>
            <a:endParaRPr lang="en-US" altLang="en-US" dirty="0" smtClean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None/>
            </a:pP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smtClean="0">
                <a:latin typeface="Times New Roman" pitchFamily="18" charset="0"/>
                <a:cs typeface="Times New Roman" pitchFamily="18" charset="0"/>
              </a:rPr>
              <a:t>     + 1,2,3 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được gọi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…………….</a:t>
            </a:r>
          </a:p>
          <a:p>
            <a:pPr marL="0" indent="0" eaLnBrk="0" hangingPunct="0">
              <a:buNone/>
            </a:pPr>
            <a:r>
              <a:rPr lang="en-US" altLang="en-US" dirty="0" smtClean="0">
                <a:latin typeface="Times New Roman" pitchFamily="18" charset="0"/>
                <a:cs typeface="Times New Roman" pitchFamily="18" charset="0"/>
              </a:rPr>
              <a:t>      + 4,5,6,7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dirty="0" smtClean="0">
                <a:latin typeface="Times New Roman" pitchFamily="18" charset="0"/>
                <a:cs typeface="Times New Roman" pitchFamily="18" charset="0"/>
              </a:rPr>
              <a:t>….................(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7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chỉnh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12675" y="2154012"/>
            <a:ext cx="25999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electron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2980944" y="2525348"/>
            <a:ext cx="192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dần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55677" y="3048085"/>
            <a:ext cx="10577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3557018" y="4045049"/>
            <a:ext cx="21483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/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nhỏ</a:t>
            </a:r>
            <a:endParaRPr lang="en-US" alt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22192" y="4575050"/>
            <a:ext cx="192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44862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47990" y="610862"/>
            <a:ext cx="12442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sz="2800" b="1" u="sng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800" b="1" u="sng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3504365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-10000" contrast="30000"/>
          </a:blip>
          <a:srcRect l="6614" t="819" r="88095" b="24683"/>
          <a:stretch>
            <a:fillRect/>
          </a:stretch>
        </p:blipFill>
        <p:spPr bwMode="auto">
          <a:xfrm>
            <a:off x="990600" y="152400"/>
            <a:ext cx="12192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267"/>
          <p:cNvGrpSpPr>
            <a:grpSpLocks/>
          </p:cNvGrpSpPr>
          <p:nvPr/>
        </p:nvGrpSpPr>
        <p:grpSpPr bwMode="auto">
          <a:xfrm>
            <a:off x="2535237" y="1524000"/>
            <a:ext cx="533400" cy="533400"/>
            <a:chOff x="4488" y="987"/>
            <a:chExt cx="336" cy="336"/>
          </a:xfrm>
        </p:grpSpPr>
        <p:sp>
          <p:nvSpPr>
            <p:cNvPr id="6" name="Oval 219"/>
            <p:cNvSpPr>
              <a:spLocks noChangeArrowheads="1"/>
            </p:cNvSpPr>
            <p:nvPr/>
          </p:nvSpPr>
          <p:spPr bwMode="auto">
            <a:xfrm>
              <a:off x="4533" y="1038"/>
              <a:ext cx="240" cy="24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en-US" dirty="0">
                  <a:latin typeface=".VnTime" pitchFamily="34" charset="0"/>
                </a:rPr>
                <a:t>3+</a:t>
              </a:r>
            </a:p>
          </p:txBody>
        </p:sp>
        <p:sp>
          <p:nvSpPr>
            <p:cNvPr id="7" name="Oval 221"/>
            <p:cNvSpPr>
              <a:spLocks noChangeArrowheads="1"/>
            </p:cNvSpPr>
            <p:nvPr/>
          </p:nvSpPr>
          <p:spPr bwMode="auto">
            <a:xfrm>
              <a:off x="4512" y="1014"/>
              <a:ext cx="285" cy="29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8" name="Oval 224"/>
            <p:cNvSpPr>
              <a:spLocks noChangeArrowheads="1"/>
            </p:cNvSpPr>
            <p:nvPr/>
          </p:nvSpPr>
          <p:spPr bwMode="auto">
            <a:xfrm>
              <a:off x="4488" y="987"/>
              <a:ext cx="336" cy="336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9" name="Oval 225"/>
            <p:cNvSpPr>
              <a:spLocks noChangeArrowheads="1"/>
            </p:cNvSpPr>
            <p:nvPr/>
          </p:nvSpPr>
          <p:spPr bwMode="auto">
            <a:xfrm>
              <a:off x="4498" y="1020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</p:grpSp>
      <p:grpSp>
        <p:nvGrpSpPr>
          <p:cNvPr id="10" name="Group 265"/>
          <p:cNvGrpSpPr>
            <a:grpSpLocks/>
          </p:cNvGrpSpPr>
          <p:nvPr/>
        </p:nvGrpSpPr>
        <p:grpSpPr bwMode="auto">
          <a:xfrm>
            <a:off x="2489993" y="2209800"/>
            <a:ext cx="623888" cy="623888"/>
            <a:chOff x="4485" y="1461"/>
            <a:chExt cx="393" cy="393"/>
          </a:xfrm>
        </p:grpSpPr>
        <p:sp>
          <p:nvSpPr>
            <p:cNvPr id="11" name="Oval 227"/>
            <p:cNvSpPr>
              <a:spLocks noChangeArrowheads="1"/>
            </p:cNvSpPr>
            <p:nvPr/>
          </p:nvSpPr>
          <p:spPr bwMode="auto">
            <a:xfrm>
              <a:off x="4557" y="1542"/>
              <a:ext cx="240" cy="24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en-US" dirty="0">
                  <a:latin typeface=".VnTime" pitchFamily="34" charset="0"/>
                </a:rPr>
                <a:t>11+</a:t>
              </a:r>
            </a:p>
          </p:txBody>
        </p:sp>
        <p:sp>
          <p:nvSpPr>
            <p:cNvPr id="12" name="Oval 229"/>
            <p:cNvSpPr>
              <a:spLocks noChangeArrowheads="1"/>
            </p:cNvSpPr>
            <p:nvPr/>
          </p:nvSpPr>
          <p:spPr bwMode="auto">
            <a:xfrm>
              <a:off x="4536" y="1518"/>
              <a:ext cx="285" cy="29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13" name="Oval 230"/>
            <p:cNvSpPr>
              <a:spLocks noChangeArrowheads="1"/>
            </p:cNvSpPr>
            <p:nvPr/>
          </p:nvSpPr>
          <p:spPr bwMode="auto">
            <a:xfrm>
              <a:off x="4485" y="1461"/>
              <a:ext cx="393" cy="393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14" name="Oval 232"/>
            <p:cNvSpPr>
              <a:spLocks noChangeArrowheads="1"/>
            </p:cNvSpPr>
            <p:nvPr/>
          </p:nvSpPr>
          <p:spPr bwMode="auto">
            <a:xfrm>
              <a:off x="4512" y="1491"/>
              <a:ext cx="336" cy="33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15" name="Oval 233"/>
            <p:cNvSpPr>
              <a:spLocks noChangeArrowheads="1"/>
            </p:cNvSpPr>
            <p:nvPr/>
          </p:nvSpPr>
          <p:spPr bwMode="auto">
            <a:xfrm>
              <a:off x="4486" y="1528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</p:grpSp>
      <p:grpSp>
        <p:nvGrpSpPr>
          <p:cNvPr id="16" name="Group 264"/>
          <p:cNvGrpSpPr>
            <a:grpSpLocks/>
          </p:cNvGrpSpPr>
          <p:nvPr/>
        </p:nvGrpSpPr>
        <p:grpSpPr bwMode="auto">
          <a:xfrm>
            <a:off x="2436018" y="2971800"/>
            <a:ext cx="731838" cy="738188"/>
            <a:chOff x="4432" y="2004"/>
            <a:chExt cx="461" cy="465"/>
          </a:xfrm>
        </p:grpSpPr>
        <p:sp>
          <p:nvSpPr>
            <p:cNvPr id="17" name="Oval 235"/>
            <p:cNvSpPr>
              <a:spLocks noChangeArrowheads="1"/>
            </p:cNvSpPr>
            <p:nvPr/>
          </p:nvSpPr>
          <p:spPr bwMode="auto">
            <a:xfrm>
              <a:off x="4545" y="2118"/>
              <a:ext cx="240" cy="24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en-US" dirty="0">
                  <a:latin typeface=".VnTime" pitchFamily="34" charset="0"/>
                </a:rPr>
                <a:t>19+</a:t>
              </a:r>
            </a:p>
          </p:txBody>
        </p:sp>
        <p:sp>
          <p:nvSpPr>
            <p:cNvPr id="18" name="Oval 236"/>
            <p:cNvSpPr>
              <a:spLocks noChangeArrowheads="1"/>
            </p:cNvSpPr>
            <p:nvPr/>
          </p:nvSpPr>
          <p:spPr bwMode="auto">
            <a:xfrm>
              <a:off x="4446" y="2004"/>
              <a:ext cx="447" cy="465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19" name="Oval 237"/>
            <p:cNvSpPr>
              <a:spLocks noChangeArrowheads="1"/>
            </p:cNvSpPr>
            <p:nvPr/>
          </p:nvSpPr>
          <p:spPr bwMode="auto">
            <a:xfrm>
              <a:off x="4524" y="2094"/>
              <a:ext cx="285" cy="29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20" name="Oval 238"/>
            <p:cNvSpPr>
              <a:spLocks noChangeArrowheads="1"/>
            </p:cNvSpPr>
            <p:nvPr/>
          </p:nvSpPr>
          <p:spPr bwMode="auto">
            <a:xfrm>
              <a:off x="4473" y="2037"/>
              <a:ext cx="393" cy="393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21" name="Oval 240"/>
            <p:cNvSpPr>
              <a:spLocks noChangeArrowheads="1"/>
            </p:cNvSpPr>
            <p:nvPr/>
          </p:nvSpPr>
          <p:spPr bwMode="auto">
            <a:xfrm>
              <a:off x="4500" y="2067"/>
              <a:ext cx="336" cy="33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22" name="Oval 241"/>
            <p:cNvSpPr>
              <a:spLocks noChangeArrowheads="1"/>
            </p:cNvSpPr>
            <p:nvPr/>
          </p:nvSpPr>
          <p:spPr bwMode="auto">
            <a:xfrm>
              <a:off x="4432" y="2130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</p:grpSp>
      <p:grpSp>
        <p:nvGrpSpPr>
          <p:cNvPr id="23" name="Group 263"/>
          <p:cNvGrpSpPr>
            <a:grpSpLocks/>
          </p:cNvGrpSpPr>
          <p:nvPr/>
        </p:nvGrpSpPr>
        <p:grpSpPr bwMode="auto">
          <a:xfrm>
            <a:off x="2385218" y="3733802"/>
            <a:ext cx="833438" cy="847725"/>
            <a:chOff x="4368" y="2592"/>
            <a:chExt cx="525" cy="534"/>
          </a:xfrm>
        </p:grpSpPr>
        <p:sp>
          <p:nvSpPr>
            <p:cNvPr id="24" name="Oval 246"/>
            <p:cNvSpPr>
              <a:spLocks noChangeArrowheads="1"/>
            </p:cNvSpPr>
            <p:nvPr/>
          </p:nvSpPr>
          <p:spPr bwMode="auto">
            <a:xfrm>
              <a:off x="4509" y="2742"/>
              <a:ext cx="240" cy="24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en-US" dirty="0">
                  <a:latin typeface=".VnTime" pitchFamily="34" charset="0"/>
                </a:rPr>
                <a:t>37+</a:t>
              </a:r>
            </a:p>
          </p:txBody>
        </p:sp>
        <p:sp>
          <p:nvSpPr>
            <p:cNvPr id="25" name="Oval 247"/>
            <p:cNvSpPr>
              <a:spLocks noChangeArrowheads="1"/>
            </p:cNvSpPr>
            <p:nvPr/>
          </p:nvSpPr>
          <p:spPr bwMode="auto">
            <a:xfrm>
              <a:off x="4410" y="2628"/>
              <a:ext cx="447" cy="46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26" name="Oval 248"/>
            <p:cNvSpPr>
              <a:spLocks noChangeArrowheads="1"/>
            </p:cNvSpPr>
            <p:nvPr/>
          </p:nvSpPr>
          <p:spPr bwMode="auto">
            <a:xfrm>
              <a:off x="4488" y="2718"/>
              <a:ext cx="285" cy="29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27" name="Oval 249"/>
            <p:cNvSpPr>
              <a:spLocks noChangeArrowheads="1"/>
            </p:cNvSpPr>
            <p:nvPr/>
          </p:nvSpPr>
          <p:spPr bwMode="auto">
            <a:xfrm>
              <a:off x="4437" y="2661"/>
              <a:ext cx="393" cy="393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28" name="Oval 250"/>
            <p:cNvSpPr>
              <a:spLocks noChangeArrowheads="1"/>
            </p:cNvSpPr>
            <p:nvPr/>
          </p:nvSpPr>
          <p:spPr bwMode="auto">
            <a:xfrm>
              <a:off x="4368" y="2592"/>
              <a:ext cx="525" cy="534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29" name="Oval 251"/>
            <p:cNvSpPr>
              <a:spLocks noChangeArrowheads="1"/>
            </p:cNvSpPr>
            <p:nvPr/>
          </p:nvSpPr>
          <p:spPr bwMode="auto">
            <a:xfrm>
              <a:off x="4464" y="2691"/>
              <a:ext cx="336" cy="33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30" name="Oval 252"/>
            <p:cNvSpPr>
              <a:spLocks noChangeArrowheads="1"/>
            </p:cNvSpPr>
            <p:nvPr/>
          </p:nvSpPr>
          <p:spPr bwMode="auto">
            <a:xfrm>
              <a:off x="4368" y="2724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</p:grpSp>
      <p:grpSp>
        <p:nvGrpSpPr>
          <p:cNvPr id="31" name="Group 278"/>
          <p:cNvGrpSpPr>
            <a:grpSpLocks/>
          </p:cNvGrpSpPr>
          <p:nvPr/>
        </p:nvGrpSpPr>
        <p:grpSpPr bwMode="auto">
          <a:xfrm>
            <a:off x="2251077" y="5638800"/>
            <a:ext cx="1101725" cy="1066800"/>
            <a:chOff x="4224" y="3010"/>
            <a:chExt cx="694" cy="672"/>
          </a:xfrm>
        </p:grpSpPr>
        <p:sp>
          <p:nvSpPr>
            <p:cNvPr id="32" name="Oval 215"/>
            <p:cNvSpPr>
              <a:spLocks noChangeArrowheads="1"/>
            </p:cNvSpPr>
            <p:nvPr/>
          </p:nvSpPr>
          <p:spPr bwMode="auto">
            <a:xfrm>
              <a:off x="4224" y="3264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33" name="Oval 185"/>
            <p:cNvSpPr>
              <a:spLocks noChangeArrowheads="1"/>
            </p:cNvSpPr>
            <p:nvPr/>
          </p:nvSpPr>
          <p:spPr bwMode="auto">
            <a:xfrm>
              <a:off x="4461" y="3222"/>
              <a:ext cx="240" cy="24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en-US" dirty="0">
                  <a:latin typeface=".VnTime" pitchFamily="34" charset="0"/>
                </a:rPr>
                <a:t>87+</a:t>
              </a:r>
            </a:p>
          </p:txBody>
        </p:sp>
        <p:sp>
          <p:nvSpPr>
            <p:cNvPr id="34" name="Oval 186"/>
            <p:cNvSpPr>
              <a:spLocks noChangeArrowheads="1"/>
            </p:cNvSpPr>
            <p:nvPr/>
          </p:nvSpPr>
          <p:spPr bwMode="auto">
            <a:xfrm>
              <a:off x="4362" y="3108"/>
              <a:ext cx="447" cy="46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35" name="Oval 196"/>
            <p:cNvSpPr>
              <a:spLocks noChangeArrowheads="1"/>
            </p:cNvSpPr>
            <p:nvPr/>
          </p:nvSpPr>
          <p:spPr bwMode="auto">
            <a:xfrm>
              <a:off x="4440" y="3198"/>
              <a:ext cx="285" cy="29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36" name="Oval 197"/>
            <p:cNvSpPr>
              <a:spLocks noChangeArrowheads="1"/>
            </p:cNvSpPr>
            <p:nvPr/>
          </p:nvSpPr>
          <p:spPr bwMode="auto">
            <a:xfrm>
              <a:off x="4389" y="3141"/>
              <a:ext cx="393" cy="393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37" name="Oval 199"/>
            <p:cNvSpPr>
              <a:spLocks noChangeArrowheads="1"/>
            </p:cNvSpPr>
            <p:nvPr/>
          </p:nvSpPr>
          <p:spPr bwMode="auto">
            <a:xfrm>
              <a:off x="4320" y="3072"/>
              <a:ext cx="525" cy="5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38" name="Oval 214"/>
            <p:cNvSpPr>
              <a:spLocks noChangeArrowheads="1"/>
            </p:cNvSpPr>
            <p:nvPr/>
          </p:nvSpPr>
          <p:spPr bwMode="auto">
            <a:xfrm>
              <a:off x="4416" y="3171"/>
              <a:ext cx="336" cy="33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39" name="Oval 258"/>
            <p:cNvSpPr>
              <a:spLocks noChangeArrowheads="1"/>
            </p:cNvSpPr>
            <p:nvPr/>
          </p:nvSpPr>
          <p:spPr bwMode="auto">
            <a:xfrm>
              <a:off x="4280" y="3042"/>
              <a:ext cx="604" cy="60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40" name="Oval 276"/>
            <p:cNvSpPr>
              <a:spLocks noChangeArrowheads="1"/>
            </p:cNvSpPr>
            <p:nvPr/>
          </p:nvSpPr>
          <p:spPr bwMode="auto">
            <a:xfrm>
              <a:off x="4246" y="3010"/>
              <a:ext cx="672" cy="672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</p:grpSp>
      <p:grpSp>
        <p:nvGrpSpPr>
          <p:cNvPr id="41" name="Group 280"/>
          <p:cNvGrpSpPr>
            <a:grpSpLocks/>
          </p:cNvGrpSpPr>
          <p:nvPr/>
        </p:nvGrpSpPr>
        <p:grpSpPr bwMode="auto">
          <a:xfrm>
            <a:off x="2308227" y="4648200"/>
            <a:ext cx="987425" cy="952500"/>
            <a:chOff x="4302" y="3012"/>
            <a:chExt cx="622" cy="600"/>
          </a:xfrm>
        </p:grpSpPr>
        <p:sp>
          <p:nvSpPr>
            <p:cNvPr id="42" name="Oval 269"/>
            <p:cNvSpPr>
              <a:spLocks noChangeArrowheads="1"/>
            </p:cNvSpPr>
            <p:nvPr/>
          </p:nvSpPr>
          <p:spPr bwMode="auto">
            <a:xfrm>
              <a:off x="4501" y="3192"/>
              <a:ext cx="240" cy="24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en-US" dirty="0">
                  <a:latin typeface=".VnTime" pitchFamily="34" charset="0"/>
                </a:rPr>
                <a:t>55+</a:t>
              </a:r>
            </a:p>
          </p:txBody>
        </p:sp>
        <p:sp>
          <p:nvSpPr>
            <p:cNvPr id="43" name="Oval 270"/>
            <p:cNvSpPr>
              <a:spLocks noChangeArrowheads="1"/>
            </p:cNvSpPr>
            <p:nvPr/>
          </p:nvSpPr>
          <p:spPr bwMode="auto">
            <a:xfrm>
              <a:off x="4402" y="3078"/>
              <a:ext cx="447" cy="46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44" name="Oval 271"/>
            <p:cNvSpPr>
              <a:spLocks noChangeArrowheads="1"/>
            </p:cNvSpPr>
            <p:nvPr/>
          </p:nvSpPr>
          <p:spPr bwMode="auto">
            <a:xfrm>
              <a:off x="4480" y="3168"/>
              <a:ext cx="285" cy="29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45" name="Oval 272"/>
            <p:cNvSpPr>
              <a:spLocks noChangeArrowheads="1"/>
            </p:cNvSpPr>
            <p:nvPr/>
          </p:nvSpPr>
          <p:spPr bwMode="auto">
            <a:xfrm>
              <a:off x="4429" y="3111"/>
              <a:ext cx="393" cy="393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46" name="Oval 273"/>
            <p:cNvSpPr>
              <a:spLocks noChangeArrowheads="1"/>
            </p:cNvSpPr>
            <p:nvPr/>
          </p:nvSpPr>
          <p:spPr bwMode="auto">
            <a:xfrm>
              <a:off x="4360" y="3042"/>
              <a:ext cx="525" cy="5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47" name="Oval 274"/>
            <p:cNvSpPr>
              <a:spLocks noChangeArrowheads="1"/>
            </p:cNvSpPr>
            <p:nvPr/>
          </p:nvSpPr>
          <p:spPr bwMode="auto">
            <a:xfrm>
              <a:off x="4456" y="3141"/>
              <a:ext cx="336" cy="33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48" name="Oval 275"/>
            <p:cNvSpPr>
              <a:spLocks noChangeArrowheads="1"/>
            </p:cNvSpPr>
            <p:nvPr/>
          </p:nvSpPr>
          <p:spPr bwMode="auto">
            <a:xfrm>
              <a:off x="4320" y="3012"/>
              <a:ext cx="604" cy="600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49" name="Oval 279"/>
            <p:cNvSpPr>
              <a:spLocks noChangeArrowheads="1"/>
            </p:cNvSpPr>
            <p:nvPr/>
          </p:nvSpPr>
          <p:spPr bwMode="auto">
            <a:xfrm>
              <a:off x="4302" y="3213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3352800" y="457202"/>
            <a:ext cx="57912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>
                <a:latin typeface="Times New Roman" pitchFamily="18" charset="0"/>
                <a:cs typeface="Times New Roman" pitchFamily="18" charset="0"/>
              </a:rPr>
              <a:t>Nhóm I</a:t>
            </a:r>
            <a:r>
              <a:rPr lang="en-US" sz="2800" u="sng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gồm các nguyên tố kim loại hoạt động mạnh</a:t>
            </a:r>
          </a:p>
          <a:p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1) Điện tích hạt nhân tăng dần từ</a:t>
            </a:r>
          </a:p>
          <a:p>
            <a:pPr marL="342900" indent="-342900"/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 là 3+ đến Fr là 87+</a:t>
            </a:r>
          </a:p>
          <a:p>
            <a:pPr marL="342900" indent="-342900"/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2) Số electron lớp ngoài cùng của</a:t>
            </a:r>
          </a:p>
          <a:p>
            <a:pPr marL="342900" indent="-342900"/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 nguyên tố trong cùng nhóm I</a:t>
            </a:r>
          </a:p>
          <a:p>
            <a:pPr marL="342900" indent="-342900"/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đều bằng 1</a:t>
            </a:r>
          </a:p>
          <a:p>
            <a:pPr marL="342900" indent="-342900"/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882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"/>
          <p:cNvPicPr>
            <a:picLocks noChangeAspect="1" noChangeArrowheads="1"/>
          </p:cNvPicPr>
          <p:nvPr/>
        </p:nvPicPr>
        <p:blipFill>
          <a:blip r:embed="rId2">
            <a:lum bright="-10000" contrast="30000"/>
          </a:blip>
          <a:srcRect l="89168" t="821" r="5659" b="35119"/>
          <a:stretch>
            <a:fillRect/>
          </a:stretch>
        </p:blipFill>
        <p:spPr bwMode="auto">
          <a:xfrm>
            <a:off x="1119187" y="228600"/>
            <a:ext cx="1219200" cy="6248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5" name="Group 138"/>
          <p:cNvGrpSpPr>
            <a:grpSpLocks/>
          </p:cNvGrpSpPr>
          <p:nvPr/>
        </p:nvGrpSpPr>
        <p:grpSpPr bwMode="auto">
          <a:xfrm>
            <a:off x="2638426" y="1895477"/>
            <a:ext cx="614363" cy="619125"/>
            <a:chOff x="4554" y="1278"/>
            <a:chExt cx="387" cy="390"/>
          </a:xfrm>
        </p:grpSpPr>
        <p:sp>
          <p:nvSpPr>
            <p:cNvPr id="6" name="Oval 18"/>
            <p:cNvSpPr>
              <a:spLocks noChangeArrowheads="1"/>
            </p:cNvSpPr>
            <p:nvPr/>
          </p:nvSpPr>
          <p:spPr bwMode="auto">
            <a:xfrm>
              <a:off x="4629" y="1359"/>
              <a:ext cx="240" cy="24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en-US" dirty="0">
                  <a:latin typeface=".VnTime" pitchFamily="34" charset="0"/>
                </a:rPr>
                <a:t>9+</a:t>
              </a:r>
            </a:p>
          </p:txBody>
        </p:sp>
        <p:sp>
          <p:nvSpPr>
            <p:cNvPr id="7" name="Oval 19"/>
            <p:cNvSpPr>
              <a:spLocks noChangeArrowheads="1"/>
            </p:cNvSpPr>
            <p:nvPr/>
          </p:nvSpPr>
          <p:spPr bwMode="auto">
            <a:xfrm>
              <a:off x="4608" y="1335"/>
              <a:ext cx="285" cy="29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8" name="Oval 20"/>
            <p:cNvSpPr>
              <a:spLocks noChangeArrowheads="1"/>
            </p:cNvSpPr>
            <p:nvPr/>
          </p:nvSpPr>
          <p:spPr bwMode="auto">
            <a:xfrm>
              <a:off x="4584" y="1308"/>
              <a:ext cx="336" cy="336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9" name="Oval 21"/>
            <p:cNvSpPr>
              <a:spLocks noChangeArrowheads="1"/>
            </p:cNvSpPr>
            <p:nvPr/>
          </p:nvSpPr>
          <p:spPr bwMode="auto">
            <a:xfrm>
              <a:off x="4594" y="1341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10" name="Oval 125"/>
            <p:cNvSpPr>
              <a:spLocks noChangeArrowheads="1"/>
            </p:cNvSpPr>
            <p:nvPr/>
          </p:nvSpPr>
          <p:spPr bwMode="auto">
            <a:xfrm>
              <a:off x="4554" y="1488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11" name="Oval 126"/>
            <p:cNvSpPr>
              <a:spLocks noChangeArrowheads="1"/>
            </p:cNvSpPr>
            <p:nvPr/>
          </p:nvSpPr>
          <p:spPr bwMode="auto">
            <a:xfrm>
              <a:off x="4797" y="1614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12" name="Oval 127"/>
            <p:cNvSpPr>
              <a:spLocks noChangeArrowheads="1"/>
            </p:cNvSpPr>
            <p:nvPr/>
          </p:nvSpPr>
          <p:spPr bwMode="auto">
            <a:xfrm>
              <a:off x="4659" y="1620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13" name="Oval 128"/>
            <p:cNvSpPr>
              <a:spLocks noChangeArrowheads="1"/>
            </p:cNvSpPr>
            <p:nvPr/>
          </p:nvSpPr>
          <p:spPr bwMode="auto">
            <a:xfrm>
              <a:off x="4887" y="1527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14" name="Oval 129"/>
            <p:cNvSpPr>
              <a:spLocks noChangeArrowheads="1"/>
            </p:cNvSpPr>
            <p:nvPr/>
          </p:nvSpPr>
          <p:spPr bwMode="auto">
            <a:xfrm>
              <a:off x="4893" y="1392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15" name="Oval 130"/>
            <p:cNvSpPr>
              <a:spLocks noChangeArrowheads="1"/>
            </p:cNvSpPr>
            <p:nvPr/>
          </p:nvSpPr>
          <p:spPr bwMode="auto">
            <a:xfrm>
              <a:off x="4755" y="1278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</p:grpSp>
      <p:grpSp>
        <p:nvGrpSpPr>
          <p:cNvPr id="16" name="Group 139"/>
          <p:cNvGrpSpPr>
            <a:grpSpLocks/>
          </p:cNvGrpSpPr>
          <p:nvPr/>
        </p:nvGrpSpPr>
        <p:grpSpPr bwMode="auto">
          <a:xfrm>
            <a:off x="2619375" y="2733677"/>
            <a:ext cx="709612" cy="695325"/>
            <a:chOff x="4533" y="1845"/>
            <a:chExt cx="447" cy="438"/>
          </a:xfrm>
        </p:grpSpPr>
        <p:sp>
          <p:nvSpPr>
            <p:cNvPr id="17" name="Oval 23"/>
            <p:cNvSpPr>
              <a:spLocks noChangeArrowheads="1"/>
            </p:cNvSpPr>
            <p:nvPr/>
          </p:nvSpPr>
          <p:spPr bwMode="auto">
            <a:xfrm>
              <a:off x="4632" y="1953"/>
              <a:ext cx="240" cy="24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en-US" dirty="0">
                  <a:latin typeface=".VnTime" pitchFamily="34" charset="0"/>
                </a:rPr>
                <a:t>17+</a:t>
              </a:r>
            </a:p>
          </p:txBody>
        </p:sp>
        <p:sp>
          <p:nvSpPr>
            <p:cNvPr id="18" name="Oval 24"/>
            <p:cNvSpPr>
              <a:spLocks noChangeArrowheads="1"/>
            </p:cNvSpPr>
            <p:nvPr/>
          </p:nvSpPr>
          <p:spPr bwMode="auto">
            <a:xfrm>
              <a:off x="4611" y="1929"/>
              <a:ext cx="285" cy="29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19" name="Oval 25"/>
            <p:cNvSpPr>
              <a:spLocks noChangeArrowheads="1"/>
            </p:cNvSpPr>
            <p:nvPr/>
          </p:nvSpPr>
          <p:spPr bwMode="auto">
            <a:xfrm>
              <a:off x="4560" y="1872"/>
              <a:ext cx="393" cy="393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20" name="Oval 26"/>
            <p:cNvSpPr>
              <a:spLocks noChangeArrowheads="1"/>
            </p:cNvSpPr>
            <p:nvPr/>
          </p:nvSpPr>
          <p:spPr bwMode="auto">
            <a:xfrm>
              <a:off x="4587" y="1902"/>
              <a:ext cx="336" cy="33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21" name="Oval 131"/>
            <p:cNvSpPr>
              <a:spLocks noChangeArrowheads="1"/>
            </p:cNvSpPr>
            <p:nvPr/>
          </p:nvSpPr>
          <p:spPr bwMode="auto">
            <a:xfrm>
              <a:off x="4597" y="1893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22" name="Oval 132"/>
            <p:cNvSpPr>
              <a:spLocks noChangeArrowheads="1"/>
            </p:cNvSpPr>
            <p:nvPr/>
          </p:nvSpPr>
          <p:spPr bwMode="auto">
            <a:xfrm>
              <a:off x="4533" y="2028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23" name="Oval 133"/>
            <p:cNvSpPr>
              <a:spLocks noChangeArrowheads="1"/>
            </p:cNvSpPr>
            <p:nvPr/>
          </p:nvSpPr>
          <p:spPr bwMode="auto">
            <a:xfrm>
              <a:off x="4800" y="2235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24" name="Oval 134"/>
            <p:cNvSpPr>
              <a:spLocks noChangeArrowheads="1"/>
            </p:cNvSpPr>
            <p:nvPr/>
          </p:nvSpPr>
          <p:spPr bwMode="auto">
            <a:xfrm>
              <a:off x="4608" y="2205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25" name="Oval 135"/>
            <p:cNvSpPr>
              <a:spLocks noChangeArrowheads="1"/>
            </p:cNvSpPr>
            <p:nvPr/>
          </p:nvSpPr>
          <p:spPr bwMode="auto">
            <a:xfrm>
              <a:off x="4932" y="2067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26" name="Oval 136"/>
            <p:cNvSpPr>
              <a:spLocks noChangeArrowheads="1"/>
            </p:cNvSpPr>
            <p:nvPr/>
          </p:nvSpPr>
          <p:spPr bwMode="auto">
            <a:xfrm>
              <a:off x="4902" y="1932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27" name="Oval 137"/>
            <p:cNvSpPr>
              <a:spLocks noChangeArrowheads="1"/>
            </p:cNvSpPr>
            <p:nvPr/>
          </p:nvSpPr>
          <p:spPr bwMode="auto">
            <a:xfrm>
              <a:off x="4761" y="1845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</p:grpSp>
      <p:grpSp>
        <p:nvGrpSpPr>
          <p:cNvPr id="28" name="Group 147"/>
          <p:cNvGrpSpPr>
            <a:grpSpLocks/>
          </p:cNvGrpSpPr>
          <p:nvPr/>
        </p:nvGrpSpPr>
        <p:grpSpPr bwMode="auto">
          <a:xfrm>
            <a:off x="2557464" y="3629027"/>
            <a:ext cx="771525" cy="790575"/>
            <a:chOff x="4506" y="2433"/>
            <a:chExt cx="486" cy="498"/>
          </a:xfrm>
        </p:grpSpPr>
        <p:sp>
          <p:nvSpPr>
            <p:cNvPr id="29" name="Oval 29"/>
            <p:cNvSpPr>
              <a:spLocks noChangeArrowheads="1"/>
            </p:cNvSpPr>
            <p:nvPr/>
          </p:nvSpPr>
          <p:spPr bwMode="auto">
            <a:xfrm>
              <a:off x="4613" y="2562"/>
              <a:ext cx="240" cy="24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en-US" dirty="0">
                  <a:latin typeface=".VnTime" pitchFamily="34" charset="0"/>
                </a:rPr>
                <a:t>35+</a:t>
              </a:r>
            </a:p>
          </p:txBody>
        </p:sp>
        <p:sp>
          <p:nvSpPr>
            <p:cNvPr id="30" name="Oval 30"/>
            <p:cNvSpPr>
              <a:spLocks noChangeArrowheads="1"/>
            </p:cNvSpPr>
            <p:nvPr/>
          </p:nvSpPr>
          <p:spPr bwMode="auto">
            <a:xfrm>
              <a:off x="4514" y="2448"/>
              <a:ext cx="447" cy="465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31" name="Oval 31"/>
            <p:cNvSpPr>
              <a:spLocks noChangeArrowheads="1"/>
            </p:cNvSpPr>
            <p:nvPr/>
          </p:nvSpPr>
          <p:spPr bwMode="auto">
            <a:xfrm>
              <a:off x="4592" y="2538"/>
              <a:ext cx="285" cy="29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32" name="Oval 32"/>
            <p:cNvSpPr>
              <a:spLocks noChangeArrowheads="1"/>
            </p:cNvSpPr>
            <p:nvPr/>
          </p:nvSpPr>
          <p:spPr bwMode="auto">
            <a:xfrm>
              <a:off x="4541" y="2481"/>
              <a:ext cx="393" cy="393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33" name="Oval 33"/>
            <p:cNvSpPr>
              <a:spLocks noChangeArrowheads="1"/>
            </p:cNvSpPr>
            <p:nvPr/>
          </p:nvSpPr>
          <p:spPr bwMode="auto">
            <a:xfrm>
              <a:off x="4568" y="2511"/>
              <a:ext cx="336" cy="33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34" name="Oval 34"/>
            <p:cNvSpPr>
              <a:spLocks noChangeArrowheads="1"/>
            </p:cNvSpPr>
            <p:nvPr/>
          </p:nvSpPr>
          <p:spPr bwMode="auto">
            <a:xfrm>
              <a:off x="4506" y="2568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35" name="Oval 140"/>
            <p:cNvSpPr>
              <a:spLocks noChangeArrowheads="1"/>
            </p:cNvSpPr>
            <p:nvPr/>
          </p:nvSpPr>
          <p:spPr bwMode="auto">
            <a:xfrm>
              <a:off x="4527" y="2787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36" name="Oval 141"/>
            <p:cNvSpPr>
              <a:spLocks noChangeArrowheads="1"/>
            </p:cNvSpPr>
            <p:nvPr/>
          </p:nvSpPr>
          <p:spPr bwMode="auto">
            <a:xfrm>
              <a:off x="4674" y="2883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37" name="Oval 142"/>
            <p:cNvSpPr>
              <a:spLocks noChangeArrowheads="1"/>
            </p:cNvSpPr>
            <p:nvPr/>
          </p:nvSpPr>
          <p:spPr bwMode="auto">
            <a:xfrm>
              <a:off x="4857" y="2835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38" name="Oval 143"/>
            <p:cNvSpPr>
              <a:spLocks noChangeArrowheads="1"/>
            </p:cNvSpPr>
            <p:nvPr/>
          </p:nvSpPr>
          <p:spPr bwMode="auto">
            <a:xfrm>
              <a:off x="4944" y="2628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39" name="Oval 144"/>
            <p:cNvSpPr>
              <a:spLocks noChangeArrowheads="1"/>
            </p:cNvSpPr>
            <p:nvPr/>
          </p:nvSpPr>
          <p:spPr bwMode="auto">
            <a:xfrm>
              <a:off x="4845" y="2463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40" name="Oval 145"/>
            <p:cNvSpPr>
              <a:spLocks noChangeArrowheads="1"/>
            </p:cNvSpPr>
            <p:nvPr/>
          </p:nvSpPr>
          <p:spPr bwMode="auto">
            <a:xfrm>
              <a:off x="4641" y="2433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</p:grpSp>
      <p:grpSp>
        <p:nvGrpSpPr>
          <p:cNvPr id="41" name="Group 154"/>
          <p:cNvGrpSpPr>
            <a:grpSpLocks/>
          </p:cNvGrpSpPr>
          <p:nvPr/>
        </p:nvGrpSpPr>
        <p:grpSpPr bwMode="auto">
          <a:xfrm>
            <a:off x="2533649" y="4557712"/>
            <a:ext cx="871538" cy="928688"/>
            <a:chOff x="4452" y="3024"/>
            <a:chExt cx="549" cy="585"/>
          </a:xfrm>
        </p:grpSpPr>
        <p:sp>
          <p:nvSpPr>
            <p:cNvPr id="42" name="Oval 36"/>
            <p:cNvSpPr>
              <a:spLocks noChangeArrowheads="1"/>
            </p:cNvSpPr>
            <p:nvPr/>
          </p:nvSpPr>
          <p:spPr bwMode="auto">
            <a:xfrm>
              <a:off x="4593" y="3198"/>
              <a:ext cx="240" cy="24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en-US" dirty="0">
                  <a:latin typeface=".VnTime" pitchFamily="34" charset="0"/>
                </a:rPr>
                <a:t>53+</a:t>
              </a:r>
            </a:p>
          </p:txBody>
        </p:sp>
        <p:sp>
          <p:nvSpPr>
            <p:cNvPr id="43" name="Oval 37"/>
            <p:cNvSpPr>
              <a:spLocks noChangeArrowheads="1"/>
            </p:cNvSpPr>
            <p:nvPr/>
          </p:nvSpPr>
          <p:spPr bwMode="auto">
            <a:xfrm>
              <a:off x="4494" y="3084"/>
              <a:ext cx="447" cy="46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44" name="Oval 38"/>
            <p:cNvSpPr>
              <a:spLocks noChangeArrowheads="1"/>
            </p:cNvSpPr>
            <p:nvPr/>
          </p:nvSpPr>
          <p:spPr bwMode="auto">
            <a:xfrm>
              <a:off x="4572" y="3174"/>
              <a:ext cx="285" cy="29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45" name="Oval 39"/>
            <p:cNvSpPr>
              <a:spLocks noChangeArrowheads="1"/>
            </p:cNvSpPr>
            <p:nvPr/>
          </p:nvSpPr>
          <p:spPr bwMode="auto">
            <a:xfrm>
              <a:off x="4521" y="3117"/>
              <a:ext cx="393" cy="393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46" name="Oval 40"/>
            <p:cNvSpPr>
              <a:spLocks noChangeArrowheads="1"/>
            </p:cNvSpPr>
            <p:nvPr/>
          </p:nvSpPr>
          <p:spPr bwMode="auto">
            <a:xfrm>
              <a:off x="4452" y="3048"/>
              <a:ext cx="525" cy="534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47" name="Oval 41"/>
            <p:cNvSpPr>
              <a:spLocks noChangeArrowheads="1"/>
            </p:cNvSpPr>
            <p:nvPr/>
          </p:nvSpPr>
          <p:spPr bwMode="auto">
            <a:xfrm>
              <a:off x="4548" y="3147"/>
              <a:ext cx="336" cy="33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48" name="Oval 42"/>
            <p:cNvSpPr>
              <a:spLocks noChangeArrowheads="1"/>
            </p:cNvSpPr>
            <p:nvPr/>
          </p:nvSpPr>
          <p:spPr bwMode="auto">
            <a:xfrm>
              <a:off x="4452" y="3180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49" name="Oval 148"/>
            <p:cNvSpPr>
              <a:spLocks noChangeArrowheads="1"/>
            </p:cNvSpPr>
            <p:nvPr/>
          </p:nvSpPr>
          <p:spPr bwMode="auto">
            <a:xfrm>
              <a:off x="4452" y="3408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50" name="Oval 149"/>
            <p:cNvSpPr>
              <a:spLocks noChangeArrowheads="1"/>
            </p:cNvSpPr>
            <p:nvPr/>
          </p:nvSpPr>
          <p:spPr bwMode="auto">
            <a:xfrm>
              <a:off x="4647" y="3561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51" name="Oval 150"/>
            <p:cNvSpPr>
              <a:spLocks noChangeArrowheads="1"/>
            </p:cNvSpPr>
            <p:nvPr/>
          </p:nvSpPr>
          <p:spPr bwMode="auto">
            <a:xfrm>
              <a:off x="4848" y="3510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52" name="Oval 151"/>
            <p:cNvSpPr>
              <a:spLocks noChangeArrowheads="1"/>
            </p:cNvSpPr>
            <p:nvPr/>
          </p:nvSpPr>
          <p:spPr bwMode="auto">
            <a:xfrm>
              <a:off x="4953" y="3312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53" name="Oval 152"/>
            <p:cNvSpPr>
              <a:spLocks noChangeArrowheads="1"/>
            </p:cNvSpPr>
            <p:nvPr/>
          </p:nvSpPr>
          <p:spPr bwMode="auto">
            <a:xfrm>
              <a:off x="4875" y="3096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54" name="Oval 153"/>
            <p:cNvSpPr>
              <a:spLocks noChangeArrowheads="1"/>
            </p:cNvSpPr>
            <p:nvPr/>
          </p:nvSpPr>
          <p:spPr bwMode="auto">
            <a:xfrm>
              <a:off x="4656" y="3024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</p:grpSp>
      <p:grpSp>
        <p:nvGrpSpPr>
          <p:cNvPr id="55" name="Group 161"/>
          <p:cNvGrpSpPr>
            <a:grpSpLocks/>
          </p:cNvGrpSpPr>
          <p:nvPr/>
        </p:nvGrpSpPr>
        <p:grpSpPr bwMode="auto">
          <a:xfrm>
            <a:off x="2414589" y="5548312"/>
            <a:ext cx="1014413" cy="1004888"/>
            <a:chOff x="4368" y="3675"/>
            <a:chExt cx="639" cy="633"/>
          </a:xfrm>
        </p:grpSpPr>
        <p:sp>
          <p:nvSpPr>
            <p:cNvPr id="56" name="Oval 54"/>
            <p:cNvSpPr>
              <a:spLocks noChangeArrowheads="1"/>
            </p:cNvSpPr>
            <p:nvPr/>
          </p:nvSpPr>
          <p:spPr bwMode="auto">
            <a:xfrm>
              <a:off x="4567" y="3864"/>
              <a:ext cx="240" cy="24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en-US" dirty="0">
                  <a:latin typeface=".VnTime" pitchFamily="34" charset="0"/>
                </a:rPr>
                <a:t>85+</a:t>
              </a:r>
            </a:p>
          </p:txBody>
        </p:sp>
        <p:sp>
          <p:nvSpPr>
            <p:cNvPr id="57" name="Oval 55"/>
            <p:cNvSpPr>
              <a:spLocks noChangeArrowheads="1"/>
            </p:cNvSpPr>
            <p:nvPr/>
          </p:nvSpPr>
          <p:spPr bwMode="auto">
            <a:xfrm>
              <a:off x="4468" y="3750"/>
              <a:ext cx="447" cy="46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58" name="Oval 56"/>
            <p:cNvSpPr>
              <a:spLocks noChangeArrowheads="1"/>
            </p:cNvSpPr>
            <p:nvPr/>
          </p:nvSpPr>
          <p:spPr bwMode="auto">
            <a:xfrm>
              <a:off x="4546" y="3840"/>
              <a:ext cx="285" cy="29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59" name="Oval 57"/>
            <p:cNvSpPr>
              <a:spLocks noChangeArrowheads="1"/>
            </p:cNvSpPr>
            <p:nvPr/>
          </p:nvSpPr>
          <p:spPr bwMode="auto">
            <a:xfrm>
              <a:off x="4495" y="3783"/>
              <a:ext cx="393" cy="393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60" name="Oval 58"/>
            <p:cNvSpPr>
              <a:spLocks noChangeArrowheads="1"/>
            </p:cNvSpPr>
            <p:nvPr/>
          </p:nvSpPr>
          <p:spPr bwMode="auto">
            <a:xfrm>
              <a:off x="4426" y="3714"/>
              <a:ext cx="525" cy="5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61" name="Oval 59"/>
            <p:cNvSpPr>
              <a:spLocks noChangeArrowheads="1"/>
            </p:cNvSpPr>
            <p:nvPr/>
          </p:nvSpPr>
          <p:spPr bwMode="auto">
            <a:xfrm>
              <a:off x="4522" y="3813"/>
              <a:ext cx="336" cy="33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62" name="Oval 60"/>
            <p:cNvSpPr>
              <a:spLocks noChangeArrowheads="1"/>
            </p:cNvSpPr>
            <p:nvPr/>
          </p:nvSpPr>
          <p:spPr bwMode="auto">
            <a:xfrm>
              <a:off x="4386" y="3684"/>
              <a:ext cx="604" cy="600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63" name="Oval 61"/>
            <p:cNvSpPr>
              <a:spLocks noChangeArrowheads="1"/>
            </p:cNvSpPr>
            <p:nvPr/>
          </p:nvSpPr>
          <p:spPr bwMode="auto">
            <a:xfrm>
              <a:off x="4368" y="3885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64" name="Oval 155"/>
            <p:cNvSpPr>
              <a:spLocks noChangeArrowheads="1"/>
            </p:cNvSpPr>
            <p:nvPr/>
          </p:nvSpPr>
          <p:spPr bwMode="auto">
            <a:xfrm>
              <a:off x="4410" y="4128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65" name="Oval 156"/>
            <p:cNvSpPr>
              <a:spLocks noChangeArrowheads="1"/>
            </p:cNvSpPr>
            <p:nvPr/>
          </p:nvSpPr>
          <p:spPr bwMode="auto">
            <a:xfrm>
              <a:off x="4632" y="4260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66" name="Oval 157"/>
            <p:cNvSpPr>
              <a:spLocks noChangeArrowheads="1"/>
            </p:cNvSpPr>
            <p:nvPr/>
          </p:nvSpPr>
          <p:spPr bwMode="auto">
            <a:xfrm>
              <a:off x="4908" y="4137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67" name="Oval 158"/>
            <p:cNvSpPr>
              <a:spLocks noChangeArrowheads="1"/>
            </p:cNvSpPr>
            <p:nvPr/>
          </p:nvSpPr>
          <p:spPr bwMode="auto">
            <a:xfrm>
              <a:off x="4848" y="3714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68" name="Oval 159"/>
            <p:cNvSpPr>
              <a:spLocks noChangeArrowheads="1"/>
            </p:cNvSpPr>
            <p:nvPr/>
          </p:nvSpPr>
          <p:spPr bwMode="auto">
            <a:xfrm>
              <a:off x="4959" y="3888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69" name="Oval 160"/>
            <p:cNvSpPr>
              <a:spLocks noChangeArrowheads="1"/>
            </p:cNvSpPr>
            <p:nvPr/>
          </p:nvSpPr>
          <p:spPr bwMode="auto">
            <a:xfrm>
              <a:off x="4560" y="3675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</p:grpSp>
      <p:sp>
        <p:nvSpPr>
          <p:cNvPr id="71" name="TextBox 70"/>
          <p:cNvSpPr txBox="1"/>
          <p:nvPr/>
        </p:nvSpPr>
        <p:spPr>
          <a:xfrm>
            <a:off x="3352800" y="457202"/>
            <a:ext cx="57912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>
                <a:latin typeface="Times New Roman" pitchFamily="18" charset="0"/>
                <a:cs typeface="Times New Roman" pitchFamily="18" charset="0"/>
              </a:rPr>
              <a:t>Nhóm VII</a:t>
            </a:r>
            <a:r>
              <a:rPr lang="en-US" sz="2800" u="sng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gồm các nguyên tố phi kim  hoạt động mạnh</a:t>
            </a:r>
          </a:p>
          <a:p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1) Điện tích hạt nhân tăng dần từ</a:t>
            </a:r>
          </a:p>
          <a:p>
            <a:pPr marL="342900" indent="-342900"/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 là 9+ đến At là 85+</a:t>
            </a:r>
          </a:p>
          <a:p>
            <a:pPr marL="342900" indent="-342900"/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2) Số electron lớp ngoài cùng của</a:t>
            </a:r>
          </a:p>
          <a:p>
            <a:pPr marL="342900" indent="-342900"/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 nguyên tố trong cùng nhóm VII</a:t>
            </a:r>
          </a:p>
          <a:p>
            <a:pPr marL="342900" indent="-342900"/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đều bằng 7</a:t>
            </a:r>
          </a:p>
          <a:p>
            <a:pPr marL="342900" indent="-342900"/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717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-10000" contrast="30000"/>
          </a:blip>
          <a:srcRect l="6614" t="819" r="88095" b="24683"/>
          <a:stretch>
            <a:fillRect/>
          </a:stretch>
        </p:blipFill>
        <p:spPr bwMode="auto">
          <a:xfrm>
            <a:off x="152400" y="228600"/>
            <a:ext cx="12192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Picture"/>
          <p:cNvPicPr>
            <a:picLocks noChangeAspect="1" noChangeArrowheads="1"/>
          </p:cNvPicPr>
          <p:nvPr/>
        </p:nvPicPr>
        <p:blipFill>
          <a:blip r:embed="rId2">
            <a:lum bright="-10000" contrast="30000"/>
          </a:blip>
          <a:srcRect l="89168" t="821" r="5659" b="35119"/>
          <a:stretch>
            <a:fillRect/>
          </a:stretch>
        </p:blipFill>
        <p:spPr bwMode="auto">
          <a:xfrm>
            <a:off x="2590800" y="228600"/>
            <a:ext cx="1219200" cy="6248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6" name="Group 267"/>
          <p:cNvGrpSpPr>
            <a:grpSpLocks/>
          </p:cNvGrpSpPr>
          <p:nvPr/>
        </p:nvGrpSpPr>
        <p:grpSpPr bwMode="auto">
          <a:xfrm>
            <a:off x="1697037" y="1600200"/>
            <a:ext cx="533400" cy="533400"/>
            <a:chOff x="4488" y="987"/>
            <a:chExt cx="336" cy="336"/>
          </a:xfrm>
        </p:grpSpPr>
        <p:sp>
          <p:nvSpPr>
            <p:cNvPr id="7" name="Oval 219"/>
            <p:cNvSpPr>
              <a:spLocks noChangeArrowheads="1"/>
            </p:cNvSpPr>
            <p:nvPr/>
          </p:nvSpPr>
          <p:spPr bwMode="auto">
            <a:xfrm>
              <a:off x="4533" y="1038"/>
              <a:ext cx="240" cy="24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en-US" dirty="0">
                  <a:latin typeface=".VnTime" pitchFamily="34" charset="0"/>
                </a:rPr>
                <a:t>3+</a:t>
              </a:r>
            </a:p>
          </p:txBody>
        </p:sp>
        <p:sp>
          <p:nvSpPr>
            <p:cNvPr id="8" name="Oval 221"/>
            <p:cNvSpPr>
              <a:spLocks noChangeArrowheads="1"/>
            </p:cNvSpPr>
            <p:nvPr/>
          </p:nvSpPr>
          <p:spPr bwMode="auto">
            <a:xfrm>
              <a:off x="4512" y="1014"/>
              <a:ext cx="285" cy="29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9" name="Oval 224"/>
            <p:cNvSpPr>
              <a:spLocks noChangeArrowheads="1"/>
            </p:cNvSpPr>
            <p:nvPr/>
          </p:nvSpPr>
          <p:spPr bwMode="auto">
            <a:xfrm>
              <a:off x="4488" y="987"/>
              <a:ext cx="336" cy="336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10" name="Oval 225"/>
            <p:cNvSpPr>
              <a:spLocks noChangeArrowheads="1"/>
            </p:cNvSpPr>
            <p:nvPr/>
          </p:nvSpPr>
          <p:spPr bwMode="auto">
            <a:xfrm>
              <a:off x="4498" y="1020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</p:grpSp>
      <p:grpSp>
        <p:nvGrpSpPr>
          <p:cNvPr id="11" name="Group 265"/>
          <p:cNvGrpSpPr>
            <a:grpSpLocks/>
          </p:cNvGrpSpPr>
          <p:nvPr/>
        </p:nvGrpSpPr>
        <p:grpSpPr bwMode="auto">
          <a:xfrm>
            <a:off x="1651793" y="2286000"/>
            <a:ext cx="623888" cy="623888"/>
            <a:chOff x="4485" y="1461"/>
            <a:chExt cx="393" cy="393"/>
          </a:xfrm>
        </p:grpSpPr>
        <p:sp>
          <p:nvSpPr>
            <p:cNvPr id="12" name="Oval 227"/>
            <p:cNvSpPr>
              <a:spLocks noChangeArrowheads="1"/>
            </p:cNvSpPr>
            <p:nvPr/>
          </p:nvSpPr>
          <p:spPr bwMode="auto">
            <a:xfrm>
              <a:off x="4557" y="1542"/>
              <a:ext cx="240" cy="24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en-US" dirty="0">
                  <a:latin typeface=".VnTime" pitchFamily="34" charset="0"/>
                </a:rPr>
                <a:t>11+</a:t>
              </a:r>
            </a:p>
          </p:txBody>
        </p:sp>
        <p:sp>
          <p:nvSpPr>
            <p:cNvPr id="13" name="Oval 229"/>
            <p:cNvSpPr>
              <a:spLocks noChangeArrowheads="1"/>
            </p:cNvSpPr>
            <p:nvPr/>
          </p:nvSpPr>
          <p:spPr bwMode="auto">
            <a:xfrm>
              <a:off x="4536" y="1518"/>
              <a:ext cx="285" cy="29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14" name="Oval 230"/>
            <p:cNvSpPr>
              <a:spLocks noChangeArrowheads="1"/>
            </p:cNvSpPr>
            <p:nvPr/>
          </p:nvSpPr>
          <p:spPr bwMode="auto">
            <a:xfrm>
              <a:off x="4485" y="1461"/>
              <a:ext cx="393" cy="393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15" name="Oval 232"/>
            <p:cNvSpPr>
              <a:spLocks noChangeArrowheads="1"/>
            </p:cNvSpPr>
            <p:nvPr/>
          </p:nvSpPr>
          <p:spPr bwMode="auto">
            <a:xfrm>
              <a:off x="4512" y="1491"/>
              <a:ext cx="336" cy="33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16" name="Oval 233"/>
            <p:cNvSpPr>
              <a:spLocks noChangeArrowheads="1"/>
            </p:cNvSpPr>
            <p:nvPr/>
          </p:nvSpPr>
          <p:spPr bwMode="auto">
            <a:xfrm>
              <a:off x="4486" y="1528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</p:grpSp>
      <p:grpSp>
        <p:nvGrpSpPr>
          <p:cNvPr id="17" name="Group 264"/>
          <p:cNvGrpSpPr>
            <a:grpSpLocks/>
          </p:cNvGrpSpPr>
          <p:nvPr/>
        </p:nvGrpSpPr>
        <p:grpSpPr bwMode="auto">
          <a:xfrm>
            <a:off x="1597818" y="3048000"/>
            <a:ext cx="731838" cy="738188"/>
            <a:chOff x="4432" y="2004"/>
            <a:chExt cx="461" cy="465"/>
          </a:xfrm>
        </p:grpSpPr>
        <p:sp>
          <p:nvSpPr>
            <p:cNvPr id="18" name="Oval 235"/>
            <p:cNvSpPr>
              <a:spLocks noChangeArrowheads="1"/>
            </p:cNvSpPr>
            <p:nvPr/>
          </p:nvSpPr>
          <p:spPr bwMode="auto">
            <a:xfrm>
              <a:off x="4545" y="2118"/>
              <a:ext cx="240" cy="24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en-US" dirty="0">
                  <a:latin typeface=".VnTime" pitchFamily="34" charset="0"/>
                </a:rPr>
                <a:t>19+</a:t>
              </a:r>
            </a:p>
          </p:txBody>
        </p:sp>
        <p:sp>
          <p:nvSpPr>
            <p:cNvPr id="19" name="Oval 236"/>
            <p:cNvSpPr>
              <a:spLocks noChangeArrowheads="1"/>
            </p:cNvSpPr>
            <p:nvPr/>
          </p:nvSpPr>
          <p:spPr bwMode="auto">
            <a:xfrm>
              <a:off x="4446" y="2004"/>
              <a:ext cx="447" cy="465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20" name="Oval 237"/>
            <p:cNvSpPr>
              <a:spLocks noChangeArrowheads="1"/>
            </p:cNvSpPr>
            <p:nvPr/>
          </p:nvSpPr>
          <p:spPr bwMode="auto">
            <a:xfrm>
              <a:off x="4524" y="2094"/>
              <a:ext cx="285" cy="29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21" name="Oval 238"/>
            <p:cNvSpPr>
              <a:spLocks noChangeArrowheads="1"/>
            </p:cNvSpPr>
            <p:nvPr/>
          </p:nvSpPr>
          <p:spPr bwMode="auto">
            <a:xfrm>
              <a:off x="4473" y="2037"/>
              <a:ext cx="393" cy="393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22" name="Oval 240"/>
            <p:cNvSpPr>
              <a:spLocks noChangeArrowheads="1"/>
            </p:cNvSpPr>
            <p:nvPr/>
          </p:nvSpPr>
          <p:spPr bwMode="auto">
            <a:xfrm>
              <a:off x="4500" y="2067"/>
              <a:ext cx="336" cy="33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23" name="Oval 241"/>
            <p:cNvSpPr>
              <a:spLocks noChangeArrowheads="1"/>
            </p:cNvSpPr>
            <p:nvPr/>
          </p:nvSpPr>
          <p:spPr bwMode="auto">
            <a:xfrm>
              <a:off x="4432" y="2130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</p:grpSp>
      <p:grpSp>
        <p:nvGrpSpPr>
          <p:cNvPr id="24" name="Group 263"/>
          <p:cNvGrpSpPr>
            <a:grpSpLocks/>
          </p:cNvGrpSpPr>
          <p:nvPr/>
        </p:nvGrpSpPr>
        <p:grpSpPr bwMode="auto">
          <a:xfrm>
            <a:off x="1547018" y="3810002"/>
            <a:ext cx="833438" cy="847725"/>
            <a:chOff x="4368" y="2592"/>
            <a:chExt cx="525" cy="534"/>
          </a:xfrm>
        </p:grpSpPr>
        <p:sp>
          <p:nvSpPr>
            <p:cNvPr id="25" name="Oval 246"/>
            <p:cNvSpPr>
              <a:spLocks noChangeArrowheads="1"/>
            </p:cNvSpPr>
            <p:nvPr/>
          </p:nvSpPr>
          <p:spPr bwMode="auto">
            <a:xfrm>
              <a:off x="4509" y="2742"/>
              <a:ext cx="240" cy="24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en-US" dirty="0">
                  <a:latin typeface=".VnTime" pitchFamily="34" charset="0"/>
                </a:rPr>
                <a:t>37+</a:t>
              </a:r>
            </a:p>
          </p:txBody>
        </p:sp>
        <p:sp>
          <p:nvSpPr>
            <p:cNvPr id="26" name="Oval 247"/>
            <p:cNvSpPr>
              <a:spLocks noChangeArrowheads="1"/>
            </p:cNvSpPr>
            <p:nvPr/>
          </p:nvSpPr>
          <p:spPr bwMode="auto">
            <a:xfrm>
              <a:off x="4410" y="2628"/>
              <a:ext cx="447" cy="46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27" name="Oval 248"/>
            <p:cNvSpPr>
              <a:spLocks noChangeArrowheads="1"/>
            </p:cNvSpPr>
            <p:nvPr/>
          </p:nvSpPr>
          <p:spPr bwMode="auto">
            <a:xfrm>
              <a:off x="4488" y="2718"/>
              <a:ext cx="285" cy="29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28" name="Oval 249"/>
            <p:cNvSpPr>
              <a:spLocks noChangeArrowheads="1"/>
            </p:cNvSpPr>
            <p:nvPr/>
          </p:nvSpPr>
          <p:spPr bwMode="auto">
            <a:xfrm>
              <a:off x="4437" y="2661"/>
              <a:ext cx="393" cy="393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29" name="Oval 250"/>
            <p:cNvSpPr>
              <a:spLocks noChangeArrowheads="1"/>
            </p:cNvSpPr>
            <p:nvPr/>
          </p:nvSpPr>
          <p:spPr bwMode="auto">
            <a:xfrm>
              <a:off x="4368" y="2592"/>
              <a:ext cx="525" cy="534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30" name="Oval 251"/>
            <p:cNvSpPr>
              <a:spLocks noChangeArrowheads="1"/>
            </p:cNvSpPr>
            <p:nvPr/>
          </p:nvSpPr>
          <p:spPr bwMode="auto">
            <a:xfrm>
              <a:off x="4464" y="2691"/>
              <a:ext cx="336" cy="33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31" name="Oval 252"/>
            <p:cNvSpPr>
              <a:spLocks noChangeArrowheads="1"/>
            </p:cNvSpPr>
            <p:nvPr/>
          </p:nvSpPr>
          <p:spPr bwMode="auto">
            <a:xfrm>
              <a:off x="4368" y="2724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</p:grpSp>
      <p:grpSp>
        <p:nvGrpSpPr>
          <p:cNvPr id="32" name="Group 278"/>
          <p:cNvGrpSpPr>
            <a:grpSpLocks/>
          </p:cNvGrpSpPr>
          <p:nvPr/>
        </p:nvGrpSpPr>
        <p:grpSpPr bwMode="auto">
          <a:xfrm>
            <a:off x="1412877" y="5715000"/>
            <a:ext cx="1101725" cy="1066800"/>
            <a:chOff x="4224" y="3010"/>
            <a:chExt cx="694" cy="672"/>
          </a:xfrm>
        </p:grpSpPr>
        <p:sp>
          <p:nvSpPr>
            <p:cNvPr id="33" name="Oval 215"/>
            <p:cNvSpPr>
              <a:spLocks noChangeArrowheads="1"/>
            </p:cNvSpPr>
            <p:nvPr/>
          </p:nvSpPr>
          <p:spPr bwMode="auto">
            <a:xfrm>
              <a:off x="4224" y="3264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34" name="Oval 185"/>
            <p:cNvSpPr>
              <a:spLocks noChangeArrowheads="1"/>
            </p:cNvSpPr>
            <p:nvPr/>
          </p:nvSpPr>
          <p:spPr bwMode="auto">
            <a:xfrm>
              <a:off x="4461" y="3222"/>
              <a:ext cx="240" cy="24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en-US" dirty="0">
                  <a:latin typeface=".VnTime" pitchFamily="34" charset="0"/>
                </a:rPr>
                <a:t>87+</a:t>
              </a:r>
            </a:p>
          </p:txBody>
        </p:sp>
        <p:sp>
          <p:nvSpPr>
            <p:cNvPr id="35" name="Oval 186"/>
            <p:cNvSpPr>
              <a:spLocks noChangeArrowheads="1"/>
            </p:cNvSpPr>
            <p:nvPr/>
          </p:nvSpPr>
          <p:spPr bwMode="auto">
            <a:xfrm>
              <a:off x="4362" y="3108"/>
              <a:ext cx="447" cy="46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36" name="Oval 196"/>
            <p:cNvSpPr>
              <a:spLocks noChangeArrowheads="1"/>
            </p:cNvSpPr>
            <p:nvPr/>
          </p:nvSpPr>
          <p:spPr bwMode="auto">
            <a:xfrm>
              <a:off x="4440" y="3198"/>
              <a:ext cx="285" cy="29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37" name="Oval 197"/>
            <p:cNvSpPr>
              <a:spLocks noChangeArrowheads="1"/>
            </p:cNvSpPr>
            <p:nvPr/>
          </p:nvSpPr>
          <p:spPr bwMode="auto">
            <a:xfrm>
              <a:off x="4389" y="3141"/>
              <a:ext cx="393" cy="393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38" name="Oval 199"/>
            <p:cNvSpPr>
              <a:spLocks noChangeArrowheads="1"/>
            </p:cNvSpPr>
            <p:nvPr/>
          </p:nvSpPr>
          <p:spPr bwMode="auto">
            <a:xfrm>
              <a:off x="4320" y="3072"/>
              <a:ext cx="525" cy="5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39" name="Oval 214"/>
            <p:cNvSpPr>
              <a:spLocks noChangeArrowheads="1"/>
            </p:cNvSpPr>
            <p:nvPr/>
          </p:nvSpPr>
          <p:spPr bwMode="auto">
            <a:xfrm>
              <a:off x="4416" y="3171"/>
              <a:ext cx="336" cy="33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40" name="Oval 258"/>
            <p:cNvSpPr>
              <a:spLocks noChangeArrowheads="1"/>
            </p:cNvSpPr>
            <p:nvPr/>
          </p:nvSpPr>
          <p:spPr bwMode="auto">
            <a:xfrm>
              <a:off x="4280" y="3042"/>
              <a:ext cx="604" cy="60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41" name="Oval 276"/>
            <p:cNvSpPr>
              <a:spLocks noChangeArrowheads="1"/>
            </p:cNvSpPr>
            <p:nvPr/>
          </p:nvSpPr>
          <p:spPr bwMode="auto">
            <a:xfrm>
              <a:off x="4246" y="3010"/>
              <a:ext cx="672" cy="672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</p:grpSp>
      <p:grpSp>
        <p:nvGrpSpPr>
          <p:cNvPr id="42" name="Group 280"/>
          <p:cNvGrpSpPr>
            <a:grpSpLocks/>
          </p:cNvGrpSpPr>
          <p:nvPr/>
        </p:nvGrpSpPr>
        <p:grpSpPr bwMode="auto">
          <a:xfrm>
            <a:off x="1470027" y="4724400"/>
            <a:ext cx="987425" cy="952500"/>
            <a:chOff x="4302" y="3012"/>
            <a:chExt cx="622" cy="600"/>
          </a:xfrm>
        </p:grpSpPr>
        <p:sp>
          <p:nvSpPr>
            <p:cNvPr id="43" name="Oval 269"/>
            <p:cNvSpPr>
              <a:spLocks noChangeArrowheads="1"/>
            </p:cNvSpPr>
            <p:nvPr/>
          </p:nvSpPr>
          <p:spPr bwMode="auto">
            <a:xfrm>
              <a:off x="4501" y="3192"/>
              <a:ext cx="240" cy="24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en-US" dirty="0">
                  <a:latin typeface=".VnTime" pitchFamily="34" charset="0"/>
                </a:rPr>
                <a:t>55+</a:t>
              </a:r>
            </a:p>
          </p:txBody>
        </p:sp>
        <p:sp>
          <p:nvSpPr>
            <p:cNvPr id="44" name="Oval 270"/>
            <p:cNvSpPr>
              <a:spLocks noChangeArrowheads="1"/>
            </p:cNvSpPr>
            <p:nvPr/>
          </p:nvSpPr>
          <p:spPr bwMode="auto">
            <a:xfrm>
              <a:off x="4402" y="3078"/>
              <a:ext cx="447" cy="46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45" name="Oval 271"/>
            <p:cNvSpPr>
              <a:spLocks noChangeArrowheads="1"/>
            </p:cNvSpPr>
            <p:nvPr/>
          </p:nvSpPr>
          <p:spPr bwMode="auto">
            <a:xfrm>
              <a:off x="4480" y="3168"/>
              <a:ext cx="285" cy="29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46" name="Oval 272"/>
            <p:cNvSpPr>
              <a:spLocks noChangeArrowheads="1"/>
            </p:cNvSpPr>
            <p:nvPr/>
          </p:nvSpPr>
          <p:spPr bwMode="auto">
            <a:xfrm>
              <a:off x="4429" y="3111"/>
              <a:ext cx="393" cy="393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47" name="Oval 273"/>
            <p:cNvSpPr>
              <a:spLocks noChangeArrowheads="1"/>
            </p:cNvSpPr>
            <p:nvPr/>
          </p:nvSpPr>
          <p:spPr bwMode="auto">
            <a:xfrm>
              <a:off x="4360" y="3042"/>
              <a:ext cx="525" cy="5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48" name="Oval 274"/>
            <p:cNvSpPr>
              <a:spLocks noChangeArrowheads="1"/>
            </p:cNvSpPr>
            <p:nvPr/>
          </p:nvSpPr>
          <p:spPr bwMode="auto">
            <a:xfrm>
              <a:off x="4456" y="3141"/>
              <a:ext cx="336" cy="33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49" name="Oval 275"/>
            <p:cNvSpPr>
              <a:spLocks noChangeArrowheads="1"/>
            </p:cNvSpPr>
            <p:nvPr/>
          </p:nvSpPr>
          <p:spPr bwMode="auto">
            <a:xfrm>
              <a:off x="4320" y="3012"/>
              <a:ext cx="604" cy="600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50" name="Oval 279"/>
            <p:cNvSpPr>
              <a:spLocks noChangeArrowheads="1"/>
            </p:cNvSpPr>
            <p:nvPr/>
          </p:nvSpPr>
          <p:spPr bwMode="auto">
            <a:xfrm>
              <a:off x="4302" y="3213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</p:grpSp>
      <p:grpSp>
        <p:nvGrpSpPr>
          <p:cNvPr id="51" name="Group 138"/>
          <p:cNvGrpSpPr>
            <a:grpSpLocks/>
          </p:cNvGrpSpPr>
          <p:nvPr/>
        </p:nvGrpSpPr>
        <p:grpSpPr bwMode="auto">
          <a:xfrm>
            <a:off x="4110039" y="1895477"/>
            <a:ext cx="614363" cy="619125"/>
            <a:chOff x="4554" y="1278"/>
            <a:chExt cx="387" cy="390"/>
          </a:xfrm>
        </p:grpSpPr>
        <p:sp>
          <p:nvSpPr>
            <p:cNvPr id="52" name="Oval 18"/>
            <p:cNvSpPr>
              <a:spLocks noChangeArrowheads="1"/>
            </p:cNvSpPr>
            <p:nvPr/>
          </p:nvSpPr>
          <p:spPr bwMode="auto">
            <a:xfrm>
              <a:off x="4629" y="1359"/>
              <a:ext cx="240" cy="24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en-US" dirty="0">
                  <a:latin typeface=".VnTime" pitchFamily="34" charset="0"/>
                </a:rPr>
                <a:t>9+</a:t>
              </a:r>
            </a:p>
          </p:txBody>
        </p:sp>
        <p:sp>
          <p:nvSpPr>
            <p:cNvPr id="53" name="Oval 19"/>
            <p:cNvSpPr>
              <a:spLocks noChangeArrowheads="1"/>
            </p:cNvSpPr>
            <p:nvPr/>
          </p:nvSpPr>
          <p:spPr bwMode="auto">
            <a:xfrm>
              <a:off x="4608" y="1335"/>
              <a:ext cx="285" cy="29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54" name="Oval 20"/>
            <p:cNvSpPr>
              <a:spLocks noChangeArrowheads="1"/>
            </p:cNvSpPr>
            <p:nvPr/>
          </p:nvSpPr>
          <p:spPr bwMode="auto">
            <a:xfrm>
              <a:off x="4584" y="1308"/>
              <a:ext cx="336" cy="336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55" name="Oval 21"/>
            <p:cNvSpPr>
              <a:spLocks noChangeArrowheads="1"/>
            </p:cNvSpPr>
            <p:nvPr/>
          </p:nvSpPr>
          <p:spPr bwMode="auto">
            <a:xfrm>
              <a:off x="4594" y="1341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56" name="Oval 125"/>
            <p:cNvSpPr>
              <a:spLocks noChangeArrowheads="1"/>
            </p:cNvSpPr>
            <p:nvPr/>
          </p:nvSpPr>
          <p:spPr bwMode="auto">
            <a:xfrm>
              <a:off x="4554" y="1488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57" name="Oval 126"/>
            <p:cNvSpPr>
              <a:spLocks noChangeArrowheads="1"/>
            </p:cNvSpPr>
            <p:nvPr/>
          </p:nvSpPr>
          <p:spPr bwMode="auto">
            <a:xfrm>
              <a:off x="4797" y="1614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58" name="Oval 127"/>
            <p:cNvSpPr>
              <a:spLocks noChangeArrowheads="1"/>
            </p:cNvSpPr>
            <p:nvPr/>
          </p:nvSpPr>
          <p:spPr bwMode="auto">
            <a:xfrm>
              <a:off x="4659" y="1620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59" name="Oval 128"/>
            <p:cNvSpPr>
              <a:spLocks noChangeArrowheads="1"/>
            </p:cNvSpPr>
            <p:nvPr/>
          </p:nvSpPr>
          <p:spPr bwMode="auto">
            <a:xfrm>
              <a:off x="4887" y="1527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60" name="Oval 129"/>
            <p:cNvSpPr>
              <a:spLocks noChangeArrowheads="1"/>
            </p:cNvSpPr>
            <p:nvPr/>
          </p:nvSpPr>
          <p:spPr bwMode="auto">
            <a:xfrm>
              <a:off x="4893" y="1392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61" name="Oval 130"/>
            <p:cNvSpPr>
              <a:spLocks noChangeArrowheads="1"/>
            </p:cNvSpPr>
            <p:nvPr/>
          </p:nvSpPr>
          <p:spPr bwMode="auto">
            <a:xfrm>
              <a:off x="4755" y="1278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</p:grpSp>
      <p:grpSp>
        <p:nvGrpSpPr>
          <p:cNvPr id="62" name="Group 139"/>
          <p:cNvGrpSpPr>
            <a:grpSpLocks/>
          </p:cNvGrpSpPr>
          <p:nvPr/>
        </p:nvGrpSpPr>
        <p:grpSpPr bwMode="auto">
          <a:xfrm>
            <a:off x="4090988" y="2733677"/>
            <a:ext cx="709612" cy="695325"/>
            <a:chOff x="4533" y="1845"/>
            <a:chExt cx="447" cy="438"/>
          </a:xfrm>
        </p:grpSpPr>
        <p:sp>
          <p:nvSpPr>
            <p:cNvPr id="63" name="Oval 23"/>
            <p:cNvSpPr>
              <a:spLocks noChangeArrowheads="1"/>
            </p:cNvSpPr>
            <p:nvPr/>
          </p:nvSpPr>
          <p:spPr bwMode="auto">
            <a:xfrm>
              <a:off x="4632" y="1953"/>
              <a:ext cx="240" cy="24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en-US" dirty="0">
                  <a:latin typeface=".VnTime" pitchFamily="34" charset="0"/>
                </a:rPr>
                <a:t>17+</a:t>
              </a:r>
            </a:p>
          </p:txBody>
        </p:sp>
        <p:sp>
          <p:nvSpPr>
            <p:cNvPr id="64" name="Oval 24"/>
            <p:cNvSpPr>
              <a:spLocks noChangeArrowheads="1"/>
            </p:cNvSpPr>
            <p:nvPr/>
          </p:nvSpPr>
          <p:spPr bwMode="auto">
            <a:xfrm>
              <a:off x="4611" y="1929"/>
              <a:ext cx="285" cy="29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65" name="Oval 25"/>
            <p:cNvSpPr>
              <a:spLocks noChangeArrowheads="1"/>
            </p:cNvSpPr>
            <p:nvPr/>
          </p:nvSpPr>
          <p:spPr bwMode="auto">
            <a:xfrm>
              <a:off x="4560" y="1872"/>
              <a:ext cx="393" cy="393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66" name="Oval 26"/>
            <p:cNvSpPr>
              <a:spLocks noChangeArrowheads="1"/>
            </p:cNvSpPr>
            <p:nvPr/>
          </p:nvSpPr>
          <p:spPr bwMode="auto">
            <a:xfrm>
              <a:off x="4587" y="1902"/>
              <a:ext cx="336" cy="33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67" name="Oval 131"/>
            <p:cNvSpPr>
              <a:spLocks noChangeArrowheads="1"/>
            </p:cNvSpPr>
            <p:nvPr/>
          </p:nvSpPr>
          <p:spPr bwMode="auto">
            <a:xfrm>
              <a:off x="4597" y="1893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68" name="Oval 132"/>
            <p:cNvSpPr>
              <a:spLocks noChangeArrowheads="1"/>
            </p:cNvSpPr>
            <p:nvPr/>
          </p:nvSpPr>
          <p:spPr bwMode="auto">
            <a:xfrm>
              <a:off x="4533" y="2028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69" name="Oval 133"/>
            <p:cNvSpPr>
              <a:spLocks noChangeArrowheads="1"/>
            </p:cNvSpPr>
            <p:nvPr/>
          </p:nvSpPr>
          <p:spPr bwMode="auto">
            <a:xfrm>
              <a:off x="4800" y="2235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70" name="Oval 134"/>
            <p:cNvSpPr>
              <a:spLocks noChangeArrowheads="1"/>
            </p:cNvSpPr>
            <p:nvPr/>
          </p:nvSpPr>
          <p:spPr bwMode="auto">
            <a:xfrm>
              <a:off x="4608" y="2205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71" name="Oval 135"/>
            <p:cNvSpPr>
              <a:spLocks noChangeArrowheads="1"/>
            </p:cNvSpPr>
            <p:nvPr/>
          </p:nvSpPr>
          <p:spPr bwMode="auto">
            <a:xfrm>
              <a:off x="4932" y="2067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72" name="Oval 136"/>
            <p:cNvSpPr>
              <a:spLocks noChangeArrowheads="1"/>
            </p:cNvSpPr>
            <p:nvPr/>
          </p:nvSpPr>
          <p:spPr bwMode="auto">
            <a:xfrm>
              <a:off x="4902" y="1932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73" name="Oval 137"/>
            <p:cNvSpPr>
              <a:spLocks noChangeArrowheads="1"/>
            </p:cNvSpPr>
            <p:nvPr/>
          </p:nvSpPr>
          <p:spPr bwMode="auto">
            <a:xfrm>
              <a:off x="4761" y="1845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</p:grpSp>
      <p:grpSp>
        <p:nvGrpSpPr>
          <p:cNvPr id="74" name="Group 147"/>
          <p:cNvGrpSpPr>
            <a:grpSpLocks/>
          </p:cNvGrpSpPr>
          <p:nvPr/>
        </p:nvGrpSpPr>
        <p:grpSpPr bwMode="auto">
          <a:xfrm>
            <a:off x="4029077" y="3629027"/>
            <a:ext cx="771525" cy="790575"/>
            <a:chOff x="4506" y="2433"/>
            <a:chExt cx="486" cy="498"/>
          </a:xfrm>
        </p:grpSpPr>
        <p:sp>
          <p:nvSpPr>
            <p:cNvPr id="75" name="Oval 29"/>
            <p:cNvSpPr>
              <a:spLocks noChangeArrowheads="1"/>
            </p:cNvSpPr>
            <p:nvPr/>
          </p:nvSpPr>
          <p:spPr bwMode="auto">
            <a:xfrm>
              <a:off x="4613" y="2562"/>
              <a:ext cx="240" cy="24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en-US" dirty="0">
                  <a:latin typeface=".VnTime" pitchFamily="34" charset="0"/>
                </a:rPr>
                <a:t>35+</a:t>
              </a:r>
            </a:p>
          </p:txBody>
        </p:sp>
        <p:sp>
          <p:nvSpPr>
            <p:cNvPr id="76" name="Oval 30"/>
            <p:cNvSpPr>
              <a:spLocks noChangeArrowheads="1"/>
            </p:cNvSpPr>
            <p:nvPr/>
          </p:nvSpPr>
          <p:spPr bwMode="auto">
            <a:xfrm>
              <a:off x="4514" y="2448"/>
              <a:ext cx="447" cy="465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77" name="Oval 31"/>
            <p:cNvSpPr>
              <a:spLocks noChangeArrowheads="1"/>
            </p:cNvSpPr>
            <p:nvPr/>
          </p:nvSpPr>
          <p:spPr bwMode="auto">
            <a:xfrm>
              <a:off x="4592" y="2538"/>
              <a:ext cx="285" cy="29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78" name="Oval 32"/>
            <p:cNvSpPr>
              <a:spLocks noChangeArrowheads="1"/>
            </p:cNvSpPr>
            <p:nvPr/>
          </p:nvSpPr>
          <p:spPr bwMode="auto">
            <a:xfrm>
              <a:off x="4541" y="2481"/>
              <a:ext cx="393" cy="393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79" name="Oval 33"/>
            <p:cNvSpPr>
              <a:spLocks noChangeArrowheads="1"/>
            </p:cNvSpPr>
            <p:nvPr/>
          </p:nvSpPr>
          <p:spPr bwMode="auto">
            <a:xfrm>
              <a:off x="4568" y="2511"/>
              <a:ext cx="336" cy="33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80" name="Oval 34"/>
            <p:cNvSpPr>
              <a:spLocks noChangeArrowheads="1"/>
            </p:cNvSpPr>
            <p:nvPr/>
          </p:nvSpPr>
          <p:spPr bwMode="auto">
            <a:xfrm>
              <a:off x="4506" y="2568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81" name="Oval 140"/>
            <p:cNvSpPr>
              <a:spLocks noChangeArrowheads="1"/>
            </p:cNvSpPr>
            <p:nvPr/>
          </p:nvSpPr>
          <p:spPr bwMode="auto">
            <a:xfrm>
              <a:off x="4527" y="2787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82" name="Oval 141"/>
            <p:cNvSpPr>
              <a:spLocks noChangeArrowheads="1"/>
            </p:cNvSpPr>
            <p:nvPr/>
          </p:nvSpPr>
          <p:spPr bwMode="auto">
            <a:xfrm>
              <a:off x="4674" y="2883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83" name="Oval 142"/>
            <p:cNvSpPr>
              <a:spLocks noChangeArrowheads="1"/>
            </p:cNvSpPr>
            <p:nvPr/>
          </p:nvSpPr>
          <p:spPr bwMode="auto">
            <a:xfrm>
              <a:off x="4857" y="2835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84" name="Oval 143"/>
            <p:cNvSpPr>
              <a:spLocks noChangeArrowheads="1"/>
            </p:cNvSpPr>
            <p:nvPr/>
          </p:nvSpPr>
          <p:spPr bwMode="auto">
            <a:xfrm>
              <a:off x="4944" y="2628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85" name="Oval 144"/>
            <p:cNvSpPr>
              <a:spLocks noChangeArrowheads="1"/>
            </p:cNvSpPr>
            <p:nvPr/>
          </p:nvSpPr>
          <p:spPr bwMode="auto">
            <a:xfrm>
              <a:off x="4845" y="2463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86" name="Oval 145"/>
            <p:cNvSpPr>
              <a:spLocks noChangeArrowheads="1"/>
            </p:cNvSpPr>
            <p:nvPr/>
          </p:nvSpPr>
          <p:spPr bwMode="auto">
            <a:xfrm>
              <a:off x="4641" y="2433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</p:grpSp>
      <p:grpSp>
        <p:nvGrpSpPr>
          <p:cNvPr id="87" name="Group 154"/>
          <p:cNvGrpSpPr>
            <a:grpSpLocks/>
          </p:cNvGrpSpPr>
          <p:nvPr/>
        </p:nvGrpSpPr>
        <p:grpSpPr bwMode="auto">
          <a:xfrm>
            <a:off x="4005262" y="4557712"/>
            <a:ext cx="871538" cy="928688"/>
            <a:chOff x="4452" y="3024"/>
            <a:chExt cx="549" cy="585"/>
          </a:xfrm>
        </p:grpSpPr>
        <p:sp>
          <p:nvSpPr>
            <p:cNvPr id="88" name="Oval 36"/>
            <p:cNvSpPr>
              <a:spLocks noChangeArrowheads="1"/>
            </p:cNvSpPr>
            <p:nvPr/>
          </p:nvSpPr>
          <p:spPr bwMode="auto">
            <a:xfrm>
              <a:off x="4593" y="3198"/>
              <a:ext cx="240" cy="24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en-US" dirty="0">
                  <a:latin typeface=".VnTime" pitchFamily="34" charset="0"/>
                </a:rPr>
                <a:t>53+</a:t>
              </a:r>
            </a:p>
          </p:txBody>
        </p:sp>
        <p:sp>
          <p:nvSpPr>
            <p:cNvPr id="89" name="Oval 37"/>
            <p:cNvSpPr>
              <a:spLocks noChangeArrowheads="1"/>
            </p:cNvSpPr>
            <p:nvPr/>
          </p:nvSpPr>
          <p:spPr bwMode="auto">
            <a:xfrm>
              <a:off x="4494" y="3084"/>
              <a:ext cx="447" cy="46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90" name="Oval 38"/>
            <p:cNvSpPr>
              <a:spLocks noChangeArrowheads="1"/>
            </p:cNvSpPr>
            <p:nvPr/>
          </p:nvSpPr>
          <p:spPr bwMode="auto">
            <a:xfrm>
              <a:off x="4572" y="3174"/>
              <a:ext cx="285" cy="29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91" name="Oval 39"/>
            <p:cNvSpPr>
              <a:spLocks noChangeArrowheads="1"/>
            </p:cNvSpPr>
            <p:nvPr/>
          </p:nvSpPr>
          <p:spPr bwMode="auto">
            <a:xfrm>
              <a:off x="4521" y="3117"/>
              <a:ext cx="393" cy="393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92" name="Oval 40"/>
            <p:cNvSpPr>
              <a:spLocks noChangeArrowheads="1"/>
            </p:cNvSpPr>
            <p:nvPr/>
          </p:nvSpPr>
          <p:spPr bwMode="auto">
            <a:xfrm>
              <a:off x="4452" y="3048"/>
              <a:ext cx="525" cy="534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93" name="Oval 41"/>
            <p:cNvSpPr>
              <a:spLocks noChangeArrowheads="1"/>
            </p:cNvSpPr>
            <p:nvPr/>
          </p:nvSpPr>
          <p:spPr bwMode="auto">
            <a:xfrm>
              <a:off x="4548" y="3147"/>
              <a:ext cx="336" cy="33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94" name="Oval 42"/>
            <p:cNvSpPr>
              <a:spLocks noChangeArrowheads="1"/>
            </p:cNvSpPr>
            <p:nvPr/>
          </p:nvSpPr>
          <p:spPr bwMode="auto">
            <a:xfrm>
              <a:off x="4452" y="3180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95" name="Oval 148"/>
            <p:cNvSpPr>
              <a:spLocks noChangeArrowheads="1"/>
            </p:cNvSpPr>
            <p:nvPr/>
          </p:nvSpPr>
          <p:spPr bwMode="auto">
            <a:xfrm>
              <a:off x="4452" y="3408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96" name="Oval 149"/>
            <p:cNvSpPr>
              <a:spLocks noChangeArrowheads="1"/>
            </p:cNvSpPr>
            <p:nvPr/>
          </p:nvSpPr>
          <p:spPr bwMode="auto">
            <a:xfrm>
              <a:off x="4647" y="3561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97" name="Oval 150"/>
            <p:cNvSpPr>
              <a:spLocks noChangeArrowheads="1"/>
            </p:cNvSpPr>
            <p:nvPr/>
          </p:nvSpPr>
          <p:spPr bwMode="auto">
            <a:xfrm>
              <a:off x="4848" y="3510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98" name="Oval 151"/>
            <p:cNvSpPr>
              <a:spLocks noChangeArrowheads="1"/>
            </p:cNvSpPr>
            <p:nvPr/>
          </p:nvSpPr>
          <p:spPr bwMode="auto">
            <a:xfrm>
              <a:off x="4953" y="3312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99" name="Oval 152"/>
            <p:cNvSpPr>
              <a:spLocks noChangeArrowheads="1"/>
            </p:cNvSpPr>
            <p:nvPr/>
          </p:nvSpPr>
          <p:spPr bwMode="auto">
            <a:xfrm>
              <a:off x="4875" y="3096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100" name="Oval 153"/>
            <p:cNvSpPr>
              <a:spLocks noChangeArrowheads="1"/>
            </p:cNvSpPr>
            <p:nvPr/>
          </p:nvSpPr>
          <p:spPr bwMode="auto">
            <a:xfrm>
              <a:off x="4656" y="3024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</p:grpSp>
      <p:grpSp>
        <p:nvGrpSpPr>
          <p:cNvPr id="101" name="Group 161"/>
          <p:cNvGrpSpPr>
            <a:grpSpLocks/>
          </p:cNvGrpSpPr>
          <p:nvPr/>
        </p:nvGrpSpPr>
        <p:grpSpPr bwMode="auto">
          <a:xfrm>
            <a:off x="3886202" y="5548312"/>
            <a:ext cx="1014413" cy="1004888"/>
            <a:chOff x="4368" y="3675"/>
            <a:chExt cx="639" cy="633"/>
          </a:xfrm>
        </p:grpSpPr>
        <p:sp>
          <p:nvSpPr>
            <p:cNvPr id="102" name="Oval 54"/>
            <p:cNvSpPr>
              <a:spLocks noChangeArrowheads="1"/>
            </p:cNvSpPr>
            <p:nvPr/>
          </p:nvSpPr>
          <p:spPr bwMode="auto">
            <a:xfrm>
              <a:off x="4567" y="3864"/>
              <a:ext cx="240" cy="24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en-US" dirty="0">
                  <a:latin typeface=".VnTime" pitchFamily="34" charset="0"/>
                </a:rPr>
                <a:t>85+</a:t>
              </a:r>
            </a:p>
          </p:txBody>
        </p:sp>
        <p:sp>
          <p:nvSpPr>
            <p:cNvPr id="103" name="Oval 55"/>
            <p:cNvSpPr>
              <a:spLocks noChangeArrowheads="1"/>
            </p:cNvSpPr>
            <p:nvPr/>
          </p:nvSpPr>
          <p:spPr bwMode="auto">
            <a:xfrm>
              <a:off x="4468" y="3750"/>
              <a:ext cx="447" cy="46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104" name="Oval 56"/>
            <p:cNvSpPr>
              <a:spLocks noChangeArrowheads="1"/>
            </p:cNvSpPr>
            <p:nvPr/>
          </p:nvSpPr>
          <p:spPr bwMode="auto">
            <a:xfrm>
              <a:off x="4546" y="3840"/>
              <a:ext cx="285" cy="29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105" name="Oval 57"/>
            <p:cNvSpPr>
              <a:spLocks noChangeArrowheads="1"/>
            </p:cNvSpPr>
            <p:nvPr/>
          </p:nvSpPr>
          <p:spPr bwMode="auto">
            <a:xfrm>
              <a:off x="4495" y="3783"/>
              <a:ext cx="393" cy="393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106" name="Oval 58"/>
            <p:cNvSpPr>
              <a:spLocks noChangeArrowheads="1"/>
            </p:cNvSpPr>
            <p:nvPr/>
          </p:nvSpPr>
          <p:spPr bwMode="auto">
            <a:xfrm>
              <a:off x="4426" y="3714"/>
              <a:ext cx="525" cy="5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107" name="Oval 59"/>
            <p:cNvSpPr>
              <a:spLocks noChangeArrowheads="1"/>
            </p:cNvSpPr>
            <p:nvPr/>
          </p:nvSpPr>
          <p:spPr bwMode="auto">
            <a:xfrm>
              <a:off x="4522" y="3813"/>
              <a:ext cx="336" cy="33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108" name="Oval 60"/>
            <p:cNvSpPr>
              <a:spLocks noChangeArrowheads="1"/>
            </p:cNvSpPr>
            <p:nvPr/>
          </p:nvSpPr>
          <p:spPr bwMode="auto">
            <a:xfrm>
              <a:off x="4386" y="3684"/>
              <a:ext cx="604" cy="600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109" name="Oval 61"/>
            <p:cNvSpPr>
              <a:spLocks noChangeArrowheads="1"/>
            </p:cNvSpPr>
            <p:nvPr/>
          </p:nvSpPr>
          <p:spPr bwMode="auto">
            <a:xfrm>
              <a:off x="4368" y="3885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110" name="Oval 155"/>
            <p:cNvSpPr>
              <a:spLocks noChangeArrowheads="1"/>
            </p:cNvSpPr>
            <p:nvPr/>
          </p:nvSpPr>
          <p:spPr bwMode="auto">
            <a:xfrm>
              <a:off x="4410" y="4128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111" name="Oval 156"/>
            <p:cNvSpPr>
              <a:spLocks noChangeArrowheads="1"/>
            </p:cNvSpPr>
            <p:nvPr/>
          </p:nvSpPr>
          <p:spPr bwMode="auto">
            <a:xfrm>
              <a:off x="4632" y="4260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112" name="Oval 157"/>
            <p:cNvSpPr>
              <a:spLocks noChangeArrowheads="1"/>
            </p:cNvSpPr>
            <p:nvPr/>
          </p:nvSpPr>
          <p:spPr bwMode="auto">
            <a:xfrm>
              <a:off x="4908" y="4137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113" name="Oval 158"/>
            <p:cNvSpPr>
              <a:spLocks noChangeArrowheads="1"/>
            </p:cNvSpPr>
            <p:nvPr/>
          </p:nvSpPr>
          <p:spPr bwMode="auto">
            <a:xfrm>
              <a:off x="4848" y="3714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114" name="Oval 159"/>
            <p:cNvSpPr>
              <a:spLocks noChangeArrowheads="1"/>
            </p:cNvSpPr>
            <p:nvPr/>
          </p:nvSpPr>
          <p:spPr bwMode="auto">
            <a:xfrm>
              <a:off x="4959" y="3888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  <p:sp>
          <p:nvSpPr>
            <p:cNvPr id="115" name="Oval 160"/>
            <p:cNvSpPr>
              <a:spLocks noChangeArrowheads="1"/>
            </p:cNvSpPr>
            <p:nvPr/>
          </p:nvSpPr>
          <p:spPr bwMode="auto">
            <a:xfrm>
              <a:off x="4560" y="3675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altLang="en-US" sz="2400">
                <a:latin typeface=".VnTime" pitchFamily="34" charset="0"/>
              </a:endParaRPr>
            </a:p>
          </p:txBody>
        </p:sp>
      </p:grpSp>
      <p:sp>
        <p:nvSpPr>
          <p:cNvPr id="116" name="TextBox 115"/>
          <p:cNvSpPr txBox="1"/>
          <p:nvPr/>
        </p:nvSpPr>
        <p:spPr>
          <a:xfrm>
            <a:off x="4724400" y="304800"/>
            <a:ext cx="4267200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Hãy so sánh số electron lớp ngoài cùng với số thứ tự nhóm ?</a:t>
            </a:r>
          </a:p>
        </p:txBody>
      </p:sp>
      <p:sp>
        <p:nvSpPr>
          <p:cNvPr id="119" name="Cloud 118"/>
          <p:cNvSpPr/>
          <p:nvPr/>
        </p:nvSpPr>
        <p:spPr>
          <a:xfrm>
            <a:off x="4876800" y="2590800"/>
            <a:ext cx="4038600" cy="3048000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 thứ tự nhóm 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số lớp electron lớp ngoài cùng</a:t>
            </a:r>
          </a:p>
        </p:txBody>
      </p:sp>
    </p:spTree>
    <p:extLst>
      <p:ext uri="{BB962C8B-B14F-4D97-AF65-F5344CB8AC3E}">
        <p14:creationId xmlns:p14="http://schemas.microsoft.com/office/powerpoint/2010/main" val="2354262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 animBg="1"/>
      <p:bldP spid="11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6680" y="1697736"/>
            <a:ext cx="9037320" cy="47213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u="sng" dirty="0" err="1" smtClean="0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b="1" u="sng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  <a:sym typeface="Wingdings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Wingdings"/>
              </a:rPr>
              <a:t>   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gồm các nguyên tố mà nguyên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…………………........... …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sắp xếp thành cột theo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…………………………………..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  <a:sym typeface="Wingdings"/>
              </a:rPr>
              <a:t>    - ……………………..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số electron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cùng của nguyên tử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1445964" y="2554962"/>
            <a:ext cx="37096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electron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1018032" y="3289530"/>
            <a:ext cx="55626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3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3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3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3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697992" y="3832074"/>
            <a:ext cx="31838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52688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73736" y="244564"/>
            <a:ext cx="2368296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28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28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32104" y="782183"/>
            <a:ext cx="8037576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740"/>
              </a:spcAft>
            </a:pP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Kali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Natri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Bài 8: Bài luyện tập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368" y="1719073"/>
            <a:ext cx="5998464" cy="283464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/>
          <p:cNvSpPr/>
          <p:nvPr/>
        </p:nvSpPr>
        <p:spPr>
          <a:xfrm>
            <a:off x="987552" y="4860407"/>
            <a:ext cx="7214616" cy="468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elctron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14984" y="5374965"/>
            <a:ext cx="7315200" cy="1483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Kali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19 electron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electron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Natri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11 electron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electron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428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rizontal Scroll 3"/>
          <p:cNvSpPr/>
          <p:nvPr/>
        </p:nvSpPr>
        <p:spPr>
          <a:xfrm>
            <a:off x="896858" y="1271017"/>
            <a:ext cx="7735077" cy="2962656"/>
          </a:xfrm>
          <a:prstGeom prst="horizontalScroll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 ngang thứ 1 gồm 8 chữ cái, đó là từ chỉ: hạt vô cùng nhỏ và trung hoà về điện.</a:t>
            </a:r>
            <a:endParaRPr 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Left Arrow 4">
            <a:hlinkClick r:id="rId2" action="ppaction://hlinksldjump"/>
          </p:cNvPr>
          <p:cNvSpPr/>
          <p:nvPr/>
        </p:nvSpPr>
        <p:spPr>
          <a:xfrm>
            <a:off x="8311896" y="6300216"/>
            <a:ext cx="603504" cy="43891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398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94944" y="451121"/>
            <a:ext cx="8083296" cy="12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dùng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chữ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kí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hiệu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hóa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diễn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đạt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Ba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nguyên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tử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nitơ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nguyên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tử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Kali,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bốn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nguyên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tử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Photpho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68496" y="3504993"/>
            <a:ext cx="886968" cy="468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4P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21549" y="2438616"/>
            <a:ext cx="638316" cy="468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  <a:spcAft>
                <a:spcPts val="740"/>
              </a:spcAft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3N.</a:t>
            </a:r>
            <a:endParaRPr lang="en-US" sz="2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33752" y="2430391"/>
            <a:ext cx="25635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 </a:t>
            </a:r>
            <a:r>
              <a:rPr lang="en-US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nitơ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842056" y="2932359"/>
            <a:ext cx="27590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Kali: </a:t>
            </a:r>
            <a:endParaRPr lang="en-US" sz="2400" dirty="0"/>
          </a:p>
        </p:txBody>
      </p:sp>
      <p:sp>
        <p:nvSpPr>
          <p:cNvPr id="9" name="Rectangle 8"/>
          <p:cNvSpPr/>
          <p:nvPr/>
        </p:nvSpPr>
        <p:spPr>
          <a:xfrm>
            <a:off x="3458467" y="2913850"/>
            <a:ext cx="638316" cy="468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  <a:spcAft>
                <a:spcPts val="740"/>
              </a:spcAft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7K.</a:t>
            </a:r>
            <a:endParaRPr lang="en-US" sz="2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78803" y="3490587"/>
            <a:ext cx="32736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Photpho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400" dirty="0"/>
          </a:p>
        </p:txBody>
      </p:sp>
      <p:sp>
        <p:nvSpPr>
          <p:cNvPr id="11" name="Rectangle 10"/>
          <p:cNvSpPr/>
          <p:nvPr/>
        </p:nvSpPr>
        <p:spPr>
          <a:xfrm>
            <a:off x="3951856" y="1817743"/>
            <a:ext cx="13979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ÁN: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0061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  <p:bldP spid="11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32688" y="2513647"/>
            <a:ext cx="6812280" cy="23592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Oxi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>
              <a:spcAft>
                <a:spcPts val="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 = 2.16 = 32 (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đvC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32.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huỳnh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S.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41248" y="430955"/>
            <a:ext cx="6922008" cy="12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 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Nguyên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tử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X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nặng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gấp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lần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nguyên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tử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Oxi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nguyên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tử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khối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X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thuộc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nguyên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kí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hiệu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hóa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nguyên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604384" y="1918327"/>
            <a:ext cx="13979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ÁN: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499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16152" y="771161"/>
            <a:ext cx="7552944" cy="12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750"/>
              </a:spcAft>
            </a:pP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electron,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electron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7 electron.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en-US" sz="24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33856" y="2251279"/>
            <a:ext cx="7397496" cy="1788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147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 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kỳ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VII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       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3147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 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kỳ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7,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III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3147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kỳ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VII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phi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        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3147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 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kỳ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VII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phi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1435608" y="3145536"/>
            <a:ext cx="475488" cy="46634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714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23544" y="826025"/>
            <a:ext cx="7635240" cy="12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750"/>
              </a:spcAft>
            </a:pP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5: 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O, K, Al, F, Mg, P.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phi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endParaRPr lang="en-US" sz="2400" b="1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78992" y="2148743"/>
            <a:ext cx="4572000" cy="209621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31470">
              <a:lnSpc>
                <a:spcPct val="107000"/>
              </a:lnSpc>
              <a:spcBef>
                <a:spcPts val="300"/>
              </a:spcBef>
              <a:spcAft>
                <a:spcPts val="750"/>
              </a:spcAft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Mg, Al, K, F, P, O.    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31470">
              <a:lnSpc>
                <a:spcPct val="107000"/>
              </a:lnSpc>
              <a:spcBef>
                <a:spcPts val="300"/>
              </a:spcBef>
              <a:spcAft>
                <a:spcPts val="750"/>
              </a:spcAft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Al, K, Mg, O, F, P.    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31470">
              <a:lnSpc>
                <a:spcPct val="107000"/>
              </a:lnSpc>
              <a:spcBef>
                <a:spcPts val="300"/>
              </a:spcBef>
              <a:spcAft>
                <a:spcPts val="750"/>
              </a:spcAft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K, Mg, Al, F, O, P.    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31470">
              <a:lnSpc>
                <a:spcPct val="107000"/>
              </a:lnSpc>
              <a:spcBef>
                <a:spcPts val="300"/>
              </a:spcBef>
              <a:spcAft>
                <a:spcPts val="750"/>
              </a:spcAft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K, Mg, Al, P, O, F.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1362456" y="3758184"/>
            <a:ext cx="475488" cy="46634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170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"/>
          <p:cNvSpPr txBox="1">
            <a:spLocks noChangeArrowheads="1"/>
          </p:cNvSpPr>
          <p:nvPr/>
        </p:nvSpPr>
        <p:spPr bwMode="auto">
          <a:xfrm>
            <a:off x="2749296" y="624840"/>
            <a:ext cx="383310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en-US" sz="3600" b="1" u="sng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3600" b="1" u="sng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3600" b="1" u="sng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b="1" u="sng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nhà</a:t>
            </a:r>
            <a:endParaRPr lang="en-US" sz="3600" b="1" u="sng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856488" y="1647508"/>
            <a:ext cx="8077200" cy="1169551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dirty="0">
                <a:solidFill>
                  <a:srgbClr val="7030A0"/>
                </a:solidFill>
                <a:latin typeface="Times New Roman" panose="02020603050405020304" pitchFamily="18" charset="0"/>
              </a:rPr>
              <a:t>+ </a:t>
            </a:r>
            <a:r>
              <a:rPr lang="en-US" altLang="en-US" sz="28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Học</a:t>
            </a:r>
            <a:r>
              <a:rPr lang="en-US" altLang="en-US" sz="2800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7030A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2800" dirty="0" smtClean="0">
                <a:solidFill>
                  <a:srgbClr val="7030A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 smtClean="0">
                <a:solidFill>
                  <a:srgbClr val="7030A0"/>
                </a:solidFill>
                <a:latin typeface="Times New Roman" panose="02020603050405020304" pitchFamily="18" charset="0"/>
              </a:rPr>
              <a:t>xem</a:t>
            </a:r>
            <a:r>
              <a:rPr lang="en-US" altLang="en-US" sz="2800" dirty="0" smtClean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7030A0"/>
                </a:solidFill>
                <a:latin typeface="Times New Roman" panose="02020603050405020304" pitchFamily="18" charset="0"/>
              </a:rPr>
              <a:t>lại</a:t>
            </a:r>
            <a:r>
              <a:rPr lang="en-US" altLang="en-US" sz="2800" dirty="0" smtClean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7030A0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2800" dirty="0" smtClean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7030A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2800" dirty="0" smtClean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7030A0"/>
                </a:solidFill>
                <a:latin typeface="Times New Roman" panose="02020603050405020304" pitchFamily="18" charset="0"/>
              </a:rPr>
              <a:t>đã</a:t>
            </a:r>
            <a:r>
              <a:rPr lang="en-US" altLang="en-US" sz="2800" dirty="0" smtClean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7030A0"/>
                </a:solidFill>
                <a:latin typeface="Times New Roman" panose="02020603050405020304" pitchFamily="18" charset="0"/>
              </a:rPr>
              <a:t>học</a:t>
            </a:r>
            <a:r>
              <a:rPr lang="en-US" altLang="en-US" sz="2800" dirty="0" smtClean="0">
                <a:solidFill>
                  <a:srgbClr val="7030A0"/>
                </a:solidFill>
                <a:latin typeface="Times New Roman" panose="02020603050405020304" pitchFamily="18" charset="0"/>
              </a:rPr>
              <a:t> ở </a:t>
            </a:r>
            <a:r>
              <a:rPr lang="en-US" altLang="en-US" sz="2800" dirty="0" err="1" smtClean="0">
                <a:solidFill>
                  <a:srgbClr val="7030A0"/>
                </a:solidFill>
                <a:latin typeface="Times New Roman" panose="02020603050405020304" pitchFamily="18" charset="0"/>
              </a:rPr>
              <a:t>chương</a:t>
            </a:r>
            <a:r>
              <a:rPr lang="en-US" altLang="en-US" sz="2800" dirty="0" smtClean="0">
                <a:solidFill>
                  <a:srgbClr val="7030A0"/>
                </a:solidFill>
                <a:latin typeface="Times New Roman" panose="02020603050405020304" pitchFamily="18" charset="0"/>
              </a:rPr>
              <a:t> 1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dirty="0" smtClean="0">
                <a:solidFill>
                  <a:srgbClr val="7030A0"/>
                </a:solidFill>
                <a:latin typeface="Times New Roman" panose="02020603050405020304" pitchFamily="18" charset="0"/>
              </a:rPr>
              <a:t>+ </a:t>
            </a:r>
            <a:r>
              <a:rPr lang="pt-BR" altLang="en-US" sz="2800" dirty="0" smtClean="0">
                <a:solidFill>
                  <a:srgbClr val="7030A0"/>
                </a:solidFill>
                <a:latin typeface="Times New Roman" panose="02020603050405020304" pitchFamily="18" charset="0"/>
              </a:rPr>
              <a:t>Hoàn thiện các bài tập trong phiếu học tập. </a:t>
            </a:r>
            <a:endParaRPr lang="pt-BR" altLang="en-US" sz="2800" dirty="0">
              <a:solidFill>
                <a:srgbClr val="7030A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621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rizontal Scroll 3"/>
          <p:cNvSpPr/>
          <p:nvPr/>
        </p:nvSpPr>
        <p:spPr>
          <a:xfrm>
            <a:off x="896858" y="1271017"/>
            <a:ext cx="7735077" cy="2962656"/>
          </a:xfrm>
          <a:prstGeom prst="horizontalScroll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 ngang thứ 2 gồm 6 chữ cái, chỉ khái niệm được định nghĩa là: tập hợp các nguyên tử có cùng số lớp e.</a:t>
            </a:r>
            <a:endParaRPr 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Left Arrow 4">
            <a:hlinkClick r:id="rId2" action="ppaction://hlinksldjump"/>
          </p:cNvPr>
          <p:cNvSpPr/>
          <p:nvPr/>
        </p:nvSpPr>
        <p:spPr>
          <a:xfrm>
            <a:off x="8311896" y="6300216"/>
            <a:ext cx="603504" cy="43891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729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rizontal Scroll 3"/>
          <p:cNvSpPr/>
          <p:nvPr/>
        </p:nvSpPr>
        <p:spPr>
          <a:xfrm>
            <a:off x="896858" y="1271017"/>
            <a:ext cx="7735077" cy="2962656"/>
          </a:xfrm>
          <a:prstGeom prst="horizontalScroll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 ngang thứ 3 gồm 7 chữ cái chỉ: khối lượng nguyên tử tập trung hầu hết ở phần này.</a:t>
            </a:r>
            <a:endParaRPr 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Left Arrow 4">
            <a:hlinkClick r:id="rId2" action="ppaction://hlinksldjump"/>
          </p:cNvPr>
          <p:cNvSpPr/>
          <p:nvPr/>
        </p:nvSpPr>
        <p:spPr>
          <a:xfrm>
            <a:off x="8311896" y="6300216"/>
            <a:ext cx="603504" cy="43891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333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rizontal Scroll 3"/>
          <p:cNvSpPr/>
          <p:nvPr/>
        </p:nvSpPr>
        <p:spPr>
          <a:xfrm>
            <a:off x="805418" y="1344169"/>
            <a:ext cx="7735077" cy="2962656"/>
          </a:xfrm>
          <a:prstGeom prst="horizontalScroll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 ngang thứ 4 gồm 8 chữ cái chỉ: tập hợp những nguyên tử cùng loại.</a:t>
            </a:r>
            <a:endParaRPr 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Left Arrow 4">
            <a:hlinkClick r:id="rId2" action="ppaction://hlinksldjump"/>
          </p:cNvPr>
          <p:cNvSpPr/>
          <p:nvPr/>
        </p:nvSpPr>
        <p:spPr>
          <a:xfrm>
            <a:off x="8311896" y="6300216"/>
            <a:ext cx="603504" cy="43891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38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rizontal Scroll 3"/>
          <p:cNvSpPr/>
          <p:nvPr/>
        </p:nvSpPr>
        <p:spPr>
          <a:xfrm>
            <a:off x="805418" y="1344169"/>
            <a:ext cx="7735077" cy="2962656"/>
          </a:xfrm>
          <a:prstGeom prst="horizontalScroll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 ngang thứ 5 gồm 6 chữ cái chỉ: hạt cấu tạo nên hạt nhân, mang điện tích dương.</a:t>
            </a:r>
            <a:endParaRPr 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Left Arrow 4">
            <a:hlinkClick r:id="rId2" action="ppaction://hlinksldjump"/>
          </p:cNvPr>
          <p:cNvSpPr/>
          <p:nvPr/>
        </p:nvSpPr>
        <p:spPr>
          <a:xfrm>
            <a:off x="8311896" y="6300216"/>
            <a:ext cx="603504" cy="43891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85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rizontal Scroll 3"/>
          <p:cNvSpPr/>
          <p:nvPr/>
        </p:nvSpPr>
        <p:spPr>
          <a:xfrm>
            <a:off x="805418" y="1344169"/>
            <a:ext cx="7735077" cy="2962656"/>
          </a:xfrm>
          <a:prstGeom prst="horizontalScroll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 ngang thứ 6 gồm 8 chữ cái chỉ: hạt cấu tạo nên nguyên tử mang điện tích âm.</a:t>
            </a:r>
            <a:endParaRPr 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Left Arrow 4">
            <a:hlinkClick r:id="rId2" action="ppaction://hlinksldjump"/>
          </p:cNvPr>
          <p:cNvSpPr/>
          <p:nvPr/>
        </p:nvSpPr>
        <p:spPr>
          <a:xfrm>
            <a:off x="8311896" y="6300216"/>
            <a:ext cx="603504" cy="43891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86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457</TotalTime>
  <Words>1437</Words>
  <Application>Microsoft Office PowerPoint</Application>
  <PresentationFormat>On-screen Show (4:3)</PresentationFormat>
  <Paragraphs>290</Paragraphs>
  <Slides>44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4" baseType="lpstr">
      <vt:lpstr>.VnTime</vt:lpstr>
      <vt:lpstr>Arial</vt:lpstr>
      <vt:lpstr>Calibri</vt:lpstr>
      <vt:lpstr>Calibri Light</vt:lpstr>
      <vt:lpstr>Courier New</vt:lpstr>
      <vt:lpstr>Symbol</vt:lpstr>
      <vt:lpstr>Times New Roman</vt:lpstr>
      <vt:lpstr>VNI-Times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Chu kì 1</vt:lpstr>
      <vt:lpstr>Chu kì 2</vt:lpstr>
      <vt:lpstr>Chu kì 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46</cp:revision>
  <dcterms:created xsi:type="dcterms:W3CDTF">2022-06-24T02:06:52Z</dcterms:created>
  <dcterms:modified xsi:type="dcterms:W3CDTF">2022-06-29T09:34:24Z</dcterms:modified>
</cp:coreProperties>
</file>