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8" r:id="rId2"/>
    <p:sldId id="260" r:id="rId3"/>
    <p:sldId id="256" r:id="rId4"/>
    <p:sldId id="257" r:id="rId5"/>
    <p:sldId id="258" r:id="rId6"/>
    <p:sldId id="275" r:id="rId7"/>
    <p:sldId id="261" r:id="rId8"/>
    <p:sldId id="270" r:id="rId9"/>
    <p:sldId id="276" r:id="rId10"/>
    <p:sldId id="263" r:id="rId11"/>
    <p:sldId id="264" r:id="rId12"/>
    <p:sldId id="265" r:id="rId13"/>
    <p:sldId id="266" r:id="rId14"/>
    <p:sldId id="277" r:id="rId15"/>
    <p:sldId id="271" r:id="rId16"/>
    <p:sldId id="272" r:id="rId17"/>
    <p:sldId id="273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5903" y="1717403"/>
            <a:ext cx="1038497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BÀI THƠ VỀ TIỂU ĐỘI XE KHÔNG KÍNH </a:t>
            </a:r>
            <a:endParaRPr lang="vi-VN" altLang="en-US" sz="40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vi-V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</a:t>
            </a:r>
            <a:r>
              <a:rPr lang="vi-VN" alt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altLang="en-US" sz="2800" dirty="0" smtClean="0">
                <a:latin typeface="Bahnschrift SemiBold" panose="020B0502040204020203" pitchFamily="34" charset="0"/>
                <a:ea typeface="Times New Roman" panose="02020603050405020304" pitchFamily="18" charset="0"/>
              </a:rPr>
              <a:t>Phạm Tiến Duật .</a:t>
            </a:r>
            <a:endParaRPr lang="en-GB" sz="2800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14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52864" y="969548"/>
            <a:ext cx="1021481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ẩn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mạng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vi-VN" sz="2800" dirty="0" smtClean="0">
              <a:solidFill>
                <a:srgbClr val="00264D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vi-VN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=&gt;</a:t>
            </a:r>
            <a:r>
              <a:rPr lang="en-US" sz="2800" dirty="0" err="1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Tất</a:t>
            </a:r>
            <a:r>
              <a:rPr lang="en-US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hào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kiêu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bạc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lãng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mạn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trẻ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Tất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lãng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mạn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2473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54505" y="0"/>
            <a:ext cx="1123749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*</a:t>
            </a:r>
            <a:r>
              <a:rPr lang="vi-VN" sz="24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Luận điểm 2</a:t>
            </a:r>
            <a:r>
              <a:rPr lang="vi-VN" sz="24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en-US" sz="2400" b="1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vẻ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đẹp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nữa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nên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bức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chân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dung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thần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thần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lạc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sôi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nổi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bất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chấp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khó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khăn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nguy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hiểm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en-US" sz="2400" dirty="0" err="1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4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ừ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thì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bụi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Bụi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phun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tóc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trắng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già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sz="24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…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 err="1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Mưa</a:t>
            </a:r>
            <a:r>
              <a:rPr lang="en-US" sz="24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ngừng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gió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lùa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thôi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dị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nói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giọng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điệu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thản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ngang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tàn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hóm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hỉnh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trúc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“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...”,“ừ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thì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...”, “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chưa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lặp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lặp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phì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phèo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”,“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cười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ha ha”,“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thôi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”...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nổi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bật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niềm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vui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cười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cất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khổ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hiểm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nguy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cuộc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đấu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vi-VN" sz="24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ứ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nói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nghiệt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ngã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chấp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thì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nói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thần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vượt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ác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liệt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79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2980" y="0"/>
            <a:ext cx="1193532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* </a:t>
            </a:r>
            <a:r>
              <a:rPr lang="en-US" sz="2400" b="1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sz="2400" b="1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Luận điểm 3:</a:t>
            </a:r>
            <a:r>
              <a:rPr lang="en-US" sz="2400" b="1" dirty="0" err="1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Sâu</a:t>
            </a:r>
            <a:r>
              <a:rPr lang="en-US" sz="2400" b="1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sắc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ống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ảnh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nghệ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sĩ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ghi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khoảnh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khắc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đẹp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đẽ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đồng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chí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đồng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đội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en-US" sz="24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họp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tiểu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Gặp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bè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dọc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tới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cửa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vỡ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rồi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thật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cửa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vỡ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rồi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”.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trở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lợi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niềm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tin,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mạnh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bù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đắp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thần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thiếu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thốn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mà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họ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chịu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đựng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gặp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gỡ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Hữu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chí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”: “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nắm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lấy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hồn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trẻ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02368" y="0"/>
            <a:ext cx="11145253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chí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ấm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áp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dị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giờ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phút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họ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Bếp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Hoàng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Cầm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dựng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Chung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bát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đũa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đấy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Võng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mắc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chông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chênh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chạy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xanh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thêm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b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Gắn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bó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đấu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họ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gắn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bó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thường.Sau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phút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nghỉ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thoáng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chốc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bữa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cơm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ngộ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xích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“Chung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bát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đũa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đấy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Điệp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trời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xanh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thêm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hưởng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thản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nhẹ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nhàng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niềm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tin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tất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cuộc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kháng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chống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Mỹ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vắt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tâm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hồn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sĩ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khát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vọng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họ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gửi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cuộc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endParaRPr lang="vi-VN" sz="2400" dirty="0" smtClean="0">
              <a:solidFill>
                <a:srgbClr val="00264D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vi-VN" sz="2400" dirty="0" smtClean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4551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09274" y="753252"/>
            <a:ext cx="8458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=&gt;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vượt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70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3929" y="1179147"/>
            <a:ext cx="1128561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*</a:t>
            </a:r>
            <a:r>
              <a:rPr lang="vi-V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Luận điểm 4</a:t>
            </a:r>
            <a:r>
              <a:rPr lang="vi-VN" sz="2800" b="1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en-US" sz="2800" b="1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Khổ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cuối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đã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hoàn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thiện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vẻ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đẹp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đó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lòng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nước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, ý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chí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đấu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phòng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miền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</a:rPr>
              <a:t> Nam: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chạy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miền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phía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tim.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dồn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dập</a:t>
            </a:r>
            <a:r>
              <a:rPr lang="vi-VN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lang="en-US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cứng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hẳn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nhịp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chạy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hàng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loạt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ở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khẳng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”.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“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hoán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có hai cách hiểu : “trái tim” là chỉ người lính lái xe, thứ 2 “trái tim” là chỉ tinh thần ý chí của người lính lái xe-&gt; hiểu theo các nào hình ảnh thơ cũng thật sâu sắc và ý nghĩa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4451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55821" y="939332"/>
            <a:ext cx="105035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=&gt;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căm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thù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thôi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thúc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khát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khao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phóng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miền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..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=&gt;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Đằng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ta: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quyết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vũ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giàu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chí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hùng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quyết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.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2596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2663" y="324853"/>
            <a:ext cx="11939337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chung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ngang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tàn</a:t>
            </a:r>
            <a:r>
              <a:rPr lang="vi-VN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US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nghịch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ngợm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rất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phù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miêu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chàng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kính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ấy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gần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văn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xuôi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thoại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thường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vẫn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thú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giàu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GB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Kết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8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gần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yếu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tố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ngôn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ngữ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khắc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ảnh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sĩ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tuyến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Sơn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chân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3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4420" y="824175"/>
            <a:ext cx="10082463" cy="4188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15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KẾT BÀI </a:t>
            </a:r>
            <a:endParaRPr lang="en-GB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tuyến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Sơn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Qua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khẳng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thần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bất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khuất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quyết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quân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ta,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Phạm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Tiến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Duật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đem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giọng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điệu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trẻ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nghịch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đâu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tiểu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ánh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quyết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phóng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miền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toàn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quân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toàn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ta,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khẳng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rằng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chí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sắt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thép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5872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1341611"/>
            <a:ext cx="1140460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A.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Kiến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thức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cần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nhớ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en-GB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1.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giả</a:t>
            </a:r>
            <a:endParaRPr kumimoji="0" lang="en-GB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Phạm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Tiến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Duật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1941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-2007)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quê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ở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tỉnh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Phú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Thọ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Là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nhà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tiêu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biểu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lang="vi-VN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trưởng thành trong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kháng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chống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ỹ. </a:t>
            </a:r>
            <a:endParaRPr kumimoji="0" lang="en-GB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ông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giàu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chất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liệu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giọng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điệu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ngang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tàng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nghịch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sôi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nổi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tươi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trẻ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en-GB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Phạm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Tiến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Duật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thành</a:t>
            </a:r>
            <a:r>
              <a:rPr kumimoji="0" lang="vi-VN" altLang="en-US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công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tượng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cô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gái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niên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xung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phong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bộ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trên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tuyến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Trường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Sơn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en-GB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phẩm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chính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Vầng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trăng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-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Quầng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lửa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(1970),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chặng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( 1971), Ở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núi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(1981).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Nhiều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bài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đã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vào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trí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nhớ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công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chúng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như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các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bài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Trường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Sơn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Đông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Trường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Sơn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tây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Lửa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đèn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Gửi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cô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thanh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niên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xung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phong</a:t>
            </a:r>
            <a:r>
              <a:rPr kumimoji="0" lang="en-US" alt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….</a:t>
            </a:r>
            <a:endParaRPr kumimoji="0" lang="en-GB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8164" y="254000"/>
            <a:ext cx="10883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BÀI THƠ VỀ TIỂU ĐỘI XE KHÔNG KÍNH </a:t>
            </a:r>
            <a:endParaRPr lang="vi-VN" altLang="en-US" sz="28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vi-V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</a:t>
            </a:r>
            <a:r>
              <a:rPr lang="vi-VN" alt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alt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Phạm Tiến Duật 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45444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6900" y="931039"/>
            <a:ext cx="105791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2. </a:t>
            </a:r>
            <a:r>
              <a:rPr lang="en-US" alt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altLang="en-US" sz="2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phẩm</a:t>
            </a:r>
            <a:r>
              <a:rPr lang="en-US" altLang="en-US" sz="2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GB" altLang="en-US" sz="2800" dirty="0">
              <a:latin typeface="Arial" panose="020B0604020202020204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alt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alt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altLang="en-US" sz="2800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Bài</a:t>
            </a:r>
            <a:r>
              <a:rPr lang="en-US" alt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altLang="en-US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altLang="en-US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tiểu</a:t>
            </a:r>
            <a:r>
              <a:rPr lang="en-US" altLang="en-US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đội</a:t>
            </a:r>
            <a:r>
              <a:rPr lang="en-US" altLang="en-US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altLang="en-US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altLang="en-US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vi-VN" alt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rút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tập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altLang="en-US" sz="2800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Vầng</a:t>
            </a:r>
            <a:r>
              <a:rPr lang="en-US" alt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trăng</a:t>
            </a:r>
            <a:r>
              <a:rPr lang="en-US" altLang="en-US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</a:t>
            </a:r>
            <a:r>
              <a:rPr lang="en-US" altLang="en-US" sz="28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Quầng</a:t>
            </a:r>
            <a:r>
              <a:rPr lang="en-US" altLang="en-US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lửa</a:t>
            </a:r>
            <a:r>
              <a:rPr lang="vi-VN" altLang="en-US" sz="28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phẩm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đoạt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nhất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cuộc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thi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báo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Văn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nghệ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(1969 - 1970).</a:t>
            </a:r>
            <a:endParaRPr lang="en-GB" altLang="en-US" sz="2800" dirty="0">
              <a:latin typeface="Arial" panose="020B0604020202020204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Bài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đời</a:t>
            </a:r>
            <a:r>
              <a:rPr lang="vi-VN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năm 1969 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thời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kỳ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cuộc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kháng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chống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Mĩ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diiễn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rất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ác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liệt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Mĩ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trút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hàng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ngàn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hàng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vạn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tấn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bom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trên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con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chiến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lược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Trường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Sơn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734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3093" y="1323474"/>
            <a:ext cx="10586453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vi-VN" sz="2800" b="1" dirty="0"/>
              <a:t>B. PHÂN TÍCH </a:t>
            </a:r>
            <a:endParaRPr lang="en-GB" sz="2800" b="1" dirty="0"/>
          </a:p>
          <a:p>
            <a:pPr algn="just">
              <a:spcAft>
                <a:spcPts val="600"/>
              </a:spcAft>
            </a:pPr>
            <a:r>
              <a:rPr lang="vi-VN" sz="28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</a:t>
            </a:r>
            <a:r>
              <a:rPr lang="en-US" sz="28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vi-VN" sz="2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ình ảnh</a:t>
            </a:r>
            <a:r>
              <a:rPr lang="en-US" sz="2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2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chiếc xe không kính</a:t>
            </a:r>
            <a:r>
              <a:rPr lang="en-US" sz="28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Trong </a:t>
            </a:r>
            <a:r>
              <a:rPr lang="vi-VN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thơ nổi bật lên một hình ảnh độc đáo: những chiếc xe không kính </a:t>
            </a: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GB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93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14642" y="709863"/>
            <a:ext cx="10396621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mở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bài thơ vừa miêu tả, vừa lý giải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en-GB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342900" algn="ctr">
              <a:spcAft>
                <a:spcPts val="600"/>
              </a:spcAft>
            </a:pPr>
            <a:r>
              <a:rPr lang="vi-VN" sz="28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</a:t>
            </a:r>
            <a:r>
              <a:rPr lang="en-US" sz="28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28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kính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xe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</a:t>
            </a:r>
            <a:r>
              <a:rPr lang="vi-VN" sz="28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sz="28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kính</a:t>
            </a:r>
            <a:endParaRPr lang="en-GB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342900" algn="ctr">
              <a:spcAft>
                <a:spcPts val="600"/>
              </a:spcAft>
            </a:pP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Bom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giật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bom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rung,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kính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vỡ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rồi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endParaRPr lang="en-GB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rất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gần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văn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xuôi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giọng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thản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ngang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tàng</a:t>
            </a: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, phủ định để khẳng định : không có kính, vốn không phải là đặc điểm vốn có của chiếc xe.</a:t>
            </a:r>
          </a:p>
          <a:p>
            <a:pPr algn="just">
              <a:spcAft>
                <a:spcPts val="600"/>
              </a:spcAft>
            </a:pPr>
            <a:r>
              <a:rPr lang="vi-VN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ảnh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bom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giật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bom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rung”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vừa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dung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khốc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chính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nhân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chiếc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xe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tải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kính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vi-VN" sz="28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600"/>
              </a:spcAft>
              <a:buFontTx/>
              <a:buChar char="-"/>
            </a:pPr>
            <a:r>
              <a:rPr lang="vi-VN" sz="28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 câu thơ trong khổ cuối bài thơ  </a:t>
            </a: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</a:p>
          <a:p>
            <a:pPr algn="just">
              <a:spcAft>
                <a:spcPts val="600"/>
              </a:spcAft>
            </a:pP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 có kính rồi xe không có đèn</a:t>
            </a:r>
          </a:p>
          <a:p>
            <a:pPr algn="just">
              <a:spcAft>
                <a:spcPts val="600"/>
              </a:spcAft>
            </a:pP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 có </a:t>
            </a: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mui</a:t>
            </a:r>
            <a:r>
              <a:rPr lang="en-GB" sz="28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hshsj</a:t>
            </a: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xe , thùng xe có xước </a:t>
            </a:r>
            <a:endParaRPr lang="en-GB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27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3653" y="842211"/>
            <a:ext cx="9348536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 Càng về sau chiếc xe càng bị tàn phá nặng nề </a:t>
            </a:r>
          </a:p>
          <a:p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 Nghệ thuật </a:t>
            </a:r>
            <a:r>
              <a:rPr lang="vi-VN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liệt kê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không kính, không mui, không đèn cho thấy chiếc xe ngày càng </a:t>
            </a:r>
            <a:r>
              <a:rPr lang="vi-VN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bị tàn phá nghiêm trọng </a:t>
            </a:r>
          </a:p>
          <a:p>
            <a:r>
              <a:rPr lang="vi-VN" sz="2800" dirty="0"/>
              <a:t>⇒ Hình ảnh xe không có kính </a:t>
            </a:r>
            <a:r>
              <a:rPr lang="vi-VN" sz="2800" dirty="0" smtClean="0"/>
              <a:t> cho </a:t>
            </a:r>
            <a:r>
              <a:rPr lang="vi-VN" sz="2800" dirty="0" smtClean="0">
                <a:solidFill>
                  <a:srgbClr val="FF0000"/>
                </a:solidFill>
              </a:rPr>
              <a:t>thấy  </a:t>
            </a:r>
            <a:r>
              <a:rPr lang="vi-VN" sz="2800" dirty="0">
                <a:solidFill>
                  <a:srgbClr val="FF0000"/>
                </a:solidFill>
              </a:rPr>
              <a:t>hiện thực tàn </a:t>
            </a:r>
            <a:r>
              <a:rPr lang="vi-VN" sz="2800" dirty="0" smtClean="0">
                <a:solidFill>
                  <a:srgbClr val="FF0000"/>
                </a:solidFill>
              </a:rPr>
              <a:t>khốc</a:t>
            </a:r>
            <a:r>
              <a:rPr lang="vi-VN" sz="2800" dirty="0" smtClean="0"/>
              <a:t> của cuộc chiến tranh chống Mĩ , </a:t>
            </a:r>
            <a:r>
              <a:rPr lang="vi-VN" sz="2800" dirty="0"/>
              <a:t>qua đó làm tôn lên sự </a:t>
            </a:r>
            <a:r>
              <a:rPr lang="vi-VN" sz="2800" dirty="0">
                <a:solidFill>
                  <a:srgbClr val="FF0000"/>
                </a:solidFill>
              </a:rPr>
              <a:t>anh hùng của </a:t>
            </a:r>
            <a:r>
              <a:rPr lang="vi-VN" sz="2800" dirty="0" smtClean="0">
                <a:solidFill>
                  <a:srgbClr val="FF0000"/>
                </a:solidFill>
              </a:rPr>
              <a:t>những người lính lái xe  </a:t>
            </a:r>
            <a:r>
              <a:rPr lang="vi-VN" sz="2800" dirty="0" smtClean="0"/>
              <a:t>trên tuyến đường Trường Sơn .</a:t>
            </a:r>
            <a:endParaRPr lang="vi-VN" sz="2800" dirty="0"/>
          </a:p>
          <a:p>
            <a:pPr algn="just">
              <a:spcAft>
                <a:spcPts val="600"/>
              </a:spcAft>
            </a:pPr>
            <a:endParaRPr lang="en-GB" sz="4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55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54100" y="427841"/>
            <a:ext cx="10718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b. Chân dung người lính lái xe Trường Sơn (4 luận điểm )</a:t>
            </a:r>
          </a:p>
          <a:p>
            <a:endParaRPr lang="vi-VN" sz="28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*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Luận điểm 1 </a:t>
            </a:r>
            <a:r>
              <a:rPr lang="vi-VN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800" b="1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Vẻ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đẹp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trước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hết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hiên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ngang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ung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dung,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hoàng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tin,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tâm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hồn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lãng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mạn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lạc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đời</a:t>
            </a:r>
            <a:r>
              <a:rPr lang="en-US" sz="2800" b="1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Ung dung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buồng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ngồi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đảo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dung”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đảo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-&gt;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nhấn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dung,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tĩnh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tin 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hoàng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câu thơ </a:t>
            </a:r>
            <a:r>
              <a:rPr lang="vi-VN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-&gt; Sự </a:t>
            </a:r>
            <a:r>
              <a:rPr lang="vi-VN" sz="28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tập trung tuyệt đối </a:t>
            </a:r>
            <a:r>
              <a:rPr lang="vi-VN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khi lái xe: nhìn đất để tránh ổ voi, ổ gà; “ nhìn trời “ để tránh máy bay Mĩ; </a:t>
            </a:r>
            <a:r>
              <a:rPr lang="en-US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r>
              <a:rPr lang="vi-VN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là </a:t>
            </a:r>
            <a:r>
              <a:rPr lang="en-US" sz="2800" dirty="0" smtClean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khăn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hi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hề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run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né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tránh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lĩnh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8335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52073" y="1118938"/>
            <a:ext cx="1011053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riêng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trực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xoa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mắt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chạy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đột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ngột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ùa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buồng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b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GB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57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4263" y="249775"/>
            <a:ext cx="1029903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chắn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gặp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khăn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. Song,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khăn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khiến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bay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rồi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do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chiêm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ngưỡng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ngoài.Điều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nhịp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đặn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phép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liệt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kê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:  “con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”,“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”,“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”...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lính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lái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chiếc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kính</a:t>
            </a:r>
            <a:r>
              <a:rPr lang="en-US" dirty="0">
                <a:solidFill>
                  <a:srgbClr val="00264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7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363</TotalTime>
  <Words>1248</Words>
  <Application>Microsoft Office PowerPoint</Application>
  <PresentationFormat>Widescreen</PresentationFormat>
  <Paragraphs>48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Bahnschrift SemiBold</vt:lpstr>
      <vt:lpstr>Century Gothic</vt:lpstr>
      <vt:lpstr>Tahoma</vt:lpstr>
      <vt:lpstr>Times New Roman</vt:lpstr>
      <vt:lpstr>Wingdings 3</vt:lpstr>
      <vt:lpstr>Wisp</vt:lpstr>
      <vt:lpstr>PowerPoint Presentation</vt:lpstr>
      <vt:lpstr> A. Kiến thức cần nhớ. 1. Tác giả - Phạm Tiến Duật  (1941-2007), quê ở tỉnh Phú Thọ.Là một trong những nhà thơ tiêu biểu, trưởng thành trong kháng chiến chống Mỹ.  - Thơ ông giàu chất liệu hiện thực,  thể hiện sinh động, có giọng điệu ngang tàng, tinh nghịch, sôi nổi, tươi trẻ. - Phạm Tiến Duật thể hiện thành công hình tượng cô gái thanh niên xung phong và anh bộ đội trên tuyến đường Trường Sơn. - Tác phẩm chính: Vầng trăng -Quầng lửa(1970), Thơ một chặng đường ( 1971), Ở hai đầu núi (1981). Nhiều bài thơ đã đi vào trí nhớ của công chúng như các bài: Trường Sơn Đông, Trường Sơn tây, Lửa đèn, Gửi em cô thanh niên xung phong….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26</cp:revision>
  <dcterms:created xsi:type="dcterms:W3CDTF">2020-03-12T12:42:49Z</dcterms:created>
  <dcterms:modified xsi:type="dcterms:W3CDTF">2020-11-11T03:36:25Z</dcterms:modified>
</cp:coreProperties>
</file>