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handoutMasterIdLst>
    <p:handoutMasterId r:id="rId21"/>
  </p:handoutMasterIdLst>
  <p:sldIdLst>
    <p:sldId id="280" r:id="rId2"/>
    <p:sldId id="297" r:id="rId3"/>
    <p:sldId id="265" r:id="rId4"/>
    <p:sldId id="314" r:id="rId5"/>
    <p:sldId id="312" r:id="rId6"/>
    <p:sldId id="313" r:id="rId7"/>
    <p:sldId id="305" r:id="rId8"/>
    <p:sldId id="286" r:id="rId9"/>
    <p:sldId id="263" r:id="rId10"/>
    <p:sldId id="307" r:id="rId11"/>
    <p:sldId id="267" r:id="rId12"/>
    <p:sldId id="308" r:id="rId13"/>
    <p:sldId id="311" r:id="rId14"/>
    <p:sldId id="301" r:id="rId15"/>
    <p:sldId id="309" r:id="rId16"/>
    <p:sldId id="310" r:id="rId17"/>
    <p:sldId id="273" r:id="rId18"/>
    <p:sldId id="293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>
          <p15:clr>
            <a:srgbClr val="A4A3A4"/>
          </p15:clr>
        </p15:guide>
        <p15:guide id="2" orient="horz" pos="192">
          <p15:clr>
            <a:srgbClr val="A4A3A4"/>
          </p15:clr>
        </p15:guide>
        <p15:guide id="3" orient="horz" pos="96">
          <p15:clr>
            <a:srgbClr val="A4A3A4"/>
          </p15:clr>
        </p15:guide>
        <p15:guide id="4">
          <p15:clr>
            <a:srgbClr val="A4A3A4"/>
          </p15:clr>
        </p15:guide>
        <p15:guide id="5" pos="48">
          <p15:clr>
            <a:srgbClr val="A4A3A4"/>
          </p15:clr>
        </p15:guide>
        <p15:guide id="6" pos="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800040"/>
    <a:srgbClr val="FF66FF"/>
    <a:srgbClr val="FFFFCC"/>
    <a:srgbClr val="FF0000"/>
    <a:srgbClr val="FF9999"/>
    <a:srgbClr val="CCFF66"/>
    <a:srgbClr val="FFFFFF"/>
    <a:srgbClr val="009900"/>
    <a:srgbClr val="F2F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1" autoAdjust="0"/>
    <p:restoredTop sz="99648" autoAdjust="0"/>
  </p:normalViewPr>
  <p:slideViewPr>
    <p:cSldViewPr snapToObjects="1">
      <p:cViewPr>
        <p:scale>
          <a:sx n="79" d="100"/>
          <a:sy n="79" d="100"/>
        </p:scale>
        <p:origin x="-918" y="-24"/>
      </p:cViewPr>
      <p:guideLst>
        <p:guide orient="horz"/>
        <p:guide orient="horz" pos="192"/>
        <p:guide orient="horz" pos="96"/>
        <p:guide/>
        <p:guide pos="48"/>
        <p:guide pos="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A68FF9-41E5-405E-8F83-2AC2913E12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649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1FD9FC6-BE0A-4DEF-BA64-E0CE9E9D30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959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1569537-C5A7-4651-9E90-84CB18960448}" type="slidenum">
              <a:rPr lang="en-US" altLang="en-US" sz="1200"/>
              <a:pPr algn="r" eaLnBrk="1" hangingPunct="1"/>
              <a:t>8</a:t>
            </a:fld>
            <a:endParaRPr lang="en-US" alt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51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1569537-C5A7-4651-9E90-84CB18960448}" type="slidenum">
              <a:rPr lang="en-US" altLang="en-US" sz="1200"/>
              <a:pPr algn="r" eaLnBrk="1" hangingPunct="1"/>
              <a:t>10</a:t>
            </a:fld>
            <a:endParaRPr lang="en-US" alt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51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B5EED41-20E2-49D1-86C7-DEC0C6E5D5A6}" type="slidenum">
              <a:rPr lang="en-US" altLang="en-US"/>
              <a:pPr algn="r" eaLnBrk="1" hangingPunct="1"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208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8"/>
          <p:cNvSpPr txBox="1">
            <a:spLocks noChangeArrowheads="1"/>
          </p:cNvSpPr>
          <p:nvPr userDrawn="1"/>
        </p:nvSpPr>
        <p:spPr bwMode="auto">
          <a:xfrm rot="19237452">
            <a:off x="4622800" y="5191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0E497-2DBE-465F-8E42-3B9B00515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06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6320E-FA88-40AF-9F39-511463AEF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80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C2578-A404-4B4B-A658-3C3861C26D7A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5305-8F1F-430D-B3D1-30F75383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5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5950861-7909-4398-8E20-4C2B04F191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115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</p:sldLayoutIdLst>
  <p:transition>
    <p:cover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0.png"/><Relationship Id="rId7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11.jpg"/><Relationship Id="rId7" Type="http://schemas.openxmlformats.org/officeDocument/2006/relationships/slide" Target="slide1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4.xml"/><Relationship Id="rId10" Type="http://schemas.openxmlformats.org/officeDocument/2006/relationships/image" Target="../media/image14.png"/><Relationship Id="rId4" Type="http://schemas.openxmlformats.org/officeDocument/2006/relationships/slide" Target="slide11.xml"/><Relationship Id="rId9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4.png"/><Relationship Id="rId7" Type="http://schemas.openxmlformats.org/officeDocument/2006/relationships/slide" Target="slide17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5.png"/><Relationship Id="rId4" Type="http://schemas.openxmlformats.org/officeDocument/2006/relationships/slide" Target="slide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4.png"/><Relationship Id="rId7" Type="http://schemas.openxmlformats.org/officeDocument/2006/relationships/slide" Target="slide17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5.png"/><Relationship Id="rId4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4.png"/><Relationship Id="rId7" Type="http://schemas.openxmlformats.org/officeDocument/2006/relationships/slide" Target="slide17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5.png"/><Relationship Id="rId4" Type="http://schemas.openxmlformats.org/officeDocument/2006/relationships/slide" Target="slide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4.png"/><Relationship Id="rId7" Type="http://schemas.openxmlformats.org/officeDocument/2006/relationships/slide" Target="slide18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0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4.png"/><Relationship Id="rId7" Type="http://schemas.openxmlformats.org/officeDocument/2006/relationships/slide" Target="slide18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0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4.png"/><Relationship Id="rId7" Type="http://schemas.openxmlformats.org/officeDocument/2006/relationships/slide" Target="slide18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0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1.png"/><Relationship Id="rId3" Type="http://schemas.openxmlformats.org/officeDocument/2006/relationships/image" Target="../media/image21.png"/><Relationship Id="rId21" Type="http://schemas.openxmlformats.org/officeDocument/2006/relationships/image" Target="../media/image26.png"/><Relationship Id="rId34" Type="http://schemas.openxmlformats.org/officeDocument/2006/relationships/image" Target="../media/image38.png"/><Relationship Id="rId25" Type="http://schemas.openxmlformats.org/officeDocument/2006/relationships/image" Target="../media/image30.png"/><Relationship Id="rId33" Type="http://schemas.openxmlformats.org/officeDocument/2006/relationships/image" Target="../media/image37.png"/><Relationship Id="rId2" Type="http://schemas.openxmlformats.org/officeDocument/2006/relationships/image" Target="../media/image20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24" Type="http://schemas.openxmlformats.org/officeDocument/2006/relationships/image" Target="../media/image29.png"/><Relationship Id="rId32" Type="http://schemas.openxmlformats.org/officeDocument/2006/relationships/image" Target="../media/image39.png"/><Relationship Id="rId37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35.png"/><Relationship Id="rId23" Type="http://schemas.openxmlformats.org/officeDocument/2006/relationships/image" Target="../media/image28.png"/><Relationship Id="rId28" Type="http://schemas.openxmlformats.org/officeDocument/2006/relationships/image" Target="../media/image10.png"/><Relationship Id="rId36" Type="http://schemas.openxmlformats.org/officeDocument/2006/relationships/image" Target="../media/image41.png"/><Relationship Id="rId31" Type="http://schemas.openxmlformats.org/officeDocument/2006/relationships/image" Target="../media/image36.png"/><Relationship Id="rId4" Type="http://schemas.openxmlformats.org/officeDocument/2006/relationships/image" Target="../media/image22.png"/><Relationship Id="rId14" Type="http://schemas.openxmlformats.org/officeDocument/2006/relationships/image" Target="../media/image240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4.png"/><Relationship Id="rId35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51.png"/><Relationship Id="rId12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18.png"/><Relationship Id="rId15" Type="http://schemas.openxmlformats.org/officeDocument/2006/relationships/image" Target="../media/image57.png"/><Relationship Id="rId10" Type="http://schemas.openxmlformats.org/officeDocument/2006/relationships/image" Target="../media/image54.png"/><Relationship Id="rId4" Type="http://schemas.openxmlformats.org/officeDocument/2006/relationships/image" Target="../media/image17.png"/><Relationship Id="rId9" Type="http://schemas.openxmlformats.org/officeDocument/2006/relationships/image" Target="../media/image53.png"/><Relationship Id="rId1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3187" y="227314"/>
            <a:ext cx="45530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KIỂM TRA BÀI CŨ</a:t>
            </a:r>
            <a:endParaRPr lang="en-US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455087" y="1157309"/>
                <a:ext cx="867545" cy="128374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b="1" i="1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500" b="1" i="0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sz="4500" b="1" i="0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𝐌</m:t>
                          </m:r>
                        </m:den>
                      </m:f>
                    </m:oMath>
                  </m:oMathPara>
                </a14:m>
                <a:endParaRPr lang="en-US" sz="4500" b="1" dirty="0">
                  <a:ln/>
                  <a:solidFill>
                    <a:schemeClr val="tx2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087" y="1157309"/>
                <a:ext cx="867545" cy="1283749"/>
              </a:xfrm>
              <a:prstGeom prst="rect">
                <a:avLst/>
              </a:prstGeom>
              <a:blipFill>
                <a:blip r:embed="rId3"/>
                <a:stretch>
                  <a:fillRect b="-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410971" y="1429149"/>
                <a:ext cx="1293944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sz="4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5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971" y="1429149"/>
                <a:ext cx="1293944" cy="7848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267708" y="6218967"/>
            <a:ext cx="26136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>
                <a:solidFill>
                  <a:srgbClr val="FF0000"/>
                </a:solidFill>
              </a:rPr>
              <a:t>(</a:t>
            </a:r>
            <a:r>
              <a:rPr lang="vi-VN" sz="2200" i="1" dirty="0" smtClean="0">
                <a:solidFill>
                  <a:srgbClr val="FF0000"/>
                </a:solidFill>
              </a:rPr>
              <a:t>N</a:t>
            </a:r>
            <a:r>
              <a:rPr lang="en-US" sz="2200" i="1" dirty="0" smtClean="0">
                <a:solidFill>
                  <a:srgbClr val="FF0000"/>
                </a:solidFill>
              </a:rPr>
              <a:t>=</a:t>
            </a:r>
            <a:r>
              <a:rPr lang="vi-VN" sz="2200" i="1" dirty="0" smtClean="0">
                <a:solidFill>
                  <a:srgbClr val="FF0000"/>
                </a:solidFill>
              </a:rPr>
              <a:t> 14</a:t>
            </a:r>
            <a:r>
              <a:rPr lang="en-US" sz="2200" i="1" dirty="0" smtClean="0">
                <a:solidFill>
                  <a:srgbClr val="FF0000"/>
                </a:solidFill>
              </a:rPr>
              <a:t>, </a:t>
            </a:r>
            <a:r>
              <a:rPr lang="vi-VN" sz="2200" i="1" dirty="0" smtClean="0">
                <a:solidFill>
                  <a:srgbClr val="FF0000"/>
                </a:solidFill>
              </a:rPr>
              <a:t>Fe= 56</a:t>
            </a:r>
            <a:r>
              <a:rPr lang="en-US" sz="2200" i="1" dirty="0" smtClean="0">
                <a:solidFill>
                  <a:srgbClr val="FF0000"/>
                </a:solidFill>
              </a:rPr>
              <a:t>)</a:t>
            </a:r>
            <a:endParaRPr lang="en-US" sz="22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96311" y="1443360"/>
                <a:ext cx="1459054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sz="4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5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11" y="1443360"/>
                <a:ext cx="1459054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997023" y="1429235"/>
                <a:ext cx="1414170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sz="4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4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𝐌</m:t>
                      </m:r>
                    </m:oMath>
                  </m:oMathPara>
                </a14:m>
                <a:endParaRPr lang="en-US" sz="45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023" y="1429235"/>
                <a:ext cx="1414170" cy="7848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4454708" y="1887133"/>
            <a:ext cx="474295" cy="0"/>
          </a:xfrm>
          <a:prstGeom prst="straightConnector1">
            <a:avLst/>
          </a:prstGeom>
          <a:ln w="1016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64550" y="2501789"/>
            <a:ext cx="400631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M: khối lượng mol (g/mol)</a:t>
            </a:r>
          </a:p>
          <a:p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m: khối lượng (gam)</a:t>
            </a:r>
          </a:p>
          <a:p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n : số mol (mol) </a:t>
            </a:r>
            <a:endParaRPr lang="en-US" sz="23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284566" y="1136380"/>
            <a:ext cx="3175866" cy="1456785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95537" y="1440851"/>
            <a:ext cx="3598780" cy="892564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552907" y="3674578"/>
            <a:ext cx="7852166" cy="1092052"/>
            <a:chOff x="-389517" y="1627173"/>
            <a:chExt cx="7852166" cy="1236998"/>
          </a:xfrm>
        </p:grpSpPr>
        <p:grpSp>
          <p:nvGrpSpPr>
            <p:cNvPr id="29" name="Group 17"/>
            <p:cNvGrpSpPr>
              <a:grpSpLocks/>
            </p:cNvGrpSpPr>
            <p:nvPr/>
          </p:nvGrpSpPr>
          <p:grpSpPr bwMode="auto">
            <a:xfrm>
              <a:off x="-389517" y="1627173"/>
              <a:ext cx="7852166" cy="1236998"/>
              <a:chOff x="1868587" y="1720642"/>
              <a:chExt cx="5057999" cy="984139"/>
            </a:xfrm>
          </p:grpSpPr>
          <p:sp>
            <p:nvSpPr>
              <p:cNvPr id="45" name="Rectangle 44"/>
              <p:cNvSpPr/>
              <p:nvPr/>
            </p:nvSpPr>
            <p:spPr bwMode="auto">
              <a:xfrm>
                <a:off x="2286492" y="1720642"/>
                <a:ext cx="4640094" cy="984139"/>
              </a:xfrm>
              <a:prstGeom prst="rect">
                <a:avLst/>
              </a:prstGeom>
              <a:solidFill>
                <a:srgbClr val="D62037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Trapezoid 2"/>
              <p:cNvSpPr/>
              <p:nvPr/>
            </p:nvSpPr>
            <p:spPr bwMode="auto">
              <a:xfrm rot="19191503">
                <a:off x="1868587" y="1841013"/>
                <a:ext cx="1298101" cy="464480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67000"/>
                      <a:lumOff val="33000"/>
                    </a:sysClr>
                  </a:gs>
                  <a:gs pos="42000">
                    <a:sysClr val="window" lastClr="FFFFFF">
                      <a:shade val="67500"/>
                      <a:satMod val="115000"/>
                      <a:lumMod val="38000"/>
                      <a:lumOff val="62000"/>
                    </a:sysClr>
                  </a:gs>
                  <a:gs pos="84000">
                    <a:sysClr val="window" lastClr="FFFFFF">
                      <a:lumMod val="95000"/>
                      <a:shade val="100000"/>
                      <a:satMod val="115000"/>
                    </a:sysClr>
                  </a:gs>
                </a:gsLst>
                <a:lin ang="3600000" scaled="0"/>
                <a:tileRect/>
              </a:gradFill>
              <a:ln w="317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6657672" y="1810028"/>
              <a:ext cx="660509" cy="575936"/>
              <a:chOff x="4290008" y="4767262"/>
              <a:chExt cx="902113" cy="1014412"/>
            </a:xfrm>
            <a:solidFill>
              <a:sysClr val="window" lastClr="FFFFFF"/>
            </a:solidFill>
          </p:grpSpPr>
          <p:sp>
            <p:nvSpPr>
              <p:cNvPr id="33" name="Freeform 32"/>
              <p:cNvSpPr/>
              <p:nvPr/>
            </p:nvSpPr>
            <p:spPr>
              <a:xfrm>
                <a:off x="4444110" y="4922044"/>
                <a:ext cx="602358" cy="590550"/>
              </a:xfrm>
              <a:custGeom>
                <a:avLst/>
                <a:gdLst>
                  <a:gd name="connsiteX0" fmla="*/ 107157 w 564357"/>
                  <a:gd name="connsiteY0" fmla="*/ 600075 h 600075"/>
                  <a:gd name="connsiteX1" fmla="*/ 107157 w 564357"/>
                  <a:gd name="connsiteY1" fmla="*/ 531019 h 600075"/>
                  <a:gd name="connsiteX2" fmla="*/ 0 w 564357"/>
                  <a:gd name="connsiteY2" fmla="*/ 173831 h 600075"/>
                  <a:gd name="connsiteX3" fmla="*/ 283369 w 564357"/>
                  <a:gd name="connsiteY3" fmla="*/ 0 h 600075"/>
                  <a:gd name="connsiteX4" fmla="*/ 526257 w 564357"/>
                  <a:gd name="connsiteY4" fmla="*/ 138112 h 600075"/>
                  <a:gd name="connsiteX5" fmla="*/ 564357 w 564357"/>
                  <a:gd name="connsiteY5" fmla="*/ 407194 h 600075"/>
                  <a:gd name="connsiteX6" fmla="*/ 445294 w 564357"/>
                  <a:gd name="connsiteY6" fmla="*/ 557212 h 600075"/>
                  <a:gd name="connsiteX7" fmla="*/ 445294 w 564357"/>
                  <a:gd name="connsiteY7" fmla="*/ 588169 h 600075"/>
                  <a:gd name="connsiteX8" fmla="*/ 342900 w 564357"/>
                  <a:gd name="connsiteY8" fmla="*/ 588169 h 600075"/>
                  <a:gd name="connsiteX9" fmla="*/ 342900 w 564357"/>
                  <a:gd name="connsiteY9" fmla="*/ 481012 h 600075"/>
                  <a:gd name="connsiteX10" fmla="*/ 476250 w 564357"/>
                  <a:gd name="connsiteY10" fmla="*/ 307181 h 600075"/>
                  <a:gd name="connsiteX11" fmla="*/ 285750 w 564357"/>
                  <a:gd name="connsiteY11" fmla="*/ 119062 h 600075"/>
                  <a:gd name="connsiteX12" fmla="*/ 92869 w 564357"/>
                  <a:gd name="connsiteY12" fmla="*/ 316706 h 600075"/>
                  <a:gd name="connsiteX13" fmla="*/ 207169 w 564357"/>
                  <a:gd name="connsiteY13" fmla="*/ 485775 h 600075"/>
                  <a:gd name="connsiteX14" fmla="*/ 207169 w 564357"/>
                  <a:gd name="connsiteY14" fmla="*/ 592931 h 600075"/>
                  <a:gd name="connsiteX15" fmla="*/ 107157 w 564357"/>
                  <a:gd name="connsiteY15" fmla="*/ 600075 h 600075"/>
                  <a:gd name="connsiteX0" fmla="*/ 109538 w 564357"/>
                  <a:gd name="connsiteY0" fmla="*/ 590550 h 592931"/>
                  <a:gd name="connsiteX1" fmla="*/ 107157 w 564357"/>
                  <a:gd name="connsiteY1" fmla="*/ 531019 h 592931"/>
                  <a:gd name="connsiteX2" fmla="*/ 0 w 564357"/>
                  <a:gd name="connsiteY2" fmla="*/ 173831 h 592931"/>
                  <a:gd name="connsiteX3" fmla="*/ 283369 w 564357"/>
                  <a:gd name="connsiteY3" fmla="*/ 0 h 592931"/>
                  <a:gd name="connsiteX4" fmla="*/ 526257 w 564357"/>
                  <a:gd name="connsiteY4" fmla="*/ 138112 h 592931"/>
                  <a:gd name="connsiteX5" fmla="*/ 564357 w 564357"/>
                  <a:gd name="connsiteY5" fmla="*/ 407194 h 592931"/>
                  <a:gd name="connsiteX6" fmla="*/ 445294 w 564357"/>
                  <a:gd name="connsiteY6" fmla="*/ 557212 h 592931"/>
                  <a:gd name="connsiteX7" fmla="*/ 445294 w 564357"/>
                  <a:gd name="connsiteY7" fmla="*/ 588169 h 592931"/>
                  <a:gd name="connsiteX8" fmla="*/ 342900 w 564357"/>
                  <a:gd name="connsiteY8" fmla="*/ 588169 h 592931"/>
                  <a:gd name="connsiteX9" fmla="*/ 342900 w 564357"/>
                  <a:gd name="connsiteY9" fmla="*/ 481012 h 592931"/>
                  <a:gd name="connsiteX10" fmla="*/ 476250 w 564357"/>
                  <a:gd name="connsiteY10" fmla="*/ 307181 h 592931"/>
                  <a:gd name="connsiteX11" fmla="*/ 285750 w 564357"/>
                  <a:gd name="connsiteY11" fmla="*/ 119062 h 592931"/>
                  <a:gd name="connsiteX12" fmla="*/ 92869 w 564357"/>
                  <a:gd name="connsiteY12" fmla="*/ 316706 h 592931"/>
                  <a:gd name="connsiteX13" fmla="*/ 207169 w 564357"/>
                  <a:gd name="connsiteY13" fmla="*/ 485775 h 592931"/>
                  <a:gd name="connsiteX14" fmla="*/ 207169 w 564357"/>
                  <a:gd name="connsiteY14" fmla="*/ 592931 h 592931"/>
                  <a:gd name="connsiteX15" fmla="*/ 109538 w 564357"/>
                  <a:gd name="connsiteY15" fmla="*/ 590550 h 592931"/>
                  <a:gd name="connsiteX0" fmla="*/ 121444 w 576263"/>
                  <a:gd name="connsiteY0" fmla="*/ 590550 h 592931"/>
                  <a:gd name="connsiteX1" fmla="*/ 119063 w 576263"/>
                  <a:gd name="connsiteY1" fmla="*/ 531019 h 592931"/>
                  <a:gd name="connsiteX2" fmla="*/ 11906 w 576263"/>
                  <a:gd name="connsiteY2" fmla="*/ 173831 h 592931"/>
                  <a:gd name="connsiteX3" fmla="*/ 295275 w 576263"/>
                  <a:gd name="connsiteY3" fmla="*/ 0 h 592931"/>
                  <a:gd name="connsiteX4" fmla="*/ 538163 w 576263"/>
                  <a:gd name="connsiteY4" fmla="*/ 138112 h 592931"/>
                  <a:gd name="connsiteX5" fmla="*/ 576263 w 576263"/>
                  <a:gd name="connsiteY5" fmla="*/ 407194 h 592931"/>
                  <a:gd name="connsiteX6" fmla="*/ 457200 w 576263"/>
                  <a:gd name="connsiteY6" fmla="*/ 557212 h 592931"/>
                  <a:gd name="connsiteX7" fmla="*/ 457200 w 576263"/>
                  <a:gd name="connsiteY7" fmla="*/ 588169 h 592931"/>
                  <a:gd name="connsiteX8" fmla="*/ 354806 w 576263"/>
                  <a:gd name="connsiteY8" fmla="*/ 588169 h 592931"/>
                  <a:gd name="connsiteX9" fmla="*/ 354806 w 576263"/>
                  <a:gd name="connsiteY9" fmla="*/ 481012 h 592931"/>
                  <a:gd name="connsiteX10" fmla="*/ 488156 w 576263"/>
                  <a:gd name="connsiteY10" fmla="*/ 307181 h 592931"/>
                  <a:gd name="connsiteX11" fmla="*/ 297656 w 576263"/>
                  <a:gd name="connsiteY11" fmla="*/ 119062 h 592931"/>
                  <a:gd name="connsiteX12" fmla="*/ 104775 w 576263"/>
                  <a:gd name="connsiteY12" fmla="*/ 316706 h 592931"/>
                  <a:gd name="connsiteX13" fmla="*/ 219075 w 576263"/>
                  <a:gd name="connsiteY13" fmla="*/ 485775 h 592931"/>
                  <a:gd name="connsiteX14" fmla="*/ 219075 w 576263"/>
                  <a:gd name="connsiteY14" fmla="*/ 592931 h 592931"/>
                  <a:gd name="connsiteX15" fmla="*/ 121444 w 576263"/>
                  <a:gd name="connsiteY15" fmla="*/ 590550 h 592931"/>
                  <a:gd name="connsiteX0" fmla="*/ 125510 w 580329"/>
                  <a:gd name="connsiteY0" fmla="*/ 590550 h 592931"/>
                  <a:gd name="connsiteX1" fmla="*/ 123129 w 580329"/>
                  <a:gd name="connsiteY1" fmla="*/ 531019 h 592931"/>
                  <a:gd name="connsiteX2" fmla="*/ 15972 w 580329"/>
                  <a:gd name="connsiteY2" fmla="*/ 173831 h 592931"/>
                  <a:gd name="connsiteX3" fmla="*/ 299341 w 580329"/>
                  <a:gd name="connsiteY3" fmla="*/ 0 h 592931"/>
                  <a:gd name="connsiteX4" fmla="*/ 542229 w 580329"/>
                  <a:gd name="connsiteY4" fmla="*/ 138112 h 592931"/>
                  <a:gd name="connsiteX5" fmla="*/ 580329 w 580329"/>
                  <a:gd name="connsiteY5" fmla="*/ 407194 h 592931"/>
                  <a:gd name="connsiteX6" fmla="*/ 461266 w 580329"/>
                  <a:gd name="connsiteY6" fmla="*/ 557212 h 592931"/>
                  <a:gd name="connsiteX7" fmla="*/ 461266 w 580329"/>
                  <a:gd name="connsiteY7" fmla="*/ 588169 h 592931"/>
                  <a:gd name="connsiteX8" fmla="*/ 358872 w 580329"/>
                  <a:gd name="connsiteY8" fmla="*/ 588169 h 592931"/>
                  <a:gd name="connsiteX9" fmla="*/ 358872 w 580329"/>
                  <a:gd name="connsiteY9" fmla="*/ 481012 h 592931"/>
                  <a:gd name="connsiteX10" fmla="*/ 492222 w 580329"/>
                  <a:gd name="connsiteY10" fmla="*/ 307181 h 592931"/>
                  <a:gd name="connsiteX11" fmla="*/ 301722 w 580329"/>
                  <a:gd name="connsiteY11" fmla="*/ 119062 h 592931"/>
                  <a:gd name="connsiteX12" fmla="*/ 108841 w 580329"/>
                  <a:gd name="connsiteY12" fmla="*/ 316706 h 592931"/>
                  <a:gd name="connsiteX13" fmla="*/ 223141 w 580329"/>
                  <a:gd name="connsiteY13" fmla="*/ 485775 h 592931"/>
                  <a:gd name="connsiteX14" fmla="*/ 223141 w 580329"/>
                  <a:gd name="connsiteY14" fmla="*/ 592931 h 592931"/>
                  <a:gd name="connsiteX15" fmla="*/ 125510 w 580329"/>
                  <a:gd name="connsiteY15" fmla="*/ 590550 h 592931"/>
                  <a:gd name="connsiteX0" fmla="*/ 125510 w 580329"/>
                  <a:gd name="connsiteY0" fmla="*/ 590550 h 592931"/>
                  <a:gd name="connsiteX1" fmla="*/ 123129 w 580329"/>
                  <a:gd name="connsiteY1" fmla="*/ 531019 h 592931"/>
                  <a:gd name="connsiteX2" fmla="*/ 15972 w 580329"/>
                  <a:gd name="connsiteY2" fmla="*/ 173831 h 592931"/>
                  <a:gd name="connsiteX3" fmla="*/ 299341 w 580329"/>
                  <a:gd name="connsiteY3" fmla="*/ 0 h 592931"/>
                  <a:gd name="connsiteX4" fmla="*/ 542229 w 580329"/>
                  <a:gd name="connsiteY4" fmla="*/ 138112 h 592931"/>
                  <a:gd name="connsiteX5" fmla="*/ 580329 w 580329"/>
                  <a:gd name="connsiteY5" fmla="*/ 407194 h 592931"/>
                  <a:gd name="connsiteX6" fmla="*/ 461266 w 580329"/>
                  <a:gd name="connsiteY6" fmla="*/ 557212 h 592931"/>
                  <a:gd name="connsiteX7" fmla="*/ 461266 w 580329"/>
                  <a:gd name="connsiteY7" fmla="*/ 588169 h 592931"/>
                  <a:gd name="connsiteX8" fmla="*/ 358872 w 580329"/>
                  <a:gd name="connsiteY8" fmla="*/ 588169 h 592931"/>
                  <a:gd name="connsiteX9" fmla="*/ 358872 w 580329"/>
                  <a:gd name="connsiteY9" fmla="*/ 481012 h 592931"/>
                  <a:gd name="connsiteX10" fmla="*/ 492222 w 580329"/>
                  <a:gd name="connsiteY10" fmla="*/ 307181 h 592931"/>
                  <a:gd name="connsiteX11" fmla="*/ 301722 w 580329"/>
                  <a:gd name="connsiteY11" fmla="*/ 119062 h 592931"/>
                  <a:gd name="connsiteX12" fmla="*/ 108841 w 580329"/>
                  <a:gd name="connsiteY12" fmla="*/ 316706 h 592931"/>
                  <a:gd name="connsiteX13" fmla="*/ 223141 w 580329"/>
                  <a:gd name="connsiteY13" fmla="*/ 485775 h 592931"/>
                  <a:gd name="connsiteX14" fmla="*/ 223141 w 580329"/>
                  <a:gd name="connsiteY14" fmla="*/ 592931 h 592931"/>
                  <a:gd name="connsiteX15" fmla="*/ 125510 w 580329"/>
                  <a:gd name="connsiteY15" fmla="*/ 590550 h 592931"/>
                  <a:gd name="connsiteX0" fmla="*/ 125510 w 580329"/>
                  <a:gd name="connsiteY0" fmla="*/ 590550 h 592931"/>
                  <a:gd name="connsiteX1" fmla="*/ 123129 w 580329"/>
                  <a:gd name="connsiteY1" fmla="*/ 531019 h 592931"/>
                  <a:gd name="connsiteX2" fmla="*/ 15972 w 580329"/>
                  <a:gd name="connsiteY2" fmla="*/ 173831 h 592931"/>
                  <a:gd name="connsiteX3" fmla="*/ 299341 w 580329"/>
                  <a:gd name="connsiteY3" fmla="*/ 0 h 592931"/>
                  <a:gd name="connsiteX4" fmla="*/ 542229 w 580329"/>
                  <a:gd name="connsiteY4" fmla="*/ 138112 h 592931"/>
                  <a:gd name="connsiteX5" fmla="*/ 580329 w 580329"/>
                  <a:gd name="connsiteY5" fmla="*/ 407194 h 592931"/>
                  <a:gd name="connsiteX6" fmla="*/ 461266 w 580329"/>
                  <a:gd name="connsiteY6" fmla="*/ 557212 h 592931"/>
                  <a:gd name="connsiteX7" fmla="*/ 461266 w 580329"/>
                  <a:gd name="connsiteY7" fmla="*/ 588169 h 592931"/>
                  <a:gd name="connsiteX8" fmla="*/ 358872 w 580329"/>
                  <a:gd name="connsiteY8" fmla="*/ 588169 h 592931"/>
                  <a:gd name="connsiteX9" fmla="*/ 358872 w 580329"/>
                  <a:gd name="connsiteY9" fmla="*/ 481012 h 592931"/>
                  <a:gd name="connsiteX10" fmla="*/ 492222 w 580329"/>
                  <a:gd name="connsiteY10" fmla="*/ 307181 h 592931"/>
                  <a:gd name="connsiteX11" fmla="*/ 301722 w 580329"/>
                  <a:gd name="connsiteY11" fmla="*/ 119062 h 592931"/>
                  <a:gd name="connsiteX12" fmla="*/ 108841 w 580329"/>
                  <a:gd name="connsiteY12" fmla="*/ 316706 h 592931"/>
                  <a:gd name="connsiteX13" fmla="*/ 223141 w 580329"/>
                  <a:gd name="connsiteY13" fmla="*/ 485775 h 592931"/>
                  <a:gd name="connsiteX14" fmla="*/ 223141 w 580329"/>
                  <a:gd name="connsiteY14" fmla="*/ 592931 h 592931"/>
                  <a:gd name="connsiteX15" fmla="*/ 125510 w 580329"/>
                  <a:gd name="connsiteY15" fmla="*/ 590550 h 592931"/>
                  <a:gd name="connsiteX0" fmla="*/ 125510 w 580329"/>
                  <a:gd name="connsiteY0" fmla="*/ 590550 h 592931"/>
                  <a:gd name="connsiteX1" fmla="*/ 123129 w 580329"/>
                  <a:gd name="connsiteY1" fmla="*/ 531019 h 592931"/>
                  <a:gd name="connsiteX2" fmla="*/ 15972 w 580329"/>
                  <a:gd name="connsiteY2" fmla="*/ 173831 h 592931"/>
                  <a:gd name="connsiteX3" fmla="*/ 299341 w 580329"/>
                  <a:gd name="connsiteY3" fmla="*/ 0 h 592931"/>
                  <a:gd name="connsiteX4" fmla="*/ 542229 w 580329"/>
                  <a:gd name="connsiteY4" fmla="*/ 138112 h 592931"/>
                  <a:gd name="connsiteX5" fmla="*/ 580329 w 580329"/>
                  <a:gd name="connsiteY5" fmla="*/ 407194 h 592931"/>
                  <a:gd name="connsiteX6" fmla="*/ 461266 w 580329"/>
                  <a:gd name="connsiteY6" fmla="*/ 557212 h 592931"/>
                  <a:gd name="connsiteX7" fmla="*/ 461266 w 580329"/>
                  <a:gd name="connsiteY7" fmla="*/ 588169 h 592931"/>
                  <a:gd name="connsiteX8" fmla="*/ 358872 w 580329"/>
                  <a:gd name="connsiteY8" fmla="*/ 588169 h 592931"/>
                  <a:gd name="connsiteX9" fmla="*/ 358872 w 580329"/>
                  <a:gd name="connsiteY9" fmla="*/ 481012 h 592931"/>
                  <a:gd name="connsiteX10" fmla="*/ 492222 w 580329"/>
                  <a:gd name="connsiteY10" fmla="*/ 307181 h 592931"/>
                  <a:gd name="connsiteX11" fmla="*/ 301722 w 580329"/>
                  <a:gd name="connsiteY11" fmla="*/ 119062 h 592931"/>
                  <a:gd name="connsiteX12" fmla="*/ 108841 w 580329"/>
                  <a:gd name="connsiteY12" fmla="*/ 316706 h 592931"/>
                  <a:gd name="connsiteX13" fmla="*/ 223141 w 580329"/>
                  <a:gd name="connsiteY13" fmla="*/ 485775 h 592931"/>
                  <a:gd name="connsiteX14" fmla="*/ 223141 w 580329"/>
                  <a:gd name="connsiteY14" fmla="*/ 592931 h 592931"/>
                  <a:gd name="connsiteX15" fmla="*/ 125510 w 580329"/>
                  <a:gd name="connsiteY15" fmla="*/ 590550 h 592931"/>
                  <a:gd name="connsiteX0" fmla="*/ 125510 w 580329"/>
                  <a:gd name="connsiteY0" fmla="*/ 590550 h 592931"/>
                  <a:gd name="connsiteX1" fmla="*/ 123129 w 580329"/>
                  <a:gd name="connsiteY1" fmla="*/ 531019 h 592931"/>
                  <a:gd name="connsiteX2" fmla="*/ 15972 w 580329"/>
                  <a:gd name="connsiteY2" fmla="*/ 173831 h 592931"/>
                  <a:gd name="connsiteX3" fmla="*/ 299341 w 580329"/>
                  <a:gd name="connsiteY3" fmla="*/ 0 h 592931"/>
                  <a:gd name="connsiteX4" fmla="*/ 542229 w 580329"/>
                  <a:gd name="connsiteY4" fmla="*/ 138112 h 592931"/>
                  <a:gd name="connsiteX5" fmla="*/ 580329 w 580329"/>
                  <a:gd name="connsiteY5" fmla="*/ 407194 h 592931"/>
                  <a:gd name="connsiteX6" fmla="*/ 461266 w 580329"/>
                  <a:gd name="connsiteY6" fmla="*/ 557212 h 592931"/>
                  <a:gd name="connsiteX7" fmla="*/ 461266 w 580329"/>
                  <a:gd name="connsiteY7" fmla="*/ 588169 h 592931"/>
                  <a:gd name="connsiteX8" fmla="*/ 358872 w 580329"/>
                  <a:gd name="connsiteY8" fmla="*/ 588169 h 592931"/>
                  <a:gd name="connsiteX9" fmla="*/ 358872 w 580329"/>
                  <a:gd name="connsiteY9" fmla="*/ 481012 h 592931"/>
                  <a:gd name="connsiteX10" fmla="*/ 492222 w 580329"/>
                  <a:gd name="connsiteY10" fmla="*/ 307181 h 592931"/>
                  <a:gd name="connsiteX11" fmla="*/ 301722 w 580329"/>
                  <a:gd name="connsiteY11" fmla="*/ 119062 h 592931"/>
                  <a:gd name="connsiteX12" fmla="*/ 108841 w 580329"/>
                  <a:gd name="connsiteY12" fmla="*/ 316706 h 592931"/>
                  <a:gd name="connsiteX13" fmla="*/ 223141 w 580329"/>
                  <a:gd name="connsiteY13" fmla="*/ 485775 h 592931"/>
                  <a:gd name="connsiteX14" fmla="*/ 223141 w 580329"/>
                  <a:gd name="connsiteY14" fmla="*/ 592931 h 592931"/>
                  <a:gd name="connsiteX15" fmla="*/ 125510 w 580329"/>
                  <a:gd name="connsiteY15" fmla="*/ 590550 h 592931"/>
                  <a:gd name="connsiteX0" fmla="*/ 125510 w 580329"/>
                  <a:gd name="connsiteY0" fmla="*/ 590550 h 592931"/>
                  <a:gd name="connsiteX1" fmla="*/ 123129 w 580329"/>
                  <a:gd name="connsiteY1" fmla="*/ 531019 h 592931"/>
                  <a:gd name="connsiteX2" fmla="*/ 15972 w 580329"/>
                  <a:gd name="connsiteY2" fmla="*/ 173831 h 592931"/>
                  <a:gd name="connsiteX3" fmla="*/ 299341 w 580329"/>
                  <a:gd name="connsiteY3" fmla="*/ 0 h 592931"/>
                  <a:gd name="connsiteX4" fmla="*/ 542229 w 580329"/>
                  <a:gd name="connsiteY4" fmla="*/ 138112 h 592931"/>
                  <a:gd name="connsiteX5" fmla="*/ 580329 w 580329"/>
                  <a:gd name="connsiteY5" fmla="*/ 407194 h 592931"/>
                  <a:gd name="connsiteX6" fmla="*/ 461266 w 580329"/>
                  <a:gd name="connsiteY6" fmla="*/ 557212 h 592931"/>
                  <a:gd name="connsiteX7" fmla="*/ 461266 w 580329"/>
                  <a:gd name="connsiteY7" fmla="*/ 588169 h 592931"/>
                  <a:gd name="connsiteX8" fmla="*/ 358872 w 580329"/>
                  <a:gd name="connsiteY8" fmla="*/ 588169 h 592931"/>
                  <a:gd name="connsiteX9" fmla="*/ 358872 w 580329"/>
                  <a:gd name="connsiteY9" fmla="*/ 481012 h 592931"/>
                  <a:gd name="connsiteX10" fmla="*/ 492222 w 580329"/>
                  <a:gd name="connsiteY10" fmla="*/ 307181 h 592931"/>
                  <a:gd name="connsiteX11" fmla="*/ 301722 w 580329"/>
                  <a:gd name="connsiteY11" fmla="*/ 119062 h 592931"/>
                  <a:gd name="connsiteX12" fmla="*/ 108841 w 580329"/>
                  <a:gd name="connsiteY12" fmla="*/ 316706 h 592931"/>
                  <a:gd name="connsiteX13" fmla="*/ 223141 w 580329"/>
                  <a:gd name="connsiteY13" fmla="*/ 485775 h 592931"/>
                  <a:gd name="connsiteX14" fmla="*/ 223141 w 580329"/>
                  <a:gd name="connsiteY14" fmla="*/ 592931 h 592931"/>
                  <a:gd name="connsiteX15" fmla="*/ 125510 w 580329"/>
                  <a:gd name="connsiteY15" fmla="*/ 590550 h 592931"/>
                  <a:gd name="connsiteX0" fmla="*/ 125510 w 597304"/>
                  <a:gd name="connsiteY0" fmla="*/ 590550 h 592931"/>
                  <a:gd name="connsiteX1" fmla="*/ 123129 w 597304"/>
                  <a:gd name="connsiteY1" fmla="*/ 531019 h 592931"/>
                  <a:gd name="connsiteX2" fmla="*/ 15972 w 597304"/>
                  <a:gd name="connsiteY2" fmla="*/ 173831 h 592931"/>
                  <a:gd name="connsiteX3" fmla="*/ 299341 w 597304"/>
                  <a:gd name="connsiteY3" fmla="*/ 0 h 592931"/>
                  <a:gd name="connsiteX4" fmla="*/ 542229 w 597304"/>
                  <a:gd name="connsiteY4" fmla="*/ 138112 h 592931"/>
                  <a:gd name="connsiteX5" fmla="*/ 580329 w 597304"/>
                  <a:gd name="connsiteY5" fmla="*/ 407194 h 592931"/>
                  <a:gd name="connsiteX6" fmla="*/ 461266 w 597304"/>
                  <a:gd name="connsiteY6" fmla="*/ 557212 h 592931"/>
                  <a:gd name="connsiteX7" fmla="*/ 461266 w 597304"/>
                  <a:gd name="connsiteY7" fmla="*/ 588169 h 592931"/>
                  <a:gd name="connsiteX8" fmla="*/ 358872 w 597304"/>
                  <a:gd name="connsiteY8" fmla="*/ 588169 h 592931"/>
                  <a:gd name="connsiteX9" fmla="*/ 358872 w 597304"/>
                  <a:gd name="connsiteY9" fmla="*/ 481012 h 592931"/>
                  <a:gd name="connsiteX10" fmla="*/ 492222 w 597304"/>
                  <a:gd name="connsiteY10" fmla="*/ 307181 h 592931"/>
                  <a:gd name="connsiteX11" fmla="*/ 301722 w 597304"/>
                  <a:gd name="connsiteY11" fmla="*/ 119062 h 592931"/>
                  <a:gd name="connsiteX12" fmla="*/ 108841 w 597304"/>
                  <a:gd name="connsiteY12" fmla="*/ 316706 h 592931"/>
                  <a:gd name="connsiteX13" fmla="*/ 223141 w 597304"/>
                  <a:gd name="connsiteY13" fmla="*/ 485775 h 592931"/>
                  <a:gd name="connsiteX14" fmla="*/ 223141 w 597304"/>
                  <a:gd name="connsiteY14" fmla="*/ 592931 h 592931"/>
                  <a:gd name="connsiteX15" fmla="*/ 125510 w 597304"/>
                  <a:gd name="connsiteY15" fmla="*/ 590550 h 592931"/>
                  <a:gd name="connsiteX0" fmla="*/ 125510 w 599510"/>
                  <a:gd name="connsiteY0" fmla="*/ 590550 h 592931"/>
                  <a:gd name="connsiteX1" fmla="*/ 123129 w 599510"/>
                  <a:gd name="connsiteY1" fmla="*/ 531019 h 592931"/>
                  <a:gd name="connsiteX2" fmla="*/ 15972 w 599510"/>
                  <a:gd name="connsiteY2" fmla="*/ 173831 h 592931"/>
                  <a:gd name="connsiteX3" fmla="*/ 299341 w 599510"/>
                  <a:gd name="connsiteY3" fmla="*/ 0 h 592931"/>
                  <a:gd name="connsiteX4" fmla="*/ 549373 w 599510"/>
                  <a:gd name="connsiteY4" fmla="*/ 133349 h 592931"/>
                  <a:gd name="connsiteX5" fmla="*/ 580329 w 599510"/>
                  <a:gd name="connsiteY5" fmla="*/ 407194 h 592931"/>
                  <a:gd name="connsiteX6" fmla="*/ 461266 w 599510"/>
                  <a:gd name="connsiteY6" fmla="*/ 557212 h 592931"/>
                  <a:gd name="connsiteX7" fmla="*/ 461266 w 599510"/>
                  <a:gd name="connsiteY7" fmla="*/ 588169 h 592931"/>
                  <a:gd name="connsiteX8" fmla="*/ 358872 w 599510"/>
                  <a:gd name="connsiteY8" fmla="*/ 588169 h 592931"/>
                  <a:gd name="connsiteX9" fmla="*/ 358872 w 599510"/>
                  <a:gd name="connsiteY9" fmla="*/ 481012 h 592931"/>
                  <a:gd name="connsiteX10" fmla="*/ 492222 w 599510"/>
                  <a:gd name="connsiteY10" fmla="*/ 307181 h 592931"/>
                  <a:gd name="connsiteX11" fmla="*/ 301722 w 599510"/>
                  <a:gd name="connsiteY11" fmla="*/ 119062 h 592931"/>
                  <a:gd name="connsiteX12" fmla="*/ 108841 w 599510"/>
                  <a:gd name="connsiteY12" fmla="*/ 316706 h 592931"/>
                  <a:gd name="connsiteX13" fmla="*/ 223141 w 599510"/>
                  <a:gd name="connsiteY13" fmla="*/ 485775 h 592931"/>
                  <a:gd name="connsiteX14" fmla="*/ 223141 w 599510"/>
                  <a:gd name="connsiteY14" fmla="*/ 592931 h 592931"/>
                  <a:gd name="connsiteX15" fmla="*/ 125510 w 599510"/>
                  <a:gd name="connsiteY15" fmla="*/ 590550 h 592931"/>
                  <a:gd name="connsiteX0" fmla="*/ 125510 w 599510"/>
                  <a:gd name="connsiteY0" fmla="*/ 590550 h 592931"/>
                  <a:gd name="connsiteX1" fmla="*/ 123129 w 599510"/>
                  <a:gd name="connsiteY1" fmla="*/ 531019 h 592931"/>
                  <a:gd name="connsiteX2" fmla="*/ 15972 w 599510"/>
                  <a:gd name="connsiteY2" fmla="*/ 173831 h 592931"/>
                  <a:gd name="connsiteX3" fmla="*/ 299341 w 599510"/>
                  <a:gd name="connsiteY3" fmla="*/ 0 h 592931"/>
                  <a:gd name="connsiteX4" fmla="*/ 549373 w 599510"/>
                  <a:gd name="connsiteY4" fmla="*/ 133349 h 592931"/>
                  <a:gd name="connsiteX5" fmla="*/ 580329 w 599510"/>
                  <a:gd name="connsiteY5" fmla="*/ 407194 h 592931"/>
                  <a:gd name="connsiteX6" fmla="*/ 461266 w 599510"/>
                  <a:gd name="connsiteY6" fmla="*/ 557212 h 592931"/>
                  <a:gd name="connsiteX7" fmla="*/ 461266 w 599510"/>
                  <a:gd name="connsiteY7" fmla="*/ 588169 h 592931"/>
                  <a:gd name="connsiteX8" fmla="*/ 358872 w 599510"/>
                  <a:gd name="connsiteY8" fmla="*/ 588169 h 592931"/>
                  <a:gd name="connsiteX9" fmla="*/ 358872 w 599510"/>
                  <a:gd name="connsiteY9" fmla="*/ 481012 h 592931"/>
                  <a:gd name="connsiteX10" fmla="*/ 492222 w 599510"/>
                  <a:gd name="connsiteY10" fmla="*/ 307181 h 592931"/>
                  <a:gd name="connsiteX11" fmla="*/ 301722 w 599510"/>
                  <a:gd name="connsiteY11" fmla="*/ 119062 h 592931"/>
                  <a:gd name="connsiteX12" fmla="*/ 108841 w 599510"/>
                  <a:gd name="connsiteY12" fmla="*/ 316706 h 592931"/>
                  <a:gd name="connsiteX13" fmla="*/ 223141 w 599510"/>
                  <a:gd name="connsiteY13" fmla="*/ 485775 h 592931"/>
                  <a:gd name="connsiteX14" fmla="*/ 223141 w 599510"/>
                  <a:gd name="connsiteY14" fmla="*/ 592931 h 592931"/>
                  <a:gd name="connsiteX15" fmla="*/ 125510 w 599510"/>
                  <a:gd name="connsiteY15" fmla="*/ 590550 h 592931"/>
                  <a:gd name="connsiteX0" fmla="*/ 125510 w 595939"/>
                  <a:gd name="connsiteY0" fmla="*/ 590550 h 592931"/>
                  <a:gd name="connsiteX1" fmla="*/ 123129 w 595939"/>
                  <a:gd name="connsiteY1" fmla="*/ 531019 h 592931"/>
                  <a:gd name="connsiteX2" fmla="*/ 15972 w 595939"/>
                  <a:gd name="connsiteY2" fmla="*/ 173831 h 592931"/>
                  <a:gd name="connsiteX3" fmla="*/ 299341 w 595939"/>
                  <a:gd name="connsiteY3" fmla="*/ 0 h 592931"/>
                  <a:gd name="connsiteX4" fmla="*/ 549373 w 595939"/>
                  <a:gd name="connsiteY4" fmla="*/ 133349 h 592931"/>
                  <a:gd name="connsiteX5" fmla="*/ 580329 w 595939"/>
                  <a:gd name="connsiteY5" fmla="*/ 407194 h 592931"/>
                  <a:gd name="connsiteX6" fmla="*/ 461266 w 595939"/>
                  <a:gd name="connsiteY6" fmla="*/ 557212 h 592931"/>
                  <a:gd name="connsiteX7" fmla="*/ 461266 w 595939"/>
                  <a:gd name="connsiteY7" fmla="*/ 588169 h 592931"/>
                  <a:gd name="connsiteX8" fmla="*/ 358872 w 595939"/>
                  <a:gd name="connsiteY8" fmla="*/ 588169 h 592931"/>
                  <a:gd name="connsiteX9" fmla="*/ 358872 w 595939"/>
                  <a:gd name="connsiteY9" fmla="*/ 481012 h 592931"/>
                  <a:gd name="connsiteX10" fmla="*/ 492222 w 595939"/>
                  <a:gd name="connsiteY10" fmla="*/ 307181 h 592931"/>
                  <a:gd name="connsiteX11" fmla="*/ 301722 w 595939"/>
                  <a:gd name="connsiteY11" fmla="*/ 119062 h 592931"/>
                  <a:gd name="connsiteX12" fmla="*/ 108841 w 595939"/>
                  <a:gd name="connsiteY12" fmla="*/ 316706 h 592931"/>
                  <a:gd name="connsiteX13" fmla="*/ 223141 w 595939"/>
                  <a:gd name="connsiteY13" fmla="*/ 485775 h 592931"/>
                  <a:gd name="connsiteX14" fmla="*/ 223141 w 595939"/>
                  <a:gd name="connsiteY14" fmla="*/ 592931 h 592931"/>
                  <a:gd name="connsiteX15" fmla="*/ 125510 w 595939"/>
                  <a:gd name="connsiteY15" fmla="*/ 590550 h 592931"/>
                  <a:gd name="connsiteX0" fmla="*/ 125510 w 595939"/>
                  <a:gd name="connsiteY0" fmla="*/ 590550 h 592931"/>
                  <a:gd name="connsiteX1" fmla="*/ 123129 w 595939"/>
                  <a:gd name="connsiteY1" fmla="*/ 531019 h 592931"/>
                  <a:gd name="connsiteX2" fmla="*/ 15972 w 595939"/>
                  <a:gd name="connsiteY2" fmla="*/ 173831 h 592931"/>
                  <a:gd name="connsiteX3" fmla="*/ 299341 w 595939"/>
                  <a:gd name="connsiteY3" fmla="*/ 0 h 592931"/>
                  <a:gd name="connsiteX4" fmla="*/ 549373 w 595939"/>
                  <a:gd name="connsiteY4" fmla="*/ 133349 h 592931"/>
                  <a:gd name="connsiteX5" fmla="*/ 580329 w 595939"/>
                  <a:gd name="connsiteY5" fmla="*/ 407194 h 592931"/>
                  <a:gd name="connsiteX6" fmla="*/ 461266 w 595939"/>
                  <a:gd name="connsiteY6" fmla="*/ 557212 h 592931"/>
                  <a:gd name="connsiteX7" fmla="*/ 461266 w 595939"/>
                  <a:gd name="connsiteY7" fmla="*/ 588169 h 592931"/>
                  <a:gd name="connsiteX8" fmla="*/ 358872 w 595939"/>
                  <a:gd name="connsiteY8" fmla="*/ 588169 h 592931"/>
                  <a:gd name="connsiteX9" fmla="*/ 358872 w 595939"/>
                  <a:gd name="connsiteY9" fmla="*/ 481012 h 592931"/>
                  <a:gd name="connsiteX10" fmla="*/ 492222 w 595939"/>
                  <a:gd name="connsiteY10" fmla="*/ 307181 h 592931"/>
                  <a:gd name="connsiteX11" fmla="*/ 301722 w 595939"/>
                  <a:gd name="connsiteY11" fmla="*/ 119062 h 592931"/>
                  <a:gd name="connsiteX12" fmla="*/ 108841 w 595939"/>
                  <a:gd name="connsiteY12" fmla="*/ 316706 h 592931"/>
                  <a:gd name="connsiteX13" fmla="*/ 223141 w 595939"/>
                  <a:gd name="connsiteY13" fmla="*/ 485775 h 592931"/>
                  <a:gd name="connsiteX14" fmla="*/ 223141 w 595939"/>
                  <a:gd name="connsiteY14" fmla="*/ 592931 h 592931"/>
                  <a:gd name="connsiteX15" fmla="*/ 125510 w 595939"/>
                  <a:gd name="connsiteY15" fmla="*/ 590550 h 592931"/>
                  <a:gd name="connsiteX0" fmla="*/ 125510 w 553955"/>
                  <a:gd name="connsiteY0" fmla="*/ 590550 h 592931"/>
                  <a:gd name="connsiteX1" fmla="*/ 123129 w 553955"/>
                  <a:gd name="connsiteY1" fmla="*/ 531019 h 592931"/>
                  <a:gd name="connsiteX2" fmla="*/ 15972 w 553955"/>
                  <a:gd name="connsiteY2" fmla="*/ 173831 h 592931"/>
                  <a:gd name="connsiteX3" fmla="*/ 299341 w 553955"/>
                  <a:gd name="connsiteY3" fmla="*/ 0 h 592931"/>
                  <a:gd name="connsiteX4" fmla="*/ 549373 w 553955"/>
                  <a:gd name="connsiteY4" fmla="*/ 133349 h 592931"/>
                  <a:gd name="connsiteX5" fmla="*/ 461266 w 553955"/>
                  <a:gd name="connsiteY5" fmla="*/ 557212 h 592931"/>
                  <a:gd name="connsiteX6" fmla="*/ 461266 w 553955"/>
                  <a:gd name="connsiteY6" fmla="*/ 588169 h 592931"/>
                  <a:gd name="connsiteX7" fmla="*/ 358872 w 553955"/>
                  <a:gd name="connsiteY7" fmla="*/ 588169 h 592931"/>
                  <a:gd name="connsiteX8" fmla="*/ 358872 w 553955"/>
                  <a:gd name="connsiteY8" fmla="*/ 481012 h 592931"/>
                  <a:gd name="connsiteX9" fmla="*/ 492222 w 553955"/>
                  <a:gd name="connsiteY9" fmla="*/ 307181 h 592931"/>
                  <a:gd name="connsiteX10" fmla="*/ 301722 w 553955"/>
                  <a:gd name="connsiteY10" fmla="*/ 119062 h 592931"/>
                  <a:gd name="connsiteX11" fmla="*/ 108841 w 553955"/>
                  <a:gd name="connsiteY11" fmla="*/ 316706 h 592931"/>
                  <a:gd name="connsiteX12" fmla="*/ 223141 w 553955"/>
                  <a:gd name="connsiteY12" fmla="*/ 485775 h 592931"/>
                  <a:gd name="connsiteX13" fmla="*/ 223141 w 553955"/>
                  <a:gd name="connsiteY13" fmla="*/ 592931 h 592931"/>
                  <a:gd name="connsiteX14" fmla="*/ 125510 w 553955"/>
                  <a:gd name="connsiteY14" fmla="*/ 590550 h 592931"/>
                  <a:gd name="connsiteX0" fmla="*/ 125510 w 596292"/>
                  <a:gd name="connsiteY0" fmla="*/ 590550 h 592931"/>
                  <a:gd name="connsiteX1" fmla="*/ 123129 w 596292"/>
                  <a:gd name="connsiteY1" fmla="*/ 531019 h 592931"/>
                  <a:gd name="connsiteX2" fmla="*/ 15972 w 596292"/>
                  <a:gd name="connsiteY2" fmla="*/ 173831 h 592931"/>
                  <a:gd name="connsiteX3" fmla="*/ 299341 w 596292"/>
                  <a:gd name="connsiteY3" fmla="*/ 0 h 592931"/>
                  <a:gd name="connsiteX4" fmla="*/ 549373 w 596292"/>
                  <a:gd name="connsiteY4" fmla="*/ 133349 h 592931"/>
                  <a:gd name="connsiteX5" fmla="*/ 461266 w 596292"/>
                  <a:gd name="connsiteY5" fmla="*/ 557212 h 592931"/>
                  <a:gd name="connsiteX6" fmla="*/ 461266 w 596292"/>
                  <a:gd name="connsiteY6" fmla="*/ 588169 h 592931"/>
                  <a:gd name="connsiteX7" fmla="*/ 358872 w 596292"/>
                  <a:gd name="connsiteY7" fmla="*/ 588169 h 592931"/>
                  <a:gd name="connsiteX8" fmla="*/ 358872 w 596292"/>
                  <a:gd name="connsiteY8" fmla="*/ 481012 h 592931"/>
                  <a:gd name="connsiteX9" fmla="*/ 492222 w 596292"/>
                  <a:gd name="connsiteY9" fmla="*/ 307181 h 592931"/>
                  <a:gd name="connsiteX10" fmla="*/ 301722 w 596292"/>
                  <a:gd name="connsiteY10" fmla="*/ 119062 h 592931"/>
                  <a:gd name="connsiteX11" fmla="*/ 108841 w 596292"/>
                  <a:gd name="connsiteY11" fmla="*/ 316706 h 592931"/>
                  <a:gd name="connsiteX12" fmla="*/ 223141 w 596292"/>
                  <a:gd name="connsiteY12" fmla="*/ 485775 h 592931"/>
                  <a:gd name="connsiteX13" fmla="*/ 223141 w 596292"/>
                  <a:gd name="connsiteY13" fmla="*/ 592931 h 592931"/>
                  <a:gd name="connsiteX14" fmla="*/ 125510 w 596292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58872 w 602358"/>
                  <a:gd name="connsiteY8" fmla="*/ 481012 h 592931"/>
                  <a:gd name="connsiteX9" fmla="*/ 492222 w 602358"/>
                  <a:gd name="connsiteY9" fmla="*/ 307181 h 592931"/>
                  <a:gd name="connsiteX10" fmla="*/ 301722 w 602358"/>
                  <a:gd name="connsiteY10" fmla="*/ 119062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1722 w 602358"/>
                  <a:gd name="connsiteY10" fmla="*/ 119062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1722 w 602358"/>
                  <a:gd name="connsiteY10" fmla="*/ 119062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1722 w 602358"/>
                  <a:gd name="connsiteY10" fmla="*/ 119062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1722 w 602358"/>
                  <a:gd name="connsiteY10" fmla="*/ 119062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11918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11918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11918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11918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11918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11918 h 592931"/>
                  <a:gd name="connsiteX11" fmla="*/ 108841 w 602358"/>
                  <a:gd name="connsiteY11" fmla="*/ 316706 h 592931"/>
                  <a:gd name="connsiteX12" fmla="*/ 223141 w 602358"/>
                  <a:gd name="connsiteY12" fmla="*/ 485775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11918 h 592931"/>
                  <a:gd name="connsiteX11" fmla="*/ 108841 w 602358"/>
                  <a:gd name="connsiteY11" fmla="*/ 316706 h 592931"/>
                  <a:gd name="connsiteX12" fmla="*/ 215997 w 602358"/>
                  <a:gd name="connsiteY12" fmla="*/ 495300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89 h 592970"/>
                  <a:gd name="connsiteX1" fmla="*/ 123129 w 602358"/>
                  <a:gd name="connsiteY1" fmla="*/ 531058 h 592970"/>
                  <a:gd name="connsiteX2" fmla="*/ 15972 w 602358"/>
                  <a:gd name="connsiteY2" fmla="*/ 173870 h 592970"/>
                  <a:gd name="connsiteX3" fmla="*/ 299341 w 602358"/>
                  <a:gd name="connsiteY3" fmla="*/ 39 h 592970"/>
                  <a:gd name="connsiteX4" fmla="*/ 549373 w 602358"/>
                  <a:gd name="connsiteY4" fmla="*/ 133388 h 592970"/>
                  <a:gd name="connsiteX5" fmla="*/ 461266 w 602358"/>
                  <a:gd name="connsiteY5" fmla="*/ 557251 h 592970"/>
                  <a:gd name="connsiteX6" fmla="*/ 461266 w 602358"/>
                  <a:gd name="connsiteY6" fmla="*/ 588208 h 592970"/>
                  <a:gd name="connsiteX7" fmla="*/ 358872 w 602358"/>
                  <a:gd name="connsiteY7" fmla="*/ 588208 h 592970"/>
                  <a:gd name="connsiteX8" fmla="*/ 368397 w 602358"/>
                  <a:gd name="connsiteY8" fmla="*/ 500101 h 592970"/>
                  <a:gd name="connsiteX9" fmla="*/ 492222 w 602358"/>
                  <a:gd name="connsiteY9" fmla="*/ 307220 h 592970"/>
                  <a:gd name="connsiteX10" fmla="*/ 304103 w 602358"/>
                  <a:gd name="connsiteY10" fmla="*/ 111957 h 592970"/>
                  <a:gd name="connsiteX11" fmla="*/ 108841 w 602358"/>
                  <a:gd name="connsiteY11" fmla="*/ 316745 h 592970"/>
                  <a:gd name="connsiteX12" fmla="*/ 215997 w 602358"/>
                  <a:gd name="connsiteY12" fmla="*/ 495339 h 592970"/>
                  <a:gd name="connsiteX13" fmla="*/ 223141 w 602358"/>
                  <a:gd name="connsiteY13" fmla="*/ 592970 h 592970"/>
                  <a:gd name="connsiteX14" fmla="*/ 125510 w 602358"/>
                  <a:gd name="connsiteY14" fmla="*/ 590589 h 592970"/>
                  <a:gd name="connsiteX0" fmla="*/ 125510 w 602358"/>
                  <a:gd name="connsiteY0" fmla="*/ 590589 h 592970"/>
                  <a:gd name="connsiteX1" fmla="*/ 123129 w 602358"/>
                  <a:gd name="connsiteY1" fmla="*/ 531058 h 592970"/>
                  <a:gd name="connsiteX2" fmla="*/ 15972 w 602358"/>
                  <a:gd name="connsiteY2" fmla="*/ 173870 h 592970"/>
                  <a:gd name="connsiteX3" fmla="*/ 299341 w 602358"/>
                  <a:gd name="connsiteY3" fmla="*/ 39 h 592970"/>
                  <a:gd name="connsiteX4" fmla="*/ 549373 w 602358"/>
                  <a:gd name="connsiteY4" fmla="*/ 133388 h 592970"/>
                  <a:gd name="connsiteX5" fmla="*/ 461266 w 602358"/>
                  <a:gd name="connsiteY5" fmla="*/ 557251 h 592970"/>
                  <a:gd name="connsiteX6" fmla="*/ 461266 w 602358"/>
                  <a:gd name="connsiteY6" fmla="*/ 588208 h 592970"/>
                  <a:gd name="connsiteX7" fmla="*/ 358872 w 602358"/>
                  <a:gd name="connsiteY7" fmla="*/ 588208 h 592970"/>
                  <a:gd name="connsiteX8" fmla="*/ 368397 w 602358"/>
                  <a:gd name="connsiteY8" fmla="*/ 500101 h 592970"/>
                  <a:gd name="connsiteX9" fmla="*/ 492222 w 602358"/>
                  <a:gd name="connsiteY9" fmla="*/ 307220 h 592970"/>
                  <a:gd name="connsiteX10" fmla="*/ 304103 w 602358"/>
                  <a:gd name="connsiteY10" fmla="*/ 102432 h 592970"/>
                  <a:gd name="connsiteX11" fmla="*/ 108841 w 602358"/>
                  <a:gd name="connsiteY11" fmla="*/ 316745 h 592970"/>
                  <a:gd name="connsiteX12" fmla="*/ 215997 w 602358"/>
                  <a:gd name="connsiteY12" fmla="*/ 495339 h 592970"/>
                  <a:gd name="connsiteX13" fmla="*/ 223141 w 602358"/>
                  <a:gd name="connsiteY13" fmla="*/ 592970 h 592970"/>
                  <a:gd name="connsiteX14" fmla="*/ 125510 w 602358"/>
                  <a:gd name="connsiteY14" fmla="*/ 590589 h 592970"/>
                  <a:gd name="connsiteX0" fmla="*/ 125510 w 602358"/>
                  <a:gd name="connsiteY0" fmla="*/ 590589 h 592970"/>
                  <a:gd name="connsiteX1" fmla="*/ 123129 w 602358"/>
                  <a:gd name="connsiteY1" fmla="*/ 531058 h 592970"/>
                  <a:gd name="connsiteX2" fmla="*/ 15972 w 602358"/>
                  <a:gd name="connsiteY2" fmla="*/ 173870 h 592970"/>
                  <a:gd name="connsiteX3" fmla="*/ 299341 w 602358"/>
                  <a:gd name="connsiteY3" fmla="*/ 39 h 592970"/>
                  <a:gd name="connsiteX4" fmla="*/ 549373 w 602358"/>
                  <a:gd name="connsiteY4" fmla="*/ 133388 h 592970"/>
                  <a:gd name="connsiteX5" fmla="*/ 461266 w 602358"/>
                  <a:gd name="connsiteY5" fmla="*/ 557251 h 592970"/>
                  <a:gd name="connsiteX6" fmla="*/ 461266 w 602358"/>
                  <a:gd name="connsiteY6" fmla="*/ 588208 h 592970"/>
                  <a:gd name="connsiteX7" fmla="*/ 358872 w 602358"/>
                  <a:gd name="connsiteY7" fmla="*/ 588208 h 592970"/>
                  <a:gd name="connsiteX8" fmla="*/ 368397 w 602358"/>
                  <a:gd name="connsiteY8" fmla="*/ 500101 h 592970"/>
                  <a:gd name="connsiteX9" fmla="*/ 492222 w 602358"/>
                  <a:gd name="connsiteY9" fmla="*/ 307220 h 592970"/>
                  <a:gd name="connsiteX10" fmla="*/ 304103 w 602358"/>
                  <a:gd name="connsiteY10" fmla="*/ 102432 h 592970"/>
                  <a:gd name="connsiteX11" fmla="*/ 108841 w 602358"/>
                  <a:gd name="connsiteY11" fmla="*/ 316745 h 592970"/>
                  <a:gd name="connsiteX12" fmla="*/ 215997 w 602358"/>
                  <a:gd name="connsiteY12" fmla="*/ 495339 h 592970"/>
                  <a:gd name="connsiteX13" fmla="*/ 223141 w 602358"/>
                  <a:gd name="connsiteY13" fmla="*/ 592970 h 592970"/>
                  <a:gd name="connsiteX14" fmla="*/ 125510 w 602358"/>
                  <a:gd name="connsiteY14" fmla="*/ 590589 h 592970"/>
                  <a:gd name="connsiteX0" fmla="*/ 125510 w 602358"/>
                  <a:gd name="connsiteY0" fmla="*/ 590589 h 592970"/>
                  <a:gd name="connsiteX1" fmla="*/ 123129 w 602358"/>
                  <a:gd name="connsiteY1" fmla="*/ 531058 h 592970"/>
                  <a:gd name="connsiteX2" fmla="*/ 15972 w 602358"/>
                  <a:gd name="connsiteY2" fmla="*/ 173870 h 592970"/>
                  <a:gd name="connsiteX3" fmla="*/ 299341 w 602358"/>
                  <a:gd name="connsiteY3" fmla="*/ 39 h 592970"/>
                  <a:gd name="connsiteX4" fmla="*/ 549373 w 602358"/>
                  <a:gd name="connsiteY4" fmla="*/ 133388 h 592970"/>
                  <a:gd name="connsiteX5" fmla="*/ 461266 w 602358"/>
                  <a:gd name="connsiteY5" fmla="*/ 557251 h 592970"/>
                  <a:gd name="connsiteX6" fmla="*/ 461266 w 602358"/>
                  <a:gd name="connsiteY6" fmla="*/ 588208 h 592970"/>
                  <a:gd name="connsiteX7" fmla="*/ 358872 w 602358"/>
                  <a:gd name="connsiteY7" fmla="*/ 588208 h 592970"/>
                  <a:gd name="connsiteX8" fmla="*/ 368397 w 602358"/>
                  <a:gd name="connsiteY8" fmla="*/ 500101 h 592970"/>
                  <a:gd name="connsiteX9" fmla="*/ 492222 w 602358"/>
                  <a:gd name="connsiteY9" fmla="*/ 307220 h 592970"/>
                  <a:gd name="connsiteX10" fmla="*/ 304103 w 602358"/>
                  <a:gd name="connsiteY10" fmla="*/ 102432 h 592970"/>
                  <a:gd name="connsiteX11" fmla="*/ 108841 w 602358"/>
                  <a:gd name="connsiteY11" fmla="*/ 316745 h 592970"/>
                  <a:gd name="connsiteX12" fmla="*/ 215997 w 602358"/>
                  <a:gd name="connsiteY12" fmla="*/ 495339 h 592970"/>
                  <a:gd name="connsiteX13" fmla="*/ 223141 w 602358"/>
                  <a:gd name="connsiteY13" fmla="*/ 592970 h 592970"/>
                  <a:gd name="connsiteX14" fmla="*/ 125510 w 602358"/>
                  <a:gd name="connsiteY14" fmla="*/ 590589 h 592970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02393 h 592931"/>
                  <a:gd name="connsiteX11" fmla="*/ 108841 w 602358"/>
                  <a:gd name="connsiteY11" fmla="*/ 316706 h 592931"/>
                  <a:gd name="connsiteX12" fmla="*/ 215997 w 602358"/>
                  <a:gd name="connsiteY12" fmla="*/ 495300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02393 h 592931"/>
                  <a:gd name="connsiteX11" fmla="*/ 108841 w 602358"/>
                  <a:gd name="connsiteY11" fmla="*/ 316706 h 592931"/>
                  <a:gd name="connsiteX12" fmla="*/ 215997 w 602358"/>
                  <a:gd name="connsiteY12" fmla="*/ 495300 h 592931"/>
                  <a:gd name="connsiteX13" fmla="*/ 223141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0550"/>
                  <a:gd name="connsiteX1" fmla="*/ 123129 w 602358"/>
                  <a:gd name="connsiteY1" fmla="*/ 531019 h 590550"/>
                  <a:gd name="connsiteX2" fmla="*/ 15972 w 602358"/>
                  <a:gd name="connsiteY2" fmla="*/ 173831 h 590550"/>
                  <a:gd name="connsiteX3" fmla="*/ 299341 w 602358"/>
                  <a:gd name="connsiteY3" fmla="*/ 0 h 590550"/>
                  <a:gd name="connsiteX4" fmla="*/ 549373 w 602358"/>
                  <a:gd name="connsiteY4" fmla="*/ 133349 h 590550"/>
                  <a:gd name="connsiteX5" fmla="*/ 461266 w 602358"/>
                  <a:gd name="connsiteY5" fmla="*/ 557212 h 590550"/>
                  <a:gd name="connsiteX6" fmla="*/ 461266 w 602358"/>
                  <a:gd name="connsiteY6" fmla="*/ 588169 h 590550"/>
                  <a:gd name="connsiteX7" fmla="*/ 358872 w 602358"/>
                  <a:gd name="connsiteY7" fmla="*/ 588169 h 590550"/>
                  <a:gd name="connsiteX8" fmla="*/ 368397 w 602358"/>
                  <a:gd name="connsiteY8" fmla="*/ 500062 h 590550"/>
                  <a:gd name="connsiteX9" fmla="*/ 492222 w 602358"/>
                  <a:gd name="connsiteY9" fmla="*/ 307181 h 590550"/>
                  <a:gd name="connsiteX10" fmla="*/ 304103 w 602358"/>
                  <a:gd name="connsiteY10" fmla="*/ 102393 h 590550"/>
                  <a:gd name="connsiteX11" fmla="*/ 108841 w 602358"/>
                  <a:gd name="connsiteY11" fmla="*/ 316706 h 590550"/>
                  <a:gd name="connsiteX12" fmla="*/ 215997 w 602358"/>
                  <a:gd name="connsiteY12" fmla="*/ 495300 h 590550"/>
                  <a:gd name="connsiteX13" fmla="*/ 223141 w 602358"/>
                  <a:gd name="connsiteY13" fmla="*/ 583406 h 590550"/>
                  <a:gd name="connsiteX14" fmla="*/ 125510 w 602358"/>
                  <a:gd name="connsiteY14" fmla="*/ 590550 h 590550"/>
                  <a:gd name="connsiteX0" fmla="*/ 125510 w 602358"/>
                  <a:gd name="connsiteY0" fmla="*/ 590550 h 592931"/>
                  <a:gd name="connsiteX1" fmla="*/ 123129 w 602358"/>
                  <a:gd name="connsiteY1" fmla="*/ 531019 h 592931"/>
                  <a:gd name="connsiteX2" fmla="*/ 15972 w 602358"/>
                  <a:gd name="connsiteY2" fmla="*/ 173831 h 592931"/>
                  <a:gd name="connsiteX3" fmla="*/ 299341 w 602358"/>
                  <a:gd name="connsiteY3" fmla="*/ 0 h 592931"/>
                  <a:gd name="connsiteX4" fmla="*/ 549373 w 602358"/>
                  <a:gd name="connsiteY4" fmla="*/ 133349 h 592931"/>
                  <a:gd name="connsiteX5" fmla="*/ 461266 w 602358"/>
                  <a:gd name="connsiteY5" fmla="*/ 557212 h 592931"/>
                  <a:gd name="connsiteX6" fmla="*/ 461266 w 602358"/>
                  <a:gd name="connsiteY6" fmla="*/ 588169 h 592931"/>
                  <a:gd name="connsiteX7" fmla="*/ 358872 w 602358"/>
                  <a:gd name="connsiteY7" fmla="*/ 588169 h 592931"/>
                  <a:gd name="connsiteX8" fmla="*/ 368397 w 602358"/>
                  <a:gd name="connsiteY8" fmla="*/ 500062 h 592931"/>
                  <a:gd name="connsiteX9" fmla="*/ 492222 w 602358"/>
                  <a:gd name="connsiteY9" fmla="*/ 307181 h 592931"/>
                  <a:gd name="connsiteX10" fmla="*/ 304103 w 602358"/>
                  <a:gd name="connsiteY10" fmla="*/ 102393 h 592931"/>
                  <a:gd name="connsiteX11" fmla="*/ 108841 w 602358"/>
                  <a:gd name="connsiteY11" fmla="*/ 316706 h 592931"/>
                  <a:gd name="connsiteX12" fmla="*/ 215997 w 602358"/>
                  <a:gd name="connsiteY12" fmla="*/ 495300 h 592931"/>
                  <a:gd name="connsiteX13" fmla="*/ 220760 w 602358"/>
                  <a:gd name="connsiteY13" fmla="*/ 592931 h 592931"/>
                  <a:gd name="connsiteX14" fmla="*/ 125510 w 602358"/>
                  <a:gd name="connsiteY14" fmla="*/ 590550 h 592931"/>
                  <a:gd name="connsiteX0" fmla="*/ 125510 w 602358"/>
                  <a:gd name="connsiteY0" fmla="*/ 590550 h 590550"/>
                  <a:gd name="connsiteX1" fmla="*/ 123129 w 602358"/>
                  <a:gd name="connsiteY1" fmla="*/ 531019 h 590550"/>
                  <a:gd name="connsiteX2" fmla="*/ 15972 w 602358"/>
                  <a:gd name="connsiteY2" fmla="*/ 173831 h 590550"/>
                  <a:gd name="connsiteX3" fmla="*/ 299341 w 602358"/>
                  <a:gd name="connsiteY3" fmla="*/ 0 h 590550"/>
                  <a:gd name="connsiteX4" fmla="*/ 549373 w 602358"/>
                  <a:gd name="connsiteY4" fmla="*/ 133349 h 590550"/>
                  <a:gd name="connsiteX5" fmla="*/ 461266 w 602358"/>
                  <a:gd name="connsiteY5" fmla="*/ 557212 h 590550"/>
                  <a:gd name="connsiteX6" fmla="*/ 461266 w 602358"/>
                  <a:gd name="connsiteY6" fmla="*/ 588169 h 590550"/>
                  <a:gd name="connsiteX7" fmla="*/ 358872 w 602358"/>
                  <a:gd name="connsiteY7" fmla="*/ 588169 h 590550"/>
                  <a:gd name="connsiteX8" fmla="*/ 368397 w 602358"/>
                  <a:gd name="connsiteY8" fmla="*/ 500062 h 590550"/>
                  <a:gd name="connsiteX9" fmla="*/ 492222 w 602358"/>
                  <a:gd name="connsiteY9" fmla="*/ 307181 h 590550"/>
                  <a:gd name="connsiteX10" fmla="*/ 304103 w 602358"/>
                  <a:gd name="connsiteY10" fmla="*/ 102393 h 590550"/>
                  <a:gd name="connsiteX11" fmla="*/ 108841 w 602358"/>
                  <a:gd name="connsiteY11" fmla="*/ 316706 h 590550"/>
                  <a:gd name="connsiteX12" fmla="*/ 215997 w 602358"/>
                  <a:gd name="connsiteY12" fmla="*/ 495300 h 590550"/>
                  <a:gd name="connsiteX13" fmla="*/ 223141 w 602358"/>
                  <a:gd name="connsiteY13" fmla="*/ 585787 h 590550"/>
                  <a:gd name="connsiteX14" fmla="*/ 125510 w 602358"/>
                  <a:gd name="connsiteY14" fmla="*/ 5905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2358" h="590550">
                    <a:moveTo>
                      <a:pt x="125510" y="590550"/>
                    </a:moveTo>
                    <a:cubicBezTo>
                      <a:pt x="124716" y="570706"/>
                      <a:pt x="123923" y="550863"/>
                      <a:pt x="123129" y="531019"/>
                    </a:cubicBezTo>
                    <a:cubicBezTo>
                      <a:pt x="42166" y="507206"/>
                      <a:pt x="-34034" y="338138"/>
                      <a:pt x="15972" y="173831"/>
                    </a:cubicBezTo>
                    <a:cubicBezTo>
                      <a:pt x="77090" y="44450"/>
                      <a:pt x="178691" y="3174"/>
                      <a:pt x="299341" y="0"/>
                    </a:cubicBezTo>
                    <a:cubicBezTo>
                      <a:pt x="439835" y="7937"/>
                      <a:pt x="499366" y="58737"/>
                      <a:pt x="549373" y="133349"/>
                    </a:cubicBezTo>
                    <a:cubicBezTo>
                      <a:pt x="688279" y="373856"/>
                      <a:pt x="516432" y="512365"/>
                      <a:pt x="461266" y="557212"/>
                    </a:cubicBezTo>
                    <a:lnTo>
                      <a:pt x="461266" y="588169"/>
                    </a:lnTo>
                    <a:lnTo>
                      <a:pt x="358872" y="588169"/>
                    </a:lnTo>
                    <a:lnTo>
                      <a:pt x="368397" y="500062"/>
                    </a:lnTo>
                    <a:cubicBezTo>
                      <a:pt x="440628" y="454818"/>
                      <a:pt x="486666" y="392906"/>
                      <a:pt x="492222" y="307181"/>
                    </a:cubicBezTo>
                    <a:cubicBezTo>
                      <a:pt x="483490" y="175419"/>
                      <a:pt x="384272" y="107949"/>
                      <a:pt x="304103" y="102393"/>
                    </a:cubicBezTo>
                    <a:cubicBezTo>
                      <a:pt x="172341" y="111125"/>
                      <a:pt x="116778" y="186531"/>
                      <a:pt x="108841" y="316706"/>
                    </a:cubicBezTo>
                    <a:cubicBezTo>
                      <a:pt x="113603" y="434975"/>
                      <a:pt x="175515" y="460375"/>
                      <a:pt x="215997" y="495300"/>
                    </a:cubicBezTo>
                    <a:lnTo>
                      <a:pt x="223141" y="585787"/>
                    </a:lnTo>
                    <a:lnTo>
                      <a:pt x="125510" y="590550"/>
                    </a:lnTo>
                    <a:close/>
                  </a:path>
                </a:pathLst>
              </a:custGeom>
              <a:grpFill/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>
              <a:xfrm>
                <a:off x="4567238" y="5510213"/>
                <a:ext cx="346491" cy="271461"/>
              </a:xfrm>
              <a:custGeom>
                <a:avLst/>
                <a:gdLst>
                  <a:gd name="connsiteX0" fmla="*/ 0 w 345281"/>
                  <a:gd name="connsiteY0" fmla="*/ 0 h 273843"/>
                  <a:gd name="connsiteX1" fmla="*/ 345281 w 345281"/>
                  <a:gd name="connsiteY1" fmla="*/ 0 h 273843"/>
                  <a:gd name="connsiteX2" fmla="*/ 321468 w 345281"/>
                  <a:gd name="connsiteY2" fmla="*/ 107156 h 273843"/>
                  <a:gd name="connsiteX3" fmla="*/ 335756 w 345281"/>
                  <a:gd name="connsiteY3" fmla="*/ 204787 h 273843"/>
                  <a:gd name="connsiteX4" fmla="*/ 185737 w 345281"/>
                  <a:gd name="connsiteY4" fmla="*/ 273843 h 273843"/>
                  <a:gd name="connsiteX5" fmla="*/ 11906 w 345281"/>
                  <a:gd name="connsiteY5" fmla="*/ 200025 h 273843"/>
                  <a:gd name="connsiteX6" fmla="*/ 38100 w 345281"/>
                  <a:gd name="connsiteY6" fmla="*/ 95250 h 273843"/>
                  <a:gd name="connsiteX7" fmla="*/ 0 w 345281"/>
                  <a:gd name="connsiteY7" fmla="*/ 0 h 273843"/>
                  <a:gd name="connsiteX0" fmla="*/ 0 w 345281"/>
                  <a:gd name="connsiteY0" fmla="*/ 0 h 273843"/>
                  <a:gd name="connsiteX1" fmla="*/ 345281 w 345281"/>
                  <a:gd name="connsiteY1" fmla="*/ 0 h 273843"/>
                  <a:gd name="connsiteX2" fmla="*/ 321468 w 345281"/>
                  <a:gd name="connsiteY2" fmla="*/ 107156 h 273843"/>
                  <a:gd name="connsiteX3" fmla="*/ 335756 w 345281"/>
                  <a:gd name="connsiteY3" fmla="*/ 204787 h 273843"/>
                  <a:gd name="connsiteX4" fmla="*/ 185737 w 345281"/>
                  <a:gd name="connsiteY4" fmla="*/ 273843 h 273843"/>
                  <a:gd name="connsiteX5" fmla="*/ 11906 w 345281"/>
                  <a:gd name="connsiteY5" fmla="*/ 200025 h 273843"/>
                  <a:gd name="connsiteX6" fmla="*/ 38100 w 345281"/>
                  <a:gd name="connsiteY6" fmla="*/ 95250 h 273843"/>
                  <a:gd name="connsiteX7" fmla="*/ 0 w 345281"/>
                  <a:gd name="connsiteY7" fmla="*/ 0 h 273843"/>
                  <a:gd name="connsiteX0" fmla="*/ 0 w 345281"/>
                  <a:gd name="connsiteY0" fmla="*/ 0 h 273843"/>
                  <a:gd name="connsiteX1" fmla="*/ 345281 w 345281"/>
                  <a:gd name="connsiteY1" fmla="*/ 0 h 273843"/>
                  <a:gd name="connsiteX2" fmla="*/ 321468 w 345281"/>
                  <a:gd name="connsiteY2" fmla="*/ 107156 h 273843"/>
                  <a:gd name="connsiteX3" fmla="*/ 335756 w 345281"/>
                  <a:gd name="connsiteY3" fmla="*/ 204787 h 273843"/>
                  <a:gd name="connsiteX4" fmla="*/ 185737 w 345281"/>
                  <a:gd name="connsiteY4" fmla="*/ 273843 h 273843"/>
                  <a:gd name="connsiteX5" fmla="*/ 11906 w 345281"/>
                  <a:gd name="connsiteY5" fmla="*/ 200025 h 273843"/>
                  <a:gd name="connsiteX6" fmla="*/ 38100 w 345281"/>
                  <a:gd name="connsiteY6" fmla="*/ 95250 h 273843"/>
                  <a:gd name="connsiteX7" fmla="*/ 0 w 345281"/>
                  <a:gd name="connsiteY7" fmla="*/ 0 h 273843"/>
                  <a:gd name="connsiteX0" fmla="*/ 0 w 345281"/>
                  <a:gd name="connsiteY0" fmla="*/ 0 h 273843"/>
                  <a:gd name="connsiteX1" fmla="*/ 345281 w 345281"/>
                  <a:gd name="connsiteY1" fmla="*/ 0 h 273843"/>
                  <a:gd name="connsiteX2" fmla="*/ 321468 w 345281"/>
                  <a:gd name="connsiteY2" fmla="*/ 107156 h 273843"/>
                  <a:gd name="connsiteX3" fmla="*/ 335756 w 345281"/>
                  <a:gd name="connsiteY3" fmla="*/ 204787 h 273843"/>
                  <a:gd name="connsiteX4" fmla="*/ 185737 w 345281"/>
                  <a:gd name="connsiteY4" fmla="*/ 273843 h 273843"/>
                  <a:gd name="connsiteX5" fmla="*/ 11906 w 345281"/>
                  <a:gd name="connsiteY5" fmla="*/ 200025 h 273843"/>
                  <a:gd name="connsiteX6" fmla="*/ 38100 w 345281"/>
                  <a:gd name="connsiteY6" fmla="*/ 95250 h 273843"/>
                  <a:gd name="connsiteX7" fmla="*/ 0 w 345281"/>
                  <a:gd name="connsiteY7" fmla="*/ 0 h 273843"/>
                  <a:gd name="connsiteX0" fmla="*/ 0 w 345281"/>
                  <a:gd name="connsiteY0" fmla="*/ 0 h 273843"/>
                  <a:gd name="connsiteX1" fmla="*/ 345281 w 345281"/>
                  <a:gd name="connsiteY1" fmla="*/ 0 h 273843"/>
                  <a:gd name="connsiteX2" fmla="*/ 321468 w 345281"/>
                  <a:gd name="connsiteY2" fmla="*/ 107156 h 273843"/>
                  <a:gd name="connsiteX3" fmla="*/ 335756 w 345281"/>
                  <a:gd name="connsiteY3" fmla="*/ 204787 h 273843"/>
                  <a:gd name="connsiteX4" fmla="*/ 185737 w 345281"/>
                  <a:gd name="connsiteY4" fmla="*/ 273843 h 273843"/>
                  <a:gd name="connsiteX5" fmla="*/ 11906 w 345281"/>
                  <a:gd name="connsiteY5" fmla="*/ 200025 h 273843"/>
                  <a:gd name="connsiteX6" fmla="*/ 38100 w 345281"/>
                  <a:gd name="connsiteY6" fmla="*/ 95250 h 273843"/>
                  <a:gd name="connsiteX7" fmla="*/ 0 w 345281"/>
                  <a:gd name="connsiteY7" fmla="*/ 0 h 273843"/>
                  <a:gd name="connsiteX0" fmla="*/ 0 w 345281"/>
                  <a:gd name="connsiteY0" fmla="*/ 0 h 273843"/>
                  <a:gd name="connsiteX1" fmla="*/ 345281 w 345281"/>
                  <a:gd name="connsiteY1" fmla="*/ 0 h 273843"/>
                  <a:gd name="connsiteX2" fmla="*/ 321468 w 345281"/>
                  <a:gd name="connsiteY2" fmla="*/ 107156 h 273843"/>
                  <a:gd name="connsiteX3" fmla="*/ 335756 w 345281"/>
                  <a:gd name="connsiteY3" fmla="*/ 204787 h 273843"/>
                  <a:gd name="connsiteX4" fmla="*/ 185737 w 345281"/>
                  <a:gd name="connsiteY4" fmla="*/ 273843 h 273843"/>
                  <a:gd name="connsiteX5" fmla="*/ 11906 w 345281"/>
                  <a:gd name="connsiteY5" fmla="*/ 200025 h 273843"/>
                  <a:gd name="connsiteX6" fmla="*/ 38100 w 345281"/>
                  <a:gd name="connsiteY6" fmla="*/ 95250 h 273843"/>
                  <a:gd name="connsiteX7" fmla="*/ 0 w 345281"/>
                  <a:gd name="connsiteY7" fmla="*/ 0 h 273843"/>
                  <a:gd name="connsiteX0" fmla="*/ 0 w 345281"/>
                  <a:gd name="connsiteY0" fmla="*/ 0 h 252411"/>
                  <a:gd name="connsiteX1" fmla="*/ 345281 w 345281"/>
                  <a:gd name="connsiteY1" fmla="*/ 0 h 252411"/>
                  <a:gd name="connsiteX2" fmla="*/ 321468 w 345281"/>
                  <a:gd name="connsiteY2" fmla="*/ 107156 h 252411"/>
                  <a:gd name="connsiteX3" fmla="*/ 335756 w 345281"/>
                  <a:gd name="connsiteY3" fmla="*/ 204787 h 252411"/>
                  <a:gd name="connsiteX4" fmla="*/ 164306 w 345281"/>
                  <a:gd name="connsiteY4" fmla="*/ 252411 h 252411"/>
                  <a:gd name="connsiteX5" fmla="*/ 11906 w 345281"/>
                  <a:gd name="connsiteY5" fmla="*/ 200025 h 252411"/>
                  <a:gd name="connsiteX6" fmla="*/ 38100 w 345281"/>
                  <a:gd name="connsiteY6" fmla="*/ 95250 h 252411"/>
                  <a:gd name="connsiteX7" fmla="*/ 0 w 345281"/>
                  <a:gd name="connsiteY7" fmla="*/ 0 h 252411"/>
                  <a:gd name="connsiteX0" fmla="*/ 0 w 345281"/>
                  <a:gd name="connsiteY0" fmla="*/ 0 h 252595"/>
                  <a:gd name="connsiteX1" fmla="*/ 345281 w 345281"/>
                  <a:gd name="connsiteY1" fmla="*/ 0 h 252595"/>
                  <a:gd name="connsiteX2" fmla="*/ 321468 w 345281"/>
                  <a:gd name="connsiteY2" fmla="*/ 107156 h 252595"/>
                  <a:gd name="connsiteX3" fmla="*/ 335756 w 345281"/>
                  <a:gd name="connsiteY3" fmla="*/ 204787 h 252595"/>
                  <a:gd name="connsiteX4" fmla="*/ 164306 w 345281"/>
                  <a:gd name="connsiteY4" fmla="*/ 252411 h 252595"/>
                  <a:gd name="connsiteX5" fmla="*/ 11906 w 345281"/>
                  <a:gd name="connsiteY5" fmla="*/ 200025 h 252595"/>
                  <a:gd name="connsiteX6" fmla="*/ 38100 w 345281"/>
                  <a:gd name="connsiteY6" fmla="*/ 95250 h 252595"/>
                  <a:gd name="connsiteX7" fmla="*/ 0 w 345281"/>
                  <a:gd name="connsiteY7" fmla="*/ 0 h 252595"/>
                  <a:gd name="connsiteX0" fmla="*/ 0 w 345281"/>
                  <a:gd name="connsiteY0" fmla="*/ 0 h 271527"/>
                  <a:gd name="connsiteX1" fmla="*/ 345281 w 345281"/>
                  <a:gd name="connsiteY1" fmla="*/ 0 h 271527"/>
                  <a:gd name="connsiteX2" fmla="*/ 321468 w 345281"/>
                  <a:gd name="connsiteY2" fmla="*/ 107156 h 271527"/>
                  <a:gd name="connsiteX3" fmla="*/ 335756 w 345281"/>
                  <a:gd name="connsiteY3" fmla="*/ 204787 h 271527"/>
                  <a:gd name="connsiteX4" fmla="*/ 171449 w 345281"/>
                  <a:gd name="connsiteY4" fmla="*/ 271461 h 271527"/>
                  <a:gd name="connsiteX5" fmla="*/ 11906 w 345281"/>
                  <a:gd name="connsiteY5" fmla="*/ 200025 h 271527"/>
                  <a:gd name="connsiteX6" fmla="*/ 38100 w 345281"/>
                  <a:gd name="connsiteY6" fmla="*/ 95250 h 271527"/>
                  <a:gd name="connsiteX7" fmla="*/ 0 w 345281"/>
                  <a:gd name="connsiteY7" fmla="*/ 0 h 271527"/>
                  <a:gd name="connsiteX0" fmla="*/ 0 w 345281"/>
                  <a:gd name="connsiteY0" fmla="*/ 0 h 271461"/>
                  <a:gd name="connsiteX1" fmla="*/ 345281 w 345281"/>
                  <a:gd name="connsiteY1" fmla="*/ 0 h 271461"/>
                  <a:gd name="connsiteX2" fmla="*/ 321468 w 345281"/>
                  <a:gd name="connsiteY2" fmla="*/ 107156 h 271461"/>
                  <a:gd name="connsiteX3" fmla="*/ 335756 w 345281"/>
                  <a:gd name="connsiteY3" fmla="*/ 204787 h 271461"/>
                  <a:gd name="connsiteX4" fmla="*/ 171449 w 345281"/>
                  <a:gd name="connsiteY4" fmla="*/ 271461 h 271461"/>
                  <a:gd name="connsiteX5" fmla="*/ 11906 w 345281"/>
                  <a:gd name="connsiteY5" fmla="*/ 200025 h 271461"/>
                  <a:gd name="connsiteX6" fmla="*/ 38100 w 345281"/>
                  <a:gd name="connsiteY6" fmla="*/ 95250 h 271461"/>
                  <a:gd name="connsiteX7" fmla="*/ 0 w 345281"/>
                  <a:gd name="connsiteY7" fmla="*/ 0 h 271461"/>
                  <a:gd name="connsiteX0" fmla="*/ 0 w 345281"/>
                  <a:gd name="connsiteY0" fmla="*/ 0 h 271461"/>
                  <a:gd name="connsiteX1" fmla="*/ 345281 w 345281"/>
                  <a:gd name="connsiteY1" fmla="*/ 0 h 271461"/>
                  <a:gd name="connsiteX2" fmla="*/ 321468 w 345281"/>
                  <a:gd name="connsiteY2" fmla="*/ 107156 h 271461"/>
                  <a:gd name="connsiteX3" fmla="*/ 335756 w 345281"/>
                  <a:gd name="connsiteY3" fmla="*/ 204787 h 271461"/>
                  <a:gd name="connsiteX4" fmla="*/ 171449 w 345281"/>
                  <a:gd name="connsiteY4" fmla="*/ 271461 h 271461"/>
                  <a:gd name="connsiteX5" fmla="*/ 11906 w 345281"/>
                  <a:gd name="connsiteY5" fmla="*/ 200025 h 271461"/>
                  <a:gd name="connsiteX6" fmla="*/ 38100 w 345281"/>
                  <a:gd name="connsiteY6" fmla="*/ 95250 h 271461"/>
                  <a:gd name="connsiteX7" fmla="*/ 0 w 345281"/>
                  <a:gd name="connsiteY7" fmla="*/ 0 h 271461"/>
                  <a:gd name="connsiteX0" fmla="*/ 0 w 345281"/>
                  <a:gd name="connsiteY0" fmla="*/ 0 h 271461"/>
                  <a:gd name="connsiteX1" fmla="*/ 345281 w 345281"/>
                  <a:gd name="connsiteY1" fmla="*/ 0 h 271461"/>
                  <a:gd name="connsiteX2" fmla="*/ 321468 w 345281"/>
                  <a:gd name="connsiteY2" fmla="*/ 107156 h 271461"/>
                  <a:gd name="connsiteX3" fmla="*/ 335756 w 345281"/>
                  <a:gd name="connsiteY3" fmla="*/ 204787 h 271461"/>
                  <a:gd name="connsiteX4" fmla="*/ 171449 w 345281"/>
                  <a:gd name="connsiteY4" fmla="*/ 271461 h 271461"/>
                  <a:gd name="connsiteX5" fmla="*/ 11906 w 345281"/>
                  <a:gd name="connsiteY5" fmla="*/ 200025 h 271461"/>
                  <a:gd name="connsiteX6" fmla="*/ 38100 w 345281"/>
                  <a:gd name="connsiteY6" fmla="*/ 95250 h 271461"/>
                  <a:gd name="connsiteX7" fmla="*/ 0 w 345281"/>
                  <a:gd name="connsiteY7" fmla="*/ 0 h 271461"/>
                  <a:gd name="connsiteX0" fmla="*/ 0 w 345281"/>
                  <a:gd name="connsiteY0" fmla="*/ 0 h 271461"/>
                  <a:gd name="connsiteX1" fmla="*/ 345281 w 345281"/>
                  <a:gd name="connsiteY1" fmla="*/ 0 h 271461"/>
                  <a:gd name="connsiteX2" fmla="*/ 321468 w 345281"/>
                  <a:gd name="connsiteY2" fmla="*/ 107156 h 271461"/>
                  <a:gd name="connsiteX3" fmla="*/ 335756 w 345281"/>
                  <a:gd name="connsiteY3" fmla="*/ 204787 h 271461"/>
                  <a:gd name="connsiteX4" fmla="*/ 171449 w 345281"/>
                  <a:gd name="connsiteY4" fmla="*/ 271461 h 271461"/>
                  <a:gd name="connsiteX5" fmla="*/ 11906 w 345281"/>
                  <a:gd name="connsiteY5" fmla="*/ 200025 h 271461"/>
                  <a:gd name="connsiteX6" fmla="*/ 38100 w 345281"/>
                  <a:gd name="connsiteY6" fmla="*/ 95250 h 271461"/>
                  <a:gd name="connsiteX7" fmla="*/ 0 w 345281"/>
                  <a:gd name="connsiteY7" fmla="*/ 0 h 271461"/>
                  <a:gd name="connsiteX0" fmla="*/ 0 w 345281"/>
                  <a:gd name="connsiteY0" fmla="*/ 0 h 271461"/>
                  <a:gd name="connsiteX1" fmla="*/ 345281 w 345281"/>
                  <a:gd name="connsiteY1" fmla="*/ 0 h 271461"/>
                  <a:gd name="connsiteX2" fmla="*/ 321468 w 345281"/>
                  <a:gd name="connsiteY2" fmla="*/ 107156 h 271461"/>
                  <a:gd name="connsiteX3" fmla="*/ 335756 w 345281"/>
                  <a:gd name="connsiteY3" fmla="*/ 204787 h 271461"/>
                  <a:gd name="connsiteX4" fmla="*/ 171449 w 345281"/>
                  <a:gd name="connsiteY4" fmla="*/ 271461 h 271461"/>
                  <a:gd name="connsiteX5" fmla="*/ 11906 w 345281"/>
                  <a:gd name="connsiteY5" fmla="*/ 200025 h 271461"/>
                  <a:gd name="connsiteX6" fmla="*/ 38100 w 345281"/>
                  <a:gd name="connsiteY6" fmla="*/ 95250 h 271461"/>
                  <a:gd name="connsiteX7" fmla="*/ 0 w 345281"/>
                  <a:gd name="connsiteY7" fmla="*/ 0 h 271461"/>
                  <a:gd name="connsiteX0" fmla="*/ 0 w 345281"/>
                  <a:gd name="connsiteY0" fmla="*/ 0 h 271461"/>
                  <a:gd name="connsiteX1" fmla="*/ 345281 w 345281"/>
                  <a:gd name="connsiteY1" fmla="*/ 0 h 271461"/>
                  <a:gd name="connsiteX2" fmla="*/ 321468 w 345281"/>
                  <a:gd name="connsiteY2" fmla="*/ 107156 h 271461"/>
                  <a:gd name="connsiteX3" fmla="*/ 335756 w 345281"/>
                  <a:gd name="connsiteY3" fmla="*/ 204787 h 271461"/>
                  <a:gd name="connsiteX4" fmla="*/ 171449 w 345281"/>
                  <a:gd name="connsiteY4" fmla="*/ 271461 h 271461"/>
                  <a:gd name="connsiteX5" fmla="*/ 11906 w 345281"/>
                  <a:gd name="connsiteY5" fmla="*/ 200025 h 271461"/>
                  <a:gd name="connsiteX6" fmla="*/ 38100 w 345281"/>
                  <a:gd name="connsiteY6" fmla="*/ 95250 h 271461"/>
                  <a:gd name="connsiteX7" fmla="*/ 0 w 345281"/>
                  <a:gd name="connsiteY7" fmla="*/ 0 h 271461"/>
                  <a:gd name="connsiteX0" fmla="*/ 0 w 345281"/>
                  <a:gd name="connsiteY0" fmla="*/ 0 h 271461"/>
                  <a:gd name="connsiteX1" fmla="*/ 345281 w 345281"/>
                  <a:gd name="connsiteY1" fmla="*/ 0 h 271461"/>
                  <a:gd name="connsiteX2" fmla="*/ 321468 w 345281"/>
                  <a:gd name="connsiteY2" fmla="*/ 107156 h 271461"/>
                  <a:gd name="connsiteX3" fmla="*/ 335756 w 345281"/>
                  <a:gd name="connsiteY3" fmla="*/ 204787 h 271461"/>
                  <a:gd name="connsiteX4" fmla="*/ 171449 w 345281"/>
                  <a:gd name="connsiteY4" fmla="*/ 271461 h 271461"/>
                  <a:gd name="connsiteX5" fmla="*/ 11906 w 345281"/>
                  <a:gd name="connsiteY5" fmla="*/ 200025 h 271461"/>
                  <a:gd name="connsiteX6" fmla="*/ 38100 w 345281"/>
                  <a:gd name="connsiteY6" fmla="*/ 95250 h 271461"/>
                  <a:gd name="connsiteX7" fmla="*/ 0 w 345281"/>
                  <a:gd name="connsiteY7" fmla="*/ 0 h 271461"/>
                  <a:gd name="connsiteX0" fmla="*/ 0 w 346941"/>
                  <a:gd name="connsiteY0" fmla="*/ 0 h 271461"/>
                  <a:gd name="connsiteX1" fmla="*/ 345281 w 346941"/>
                  <a:gd name="connsiteY1" fmla="*/ 0 h 271461"/>
                  <a:gd name="connsiteX2" fmla="*/ 321468 w 346941"/>
                  <a:gd name="connsiteY2" fmla="*/ 107156 h 271461"/>
                  <a:gd name="connsiteX3" fmla="*/ 335756 w 346941"/>
                  <a:gd name="connsiteY3" fmla="*/ 204787 h 271461"/>
                  <a:gd name="connsiteX4" fmla="*/ 171449 w 346941"/>
                  <a:gd name="connsiteY4" fmla="*/ 271461 h 271461"/>
                  <a:gd name="connsiteX5" fmla="*/ 11906 w 346941"/>
                  <a:gd name="connsiteY5" fmla="*/ 200025 h 271461"/>
                  <a:gd name="connsiteX6" fmla="*/ 38100 w 346941"/>
                  <a:gd name="connsiteY6" fmla="*/ 95250 h 271461"/>
                  <a:gd name="connsiteX7" fmla="*/ 0 w 346941"/>
                  <a:gd name="connsiteY7" fmla="*/ 0 h 271461"/>
                  <a:gd name="connsiteX0" fmla="*/ 0 w 346491"/>
                  <a:gd name="connsiteY0" fmla="*/ 0 h 271461"/>
                  <a:gd name="connsiteX1" fmla="*/ 345281 w 346491"/>
                  <a:gd name="connsiteY1" fmla="*/ 0 h 271461"/>
                  <a:gd name="connsiteX2" fmla="*/ 314324 w 346491"/>
                  <a:gd name="connsiteY2" fmla="*/ 100012 h 271461"/>
                  <a:gd name="connsiteX3" fmla="*/ 335756 w 346491"/>
                  <a:gd name="connsiteY3" fmla="*/ 204787 h 271461"/>
                  <a:gd name="connsiteX4" fmla="*/ 171449 w 346491"/>
                  <a:gd name="connsiteY4" fmla="*/ 271461 h 271461"/>
                  <a:gd name="connsiteX5" fmla="*/ 11906 w 346491"/>
                  <a:gd name="connsiteY5" fmla="*/ 200025 h 271461"/>
                  <a:gd name="connsiteX6" fmla="*/ 38100 w 346491"/>
                  <a:gd name="connsiteY6" fmla="*/ 95250 h 271461"/>
                  <a:gd name="connsiteX7" fmla="*/ 0 w 346491"/>
                  <a:gd name="connsiteY7" fmla="*/ 0 h 271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491" h="271461">
                    <a:moveTo>
                      <a:pt x="0" y="0"/>
                    </a:moveTo>
                    <a:lnTo>
                      <a:pt x="345281" y="0"/>
                    </a:lnTo>
                    <a:cubicBezTo>
                      <a:pt x="351630" y="45244"/>
                      <a:pt x="331787" y="71436"/>
                      <a:pt x="314324" y="100012"/>
                    </a:cubicBezTo>
                    <a:cubicBezTo>
                      <a:pt x="330993" y="125412"/>
                      <a:pt x="352425" y="167481"/>
                      <a:pt x="335756" y="204787"/>
                    </a:cubicBezTo>
                    <a:cubicBezTo>
                      <a:pt x="283369" y="236537"/>
                      <a:pt x="223837" y="263523"/>
                      <a:pt x="171449" y="271461"/>
                    </a:cubicBezTo>
                    <a:cubicBezTo>
                      <a:pt x="111124" y="265906"/>
                      <a:pt x="69850" y="246062"/>
                      <a:pt x="11906" y="200025"/>
                    </a:cubicBezTo>
                    <a:cubicBezTo>
                      <a:pt x="3968" y="160338"/>
                      <a:pt x="5556" y="130175"/>
                      <a:pt x="38100" y="95250"/>
                    </a:cubicBezTo>
                    <a:cubicBezTo>
                      <a:pt x="20638" y="70644"/>
                      <a:pt x="3175" y="60325"/>
                      <a:pt x="0" y="0"/>
                    </a:cubicBezTo>
                    <a:close/>
                  </a:path>
                </a:pathLst>
              </a:custGeom>
              <a:grpFill/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4698201" y="4767262"/>
                <a:ext cx="76200" cy="119061"/>
              </a:xfrm>
              <a:prstGeom prst="roundRect">
                <a:avLst/>
              </a:prstGeom>
              <a:grpFill/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 rot="2620869">
                <a:off x="5017892" y="4912519"/>
                <a:ext cx="76200" cy="119061"/>
              </a:xfrm>
              <a:prstGeom prst="roundRect">
                <a:avLst/>
              </a:prstGeom>
              <a:grpFill/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 rot="6417779">
                <a:off x="5094491" y="5261143"/>
                <a:ext cx="76200" cy="119061"/>
              </a:xfrm>
              <a:prstGeom prst="roundRect">
                <a:avLst/>
              </a:prstGeom>
              <a:grpFill/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 rot="18979131" flipH="1">
                <a:off x="4378730" y="4919661"/>
                <a:ext cx="76200" cy="119061"/>
              </a:xfrm>
              <a:prstGeom prst="roundRect">
                <a:avLst/>
              </a:prstGeom>
              <a:grpFill/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 rot="15182221" flipH="1">
                <a:off x="4311439" y="5261143"/>
                <a:ext cx="76200" cy="119061"/>
              </a:xfrm>
              <a:prstGeom prst="roundRect">
                <a:avLst/>
              </a:prstGeom>
              <a:grpFill/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1" name="Rectangle 30"/>
            <p:cNvSpPr/>
            <p:nvPr/>
          </p:nvSpPr>
          <p:spPr>
            <a:xfrm rot="19126099">
              <a:off x="-245073" y="1771170"/>
              <a:ext cx="1828800" cy="5386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900" b="1" dirty="0" smtClean="0">
                  <a:solidFill>
                    <a:schemeClr val="tx1">
                      <a:lumMod val="75000"/>
                    </a:schemeClr>
                  </a:solidFill>
                  <a:cs typeface="Arial" pitchFamily="34" charset="0"/>
                </a:rPr>
                <a:t>Câu 1</a:t>
              </a:r>
              <a:endParaRPr lang="en-US" sz="2900" b="1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19643" y="1636383"/>
              <a:ext cx="5406610" cy="104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700" b="1" dirty="0" smtClean="0">
                  <a:solidFill>
                    <a:srgbClr val="FFFFFF"/>
                  </a:solidFill>
                </a:rPr>
                <a:t>  </a:t>
              </a:r>
              <a:r>
                <a:rPr lang="en-US" sz="2700" b="1" dirty="0" err="1" smtClean="0">
                  <a:solidFill>
                    <a:srgbClr val="FFFFFF"/>
                  </a:solidFill>
                </a:rPr>
                <a:t>Tính</a:t>
              </a:r>
              <a:r>
                <a:rPr lang="en-US" sz="2700" b="1" dirty="0" smtClean="0">
                  <a:solidFill>
                    <a:srgbClr val="FFFFFF"/>
                  </a:solidFill>
                </a:rPr>
                <a:t> khối lượng </a:t>
              </a:r>
              <a:r>
                <a:rPr lang="en-US" sz="2700" b="1" dirty="0" err="1" smtClean="0">
                  <a:solidFill>
                    <a:srgbClr val="FFFFFF"/>
                  </a:solidFill>
                </a:rPr>
                <a:t>của</a:t>
              </a:r>
              <a:r>
                <a:rPr lang="en-US" sz="2700" b="1" dirty="0" smtClean="0">
                  <a:solidFill>
                    <a:srgbClr val="FFFFFF"/>
                  </a:solidFill>
                </a:rPr>
                <a:t> 0,5 mol </a:t>
              </a:r>
            </a:p>
            <a:p>
              <a:r>
                <a:rPr lang="en-US" sz="2700" b="1" dirty="0">
                  <a:solidFill>
                    <a:srgbClr val="FFFFFF"/>
                  </a:solidFill>
                </a:rPr>
                <a:t> </a:t>
              </a:r>
              <a:r>
                <a:rPr lang="en-US" sz="2700" b="1" dirty="0" smtClean="0">
                  <a:solidFill>
                    <a:srgbClr val="FFFFFF"/>
                  </a:solidFill>
                </a:rPr>
                <a:t>          </a:t>
              </a:r>
              <a:r>
                <a:rPr lang="vi-VN" sz="2700" b="1" dirty="0" smtClean="0">
                  <a:solidFill>
                    <a:srgbClr val="FFFFFF"/>
                  </a:solidFill>
                </a:rPr>
                <a:t>nitơ N?</a:t>
              </a:r>
              <a:endParaRPr lang="en-US" sz="27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11044" y="5115994"/>
            <a:ext cx="7794027" cy="1162758"/>
            <a:chOff x="-335555" y="3590241"/>
            <a:chExt cx="7749664" cy="1162758"/>
          </a:xfrm>
        </p:grpSpPr>
        <p:grpSp>
          <p:nvGrpSpPr>
            <p:cNvPr id="47" name="Group 46"/>
            <p:cNvGrpSpPr/>
            <p:nvPr/>
          </p:nvGrpSpPr>
          <p:grpSpPr>
            <a:xfrm>
              <a:off x="-335555" y="3590241"/>
              <a:ext cx="7749664" cy="1162758"/>
              <a:chOff x="1602845" y="3349652"/>
              <a:chExt cx="5750455" cy="1176311"/>
            </a:xfrm>
          </p:grpSpPr>
          <p:grpSp>
            <p:nvGrpSpPr>
              <p:cNvPr id="50" name="Group 26"/>
              <p:cNvGrpSpPr>
                <a:grpSpLocks/>
              </p:cNvGrpSpPr>
              <p:nvPr/>
            </p:nvGrpSpPr>
            <p:grpSpPr bwMode="auto">
              <a:xfrm>
                <a:off x="1602845" y="3349652"/>
                <a:ext cx="5750455" cy="1176311"/>
                <a:chOff x="1934614" y="1604670"/>
                <a:chExt cx="4991972" cy="1020371"/>
              </a:xfrm>
            </p:grpSpPr>
            <p:sp>
              <p:nvSpPr>
                <p:cNvPr id="57" name="Rectangle 56"/>
                <p:cNvSpPr/>
                <p:nvPr/>
              </p:nvSpPr>
              <p:spPr bwMode="auto">
                <a:xfrm>
                  <a:off x="2286492" y="1604670"/>
                  <a:ext cx="4640094" cy="1020371"/>
                </a:xfrm>
                <a:prstGeom prst="rect">
                  <a:avLst/>
                </a:prstGeom>
                <a:solidFill>
                  <a:srgbClr val="FFC331"/>
                </a:solidFill>
                <a:ln w="3175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Trapezoid 2"/>
                <p:cNvSpPr/>
                <p:nvPr/>
              </p:nvSpPr>
              <p:spPr bwMode="auto">
                <a:xfrm rot="19191503">
                  <a:off x="1934614" y="1793563"/>
                  <a:ext cx="1359352" cy="373693"/>
                </a:xfrm>
                <a:custGeom>
                  <a:avLst/>
                  <a:gdLst>
                    <a:gd name="connsiteX0" fmla="*/ 0 w 1828800"/>
                    <a:gd name="connsiteY0" fmla="*/ 457200 h 457200"/>
                    <a:gd name="connsiteX1" fmla="*/ 114300 w 1828800"/>
                    <a:gd name="connsiteY1" fmla="*/ 0 h 457200"/>
                    <a:gd name="connsiteX2" fmla="*/ 1714500 w 1828800"/>
                    <a:gd name="connsiteY2" fmla="*/ 0 h 457200"/>
                    <a:gd name="connsiteX3" fmla="*/ 1828800 w 1828800"/>
                    <a:gd name="connsiteY3" fmla="*/ 457200 h 457200"/>
                    <a:gd name="connsiteX4" fmla="*/ 0 w 1828800"/>
                    <a:gd name="connsiteY4" fmla="*/ 457200 h 457200"/>
                    <a:gd name="connsiteX0" fmla="*/ 0 w 1828800"/>
                    <a:gd name="connsiteY0" fmla="*/ 463642 h 463642"/>
                    <a:gd name="connsiteX1" fmla="*/ 402156 w 1828800"/>
                    <a:gd name="connsiteY1" fmla="*/ 0 h 463642"/>
                    <a:gd name="connsiteX2" fmla="*/ 1714500 w 1828800"/>
                    <a:gd name="connsiteY2" fmla="*/ 6442 h 463642"/>
                    <a:gd name="connsiteX3" fmla="*/ 1828800 w 1828800"/>
                    <a:gd name="connsiteY3" fmla="*/ 463642 h 463642"/>
                    <a:gd name="connsiteX4" fmla="*/ 0 w 1828800"/>
                    <a:gd name="connsiteY4" fmla="*/ 463642 h 463642"/>
                    <a:gd name="connsiteX0" fmla="*/ 0 w 2001385"/>
                    <a:gd name="connsiteY0" fmla="*/ 463642 h 463642"/>
                    <a:gd name="connsiteX1" fmla="*/ 402156 w 2001385"/>
                    <a:gd name="connsiteY1" fmla="*/ 0 h 463642"/>
                    <a:gd name="connsiteX2" fmla="*/ 1714500 w 2001385"/>
                    <a:gd name="connsiteY2" fmla="*/ 6442 h 463642"/>
                    <a:gd name="connsiteX3" fmla="*/ 2001385 w 2001385"/>
                    <a:gd name="connsiteY3" fmla="*/ 426441 h 463642"/>
                    <a:gd name="connsiteX4" fmla="*/ 0 w 2001385"/>
                    <a:gd name="connsiteY4" fmla="*/ 463642 h 463642"/>
                    <a:gd name="connsiteX0" fmla="*/ 0 w 2001385"/>
                    <a:gd name="connsiteY0" fmla="*/ 463642 h 463642"/>
                    <a:gd name="connsiteX1" fmla="*/ 402156 w 2001385"/>
                    <a:gd name="connsiteY1" fmla="*/ 0 h 463642"/>
                    <a:gd name="connsiteX2" fmla="*/ 1514076 w 2001385"/>
                    <a:gd name="connsiteY2" fmla="*/ 7706 h 463642"/>
                    <a:gd name="connsiteX3" fmla="*/ 2001385 w 2001385"/>
                    <a:gd name="connsiteY3" fmla="*/ 426441 h 463642"/>
                    <a:gd name="connsiteX4" fmla="*/ 0 w 2001385"/>
                    <a:gd name="connsiteY4" fmla="*/ 463642 h 463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01385" h="463642">
                      <a:moveTo>
                        <a:pt x="0" y="463642"/>
                      </a:moveTo>
                      <a:lnTo>
                        <a:pt x="402156" y="0"/>
                      </a:lnTo>
                      <a:lnTo>
                        <a:pt x="1514076" y="7706"/>
                      </a:lnTo>
                      <a:lnTo>
                        <a:pt x="2001385" y="426441"/>
                      </a:lnTo>
                      <a:lnTo>
                        <a:pt x="0" y="463642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" lastClr="FFFFFF">
                        <a:shade val="30000"/>
                        <a:satMod val="115000"/>
                        <a:lumMod val="67000"/>
                        <a:lumOff val="33000"/>
                      </a:sysClr>
                    </a:gs>
                    <a:gs pos="42000">
                      <a:sysClr val="window" lastClr="FFFFFF">
                        <a:shade val="67500"/>
                        <a:satMod val="115000"/>
                        <a:lumMod val="38000"/>
                        <a:lumOff val="62000"/>
                      </a:sysClr>
                    </a:gs>
                    <a:gs pos="84000">
                      <a:sysClr val="window" lastClr="FFFFFF">
                        <a:lumMod val="95000"/>
                        <a:shade val="100000"/>
                        <a:satMod val="115000"/>
                      </a:sysClr>
                    </a:gs>
                  </a:gsLst>
                  <a:lin ang="3600000" scaled="0"/>
                  <a:tileRect/>
                </a:gradFill>
                <a:ln w="3175" cap="flat" cmpd="sng" algn="ctr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" name="5-Point Star 50"/>
              <p:cNvSpPr/>
              <p:nvPr/>
            </p:nvSpPr>
            <p:spPr bwMode="auto">
              <a:xfrm>
                <a:off x="6809415" y="3782815"/>
                <a:ext cx="423650" cy="416641"/>
              </a:xfrm>
              <a:prstGeom prst="star5">
                <a:avLst>
                  <a:gd name="adj" fmla="val 26056"/>
                  <a:gd name="hf" fmla="val 105146"/>
                  <a:gd name="vf" fmla="val 110557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8" name="Rectangle 47"/>
            <p:cNvSpPr/>
            <p:nvPr/>
          </p:nvSpPr>
          <p:spPr>
            <a:xfrm rot="19126099">
              <a:off x="-164638" y="3696537"/>
              <a:ext cx="1828800" cy="538609"/>
            </a:xfrm>
            <a:prstGeom prst="rect">
              <a:avLst/>
            </a:prstGeom>
          </p:spPr>
          <p:txBody>
            <a:bodyPr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900" b="1" dirty="0">
                  <a:solidFill>
                    <a:schemeClr val="tx1">
                      <a:lumMod val="75000"/>
                    </a:schemeClr>
                  </a:solidFill>
                  <a:cs typeface="Arial" pitchFamily="34" charset="0"/>
                </a:rPr>
                <a:t>Câu </a:t>
              </a:r>
              <a:r>
                <a:rPr lang="en-US" sz="2900" b="1" dirty="0" smtClean="0">
                  <a:solidFill>
                    <a:schemeClr val="tx1">
                      <a:lumMod val="75000"/>
                    </a:schemeClr>
                  </a:solidFill>
                  <a:cs typeface="Arial" pitchFamily="34" charset="0"/>
                </a:rPr>
                <a:t>2</a:t>
              </a:r>
              <a:endParaRPr lang="en-US" sz="2900" b="1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148205" y="3648213"/>
              <a:ext cx="55050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 smtClean="0"/>
                <a:t>Tính số mol </a:t>
              </a:r>
              <a:r>
                <a:rPr lang="en-US" sz="3000" b="1" dirty="0" err="1" smtClean="0"/>
                <a:t>của</a:t>
              </a:r>
              <a:r>
                <a:rPr lang="en-US" sz="3000" b="1" dirty="0" smtClean="0"/>
                <a:t> 2,</a:t>
              </a:r>
              <a:r>
                <a:rPr lang="vi-VN" sz="3000" b="1" dirty="0" smtClean="0"/>
                <a:t>8</a:t>
              </a:r>
              <a:r>
                <a:rPr lang="en-US" sz="3000" b="1" dirty="0" smtClean="0"/>
                <a:t> gam</a:t>
              </a:r>
            </a:p>
            <a:p>
              <a:pPr algn="ctr"/>
              <a:r>
                <a:rPr lang="en-US" sz="3000" b="1" dirty="0"/>
                <a:t> </a:t>
              </a:r>
              <a:r>
                <a:rPr lang="vi-VN" sz="3000" b="1" dirty="0" smtClean="0"/>
                <a:t>Fe?</a:t>
              </a:r>
              <a:endParaRPr lang="en-US" sz="30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43046" y="3836008"/>
                <a:ext cx="6211958" cy="584775"/>
              </a:xfrm>
              <a:prstGeom prst="rect">
                <a:avLst/>
              </a:prstGeom>
              <a:solidFill>
                <a:srgbClr val="009900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kern="0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Đáp án: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vi-VN" sz="3200" b="1" i="1" kern="0">
                            <a:solidFill>
                              <a:prstClr val="white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vi-VN" sz="3200" b="1" i="1" kern="0">
                            <a:solidFill>
                              <a:prstClr val="white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vi-VN" sz="3200" b="1" i="1" kern="0">
                            <a:solidFill>
                              <a:prstClr val="white"/>
                            </a:solidFill>
                            <a:latin typeface="Cambria Math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vi-VN" sz="3200" b="1" kern="0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vi-VN" sz="3200" b="1" i="1" kern="0" dirty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vi-VN" sz="3200" b="1" i="1" kern="0" dirty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</m:e>
                      <m:sub>
                        <m:r>
                          <a:rPr lang="vi-VN" sz="3200" b="1" i="1" kern="0" dirty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vi-VN" sz="3200" b="1" kern="0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vi-VN" sz="3200" b="1" i="1" kern="0" dirty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vi-VN" sz="3200" b="1" i="1" kern="0" dirty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𝑴</m:t>
                        </m:r>
                      </m:e>
                      <m:sub>
                        <m:r>
                          <a:rPr lang="vi-VN" sz="3200" b="1" i="1" kern="0" dirty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vi-VN" sz="3200" b="1" kern="0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=0,5.14=7(g)</a:t>
                </a:r>
                <a:endParaRPr lang="en-US" sz="3200" b="1" kern="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046" y="3836008"/>
                <a:ext cx="6211958" cy="584775"/>
              </a:xfrm>
              <a:prstGeom prst="rect">
                <a:avLst/>
              </a:prstGeom>
              <a:blipFill rotWithShape="1">
                <a:blip r:embed="rId7"/>
                <a:stretch>
                  <a:fillRect l="-883" t="-14583" r="-981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1509007" y="5265204"/>
                <a:ext cx="6896066" cy="864339"/>
              </a:xfrm>
              <a:prstGeom prst="rect">
                <a:avLst/>
              </a:prstGeom>
              <a:solidFill>
                <a:srgbClr val="009900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kern="0" dirty="0" smtClean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Đáp án: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vi-VN" sz="3200" b="1" i="1" kern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vi-VN" sz="3200" b="1" i="1" kern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</m:e>
                      <m:sub>
                        <m:r>
                          <a:rPr lang="vi-VN" sz="3200" b="1" i="1" kern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𝑭𝒆</m:t>
                        </m:r>
                      </m:sub>
                    </m:sSub>
                  </m:oMath>
                </a14:m>
                <a:r>
                  <a:rPr lang="vi-VN" sz="3200" b="1" kern="0" dirty="0" smtClean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b="1" i="1" kern="0" dirty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vi-VN" sz="3200" b="1" i="1" kern="0" dirty="0" smtClean="0">
                                <a:solidFill>
                                  <a:prstClr val="white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vi-VN" sz="3200" b="1" i="1" kern="0" dirty="0" smtClean="0">
                                <a:solidFill>
                                  <a:prstClr val="white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vi-VN" sz="3200" b="1" i="1" kern="0" dirty="0" smtClean="0">
                                <a:solidFill>
                                  <a:prstClr val="white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𝑭𝒆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vi-VN" sz="3200" b="1" i="1" kern="0" dirty="0" smtClean="0">
                                <a:solidFill>
                                  <a:prstClr val="white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vi-VN" sz="3200" b="1" i="1" kern="0" dirty="0" smtClean="0">
                                <a:solidFill>
                                  <a:prstClr val="white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vi-VN" sz="3200" b="1" i="1" kern="0" dirty="0" smtClean="0">
                                <a:solidFill>
                                  <a:prstClr val="white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𝑭𝒆</m:t>
                            </m:r>
                          </m:sub>
                        </m:sSub>
                      </m:den>
                    </m:f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vi-VN" sz="3200" b="1" i="1" kern="0" dirty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vi-VN" sz="3200" b="1" i="1" kern="0" dirty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vi-VN" sz="3200" b="1" i="1" kern="0" dirty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vi-VN" sz="3200" b="1" i="1" kern="0" dirty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3200" b="1" i="1" kern="0" dirty="0" smtClean="0">
                            <a:solidFill>
                              <a:prstClr val="white"/>
                            </a:solidFill>
                            <a:latin typeface="Cambria Math"/>
                            <a:cs typeface="Times New Roman" pitchFamily="18" charset="0"/>
                          </a:rPr>
                          <m:t>𝟓𝟔</m:t>
                        </m:r>
                      </m:den>
                    </m:f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𝟎</m:t>
                    </m:r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𝟎𝟓</m:t>
                    </m:r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𝒎𝒐𝒍</m:t>
                    </m:r>
                    <m:r>
                      <a:rPr lang="vi-VN" sz="3200" b="1" i="1" kern="0" dirty="0" smtClean="0">
                        <a:solidFill>
                          <a:prstClr val="white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3200" b="1" kern="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007" y="5265204"/>
                <a:ext cx="6896066" cy="864339"/>
              </a:xfrm>
              <a:prstGeom prst="rect">
                <a:avLst/>
              </a:prstGeom>
              <a:blipFill rotWithShape="1">
                <a:blip r:embed="rId8"/>
                <a:stretch>
                  <a:fillRect l="-707" b="-2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 flipH="1">
            <a:off x="3226463" y="1609636"/>
            <a:ext cx="684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(g)</a:t>
            </a:r>
            <a:endParaRPr lang="en-US" sz="2800" b="1" dirty="0"/>
          </a:p>
        </p:txBody>
      </p:sp>
      <p:sp>
        <p:nvSpPr>
          <p:cNvPr id="41" name="TextBox 40"/>
          <p:cNvSpPr txBox="1"/>
          <p:nvPr/>
        </p:nvSpPr>
        <p:spPr>
          <a:xfrm flipH="1">
            <a:off x="7364540" y="1536880"/>
            <a:ext cx="1203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(mol)</a:t>
            </a:r>
            <a:endParaRPr lang="en-US" sz="2800" b="1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9" grpId="0"/>
      <p:bldP spid="13" grpId="0"/>
      <p:bldP spid="14" grpId="0"/>
      <p:bldP spid="15" grpId="0"/>
      <p:bldP spid="19" grpId="0"/>
      <p:bldP spid="16" grpId="0" animBg="1"/>
      <p:bldP spid="17" grpId="0" animBg="1"/>
      <p:bldP spid="3" grpId="0" animBg="1"/>
      <p:bldP spid="64" grpId="0" animBg="1"/>
      <p:bldP spid="40" grpId="0"/>
      <p:bldP spid="4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3" name="Rectangle 40"/>
          <p:cNvSpPr>
            <a:spLocks noChangeArrowheads="1"/>
          </p:cNvSpPr>
          <p:nvPr/>
        </p:nvSpPr>
        <p:spPr bwMode="auto">
          <a:xfrm>
            <a:off x="1225060" y="1186898"/>
            <a:ext cx="8388350" cy="561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" name="Freeform 23">
            <a:hlinkClick r:id="rId4" action="ppaction://hlinksldjump"/>
          </p:cNvPr>
          <p:cNvSpPr/>
          <p:nvPr/>
        </p:nvSpPr>
        <p:spPr>
          <a:xfrm>
            <a:off x="3823264" y="1006407"/>
            <a:ext cx="1590675" cy="2597150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E66C7D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 24">
            <a:hlinkClick r:id="rId5" action="ppaction://hlinksldjump"/>
          </p:cNvPr>
          <p:cNvSpPr/>
          <p:nvPr/>
        </p:nvSpPr>
        <p:spPr>
          <a:xfrm rot="151980" flipH="1" flipV="1">
            <a:off x="3891511" y="3633684"/>
            <a:ext cx="1590675" cy="2671214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C00000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 25">
            <a:hlinkClick r:id="rId6" action="ppaction://hlinksldjump"/>
          </p:cNvPr>
          <p:cNvSpPr/>
          <p:nvPr/>
        </p:nvSpPr>
        <p:spPr>
          <a:xfrm rot="14441698" flipH="1" flipV="1">
            <a:off x="4974995" y="1626326"/>
            <a:ext cx="1590675" cy="2598738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60B5CC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Freeform 26">
            <a:hlinkClick r:id="rId7" action="ppaction://hlinksldjump"/>
          </p:cNvPr>
          <p:cNvSpPr/>
          <p:nvPr/>
        </p:nvSpPr>
        <p:spPr>
          <a:xfrm rot="18011665" flipH="1" flipV="1">
            <a:off x="4976583" y="2956651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6BB76D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Freeform 27">
            <a:hlinkClick r:id="rId8" action="ppaction://hlinksldjump"/>
          </p:cNvPr>
          <p:cNvSpPr/>
          <p:nvPr/>
        </p:nvSpPr>
        <p:spPr>
          <a:xfrm rot="17884962">
            <a:off x="2646133" y="1693001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FF0000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28">
            <a:hlinkClick r:id="rId9" action="ppaction://hlinksldjump"/>
          </p:cNvPr>
          <p:cNvSpPr/>
          <p:nvPr/>
        </p:nvSpPr>
        <p:spPr>
          <a:xfrm rot="14422133">
            <a:off x="2773133" y="3013801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5A6378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678203" y="2613898"/>
            <a:ext cx="1992366" cy="1821832"/>
            <a:chOff x="3519503" y="3002978"/>
            <a:chExt cx="1992366" cy="182183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4770" y="3002978"/>
              <a:ext cx="1821832" cy="1821832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3519503" y="3338143"/>
              <a:ext cx="199236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 dirty="0" smtClean="0">
                  <a:solidFill>
                    <a:prstClr val="white"/>
                  </a:solidFill>
                  <a:latin typeface="Calibri" pitchFamily="34" charset="0"/>
                  <a:cs typeface="Arial" charset="0"/>
                </a:rPr>
                <a:t>LUYỆN </a:t>
              </a:r>
            </a:p>
            <a:p>
              <a:pPr algn="ctr"/>
              <a:r>
                <a:rPr lang="en-US" sz="3500" b="1" dirty="0" smtClean="0">
                  <a:solidFill>
                    <a:prstClr val="white"/>
                  </a:solidFill>
                  <a:latin typeface="Calibri" pitchFamily="34" charset="0"/>
                  <a:cs typeface="Arial" charset="0"/>
                </a:rPr>
                <a:t>TẬP</a:t>
              </a:r>
              <a:endParaRPr lang="en-US" sz="3500" b="1" dirty="0">
                <a:solidFill>
                  <a:prstClr val="white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292407" y="4563756"/>
            <a:ext cx="396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 smtClean="0"/>
              <a:t>4</a:t>
            </a:r>
            <a:endParaRPr lang="en-US" sz="4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70569" y="4138417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3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370448" y="3886828"/>
            <a:ext cx="396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58354" y="2420888"/>
            <a:ext cx="381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 smtClean="0"/>
              <a:t>6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511741254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1580753" y="3263857"/>
            <a:ext cx="1354271" cy="1762674"/>
            <a:chOff x="279988" y="2177141"/>
            <a:chExt cx="1911339" cy="2893154"/>
          </a:xfrm>
        </p:grpSpPr>
        <p:sp>
          <p:nvSpPr>
            <p:cNvPr id="54" name="Freeform 24"/>
            <p:cNvSpPr>
              <a:spLocks/>
            </p:cNvSpPr>
            <p:nvPr/>
          </p:nvSpPr>
          <p:spPr bwMode="auto">
            <a:xfrm>
              <a:off x="279988" y="2177141"/>
              <a:ext cx="1911339" cy="2893154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5" name="Freeform 30"/>
            <p:cNvSpPr>
              <a:spLocks/>
            </p:cNvSpPr>
            <p:nvPr/>
          </p:nvSpPr>
          <p:spPr bwMode="auto">
            <a:xfrm>
              <a:off x="279988" y="2177141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8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2FBF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6" name="Rectangle 31"/>
            <p:cNvSpPr>
              <a:spLocks noChangeArrowheads="1"/>
            </p:cNvSpPr>
            <p:nvPr/>
          </p:nvSpPr>
          <p:spPr bwMode="auto">
            <a:xfrm>
              <a:off x="423376" y="2310760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A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24273" y="4323371"/>
              <a:ext cx="1336453" cy="6062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smtClean="0">
                  <a:solidFill>
                    <a:srgbClr val="3F3F3F"/>
                  </a:solidFill>
                  <a:latin typeface="Arial" panose="020B0604020202020204"/>
                </a:rPr>
                <a:t>22,4 lít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156721" y="3264385"/>
            <a:ext cx="1368615" cy="1762673"/>
            <a:chOff x="2504216" y="2178008"/>
            <a:chExt cx="1931583" cy="2893152"/>
          </a:xfrm>
        </p:grpSpPr>
        <p:sp>
          <p:nvSpPr>
            <p:cNvPr id="59" name="Freeform 5"/>
            <p:cNvSpPr>
              <a:spLocks/>
            </p:cNvSpPr>
            <p:nvPr/>
          </p:nvSpPr>
          <p:spPr bwMode="auto">
            <a:xfrm>
              <a:off x="2504216" y="2178008"/>
              <a:ext cx="1911339" cy="2893152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0" name="Freeform 11"/>
            <p:cNvSpPr>
              <a:spLocks/>
            </p:cNvSpPr>
            <p:nvPr/>
          </p:nvSpPr>
          <p:spPr bwMode="auto">
            <a:xfrm>
              <a:off x="2504216" y="2178008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9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098CA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1" name="Rectangle 12"/>
            <p:cNvSpPr>
              <a:spLocks noChangeArrowheads="1"/>
            </p:cNvSpPr>
            <p:nvPr/>
          </p:nvSpPr>
          <p:spPr bwMode="auto">
            <a:xfrm>
              <a:off x="2647603" y="2311626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B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054129" y="4266382"/>
              <a:ext cx="1381670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098CAF"/>
                  </a:solidFill>
                  <a:latin typeface="Arial" panose="020B0604020202020204"/>
                </a:rPr>
                <a:t>3,36 lít</a:t>
              </a:r>
              <a:endParaRPr lang="en-US" sz="2000" b="1" dirty="0">
                <a:solidFill>
                  <a:srgbClr val="098CAF"/>
                </a:solidFill>
                <a:latin typeface="Arial" panose="020B0604020202020204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732688" y="3264206"/>
            <a:ext cx="1354271" cy="1763558"/>
            <a:chOff x="4728444" y="2177715"/>
            <a:chExt cx="1911339" cy="2894605"/>
          </a:xfrm>
          <a:solidFill>
            <a:srgbClr val="800040"/>
          </a:solidFill>
        </p:grpSpPr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4728444" y="2177715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4728444" y="2177715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8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6" name="Rectangle 69"/>
            <p:cNvSpPr>
              <a:spLocks noChangeArrowheads="1"/>
            </p:cNvSpPr>
            <p:nvPr/>
          </p:nvSpPr>
          <p:spPr bwMode="auto">
            <a:xfrm>
              <a:off x="4871832" y="2312786"/>
              <a:ext cx="391393" cy="75775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C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728445" y="4271091"/>
              <a:ext cx="1794924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800040"/>
                  </a:solidFill>
                  <a:latin typeface="Arial" panose="020B0604020202020204"/>
                </a:rPr>
                <a:t>26</a:t>
              </a:r>
              <a:r>
                <a:rPr lang="en-US" b="1" dirty="0" smtClean="0">
                  <a:solidFill>
                    <a:srgbClr val="800040"/>
                  </a:solidFill>
                  <a:latin typeface="Arial" panose="020B0604020202020204"/>
                </a:rPr>
                <a:t>,</a:t>
              </a:r>
              <a:r>
                <a:rPr lang="vi-VN" b="1" dirty="0" smtClean="0">
                  <a:solidFill>
                    <a:srgbClr val="800040"/>
                  </a:solidFill>
                  <a:latin typeface="Arial" panose="020B0604020202020204"/>
                </a:rPr>
                <a:t>8</a:t>
              </a:r>
              <a:r>
                <a:rPr lang="en-US" b="1" dirty="0" smtClean="0">
                  <a:solidFill>
                    <a:srgbClr val="800040"/>
                  </a:solidFill>
                  <a:latin typeface="Arial" panose="020B0604020202020204"/>
                </a:rPr>
                <a:t>8 lít</a:t>
              </a:r>
              <a:endParaRPr lang="en-US" b="1" dirty="0">
                <a:solidFill>
                  <a:srgbClr val="800040"/>
                </a:solidFill>
                <a:latin typeface="Arial" panose="020B0604020202020204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308657" y="3263678"/>
            <a:ext cx="1354271" cy="1763558"/>
            <a:chOff x="6952673" y="2176848"/>
            <a:chExt cx="1911339" cy="2894605"/>
          </a:xfrm>
        </p:grpSpPr>
        <p:sp>
          <p:nvSpPr>
            <p:cNvPr id="69" name="Freeform 43"/>
            <p:cNvSpPr>
              <a:spLocks/>
            </p:cNvSpPr>
            <p:nvPr/>
          </p:nvSpPr>
          <p:spPr bwMode="auto">
            <a:xfrm>
              <a:off x="6952673" y="2176848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0" name="Freeform 49"/>
            <p:cNvSpPr>
              <a:spLocks/>
            </p:cNvSpPr>
            <p:nvPr/>
          </p:nvSpPr>
          <p:spPr bwMode="auto">
            <a:xfrm>
              <a:off x="6952673" y="2176848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9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1" name="Rectangle 50"/>
            <p:cNvSpPr>
              <a:spLocks noChangeArrowheads="1"/>
            </p:cNvSpPr>
            <p:nvPr/>
          </p:nvSpPr>
          <p:spPr bwMode="auto">
            <a:xfrm>
              <a:off x="7096060" y="2311919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D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291756" y="4139551"/>
              <a:ext cx="1572256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sz="2000" b="1" dirty="0" smtClean="0">
                  <a:solidFill>
                    <a:srgbClr val="EA1D25"/>
                  </a:solidFill>
                  <a:latin typeface="Arial" panose="020B0604020202020204"/>
                </a:rPr>
                <a:t>1,12 lit</a:t>
              </a:r>
              <a:endParaRPr lang="en-US" sz="2000" b="1" dirty="0">
                <a:solidFill>
                  <a:srgbClr val="EA1D25"/>
                </a:solidFill>
                <a:latin typeface="Arial" panose="020B0604020202020204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079612" y="623323"/>
            <a:ext cx="8526406" cy="1938993"/>
            <a:chOff x="1799820" y="1381646"/>
            <a:chExt cx="10522007" cy="1464510"/>
          </a:xfrm>
        </p:grpSpPr>
        <p:sp>
          <p:nvSpPr>
            <p:cNvPr id="74" name="Freeform 59"/>
            <p:cNvSpPr>
              <a:spLocks/>
            </p:cNvSpPr>
            <p:nvPr/>
          </p:nvSpPr>
          <p:spPr bwMode="auto">
            <a:xfrm>
              <a:off x="1799820" y="1422217"/>
              <a:ext cx="9919414" cy="894738"/>
            </a:xfrm>
            <a:custGeom>
              <a:avLst/>
              <a:gdLst>
                <a:gd name="T0" fmla="*/ 0 w 2107"/>
                <a:gd name="T1" fmla="*/ 174 h 348"/>
                <a:gd name="T2" fmla="*/ 173 w 2107"/>
                <a:gd name="T3" fmla="*/ 348 h 348"/>
                <a:gd name="T4" fmla="*/ 1933 w 2107"/>
                <a:gd name="T5" fmla="*/ 348 h 348"/>
                <a:gd name="T6" fmla="*/ 2107 w 2107"/>
                <a:gd name="T7" fmla="*/ 174 h 348"/>
                <a:gd name="T8" fmla="*/ 1933 w 2107"/>
                <a:gd name="T9" fmla="*/ 0 h 348"/>
                <a:gd name="T10" fmla="*/ 173 w 2107"/>
                <a:gd name="T11" fmla="*/ 0 h 348"/>
                <a:gd name="T12" fmla="*/ 0 w 2107"/>
                <a:gd name="T13" fmla="*/ 17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7" h="348">
                  <a:moveTo>
                    <a:pt x="0" y="174"/>
                  </a:moveTo>
                  <a:cubicBezTo>
                    <a:pt x="0" y="270"/>
                    <a:pt x="77" y="348"/>
                    <a:pt x="173" y="348"/>
                  </a:cubicBezTo>
                  <a:cubicBezTo>
                    <a:pt x="1933" y="348"/>
                    <a:pt x="1933" y="348"/>
                    <a:pt x="1933" y="348"/>
                  </a:cubicBezTo>
                  <a:cubicBezTo>
                    <a:pt x="2029" y="348"/>
                    <a:pt x="2107" y="270"/>
                    <a:pt x="2107" y="174"/>
                  </a:cubicBezTo>
                  <a:cubicBezTo>
                    <a:pt x="2107" y="78"/>
                    <a:pt x="2029" y="0"/>
                    <a:pt x="193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77" y="0"/>
                    <a:pt x="0" y="78"/>
                    <a:pt x="0" y="174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20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7" name="TextBox 173"/>
            <p:cNvSpPr txBox="1"/>
            <p:nvPr/>
          </p:nvSpPr>
          <p:spPr>
            <a:xfrm flipH="1">
              <a:off x="2869342" y="1381646"/>
              <a:ext cx="9452485" cy="1464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/>
                </a:rPr>
                <a:t>Thể tích </a:t>
              </a:r>
              <a:r>
                <a:rPr lang="en-US" sz="4000" b="1" dirty="0" err="1" smtClean="0">
                  <a:solidFill>
                    <a:prstClr val="white"/>
                  </a:solidFill>
                  <a:latin typeface="Arial" panose="020B0604020202020204"/>
                </a:rPr>
                <a:t>của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vi-VN" sz="4000" b="1" dirty="0" smtClean="0">
                  <a:solidFill>
                    <a:prstClr val="white"/>
                  </a:solidFill>
                  <a:latin typeface="Arial" panose="020B0604020202020204"/>
                </a:rPr>
                <a:t>1,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/>
                </a:rPr>
                <a:t>2 mol khí </a:t>
              </a:r>
              <a:r>
                <a:rPr lang="en-US" sz="4000" b="1" dirty="0" err="1" smtClean="0">
                  <a:solidFill>
                    <a:prstClr val="white"/>
                  </a:solidFill>
                  <a:latin typeface="Arial" panose="020B0604020202020204"/>
                </a:rPr>
                <a:t>nitơ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/>
                </a:rPr>
                <a:t> N</a:t>
              </a:r>
              <a:r>
                <a:rPr lang="en-US" sz="4000" b="1" baseline="-25000" dirty="0" smtClean="0">
                  <a:solidFill>
                    <a:prstClr val="white"/>
                  </a:solidFill>
                  <a:latin typeface="Arial" panose="020B0604020202020204"/>
                </a:rPr>
                <a:t>2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/>
                </a:rPr>
                <a:t> là:</a:t>
              </a:r>
              <a:endParaRPr lang="en-US" sz="4000" b="1" baseline="-25000" dirty="0" smtClean="0">
                <a:solidFill>
                  <a:prstClr val="white"/>
                </a:solidFill>
                <a:latin typeface="Arial" panose="020B0604020202020204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/>
                </a:rPr>
                <a:t> ở </a:t>
              </a:r>
              <a:r>
                <a:rPr lang="en-US" sz="4000" b="1" dirty="0" err="1" smtClean="0">
                  <a:solidFill>
                    <a:prstClr val="white"/>
                  </a:solidFill>
                  <a:latin typeface="Arial" panose="020B0604020202020204"/>
                </a:rPr>
                <a:t>đktc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4000" b="1" dirty="0" err="1" smtClean="0">
                  <a:solidFill>
                    <a:prstClr val="white"/>
                  </a:solidFill>
                  <a:latin typeface="Arial" panose="020B0604020202020204"/>
                </a:rPr>
                <a:t>là</a:t>
              </a:r>
              <a:r>
                <a:rPr lang="vi-VN" sz="4000" b="1" dirty="0" smtClean="0">
                  <a:solidFill>
                    <a:prstClr val="white"/>
                  </a:solidFill>
                  <a:latin typeface="Arial" panose="020B0604020202020204"/>
                </a:rPr>
                <a:t>:</a:t>
              </a:r>
              <a:endParaRPr lang="en-US" sz="4000" b="1" dirty="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187624" y="868443"/>
            <a:ext cx="799157" cy="801812"/>
            <a:chOff x="1569861" y="547860"/>
            <a:chExt cx="799157" cy="801812"/>
          </a:xfrm>
        </p:grpSpPr>
        <p:sp>
          <p:nvSpPr>
            <p:cNvPr id="81" name="Oval 60"/>
            <p:cNvSpPr>
              <a:spLocks noChangeArrowheads="1"/>
            </p:cNvSpPr>
            <p:nvPr/>
          </p:nvSpPr>
          <p:spPr bwMode="auto">
            <a:xfrm>
              <a:off x="1569861" y="547860"/>
              <a:ext cx="799157" cy="8018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82" name="Rectangle 61"/>
            <p:cNvSpPr>
              <a:spLocks noChangeArrowheads="1"/>
            </p:cNvSpPr>
            <p:nvPr/>
          </p:nvSpPr>
          <p:spPr bwMode="auto">
            <a:xfrm>
              <a:off x="1759928" y="660889"/>
              <a:ext cx="57066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4000" dirty="0" smtClean="0">
                  <a:solidFill>
                    <a:srgbClr val="EA1D25"/>
                  </a:solidFill>
                  <a:latin typeface="Arial" panose="020B0604020202020204"/>
                </a:rPr>
                <a:t>0</a:t>
              </a:r>
              <a:r>
                <a:rPr lang="en-US" altLang="en-US" sz="4000" dirty="0" smtClean="0">
                  <a:solidFill>
                    <a:srgbClr val="EA1D25"/>
                  </a:solidFill>
                  <a:latin typeface="Arial" panose="020B0604020202020204"/>
                </a:rPr>
                <a:t>1</a:t>
              </a:r>
              <a:endParaRPr lang="en-US" altLang="en-US" sz="1200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217" y="5183257"/>
            <a:ext cx="717438" cy="717438"/>
          </a:xfrm>
          <a:prstGeom prst="rect">
            <a:avLst/>
          </a:prstGeom>
        </p:spPr>
      </p:pic>
      <p:pic>
        <p:nvPicPr>
          <p:cNvPr id="83" name="Picture 8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042" y="5149392"/>
            <a:ext cx="869561" cy="869561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987" y="5218316"/>
            <a:ext cx="717438" cy="71743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137" y="5210859"/>
            <a:ext cx="717438" cy="717438"/>
          </a:xfrm>
          <a:prstGeom prst="rect">
            <a:avLst/>
          </a:prstGeom>
        </p:spPr>
      </p:pic>
      <p:sp>
        <p:nvSpPr>
          <p:cNvPr id="2" name="Action Button: Back or Previous 1">
            <a:hlinkClick r:id="rId6" action="ppaction://hlinksldjump" highlightClick="1"/>
          </p:cNvPr>
          <p:cNvSpPr/>
          <p:nvPr/>
        </p:nvSpPr>
        <p:spPr>
          <a:xfrm>
            <a:off x="8496436" y="6579350"/>
            <a:ext cx="216024" cy="162018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ction Button: Forward or Next 2">
            <a:hlinkClick r:id="rId7" action="ppaction://hlinksldjump" highlightClick="1"/>
          </p:cNvPr>
          <p:cNvSpPr/>
          <p:nvPr/>
        </p:nvSpPr>
        <p:spPr>
          <a:xfrm>
            <a:off x="8928484" y="6579350"/>
            <a:ext cx="144016" cy="1620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78" y="6144633"/>
            <a:ext cx="504056" cy="37799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/>
          <p:cNvGrpSpPr/>
          <p:nvPr/>
        </p:nvGrpSpPr>
        <p:grpSpPr>
          <a:xfrm>
            <a:off x="935725" y="341036"/>
            <a:ext cx="8208275" cy="1502727"/>
            <a:chOff x="1799821" y="1422217"/>
            <a:chExt cx="6228563" cy="1664180"/>
          </a:xfrm>
        </p:grpSpPr>
        <p:sp>
          <p:nvSpPr>
            <p:cNvPr id="74" name="Freeform 59"/>
            <p:cNvSpPr>
              <a:spLocks/>
            </p:cNvSpPr>
            <p:nvPr/>
          </p:nvSpPr>
          <p:spPr bwMode="auto">
            <a:xfrm>
              <a:off x="1799821" y="1422217"/>
              <a:ext cx="6228563" cy="1664180"/>
            </a:xfrm>
            <a:custGeom>
              <a:avLst/>
              <a:gdLst>
                <a:gd name="T0" fmla="*/ 0 w 2107"/>
                <a:gd name="T1" fmla="*/ 174 h 348"/>
                <a:gd name="T2" fmla="*/ 173 w 2107"/>
                <a:gd name="T3" fmla="*/ 348 h 348"/>
                <a:gd name="T4" fmla="*/ 1933 w 2107"/>
                <a:gd name="T5" fmla="*/ 348 h 348"/>
                <a:gd name="T6" fmla="*/ 2107 w 2107"/>
                <a:gd name="T7" fmla="*/ 174 h 348"/>
                <a:gd name="T8" fmla="*/ 1933 w 2107"/>
                <a:gd name="T9" fmla="*/ 0 h 348"/>
                <a:gd name="T10" fmla="*/ 173 w 2107"/>
                <a:gd name="T11" fmla="*/ 0 h 348"/>
                <a:gd name="T12" fmla="*/ 0 w 2107"/>
                <a:gd name="T13" fmla="*/ 17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7" h="348">
                  <a:moveTo>
                    <a:pt x="0" y="174"/>
                  </a:moveTo>
                  <a:cubicBezTo>
                    <a:pt x="0" y="270"/>
                    <a:pt x="77" y="348"/>
                    <a:pt x="173" y="348"/>
                  </a:cubicBezTo>
                  <a:cubicBezTo>
                    <a:pt x="1933" y="348"/>
                    <a:pt x="1933" y="348"/>
                    <a:pt x="1933" y="348"/>
                  </a:cubicBezTo>
                  <a:cubicBezTo>
                    <a:pt x="2029" y="348"/>
                    <a:pt x="2107" y="270"/>
                    <a:pt x="2107" y="174"/>
                  </a:cubicBezTo>
                  <a:cubicBezTo>
                    <a:pt x="2107" y="78"/>
                    <a:pt x="2029" y="0"/>
                    <a:pt x="193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77" y="0"/>
                    <a:pt x="0" y="78"/>
                    <a:pt x="0" y="174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6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7" name="TextBox 173"/>
            <p:cNvSpPr txBox="1"/>
            <p:nvPr/>
          </p:nvSpPr>
          <p:spPr>
            <a:xfrm flipH="1">
              <a:off x="2726358" y="1680913"/>
              <a:ext cx="5173584" cy="1192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prstClr val="white"/>
                  </a:solidFill>
                  <a:latin typeface="Arial" panose="020B0604020202020204"/>
                </a:rPr>
                <a:t>Thể</a:t>
              </a:r>
              <a:r>
                <a:rPr lang="en-US" sz="3200" b="1" dirty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Arial" panose="020B0604020202020204"/>
                </a:rPr>
                <a:t>tích</a:t>
              </a:r>
              <a:r>
                <a:rPr lang="en-US" sz="3200" b="1" dirty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Arial" panose="020B0604020202020204"/>
                </a:rPr>
                <a:t>của</a:t>
              </a:r>
              <a:r>
                <a:rPr lang="en-US" sz="3200" b="1" dirty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vi-VN" sz="3200" b="1" dirty="0" smtClean="0">
                  <a:solidFill>
                    <a:prstClr val="white"/>
                  </a:solidFill>
                  <a:latin typeface="Arial" panose="020B0604020202020204"/>
                </a:rPr>
                <a:t>0,</a:t>
              </a:r>
              <a:r>
                <a:rPr lang="en-US" sz="3200" b="1" dirty="0" smtClean="0">
                  <a:solidFill>
                    <a:prstClr val="white"/>
                  </a:solidFill>
                  <a:latin typeface="Arial" panose="020B0604020202020204"/>
                </a:rPr>
                <a:t>2 </a:t>
              </a:r>
              <a:r>
                <a:rPr lang="en-US" sz="3200" b="1" dirty="0" err="1">
                  <a:solidFill>
                    <a:prstClr val="white"/>
                  </a:solidFill>
                  <a:latin typeface="Arial" panose="020B0604020202020204"/>
                </a:rPr>
                <a:t>mol</a:t>
              </a:r>
              <a:r>
                <a:rPr lang="en-US" sz="3200" b="1" dirty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Arial" panose="020B0604020202020204"/>
                </a:rPr>
                <a:t>khí</a:t>
              </a:r>
              <a:r>
                <a:rPr lang="en-US" sz="3200" b="1" dirty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3200" b="1" dirty="0" err="1" smtClean="0">
                  <a:solidFill>
                    <a:prstClr val="white"/>
                  </a:solidFill>
                  <a:latin typeface="Arial" panose="020B0604020202020204"/>
                </a:rPr>
                <a:t>nitơ</a:t>
              </a:r>
              <a:r>
                <a:rPr lang="en-US" sz="3200" b="1" dirty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3200" b="1" dirty="0" smtClean="0">
                  <a:solidFill>
                    <a:prstClr val="white"/>
                  </a:solidFill>
                  <a:latin typeface="Arial" panose="020B0604020202020204"/>
                </a:rPr>
                <a:t>N</a:t>
              </a:r>
              <a:r>
                <a:rPr lang="en-US" sz="3200" b="1" baseline="-25000" dirty="0" smtClean="0">
                  <a:solidFill>
                    <a:prstClr val="white"/>
                  </a:solidFill>
                  <a:latin typeface="Arial" panose="020B0604020202020204"/>
                </a:rPr>
                <a:t>2</a:t>
              </a:r>
              <a:r>
                <a:rPr lang="vi-VN" sz="3200" b="1" baseline="-25000" dirty="0" smtClean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endParaRPr lang="en-US" sz="3200" b="1" baseline="-25000" dirty="0" smtClean="0">
                <a:solidFill>
                  <a:prstClr val="white"/>
                </a:solidFill>
                <a:latin typeface="Arial" panose="020B0604020202020204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sz="3200" b="1" dirty="0" smtClean="0">
                  <a:solidFill>
                    <a:prstClr val="white"/>
                  </a:solidFill>
                  <a:latin typeface="Arial" panose="020B0604020202020204"/>
                </a:rPr>
                <a:t>và 0,15 mol khí oxi O</a:t>
              </a:r>
              <a:r>
                <a:rPr lang="vi-VN" sz="3200" b="1" baseline="-25000" dirty="0" smtClean="0">
                  <a:solidFill>
                    <a:prstClr val="white"/>
                  </a:solidFill>
                  <a:latin typeface="Arial" panose="020B0604020202020204"/>
                </a:rPr>
                <a:t>2</a:t>
              </a:r>
              <a:r>
                <a:rPr lang="vi-VN" sz="3200" b="1" dirty="0" smtClean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3200" b="1" dirty="0">
                  <a:solidFill>
                    <a:prstClr val="white"/>
                  </a:solidFill>
                  <a:latin typeface="Arial" panose="020B0604020202020204"/>
                </a:rPr>
                <a:t>ở </a:t>
              </a:r>
              <a:r>
                <a:rPr lang="en-US" sz="3200" b="1" dirty="0" err="1" smtClean="0">
                  <a:solidFill>
                    <a:prstClr val="white"/>
                  </a:solidFill>
                  <a:latin typeface="Arial" panose="020B0604020202020204"/>
                </a:rPr>
                <a:t>đktc</a:t>
              </a:r>
              <a:r>
                <a:rPr lang="vi-VN" sz="3200" b="1" dirty="0" smtClean="0">
                  <a:solidFill>
                    <a:prstClr val="white"/>
                  </a:solidFill>
                  <a:latin typeface="Arial" panose="020B0604020202020204"/>
                </a:rPr>
                <a:t> là:</a:t>
              </a:r>
              <a:endParaRPr lang="en-US" sz="3200" b="1" dirty="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23628" y="656692"/>
            <a:ext cx="799157" cy="801812"/>
            <a:chOff x="1569861" y="547860"/>
            <a:chExt cx="799157" cy="801812"/>
          </a:xfrm>
        </p:grpSpPr>
        <p:sp>
          <p:nvSpPr>
            <p:cNvPr id="81" name="Oval 60"/>
            <p:cNvSpPr>
              <a:spLocks noChangeArrowheads="1"/>
            </p:cNvSpPr>
            <p:nvPr/>
          </p:nvSpPr>
          <p:spPr bwMode="auto">
            <a:xfrm>
              <a:off x="1569861" y="547860"/>
              <a:ext cx="799157" cy="8018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82" name="Rectangle 61"/>
            <p:cNvSpPr>
              <a:spLocks noChangeArrowheads="1"/>
            </p:cNvSpPr>
            <p:nvPr/>
          </p:nvSpPr>
          <p:spPr bwMode="auto">
            <a:xfrm>
              <a:off x="1759928" y="660889"/>
              <a:ext cx="57066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4000" dirty="0" smtClean="0">
                  <a:solidFill>
                    <a:srgbClr val="EA1D25"/>
                  </a:solidFill>
                  <a:latin typeface="Arial" panose="020B0604020202020204"/>
                </a:rPr>
                <a:t>02</a:t>
              </a:r>
              <a:endParaRPr lang="en-US" altLang="en-US" sz="1200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580753" y="3263857"/>
            <a:ext cx="1354271" cy="1762674"/>
            <a:chOff x="279988" y="2177141"/>
            <a:chExt cx="1911339" cy="2893154"/>
          </a:xfrm>
        </p:grpSpPr>
        <p:sp>
          <p:nvSpPr>
            <p:cNvPr id="33" name="Freeform 24"/>
            <p:cNvSpPr>
              <a:spLocks/>
            </p:cNvSpPr>
            <p:nvPr/>
          </p:nvSpPr>
          <p:spPr bwMode="auto">
            <a:xfrm>
              <a:off x="279988" y="2177141"/>
              <a:ext cx="1911339" cy="2893154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279988" y="2177141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8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2FBF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423376" y="2310760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A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24273" y="4323371"/>
              <a:ext cx="1336453" cy="6062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smtClean="0">
                  <a:solidFill>
                    <a:srgbClr val="3F3F3F"/>
                  </a:solidFill>
                  <a:latin typeface="Arial" panose="020B0604020202020204"/>
                </a:rPr>
                <a:t>22,4 lít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715553" y="3264385"/>
            <a:ext cx="1368615" cy="1762673"/>
            <a:chOff x="2504216" y="2178008"/>
            <a:chExt cx="1931583" cy="2893152"/>
          </a:xfrm>
        </p:grpSpPr>
        <p:sp>
          <p:nvSpPr>
            <p:cNvPr id="38" name="Freeform 5"/>
            <p:cNvSpPr>
              <a:spLocks/>
            </p:cNvSpPr>
            <p:nvPr/>
          </p:nvSpPr>
          <p:spPr bwMode="auto">
            <a:xfrm>
              <a:off x="2504216" y="2178008"/>
              <a:ext cx="1911339" cy="2893152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2504216" y="2178008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9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098CA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0" name="Rectangle 12"/>
            <p:cNvSpPr>
              <a:spLocks noChangeArrowheads="1"/>
            </p:cNvSpPr>
            <p:nvPr/>
          </p:nvSpPr>
          <p:spPr bwMode="auto">
            <a:xfrm>
              <a:off x="2647603" y="2311626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C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54129" y="4266382"/>
              <a:ext cx="1381670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098CAF"/>
                  </a:solidFill>
                  <a:latin typeface="Arial" panose="020B0604020202020204"/>
                </a:rPr>
                <a:t>3,36 lít</a:t>
              </a:r>
              <a:endParaRPr lang="en-US" sz="2000" b="1" dirty="0">
                <a:solidFill>
                  <a:srgbClr val="098CAF"/>
                </a:solidFill>
                <a:latin typeface="Arial" panose="020B0604020202020204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088177" y="3264206"/>
            <a:ext cx="1354271" cy="1763558"/>
            <a:chOff x="4728444" y="2177715"/>
            <a:chExt cx="1911339" cy="2894605"/>
          </a:xfrm>
        </p:grpSpPr>
        <p:sp>
          <p:nvSpPr>
            <p:cNvPr id="43" name="Freeform 62"/>
            <p:cNvSpPr>
              <a:spLocks/>
            </p:cNvSpPr>
            <p:nvPr/>
          </p:nvSpPr>
          <p:spPr bwMode="auto">
            <a:xfrm>
              <a:off x="4728444" y="2177715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4" name="Freeform 68"/>
            <p:cNvSpPr>
              <a:spLocks/>
            </p:cNvSpPr>
            <p:nvPr/>
          </p:nvSpPr>
          <p:spPr bwMode="auto">
            <a:xfrm>
              <a:off x="4728444" y="2177715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8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80004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5" name="Rectangle 69"/>
            <p:cNvSpPr>
              <a:spLocks noChangeArrowheads="1"/>
            </p:cNvSpPr>
            <p:nvPr/>
          </p:nvSpPr>
          <p:spPr bwMode="auto">
            <a:xfrm>
              <a:off x="4871832" y="2312786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B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161945" y="4271092"/>
              <a:ext cx="1361424" cy="6062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800040"/>
                  </a:solidFill>
                  <a:latin typeface="Arial" panose="020B0604020202020204"/>
                </a:rPr>
                <a:t>7</a:t>
              </a:r>
              <a:r>
                <a:rPr lang="en-US" b="1" dirty="0" smtClean="0">
                  <a:solidFill>
                    <a:srgbClr val="800040"/>
                  </a:solidFill>
                  <a:latin typeface="Arial" panose="020B0604020202020204"/>
                </a:rPr>
                <a:t>,8</a:t>
              </a:r>
              <a:r>
                <a:rPr lang="vi-VN" b="1" dirty="0" smtClean="0">
                  <a:solidFill>
                    <a:srgbClr val="800040"/>
                  </a:solidFill>
                  <a:latin typeface="Arial" panose="020B0604020202020204"/>
                </a:rPr>
                <a:t>4</a:t>
              </a:r>
              <a:r>
                <a:rPr lang="en-US" b="1" dirty="0" smtClean="0">
                  <a:solidFill>
                    <a:srgbClr val="800040"/>
                  </a:solidFill>
                  <a:latin typeface="Arial" panose="020B0604020202020204"/>
                </a:rPr>
                <a:t> lít</a:t>
              </a:r>
              <a:endParaRPr lang="en-US" b="1" dirty="0">
                <a:solidFill>
                  <a:srgbClr val="800040"/>
                </a:solidFill>
                <a:latin typeface="Arial" panose="020B0604020202020204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308657" y="3263678"/>
            <a:ext cx="1354271" cy="1763558"/>
            <a:chOff x="6952673" y="2176848"/>
            <a:chExt cx="1911339" cy="2894605"/>
          </a:xfrm>
        </p:grpSpPr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6952673" y="2176848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6952673" y="2176848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9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0" name="Rectangle 50"/>
            <p:cNvSpPr>
              <a:spLocks noChangeArrowheads="1"/>
            </p:cNvSpPr>
            <p:nvPr/>
          </p:nvSpPr>
          <p:spPr bwMode="auto">
            <a:xfrm>
              <a:off x="7096060" y="2311919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D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291756" y="4139551"/>
              <a:ext cx="1572256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sz="2000" b="1" dirty="0" smtClean="0">
                  <a:solidFill>
                    <a:srgbClr val="EA1D25"/>
                  </a:solidFill>
                  <a:latin typeface="Arial" panose="020B0604020202020204"/>
                </a:rPr>
                <a:t>1,12 lit</a:t>
              </a:r>
              <a:endParaRPr lang="en-US" sz="2000" b="1" dirty="0">
                <a:solidFill>
                  <a:srgbClr val="EA1D25"/>
                </a:solidFill>
                <a:latin typeface="Arial" panose="020B0604020202020204"/>
              </a:endParaRPr>
            </a:p>
          </p:txBody>
        </p:sp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217" y="5183257"/>
            <a:ext cx="717438" cy="717438"/>
          </a:xfrm>
          <a:prstGeom prst="rect">
            <a:avLst/>
          </a:prstGeom>
        </p:spPr>
      </p:pic>
      <p:pic>
        <p:nvPicPr>
          <p:cNvPr id="73" name="Picture 7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531" y="5149392"/>
            <a:ext cx="869561" cy="869561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987" y="5218316"/>
            <a:ext cx="717438" cy="71743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694" y="5210859"/>
            <a:ext cx="717438" cy="717438"/>
          </a:xfrm>
          <a:prstGeom prst="rect">
            <a:avLst/>
          </a:prstGeom>
        </p:spPr>
      </p:pic>
      <p:sp>
        <p:nvSpPr>
          <p:cNvPr id="2" name="Action Button: Back or Previous 1">
            <a:hlinkClick r:id="rId6" action="ppaction://hlinksldjump" highlightClick="1"/>
          </p:cNvPr>
          <p:cNvSpPr/>
          <p:nvPr/>
        </p:nvSpPr>
        <p:spPr>
          <a:xfrm>
            <a:off x="8424428" y="6582235"/>
            <a:ext cx="240039" cy="18002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ction Button: Forward or Next 2">
            <a:hlinkClick r:id="rId7" action="ppaction://hlinksldjump" highlightClick="1"/>
          </p:cNvPr>
          <p:cNvSpPr/>
          <p:nvPr/>
        </p:nvSpPr>
        <p:spPr>
          <a:xfrm>
            <a:off x="8820472" y="6579350"/>
            <a:ext cx="180020" cy="1620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78" y="6144633"/>
            <a:ext cx="504056" cy="37799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901914230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4709017" y="3278492"/>
            <a:ext cx="1354271" cy="1762674"/>
            <a:chOff x="279988" y="2177141"/>
            <a:chExt cx="1911339" cy="2893154"/>
          </a:xfrm>
        </p:grpSpPr>
        <p:sp>
          <p:nvSpPr>
            <p:cNvPr id="54" name="Freeform 24"/>
            <p:cNvSpPr>
              <a:spLocks/>
            </p:cNvSpPr>
            <p:nvPr/>
          </p:nvSpPr>
          <p:spPr bwMode="auto">
            <a:xfrm>
              <a:off x="279988" y="2177141"/>
              <a:ext cx="1911339" cy="2893154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5" name="Freeform 30"/>
            <p:cNvSpPr>
              <a:spLocks/>
            </p:cNvSpPr>
            <p:nvPr/>
          </p:nvSpPr>
          <p:spPr bwMode="auto">
            <a:xfrm>
              <a:off x="279988" y="2177141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8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2FBF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6" name="Rectangle 31"/>
            <p:cNvSpPr>
              <a:spLocks noChangeArrowheads="1"/>
            </p:cNvSpPr>
            <p:nvPr/>
          </p:nvSpPr>
          <p:spPr bwMode="auto">
            <a:xfrm>
              <a:off x="423376" y="2310760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C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23376" y="4323370"/>
              <a:ext cx="1637350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3F3F3F"/>
                  </a:solidFill>
                  <a:latin typeface="Arial" panose="020B0604020202020204"/>
                </a:rPr>
                <a:t>0,</a:t>
              </a:r>
              <a:r>
                <a:rPr lang="en-US" b="1" dirty="0" smtClean="0">
                  <a:solidFill>
                    <a:srgbClr val="3F3F3F"/>
                  </a:solidFill>
                  <a:latin typeface="Arial" panose="020B0604020202020204"/>
                </a:rPr>
                <a:t>0</a:t>
              </a:r>
              <a:r>
                <a:rPr lang="vi-VN" b="1" dirty="0" smtClean="0">
                  <a:solidFill>
                    <a:srgbClr val="3F3F3F"/>
                  </a:solidFill>
                  <a:latin typeface="Arial" panose="020B0604020202020204"/>
                </a:rPr>
                <a:t>3 mol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156721" y="3264385"/>
            <a:ext cx="1368615" cy="1762673"/>
            <a:chOff x="2504216" y="2178008"/>
            <a:chExt cx="1931583" cy="2893152"/>
          </a:xfrm>
        </p:grpSpPr>
        <p:sp>
          <p:nvSpPr>
            <p:cNvPr id="59" name="Freeform 5"/>
            <p:cNvSpPr>
              <a:spLocks/>
            </p:cNvSpPr>
            <p:nvPr/>
          </p:nvSpPr>
          <p:spPr bwMode="auto">
            <a:xfrm>
              <a:off x="2504216" y="2178008"/>
              <a:ext cx="1911339" cy="2893152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0" name="Freeform 11"/>
            <p:cNvSpPr>
              <a:spLocks/>
            </p:cNvSpPr>
            <p:nvPr/>
          </p:nvSpPr>
          <p:spPr bwMode="auto">
            <a:xfrm>
              <a:off x="2504216" y="2178008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9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098CA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1" name="Rectangle 12"/>
            <p:cNvSpPr>
              <a:spLocks noChangeArrowheads="1"/>
            </p:cNvSpPr>
            <p:nvPr/>
          </p:nvSpPr>
          <p:spPr bwMode="auto">
            <a:xfrm>
              <a:off x="2647603" y="2311626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B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504216" y="4266381"/>
              <a:ext cx="1931583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sz="2000" b="1" dirty="0" smtClean="0">
                  <a:solidFill>
                    <a:srgbClr val="3F3F3F"/>
                  </a:solidFill>
                  <a:latin typeface="Arial" panose="020B0604020202020204"/>
                </a:rPr>
                <a:t>0,25 </a:t>
              </a:r>
              <a:r>
                <a:rPr lang="vi-VN" sz="2000" b="1" dirty="0">
                  <a:solidFill>
                    <a:srgbClr val="3F3F3F"/>
                  </a:solidFill>
                  <a:latin typeface="Arial" panose="020B0604020202020204"/>
                </a:rPr>
                <a:t>mol</a:t>
              </a:r>
              <a:endParaRPr lang="en-US" sz="2000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439994" y="3295374"/>
            <a:ext cx="1354271" cy="1763558"/>
            <a:chOff x="4728444" y="2177715"/>
            <a:chExt cx="1911339" cy="2894605"/>
          </a:xfrm>
        </p:grpSpPr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4728444" y="2177715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4728444" y="2177715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8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80004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6" name="Rectangle 69"/>
            <p:cNvSpPr>
              <a:spLocks noChangeArrowheads="1"/>
            </p:cNvSpPr>
            <p:nvPr/>
          </p:nvSpPr>
          <p:spPr bwMode="auto">
            <a:xfrm>
              <a:off x="4871832" y="2312786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>
                  <a:solidFill>
                    <a:srgbClr val="F2F2F2"/>
                  </a:solidFill>
                  <a:latin typeface="Arial" panose="020B0604020202020204"/>
                </a:rPr>
                <a:t>A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728445" y="4271091"/>
              <a:ext cx="1794924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3F3F3F"/>
                  </a:solidFill>
                  <a:latin typeface="Arial" panose="020B0604020202020204"/>
                </a:rPr>
                <a:t>0,3 </a:t>
              </a:r>
              <a:r>
                <a:rPr lang="vi-VN" b="1" dirty="0">
                  <a:solidFill>
                    <a:srgbClr val="3F3F3F"/>
                  </a:solidFill>
                  <a:latin typeface="Arial" panose="020B0604020202020204"/>
                </a:rPr>
                <a:t>mol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308657" y="3263678"/>
            <a:ext cx="1467699" cy="1763558"/>
            <a:chOff x="6952673" y="2176848"/>
            <a:chExt cx="2071425" cy="2894605"/>
          </a:xfrm>
        </p:grpSpPr>
        <p:sp>
          <p:nvSpPr>
            <p:cNvPr id="69" name="Freeform 43"/>
            <p:cNvSpPr>
              <a:spLocks/>
            </p:cNvSpPr>
            <p:nvPr/>
          </p:nvSpPr>
          <p:spPr bwMode="auto">
            <a:xfrm>
              <a:off x="6952673" y="2176848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0" name="Freeform 49"/>
            <p:cNvSpPr>
              <a:spLocks/>
            </p:cNvSpPr>
            <p:nvPr/>
          </p:nvSpPr>
          <p:spPr bwMode="auto">
            <a:xfrm>
              <a:off x="6952673" y="2176848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9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1" name="Rectangle 50"/>
            <p:cNvSpPr>
              <a:spLocks noChangeArrowheads="1"/>
            </p:cNvSpPr>
            <p:nvPr/>
          </p:nvSpPr>
          <p:spPr bwMode="auto">
            <a:xfrm>
              <a:off x="7096060" y="2311919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D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220416" y="4164808"/>
              <a:ext cx="1803682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3F3F3F"/>
                  </a:solidFill>
                  <a:latin typeface="Arial" panose="020B0604020202020204"/>
                </a:rPr>
                <a:t>0,003 </a:t>
              </a:r>
              <a:r>
                <a:rPr lang="vi-VN" b="1" dirty="0">
                  <a:solidFill>
                    <a:srgbClr val="3F3F3F"/>
                  </a:solidFill>
                  <a:latin typeface="Arial" panose="020B0604020202020204"/>
                </a:rPr>
                <a:t>mol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115616" y="457328"/>
            <a:ext cx="9036875" cy="1312895"/>
            <a:chOff x="1799821" y="1422217"/>
            <a:chExt cx="6516593" cy="923214"/>
          </a:xfrm>
        </p:grpSpPr>
        <p:sp>
          <p:nvSpPr>
            <p:cNvPr id="74" name="Freeform 59"/>
            <p:cNvSpPr>
              <a:spLocks/>
            </p:cNvSpPr>
            <p:nvPr/>
          </p:nvSpPr>
          <p:spPr bwMode="auto">
            <a:xfrm>
              <a:off x="1799821" y="1422217"/>
              <a:ext cx="5416215" cy="894738"/>
            </a:xfrm>
            <a:custGeom>
              <a:avLst/>
              <a:gdLst>
                <a:gd name="T0" fmla="*/ 0 w 2107"/>
                <a:gd name="T1" fmla="*/ 174 h 348"/>
                <a:gd name="T2" fmla="*/ 173 w 2107"/>
                <a:gd name="T3" fmla="*/ 348 h 348"/>
                <a:gd name="T4" fmla="*/ 1933 w 2107"/>
                <a:gd name="T5" fmla="*/ 348 h 348"/>
                <a:gd name="T6" fmla="*/ 2107 w 2107"/>
                <a:gd name="T7" fmla="*/ 174 h 348"/>
                <a:gd name="T8" fmla="*/ 1933 w 2107"/>
                <a:gd name="T9" fmla="*/ 0 h 348"/>
                <a:gd name="T10" fmla="*/ 173 w 2107"/>
                <a:gd name="T11" fmla="*/ 0 h 348"/>
                <a:gd name="T12" fmla="*/ 0 w 2107"/>
                <a:gd name="T13" fmla="*/ 17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7" h="348">
                  <a:moveTo>
                    <a:pt x="0" y="174"/>
                  </a:moveTo>
                  <a:cubicBezTo>
                    <a:pt x="0" y="270"/>
                    <a:pt x="77" y="348"/>
                    <a:pt x="173" y="348"/>
                  </a:cubicBezTo>
                  <a:cubicBezTo>
                    <a:pt x="1933" y="348"/>
                    <a:pt x="1933" y="348"/>
                    <a:pt x="1933" y="348"/>
                  </a:cubicBezTo>
                  <a:cubicBezTo>
                    <a:pt x="2029" y="348"/>
                    <a:pt x="2107" y="270"/>
                    <a:pt x="2107" y="174"/>
                  </a:cubicBezTo>
                  <a:cubicBezTo>
                    <a:pt x="2107" y="78"/>
                    <a:pt x="2029" y="0"/>
                    <a:pt x="193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77" y="0"/>
                    <a:pt x="0" y="78"/>
                    <a:pt x="0" y="174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77" name="TextBox 173"/>
            <p:cNvSpPr txBox="1"/>
            <p:nvPr/>
          </p:nvSpPr>
          <p:spPr>
            <a:xfrm flipH="1">
              <a:off x="2591777" y="1501372"/>
              <a:ext cx="5724637" cy="844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sz="3600" b="1" dirty="0" smtClean="0">
                  <a:solidFill>
                    <a:prstClr val="white"/>
                  </a:solidFill>
                  <a:latin typeface="Arial" panose="020B0604020202020204"/>
                </a:rPr>
                <a:t>6,72 lít khí cacbon đioxit</a:t>
              </a:r>
              <a:r>
                <a:rPr lang="en-US" sz="3600" b="1" dirty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r>
                <a:rPr lang="en-US" sz="3600" b="1" dirty="0" smtClean="0">
                  <a:solidFill>
                    <a:prstClr val="white"/>
                  </a:solidFill>
                  <a:latin typeface="Arial" panose="020B0604020202020204"/>
                </a:rPr>
                <a:t>CO</a:t>
              </a:r>
              <a:r>
                <a:rPr lang="en-US" sz="3600" b="1" baseline="-25000" dirty="0" smtClean="0">
                  <a:solidFill>
                    <a:prstClr val="white"/>
                  </a:solidFill>
                  <a:latin typeface="Arial" panose="020B0604020202020204"/>
                </a:rPr>
                <a:t>2</a:t>
              </a:r>
              <a:r>
                <a:rPr lang="vi-VN" sz="3600" b="1" dirty="0" smtClean="0">
                  <a:solidFill>
                    <a:prstClr val="white"/>
                  </a:solidFill>
                  <a:latin typeface="Arial" panose="020B0604020202020204"/>
                </a:rPr>
                <a:t> </a:t>
              </a:r>
              <a:br>
                <a:rPr lang="vi-VN" sz="3600" b="1" dirty="0" smtClean="0">
                  <a:solidFill>
                    <a:prstClr val="white"/>
                  </a:solidFill>
                  <a:latin typeface="Arial" panose="020B0604020202020204"/>
                </a:rPr>
              </a:br>
              <a:r>
                <a:rPr lang="vi-VN" sz="3600" b="1" dirty="0" smtClean="0">
                  <a:solidFill>
                    <a:prstClr val="white"/>
                  </a:solidFill>
                  <a:latin typeface="Arial" panose="020B0604020202020204"/>
                </a:rPr>
                <a:t>có số mol là:</a:t>
              </a:r>
              <a:endParaRPr lang="en-US" sz="3600" b="1" dirty="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317972" y="507851"/>
            <a:ext cx="799157" cy="801812"/>
            <a:chOff x="1569861" y="547860"/>
            <a:chExt cx="799157" cy="801812"/>
          </a:xfrm>
        </p:grpSpPr>
        <p:sp>
          <p:nvSpPr>
            <p:cNvPr id="81" name="Oval 60"/>
            <p:cNvSpPr>
              <a:spLocks noChangeArrowheads="1"/>
            </p:cNvSpPr>
            <p:nvPr/>
          </p:nvSpPr>
          <p:spPr bwMode="auto">
            <a:xfrm>
              <a:off x="1569861" y="547860"/>
              <a:ext cx="799157" cy="8018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6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82" name="Rectangle 61"/>
            <p:cNvSpPr>
              <a:spLocks noChangeArrowheads="1"/>
            </p:cNvSpPr>
            <p:nvPr/>
          </p:nvSpPr>
          <p:spPr bwMode="auto">
            <a:xfrm>
              <a:off x="1691883" y="609649"/>
              <a:ext cx="628377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4400" dirty="0" smtClean="0">
                  <a:solidFill>
                    <a:srgbClr val="EA1D25"/>
                  </a:solidFill>
                  <a:latin typeface="Arial" panose="020B0604020202020204"/>
                </a:rPr>
                <a:t>03</a:t>
              </a:r>
              <a:endParaRPr lang="en-US" altLang="en-US" sz="1400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434" y="5220719"/>
            <a:ext cx="717438" cy="717438"/>
          </a:xfrm>
          <a:prstGeom prst="rect">
            <a:avLst/>
          </a:prstGeom>
        </p:spPr>
      </p:pic>
      <p:pic>
        <p:nvPicPr>
          <p:cNvPr id="83" name="Picture 8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50" y="5090739"/>
            <a:ext cx="869561" cy="869561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987" y="5218316"/>
            <a:ext cx="717438" cy="71743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137" y="5210859"/>
            <a:ext cx="717438" cy="717438"/>
          </a:xfrm>
          <a:prstGeom prst="rect">
            <a:avLst/>
          </a:prstGeom>
        </p:spPr>
      </p:pic>
      <p:sp>
        <p:nvSpPr>
          <p:cNvPr id="2" name="Action Button: Back or Previous 1">
            <a:hlinkClick r:id="rId6" action="ppaction://hlinksldjump" highlightClick="1"/>
          </p:cNvPr>
          <p:cNvSpPr/>
          <p:nvPr/>
        </p:nvSpPr>
        <p:spPr>
          <a:xfrm>
            <a:off x="8316416" y="6669360"/>
            <a:ext cx="180020" cy="1440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ction Button: Forward or Next 2">
            <a:hlinkClick r:id="rId7" action="ppaction://hlinksldjump" highlightClick="1"/>
          </p:cNvPr>
          <p:cNvSpPr/>
          <p:nvPr/>
        </p:nvSpPr>
        <p:spPr>
          <a:xfrm>
            <a:off x="8784468" y="6669360"/>
            <a:ext cx="180020" cy="1440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78" y="6144633"/>
            <a:ext cx="504056" cy="37799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543212305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01" descr="car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465" y="-65402"/>
            <a:ext cx="9631363" cy="722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1376364" y="2312876"/>
            <a:ext cx="1354271" cy="1762674"/>
            <a:chOff x="279988" y="2177141"/>
            <a:chExt cx="1911339" cy="2893154"/>
          </a:xfrm>
        </p:grpSpPr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279988" y="2177141"/>
              <a:ext cx="1911339" cy="2893154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79988" y="2177141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8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2FBF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23376" y="2310760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A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4273" y="4323371"/>
              <a:ext cx="1336453" cy="6062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EA1D25"/>
                  </a:solidFill>
                  <a:latin typeface="Arial" panose="020B0604020202020204"/>
                </a:rPr>
                <a:t>6,72 </a:t>
              </a:r>
              <a:r>
                <a:rPr lang="en-US" b="1" dirty="0" err="1">
                  <a:solidFill>
                    <a:srgbClr val="EA1D25"/>
                  </a:solidFill>
                  <a:latin typeface="Arial" panose="020B0604020202020204"/>
                </a:rPr>
                <a:t>lít</a:t>
              </a:r>
              <a:endParaRPr lang="en-US" b="1" dirty="0">
                <a:solidFill>
                  <a:srgbClr val="EA1D25"/>
                </a:solidFill>
                <a:latin typeface="Arial" panose="020B0604020202020204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952332" y="2313404"/>
            <a:ext cx="1368615" cy="1762673"/>
            <a:chOff x="2504216" y="2178008"/>
            <a:chExt cx="1931583" cy="2893152"/>
          </a:xfrm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2504216" y="2178008"/>
              <a:ext cx="1911339" cy="2893152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>
              <a:off x="2504216" y="2178008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9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098CA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2647603" y="2311626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B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4129" y="4266382"/>
              <a:ext cx="1381670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098CAF"/>
                  </a:solidFill>
                  <a:latin typeface="Arial" panose="020B0604020202020204"/>
                </a:rPr>
                <a:t>5,6 lít</a:t>
              </a:r>
              <a:endParaRPr lang="en-US" sz="2000" b="1" dirty="0">
                <a:solidFill>
                  <a:srgbClr val="098CAF"/>
                </a:solidFill>
                <a:latin typeface="Arial" panose="020B0604020202020204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528299" y="2313225"/>
            <a:ext cx="1354271" cy="1763558"/>
            <a:chOff x="4728444" y="2177715"/>
            <a:chExt cx="1911339" cy="2894605"/>
          </a:xfrm>
          <a:solidFill>
            <a:srgbClr val="800040"/>
          </a:solidFill>
        </p:grpSpPr>
        <p:sp>
          <p:nvSpPr>
            <p:cNvPr id="40" name="Freeform 62"/>
            <p:cNvSpPr>
              <a:spLocks/>
            </p:cNvSpPr>
            <p:nvPr/>
          </p:nvSpPr>
          <p:spPr bwMode="auto">
            <a:xfrm>
              <a:off x="4728444" y="2177715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1" name="Freeform 68"/>
            <p:cNvSpPr>
              <a:spLocks/>
            </p:cNvSpPr>
            <p:nvPr/>
          </p:nvSpPr>
          <p:spPr bwMode="auto">
            <a:xfrm>
              <a:off x="4728444" y="2177715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8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2" name="Rectangle 69"/>
            <p:cNvSpPr>
              <a:spLocks noChangeArrowheads="1"/>
            </p:cNvSpPr>
            <p:nvPr/>
          </p:nvSpPr>
          <p:spPr bwMode="auto">
            <a:xfrm>
              <a:off x="4871832" y="2312786"/>
              <a:ext cx="391393" cy="75775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C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161945" y="4271092"/>
              <a:ext cx="1361424" cy="6062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smtClean="0">
                  <a:solidFill>
                    <a:srgbClr val="800040"/>
                  </a:solidFill>
                  <a:latin typeface="Arial" panose="020B0604020202020204"/>
                </a:rPr>
                <a:t>3,36 lít</a:t>
              </a:r>
              <a:endParaRPr lang="en-US" b="1" dirty="0">
                <a:solidFill>
                  <a:srgbClr val="800040"/>
                </a:solidFill>
                <a:latin typeface="Arial" panose="020B0604020202020204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104268" y="2312697"/>
            <a:ext cx="1354271" cy="1763558"/>
            <a:chOff x="6952673" y="2176848"/>
            <a:chExt cx="1911339" cy="2894605"/>
          </a:xfrm>
        </p:grpSpPr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6952673" y="2176848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6" name="Freeform 49"/>
            <p:cNvSpPr>
              <a:spLocks/>
            </p:cNvSpPr>
            <p:nvPr/>
          </p:nvSpPr>
          <p:spPr bwMode="auto">
            <a:xfrm>
              <a:off x="6952673" y="2176848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9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7" name="Rectangle 50"/>
            <p:cNvSpPr>
              <a:spLocks noChangeArrowheads="1"/>
            </p:cNvSpPr>
            <p:nvPr/>
          </p:nvSpPr>
          <p:spPr bwMode="auto">
            <a:xfrm>
              <a:off x="7096060" y="2311919"/>
              <a:ext cx="391393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vi-VN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D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395810" y="4291640"/>
              <a:ext cx="1385446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3F3F3F"/>
                  </a:solidFill>
                  <a:latin typeface="Arial" panose="020B0604020202020204"/>
                </a:rPr>
                <a:t>2,24 </a:t>
              </a:r>
              <a:r>
                <a:rPr lang="en-US" b="1" dirty="0" err="1" smtClean="0">
                  <a:solidFill>
                    <a:srgbClr val="3F3F3F"/>
                  </a:solidFill>
                  <a:latin typeface="Arial" panose="020B0604020202020204"/>
                </a:rPr>
                <a:t>lít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sp>
        <p:nvSpPr>
          <p:cNvPr id="50" name="Freeform 46"/>
          <p:cNvSpPr>
            <a:spLocks/>
          </p:cNvSpPr>
          <p:nvPr/>
        </p:nvSpPr>
        <p:spPr bwMode="auto">
          <a:xfrm>
            <a:off x="452928" y="228786"/>
            <a:ext cx="8150742" cy="1246881"/>
          </a:xfrm>
          <a:custGeom>
            <a:avLst/>
            <a:gdLst>
              <a:gd name="T0" fmla="*/ 0 w 2107"/>
              <a:gd name="T1" fmla="*/ 174 h 348"/>
              <a:gd name="T2" fmla="*/ 173 w 2107"/>
              <a:gd name="T3" fmla="*/ 348 h 348"/>
              <a:gd name="T4" fmla="*/ 1933 w 2107"/>
              <a:gd name="T5" fmla="*/ 348 h 348"/>
              <a:gd name="T6" fmla="*/ 2107 w 2107"/>
              <a:gd name="T7" fmla="*/ 174 h 348"/>
              <a:gd name="T8" fmla="*/ 1933 w 2107"/>
              <a:gd name="T9" fmla="*/ 0 h 348"/>
              <a:gd name="T10" fmla="*/ 173 w 2107"/>
              <a:gd name="T11" fmla="*/ 0 h 348"/>
              <a:gd name="T12" fmla="*/ 0 w 2107"/>
              <a:gd name="T13" fmla="*/ 174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07" h="348">
                <a:moveTo>
                  <a:pt x="0" y="174"/>
                </a:moveTo>
                <a:cubicBezTo>
                  <a:pt x="0" y="270"/>
                  <a:pt x="77" y="348"/>
                  <a:pt x="173" y="348"/>
                </a:cubicBezTo>
                <a:cubicBezTo>
                  <a:pt x="1933" y="348"/>
                  <a:pt x="1933" y="348"/>
                  <a:pt x="1933" y="348"/>
                </a:cubicBezTo>
                <a:cubicBezTo>
                  <a:pt x="2029" y="348"/>
                  <a:pt x="2107" y="270"/>
                  <a:pt x="2107" y="174"/>
                </a:cubicBezTo>
                <a:cubicBezTo>
                  <a:pt x="2107" y="78"/>
                  <a:pt x="2029" y="0"/>
                  <a:pt x="1933" y="0"/>
                </a:cubicBezTo>
                <a:cubicBezTo>
                  <a:pt x="173" y="0"/>
                  <a:pt x="173" y="0"/>
                  <a:pt x="173" y="0"/>
                </a:cubicBezTo>
                <a:cubicBezTo>
                  <a:pt x="77" y="0"/>
                  <a:pt x="0" y="78"/>
                  <a:pt x="0" y="174"/>
                </a:cubicBezTo>
                <a:close/>
              </a:path>
            </a:pathLst>
          </a:custGeom>
          <a:solidFill>
            <a:srgbClr val="098CA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3F3F3F"/>
              </a:solidFill>
              <a:latin typeface="Arial" panose="020B0604020202020204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7484351" y="294557"/>
            <a:ext cx="1053085" cy="1115337"/>
            <a:chOff x="7484351" y="294557"/>
            <a:chExt cx="1053085" cy="1115337"/>
          </a:xfrm>
        </p:grpSpPr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7484351" y="294557"/>
              <a:ext cx="1053085" cy="1115337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2" name="Rectangle 48"/>
            <p:cNvSpPr>
              <a:spLocks noChangeArrowheads="1"/>
            </p:cNvSpPr>
            <p:nvPr/>
          </p:nvSpPr>
          <p:spPr bwMode="auto">
            <a:xfrm>
              <a:off x="7700992" y="544448"/>
              <a:ext cx="751996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dirty="0" smtClean="0">
                  <a:solidFill>
                    <a:srgbClr val="098CAF"/>
                  </a:solidFill>
                  <a:latin typeface="Arial" panose="020B0604020202020204"/>
                </a:rPr>
                <a:t>0</a:t>
              </a:r>
              <a:r>
                <a:rPr lang="vi-VN" altLang="en-US" sz="4000" dirty="0" smtClean="0">
                  <a:solidFill>
                    <a:srgbClr val="098CAF"/>
                  </a:solidFill>
                  <a:latin typeface="Arial" panose="020B0604020202020204"/>
                </a:rPr>
                <a:t>4</a:t>
              </a:r>
              <a:endParaRPr lang="en-US" altLang="en-US" sz="1200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sp>
        <p:nvSpPr>
          <p:cNvPr id="53" name="TextBox 173"/>
          <p:cNvSpPr txBox="1"/>
          <p:nvPr/>
        </p:nvSpPr>
        <p:spPr>
          <a:xfrm flipH="1">
            <a:off x="648517" y="303673"/>
            <a:ext cx="67513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4,4 g khí cacbon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đioxit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CO</a:t>
            </a:r>
            <a:r>
              <a:rPr lang="en-US" sz="2500" b="1" baseline="-25000" dirty="0" smtClean="0">
                <a:solidFill>
                  <a:prstClr val="white"/>
                </a:solidFill>
                <a:latin typeface="Arial" panose="020B0604020202020204"/>
              </a:rPr>
              <a:t>2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vi-VN" sz="2500" b="1" dirty="0" smtClean="0">
                <a:solidFill>
                  <a:prstClr val="white"/>
                </a:solidFill>
                <a:latin typeface="Arial" panose="020B0604020202020204"/>
              </a:rPr>
              <a:t>ở 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(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đktc</a:t>
            </a:r>
            <a:r>
              <a:rPr lang="en-US" sz="2500" b="1" dirty="0">
                <a:solidFill>
                  <a:prstClr val="white"/>
                </a:solidFill>
                <a:latin typeface="Arial" panose="020B0604020202020204"/>
              </a:rPr>
              <a:t>)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có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thể tích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là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:</a:t>
            </a:r>
            <a:endParaRPr lang="en-US" sz="2500" b="1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29" y="4288491"/>
            <a:ext cx="717438" cy="717438"/>
          </a:xfrm>
          <a:prstGeom prst="rect">
            <a:avLst/>
          </a:prstGeom>
        </p:spPr>
      </p:pic>
      <p:pic>
        <p:nvPicPr>
          <p:cNvPr id="55" name="Picture 54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22" y="4163970"/>
            <a:ext cx="869561" cy="86956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094" y="4294732"/>
            <a:ext cx="717438" cy="71743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549" y="4316093"/>
            <a:ext cx="717438" cy="717438"/>
          </a:xfrm>
          <a:prstGeom prst="rect">
            <a:avLst/>
          </a:prstGeom>
        </p:spPr>
      </p:pic>
      <p:sp>
        <p:nvSpPr>
          <p:cNvPr id="3" name="Action Button: Back or Previous 2">
            <a:hlinkClick r:id="rId5" action="ppaction://hlinksldjump" highlightClick="1"/>
          </p:cNvPr>
          <p:cNvSpPr/>
          <p:nvPr/>
        </p:nvSpPr>
        <p:spPr>
          <a:xfrm>
            <a:off x="8208404" y="6597352"/>
            <a:ext cx="180020" cy="18002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ction Button: Forward or Next 3">
            <a:hlinkClick r:id="rId6" action="ppaction://hlinksldjump" highlightClick="1"/>
          </p:cNvPr>
          <p:cNvSpPr/>
          <p:nvPr/>
        </p:nvSpPr>
        <p:spPr>
          <a:xfrm>
            <a:off x="8784468" y="6597352"/>
            <a:ext cx="144016" cy="18002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78" y="6144633"/>
            <a:ext cx="504056" cy="37799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37280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0" grpId="0" animBg="1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01" descr="car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465" y="-65402"/>
            <a:ext cx="9631363" cy="722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1376364" y="2312876"/>
            <a:ext cx="1354271" cy="1762674"/>
            <a:chOff x="279988" y="2177141"/>
            <a:chExt cx="1911339" cy="2893154"/>
          </a:xfrm>
        </p:grpSpPr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279988" y="2177141"/>
              <a:ext cx="1911339" cy="2893154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79988" y="2177141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8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2FBF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23376" y="2310759"/>
              <a:ext cx="601795" cy="75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01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4273" y="4323371"/>
              <a:ext cx="1336453" cy="6062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smtClean="0">
                  <a:solidFill>
                    <a:srgbClr val="3F3F3F"/>
                  </a:solidFill>
                  <a:latin typeface="Arial" panose="020B0604020202020204"/>
                </a:rPr>
                <a:t>2,24 lít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408134" y="2307387"/>
            <a:ext cx="1368615" cy="1762673"/>
            <a:chOff x="2504216" y="2178008"/>
            <a:chExt cx="1931583" cy="2893152"/>
          </a:xfrm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2504216" y="2178008"/>
              <a:ext cx="1911339" cy="2893152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>
              <a:off x="2504216" y="2178008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9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098CA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2647603" y="2311626"/>
              <a:ext cx="601795" cy="75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02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4129" y="4266382"/>
              <a:ext cx="1381670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098CAF"/>
                  </a:solidFill>
                  <a:latin typeface="Arial" panose="020B0604020202020204"/>
                </a:rPr>
                <a:t>5,6 lít</a:t>
              </a:r>
              <a:endParaRPr lang="en-US" sz="2000" b="1" dirty="0">
                <a:solidFill>
                  <a:srgbClr val="098CAF"/>
                </a:solidFill>
                <a:latin typeface="Arial" panose="020B0604020202020204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130080" y="2276696"/>
            <a:ext cx="1354271" cy="1763558"/>
            <a:chOff x="4728444" y="2177715"/>
            <a:chExt cx="1911339" cy="2894605"/>
          </a:xfrm>
          <a:solidFill>
            <a:srgbClr val="800040"/>
          </a:solidFill>
        </p:grpSpPr>
        <p:sp>
          <p:nvSpPr>
            <p:cNvPr id="40" name="Freeform 62"/>
            <p:cNvSpPr>
              <a:spLocks/>
            </p:cNvSpPr>
            <p:nvPr/>
          </p:nvSpPr>
          <p:spPr bwMode="auto">
            <a:xfrm>
              <a:off x="4728444" y="2177715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1" name="Freeform 68"/>
            <p:cNvSpPr>
              <a:spLocks/>
            </p:cNvSpPr>
            <p:nvPr/>
          </p:nvSpPr>
          <p:spPr bwMode="auto">
            <a:xfrm>
              <a:off x="4728444" y="2177715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8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2" name="Rectangle 69"/>
            <p:cNvSpPr>
              <a:spLocks noChangeArrowheads="1"/>
            </p:cNvSpPr>
            <p:nvPr/>
          </p:nvSpPr>
          <p:spPr bwMode="auto">
            <a:xfrm>
              <a:off x="4871832" y="2312786"/>
              <a:ext cx="601795" cy="75775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03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161945" y="4271092"/>
              <a:ext cx="1361424" cy="6062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smtClean="0">
                  <a:solidFill>
                    <a:srgbClr val="800040"/>
                  </a:solidFill>
                  <a:latin typeface="Arial" panose="020B0604020202020204"/>
                </a:rPr>
                <a:t>3,36 lít</a:t>
              </a:r>
              <a:endParaRPr lang="en-US" b="1" dirty="0">
                <a:solidFill>
                  <a:srgbClr val="800040"/>
                </a:solidFill>
                <a:latin typeface="Arial" panose="020B0604020202020204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879812" y="2313514"/>
            <a:ext cx="1354271" cy="1763558"/>
            <a:chOff x="6952673" y="2176848"/>
            <a:chExt cx="1911339" cy="2894605"/>
          </a:xfrm>
        </p:grpSpPr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6952673" y="2176848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6" name="Freeform 49"/>
            <p:cNvSpPr>
              <a:spLocks/>
            </p:cNvSpPr>
            <p:nvPr/>
          </p:nvSpPr>
          <p:spPr bwMode="auto">
            <a:xfrm>
              <a:off x="6952673" y="2176848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9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7" name="Rectangle 50"/>
            <p:cNvSpPr>
              <a:spLocks noChangeArrowheads="1"/>
            </p:cNvSpPr>
            <p:nvPr/>
          </p:nvSpPr>
          <p:spPr bwMode="auto">
            <a:xfrm>
              <a:off x="7096060" y="2311919"/>
              <a:ext cx="601795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04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395810" y="4291641"/>
              <a:ext cx="1385446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>
                  <a:solidFill>
                    <a:srgbClr val="EA1D25"/>
                  </a:solidFill>
                  <a:latin typeface="Arial" panose="020B0604020202020204"/>
                </a:rPr>
                <a:t>4</a:t>
              </a:r>
              <a:r>
                <a:rPr lang="en-US" b="1" dirty="0" smtClean="0">
                  <a:solidFill>
                    <a:srgbClr val="EA1D25"/>
                  </a:solidFill>
                  <a:latin typeface="Arial" panose="020B0604020202020204"/>
                </a:rPr>
                <a:t>,</a:t>
              </a:r>
              <a:r>
                <a:rPr lang="vi-VN" b="1" dirty="0" smtClean="0">
                  <a:solidFill>
                    <a:srgbClr val="EA1D25"/>
                  </a:solidFill>
                  <a:latin typeface="Arial" panose="020B0604020202020204"/>
                </a:rPr>
                <a:t>48</a:t>
              </a:r>
              <a:r>
                <a:rPr lang="en-US" b="1" dirty="0" smtClean="0">
                  <a:solidFill>
                    <a:srgbClr val="EA1D25"/>
                  </a:solidFill>
                  <a:latin typeface="Arial" panose="020B0604020202020204"/>
                </a:rPr>
                <a:t> lít</a:t>
              </a:r>
              <a:endParaRPr lang="en-US" b="1" dirty="0">
                <a:solidFill>
                  <a:srgbClr val="EA1D25"/>
                </a:solidFill>
                <a:latin typeface="Arial" panose="020B0604020202020204"/>
              </a:endParaRPr>
            </a:p>
          </p:txBody>
        </p:sp>
      </p:grpSp>
      <p:sp>
        <p:nvSpPr>
          <p:cNvPr id="50" name="Freeform 46"/>
          <p:cNvSpPr>
            <a:spLocks/>
          </p:cNvSpPr>
          <p:nvPr/>
        </p:nvSpPr>
        <p:spPr bwMode="auto">
          <a:xfrm>
            <a:off x="452928" y="228786"/>
            <a:ext cx="8150742" cy="1246881"/>
          </a:xfrm>
          <a:custGeom>
            <a:avLst/>
            <a:gdLst>
              <a:gd name="T0" fmla="*/ 0 w 2107"/>
              <a:gd name="T1" fmla="*/ 174 h 348"/>
              <a:gd name="T2" fmla="*/ 173 w 2107"/>
              <a:gd name="T3" fmla="*/ 348 h 348"/>
              <a:gd name="T4" fmla="*/ 1933 w 2107"/>
              <a:gd name="T5" fmla="*/ 348 h 348"/>
              <a:gd name="T6" fmla="*/ 2107 w 2107"/>
              <a:gd name="T7" fmla="*/ 174 h 348"/>
              <a:gd name="T8" fmla="*/ 1933 w 2107"/>
              <a:gd name="T9" fmla="*/ 0 h 348"/>
              <a:gd name="T10" fmla="*/ 173 w 2107"/>
              <a:gd name="T11" fmla="*/ 0 h 348"/>
              <a:gd name="T12" fmla="*/ 0 w 2107"/>
              <a:gd name="T13" fmla="*/ 174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07" h="348">
                <a:moveTo>
                  <a:pt x="0" y="174"/>
                </a:moveTo>
                <a:cubicBezTo>
                  <a:pt x="0" y="270"/>
                  <a:pt x="77" y="348"/>
                  <a:pt x="173" y="348"/>
                </a:cubicBezTo>
                <a:cubicBezTo>
                  <a:pt x="1933" y="348"/>
                  <a:pt x="1933" y="348"/>
                  <a:pt x="1933" y="348"/>
                </a:cubicBezTo>
                <a:cubicBezTo>
                  <a:pt x="2029" y="348"/>
                  <a:pt x="2107" y="270"/>
                  <a:pt x="2107" y="174"/>
                </a:cubicBezTo>
                <a:cubicBezTo>
                  <a:pt x="2107" y="78"/>
                  <a:pt x="2029" y="0"/>
                  <a:pt x="1933" y="0"/>
                </a:cubicBezTo>
                <a:cubicBezTo>
                  <a:pt x="173" y="0"/>
                  <a:pt x="173" y="0"/>
                  <a:pt x="173" y="0"/>
                </a:cubicBezTo>
                <a:cubicBezTo>
                  <a:pt x="77" y="0"/>
                  <a:pt x="0" y="78"/>
                  <a:pt x="0" y="174"/>
                </a:cubicBezTo>
                <a:close/>
              </a:path>
            </a:pathLst>
          </a:custGeom>
          <a:solidFill>
            <a:srgbClr val="098CA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3F3F3F"/>
              </a:solidFill>
              <a:latin typeface="Arial" panose="020B0604020202020204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7484351" y="294557"/>
            <a:ext cx="1053085" cy="1115337"/>
            <a:chOff x="7484351" y="294557"/>
            <a:chExt cx="1053085" cy="1115337"/>
          </a:xfrm>
        </p:grpSpPr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7484351" y="294557"/>
              <a:ext cx="1053085" cy="1115337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2" name="Rectangle 48"/>
            <p:cNvSpPr>
              <a:spLocks noChangeArrowheads="1"/>
            </p:cNvSpPr>
            <p:nvPr/>
          </p:nvSpPr>
          <p:spPr bwMode="auto">
            <a:xfrm>
              <a:off x="7700992" y="544448"/>
              <a:ext cx="751996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dirty="0" smtClean="0">
                  <a:solidFill>
                    <a:srgbClr val="098CAF"/>
                  </a:solidFill>
                  <a:latin typeface="Arial" panose="020B0604020202020204"/>
                </a:rPr>
                <a:t>0</a:t>
              </a:r>
              <a:r>
                <a:rPr lang="vi-VN" altLang="en-US" sz="4000" dirty="0" smtClean="0">
                  <a:solidFill>
                    <a:srgbClr val="098CAF"/>
                  </a:solidFill>
                  <a:latin typeface="Arial" panose="020B0604020202020204"/>
                </a:rPr>
                <a:t>5</a:t>
              </a:r>
              <a:endParaRPr lang="en-US" altLang="en-US" sz="1200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sp>
        <p:nvSpPr>
          <p:cNvPr id="53" name="TextBox 173"/>
          <p:cNvSpPr txBox="1"/>
          <p:nvPr/>
        </p:nvSpPr>
        <p:spPr>
          <a:xfrm flipH="1">
            <a:off x="648517" y="303673"/>
            <a:ext cx="67513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6,4 g khí oxi O</a:t>
            </a:r>
            <a:r>
              <a:rPr lang="en-US" sz="2500" b="1" baseline="-25000" dirty="0" smtClean="0">
                <a:solidFill>
                  <a:prstClr val="white"/>
                </a:solidFill>
                <a:latin typeface="Arial" panose="020B0604020202020204"/>
              </a:rPr>
              <a:t>2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vi-VN" sz="2500" b="1" dirty="0">
                <a:solidFill>
                  <a:prstClr val="white"/>
                </a:solidFill>
                <a:latin typeface="Arial" panose="020B0604020202020204"/>
              </a:rPr>
              <a:t>ở </a:t>
            </a:r>
            <a:r>
              <a:rPr lang="en-US" sz="2500" b="1" dirty="0">
                <a:solidFill>
                  <a:prstClr val="white"/>
                </a:solidFill>
                <a:latin typeface="Arial" panose="020B0604020202020204"/>
              </a:rPr>
              <a:t>(</a:t>
            </a:r>
            <a:r>
              <a:rPr lang="en-US" sz="2500" b="1" dirty="0" err="1">
                <a:solidFill>
                  <a:prstClr val="white"/>
                </a:solidFill>
                <a:latin typeface="Arial" panose="020B0604020202020204"/>
              </a:rPr>
              <a:t>đktc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)</a:t>
            </a:r>
            <a:r>
              <a:rPr lang="vi-VN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có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thể tích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là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:</a:t>
            </a:r>
            <a:endParaRPr lang="en-US" sz="2500" b="1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29" y="4288491"/>
            <a:ext cx="717438" cy="717438"/>
          </a:xfrm>
          <a:prstGeom prst="rect">
            <a:avLst/>
          </a:prstGeom>
        </p:spPr>
      </p:pic>
      <p:pic>
        <p:nvPicPr>
          <p:cNvPr id="55" name="Picture 54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49" y="4212429"/>
            <a:ext cx="869561" cy="86956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357" y="4288490"/>
            <a:ext cx="717438" cy="71743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41" y="4288490"/>
            <a:ext cx="717438" cy="717438"/>
          </a:xfrm>
          <a:prstGeom prst="rect">
            <a:avLst/>
          </a:prstGeom>
        </p:spPr>
      </p:pic>
      <p:sp>
        <p:nvSpPr>
          <p:cNvPr id="2" name="Action Button: Back or Previous 1">
            <a:hlinkClick r:id="rId5" action="ppaction://hlinksldjump" highlightClick="1"/>
          </p:cNvPr>
          <p:cNvSpPr/>
          <p:nvPr/>
        </p:nvSpPr>
        <p:spPr>
          <a:xfrm>
            <a:off x="8452988" y="6633356"/>
            <a:ext cx="223468" cy="1440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ction Button: Forward or Next 2">
            <a:hlinkClick r:id="rId6" action="ppaction://hlinksldjump" highlightClick="1"/>
          </p:cNvPr>
          <p:cNvSpPr/>
          <p:nvPr/>
        </p:nvSpPr>
        <p:spPr>
          <a:xfrm>
            <a:off x="8784468" y="6633356"/>
            <a:ext cx="144016" cy="1440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78" y="6144633"/>
            <a:ext cx="504056" cy="37799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9835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0" grpId="0" animBg="1"/>
      <p:bldP spid="5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01" descr="car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465" y="-65402"/>
            <a:ext cx="9631363" cy="722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1376364" y="2312876"/>
            <a:ext cx="1354271" cy="1762674"/>
            <a:chOff x="279988" y="2177141"/>
            <a:chExt cx="1911339" cy="2893154"/>
          </a:xfrm>
        </p:grpSpPr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279988" y="2177141"/>
              <a:ext cx="1911339" cy="2893154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79988" y="2177141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8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2FBF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23376" y="2310759"/>
              <a:ext cx="601795" cy="75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01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79989" y="4323370"/>
              <a:ext cx="1780738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EA1D25"/>
                  </a:solidFill>
                  <a:latin typeface="Arial" panose="020B0604020202020204"/>
                </a:rPr>
                <a:t>6,04 </a:t>
              </a:r>
              <a:r>
                <a:rPr lang="vi-VN" b="1" dirty="0">
                  <a:solidFill>
                    <a:srgbClr val="EA1D25"/>
                  </a:solidFill>
                  <a:latin typeface="Arial" panose="020B0604020202020204"/>
                </a:rPr>
                <a:t>gam</a:t>
              </a:r>
              <a:endParaRPr lang="en-US" b="1" dirty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905121" y="2276696"/>
            <a:ext cx="1368615" cy="1762673"/>
            <a:chOff x="2504216" y="2178008"/>
            <a:chExt cx="1931583" cy="2893152"/>
          </a:xfrm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2504216" y="2178008"/>
              <a:ext cx="1911339" cy="2893152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79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79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>
              <a:off x="2504216" y="2178008"/>
              <a:ext cx="1911339" cy="2849580"/>
            </a:xfrm>
            <a:custGeom>
              <a:avLst/>
              <a:gdLst>
                <a:gd name="T0" fmla="*/ 0 w 790"/>
                <a:gd name="T1" fmla="*/ 1158 h 1179"/>
                <a:gd name="T2" fmla="*/ 0 w 790"/>
                <a:gd name="T3" fmla="*/ 39 h 1179"/>
                <a:gd name="T4" fmla="*/ 39 w 790"/>
                <a:gd name="T5" fmla="*/ 0 h 1179"/>
                <a:gd name="T6" fmla="*/ 751 w 790"/>
                <a:gd name="T7" fmla="*/ 0 h 1179"/>
                <a:gd name="T8" fmla="*/ 790 w 790"/>
                <a:gd name="T9" fmla="*/ 39 h 1179"/>
                <a:gd name="T10" fmla="*/ 0 w 790"/>
                <a:gd name="T11" fmla="*/ 1158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79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79"/>
                    <a:pt x="0" y="1158"/>
                  </a:cubicBezTo>
                  <a:close/>
                </a:path>
              </a:pathLst>
            </a:custGeom>
            <a:solidFill>
              <a:srgbClr val="098CA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2647603" y="2311626"/>
              <a:ext cx="601795" cy="75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02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504216" y="4266381"/>
              <a:ext cx="1931583" cy="6567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sz="2000" b="1" dirty="0" smtClean="0">
                  <a:solidFill>
                    <a:srgbClr val="EA1D25"/>
                  </a:solidFill>
                  <a:latin typeface="Arial" panose="020B0604020202020204"/>
                </a:rPr>
                <a:t>0,64 </a:t>
              </a:r>
              <a:r>
                <a:rPr lang="vi-VN" sz="2000" b="1" dirty="0">
                  <a:solidFill>
                    <a:srgbClr val="EA1D25"/>
                  </a:solidFill>
                  <a:latin typeface="Arial" panose="020B0604020202020204"/>
                </a:rPr>
                <a:t>gam</a:t>
              </a:r>
              <a:endParaRPr lang="en-US" sz="2000" b="1" dirty="0">
                <a:solidFill>
                  <a:srgbClr val="098CAF"/>
                </a:solidFill>
                <a:latin typeface="Arial" panose="020B0604020202020204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130080" y="2276696"/>
            <a:ext cx="1394248" cy="1763558"/>
            <a:chOff x="4728444" y="2177715"/>
            <a:chExt cx="1967760" cy="2894605"/>
          </a:xfrm>
          <a:solidFill>
            <a:srgbClr val="800040"/>
          </a:solidFill>
        </p:grpSpPr>
        <p:sp>
          <p:nvSpPr>
            <p:cNvPr id="40" name="Freeform 62"/>
            <p:cNvSpPr>
              <a:spLocks/>
            </p:cNvSpPr>
            <p:nvPr/>
          </p:nvSpPr>
          <p:spPr bwMode="auto">
            <a:xfrm>
              <a:off x="4728444" y="2177715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8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8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2" y="1197"/>
                    <a:pt x="751" y="1197"/>
                  </a:cubicBezTo>
                  <a:cubicBezTo>
                    <a:pt x="38" y="1197"/>
                    <a:pt x="38" y="1197"/>
                    <a:pt x="38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1" name="Freeform 68"/>
            <p:cNvSpPr>
              <a:spLocks/>
            </p:cNvSpPr>
            <p:nvPr/>
          </p:nvSpPr>
          <p:spPr bwMode="auto">
            <a:xfrm>
              <a:off x="4728444" y="2177715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8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2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2" name="Rectangle 69"/>
            <p:cNvSpPr>
              <a:spLocks noChangeArrowheads="1"/>
            </p:cNvSpPr>
            <p:nvPr/>
          </p:nvSpPr>
          <p:spPr bwMode="auto">
            <a:xfrm>
              <a:off x="4871832" y="2312786"/>
              <a:ext cx="601795" cy="75775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03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1280" y="4271091"/>
              <a:ext cx="1794924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EA1D25"/>
                  </a:solidFill>
                  <a:latin typeface="Arial" panose="020B0604020202020204"/>
                </a:rPr>
                <a:t>6,64 </a:t>
              </a:r>
              <a:r>
                <a:rPr lang="vi-VN" b="1" dirty="0">
                  <a:solidFill>
                    <a:srgbClr val="EA1D25"/>
                  </a:solidFill>
                  <a:latin typeface="Arial" panose="020B0604020202020204"/>
                </a:rPr>
                <a:t>gam</a:t>
              </a:r>
              <a:endParaRPr lang="en-US" b="1" dirty="0">
                <a:solidFill>
                  <a:srgbClr val="FBAD1A"/>
                </a:solidFill>
                <a:latin typeface="Arial" panose="020B0604020202020204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19741" y="2273171"/>
            <a:ext cx="1354271" cy="1763558"/>
            <a:chOff x="6952673" y="2176848"/>
            <a:chExt cx="1911339" cy="2894605"/>
          </a:xfrm>
        </p:grpSpPr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6952673" y="2176848"/>
              <a:ext cx="1911339" cy="2894605"/>
            </a:xfrm>
            <a:custGeom>
              <a:avLst/>
              <a:gdLst>
                <a:gd name="T0" fmla="*/ 790 w 790"/>
                <a:gd name="T1" fmla="*/ 1158 h 1197"/>
                <a:gd name="T2" fmla="*/ 751 w 790"/>
                <a:gd name="T3" fmla="*/ 1197 h 1197"/>
                <a:gd name="T4" fmla="*/ 39 w 790"/>
                <a:gd name="T5" fmla="*/ 1197 h 1197"/>
                <a:gd name="T6" fmla="*/ 0 w 790"/>
                <a:gd name="T7" fmla="*/ 1158 h 1197"/>
                <a:gd name="T8" fmla="*/ 0 w 790"/>
                <a:gd name="T9" fmla="*/ 39 h 1197"/>
                <a:gd name="T10" fmla="*/ 39 w 790"/>
                <a:gd name="T11" fmla="*/ 0 h 1197"/>
                <a:gd name="T12" fmla="*/ 751 w 790"/>
                <a:gd name="T13" fmla="*/ 0 h 1197"/>
                <a:gd name="T14" fmla="*/ 790 w 790"/>
                <a:gd name="T15" fmla="*/ 39 h 1197"/>
                <a:gd name="T16" fmla="*/ 790 w 790"/>
                <a:gd name="T17" fmla="*/ 1158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1197">
                  <a:moveTo>
                    <a:pt x="790" y="1158"/>
                  </a:moveTo>
                  <a:cubicBezTo>
                    <a:pt x="790" y="1180"/>
                    <a:pt x="773" y="1197"/>
                    <a:pt x="751" y="1197"/>
                  </a:cubicBezTo>
                  <a:cubicBezTo>
                    <a:pt x="39" y="1197"/>
                    <a:pt x="39" y="1197"/>
                    <a:pt x="39" y="1197"/>
                  </a:cubicBezTo>
                  <a:cubicBezTo>
                    <a:pt x="17" y="1197"/>
                    <a:pt x="0" y="1180"/>
                    <a:pt x="0" y="115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1158"/>
                    <a:pt x="790" y="1158"/>
                    <a:pt x="790" y="115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6" name="Freeform 49"/>
            <p:cNvSpPr>
              <a:spLocks/>
            </p:cNvSpPr>
            <p:nvPr/>
          </p:nvSpPr>
          <p:spPr bwMode="auto">
            <a:xfrm>
              <a:off x="6952673" y="2176848"/>
              <a:ext cx="1911339" cy="2852485"/>
            </a:xfrm>
            <a:custGeom>
              <a:avLst/>
              <a:gdLst>
                <a:gd name="T0" fmla="*/ 0 w 790"/>
                <a:gd name="T1" fmla="*/ 1158 h 1180"/>
                <a:gd name="T2" fmla="*/ 0 w 790"/>
                <a:gd name="T3" fmla="*/ 39 h 1180"/>
                <a:gd name="T4" fmla="*/ 39 w 790"/>
                <a:gd name="T5" fmla="*/ 0 h 1180"/>
                <a:gd name="T6" fmla="*/ 751 w 790"/>
                <a:gd name="T7" fmla="*/ 0 h 1180"/>
                <a:gd name="T8" fmla="*/ 790 w 790"/>
                <a:gd name="T9" fmla="*/ 39 h 1180"/>
                <a:gd name="T10" fmla="*/ 0 w 790"/>
                <a:gd name="T11" fmla="*/ 1158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1180">
                  <a:moveTo>
                    <a:pt x="0" y="115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773" y="0"/>
                    <a:pt x="790" y="17"/>
                    <a:pt x="790" y="39"/>
                  </a:cubicBezTo>
                  <a:cubicBezTo>
                    <a:pt x="790" y="39"/>
                    <a:pt x="0" y="1180"/>
                    <a:pt x="0" y="1158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b="1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7" name="Rectangle 50"/>
            <p:cNvSpPr>
              <a:spLocks noChangeArrowheads="1"/>
            </p:cNvSpPr>
            <p:nvPr/>
          </p:nvSpPr>
          <p:spPr bwMode="auto">
            <a:xfrm>
              <a:off x="7096060" y="2311919"/>
              <a:ext cx="601795" cy="757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 smtClean="0">
                  <a:solidFill>
                    <a:srgbClr val="F2F2F2"/>
                  </a:solidFill>
                  <a:latin typeface="Arial" panose="020B0604020202020204"/>
                </a:rPr>
                <a:t>04</a:t>
              </a:r>
              <a:endParaRPr lang="en-US" altLang="en-US" sz="3000" b="1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249100" y="4291640"/>
              <a:ext cx="1532157" cy="6062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vi-VN" b="1" dirty="0" smtClean="0">
                  <a:solidFill>
                    <a:srgbClr val="EA1D25"/>
                  </a:solidFill>
                  <a:latin typeface="Arial" panose="020B0604020202020204"/>
                </a:rPr>
                <a:t>6,4 gam</a:t>
              </a:r>
              <a:endParaRPr lang="en-US" b="1" dirty="0">
                <a:solidFill>
                  <a:srgbClr val="EA1D25"/>
                </a:solidFill>
                <a:latin typeface="Arial" panose="020B0604020202020204"/>
              </a:endParaRPr>
            </a:p>
          </p:txBody>
        </p:sp>
      </p:grpSp>
      <p:sp>
        <p:nvSpPr>
          <p:cNvPr id="50" name="Freeform 46"/>
          <p:cNvSpPr>
            <a:spLocks/>
          </p:cNvSpPr>
          <p:nvPr/>
        </p:nvSpPr>
        <p:spPr bwMode="auto">
          <a:xfrm>
            <a:off x="452928" y="228786"/>
            <a:ext cx="8150742" cy="1246881"/>
          </a:xfrm>
          <a:custGeom>
            <a:avLst/>
            <a:gdLst>
              <a:gd name="T0" fmla="*/ 0 w 2107"/>
              <a:gd name="T1" fmla="*/ 174 h 348"/>
              <a:gd name="T2" fmla="*/ 173 w 2107"/>
              <a:gd name="T3" fmla="*/ 348 h 348"/>
              <a:gd name="T4" fmla="*/ 1933 w 2107"/>
              <a:gd name="T5" fmla="*/ 348 h 348"/>
              <a:gd name="T6" fmla="*/ 2107 w 2107"/>
              <a:gd name="T7" fmla="*/ 174 h 348"/>
              <a:gd name="T8" fmla="*/ 1933 w 2107"/>
              <a:gd name="T9" fmla="*/ 0 h 348"/>
              <a:gd name="T10" fmla="*/ 173 w 2107"/>
              <a:gd name="T11" fmla="*/ 0 h 348"/>
              <a:gd name="T12" fmla="*/ 0 w 2107"/>
              <a:gd name="T13" fmla="*/ 174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07" h="348">
                <a:moveTo>
                  <a:pt x="0" y="174"/>
                </a:moveTo>
                <a:cubicBezTo>
                  <a:pt x="0" y="270"/>
                  <a:pt x="77" y="348"/>
                  <a:pt x="173" y="348"/>
                </a:cubicBezTo>
                <a:cubicBezTo>
                  <a:pt x="1933" y="348"/>
                  <a:pt x="1933" y="348"/>
                  <a:pt x="1933" y="348"/>
                </a:cubicBezTo>
                <a:cubicBezTo>
                  <a:pt x="2029" y="348"/>
                  <a:pt x="2107" y="270"/>
                  <a:pt x="2107" y="174"/>
                </a:cubicBezTo>
                <a:cubicBezTo>
                  <a:pt x="2107" y="78"/>
                  <a:pt x="2029" y="0"/>
                  <a:pt x="1933" y="0"/>
                </a:cubicBezTo>
                <a:cubicBezTo>
                  <a:pt x="173" y="0"/>
                  <a:pt x="173" y="0"/>
                  <a:pt x="173" y="0"/>
                </a:cubicBezTo>
                <a:cubicBezTo>
                  <a:pt x="77" y="0"/>
                  <a:pt x="0" y="78"/>
                  <a:pt x="0" y="174"/>
                </a:cubicBezTo>
                <a:close/>
              </a:path>
            </a:pathLst>
          </a:custGeom>
          <a:solidFill>
            <a:srgbClr val="098CA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3F3F3F"/>
              </a:solidFill>
              <a:latin typeface="Arial" panose="020B0604020202020204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7484351" y="294557"/>
            <a:ext cx="1053085" cy="1115337"/>
            <a:chOff x="7484351" y="294557"/>
            <a:chExt cx="1053085" cy="1115337"/>
          </a:xfrm>
        </p:grpSpPr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7484351" y="294557"/>
              <a:ext cx="1053085" cy="1115337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rgbClr val="3F3F3F"/>
                </a:solidFill>
                <a:latin typeface="Arial" panose="020B0604020202020204"/>
              </a:endParaRPr>
            </a:p>
          </p:txBody>
        </p:sp>
        <p:sp>
          <p:nvSpPr>
            <p:cNvPr id="52" name="Rectangle 48"/>
            <p:cNvSpPr>
              <a:spLocks noChangeArrowheads="1"/>
            </p:cNvSpPr>
            <p:nvPr/>
          </p:nvSpPr>
          <p:spPr bwMode="auto">
            <a:xfrm>
              <a:off x="7700992" y="544448"/>
              <a:ext cx="751996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dirty="0" smtClean="0">
                  <a:solidFill>
                    <a:srgbClr val="098CAF"/>
                  </a:solidFill>
                  <a:latin typeface="Arial" panose="020B0604020202020204"/>
                </a:rPr>
                <a:t>0</a:t>
              </a:r>
              <a:r>
                <a:rPr lang="vi-VN" altLang="en-US" sz="4000" dirty="0" smtClean="0">
                  <a:solidFill>
                    <a:srgbClr val="098CAF"/>
                  </a:solidFill>
                  <a:latin typeface="Arial" panose="020B0604020202020204"/>
                </a:rPr>
                <a:t>6</a:t>
              </a:r>
              <a:endParaRPr lang="en-US" altLang="en-US" sz="1200" dirty="0" smtClean="0">
                <a:solidFill>
                  <a:srgbClr val="3F3F3F"/>
                </a:solidFill>
                <a:latin typeface="Arial" panose="020B0604020202020204"/>
              </a:endParaRPr>
            </a:p>
          </p:txBody>
        </p:sp>
      </p:grpSp>
      <p:sp>
        <p:nvSpPr>
          <p:cNvPr id="53" name="TextBox 173"/>
          <p:cNvSpPr txBox="1"/>
          <p:nvPr/>
        </p:nvSpPr>
        <p:spPr>
          <a:xfrm flipH="1">
            <a:off x="359532" y="303673"/>
            <a:ext cx="70403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  </a:t>
            </a:r>
            <a:r>
              <a:rPr lang="vi-VN" sz="2500" b="1" dirty="0" smtClean="0">
                <a:solidFill>
                  <a:prstClr val="white"/>
                </a:solidFill>
                <a:latin typeface="Arial" panose="020B0604020202020204"/>
              </a:rPr>
              <a:t>2,24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(l)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khí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lưu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huỳnh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đioxit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vi-VN" sz="2500" b="1" dirty="0" smtClean="0">
                <a:solidFill>
                  <a:prstClr val="white"/>
                </a:solidFill>
                <a:latin typeface="Arial" panose="020B0604020202020204"/>
              </a:rPr>
              <a:t>S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O</a:t>
            </a:r>
            <a:r>
              <a:rPr lang="en-US" sz="2500" b="1" baseline="-25000" dirty="0" smtClean="0">
                <a:solidFill>
                  <a:prstClr val="white"/>
                </a:solidFill>
                <a:latin typeface="Arial" panose="020B0604020202020204"/>
              </a:rPr>
              <a:t>2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vi-VN" sz="2500" b="1" dirty="0">
                <a:solidFill>
                  <a:prstClr val="white"/>
                </a:solidFill>
                <a:latin typeface="Arial" panose="020B0604020202020204"/>
              </a:rPr>
              <a:t>ở </a:t>
            </a:r>
            <a:r>
              <a:rPr lang="en-US" sz="2500" b="1" dirty="0">
                <a:solidFill>
                  <a:prstClr val="white"/>
                </a:solidFill>
                <a:latin typeface="Arial" panose="020B0604020202020204"/>
              </a:rPr>
              <a:t>(</a:t>
            </a:r>
            <a:r>
              <a:rPr lang="en-US" sz="2500" b="1" dirty="0" err="1">
                <a:solidFill>
                  <a:prstClr val="white"/>
                </a:solidFill>
                <a:latin typeface="Arial" panose="020B0604020202020204"/>
              </a:rPr>
              <a:t>đktc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)</a:t>
            </a:r>
            <a:r>
              <a:rPr lang="vi-VN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có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vi-VN" sz="2500" b="1" dirty="0" smtClean="0">
                <a:solidFill>
                  <a:prstClr val="white"/>
                </a:solidFill>
                <a:latin typeface="Arial" panose="020B0604020202020204"/>
              </a:rPr>
              <a:t>khối lượng</a:t>
            </a:r>
            <a:r>
              <a:rPr lang="en-US" sz="2500" b="1" dirty="0" smtClean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2500" b="1" dirty="0" err="1" smtClean="0">
                <a:solidFill>
                  <a:prstClr val="white"/>
                </a:solidFill>
                <a:latin typeface="Arial" panose="020B0604020202020204"/>
              </a:rPr>
              <a:t>là</a:t>
            </a:r>
            <a:r>
              <a:rPr lang="vi-VN" sz="2500" b="1" dirty="0" smtClean="0">
                <a:solidFill>
                  <a:prstClr val="white"/>
                </a:solidFill>
                <a:latin typeface="Arial" panose="020B0604020202020204"/>
              </a:rPr>
              <a:t>:</a:t>
            </a:r>
            <a:endParaRPr lang="en-US" sz="2500" b="1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29" y="4288491"/>
            <a:ext cx="717438" cy="717438"/>
          </a:xfrm>
          <a:prstGeom prst="rect">
            <a:avLst/>
          </a:prstGeom>
        </p:spPr>
      </p:pic>
      <p:pic>
        <p:nvPicPr>
          <p:cNvPr id="55" name="Picture 54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73" y="4147782"/>
            <a:ext cx="869561" cy="86956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357" y="4288490"/>
            <a:ext cx="717438" cy="71743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738" y="4223844"/>
            <a:ext cx="717438" cy="717438"/>
          </a:xfrm>
          <a:prstGeom prst="rect">
            <a:avLst/>
          </a:prstGeom>
        </p:spPr>
      </p:pic>
      <p:sp>
        <p:nvSpPr>
          <p:cNvPr id="2" name="Action Button: Back or Previous 1">
            <a:hlinkClick r:id="rId5" action="ppaction://hlinksldjump" highlightClick="1"/>
          </p:cNvPr>
          <p:cNvSpPr/>
          <p:nvPr/>
        </p:nvSpPr>
        <p:spPr>
          <a:xfrm>
            <a:off x="8352420" y="6633356"/>
            <a:ext cx="251250" cy="22464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ction Button: Forward or Next 2">
            <a:hlinkClick r:id="rId6" action="ppaction://hlinksldjump" highlightClick="1"/>
          </p:cNvPr>
          <p:cNvSpPr/>
          <p:nvPr/>
        </p:nvSpPr>
        <p:spPr>
          <a:xfrm>
            <a:off x="8784468" y="6633356"/>
            <a:ext cx="216024" cy="2246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78" y="6144633"/>
            <a:ext cx="504056" cy="37799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53468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0" grpId="0" animBg="1"/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99" descr="car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114300"/>
            <a:ext cx="10007601" cy="723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60" name="TextBox 3"/>
          <p:cNvSpPr txBox="1">
            <a:spLocks noChangeArrowheads="1"/>
          </p:cNvSpPr>
          <p:nvPr/>
        </p:nvSpPr>
        <p:spPr bwMode="auto">
          <a:xfrm>
            <a:off x="3636963" y="146050"/>
            <a:ext cx="19034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FFFF"/>
                </a:solidFill>
                <a:cs typeface="Arial" panose="020B0604020202020204" pitchFamily="34" charset="0"/>
              </a:rPr>
              <a:t>Dặn dò</a:t>
            </a:r>
          </a:p>
        </p:txBody>
      </p:sp>
      <p:sp>
        <p:nvSpPr>
          <p:cNvPr id="6" name="Freeform 5"/>
          <p:cNvSpPr/>
          <p:nvPr/>
        </p:nvSpPr>
        <p:spPr>
          <a:xfrm>
            <a:off x="3783013" y="1482725"/>
            <a:ext cx="517525" cy="1604963"/>
          </a:xfrm>
          <a:custGeom>
            <a:avLst/>
            <a:gdLst>
              <a:gd name="connsiteX0" fmla="*/ 508000 w 514350"/>
              <a:gd name="connsiteY0" fmla="*/ 0 h 1606550"/>
              <a:gd name="connsiteX1" fmla="*/ 0 w 514350"/>
              <a:gd name="connsiteY1" fmla="*/ 539750 h 1606550"/>
              <a:gd name="connsiteX2" fmla="*/ 0 w 514350"/>
              <a:gd name="connsiteY2" fmla="*/ 1606550 h 1606550"/>
              <a:gd name="connsiteX3" fmla="*/ 514350 w 514350"/>
              <a:gd name="connsiteY3" fmla="*/ 1085850 h 1606550"/>
              <a:gd name="connsiteX4" fmla="*/ 508000 w 514350"/>
              <a:gd name="connsiteY4" fmla="*/ 0 h 1606550"/>
              <a:gd name="connsiteX0" fmla="*/ 515144 w 515676"/>
              <a:gd name="connsiteY0" fmla="*/ 0 h 1606550"/>
              <a:gd name="connsiteX1" fmla="*/ 0 w 515676"/>
              <a:gd name="connsiteY1" fmla="*/ 539750 h 1606550"/>
              <a:gd name="connsiteX2" fmla="*/ 0 w 515676"/>
              <a:gd name="connsiteY2" fmla="*/ 1606550 h 1606550"/>
              <a:gd name="connsiteX3" fmla="*/ 514350 w 515676"/>
              <a:gd name="connsiteY3" fmla="*/ 1085850 h 1606550"/>
              <a:gd name="connsiteX4" fmla="*/ 515144 w 515676"/>
              <a:gd name="connsiteY4" fmla="*/ 0 h 1606550"/>
              <a:gd name="connsiteX0" fmla="*/ 515144 w 516731"/>
              <a:gd name="connsiteY0" fmla="*/ 0 h 1606550"/>
              <a:gd name="connsiteX1" fmla="*/ 0 w 516731"/>
              <a:gd name="connsiteY1" fmla="*/ 539750 h 1606550"/>
              <a:gd name="connsiteX2" fmla="*/ 0 w 516731"/>
              <a:gd name="connsiteY2" fmla="*/ 1606550 h 1606550"/>
              <a:gd name="connsiteX3" fmla="*/ 516731 w 516731"/>
              <a:gd name="connsiteY3" fmla="*/ 1078706 h 1606550"/>
              <a:gd name="connsiteX4" fmla="*/ 515144 w 516731"/>
              <a:gd name="connsiteY4" fmla="*/ 0 h 1606550"/>
              <a:gd name="connsiteX0" fmla="*/ 517525 w 518057"/>
              <a:gd name="connsiteY0" fmla="*/ 0 h 1608931"/>
              <a:gd name="connsiteX1" fmla="*/ 0 w 518057"/>
              <a:gd name="connsiteY1" fmla="*/ 542131 h 1608931"/>
              <a:gd name="connsiteX2" fmla="*/ 0 w 518057"/>
              <a:gd name="connsiteY2" fmla="*/ 1608931 h 1608931"/>
              <a:gd name="connsiteX3" fmla="*/ 516731 w 518057"/>
              <a:gd name="connsiteY3" fmla="*/ 1081087 h 1608931"/>
              <a:gd name="connsiteX4" fmla="*/ 517525 w 518057"/>
              <a:gd name="connsiteY4" fmla="*/ 0 h 1608931"/>
              <a:gd name="connsiteX0" fmla="*/ 517525 w 518057"/>
              <a:gd name="connsiteY0" fmla="*/ 0 h 1608931"/>
              <a:gd name="connsiteX1" fmla="*/ 0 w 518057"/>
              <a:gd name="connsiteY1" fmla="*/ 542131 h 1608931"/>
              <a:gd name="connsiteX2" fmla="*/ 0 w 518057"/>
              <a:gd name="connsiteY2" fmla="*/ 1608931 h 1608931"/>
              <a:gd name="connsiteX3" fmla="*/ 516731 w 518057"/>
              <a:gd name="connsiteY3" fmla="*/ 1081087 h 1608931"/>
              <a:gd name="connsiteX4" fmla="*/ 517525 w 518057"/>
              <a:gd name="connsiteY4" fmla="*/ 0 h 1608931"/>
              <a:gd name="connsiteX0" fmla="*/ 515144 w 516731"/>
              <a:gd name="connsiteY0" fmla="*/ 0 h 1611312"/>
              <a:gd name="connsiteX1" fmla="*/ 0 w 516731"/>
              <a:gd name="connsiteY1" fmla="*/ 544512 h 1611312"/>
              <a:gd name="connsiteX2" fmla="*/ 0 w 516731"/>
              <a:gd name="connsiteY2" fmla="*/ 1611312 h 1611312"/>
              <a:gd name="connsiteX3" fmla="*/ 516731 w 516731"/>
              <a:gd name="connsiteY3" fmla="*/ 1083468 h 1611312"/>
              <a:gd name="connsiteX4" fmla="*/ 515144 w 516731"/>
              <a:gd name="connsiteY4" fmla="*/ 0 h 1611312"/>
              <a:gd name="connsiteX0" fmla="*/ 512763 w 516731"/>
              <a:gd name="connsiteY0" fmla="*/ 0 h 1604168"/>
              <a:gd name="connsiteX1" fmla="*/ 0 w 516731"/>
              <a:gd name="connsiteY1" fmla="*/ 537368 h 1604168"/>
              <a:gd name="connsiteX2" fmla="*/ 0 w 516731"/>
              <a:gd name="connsiteY2" fmla="*/ 1604168 h 1604168"/>
              <a:gd name="connsiteX3" fmla="*/ 516731 w 516731"/>
              <a:gd name="connsiteY3" fmla="*/ 1076324 h 1604168"/>
              <a:gd name="connsiteX4" fmla="*/ 512763 w 516731"/>
              <a:gd name="connsiteY4" fmla="*/ 0 h 1604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731" h="1604168">
                <a:moveTo>
                  <a:pt x="512763" y="0"/>
                </a:moveTo>
                <a:lnTo>
                  <a:pt x="0" y="537368"/>
                </a:lnTo>
                <a:lnTo>
                  <a:pt x="0" y="1604168"/>
                </a:lnTo>
                <a:lnTo>
                  <a:pt x="516731" y="1076324"/>
                </a:lnTo>
                <a:cubicBezTo>
                  <a:pt x="514614" y="714374"/>
                  <a:pt x="514880" y="361950"/>
                  <a:pt x="512763" y="0"/>
                </a:cubicBezTo>
                <a:close/>
              </a:path>
            </a:pathLst>
          </a:custGeom>
          <a:solidFill>
            <a:srgbClr val="FF658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1578987" y="1151698"/>
            <a:ext cx="1379537" cy="3098368"/>
          </a:xfrm>
          <a:prstGeom prst="round2SameRect">
            <a:avLst>
              <a:gd name="adj1" fmla="val 49419"/>
              <a:gd name="adj2" fmla="val 0"/>
            </a:avLst>
          </a:prstGeom>
          <a:solidFill>
            <a:srgbClr val="FF2E5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063" name="Group 7"/>
          <p:cNvGrpSpPr>
            <a:grpSpLocks/>
          </p:cNvGrpSpPr>
          <p:nvPr/>
        </p:nvGrpSpPr>
        <p:grpSpPr bwMode="auto">
          <a:xfrm flipH="1">
            <a:off x="5346700" y="2555875"/>
            <a:ext cx="3279775" cy="1604963"/>
            <a:chOff x="5187951" y="1304132"/>
            <a:chExt cx="3278980" cy="1604168"/>
          </a:xfrm>
        </p:grpSpPr>
        <p:sp>
          <p:nvSpPr>
            <p:cNvPr id="9" name="Freeform 8"/>
            <p:cNvSpPr/>
            <p:nvPr/>
          </p:nvSpPr>
          <p:spPr>
            <a:xfrm>
              <a:off x="7949531" y="1304132"/>
              <a:ext cx="517400" cy="1604168"/>
            </a:xfrm>
            <a:custGeom>
              <a:avLst/>
              <a:gdLst>
                <a:gd name="connsiteX0" fmla="*/ 508000 w 514350"/>
                <a:gd name="connsiteY0" fmla="*/ 0 h 1606550"/>
                <a:gd name="connsiteX1" fmla="*/ 0 w 514350"/>
                <a:gd name="connsiteY1" fmla="*/ 539750 h 1606550"/>
                <a:gd name="connsiteX2" fmla="*/ 0 w 514350"/>
                <a:gd name="connsiteY2" fmla="*/ 1606550 h 1606550"/>
                <a:gd name="connsiteX3" fmla="*/ 514350 w 514350"/>
                <a:gd name="connsiteY3" fmla="*/ 1085850 h 1606550"/>
                <a:gd name="connsiteX4" fmla="*/ 508000 w 514350"/>
                <a:gd name="connsiteY4" fmla="*/ 0 h 1606550"/>
                <a:gd name="connsiteX0" fmla="*/ 515144 w 515676"/>
                <a:gd name="connsiteY0" fmla="*/ 0 h 1606550"/>
                <a:gd name="connsiteX1" fmla="*/ 0 w 515676"/>
                <a:gd name="connsiteY1" fmla="*/ 539750 h 1606550"/>
                <a:gd name="connsiteX2" fmla="*/ 0 w 515676"/>
                <a:gd name="connsiteY2" fmla="*/ 1606550 h 1606550"/>
                <a:gd name="connsiteX3" fmla="*/ 514350 w 515676"/>
                <a:gd name="connsiteY3" fmla="*/ 1085850 h 1606550"/>
                <a:gd name="connsiteX4" fmla="*/ 515144 w 515676"/>
                <a:gd name="connsiteY4" fmla="*/ 0 h 1606550"/>
                <a:gd name="connsiteX0" fmla="*/ 515144 w 516731"/>
                <a:gd name="connsiteY0" fmla="*/ 0 h 1606550"/>
                <a:gd name="connsiteX1" fmla="*/ 0 w 516731"/>
                <a:gd name="connsiteY1" fmla="*/ 539750 h 1606550"/>
                <a:gd name="connsiteX2" fmla="*/ 0 w 516731"/>
                <a:gd name="connsiteY2" fmla="*/ 1606550 h 1606550"/>
                <a:gd name="connsiteX3" fmla="*/ 516731 w 516731"/>
                <a:gd name="connsiteY3" fmla="*/ 1078706 h 1606550"/>
                <a:gd name="connsiteX4" fmla="*/ 515144 w 516731"/>
                <a:gd name="connsiteY4" fmla="*/ 0 h 1606550"/>
                <a:gd name="connsiteX0" fmla="*/ 517525 w 518057"/>
                <a:gd name="connsiteY0" fmla="*/ 0 h 1608931"/>
                <a:gd name="connsiteX1" fmla="*/ 0 w 518057"/>
                <a:gd name="connsiteY1" fmla="*/ 542131 h 1608931"/>
                <a:gd name="connsiteX2" fmla="*/ 0 w 518057"/>
                <a:gd name="connsiteY2" fmla="*/ 1608931 h 1608931"/>
                <a:gd name="connsiteX3" fmla="*/ 516731 w 518057"/>
                <a:gd name="connsiteY3" fmla="*/ 1081087 h 1608931"/>
                <a:gd name="connsiteX4" fmla="*/ 517525 w 518057"/>
                <a:gd name="connsiteY4" fmla="*/ 0 h 1608931"/>
                <a:gd name="connsiteX0" fmla="*/ 517525 w 518057"/>
                <a:gd name="connsiteY0" fmla="*/ 0 h 1608931"/>
                <a:gd name="connsiteX1" fmla="*/ 0 w 518057"/>
                <a:gd name="connsiteY1" fmla="*/ 542131 h 1608931"/>
                <a:gd name="connsiteX2" fmla="*/ 0 w 518057"/>
                <a:gd name="connsiteY2" fmla="*/ 1608931 h 1608931"/>
                <a:gd name="connsiteX3" fmla="*/ 516731 w 518057"/>
                <a:gd name="connsiteY3" fmla="*/ 1081087 h 1608931"/>
                <a:gd name="connsiteX4" fmla="*/ 517525 w 518057"/>
                <a:gd name="connsiteY4" fmla="*/ 0 h 1608931"/>
                <a:gd name="connsiteX0" fmla="*/ 515144 w 516731"/>
                <a:gd name="connsiteY0" fmla="*/ 0 h 1611312"/>
                <a:gd name="connsiteX1" fmla="*/ 0 w 516731"/>
                <a:gd name="connsiteY1" fmla="*/ 544512 h 1611312"/>
                <a:gd name="connsiteX2" fmla="*/ 0 w 516731"/>
                <a:gd name="connsiteY2" fmla="*/ 1611312 h 1611312"/>
                <a:gd name="connsiteX3" fmla="*/ 516731 w 516731"/>
                <a:gd name="connsiteY3" fmla="*/ 1083468 h 1611312"/>
                <a:gd name="connsiteX4" fmla="*/ 515144 w 516731"/>
                <a:gd name="connsiteY4" fmla="*/ 0 h 1611312"/>
                <a:gd name="connsiteX0" fmla="*/ 512763 w 516731"/>
                <a:gd name="connsiteY0" fmla="*/ 0 h 1604168"/>
                <a:gd name="connsiteX1" fmla="*/ 0 w 516731"/>
                <a:gd name="connsiteY1" fmla="*/ 537368 h 1604168"/>
                <a:gd name="connsiteX2" fmla="*/ 0 w 516731"/>
                <a:gd name="connsiteY2" fmla="*/ 1604168 h 1604168"/>
                <a:gd name="connsiteX3" fmla="*/ 516731 w 516731"/>
                <a:gd name="connsiteY3" fmla="*/ 1076324 h 1604168"/>
                <a:gd name="connsiteX4" fmla="*/ 512763 w 516731"/>
                <a:gd name="connsiteY4" fmla="*/ 0 h 1604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6731" h="1604168">
                  <a:moveTo>
                    <a:pt x="512763" y="0"/>
                  </a:moveTo>
                  <a:lnTo>
                    <a:pt x="0" y="537368"/>
                  </a:lnTo>
                  <a:lnTo>
                    <a:pt x="0" y="1604168"/>
                  </a:lnTo>
                  <a:lnTo>
                    <a:pt x="516731" y="1076324"/>
                  </a:lnTo>
                  <a:cubicBezTo>
                    <a:pt x="514614" y="714374"/>
                    <a:pt x="514880" y="361950"/>
                    <a:pt x="512763" y="0"/>
                  </a:cubicBezTo>
                  <a:close/>
                </a:path>
              </a:pathLst>
            </a:custGeom>
            <a:solidFill>
              <a:srgbClr val="3D3D3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16200000">
              <a:off x="6037193" y="994374"/>
              <a:ext cx="1063098" cy="27615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50505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7" name="Freeform 16"/>
          <p:cNvSpPr/>
          <p:nvPr/>
        </p:nvSpPr>
        <p:spPr>
          <a:xfrm>
            <a:off x="3783013" y="3625850"/>
            <a:ext cx="517525" cy="1603375"/>
          </a:xfrm>
          <a:custGeom>
            <a:avLst/>
            <a:gdLst>
              <a:gd name="connsiteX0" fmla="*/ 508000 w 514350"/>
              <a:gd name="connsiteY0" fmla="*/ 0 h 1606550"/>
              <a:gd name="connsiteX1" fmla="*/ 0 w 514350"/>
              <a:gd name="connsiteY1" fmla="*/ 539750 h 1606550"/>
              <a:gd name="connsiteX2" fmla="*/ 0 w 514350"/>
              <a:gd name="connsiteY2" fmla="*/ 1606550 h 1606550"/>
              <a:gd name="connsiteX3" fmla="*/ 514350 w 514350"/>
              <a:gd name="connsiteY3" fmla="*/ 1085850 h 1606550"/>
              <a:gd name="connsiteX4" fmla="*/ 508000 w 514350"/>
              <a:gd name="connsiteY4" fmla="*/ 0 h 1606550"/>
              <a:gd name="connsiteX0" fmla="*/ 515144 w 515676"/>
              <a:gd name="connsiteY0" fmla="*/ 0 h 1606550"/>
              <a:gd name="connsiteX1" fmla="*/ 0 w 515676"/>
              <a:gd name="connsiteY1" fmla="*/ 539750 h 1606550"/>
              <a:gd name="connsiteX2" fmla="*/ 0 w 515676"/>
              <a:gd name="connsiteY2" fmla="*/ 1606550 h 1606550"/>
              <a:gd name="connsiteX3" fmla="*/ 514350 w 515676"/>
              <a:gd name="connsiteY3" fmla="*/ 1085850 h 1606550"/>
              <a:gd name="connsiteX4" fmla="*/ 515144 w 515676"/>
              <a:gd name="connsiteY4" fmla="*/ 0 h 1606550"/>
              <a:gd name="connsiteX0" fmla="*/ 515144 w 516731"/>
              <a:gd name="connsiteY0" fmla="*/ 0 h 1606550"/>
              <a:gd name="connsiteX1" fmla="*/ 0 w 516731"/>
              <a:gd name="connsiteY1" fmla="*/ 539750 h 1606550"/>
              <a:gd name="connsiteX2" fmla="*/ 0 w 516731"/>
              <a:gd name="connsiteY2" fmla="*/ 1606550 h 1606550"/>
              <a:gd name="connsiteX3" fmla="*/ 516731 w 516731"/>
              <a:gd name="connsiteY3" fmla="*/ 1078706 h 1606550"/>
              <a:gd name="connsiteX4" fmla="*/ 515144 w 516731"/>
              <a:gd name="connsiteY4" fmla="*/ 0 h 1606550"/>
              <a:gd name="connsiteX0" fmla="*/ 517525 w 518057"/>
              <a:gd name="connsiteY0" fmla="*/ 0 h 1608931"/>
              <a:gd name="connsiteX1" fmla="*/ 0 w 518057"/>
              <a:gd name="connsiteY1" fmla="*/ 542131 h 1608931"/>
              <a:gd name="connsiteX2" fmla="*/ 0 w 518057"/>
              <a:gd name="connsiteY2" fmla="*/ 1608931 h 1608931"/>
              <a:gd name="connsiteX3" fmla="*/ 516731 w 518057"/>
              <a:gd name="connsiteY3" fmla="*/ 1081087 h 1608931"/>
              <a:gd name="connsiteX4" fmla="*/ 517525 w 518057"/>
              <a:gd name="connsiteY4" fmla="*/ 0 h 1608931"/>
              <a:gd name="connsiteX0" fmla="*/ 517525 w 518057"/>
              <a:gd name="connsiteY0" fmla="*/ 0 h 1608931"/>
              <a:gd name="connsiteX1" fmla="*/ 0 w 518057"/>
              <a:gd name="connsiteY1" fmla="*/ 542131 h 1608931"/>
              <a:gd name="connsiteX2" fmla="*/ 0 w 518057"/>
              <a:gd name="connsiteY2" fmla="*/ 1608931 h 1608931"/>
              <a:gd name="connsiteX3" fmla="*/ 516731 w 518057"/>
              <a:gd name="connsiteY3" fmla="*/ 1081087 h 1608931"/>
              <a:gd name="connsiteX4" fmla="*/ 517525 w 518057"/>
              <a:gd name="connsiteY4" fmla="*/ 0 h 1608931"/>
              <a:gd name="connsiteX0" fmla="*/ 515144 w 516731"/>
              <a:gd name="connsiteY0" fmla="*/ 0 h 1611312"/>
              <a:gd name="connsiteX1" fmla="*/ 0 w 516731"/>
              <a:gd name="connsiteY1" fmla="*/ 544512 h 1611312"/>
              <a:gd name="connsiteX2" fmla="*/ 0 w 516731"/>
              <a:gd name="connsiteY2" fmla="*/ 1611312 h 1611312"/>
              <a:gd name="connsiteX3" fmla="*/ 516731 w 516731"/>
              <a:gd name="connsiteY3" fmla="*/ 1083468 h 1611312"/>
              <a:gd name="connsiteX4" fmla="*/ 515144 w 516731"/>
              <a:gd name="connsiteY4" fmla="*/ 0 h 1611312"/>
              <a:gd name="connsiteX0" fmla="*/ 512763 w 516731"/>
              <a:gd name="connsiteY0" fmla="*/ 0 h 1604168"/>
              <a:gd name="connsiteX1" fmla="*/ 0 w 516731"/>
              <a:gd name="connsiteY1" fmla="*/ 537368 h 1604168"/>
              <a:gd name="connsiteX2" fmla="*/ 0 w 516731"/>
              <a:gd name="connsiteY2" fmla="*/ 1604168 h 1604168"/>
              <a:gd name="connsiteX3" fmla="*/ 516731 w 516731"/>
              <a:gd name="connsiteY3" fmla="*/ 1076324 h 1604168"/>
              <a:gd name="connsiteX4" fmla="*/ 512763 w 516731"/>
              <a:gd name="connsiteY4" fmla="*/ 0 h 1604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731" h="1604168">
                <a:moveTo>
                  <a:pt x="512763" y="0"/>
                </a:moveTo>
                <a:lnTo>
                  <a:pt x="0" y="537368"/>
                </a:lnTo>
                <a:lnTo>
                  <a:pt x="0" y="1604168"/>
                </a:lnTo>
                <a:lnTo>
                  <a:pt x="516731" y="1076324"/>
                </a:lnTo>
                <a:cubicBezTo>
                  <a:pt x="514614" y="714374"/>
                  <a:pt x="514880" y="361950"/>
                  <a:pt x="512763" y="0"/>
                </a:cubicBezTo>
                <a:close/>
              </a:path>
            </a:pathLst>
          </a:custGeom>
          <a:solidFill>
            <a:srgbClr val="53C5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ound Same Side Corner Rectangle 17"/>
          <p:cNvSpPr/>
          <p:nvPr/>
        </p:nvSpPr>
        <p:spPr>
          <a:xfrm rot="16200000">
            <a:off x="1870075" y="3289659"/>
            <a:ext cx="1063625" cy="276225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1AFE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 Single Corner Rectangle 4"/>
          <p:cNvSpPr/>
          <p:nvPr/>
        </p:nvSpPr>
        <p:spPr>
          <a:xfrm>
            <a:off x="4294188" y="1484313"/>
            <a:ext cx="1073150" cy="1073150"/>
          </a:xfrm>
          <a:prstGeom prst="round1Rect">
            <a:avLst>
              <a:gd name="adj" fmla="val 50000"/>
            </a:avLst>
          </a:prstGeom>
          <a:solidFill>
            <a:srgbClr val="FF2E5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94188" y="2557463"/>
            <a:ext cx="1073150" cy="1076325"/>
          </a:xfrm>
          <a:prstGeom prst="rect">
            <a:avLst/>
          </a:prstGeom>
          <a:solidFill>
            <a:srgbClr val="505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294188" y="3629025"/>
            <a:ext cx="1073150" cy="1076325"/>
          </a:xfrm>
          <a:prstGeom prst="rect">
            <a:avLst/>
          </a:prstGeom>
          <a:solidFill>
            <a:srgbClr val="11AFE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3073" name="TextBox 24"/>
          <p:cNvSpPr txBox="1">
            <a:spLocks noChangeArrowheads="1"/>
          </p:cNvSpPr>
          <p:nvPr/>
        </p:nvSpPr>
        <p:spPr bwMode="auto">
          <a:xfrm>
            <a:off x="4398963" y="1695450"/>
            <a:ext cx="842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chemeClr val="bg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3074" name="TextBox 25"/>
          <p:cNvSpPr txBox="1">
            <a:spLocks noChangeArrowheads="1"/>
          </p:cNvSpPr>
          <p:nvPr/>
        </p:nvSpPr>
        <p:spPr bwMode="auto">
          <a:xfrm>
            <a:off x="4398963" y="2757488"/>
            <a:ext cx="842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chemeClr val="bg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3075" name="TextBox 26"/>
          <p:cNvSpPr txBox="1">
            <a:spLocks noChangeArrowheads="1"/>
          </p:cNvSpPr>
          <p:nvPr/>
        </p:nvSpPr>
        <p:spPr bwMode="auto">
          <a:xfrm>
            <a:off x="4398963" y="3844925"/>
            <a:ext cx="842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chemeClr val="bg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13438" y="3217863"/>
            <a:ext cx="2667000" cy="769441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1" dirty="0">
                <a:solidFill>
                  <a:srgbClr val="F2F2F2"/>
                </a:solidFill>
              </a:rPr>
              <a:t>Xem </a:t>
            </a:r>
            <a:r>
              <a:rPr lang="en-US" altLang="en-US" sz="2200" b="1" dirty="0" smtClean="0">
                <a:solidFill>
                  <a:srgbClr val="F2F2F2"/>
                </a:solidFill>
              </a:rPr>
              <a:t>bài </a:t>
            </a:r>
            <a:endParaRPr lang="en-US" altLang="en-US" sz="2200" b="1" dirty="0">
              <a:solidFill>
                <a:srgbClr val="F2F2F2"/>
              </a:solidFill>
            </a:endParaRPr>
          </a:p>
          <a:p>
            <a:pPr algn="ctr" eaLnBrk="1" hangingPunct="1"/>
            <a:r>
              <a:rPr lang="en-US" altLang="en-US" sz="2200" b="1" dirty="0" smtClean="0">
                <a:solidFill>
                  <a:srgbClr val="F2F2F2"/>
                </a:solidFill>
              </a:rPr>
              <a:t>“Tỉ khối chất khí”</a:t>
            </a:r>
            <a:endParaRPr lang="en-US" altLang="en-US" sz="2200" b="1" dirty="0">
              <a:solidFill>
                <a:srgbClr val="F2F2F2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16012" y="2166938"/>
            <a:ext cx="2771775" cy="1246495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 b="1" dirty="0">
                <a:solidFill>
                  <a:srgbClr val="F2F2F2"/>
                </a:solidFill>
              </a:rPr>
              <a:t>Làm bài </a:t>
            </a:r>
            <a:r>
              <a:rPr lang="en-US" altLang="en-US" sz="2500" b="1" dirty="0" err="1">
                <a:solidFill>
                  <a:srgbClr val="F2F2F2"/>
                </a:solidFill>
              </a:rPr>
              <a:t>tập</a:t>
            </a:r>
            <a:r>
              <a:rPr lang="en-US" altLang="en-US" sz="2500" b="1" dirty="0">
                <a:solidFill>
                  <a:srgbClr val="F2F2F2"/>
                </a:solidFill>
              </a:rPr>
              <a:t> </a:t>
            </a:r>
            <a:r>
              <a:rPr lang="en-US" altLang="en-US" sz="2500" b="1" dirty="0" smtClean="0">
                <a:solidFill>
                  <a:srgbClr val="F2F2F2"/>
                </a:solidFill>
              </a:rPr>
              <a:t>3</a:t>
            </a:r>
            <a:r>
              <a:rPr lang="vi-VN" altLang="en-US" sz="2500" b="1" dirty="0" smtClean="0">
                <a:solidFill>
                  <a:srgbClr val="F2F2F2"/>
                </a:solidFill>
              </a:rPr>
              <a:t>bc</a:t>
            </a:r>
            <a:r>
              <a:rPr lang="en-US" altLang="en-US" sz="2500" b="1" dirty="0" smtClean="0">
                <a:solidFill>
                  <a:srgbClr val="F2F2F2"/>
                </a:solidFill>
              </a:rPr>
              <a:t>,5</a:t>
            </a:r>
            <a:r>
              <a:rPr lang="vi-VN" altLang="en-US" sz="2500" b="1" dirty="0" smtClean="0">
                <a:solidFill>
                  <a:srgbClr val="F2F2F2"/>
                </a:solidFill>
              </a:rPr>
              <a:t>,6</a:t>
            </a:r>
            <a:r>
              <a:rPr lang="en-US" altLang="en-US" sz="2500" b="1" dirty="0" smtClean="0">
                <a:solidFill>
                  <a:srgbClr val="F2F2F2"/>
                </a:solidFill>
              </a:rPr>
              <a:t> SGK</a:t>
            </a:r>
            <a:r>
              <a:rPr lang="vi-VN" altLang="en-US" sz="2500" b="1" dirty="0" smtClean="0">
                <a:solidFill>
                  <a:srgbClr val="F2F2F2"/>
                </a:solidFill>
              </a:rPr>
              <a:t> trang 67</a:t>
            </a:r>
            <a:r>
              <a:rPr lang="en-US" altLang="en-US" sz="2500" b="1" dirty="0" smtClean="0">
                <a:solidFill>
                  <a:srgbClr val="F2F2F2"/>
                </a:solidFill>
              </a:rPr>
              <a:t>  </a:t>
            </a:r>
            <a:endParaRPr lang="en-US" altLang="en-US" sz="2500" b="1" dirty="0">
              <a:solidFill>
                <a:srgbClr val="F2F2F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50938" y="4221163"/>
            <a:ext cx="2667000" cy="10156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000" b="1" dirty="0" smtClean="0">
                <a:cs typeface="Arial" panose="020B0604020202020204" pitchFamily="34" charset="0"/>
              </a:rPr>
              <a:t>Học thuộc công thức</a:t>
            </a:r>
            <a:endParaRPr lang="en-US" altLang="en-US" sz="3000" b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60" grpId="0"/>
      <p:bldP spid="11" grpId="0" animBg="1"/>
      <p:bldP spid="19" grpId="0" animBg="1"/>
      <p:bldP spid="43073" grpId="0"/>
      <p:bldP spid="43074" grpId="0"/>
      <p:bldP spid="43075" grpId="0"/>
      <p:bldP spid="29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40"/>
          <p:cNvSpPr>
            <a:spLocks noChangeArrowheads="1"/>
          </p:cNvSpPr>
          <p:nvPr/>
        </p:nvSpPr>
        <p:spPr bwMode="auto">
          <a:xfrm>
            <a:off x="755650" y="1268413"/>
            <a:ext cx="8388350" cy="561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194" name="Text Box 9"/>
          <p:cNvSpPr txBox="1">
            <a:spLocks noChangeArrowheads="1"/>
          </p:cNvSpPr>
          <p:nvPr/>
        </p:nvSpPr>
        <p:spPr bwMode="auto">
          <a:xfrm>
            <a:off x="188063" y="4589318"/>
            <a:ext cx="14622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Thưởng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vi-VN" altLang="en-US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điểm 8</a:t>
            </a:r>
            <a:endParaRPr lang="en-US" altLang="en-US" sz="2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193" name="Text Box 15"/>
          <p:cNvSpPr txBox="1">
            <a:spLocks noChangeArrowheads="1"/>
          </p:cNvSpPr>
          <p:nvPr/>
        </p:nvSpPr>
        <p:spPr bwMode="auto">
          <a:xfrm>
            <a:off x="6156176" y="4558541"/>
            <a:ext cx="290909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Thưởng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vi-VN" altLang="en-US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điểm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vi-VN" altLang="en-US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0</a:t>
            </a:r>
            <a:endParaRPr lang="en-US" altLang="en-US" sz="2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190" name="Text Box 19"/>
          <p:cNvSpPr txBox="1">
            <a:spLocks noChangeArrowheads="1"/>
          </p:cNvSpPr>
          <p:nvPr/>
        </p:nvSpPr>
        <p:spPr bwMode="auto">
          <a:xfrm>
            <a:off x="3383868" y="4603924"/>
            <a:ext cx="151676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 b="1" dirty="0" err="1">
                <a:solidFill>
                  <a:srgbClr val="FF0000"/>
                </a:solidFill>
                <a:cs typeface="Arial" panose="020B0604020202020204" pitchFamily="34" charset="0"/>
              </a:rPr>
              <a:t>Thưởng</a:t>
            </a:r>
            <a:r>
              <a:rPr lang="en-US" altLang="en-US" sz="25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en-US" altLang="en-US" sz="2500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vi-VN" altLang="en-US" sz="25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điểm 9</a:t>
            </a:r>
            <a:endParaRPr lang="en-US" altLang="en-US" sz="25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7186" name="Picture 21" descr="go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297" y="3227844"/>
            <a:ext cx="4284476" cy="3553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24" descr="wh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064" y="3832454"/>
            <a:ext cx="4175956" cy="272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27" descr="r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50" y="3592839"/>
            <a:ext cx="4523910" cy="313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736158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L 5.55556E-7 -0.4391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0.02431 -0.46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-2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16227 L 0.02205 -0.4976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" y="-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6"/>
                  </p:tgtEl>
                </p:cond>
              </p:nextCondLst>
            </p:seq>
          </p:childTnLst>
        </p:cTn>
      </p:par>
    </p:tnLst>
    <p:bldLst>
      <p:bldP spid="7194" grpId="1"/>
      <p:bldP spid="7193" grpId="1"/>
      <p:bldP spid="719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99" descr="car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64" y="-279412"/>
            <a:ext cx="10007601" cy="7237413"/>
          </a:xfrm>
          <a:prstGeom prst="rect">
            <a:avLst/>
          </a:prstGeom>
          <a:solidFill>
            <a:srgbClr val="FF9999"/>
          </a:solidFill>
          <a:ln>
            <a:noFill/>
          </a:ln>
          <a:extLst/>
        </p:spPr>
      </p:pic>
      <p:sp>
        <p:nvSpPr>
          <p:cNvPr id="20" name="TextBox 19"/>
          <p:cNvSpPr txBox="1"/>
          <p:nvPr/>
        </p:nvSpPr>
        <p:spPr>
          <a:xfrm>
            <a:off x="2987824" y="1520788"/>
            <a:ext cx="3024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vi-VN" sz="6600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vi-VN" sz="6600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6600" b="1" dirty="0" smtClean="0">
              <a:ln w="1270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3548" y="2564904"/>
            <a:ext cx="8748464" cy="1323439"/>
          </a:xfrm>
          <a:prstGeom prst="rect">
            <a:avLst/>
          </a:prstGeom>
          <a:solidFill>
            <a:srgbClr val="FF66FF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ln w="12700">
                  <a:solidFill>
                    <a:srgbClr val="ADADAD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sz="4000" b="1" dirty="0">
                <a:ln w="12700">
                  <a:solidFill>
                    <a:srgbClr val="ADADAD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UYỂN ĐỔI GIỮA KHỐI LƯỢNG, THỂ </a:t>
            </a:r>
            <a:r>
              <a:rPr lang="vi-VN" sz="4000" b="1" dirty="0" smtClean="0">
                <a:ln w="12700">
                  <a:solidFill>
                    <a:srgbClr val="ADADAD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 MOL. </a:t>
            </a:r>
            <a:r>
              <a:rPr lang="vi-VN" sz="4000" b="1" dirty="0">
                <a:ln w="12700">
                  <a:solidFill>
                    <a:srgbClr val="ADADAD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TẬP (</a:t>
            </a:r>
            <a:r>
              <a:rPr lang="vi-VN" sz="4000" b="1" dirty="0" smtClean="0">
                <a:ln w="12700">
                  <a:solidFill>
                    <a:srgbClr val="ADADAD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n w="12700">
                  <a:solidFill>
                    <a:srgbClr val="ADADAD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en-US" sz="4000" b="1" dirty="0">
              <a:ln w="12700">
                <a:solidFill>
                  <a:srgbClr val="ADADAD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4374068"/>
            <a:ext cx="1879104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78263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98" descr="car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07" y="-157007"/>
            <a:ext cx="10334625" cy="738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FFFF"/>
                </a:solidFill>
              </a:rPr>
              <a:t>Tiết </a:t>
            </a:r>
            <a:r>
              <a:rPr lang="vi-VN" sz="2400" b="1" dirty="0" smtClean="0">
                <a:solidFill>
                  <a:srgbClr val="FFFFFF"/>
                </a:solidFill>
              </a:rPr>
              <a:t>2</a:t>
            </a:r>
            <a:r>
              <a:rPr lang="en-US" sz="2400" b="1" dirty="0" smtClean="0">
                <a:solidFill>
                  <a:srgbClr val="FFFFFF"/>
                </a:solidFill>
              </a:rPr>
              <a:t>6</a:t>
            </a:r>
            <a:r>
              <a:rPr lang="vi-VN" sz="2400" b="1" dirty="0" smtClean="0">
                <a:solidFill>
                  <a:srgbClr val="FFFFFF"/>
                </a:solidFill>
              </a:rPr>
              <a:t>: </a:t>
            </a:r>
            <a:r>
              <a:rPr lang="en-US" sz="2400" b="1" dirty="0" smtClean="0">
                <a:solidFill>
                  <a:srgbClr val="FFFFFF"/>
                </a:solidFill>
              </a:rPr>
              <a:t>CH</a:t>
            </a:r>
            <a:r>
              <a:rPr lang="vi-VN" sz="2400" b="1" dirty="0" smtClean="0">
                <a:solidFill>
                  <a:srgbClr val="FFFFFF"/>
                </a:solidFill>
              </a:rPr>
              <a:t>UYỂN </a:t>
            </a:r>
            <a:r>
              <a:rPr lang="vi-VN" sz="2400" b="1" dirty="0">
                <a:solidFill>
                  <a:srgbClr val="FFFFFF"/>
                </a:solidFill>
              </a:rPr>
              <a:t>ĐỔI GIỮA KHỐI LƯỢNG, THỂ TÍCH </a:t>
            </a:r>
            <a:r>
              <a:rPr lang="vi-VN" sz="2400" b="1" dirty="0" smtClean="0">
                <a:solidFill>
                  <a:srgbClr val="FFFFFF"/>
                </a:solidFill>
              </a:rPr>
              <a:t>MOL 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algn="ctr"/>
            <a:r>
              <a:rPr lang="vi-VN" sz="2400" b="1" dirty="0" smtClean="0">
                <a:solidFill>
                  <a:srgbClr val="FFFFFF"/>
                </a:solidFill>
              </a:rPr>
              <a:t> </a:t>
            </a:r>
            <a:r>
              <a:rPr lang="vi-VN" sz="2400" b="1" dirty="0">
                <a:solidFill>
                  <a:srgbClr val="FFFFFF"/>
                </a:solidFill>
              </a:rPr>
              <a:t>LUYỆN TẬP (</a:t>
            </a:r>
            <a:r>
              <a:rPr lang="vi-VN" sz="2400" b="1" dirty="0" smtClean="0">
                <a:solidFill>
                  <a:srgbClr val="FFFFFF"/>
                </a:solidFill>
              </a:rPr>
              <a:t>t</a:t>
            </a:r>
            <a:r>
              <a:rPr lang="en-US" sz="2400" b="1" dirty="0" smtClean="0">
                <a:solidFill>
                  <a:srgbClr val="FFFFFF"/>
                </a:solidFill>
              </a:rPr>
              <a:t>2)</a:t>
            </a:r>
            <a:endParaRPr lang="en-US" sz="2400" dirty="0">
              <a:solidFill>
                <a:srgbClr val="FFFFFF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30954" y="1400331"/>
            <a:ext cx="8282092" cy="894738"/>
            <a:chOff x="701058" y="1975578"/>
            <a:chExt cx="8059232" cy="894738"/>
          </a:xfrm>
        </p:grpSpPr>
        <p:sp>
          <p:nvSpPr>
            <p:cNvPr id="31" name="Freeform 20"/>
            <p:cNvSpPr>
              <a:spLocks/>
            </p:cNvSpPr>
            <p:nvPr/>
          </p:nvSpPr>
          <p:spPr bwMode="auto">
            <a:xfrm>
              <a:off x="701058" y="1975578"/>
              <a:ext cx="7975398" cy="894738"/>
            </a:xfrm>
            <a:custGeom>
              <a:avLst/>
              <a:gdLst>
                <a:gd name="T0" fmla="*/ 2107 w 2107"/>
                <a:gd name="T1" fmla="*/ 174 h 348"/>
                <a:gd name="T2" fmla="*/ 1933 w 2107"/>
                <a:gd name="T3" fmla="*/ 348 h 348"/>
                <a:gd name="T4" fmla="*/ 173 w 2107"/>
                <a:gd name="T5" fmla="*/ 348 h 348"/>
                <a:gd name="T6" fmla="*/ 0 w 2107"/>
                <a:gd name="T7" fmla="*/ 174 h 348"/>
                <a:gd name="T8" fmla="*/ 173 w 2107"/>
                <a:gd name="T9" fmla="*/ 0 h 348"/>
                <a:gd name="T10" fmla="*/ 1933 w 2107"/>
                <a:gd name="T11" fmla="*/ 0 h 348"/>
                <a:gd name="T12" fmla="*/ 2107 w 2107"/>
                <a:gd name="T13" fmla="*/ 17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7" h="348">
                  <a:moveTo>
                    <a:pt x="2107" y="174"/>
                  </a:moveTo>
                  <a:cubicBezTo>
                    <a:pt x="2107" y="270"/>
                    <a:pt x="2029" y="348"/>
                    <a:pt x="1933" y="348"/>
                  </a:cubicBezTo>
                  <a:cubicBezTo>
                    <a:pt x="173" y="348"/>
                    <a:pt x="173" y="348"/>
                    <a:pt x="173" y="348"/>
                  </a:cubicBezTo>
                  <a:cubicBezTo>
                    <a:pt x="77" y="348"/>
                    <a:pt x="0" y="270"/>
                    <a:pt x="0" y="174"/>
                  </a:cubicBezTo>
                  <a:cubicBezTo>
                    <a:pt x="0" y="78"/>
                    <a:pt x="77" y="0"/>
                    <a:pt x="173" y="0"/>
                  </a:cubicBezTo>
                  <a:cubicBezTo>
                    <a:pt x="1933" y="0"/>
                    <a:pt x="1933" y="0"/>
                    <a:pt x="1933" y="0"/>
                  </a:cubicBezTo>
                  <a:cubicBezTo>
                    <a:pt x="2029" y="0"/>
                    <a:pt x="2107" y="78"/>
                    <a:pt x="2107" y="174"/>
                  </a:cubicBezTo>
                  <a:close/>
                </a:path>
              </a:pathLst>
            </a:custGeom>
            <a:solidFill>
              <a:srgbClr val="FBAD1A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2" name="Oval 21"/>
            <p:cNvSpPr>
              <a:spLocks noChangeArrowheads="1"/>
            </p:cNvSpPr>
            <p:nvPr/>
          </p:nvSpPr>
          <p:spPr bwMode="auto">
            <a:xfrm>
              <a:off x="760795" y="2022040"/>
              <a:ext cx="799157" cy="8018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3" name="Rectangle 22"/>
            <p:cNvSpPr>
              <a:spLocks noChangeArrowheads="1"/>
            </p:cNvSpPr>
            <p:nvPr/>
          </p:nvSpPr>
          <p:spPr bwMode="auto">
            <a:xfrm>
              <a:off x="1079887" y="2105326"/>
              <a:ext cx="142668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000" b="1" i="0" u="none" strike="noStrike" cap="none" normalizeH="0" baseline="0" dirty="0" smtClean="0">
                  <a:ln>
                    <a:noFill/>
                  </a:ln>
                  <a:solidFill>
                    <a:srgbClr val="FBAD1A"/>
                  </a:solidFill>
                  <a:effectLst/>
                  <a:latin typeface="+mj-lt"/>
                </a:rPr>
                <a:t>I</a:t>
              </a:r>
              <a:endPara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7" name="TextBox 167"/>
            <p:cNvSpPr txBox="1"/>
            <p:nvPr/>
          </p:nvSpPr>
          <p:spPr>
            <a:xfrm>
              <a:off x="1541647" y="2105326"/>
              <a:ext cx="72186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CC"/>
                  </a:solidFill>
                </a:rPr>
                <a:t>CHUYỂN ĐỔI GIỮ</a:t>
              </a:r>
              <a:r>
                <a:rPr lang="vi-VN" sz="2000" b="1" dirty="0" smtClean="0">
                  <a:solidFill>
                    <a:srgbClr val="FFFFCC"/>
                  </a:solidFill>
                </a:rPr>
                <a:t>A</a:t>
              </a:r>
              <a:r>
                <a:rPr lang="en-US" sz="2000" b="1" dirty="0" smtClean="0">
                  <a:solidFill>
                    <a:srgbClr val="FFFFCC"/>
                  </a:solidFill>
                </a:rPr>
                <a:t> LƯỢNG CHẤT VÀ KHỐI LƯỢNG CHẤT </a:t>
              </a:r>
            </a:p>
            <a:p>
              <a:r>
                <a:rPr lang="en-US" sz="2000" b="1" dirty="0" smtClean="0">
                  <a:solidFill>
                    <a:srgbClr val="FFFFCC"/>
                  </a:solidFill>
                </a:rPr>
                <a:t>NHƯ THÊ NÀO?</a:t>
              </a:r>
              <a:endParaRPr lang="en-US" sz="2000" b="1" dirty="0">
                <a:solidFill>
                  <a:srgbClr val="FFFFCC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30954" y="3587835"/>
            <a:ext cx="8533534" cy="894738"/>
            <a:chOff x="670125" y="3733846"/>
            <a:chExt cx="8109133" cy="894738"/>
          </a:xfrm>
        </p:grpSpPr>
        <p:sp>
          <p:nvSpPr>
            <p:cNvPr id="34" name="Freeform 59"/>
            <p:cNvSpPr>
              <a:spLocks/>
            </p:cNvSpPr>
            <p:nvPr/>
          </p:nvSpPr>
          <p:spPr bwMode="auto">
            <a:xfrm>
              <a:off x="670125" y="3733846"/>
              <a:ext cx="8006331" cy="894738"/>
            </a:xfrm>
            <a:custGeom>
              <a:avLst/>
              <a:gdLst>
                <a:gd name="T0" fmla="*/ 0 w 2107"/>
                <a:gd name="T1" fmla="*/ 174 h 348"/>
                <a:gd name="T2" fmla="*/ 173 w 2107"/>
                <a:gd name="T3" fmla="*/ 348 h 348"/>
                <a:gd name="T4" fmla="*/ 1933 w 2107"/>
                <a:gd name="T5" fmla="*/ 348 h 348"/>
                <a:gd name="T6" fmla="*/ 2107 w 2107"/>
                <a:gd name="T7" fmla="*/ 174 h 348"/>
                <a:gd name="T8" fmla="*/ 1933 w 2107"/>
                <a:gd name="T9" fmla="*/ 0 h 348"/>
                <a:gd name="T10" fmla="*/ 173 w 2107"/>
                <a:gd name="T11" fmla="*/ 0 h 348"/>
                <a:gd name="T12" fmla="*/ 0 w 2107"/>
                <a:gd name="T13" fmla="*/ 17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7" h="348">
                  <a:moveTo>
                    <a:pt x="0" y="174"/>
                  </a:moveTo>
                  <a:cubicBezTo>
                    <a:pt x="0" y="270"/>
                    <a:pt x="77" y="348"/>
                    <a:pt x="173" y="348"/>
                  </a:cubicBezTo>
                  <a:cubicBezTo>
                    <a:pt x="1933" y="348"/>
                    <a:pt x="1933" y="348"/>
                    <a:pt x="1933" y="348"/>
                  </a:cubicBezTo>
                  <a:cubicBezTo>
                    <a:pt x="2029" y="348"/>
                    <a:pt x="2107" y="270"/>
                    <a:pt x="2107" y="174"/>
                  </a:cubicBezTo>
                  <a:cubicBezTo>
                    <a:pt x="2107" y="78"/>
                    <a:pt x="2029" y="0"/>
                    <a:pt x="193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77" y="0"/>
                    <a:pt x="0" y="78"/>
                    <a:pt x="0" y="174"/>
                  </a:cubicBezTo>
                  <a:close/>
                </a:path>
              </a:pathLst>
            </a:custGeom>
            <a:solidFill>
              <a:srgbClr val="EA1D2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5" name="Oval 60"/>
            <p:cNvSpPr>
              <a:spLocks noChangeArrowheads="1"/>
            </p:cNvSpPr>
            <p:nvPr/>
          </p:nvSpPr>
          <p:spPr bwMode="auto">
            <a:xfrm>
              <a:off x="750149" y="3797092"/>
              <a:ext cx="799157" cy="8018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6" name="Rectangle 61"/>
            <p:cNvSpPr>
              <a:spLocks noChangeArrowheads="1"/>
            </p:cNvSpPr>
            <p:nvPr/>
          </p:nvSpPr>
          <p:spPr bwMode="auto">
            <a:xfrm>
              <a:off x="996474" y="3890221"/>
              <a:ext cx="285335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000" b="1" i="0" u="none" strike="noStrike" cap="none" normalizeH="0" baseline="0" dirty="0" smtClean="0">
                  <a:ln>
                    <a:noFill/>
                  </a:ln>
                  <a:solidFill>
                    <a:srgbClr val="EA1D25"/>
                  </a:solidFill>
                  <a:effectLst/>
                  <a:latin typeface="+mj-lt"/>
                </a:rPr>
                <a:t>II</a:t>
              </a:r>
              <a:endPara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0" name="TextBox 167"/>
            <p:cNvSpPr txBox="1"/>
            <p:nvPr/>
          </p:nvSpPr>
          <p:spPr>
            <a:xfrm>
              <a:off x="1475656" y="3844054"/>
              <a:ext cx="730360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CC"/>
                  </a:solidFill>
                </a:rPr>
                <a:t>CHUYỂN ĐỔI GIỮ</a:t>
              </a:r>
              <a:r>
                <a:rPr lang="vi-VN" sz="2000" b="1" dirty="0">
                  <a:solidFill>
                    <a:srgbClr val="FFFFCC"/>
                  </a:solidFill>
                </a:rPr>
                <a:t>A</a:t>
              </a:r>
              <a:r>
                <a:rPr lang="en-US" sz="2000" b="1" dirty="0" smtClean="0">
                  <a:solidFill>
                    <a:srgbClr val="FFFFCC"/>
                  </a:solidFill>
                </a:rPr>
                <a:t> LƯỢNG CHẤT VÀ THỂ TÍCH CHẤT KHÍ</a:t>
              </a:r>
            </a:p>
            <a:p>
              <a:r>
                <a:rPr lang="en-US" sz="2000" b="1" dirty="0" smtClean="0">
                  <a:solidFill>
                    <a:srgbClr val="FFFFCC"/>
                  </a:solidFill>
                </a:rPr>
                <a:t>NHƯ THÊ NÀO?</a:t>
              </a:r>
              <a:endParaRPr lang="en-US" sz="2000" b="1" dirty="0">
                <a:solidFill>
                  <a:srgbClr val="FFFFCC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178886" y="2331525"/>
            <a:ext cx="5861618" cy="1204176"/>
            <a:chOff x="1178886" y="2331525"/>
            <a:chExt cx="5861618" cy="12041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/>
                <p:cNvSpPr/>
                <p:nvPr/>
              </p:nvSpPr>
              <p:spPr>
                <a:xfrm>
                  <a:off x="6219446" y="2331525"/>
                  <a:ext cx="821058" cy="120417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200" b="1" i="1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42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𝐦</m:t>
                            </m:r>
                          </m:num>
                          <m:den>
                            <m:r>
                              <a:rPr lang="en-US" sz="42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𝐌</m:t>
                            </m:r>
                          </m:den>
                        </m:f>
                      </m:oMath>
                    </m:oMathPara>
                  </a14:m>
                  <a:endParaRPr lang="en-US" sz="4200" b="1" dirty="0">
                    <a:ln/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lumMod val="50000"/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9446" y="2331525"/>
                  <a:ext cx="821058" cy="1204176"/>
                </a:xfrm>
                <a:prstGeom prst="rect">
                  <a:avLst/>
                </a:prstGeom>
                <a:blipFill>
                  <a:blip r:embed="rId3"/>
                  <a:stretch>
                    <a:fillRect b="-5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/>
                <p:cNvSpPr/>
                <p:nvPr/>
              </p:nvSpPr>
              <p:spPr>
                <a:xfrm>
                  <a:off x="5081077" y="2562882"/>
                  <a:ext cx="1219115" cy="73866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4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4200" dirty="0"/>
                </a:p>
              </p:txBody>
            </p:sp>
          </mc:Choice>
          <mc:Fallback xmlns="">
            <p:sp>
              <p:nvSpPr>
                <p:cNvPr id="43" name="Rectangle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1077" y="2562882"/>
                  <a:ext cx="1219115" cy="73866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/>
                <p:cNvSpPr/>
                <p:nvPr/>
              </p:nvSpPr>
              <p:spPr>
                <a:xfrm>
                  <a:off x="1178886" y="2601946"/>
                  <a:ext cx="1373004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4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4200" dirty="0"/>
                </a:p>
              </p:txBody>
            </p:sp>
          </mc:Choice>
          <mc:Fallback xmlns="">
            <p:sp>
              <p:nvSpPr>
                <p:cNvPr id="44" name="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8886" y="2601946"/>
                  <a:ext cx="1373004" cy="73866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/>
                <p:cNvSpPr/>
                <p:nvPr/>
              </p:nvSpPr>
              <p:spPr>
                <a:xfrm>
                  <a:off x="2255320" y="2590951"/>
                  <a:ext cx="1330814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4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4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𝐌</m:t>
                        </m:r>
                      </m:oMath>
                    </m:oMathPara>
                  </a14:m>
                  <a:endParaRPr lang="en-US" sz="4200" dirty="0"/>
                </a:p>
              </p:txBody>
            </p:sp>
          </mc:Choice>
          <mc:Fallback xmlns="">
            <p:sp>
              <p:nvSpPr>
                <p:cNvPr id="45" name="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5320" y="2590951"/>
                  <a:ext cx="1330814" cy="73866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6" name="Straight Arrow Connector 45"/>
            <p:cNvCxnSpPr/>
            <p:nvPr/>
          </p:nvCxnSpPr>
          <p:spPr>
            <a:xfrm>
              <a:off x="4255667" y="3043823"/>
              <a:ext cx="471174" cy="0"/>
            </a:xfrm>
            <a:prstGeom prst="straightConnector1">
              <a:avLst/>
            </a:prstGeom>
            <a:ln w="101600">
              <a:solidFill>
                <a:schemeClr val="tx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611560" y="4515507"/>
            <a:ext cx="2772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1) VÍ DỤ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3455876" y="2709668"/>
            <a:ext cx="684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(g)</a:t>
            </a:r>
            <a:endParaRPr lang="en-US" sz="2800" b="1" dirty="0"/>
          </a:p>
        </p:txBody>
      </p:sp>
      <p:sp>
        <p:nvSpPr>
          <p:cNvPr id="22" name="TextBox 21"/>
          <p:cNvSpPr txBox="1"/>
          <p:nvPr/>
        </p:nvSpPr>
        <p:spPr>
          <a:xfrm flipH="1">
            <a:off x="7040504" y="2636912"/>
            <a:ext cx="1203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(mol)</a:t>
            </a:r>
            <a:endParaRPr lang="en-US" sz="2800" b="1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repeatCount="indefinite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4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515" y="627075"/>
            <a:ext cx="8594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ĐIỀN VÀO CHỖ TRỐNG TRONG BẢNG SAU THEO MẪU?</a:t>
            </a:r>
            <a:endParaRPr lang="en-US" sz="24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787966"/>
              </p:ext>
            </p:extLst>
          </p:nvPr>
        </p:nvGraphicFramePr>
        <p:xfrm>
          <a:off x="503548" y="1415770"/>
          <a:ext cx="8306943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212"/>
                <a:gridCol w="3679331"/>
                <a:gridCol w="3641400"/>
              </a:tblGrid>
              <a:tr h="398696"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STT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Số mol khí</a:t>
                      </a:r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 ở (đktc)</a:t>
                      </a:r>
                      <a:endParaRPr lang="en-US" sz="28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Có</a:t>
                      </a:r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 thể tích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696"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1 mol</a:t>
                      </a:r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 khí O</a:t>
                      </a:r>
                      <a:r>
                        <a:rPr lang="vi-VN" sz="2800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smtClean="0">
                          <a:solidFill>
                            <a:srgbClr val="FF0000"/>
                          </a:solidFill>
                        </a:rPr>
                        <a:t>22,4 x 1 </a:t>
                      </a:r>
                      <a:r>
                        <a:rPr lang="vi-VN" sz="2800" baseline="0" smtClean="0">
                          <a:solidFill>
                            <a:srgbClr val="FF0000"/>
                          </a:solidFill>
                        </a:rPr>
                        <a:t>     </a:t>
                      </a:r>
                      <a:r>
                        <a:rPr lang="vi-VN" sz="2800" smtClean="0">
                          <a:solidFill>
                            <a:srgbClr val="FF0000"/>
                          </a:solidFill>
                        </a:rPr>
                        <a:t>= 22,4(lít)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858"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2 mol khí O</a:t>
                      </a:r>
                      <a:r>
                        <a:rPr lang="vi-VN" sz="2800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28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………………………..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696"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4 mol khí O</a:t>
                      </a:r>
                      <a:r>
                        <a:rPr lang="vi-VN" sz="2800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28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chemeClr val="tx1"/>
                          </a:solidFill>
                        </a:rPr>
                        <a:t>............................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696"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0,4 mol khí O</a:t>
                      </a:r>
                      <a:r>
                        <a:rPr lang="vi-VN" sz="2800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28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chemeClr val="tx1"/>
                          </a:solidFill>
                        </a:rPr>
                        <a:t>.............................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696"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4000" b="1" dirty="0" smtClean="0">
                          <a:solidFill>
                            <a:srgbClr val="FF0000"/>
                          </a:solidFill>
                        </a:rPr>
                        <a:t>n</a:t>
                      </a: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 mol khí O</a:t>
                      </a:r>
                      <a:r>
                        <a:rPr lang="vi-VN" sz="2800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vi-VN" sz="28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28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dirty="0" smtClean="0">
                          <a:solidFill>
                            <a:schemeClr val="tx1"/>
                          </a:solidFill>
                        </a:rPr>
                        <a:t>.............................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475656" y="2456892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2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486658" y="296094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4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1475656" y="3481844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0,4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1475656" y="4005064"/>
            <a:ext cx="49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</a:rPr>
              <a:t>n</a:t>
            </a:r>
            <a:endParaRPr lang="en-US" sz="4000" dirty="0"/>
          </a:p>
        </p:txBody>
      </p:sp>
      <p:sp>
        <p:nvSpPr>
          <p:cNvPr id="10" name="Rectangle 9"/>
          <p:cNvSpPr/>
          <p:nvPr/>
        </p:nvSpPr>
        <p:spPr>
          <a:xfrm>
            <a:off x="5997642" y="246327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x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992144" y="2441050"/>
            <a:ext cx="1720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= 44,8(lít)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02016" y="2936020"/>
            <a:ext cx="1720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= 89,6(lít)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02016" y="3405181"/>
            <a:ext cx="1720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= 8,96(lít)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4269" y="3933056"/>
            <a:ext cx="2016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= 2,24.</a:t>
            </a:r>
            <a:r>
              <a:rPr lang="vi-VN" sz="3200" b="1" dirty="0" smtClean="0">
                <a:solidFill>
                  <a:srgbClr val="FF0000"/>
                </a:solidFill>
              </a:rPr>
              <a:t>n</a:t>
            </a:r>
            <a:r>
              <a:rPr lang="vi-VN" sz="2400" dirty="0" smtClean="0">
                <a:solidFill>
                  <a:srgbClr val="FF0000"/>
                </a:solidFill>
              </a:rPr>
              <a:t>(lít)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344308" y="1933672"/>
            <a:ext cx="885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22,4</a:t>
            </a:r>
            <a:endParaRPr lang="en-US" sz="2800" dirty="0"/>
          </a:p>
        </p:txBody>
      </p:sp>
      <p:sp>
        <p:nvSpPr>
          <p:cNvPr id="24" name="Rectangle 23"/>
          <p:cNvSpPr/>
          <p:nvPr/>
        </p:nvSpPr>
        <p:spPr>
          <a:xfrm>
            <a:off x="7344308" y="1933672"/>
            <a:ext cx="885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22,4</a:t>
            </a:r>
            <a:endParaRPr lang="en-US" sz="2800" dirty="0"/>
          </a:p>
        </p:txBody>
      </p:sp>
      <p:sp>
        <p:nvSpPr>
          <p:cNvPr id="26" name="Rectangle 25"/>
          <p:cNvSpPr/>
          <p:nvPr/>
        </p:nvSpPr>
        <p:spPr>
          <a:xfrm>
            <a:off x="5997642" y="299172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x</a:t>
            </a:r>
            <a:endParaRPr lang="en-US" sz="2400" dirty="0"/>
          </a:p>
        </p:txBody>
      </p:sp>
      <p:sp>
        <p:nvSpPr>
          <p:cNvPr id="27" name="Rectangle 26"/>
          <p:cNvSpPr/>
          <p:nvPr/>
        </p:nvSpPr>
        <p:spPr>
          <a:xfrm>
            <a:off x="7344308" y="1952836"/>
            <a:ext cx="885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22,4</a:t>
            </a:r>
            <a:endParaRPr lang="en-US" sz="2800" dirty="0"/>
          </a:p>
        </p:txBody>
      </p:sp>
      <p:sp>
        <p:nvSpPr>
          <p:cNvPr id="28" name="Rectangle 27"/>
          <p:cNvSpPr/>
          <p:nvPr/>
        </p:nvSpPr>
        <p:spPr>
          <a:xfrm>
            <a:off x="5997642" y="349732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x</a:t>
            </a:r>
            <a:endParaRPr lang="en-US" sz="2400" dirty="0"/>
          </a:p>
        </p:txBody>
      </p:sp>
      <p:sp>
        <p:nvSpPr>
          <p:cNvPr id="29" name="Rectangle 28"/>
          <p:cNvSpPr/>
          <p:nvPr/>
        </p:nvSpPr>
        <p:spPr>
          <a:xfrm>
            <a:off x="7359229" y="1933672"/>
            <a:ext cx="885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22,4</a:t>
            </a:r>
            <a:endParaRPr lang="en-US" sz="2800" dirty="0"/>
          </a:p>
        </p:txBody>
      </p:sp>
      <p:sp>
        <p:nvSpPr>
          <p:cNvPr id="30" name="Rectangle 29"/>
          <p:cNvSpPr/>
          <p:nvPr/>
        </p:nvSpPr>
        <p:spPr>
          <a:xfrm>
            <a:off x="6050959" y="406056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x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80628"/>
            <a:ext cx="2772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1) VÍ DỤ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2587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82 1.11111E-6 L -0.22951 0.0678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3" y="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L 0.53906 3.7037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22951 0.1497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6" y="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53802 2.59259E-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22951 0.22291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6" y="1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L 0.52275 -3.33333E-6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23108 0.30069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63" y="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53299 -0.01482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49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  <p:bldP spid="10" grpId="0"/>
      <p:bldP spid="12" grpId="0"/>
      <p:bldP spid="14" grpId="0"/>
      <p:bldP spid="17" grpId="0"/>
      <p:bldP spid="18" grpId="0"/>
      <p:bldP spid="22" grpId="0"/>
      <p:bldP spid="22" grpId="1"/>
      <p:bldP spid="24" grpId="0"/>
      <p:bldP spid="24" grpId="1"/>
      <p:bldP spid="26" grpId="0"/>
      <p:bldP spid="27" grpId="0"/>
      <p:bldP spid="27" grpId="1"/>
      <p:bldP spid="28" grpId="0"/>
      <p:bldP spid="29" grpId="0"/>
      <p:bldP spid="29" grpId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1187624" y="584684"/>
            <a:ext cx="7344816" cy="2844316"/>
          </a:xfrm>
          <a:prstGeom prst="cloudCallou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chemeClr val="tx1"/>
                </a:solidFill>
              </a:rPr>
              <a:t>Vậy 0,5 mol khí Oxi O</a:t>
            </a:r>
            <a:r>
              <a:rPr lang="vi-VN" sz="3600" baseline="-25000" dirty="0" smtClean="0">
                <a:solidFill>
                  <a:schemeClr val="tx1"/>
                </a:solidFill>
              </a:rPr>
              <a:t>2</a:t>
            </a:r>
            <a:r>
              <a:rPr lang="vi-VN" sz="3600" dirty="0" smtClean="0">
                <a:solidFill>
                  <a:schemeClr val="tx1"/>
                </a:solidFill>
              </a:rPr>
              <a:t> ở </a:t>
            </a:r>
            <a:r>
              <a:rPr lang="vi-VN" sz="3600" b="1" i="1" u="sng" dirty="0" smtClean="0">
                <a:solidFill>
                  <a:schemeClr val="tx1"/>
                </a:solidFill>
              </a:rPr>
              <a:t>điều kiện thường</a:t>
            </a:r>
            <a:r>
              <a:rPr lang="vi-VN" sz="3600" dirty="0" smtClean="0">
                <a:solidFill>
                  <a:schemeClr val="tx1"/>
                </a:solidFill>
              </a:rPr>
              <a:t> có thể tích là bao nhiêu?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60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45635"/>
            <a:ext cx="864096" cy="11519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90586" y="243493"/>
            <a:ext cx="5460149" cy="954107"/>
          </a:xfrm>
          <a:prstGeom prst="rect">
            <a:avLst/>
          </a:prstGeom>
          <a:solidFill>
            <a:srgbClr val="FFCCFF"/>
          </a:solidFill>
        </p:spPr>
        <p:txBody>
          <a:bodyPr wrap="none">
            <a:spAutoFit/>
          </a:bodyPr>
          <a:lstStyle/>
          <a:p>
            <a:pPr lvl="0"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0,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mol khí O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điều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kiện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lvl="0"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 thể tích là bao nhiêu lít?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234556" y="1554511"/>
            <a:ext cx="92710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5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5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1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mol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</a:t>
            </a:r>
            <a:r>
              <a:rPr lang="en-US" sz="3200" b="1" baseline="-25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đk</a:t>
            </a:r>
            <a:r>
              <a:rPr lang="vi-VN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thường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có thể tích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5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lít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472995" y="2732393"/>
            <a:ext cx="95094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5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en-US" sz="5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0,</a:t>
            </a:r>
            <a:r>
              <a:rPr lang="vi-VN" sz="5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mol khí O</a:t>
            </a:r>
            <a:r>
              <a:rPr lang="en-US" sz="3200" b="1" baseline="-25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đk</a:t>
            </a:r>
            <a:r>
              <a:rPr lang="vi-VN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thường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có thể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lít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156" y="2747246"/>
            <a:ext cx="120186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0,</a:t>
            </a:r>
            <a:r>
              <a:rPr lang="vi-VN" sz="5000" b="1" dirty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454545" y="1559114"/>
            <a:ext cx="82586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24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54088" y="1556792"/>
            <a:ext cx="4615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632478" y="2728610"/>
            <a:ext cx="6479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66950" y="3933056"/>
            <a:ext cx="55015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334584" y="2240868"/>
            <a:ext cx="6452778" cy="792088"/>
          </a:xfrm>
          <a:prstGeom prst="straightConnector1">
            <a:avLst/>
          </a:prstGeom>
          <a:ln w="476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123728" y="3611342"/>
            <a:ext cx="4615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1334584" y="4401108"/>
            <a:ext cx="2125000" cy="0"/>
          </a:xfrm>
          <a:prstGeom prst="line">
            <a:avLst/>
          </a:prstGeom>
          <a:ln w="539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3705497" y="3767406"/>
            <a:ext cx="2966142" cy="1027424"/>
            <a:chOff x="3705497" y="3767406"/>
            <a:chExt cx="2966142" cy="1027424"/>
          </a:xfrm>
        </p:grpSpPr>
        <p:sp>
          <p:nvSpPr>
            <p:cNvPr id="19" name="Rectangle 18"/>
            <p:cNvSpPr/>
            <p:nvPr/>
          </p:nvSpPr>
          <p:spPr>
            <a:xfrm>
              <a:off x="3705497" y="3933056"/>
              <a:ext cx="550151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0" b="1" dirty="0" smtClean="0">
                  <a:solidFill>
                    <a:srgbClr val="FF0080">
                      <a:lumMod val="50000"/>
                    </a:srgb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=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193337" y="3859887"/>
              <a:ext cx="825867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0" b="1" dirty="0" smtClean="0">
                  <a:solidFill>
                    <a:srgbClr val="FF0080">
                      <a:lumMod val="50000"/>
                    </a:srgb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24</a:t>
              </a: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5171" y="3863750"/>
              <a:ext cx="114646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dirty="0" smtClean="0"/>
                <a:t>0,5</a:t>
              </a:r>
              <a:endParaRPr lang="en-US" sz="5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320404" y="3767406"/>
              <a:ext cx="461528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000" b="1" dirty="0" smtClean="0">
                  <a:solidFill>
                    <a:srgbClr val="FF0080">
                      <a:lumMod val="50000"/>
                    </a:srgb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.</a:t>
              </a:r>
              <a:endParaRPr lang="en-US" dirty="0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6765876" y="3899374"/>
            <a:ext cx="211628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12 (l)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 rot="5400000">
            <a:off x="2495564" y="4595246"/>
            <a:ext cx="55015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2483768" y="5051502"/>
            <a:ext cx="55015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215654" y="4980856"/>
            <a:ext cx="2361052" cy="916606"/>
            <a:chOff x="215654" y="4803128"/>
            <a:chExt cx="2361052" cy="916606"/>
          </a:xfrm>
        </p:grpSpPr>
        <p:sp>
          <p:nvSpPr>
            <p:cNvPr id="36" name="Rectangle 35"/>
            <p:cNvSpPr/>
            <p:nvPr/>
          </p:nvSpPr>
          <p:spPr>
            <a:xfrm>
              <a:off x="215654" y="4823876"/>
              <a:ext cx="647934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0" b="1" dirty="0">
                  <a:solidFill>
                    <a:srgbClr val="FF0080">
                      <a:lumMod val="50000"/>
                    </a:srgb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V</a:t>
              </a:r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19572" y="4831244"/>
              <a:ext cx="550151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0" b="1" dirty="0">
                  <a:solidFill>
                    <a:srgbClr val="FF0080">
                      <a:lumMod val="50000"/>
                    </a:srgb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=</a:t>
              </a:r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312711" y="4857960"/>
              <a:ext cx="825867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0" b="1" dirty="0" smtClean="0">
                  <a:solidFill>
                    <a:srgbClr val="FF0080">
                      <a:lumMod val="50000"/>
                    </a:srgb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24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231740" y="4803128"/>
              <a:ext cx="344966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5000" b="1" dirty="0">
                  <a:solidFill>
                    <a:srgbClr val="FF0080">
                      <a:lumMod val="50000"/>
                    </a:srgb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.</a:t>
              </a:r>
              <a:endParaRPr lang="en-US" dirty="0">
                <a:solidFill>
                  <a:srgbClr val="4C4C4C"/>
                </a:solidFill>
              </a:endParaRPr>
            </a:p>
          </p:txBody>
        </p:sp>
      </p:grpSp>
      <p:sp>
        <p:nvSpPr>
          <p:cNvPr id="42" name="Rounded Rectangle 41"/>
          <p:cNvSpPr/>
          <p:nvPr/>
        </p:nvSpPr>
        <p:spPr>
          <a:xfrm>
            <a:off x="320808" y="4941168"/>
            <a:ext cx="2929135" cy="1070592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3483293" y="5481228"/>
            <a:ext cx="1124711" cy="0"/>
          </a:xfrm>
          <a:prstGeom prst="straightConnector1">
            <a:avLst/>
          </a:prstGeom>
          <a:ln w="1016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4773286" y="4816531"/>
            <a:ext cx="2929135" cy="1456785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869090" y="4987381"/>
            <a:ext cx="106631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=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079042" y="5445313"/>
            <a:ext cx="1052771" cy="16798"/>
          </a:xfrm>
          <a:prstGeom prst="line">
            <a:avLst/>
          </a:prstGeom>
          <a:ln w="539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15654" y="5001604"/>
            <a:ext cx="6479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000" b="1" dirty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endParaRPr lang="en-US" dirty="0">
              <a:solidFill>
                <a:srgbClr val="4C4C4C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329440" y="5043548"/>
            <a:ext cx="82586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5000" b="1" dirty="0" smtClean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endParaRPr lang="en-US" dirty="0"/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971600" y="6065006"/>
            <a:ext cx="1458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2000" b="1" dirty="0">
                <a:solidFill>
                  <a:srgbClr val="FF0080">
                    <a:lumMod val="75000"/>
                  </a:srgbClr>
                </a:solidFill>
              </a:rPr>
              <a:t> n: số </a:t>
            </a:r>
            <a:r>
              <a:rPr lang="en-US" sz="2000" b="1" dirty="0" smtClean="0">
                <a:solidFill>
                  <a:srgbClr val="FF0080">
                    <a:lumMod val="75000"/>
                  </a:srgbClr>
                </a:solidFill>
              </a:rPr>
              <a:t>mol</a:t>
            </a:r>
            <a:endParaRPr kumimoji="0" lang="en-US" altLang="en-US" sz="3000" b="1" i="0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031994" y="6351764"/>
            <a:ext cx="3934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US" sz="2000" b="1" dirty="0">
                <a:solidFill>
                  <a:srgbClr val="FF0080">
                    <a:lumMod val="75000"/>
                  </a:srgbClr>
                </a:solidFill>
              </a:rPr>
              <a:t>V: thể tích khí (</a:t>
            </a:r>
            <a:r>
              <a:rPr lang="en-US" sz="2000" b="1" dirty="0" err="1">
                <a:solidFill>
                  <a:srgbClr val="FF0080">
                    <a:lumMod val="75000"/>
                  </a:srgbClr>
                </a:solidFill>
              </a:rPr>
              <a:t>lít</a:t>
            </a:r>
            <a:r>
              <a:rPr lang="en-US" sz="2000" b="1" dirty="0" smtClean="0">
                <a:solidFill>
                  <a:srgbClr val="FF0080">
                    <a:lumMod val="75000"/>
                  </a:srgbClr>
                </a:solidFill>
              </a:rPr>
              <a:t>)</a:t>
            </a:r>
            <a:r>
              <a:rPr lang="vi-VN" sz="2000" b="1" dirty="0" smtClean="0">
                <a:solidFill>
                  <a:srgbClr val="FF0080">
                    <a:lumMod val="75000"/>
                  </a:srgbClr>
                </a:solidFill>
              </a:rPr>
              <a:t> ở đk thường</a:t>
            </a:r>
            <a:endParaRPr lang="en-US" altLang="en-US" sz="3000" b="1" dirty="0">
              <a:solidFill>
                <a:srgbClr val="FF008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86509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-0.83472 0.1810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36" y="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66997 0.3097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07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0.22014 0.1363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7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81481E-6 L 0.17882 0.3944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41" y="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-0.3323 0.00695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15" y="347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022E-16 L -0.34566 0.01042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92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0.66146 -0.05069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73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5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0.50365 0.04004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4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3" grpId="0"/>
      <p:bldP spid="13" grpId="1"/>
      <p:bldP spid="15" grpId="0"/>
      <p:bldP spid="15" grpId="1"/>
      <p:bldP spid="18" grpId="0"/>
      <p:bldP spid="18" grpId="1"/>
      <p:bldP spid="32" grpId="0"/>
      <p:bldP spid="32" grpId="1"/>
      <p:bldP spid="34" grpId="0"/>
      <p:bldP spid="34" grpId="1"/>
      <p:bldP spid="35" grpId="0"/>
      <p:bldP spid="42" grpId="0" animBg="1"/>
      <p:bldP spid="45" grpId="0" animBg="1"/>
      <p:bldP spid="46" grpId="0"/>
      <p:bldP spid="50" grpId="0"/>
      <p:bldP spid="50" grpId="1"/>
      <p:bldP spid="51" grpId="0"/>
      <p:bldP spid="51" grpId="1"/>
      <p:bldP spid="37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373667" y="178581"/>
            <a:ext cx="1924981" cy="478187"/>
            <a:chOff x="2373667" y="178581"/>
            <a:chExt cx="1924981" cy="4781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2373667" y="179714"/>
                  <a:ext cx="809132" cy="4770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𝐕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3667" y="179714"/>
                  <a:ext cx="809132" cy="47705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3010090" y="178581"/>
                  <a:ext cx="1288558" cy="4770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𝟐𝟐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0090" y="178581"/>
                  <a:ext cx="1288558" cy="47705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4819610" y="31256"/>
            <a:ext cx="1847436" cy="853311"/>
            <a:chOff x="4819610" y="31256"/>
            <a:chExt cx="1847436" cy="8533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/>
                <p:cNvSpPr/>
                <p:nvPr/>
              </p:nvSpPr>
              <p:spPr>
                <a:xfrm>
                  <a:off x="5696396" y="31256"/>
                  <a:ext cx="970650" cy="853311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500" b="1" i="1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𝐕</m:t>
                            </m:r>
                          </m:num>
                          <m:den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𝟐𝟐</m:t>
                            </m:r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n-US" sz="2500" b="1" dirty="0">
                    <a:ln/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lumMod val="50000"/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2" name="Rectangle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6396" y="31256"/>
                  <a:ext cx="970650" cy="85331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/>
                <p:cNvSpPr/>
                <p:nvPr/>
              </p:nvSpPr>
              <p:spPr>
                <a:xfrm>
                  <a:off x="4819610" y="259725"/>
                  <a:ext cx="1219115" cy="4770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9610" y="259725"/>
                  <a:ext cx="1219115" cy="4770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Rounded Rectangle 38"/>
          <p:cNvSpPr/>
          <p:nvPr/>
        </p:nvSpPr>
        <p:spPr>
          <a:xfrm>
            <a:off x="5100973" y="70569"/>
            <a:ext cx="1537935" cy="780834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2500117" y="142577"/>
            <a:ext cx="1681177" cy="562737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1919822" y="2021224"/>
            <a:ext cx="0" cy="1705390"/>
          </a:xfrm>
          <a:prstGeom prst="line">
            <a:avLst/>
          </a:prstGeom>
          <a:ln w="539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" y="1287290"/>
            <a:ext cx="9134387" cy="5724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177678" y="1453148"/>
            <a:ext cx="2147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thể tích 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233280" y="1453148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882592" y="1465620"/>
            <a:ext cx="1301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0,5 mol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276191" y="1458527"/>
            <a:ext cx="3073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khí </a:t>
            </a:r>
            <a:r>
              <a:rPr lang="en-US" sz="2800" b="1" dirty="0">
                <a:solidFill>
                  <a:srgbClr val="33333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nitơ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</a:t>
            </a:r>
            <a:r>
              <a:rPr lang="en-US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(đktc)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17308" y="2782088"/>
                <a:ext cx="91544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sz="22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8" y="2782088"/>
                <a:ext cx="915442" cy="430887"/>
              </a:xfrm>
              <a:prstGeom prst="rect">
                <a:avLst/>
              </a:prstGeom>
              <a:blipFill>
                <a:blip r:embed="rId1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/>
          <p:cNvCxnSpPr/>
          <p:nvPr/>
        </p:nvCxnSpPr>
        <p:spPr>
          <a:xfrm flipH="1">
            <a:off x="9613" y="3537012"/>
            <a:ext cx="2041969" cy="0"/>
          </a:xfrm>
          <a:prstGeom prst="line">
            <a:avLst/>
          </a:prstGeom>
          <a:ln w="539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5058898" y="893212"/>
            <a:ext cx="1458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2000" b="1" dirty="0">
                <a:solidFill>
                  <a:srgbClr val="FF0080">
                    <a:lumMod val="75000"/>
                  </a:srgbClr>
                </a:solidFill>
              </a:rPr>
              <a:t> n: số </a:t>
            </a:r>
            <a:r>
              <a:rPr lang="en-US" sz="2000" b="1" dirty="0" smtClean="0">
                <a:solidFill>
                  <a:srgbClr val="FF0080">
                    <a:lumMod val="75000"/>
                  </a:srgbClr>
                </a:solidFill>
              </a:rPr>
              <a:t>mol</a:t>
            </a:r>
            <a:endParaRPr kumimoji="0" lang="en-US" altLang="en-US" sz="3000" b="1" i="0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4110014" y="2023827"/>
            <a:ext cx="109594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 </a:t>
            </a:r>
            <a:endParaRPr kumimoji="0" lang="en-US" altLang="en-US" sz="3000" b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247806" y="852800"/>
            <a:ext cx="2315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US" sz="2000" b="1" dirty="0">
                <a:solidFill>
                  <a:srgbClr val="FF0080">
                    <a:lumMod val="75000"/>
                  </a:srgbClr>
                </a:solidFill>
              </a:rPr>
              <a:t>V: thể tích khí (lít)</a:t>
            </a:r>
            <a:endParaRPr lang="en-US" altLang="en-US" sz="3000" b="1" dirty="0">
              <a:solidFill>
                <a:srgbClr val="FF0080">
                  <a:lumMod val="50000"/>
                </a:srgb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/>
              <p:cNvSpPr/>
              <p:nvPr/>
            </p:nvSpPr>
            <p:spPr>
              <a:xfrm>
                <a:off x="4391980" y="3095962"/>
                <a:ext cx="1036373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87" name="Rectangle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980" y="3095962"/>
                <a:ext cx="1036373" cy="47705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88"/>
              <p:cNvSpPr/>
              <p:nvPr/>
            </p:nvSpPr>
            <p:spPr>
              <a:xfrm>
                <a:off x="5796136" y="3106434"/>
                <a:ext cx="513281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9" name="Rectangle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106434"/>
                <a:ext cx="513281" cy="47705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/>
              <p:cNvSpPr/>
              <p:nvPr/>
            </p:nvSpPr>
            <p:spPr>
              <a:xfrm>
                <a:off x="6127125" y="3112967"/>
                <a:ext cx="1340945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0" smtClean="0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2500" b="1" i="0" smtClean="0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1" i="0" smtClean="0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500" b="1" i="0" smtClean="0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1" i="0" smtClean="0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𝐥</m:t>
                      </m:r>
                      <m:r>
                        <a:rPr lang="en-US" sz="2500" b="1" i="0" smtClean="0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0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125" y="3112967"/>
                <a:ext cx="1340945" cy="47705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610332" y="335728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altLang="en-US" b="1" i="1" baseline="-30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7308" y="2300825"/>
            <a:ext cx="1790842" cy="430888"/>
            <a:chOff x="17308" y="2300825"/>
            <a:chExt cx="1790842" cy="4308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529723" y="2300826"/>
                  <a:ext cx="1278427" cy="43088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𝐦𝐨𝐥</m:t>
                        </m:r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723" y="2300826"/>
                  <a:ext cx="1278427" cy="430887"/>
                </a:xfrm>
                <a:prstGeom prst="rect">
                  <a:avLst/>
                </a:prstGeom>
                <a:blipFill>
                  <a:blip r:embed="rId23"/>
                  <a:stretch>
                    <a:fillRect b="-42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17308" y="2300825"/>
                  <a:ext cx="726288" cy="43088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1">
                            <a:ln/>
                            <a:solidFill>
                              <a:srgbClr val="FF0080">
                                <a:lumMod val="75000"/>
                              </a:srgbClr>
                            </a:solidFill>
                            <a:effectLst>
                              <a:outerShdw blurRad="38100" dist="19050" dir="2700000" algn="tl" rotWithShape="0">
                                <a:srgbClr val="4C4C4C">
                                  <a:lumMod val="50000"/>
                                  <a:alpha val="40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2200" b="1">
                            <a:ln/>
                            <a:solidFill>
                              <a:srgbClr val="FF0080">
                                <a:lumMod val="75000"/>
                              </a:srgbClr>
                            </a:solidFill>
                            <a:effectLst>
                              <a:outerShdw blurRad="38100" dist="19050" dir="2700000" algn="tl" rotWithShape="0">
                                <a:srgbClr val="4C4C4C">
                                  <a:lumMod val="50000"/>
                                  <a:alpha val="40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08" y="2300825"/>
                  <a:ext cx="726288" cy="430887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2" name="Straight Connector 11"/>
          <p:cNvCxnSpPr/>
          <p:nvPr/>
        </p:nvCxnSpPr>
        <p:spPr>
          <a:xfrm>
            <a:off x="1253094" y="1916832"/>
            <a:ext cx="192970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940235" y="1916832"/>
            <a:ext cx="1335956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998321" y="1453148"/>
            <a:ext cx="1332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33333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 tích</a:t>
            </a:r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3236746" y="1459183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69964" y="1452920"/>
            <a:ext cx="1483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33333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khí </a:t>
            </a:r>
            <a:r>
              <a:rPr lang="en-US" sz="2800" b="1" dirty="0" smtClean="0">
                <a:solidFill>
                  <a:srgbClr val="33333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nitơ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021876" y="1451434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33333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(đktc)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408204" y="2643506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33333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2371465" y="170049"/>
            <a:ext cx="1924981" cy="478187"/>
            <a:chOff x="2526067" y="330981"/>
            <a:chExt cx="1924981" cy="4781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/>
                <p:cNvSpPr/>
                <p:nvPr/>
              </p:nvSpPr>
              <p:spPr>
                <a:xfrm>
                  <a:off x="2526067" y="332114"/>
                  <a:ext cx="809132" cy="4770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𝐕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77" name="Rectangle 7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6067" y="332114"/>
                  <a:ext cx="809132" cy="477054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/>
                <p:cNvSpPr/>
                <p:nvPr/>
              </p:nvSpPr>
              <p:spPr>
                <a:xfrm>
                  <a:off x="3162490" y="330981"/>
                  <a:ext cx="1288558" cy="4770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𝟐𝟐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2490" y="330981"/>
                  <a:ext cx="1288558" cy="477054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530780" y="2304330"/>
                <a:ext cx="70455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2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1" i="1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80" y="2304330"/>
                <a:ext cx="704552" cy="430887"/>
              </a:xfrm>
              <a:prstGeom prst="rect">
                <a:avLst/>
              </a:prstGeom>
              <a:blipFill>
                <a:blip r:embed="rId27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Rectangle 22"/>
          <p:cNvSpPr>
            <a:spLocks noChangeArrowheads="1"/>
          </p:cNvSpPr>
          <p:nvPr/>
        </p:nvSpPr>
        <p:spPr bwMode="auto">
          <a:xfrm>
            <a:off x="2079233" y="4292046"/>
            <a:ext cx="4775150" cy="90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3F3F3F"/>
              </a:solidFill>
              <a:latin typeface="Arial" panose="020B0604020202020204"/>
            </a:endParaRP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1371797" y="3796722"/>
            <a:ext cx="7340663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b="1" dirty="0" err="1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vi-VN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 số mol của 1</a:t>
            </a:r>
            <a:r>
              <a:rPr lang="en-US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vi-VN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khí hiđro </a:t>
            </a:r>
            <a:r>
              <a:rPr lang="en-US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en-US" sz="2800" b="1" baseline="-25000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(đktc)</a:t>
            </a:r>
          </a:p>
        </p:txBody>
      </p:sp>
      <p:grpSp>
        <p:nvGrpSpPr>
          <p:cNvPr id="102" name="Group 101"/>
          <p:cNvGrpSpPr/>
          <p:nvPr/>
        </p:nvGrpSpPr>
        <p:grpSpPr>
          <a:xfrm>
            <a:off x="4360349" y="367901"/>
            <a:ext cx="459261" cy="180020"/>
            <a:chOff x="6729662" y="320206"/>
            <a:chExt cx="459261" cy="180020"/>
          </a:xfrm>
        </p:grpSpPr>
        <p:cxnSp>
          <p:nvCxnSpPr>
            <p:cNvPr id="103" name="Straight Arrow Connector 102"/>
            <p:cNvCxnSpPr/>
            <p:nvPr/>
          </p:nvCxnSpPr>
          <p:spPr>
            <a:xfrm>
              <a:off x="6729662" y="320206"/>
              <a:ext cx="459261" cy="8132"/>
            </a:xfrm>
            <a:prstGeom prst="straightConnector1">
              <a:avLst/>
            </a:prstGeom>
            <a:ln w="698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 flipH="1">
              <a:off x="6733575" y="493216"/>
              <a:ext cx="455348" cy="7010"/>
            </a:xfrm>
            <a:prstGeom prst="straightConnector1">
              <a:avLst/>
            </a:prstGeom>
            <a:ln w="698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5" name="Picture 104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6" y="39523"/>
            <a:ext cx="952097" cy="952097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819954" y="30129"/>
            <a:ext cx="123162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vi-VN" b="1" dirty="0" smtClean="0"/>
              <a:t>3) Bài tập</a:t>
            </a:r>
            <a:endParaRPr lang="en-US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43237" y="1451434"/>
            <a:ext cx="123162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vi-VN" b="1" dirty="0" smtClean="0"/>
              <a:t>Bài tập 1: </a:t>
            </a:r>
            <a:endParaRPr lang="en-US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0" y="3790497"/>
            <a:ext cx="1420264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000" b="1" dirty="0" smtClean="0"/>
              <a:t>Bài tập 2: </a:t>
            </a:r>
            <a:endParaRPr lang="en-US" sz="2000" b="1" dirty="0"/>
          </a:p>
        </p:txBody>
      </p:sp>
      <p:cxnSp>
        <p:nvCxnSpPr>
          <p:cNvPr id="68" name="Straight Connector 67"/>
          <p:cNvCxnSpPr/>
          <p:nvPr/>
        </p:nvCxnSpPr>
        <p:spPr>
          <a:xfrm>
            <a:off x="1870794" y="4361484"/>
            <a:ext cx="0" cy="1047736"/>
          </a:xfrm>
          <a:prstGeom prst="line">
            <a:avLst/>
          </a:prstGeom>
          <a:ln w="539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-88235" y="5337212"/>
            <a:ext cx="2041969" cy="0"/>
          </a:xfrm>
          <a:prstGeom prst="line">
            <a:avLst/>
          </a:prstGeom>
          <a:ln w="539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/>
              <p:cNvSpPr/>
              <p:nvPr/>
            </p:nvSpPr>
            <p:spPr>
              <a:xfrm>
                <a:off x="0" y="4324971"/>
                <a:ext cx="1790842" cy="523220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n/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lumMod val="50000"/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𝐕</m:t>
                    </m:r>
                    <m:r>
                      <a:rPr lang="en-US" sz="2400" b="1" i="0" smtClean="0">
                        <a:ln/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lumMod val="50000"/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vi-VN" sz="28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cs typeface="Times New Roman" pitchFamily="18" charset="0"/>
                  </a:rPr>
                  <a:t>1,12(l)</a:t>
                </a:r>
                <a:endPara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24971"/>
                <a:ext cx="1790842" cy="523220"/>
              </a:xfrm>
              <a:prstGeom prst="rect">
                <a:avLst/>
              </a:prstGeom>
              <a:blipFill rotWithShape="1">
                <a:blip r:embed="rId29"/>
                <a:stretch>
                  <a:fillRect t="-12791" r="-7483" b="-383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Group 70"/>
          <p:cNvGrpSpPr/>
          <p:nvPr/>
        </p:nvGrpSpPr>
        <p:grpSpPr>
          <a:xfrm>
            <a:off x="82597" y="4755858"/>
            <a:ext cx="1213039" cy="548232"/>
            <a:chOff x="17308" y="2275813"/>
            <a:chExt cx="1213039" cy="5482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/>
                <p:cNvSpPr/>
                <p:nvPr/>
              </p:nvSpPr>
              <p:spPr>
                <a:xfrm>
                  <a:off x="794010" y="2275813"/>
                  <a:ext cx="436337" cy="523220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2800" b="0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/>
                          </a:rPr>
                          <m:t>?</m:t>
                        </m:r>
                      </m:oMath>
                    </m:oMathPara>
                  </a14:m>
                  <a:endParaRPr lang="en-US" sz="28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74" name="Rectangle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010" y="2275813"/>
                  <a:ext cx="436337" cy="523220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/>
                <p:cNvSpPr/>
                <p:nvPr/>
              </p:nvSpPr>
              <p:spPr>
                <a:xfrm>
                  <a:off x="17308" y="2300825"/>
                  <a:ext cx="851900" cy="523220"/>
                </a:xfrm>
                <a:prstGeom prst="rect">
                  <a:avLst/>
                </a:prstGeom>
                <a:solidFill>
                  <a:schemeClr val="bg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1">
                            <a:ln/>
                            <a:solidFill>
                              <a:srgbClr val="FF0080">
                                <a:lumMod val="75000"/>
                              </a:srgbClr>
                            </a:solidFill>
                            <a:effectLst>
                              <a:outerShdw blurRad="38100" dist="19050" dir="2700000" algn="tl" rotWithShape="0">
                                <a:srgbClr val="4C4C4C">
                                  <a:lumMod val="50000"/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</a:rPr>
                          <m:t>n</m:t>
                        </m:r>
                        <m:r>
                          <a:rPr lang="en-US" sz="2800" b="0">
                            <a:ln/>
                            <a:solidFill>
                              <a:srgbClr val="FF0080">
                                <a:lumMod val="75000"/>
                              </a:srgbClr>
                            </a:solidFill>
                            <a:effectLst>
                              <a:outerShdw blurRad="38100" dist="19050" dir="2700000" algn="tl" rotWithShape="0">
                                <a:srgbClr val="4C4C4C">
                                  <a:lumMod val="50000"/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n-US" sz="28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75" name="Rectangle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08" y="2300825"/>
                  <a:ext cx="851900" cy="523220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6" name="Rectangle 2"/>
          <p:cNvSpPr>
            <a:spLocks noChangeArrowheads="1"/>
          </p:cNvSpPr>
          <p:nvPr/>
        </p:nvSpPr>
        <p:spPr bwMode="auto">
          <a:xfrm>
            <a:off x="4015146" y="4237283"/>
            <a:ext cx="109594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1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altLang="en-US" sz="3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3000" b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flipH="1">
            <a:off x="5364089" y="5783451"/>
            <a:ext cx="792087" cy="0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 84"/>
              <p:cNvSpPr/>
              <p:nvPr/>
            </p:nvSpPr>
            <p:spPr>
              <a:xfrm>
                <a:off x="4094723" y="3118755"/>
                <a:ext cx="513281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5" name="Rectangle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723" y="3118755"/>
                <a:ext cx="513281" cy="477054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2" name="Straight Connector 91"/>
          <p:cNvCxnSpPr/>
          <p:nvPr/>
        </p:nvCxnSpPr>
        <p:spPr>
          <a:xfrm>
            <a:off x="1564958" y="4221088"/>
            <a:ext cx="1602886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049190" y="4177661"/>
            <a:ext cx="882850" cy="742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374012" y="375303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ố </a:t>
            </a:r>
            <a:r>
              <a:rPr lang="en-US" altLang="en-US" sz="2800" b="1" dirty="0" err="1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mol</a:t>
            </a:r>
            <a:r>
              <a:rPr lang="en-US" altLang="en-US" sz="2800" b="1" dirty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5363" y="3759423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 err="1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80022" y="3753036"/>
            <a:ext cx="16962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 err="1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sz="2800" b="1" dirty="0" smtClean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hi</a:t>
            </a:r>
            <a:r>
              <a:rPr lang="vi-VN" altLang="en-US" sz="2800" b="1" dirty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altLang="en-US" sz="2800" b="1" dirty="0" err="1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altLang="en-US" sz="2800" b="1" dirty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/>
          </a:p>
        </p:txBody>
      </p:sp>
      <p:sp>
        <p:nvSpPr>
          <p:cNvPr id="107" name="Rectangle 106"/>
          <p:cNvSpPr/>
          <p:nvPr/>
        </p:nvSpPr>
        <p:spPr>
          <a:xfrm>
            <a:off x="6156176" y="477798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33333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75556" y="4309936"/>
            <a:ext cx="885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1,12</a:t>
            </a:r>
            <a:endParaRPr lang="en-US" sz="2800" dirty="0">
              <a:solidFill>
                <a:srgbClr val="C0000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>
              <a:xfrm>
                <a:off x="5277949" y="5784252"/>
                <a:ext cx="1036373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500" b="1" i="0" smtClean="0">
                          <a:ln/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949" y="5784252"/>
                <a:ext cx="1036373" cy="477054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/>
              <p:cNvSpPr/>
              <p:nvPr/>
            </p:nvSpPr>
            <p:spPr>
              <a:xfrm>
                <a:off x="6156176" y="5508230"/>
                <a:ext cx="513281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5508230"/>
                <a:ext cx="513281" cy="477054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/>
              <p:cNvSpPr/>
              <p:nvPr/>
            </p:nvSpPr>
            <p:spPr>
              <a:xfrm>
                <a:off x="6679811" y="5481228"/>
                <a:ext cx="1656223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2500" b="1" dirty="0" smtClean="0">
                    <a:ln/>
                    <a:solidFill>
                      <a:srgbClr val="FF0080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4C4C4C">
                          <a:lumMod val="50000"/>
                          <a:alpha val="40000"/>
                        </a:srgbClr>
                      </a:outerShdw>
                    </a:effectLst>
                  </a:rPr>
                  <a:t>0,05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ln/>
                        <a:solidFill>
                          <a:srgbClr val="FF0080">
                            <a:lumMod val="75000"/>
                          </a:srgbClr>
                        </a:solidFill>
                        <a:effectLst>
                          <a:outerShdw blurRad="38100" dist="19050" dir="2700000" algn="tl" rotWithShape="0">
                            <a:srgbClr val="4C4C4C">
                              <a:lumMod val="50000"/>
                              <a:alpha val="40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vi-VN" sz="2500" b="1" i="0" smtClean="0">
                        <a:ln/>
                        <a:solidFill>
                          <a:srgbClr val="FF0080">
                            <a:lumMod val="75000"/>
                          </a:srgbClr>
                        </a:solidFill>
                        <a:effectLst>
                          <a:outerShdw blurRad="38100" dist="19050" dir="2700000" algn="tl" rotWithShape="0">
                            <a:srgbClr val="4C4C4C">
                              <a:lumMod val="50000"/>
                              <a:alpha val="40000"/>
                            </a:srgbClr>
                          </a:outerShdw>
                        </a:effectLst>
                        <a:latin typeface="Cambria Math"/>
                      </a:rPr>
                      <m:t>𝐦𝐨</m:t>
                    </m:r>
                    <m:r>
                      <a:rPr lang="en-US" sz="2500" b="1" i="0" smtClean="0">
                        <a:ln/>
                        <a:solidFill>
                          <a:srgbClr val="FF0080">
                            <a:lumMod val="75000"/>
                          </a:srgbClr>
                        </a:solidFill>
                        <a:effectLst>
                          <a:outerShdw blurRad="38100" dist="19050" dir="2700000" algn="tl" rotWithShape="0">
                            <a:srgbClr val="4C4C4C">
                              <a:lumMod val="50000"/>
                              <a:alpha val="40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𝐥</m:t>
                    </m:r>
                    <m:r>
                      <a:rPr lang="en-US" sz="2500" b="1" i="0" smtClean="0">
                        <a:ln/>
                        <a:solidFill>
                          <a:srgbClr val="FF0080">
                            <a:lumMod val="75000"/>
                          </a:srgbClr>
                        </a:solidFill>
                        <a:effectLst>
                          <a:outerShdw blurRad="38100" dist="19050" dir="2700000" algn="tl" rotWithShape="0">
                            <a:srgbClr val="4C4C4C">
                              <a:lumMod val="50000"/>
                              <a:alpha val="40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Rectangle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811" y="5481228"/>
                <a:ext cx="1656223" cy="477054"/>
              </a:xfrm>
              <a:prstGeom prst="rect">
                <a:avLst/>
              </a:prstGeom>
              <a:blipFill rotWithShape="1">
                <a:blip r:embed="rId35"/>
                <a:stretch>
                  <a:fillRect l="-7011" t="-11538" b="-35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3104881" y="579597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en-US" b="1" baseline="-25000" dirty="0">
                <a:solidFill>
                  <a:srgbClr val="3F3F3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Rectangle 90"/>
              <p:cNvSpPr/>
              <p:nvPr/>
            </p:nvSpPr>
            <p:spPr>
              <a:xfrm>
                <a:off x="4860032" y="5553236"/>
                <a:ext cx="513281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>
                          <a:ln/>
                          <a:solidFill>
                            <a:srgbClr val="FF0080">
                              <a:lumMod val="75000"/>
                            </a:srgbClr>
                          </a:solidFill>
                          <a:effectLst>
                            <a:outerShdw blurRad="38100" dist="19050" dir="2700000" algn="tl" rotWithShape="0">
                              <a:srgbClr val="4C4C4C">
                                <a:lumMod val="50000"/>
                                <a:alpha val="40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1" name="Rectangle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5553236"/>
                <a:ext cx="513281" cy="477054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Rectangle 93"/>
          <p:cNvSpPr/>
          <p:nvPr/>
        </p:nvSpPr>
        <p:spPr>
          <a:xfrm>
            <a:off x="2817917" y="5457418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80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=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723757" y="49862"/>
                <a:ext cx="936475" cy="822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𝐕</m:t>
                          </m:r>
                        </m:num>
                        <m:den>
                          <m:r>
                            <a:rPr lang="en-US" sz="2400" b="1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sz="2400" b="1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757" y="49862"/>
                <a:ext cx="936475" cy="822854"/>
              </a:xfrm>
              <a:prstGeom prst="rect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3757365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0.05347 0.17639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4" y="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324 L 0.04843 0.17546 " pathEditMode="relative" rAng="0" ptsTypes="AA">
                                      <p:cBhvr>
                                        <p:cTn id="15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4" y="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 L -0.11042 0.17593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000"/>
                            </p:stCondLst>
                            <p:childTnLst>
                              <p:par>
                                <p:cTn id="15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-0.16632 0.17662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6" y="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00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00313 0.43009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11111E-6 L 0.50451 0.12037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26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02604 0.15 " pathEditMode="relative" rAng="0" ptsTypes="AA">
                                      <p:cBhvr>
                                        <p:cTn id="29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" y="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0.04167 0.15 " pathEditMode="relative" rAng="0" ptsTypes="AA">
                                      <p:cBhvr>
                                        <p:cTn id="3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05694 0.15092 " pathEditMode="relative" rAng="0" ptsTypes="AA">
                                      <p:cBhvr>
                                        <p:cTn id="3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7" y="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000"/>
                            </p:stCondLst>
                            <p:childTnLst>
                              <p:par>
                                <p:cTn id="3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4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604 0.0287 L -0.21649 0.77407 " pathEditMode="relative" rAng="0" ptsTypes="AA">
                                      <p:cBhvr>
                                        <p:cTn id="3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3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500"/>
                            </p:stCondLst>
                            <p:childTnLst>
                              <p:par>
                                <p:cTn id="3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0.51476 0.13981 " pathEditMode="relative" rAng="0" ptsTypes="AA">
                                      <p:cBhvr>
                                        <p:cTn id="3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57" grpId="0"/>
      <p:bldP spid="58" grpId="0"/>
      <p:bldP spid="59" grpId="0"/>
      <p:bldP spid="60" grpId="0"/>
      <p:bldP spid="62" grpId="0"/>
      <p:bldP spid="27" grpId="0"/>
      <p:bldP spid="64" grpId="0"/>
      <p:bldP spid="80" grpId="0"/>
      <p:bldP spid="87" grpId="0"/>
      <p:bldP spid="89" grpId="0"/>
      <p:bldP spid="90" grpId="0"/>
      <p:bldP spid="2" grpId="0"/>
      <p:bldP spid="16" grpId="0"/>
      <p:bldP spid="16" grpId="1"/>
      <p:bldP spid="73" grpId="0"/>
      <p:bldP spid="73" grpId="1"/>
      <p:bldP spid="17" grpId="0"/>
      <p:bldP spid="17" grpId="1"/>
      <p:bldP spid="18" grpId="0"/>
      <p:bldP spid="18" grpId="1"/>
      <p:bldP spid="19" grpId="0"/>
      <p:bldP spid="81" grpId="0"/>
      <p:bldP spid="81" grpId="1"/>
      <p:bldP spid="101" grpId="0" animBg="1"/>
      <p:bldP spid="66" grpId="0" animBg="1"/>
      <p:bldP spid="67" grpId="0" animBg="1"/>
      <p:bldP spid="70" grpId="0" animBg="1"/>
      <p:bldP spid="76" grpId="0"/>
      <p:bldP spid="85" grpId="0"/>
      <p:bldP spid="85" grpId="1"/>
      <p:bldP spid="11" grpId="0"/>
      <p:bldP spid="11" grpId="1"/>
      <p:bldP spid="13" grpId="0"/>
      <p:bldP spid="13" grpId="1"/>
      <p:bldP spid="14" grpId="0"/>
      <p:bldP spid="14" grpId="1"/>
      <p:bldP spid="107" grpId="0"/>
      <p:bldP spid="3" grpId="0"/>
      <p:bldP spid="3" grpId="1"/>
      <p:bldP spid="79" grpId="0"/>
      <p:bldP spid="82" grpId="0"/>
      <p:bldP spid="83" grpId="0"/>
      <p:bldP spid="8" grpId="0"/>
      <p:bldP spid="91" grpId="0"/>
      <p:bldP spid="91" grpId="1"/>
      <p:bldP spid="94" grpId="0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3" name="Rectangle 40"/>
          <p:cNvSpPr>
            <a:spLocks noChangeArrowheads="1"/>
          </p:cNvSpPr>
          <p:nvPr/>
        </p:nvSpPr>
        <p:spPr bwMode="auto">
          <a:xfrm>
            <a:off x="1225060" y="1186898"/>
            <a:ext cx="8388350" cy="561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" name="Freeform 23"/>
          <p:cNvSpPr/>
          <p:nvPr/>
        </p:nvSpPr>
        <p:spPr>
          <a:xfrm>
            <a:off x="3828560" y="1006407"/>
            <a:ext cx="1590675" cy="2597150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E66C7D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 24"/>
          <p:cNvSpPr/>
          <p:nvPr/>
        </p:nvSpPr>
        <p:spPr>
          <a:xfrm rot="151980" flipH="1" flipV="1">
            <a:off x="3926219" y="3633243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E88651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4441698" flipH="1" flipV="1">
            <a:off x="4974995" y="1626326"/>
            <a:ext cx="1590675" cy="2598738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60B5CC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Freeform 26"/>
          <p:cNvSpPr/>
          <p:nvPr/>
        </p:nvSpPr>
        <p:spPr>
          <a:xfrm rot="18011665" flipH="1" flipV="1">
            <a:off x="4976583" y="2956651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6BB76D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7884962">
            <a:off x="2646133" y="1693001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F0AD00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4422133">
            <a:off x="2773133" y="3013801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5A6378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678203" y="2613898"/>
            <a:ext cx="1992366" cy="1821832"/>
            <a:chOff x="3519503" y="3002978"/>
            <a:chExt cx="1992366" cy="182183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4770" y="3002978"/>
              <a:ext cx="1821832" cy="1821832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3519503" y="3338143"/>
              <a:ext cx="199236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 dirty="0" smtClean="0">
                  <a:solidFill>
                    <a:prstClr val="white"/>
                  </a:solidFill>
                  <a:latin typeface="Calibri" pitchFamily="34" charset="0"/>
                  <a:cs typeface="Arial" charset="0"/>
                </a:rPr>
                <a:t>LUYỆN </a:t>
              </a:r>
            </a:p>
            <a:p>
              <a:pPr algn="ctr"/>
              <a:r>
                <a:rPr lang="en-US" sz="3500" b="1" dirty="0" smtClean="0">
                  <a:solidFill>
                    <a:prstClr val="white"/>
                  </a:solidFill>
                  <a:latin typeface="Calibri" pitchFamily="34" charset="0"/>
                  <a:cs typeface="Arial" charset="0"/>
                </a:rPr>
                <a:t>TẬP</a:t>
              </a:r>
              <a:endParaRPr lang="en-US" sz="3500" b="1" dirty="0">
                <a:solidFill>
                  <a:prstClr val="white"/>
                </a:solidFill>
                <a:latin typeface="Calibri" pitchFamily="34" charset="0"/>
                <a:cs typeface="Arial" charset="0"/>
              </a:endParaRPr>
            </a:p>
          </p:txBody>
        </p:sp>
      </p:grp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613" y="872716"/>
            <a:ext cx="2499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M: khối lượng mol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20" y="279580"/>
            <a:ext cx="290590" cy="2905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38" y="297436"/>
            <a:ext cx="269059" cy="2690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50" y="297554"/>
            <a:ext cx="268941" cy="268941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1802399" y="3647205"/>
            <a:ext cx="1566697" cy="609887"/>
            <a:chOff x="402950" y="3465004"/>
            <a:chExt cx="1566697" cy="6098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402950" y="3518035"/>
                  <a:ext cx="892488" cy="4770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950" y="3518035"/>
                  <a:ext cx="892488" cy="47705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1101589" y="3509033"/>
                  <a:ext cx="868058" cy="4770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𝐌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1589" y="3509033"/>
                  <a:ext cx="868058" cy="47705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Rounded Rectangle 14"/>
            <p:cNvSpPr/>
            <p:nvPr/>
          </p:nvSpPr>
          <p:spPr>
            <a:xfrm>
              <a:off x="457475" y="3465004"/>
              <a:ext cx="1423463" cy="609887"/>
            </a:xfrm>
            <a:prstGeom prst="round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679628" y="2186583"/>
            <a:ext cx="1371045" cy="767428"/>
            <a:chOff x="2147290" y="2186583"/>
            <a:chExt cx="1371045" cy="7674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2953758" y="2186583"/>
                  <a:ext cx="564577" cy="754181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500" b="1" i="1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𝐦</m:t>
                            </m:r>
                          </m:num>
                          <m:den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𝐌</m:t>
                            </m:r>
                          </m:den>
                        </m:f>
                      </m:oMath>
                    </m:oMathPara>
                  </a14:m>
                  <a:endParaRPr lang="en-US" sz="2500" b="1" dirty="0">
                    <a:ln/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lumMod val="50000"/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3758" y="2186583"/>
                  <a:ext cx="564577" cy="75418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2147290" y="2302898"/>
                  <a:ext cx="1219115" cy="4770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7290" y="2302898"/>
                  <a:ext cx="1219115" cy="47705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ounded Rectangle 15"/>
            <p:cNvSpPr/>
            <p:nvPr/>
          </p:nvSpPr>
          <p:spPr>
            <a:xfrm>
              <a:off x="2368258" y="2231091"/>
              <a:ext cx="1118474" cy="722920"/>
            </a:xfrm>
            <a:prstGeom prst="round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390941" y="2253637"/>
            <a:ext cx="1924981" cy="562737"/>
            <a:chOff x="4449043" y="116632"/>
            <a:chExt cx="1924981" cy="5627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4449043" y="153769"/>
                  <a:ext cx="809132" cy="4770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𝐕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9043" y="153769"/>
                  <a:ext cx="809132" cy="47705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8" name="Group 27"/>
            <p:cNvGrpSpPr/>
            <p:nvPr/>
          </p:nvGrpSpPr>
          <p:grpSpPr>
            <a:xfrm>
              <a:off x="4575493" y="116632"/>
              <a:ext cx="1798531" cy="562737"/>
              <a:chOff x="4575493" y="116632"/>
              <a:chExt cx="1798531" cy="56273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angle 7"/>
                  <p:cNvSpPr/>
                  <p:nvPr/>
                </p:nvSpPr>
                <p:spPr>
                  <a:xfrm>
                    <a:off x="5085466" y="152636"/>
                    <a:ext cx="1288558" cy="4770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500" b="1" i="0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sz="2500" b="1" i="0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1" i="0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500" b="1" i="0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500" b="1" i="0" smtClean="0">
                              <a:ln/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lumMod val="50000"/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𝐧</m:t>
                          </m:r>
                        </m:oMath>
                      </m:oMathPara>
                    </a14:m>
                    <a:endParaRPr lang="en-US" sz="25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85466" y="152636"/>
                    <a:ext cx="1288558" cy="477054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8" name="Rounded Rectangle 17"/>
              <p:cNvSpPr/>
              <p:nvPr/>
            </p:nvSpPr>
            <p:spPr>
              <a:xfrm>
                <a:off x="4575493" y="116632"/>
                <a:ext cx="1681177" cy="562737"/>
              </a:xfrm>
              <a:prstGeom prst="round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" y="1247519"/>
            <a:ext cx="9134387" cy="57245"/>
          </a:xfrm>
          <a:prstGeom prst="rect">
            <a:avLst/>
          </a:prstGeom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123741" y="862105"/>
            <a:ext cx="1458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2000" b="1" dirty="0">
                <a:solidFill>
                  <a:srgbClr val="FF0080">
                    <a:lumMod val="75000"/>
                  </a:srgbClr>
                </a:solidFill>
              </a:rPr>
              <a:t> n: số </a:t>
            </a:r>
            <a:r>
              <a:rPr lang="en-US" sz="2000" b="1" dirty="0" smtClean="0">
                <a:solidFill>
                  <a:srgbClr val="FF0080">
                    <a:lumMod val="75000"/>
                  </a:srgbClr>
                </a:solidFill>
              </a:rPr>
              <a:t>mol</a:t>
            </a:r>
            <a:endParaRPr kumimoji="0" lang="en-US" altLang="en-US" sz="3000" b="1" i="0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49997" y="874674"/>
            <a:ext cx="33949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>
                <a:solidFill>
                  <a:srgbClr val="FF0080">
                    <a:lumMod val="75000"/>
                  </a:srgbClr>
                </a:solidFill>
              </a:rPr>
              <a:t>m: khối lượng (gam</a:t>
            </a:r>
            <a:r>
              <a:rPr lang="en-US" sz="2000" b="1" dirty="0" smtClean="0">
                <a:solidFill>
                  <a:srgbClr val="FF0080">
                    <a:lumMod val="75000"/>
                  </a:srgbClr>
                </a:solidFill>
              </a:rPr>
              <a:t>)</a:t>
            </a:r>
            <a:endParaRPr lang="en-US" sz="2000" b="1" dirty="0">
              <a:solidFill>
                <a:srgbClr val="FF0080">
                  <a:lumMod val="75000"/>
                </a:srgb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57842" y="890599"/>
            <a:ext cx="2315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US" sz="2000" b="1" dirty="0">
                <a:solidFill>
                  <a:srgbClr val="FF0080">
                    <a:lumMod val="75000"/>
                  </a:srgbClr>
                </a:solidFill>
              </a:rPr>
              <a:t>V: thể tích khí (lít)</a:t>
            </a:r>
            <a:endParaRPr lang="en-US" altLang="en-US" sz="3000" b="1" dirty="0">
              <a:solidFill>
                <a:srgbClr val="FF0080">
                  <a:lumMod val="50000"/>
                </a:srgbClr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69" y="297554"/>
            <a:ext cx="290590" cy="290590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5390941" y="3475789"/>
            <a:ext cx="1847436" cy="853311"/>
            <a:chOff x="6894986" y="5311"/>
            <a:chExt cx="1847436" cy="8533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7771772" y="5311"/>
                  <a:ext cx="970650" cy="853311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500" b="1" i="1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𝐕</m:t>
                            </m:r>
                          </m:num>
                          <m:den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𝟐𝟐</m:t>
                            </m:r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500" b="1" i="0" smtClean="0">
                                <a:ln/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lumMod val="50000"/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n-US" sz="2500" b="1" dirty="0">
                    <a:ln/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lumMod val="50000"/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71772" y="5311"/>
                  <a:ext cx="970650" cy="853311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/>
                <p:cNvSpPr/>
                <p:nvPr/>
              </p:nvSpPr>
              <p:spPr>
                <a:xfrm>
                  <a:off x="6894986" y="233780"/>
                  <a:ext cx="1219115" cy="4770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2500" b="1" i="0" smtClean="0">
                            <a:ln/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lumMod val="50000"/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24" name="Rectangle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4986" y="233780"/>
                  <a:ext cx="1219115" cy="47705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ounded Rectangle 25"/>
            <p:cNvSpPr/>
            <p:nvPr/>
          </p:nvSpPr>
          <p:spPr>
            <a:xfrm>
              <a:off x="7176349" y="44624"/>
              <a:ext cx="1537935" cy="780834"/>
            </a:xfrm>
            <a:prstGeom prst="round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3536199" y="2906838"/>
            <a:ext cx="1451038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SỐ MOL</a:t>
            </a:r>
          </a:p>
          <a:p>
            <a:pPr algn="ctr"/>
            <a:r>
              <a:rPr lang="en-US" sz="25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(n)</a:t>
            </a:r>
            <a:endParaRPr lang="en-US" sz="2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-12426" y="2774975"/>
            <a:ext cx="1401346" cy="12464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KHỐI</a:t>
            </a:r>
          </a:p>
          <a:p>
            <a:pPr algn="ctr"/>
            <a:r>
              <a:rPr lang="en-US" sz="25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LƯỢNG</a:t>
            </a:r>
          </a:p>
          <a:p>
            <a:pPr algn="ctr"/>
            <a:r>
              <a:rPr lang="en-US" sz="25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(m)</a:t>
            </a:r>
            <a:endParaRPr lang="en-US" sz="2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401449" y="2779952"/>
            <a:ext cx="1699504" cy="12464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THỂ TÍCH</a:t>
            </a:r>
          </a:p>
          <a:p>
            <a:pPr algn="ctr"/>
            <a:r>
              <a:rPr lang="en-US" sz="25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KHÍ(</a:t>
            </a:r>
            <a:r>
              <a:rPr lang="en-US" sz="2500" b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đktc</a:t>
            </a:r>
            <a:r>
              <a:rPr lang="en-US" sz="25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 algn="ctr"/>
            <a:r>
              <a:rPr lang="en-US" sz="25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(V)</a:t>
            </a:r>
            <a:endParaRPr lang="en-US" sz="2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8673" name="Straight Arrow Connector 28672"/>
          <p:cNvCxnSpPr/>
          <p:nvPr/>
        </p:nvCxnSpPr>
        <p:spPr>
          <a:xfrm>
            <a:off x="5153218" y="3076388"/>
            <a:ext cx="2277403" cy="0"/>
          </a:xfrm>
          <a:prstGeom prst="straightConnector1">
            <a:avLst/>
          </a:prstGeom>
          <a:ln w="698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517552" y="3148525"/>
            <a:ext cx="1984063" cy="0"/>
          </a:xfrm>
          <a:prstGeom prst="straightConnector1">
            <a:avLst/>
          </a:prstGeom>
          <a:ln w="698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1438092" y="3343040"/>
            <a:ext cx="1969638" cy="37145"/>
          </a:xfrm>
          <a:prstGeom prst="straightConnector1">
            <a:avLst/>
          </a:prstGeom>
          <a:ln w="698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 flipV="1">
            <a:off x="5157131" y="3317890"/>
            <a:ext cx="2263554" cy="4937"/>
          </a:xfrm>
          <a:prstGeom prst="straightConnector1">
            <a:avLst/>
          </a:prstGeom>
          <a:ln w="698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7" name="Group 236"/>
          <p:cNvGrpSpPr/>
          <p:nvPr/>
        </p:nvGrpSpPr>
        <p:grpSpPr>
          <a:xfrm>
            <a:off x="2161306" y="298325"/>
            <a:ext cx="459261" cy="180020"/>
            <a:chOff x="2161306" y="298325"/>
            <a:chExt cx="459261" cy="180020"/>
          </a:xfrm>
        </p:grpSpPr>
        <p:cxnSp>
          <p:nvCxnSpPr>
            <p:cNvPr id="51" name="Straight Arrow Connector 50"/>
            <p:cNvCxnSpPr/>
            <p:nvPr/>
          </p:nvCxnSpPr>
          <p:spPr>
            <a:xfrm>
              <a:off x="2161306" y="298325"/>
              <a:ext cx="459261" cy="8132"/>
            </a:xfrm>
            <a:prstGeom prst="straightConnector1">
              <a:avLst/>
            </a:prstGeom>
            <a:ln w="698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flipH="1">
              <a:off x="2165219" y="471335"/>
              <a:ext cx="455348" cy="7010"/>
            </a:xfrm>
            <a:prstGeom prst="straightConnector1">
              <a:avLst/>
            </a:prstGeom>
            <a:ln w="698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8" name="Group 237"/>
          <p:cNvGrpSpPr/>
          <p:nvPr/>
        </p:nvGrpSpPr>
        <p:grpSpPr>
          <a:xfrm>
            <a:off x="6597015" y="320206"/>
            <a:ext cx="459261" cy="180020"/>
            <a:chOff x="6729662" y="320206"/>
            <a:chExt cx="459261" cy="180020"/>
          </a:xfrm>
        </p:grpSpPr>
        <p:cxnSp>
          <p:nvCxnSpPr>
            <p:cNvPr id="61" name="Straight Arrow Connector 60"/>
            <p:cNvCxnSpPr/>
            <p:nvPr/>
          </p:nvCxnSpPr>
          <p:spPr>
            <a:xfrm>
              <a:off x="6729662" y="320206"/>
              <a:ext cx="459261" cy="8132"/>
            </a:xfrm>
            <a:prstGeom prst="straightConnector1">
              <a:avLst/>
            </a:prstGeom>
            <a:ln w="698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H="1">
              <a:off x="6733575" y="493216"/>
              <a:ext cx="455348" cy="7010"/>
            </a:xfrm>
            <a:prstGeom prst="straightConnector1">
              <a:avLst/>
            </a:prstGeom>
            <a:ln w="69850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L -0.16198 -0.5118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8" y="-2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0.08524 -0.30509 " pathEditMode="relative" rAng="0" ptsTypes="AA">
                                      <p:cBhvr>
                                        <p:cTn id="1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3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0.10416 -0.30973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" y="-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0.1599 -0.50463 " pathEditMode="relative" rAng="0" ptsTypes="AA">
                                      <p:cBhvr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-2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500"/>
                            </p:stCondLst>
                            <p:childTnLst>
                              <p:par>
                                <p:cTn id="13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22" grpId="0"/>
      <p:bldP spid="31" grpId="0"/>
      <p:bldP spid="31" grpId="1"/>
      <p:bldP spid="33" grpId="0"/>
      <p:bldP spid="33" grpId="1"/>
      <p:bldP spid="34" grpId="0"/>
      <p:bldP spid="34" grpId="1"/>
    </p:bldLst>
  </p:timing>
</p:sld>
</file>

<file path=ppt/theme/theme1.xml><?xml version="1.0" encoding="utf-8"?>
<a:theme xmlns:a="http://schemas.openxmlformats.org/drawingml/2006/main" name="2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8131</TotalTime>
  <Words>863</Words>
  <Application>Microsoft Office PowerPoint</Application>
  <PresentationFormat>On-screen Show (4:3)</PresentationFormat>
  <Paragraphs>255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Presentation Magazine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Coloured slides template background</dc:title>
  <dc:creator>Presentation Magazine</dc:creator>
  <cp:lastModifiedBy>Hanoi</cp:lastModifiedBy>
  <cp:revision>371</cp:revision>
  <dcterms:modified xsi:type="dcterms:W3CDTF">2021-01-05T13:41:30Z</dcterms:modified>
</cp:coreProperties>
</file>