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77" r:id="rId2"/>
    <p:sldId id="276" r:id="rId3"/>
    <p:sldId id="256" r:id="rId4"/>
    <p:sldId id="260" r:id="rId5"/>
    <p:sldId id="265" r:id="rId6"/>
    <p:sldId id="269" r:id="rId7"/>
    <p:sldId id="264" r:id="rId8"/>
    <p:sldId id="262" r:id="rId9"/>
    <p:sldId id="267" r:id="rId10"/>
    <p:sldId id="268" r:id="rId11"/>
    <p:sldId id="270" r:id="rId12"/>
    <p:sldId id="271" r:id="rId13"/>
    <p:sldId id="273" r:id="rId14"/>
    <p:sldId id="274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-74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12.wmf"/><Relationship Id="rId2" Type="http://schemas.openxmlformats.org/officeDocument/2006/relationships/image" Target="../media/image6.wmf"/><Relationship Id="rId1" Type="http://schemas.openxmlformats.org/officeDocument/2006/relationships/image" Target="../media/image11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6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5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6.wmf"/><Relationship Id="rId7" Type="http://schemas.openxmlformats.org/officeDocument/2006/relationships/image" Target="../media/image20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19.wmf"/><Relationship Id="rId5" Type="http://schemas.openxmlformats.org/officeDocument/2006/relationships/image" Target="../media/image8.wmf"/><Relationship Id="rId4" Type="http://schemas.openxmlformats.org/officeDocument/2006/relationships/image" Target="../media/image7.wmf"/><Relationship Id="rId9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3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Relationship Id="rId9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7.wmf"/><Relationship Id="rId7" Type="http://schemas.openxmlformats.org/officeDocument/2006/relationships/image" Target="../media/image30.wmf"/><Relationship Id="rId2" Type="http://schemas.openxmlformats.org/officeDocument/2006/relationships/image" Target="../media/image26.wmf"/><Relationship Id="rId1" Type="http://schemas.openxmlformats.org/officeDocument/2006/relationships/image" Target="../media/image32.wmf"/><Relationship Id="rId6" Type="http://schemas.openxmlformats.org/officeDocument/2006/relationships/image" Target="../media/image29.wmf"/><Relationship Id="rId5" Type="http://schemas.openxmlformats.org/officeDocument/2006/relationships/image" Target="../media/image33.wmf"/><Relationship Id="rId4" Type="http://schemas.openxmlformats.org/officeDocument/2006/relationships/image" Target="../media/image2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34.wmf"/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1A9D-16A9-4A35-AE92-609FE57A02F9}" type="datetimeFigureOut">
              <a:rPr lang="en-US" smtClean="0"/>
              <a:t>12/7/2019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27AEB-7854-4943-8421-6D40F69DF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6562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1A9D-16A9-4A35-AE92-609FE57A02F9}" type="datetimeFigureOut">
              <a:rPr lang="en-US" smtClean="0"/>
              <a:t>12/7/2019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27AEB-7854-4943-8421-6D40F69DF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129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1A9D-16A9-4A35-AE92-609FE57A02F9}" type="datetimeFigureOut">
              <a:rPr lang="en-US" smtClean="0"/>
              <a:t>12/7/2019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27AEB-7854-4943-8421-6D40F69DF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659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mtClean="0">
                <a:latin typeface="Arial" panose="020B0604020202020204" pitchFamily="34" charset="0"/>
              </a:defRPr>
            </a:lvl1pPr>
          </a:lstStyle>
          <a:p>
            <a:fld id="{B1888C48-62AF-453C-AA65-C82E57AB03EA}" type="datetime8">
              <a:rPr lang="en-US"/>
              <a:pPr/>
              <a:t>12/7/2019 8:21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Lê Thị Mai Ngọc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4AE4E0CA-8A88-4FB6-A788-13E4035A6B4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40092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92100"/>
            <a:ext cx="10972800" cy="5727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29B8B-7A3B-4D14-BACB-F85164818F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84242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1A9D-16A9-4A35-AE92-609FE57A02F9}" type="datetimeFigureOut">
              <a:rPr lang="en-US" smtClean="0"/>
              <a:t>12/7/2019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27AEB-7854-4943-8421-6D40F69DF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80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1A9D-16A9-4A35-AE92-609FE57A02F9}" type="datetimeFigureOut">
              <a:rPr lang="en-US" smtClean="0"/>
              <a:t>12/7/2019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27AEB-7854-4943-8421-6D40F69DF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527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1A9D-16A9-4A35-AE92-609FE57A02F9}" type="datetimeFigureOut">
              <a:rPr lang="en-US" smtClean="0"/>
              <a:t>12/7/2019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27AEB-7854-4943-8421-6D40F69DF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444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1A9D-16A9-4A35-AE92-609FE57A02F9}" type="datetimeFigureOut">
              <a:rPr lang="en-US" smtClean="0"/>
              <a:t>12/7/2019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27AEB-7854-4943-8421-6D40F69DF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660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1A9D-16A9-4A35-AE92-609FE57A02F9}" type="datetimeFigureOut">
              <a:rPr lang="en-US" smtClean="0"/>
              <a:t>12/7/2019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27AEB-7854-4943-8421-6D40F69DF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24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1A9D-16A9-4A35-AE92-609FE57A02F9}" type="datetimeFigureOut">
              <a:rPr lang="en-US" smtClean="0"/>
              <a:t>12/7/2019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27AEB-7854-4943-8421-6D40F69DF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6633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1A9D-16A9-4A35-AE92-609FE57A02F9}" type="datetimeFigureOut">
              <a:rPr lang="en-US" smtClean="0"/>
              <a:t>12/7/2019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27AEB-7854-4943-8421-6D40F69DF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858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31A9D-16A9-4A35-AE92-609FE57A02F9}" type="datetimeFigureOut">
              <a:rPr lang="en-US" smtClean="0"/>
              <a:t>12/7/2019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27AEB-7854-4943-8421-6D40F69DF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01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31A9D-16A9-4A35-AE92-609FE57A02F9}" type="datetimeFigureOut">
              <a:rPr lang="en-US" smtClean="0"/>
              <a:t>12/7/2019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27AEB-7854-4943-8421-6D40F69DFF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8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60.bin"/><Relationship Id="rId18" Type="http://schemas.openxmlformats.org/officeDocument/2006/relationships/oleObject" Target="../embeddings/oleObject63.bin"/><Relationship Id="rId3" Type="http://schemas.openxmlformats.org/officeDocument/2006/relationships/oleObject" Target="../embeddings/oleObject54.bin"/><Relationship Id="rId21" Type="http://schemas.openxmlformats.org/officeDocument/2006/relationships/image" Target="../media/image31.wmf"/><Relationship Id="rId7" Type="http://schemas.openxmlformats.org/officeDocument/2006/relationships/oleObject" Target="../embeddings/oleObject56.bin"/><Relationship Id="rId12" Type="http://schemas.openxmlformats.org/officeDocument/2006/relationships/image" Target="../media/image28.wmf"/><Relationship Id="rId17" Type="http://schemas.openxmlformats.org/officeDocument/2006/relationships/image" Target="../media/image29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62.bin"/><Relationship Id="rId20" Type="http://schemas.openxmlformats.org/officeDocument/2006/relationships/oleObject" Target="../embeddings/oleObject64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5.bin"/><Relationship Id="rId15" Type="http://schemas.openxmlformats.org/officeDocument/2006/relationships/image" Target="../media/image33.wmf"/><Relationship Id="rId10" Type="http://schemas.openxmlformats.org/officeDocument/2006/relationships/oleObject" Target="../embeddings/oleObject58.bin"/><Relationship Id="rId19" Type="http://schemas.openxmlformats.org/officeDocument/2006/relationships/image" Target="../media/image30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57.bin"/><Relationship Id="rId14" Type="http://schemas.openxmlformats.org/officeDocument/2006/relationships/oleObject" Target="../embeddings/oleObject61.bin"/><Relationship Id="rId22" Type="http://schemas.openxmlformats.org/officeDocument/2006/relationships/oleObject" Target="../embeddings/oleObject6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9.bin"/><Relationship Id="rId3" Type="http://schemas.openxmlformats.org/officeDocument/2006/relationships/oleObject" Target="../embeddings/oleObject66.bin"/><Relationship Id="rId7" Type="http://schemas.openxmlformats.org/officeDocument/2006/relationships/oleObject" Target="../embeddings/oleObject6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4.wmf"/><Relationship Id="rId11" Type="http://schemas.openxmlformats.org/officeDocument/2006/relationships/image" Target="../media/image24.wmf"/><Relationship Id="rId5" Type="http://schemas.openxmlformats.org/officeDocument/2006/relationships/oleObject" Target="../embeddings/oleObject67.bin"/><Relationship Id="rId10" Type="http://schemas.openxmlformats.org/officeDocument/2006/relationships/oleObject" Target="../embeddings/oleObject71.bin"/><Relationship Id="rId4" Type="http://schemas.openxmlformats.org/officeDocument/2006/relationships/image" Target="../media/image23.wmf"/><Relationship Id="rId9" Type="http://schemas.openxmlformats.org/officeDocument/2006/relationships/oleObject" Target="../embeddings/oleObject7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file:///D:\LK%20ti&#7871;t%201.pptx" TargetMode="External"/><Relationship Id="rId3" Type="http://schemas.openxmlformats.org/officeDocument/2006/relationships/oleObject" Target="../embeddings/oleObject72.bin"/><Relationship Id="rId7" Type="http://schemas.openxmlformats.org/officeDocument/2006/relationships/oleObject" Target="../embeddings/oleObject7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74.bin"/><Relationship Id="rId5" Type="http://schemas.openxmlformats.org/officeDocument/2006/relationships/oleObject" Target="../embeddings/oleObject73.bin"/><Relationship Id="rId4" Type="http://schemas.openxmlformats.org/officeDocument/2006/relationships/image" Target="../media/image3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6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77.bin"/><Relationship Id="rId4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gif"/><Relationship Id="rId2" Type="http://schemas.openxmlformats.org/officeDocument/2006/relationships/slideLayout" Target="../slideLayouts/slideLayout7.xml"/><Relationship Id="rId1" Type="http://schemas.openxmlformats.org/officeDocument/2006/relationships/audio" Target="doraemon.mid" TargetMode="Externa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image" Target="../media/image9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image" Target="../media/image9.wmf"/><Relationship Id="rId18" Type="http://schemas.openxmlformats.org/officeDocument/2006/relationships/image" Target="../media/image12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oleObject" Target="../embeddings/oleObject15.bin"/><Relationship Id="rId17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oleObject" Target="../embeddings/oleObject17.bin"/><Relationship Id="rId10" Type="http://schemas.openxmlformats.org/officeDocument/2006/relationships/image" Target="../media/image8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3.bin"/><Relationship Id="rId14" Type="http://schemas.openxmlformats.org/officeDocument/2006/relationships/oleObject" Target="../embeddings/oleObject16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24.bin"/><Relationship Id="rId18" Type="http://schemas.openxmlformats.org/officeDocument/2006/relationships/image" Target="../media/image16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27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6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5" Type="http://schemas.openxmlformats.org/officeDocument/2006/relationships/image" Target="../media/image15.wmf"/><Relationship Id="rId10" Type="http://schemas.openxmlformats.org/officeDocument/2006/relationships/image" Target="../media/image7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22.bin"/><Relationship Id="rId14" Type="http://schemas.openxmlformats.org/officeDocument/2006/relationships/oleObject" Target="../embeddings/oleObject2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33.bin"/><Relationship Id="rId18" Type="http://schemas.openxmlformats.org/officeDocument/2006/relationships/image" Target="../media/image20.wmf"/><Relationship Id="rId3" Type="http://schemas.openxmlformats.org/officeDocument/2006/relationships/oleObject" Target="../embeddings/oleObject28.bin"/><Relationship Id="rId21" Type="http://schemas.openxmlformats.org/officeDocument/2006/relationships/oleObject" Target="../embeddings/oleObject3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35.bin"/><Relationship Id="rId20" Type="http://schemas.openxmlformats.org/officeDocument/2006/relationships/image" Target="../media/image21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5" Type="http://schemas.openxmlformats.org/officeDocument/2006/relationships/image" Target="../media/image19.wmf"/><Relationship Id="rId10" Type="http://schemas.openxmlformats.org/officeDocument/2006/relationships/image" Target="../media/image7.wmf"/><Relationship Id="rId19" Type="http://schemas.openxmlformats.org/officeDocument/2006/relationships/oleObject" Target="../embeddings/oleObject37.bin"/><Relationship Id="rId4" Type="http://schemas.openxmlformats.org/officeDocument/2006/relationships/image" Target="../media/image17.wmf"/><Relationship Id="rId9" Type="http://schemas.openxmlformats.org/officeDocument/2006/relationships/oleObject" Target="../embeddings/oleObject31.bin"/><Relationship Id="rId14" Type="http://schemas.openxmlformats.org/officeDocument/2006/relationships/oleObject" Target="../embeddings/oleObject34.bin"/><Relationship Id="rId22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23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47.bin"/><Relationship Id="rId18" Type="http://schemas.openxmlformats.org/officeDocument/2006/relationships/image" Target="../media/image29.wmf"/><Relationship Id="rId3" Type="http://schemas.openxmlformats.org/officeDocument/2006/relationships/oleObject" Target="../embeddings/oleObject41.bin"/><Relationship Id="rId21" Type="http://schemas.openxmlformats.org/officeDocument/2006/relationships/oleObject" Target="../embeddings/oleObject52.bin"/><Relationship Id="rId7" Type="http://schemas.openxmlformats.org/officeDocument/2006/relationships/oleObject" Target="../embeddings/oleObject43.bin"/><Relationship Id="rId12" Type="http://schemas.openxmlformats.org/officeDocument/2006/relationships/oleObject" Target="../embeddings/oleObject46.bin"/><Relationship Id="rId17" Type="http://schemas.openxmlformats.org/officeDocument/2006/relationships/oleObject" Target="../embeddings/oleObject50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49.bin"/><Relationship Id="rId20" Type="http://schemas.openxmlformats.org/officeDocument/2006/relationships/image" Target="../media/image30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45.bin"/><Relationship Id="rId24" Type="http://schemas.openxmlformats.org/officeDocument/2006/relationships/image" Target="../media/image24.wmf"/><Relationship Id="rId5" Type="http://schemas.openxmlformats.org/officeDocument/2006/relationships/oleObject" Target="../embeddings/oleObject42.bin"/><Relationship Id="rId15" Type="http://schemas.openxmlformats.org/officeDocument/2006/relationships/oleObject" Target="../embeddings/oleObject48.bin"/><Relationship Id="rId23" Type="http://schemas.openxmlformats.org/officeDocument/2006/relationships/oleObject" Target="../embeddings/oleObject53.bin"/><Relationship Id="rId10" Type="http://schemas.openxmlformats.org/officeDocument/2006/relationships/image" Target="../media/image27.wmf"/><Relationship Id="rId19" Type="http://schemas.openxmlformats.org/officeDocument/2006/relationships/oleObject" Target="../embeddings/oleObject51.bin"/><Relationship Id="rId4" Type="http://schemas.openxmlformats.org/officeDocument/2006/relationships/image" Target="../media/image23.wmf"/><Relationship Id="rId9" Type="http://schemas.openxmlformats.org/officeDocument/2006/relationships/oleObject" Target="../embeddings/oleObject44.bin"/><Relationship Id="rId14" Type="http://schemas.openxmlformats.org/officeDocument/2006/relationships/image" Target="../media/image28.wmf"/><Relationship Id="rId22" Type="http://schemas.openxmlformats.org/officeDocument/2006/relationships/image" Target="../media/image3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98488" y="399030"/>
            <a:ext cx="10460913" cy="295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BÀI 22- TIẾT 32: </a:t>
            </a:r>
            <a:br>
              <a:rPr lang="en-US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TÍNH THEO PHƯƠNG TRÌNH </a:t>
            </a:r>
            <a:br>
              <a:rPr lang="en-US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HÓA HỌC (T1)</a:t>
            </a:r>
            <a:endParaRPr lang="en-US" sz="5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73881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92" y="773383"/>
            <a:ext cx="10363200" cy="611274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1. </a:t>
            </a:r>
            <a:r>
              <a:rPr lang="en-US" sz="2800" b="1" dirty="0" err="1" smtClean="0"/>
              <a:t>Bằng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cách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nào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tìm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được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khối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lượng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chất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tham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gia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và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sản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phẩm</a:t>
            </a:r>
            <a:r>
              <a:rPr lang="en-US" sz="2800" b="1" dirty="0" smtClean="0"/>
              <a:t>?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86153" y="1384657"/>
            <a:ext cx="119943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solidFill>
                  <a:srgbClr val="FF0000"/>
                </a:solidFill>
              </a:rPr>
              <a:t>Bài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tập</a:t>
            </a:r>
            <a:r>
              <a:rPr lang="en-US" sz="2500" b="1" dirty="0" smtClean="0">
                <a:solidFill>
                  <a:srgbClr val="FF0000"/>
                </a:solidFill>
              </a:rPr>
              <a:t>: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496" y="1840173"/>
            <a:ext cx="263033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/>
              <a:t>Bài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tập</a:t>
            </a:r>
            <a:r>
              <a:rPr lang="en-US" sz="2500" b="1" dirty="0" smtClean="0"/>
              <a:t> 1b/</a:t>
            </a:r>
            <a:r>
              <a:rPr lang="en-US" sz="2500" b="1" dirty="0" err="1" smtClean="0"/>
              <a:t>sgk</a:t>
            </a:r>
            <a:r>
              <a:rPr lang="en-US" sz="2500" b="1" dirty="0" smtClean="0"/>
              <a:t>/75:</a:t>
            </a:r>
            <a:endParaRPr lang="en-US" sz="25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140" y="2417881"/>
            <a:ext cx="1582549" cy="2015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 smtClean="0"/>
              <a:t>Tóm</a:t>
            </a:r>
            <a:r>
              <a:rPr lang="en-US" sz="2500" dirty="0" smtClean="0"/>
              <a:t> </a:t>
            </a:r>
            <a:r>
              <a:rPr lang="en-US" sz="2500" dirty="0" err="1" smtClean="0"/>
              <a:t>tắt</a:t>
            </a:r>
            <a:r>
              <a:rPr lang="en-US" sz="2500" dirty="0" smtClean="0"/>
              <a:t>:</a:t>
            </a:r>
          </a:p>
          <a:p>
            <a:r>
              <a:rPr lang="en-US" sz="2500" dirty="0" err="1" smtClean="0"/>
              <a:t>m</a:t>
            </a:r>
            <a:r>
              <a:rPr lang="en-US" sz="2500" baseline="-25000" dirty="0" err="1" smtClean="0"/>
              <a:t>Fe</a:t>
            </a:r>
            <a:r>
              <a:rPr lang="en-US" sz="2500" dirty="0" smtClean="0"/>
              <a:t>= 2,8 g</a:t>
            </a:r>
          </a:p>
          <a:p>
            <a:r>
              <a:rPr lang="en-US" sz="2500" u="sng" dirty="0" smtClean="0"/>
              <a:t>M </a:t>
            </a:r>
            <a:r>
              <a:rPr lang="en-US" sz="2500" u="sng" baseline="-25000" dirty="0" smtClean="0"/>
              <a:t>Fe</a:t>
            </a:r>
            <a:r>
              <a:rPr lang="en-US" sz="2500" u="sng" dirty="0" smtClean="0"/>
              <a:t> = 56 g</a:t>
            </a:r>
          </a:p>
          <a:p>
            <a:r>
              <a:rPr lang="en-US" sz="2500" dirty="0" err="1" smtClean="0"/>
              <a:t>m</a:t>
            </a:r>
            <a:r>
              <a:rPr lang="en-US" sz="2500" baseline="-25000" dirty="0" err="1" smtClean="0"/>
              <a:t>HCl</a:t>
            </a:r>
            <a:r>
              <a:rPr lang="en-US" sz="2500" baseline="-25000" dirty="0" smtClean="0"/>
              <a:t> </a:t>
            </a:r>
            <a:r>
              <a:rPr lang="en-US" sz="2500" dirty="0" smtClean="0"/>
              <a:t>= ?</a:t>
            </a:r>
          </a:p>
          <a:p>
            <a:endParaRPr lang="en-US" sz="2500" dirty="0"/>
          </a:p>
        </p:txBody>
      </p:sp>
      <p:sp>
        <p:nvSpPr>
          <p:cNvPr id="13" name="TextBox 12"/>
          <p:cNvSpPr txBox="1"/>
          <p:nvPr/>
        </p:nvSpPr>
        <p:spPr>
          <a:xfrm>
            <a:off x="1329654" y="2392776"/>
            <a:ext cx="26502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C0000"/>
                </a:solidFill>
              </a:rPr>
              <a:t>   </a:t>
            </a:r>
            <a:r>
              <a:rPr lang="en-US" sz="2400" b="1" dirty="0" err="1" smtClean="0">
                <a:solidFill>
                  <a:srgbClr val="CC0000"/>
                </a:solidFill>
              </a:rPr>
              <a:t>Tính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số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mol</a:t>
            </a:r>
            <a:r>
              <a:rPr lang="en-US" sz="2400" b="1" dirty="0" smtClean="0">
                <a:solidFill>
                  <a:srgbClr val="CC0000"/>
                </a:solidFill>
              </a:rPr>
              <a:t>:   </a:t>
            </a:r>
            <a:endParaRPr lang="en-US" sz="2400" b="1" dirty="0">
              <a:solidFill>
                <a:srgbClr val="CC0000"/>
              </a:solidFill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8993606"/>
              </p:ext>
            </p:extLst>
          </p:nvPr>
        </p:nvGraphicFramePr>
        <p:xfrm>
          <a:off x="4512296" y="2125012"/>
          <a:ext cx="3274222" cy="875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6" name="Equation" r:id="rId3" imgW="1714320" imgH="469800" progId="Equation.3">
                  <p:embed/>
                </p:oleObj>
              </mc:Choice>
              <mc:Fallback>
                <p:oleObj name="Equation" r:id="rId3" imgW="171432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12296" y="2125012"/>
                        <a:ext cx="3274222" cy="8751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351240" y="2983852"/>
            <a:ext cx="3705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C0000"/>
                </a:solidFill>
              </a:rPr>
              <a:t>   </a:t>
            </a:r>
            <a:r>
              <a:rPr lang="en-US" sz="2400" b="1" dirty="0" err="1" smtClean="0">
                <a:solidFill>
                  <a:srgbClr val="CC0000"/>
                </a:solidFill>
              </a:rPr>
              <a:t>Phương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trình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phản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ứng</a:t>
            </a:r>
            <a:r>
              <a:rPr lang="en-US" sz="2400" b="1" dirty="0" smtClean="0">
                <a:solidFill>
                  <a:srgbClr val="CC0000"/>
                </a:solidFill>
              </a:rPr>
              <a:t>:</a:t>
            </a:r>
            <a:endParaRPr lang="en-US" sz="2400" b="1" dirty="0">
              <a:solidFill>
                <a:srgbClr val="CC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06632" y="2989442"/>
            <a:ext cx="6157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Fe   +           2HCl                  FeCl</a:t>
            </a:r>
            <a:r>
              <a:rPr lang="en-US" sz="2500" baseline="-25000" dirty="0" smtClean="0"/>
              <a:t>2  </a:t>
            </a:r>
            <a:r>
              <a:rPr lang="en-US" sz="2500" dirty="0" smtClean="0"/>
              <a:t> +                 H</a:t>
            </a:r>
            <a:r>
              <a:rPr lang="en-US" sz="2500" baseline="-25000" dirty="0" smtClean="0"/>
              <a:t>2</a:t>
            </a:r>
            <a:endParaRPr lang="en-US" sz="2500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5132737"/>
              </p:ext>
            </p:extLst>
          </p:nvPr>
        </p:nvGraphicFramePr>
        <p:xfrm>
          <a:off x="7237333" y="2975293"/>
          <a:ext cx="858213" cy="484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7" name="Equation" r:id="rId5" imgW="393480" imgH="203040" progId="Equation.3">
                  <p:embed/>
                </p:oleObj>
              </mc:Choice>
              <mc:Fallback>
                <p:oleObj name="Equation" r:id="rId5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237333" y="2975293"/>
                        <a:ext cx="858213" cy="4849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521529" y="3444877"/>
            <a:ext cx="28608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C0000"/>
                </a:solidFill>
              </a:rPr>
              <a:t>Theo </a:t>
            </a:r>
            <a:r>
              <a:rPr lang="en-US" sz="2400" b="1" dirty="0" err="1" smtClean="0">
                <a:solidFill>
                  <a:srgbClr val="CC0000"/>
                </a:solidFill>
              </a:rPr>
              <a:t>phương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trình</a:t>
            </a:r>
            <a:r>
              <a:rPr lang="en-US" sz="2400" b="1" dirty="0" smtClean="0">
                <a:solidFill>
                  <a:srgbClr val="CC0000"/>
                </a:solidFill>
              </a:rPr>
              <a:t>:</a:t>
            </a:r>
            <a:endParaRPr lang="en-US" sz="2400" b="1" dirty="0">
              <a:solidFill>
                <a:srgbClr val="CC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61761" y="3484359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  <a:r>
              <a:rPr lang="en-US" sz="2400" dirty="0" smtClean="0"/>
              <a:t>mol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6207403" y="3403526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</a:t>
            </a:r>
            <a:r>
              <a:rPr lang="en-US" sz="2400" dirty="0" smtClean="0"/>
              <a:t>mol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7794186" y="3429410"/>
            <a:ext cx="1024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   1mol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10178864" y="3456410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 1mol</a:t>
            </a:r>
            <a:endParaRPr lang="en-US" sz="2400" dirty="0"/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0830469"/>
              </p:ext>
            </p:extLst>
          </p:nvPr>
        </p:nvGraphicFramePr>
        <p:xfrm>
          <a:off x="5358694" y="3403526"/>
          <a:ext cx="857360" cy="466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8" name="Equation" r:id="rId7" imgW="393480" imgH="203040" progId="Equation.3">
                  <p:embed/>
                </p:oleObj>
              </mc:Choice>
              <mc:Fallback>
                <p:oleObj name="Equation" r:id="rId7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58694" y="3403526"/>
                        <a:ext cx="857360" cy="4664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2958192"/>
              </p:ext>
            </p:extLst>
          </p:nvPr>
        </p:nvGraphicFramePr>
        <p:xfrm>
          <a:off x="7231748" y="3402418"/>
          <a:ext cx="802482" cy="394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9" name="Equation" r:id="rId9" imgW="393480" imgH="203040" progId="Equation.3">
                  <p:embed/>
                </p:oleObj>
              </mc:Choice>
              <mc:Fallback>
                <p:oleObj name="Equation" r:id="rId9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231748" y="3402418"/>
                        <a:ext cx="802482" cy="3948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5607358"/>
              </p:ext>
            </p:extLst>
          </p:nvPr>
        </p:nvGraphicFramePr>
        <p:xfrm>
          <a:off x="9335374" y="3429410"/>
          <a:ext cx="822907" cy="429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0" name="Equation" r:id="rId10" imgW="393480" imgH="203040" progId="Equation.3">
                  <p:embed/>
                </p:oleObj>
              </mc:Choice>
              <mc:Fallback>
                <p:oleObj name="Equation" r:id="rId10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335374" y="3429410"/>
                        <a:ext cx="822907" cy="4295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1552421" y="3953579"/>
            <a:ext cx="151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C0000"/>
                </a:solidFill>
              </a:rPr>
              <a:t>Theo </a:t>
            </a:r>
            <a:r>
              <a:rPr lang="en-US" sz="2400" b="1" dirty="0" err="1" smtClean="0">
                <a:solidFill>
                  <a:srgbClr val="CC0000"/>
                </a:solidFill>
              </a:rPr>
              <a:t>đề</a:t>
            </a:r>
            <a:r>
              <a:rPr lang="en-US" sz="2400" b="1" dirty="0" smtClean="0">
                <a:solidFill>
                  <a:srgbClr val="CC0000"/>
                </a:solidFill>
              </a:rPr>
              <a:t>:</a:t>
            </a:r>
            <a:endParaRPr lang="en-US" sz="2400" b="1" dirty="0">
              <a:solidFill>
                <a:srgbClr val="CC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82225" y="3898499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0,05</a:t>
            </a:r>
            <a:endParaRPr lang="en-US" sz="2400" dirty="0"/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2390278"/>
              </p:ext>
            </p:extLst>
          </p:nvPr>
        </p:nvGraphicFramePr>
        <p:xfrm>
          <a:off x="5184043" y="3887795"/>
          <a:ext cx="805187" cy="448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1" name="Equation" r:id="rId11" imgW="393480" imgH="203040" progId="Equation.3">
                  <p:embed/>
                </p:oleObj>
              </mc:Choice>
              <mc:Fallback>
                <p:oleObj name="Equation" r:id="rId11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184043" y="3887795"/>
                        <a:ext cx="805187" cy="448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3488066"/>
              </p:ext>
            </p:extLst>
          </p:nvPr>
        </p:nvGraphicFramePr>
        <p:xfrm>
          <a:off x="7299101" y="3895122"/>
          <a:ext cx="745283" cy="423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2" name="Equation" r:id="rId13" imgW="393480" imgH="203040" progId="Equation.3">
                  <p:embed/>
                </p:oleObj>
              </mc:Choice>
              <mc:Fallback>
                <p:oleObj name="Equation" r:id="rId13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299101" y="3895122"/>
                        <a:ext cx="745283" cy="4239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3130343"/>
              </p:ext>
            </p:extLst>
          </p:nvPr>
        </p:nvGraphicFramePr>
        <p:xfrm>
          <a:off x="9396968" y="3898499"/>
          <a:ext cx="688715" cy="395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3" name="Equation" r:id="rId14" imgW="393480" imgH="203040" progId="Equation.3">
                  <p:embed/>
                </p:oleObj>
              </mc:Choice>
              <mc:Fallback>
                <p:oleObj name="Equation" r:id="rId14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396968" y="3898499"/>
                        <a:ext cx="688715" cy="395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970677"/>
              </p:ext>
            </p:extLst>
          </p:nvPr>
        </p:nvGraphicFramePr>
        <p:xfrm>
          <a:off x="6065083" y="3867388"/>
          <a:ext cx="1177324" cy="644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4" name="Equation" r:id="rId16" imgW="838080" imgH="393480" progId="Equation.3">
                  <p:embed/>
                </p:oleObj>
              </mc:Choice>
              <mc:Fallback>
                <p:oleObj name="Equation" r:id="rId16" imgW="8380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065083" y="3867388"/>
                        <a:ext cx="1177324" cy="644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7974357"/>
              </p:ext>
            </p:extLst>
          </p:nvPr>
        </p:nvGraphicFramePr>
        <p:xfrm>
          <a:off x="8055310" y="3872876"/>
          <a:ext cx="1302484" cy="595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5" name="Equation" r:id="rId18" imgW="914400" imgH="393480" progId="Equation.3">
                  <p:embed/>
                </p:oleObj>
              </mc:Choice>
              <mc:Fallback>
                <p:oleObj name="Equation" r:id="rId18" imgW="9144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8055310" y="3872876"/>
                        <a:ext cx="1302484" cy="5950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7810572"/>
              </p:ext>
            </p:extLst>
          </p:nvPr>
        </p:nvGraphicFramePr>
        <p:xfrm>
          <a:off x="10119320" y="3797251"/>
          <a:ext cx="1571625" cy="601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6" name="Equation" r:id="rId20" imgW="914400" imgH="393480" progId="Equation.3">
                  <p:embed/>
                </p:oleObj>
              </mc:Choice>
              <mc:Fallback>
                <p:oleObj name="Equation" r:id="rId20" imgW="9144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0119320" y="3797251"/>
                        <a:ext cx="1571625" cy="6018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Straight Connector 18"/>
          <p:cNvCxnSpPr/>
          <p:nvPr/>
        </p:nvCxnSpPr>
        <p:spPr>
          <a:xfrm>
            <a:off x="1534371" y="2320905"/>
            <a:ext cx="0" cy="24954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1563312" y="389512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Mol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82668" y="5721397"/>
            <a:ext cx="4858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</a:t>
            </a:r>
            <a:r>
              <a:rPr lang="en-US" sz="2400" baseline="-25000" dirty="0" smtClean="0"/>
              <a:t> </a:t>
            </a:r>
            <a:r>
              <a:rPr lang="en-US" sz="2400" baseline="-25000" dirty="0" err="1" smtClean="0"/>
              <a:t>HCl</a:t>
            </a:r>
            <a:r>
              <a:rPr lang="en-US" sz="2400" dirty="0" smtClean="0"/>
              <a:t> = </a:t>
            </a:r>
            <a:r>
              <a:rPr lang="en-US" sz="2400" dirty="0" err="1" smtClean="0"/>
              <a:t>n</a:t>
            </a:r>
            <a:r>
              <a:rPr lang="en-US" sz="2400" baseline="-25000" dirty="0" err="1" smtClean="0"/>
              <a:t>HCl</a:t>
            </a:r>
            <a:r>
              <a:rPr lang="en-US" sz="2400" dirty="0" smtClean="0"/>
              <a:t> . </a:t>
            </a:r>
            <a:r>
              <a:rPr lang="en-US" sz="2400" dirty="0" err="1" smtClean="0"/>
              <a:t>M</a:t>
            </a:r>
            <a:r>
              <a:rPr lang="en-US" sz="2400" baseline="-25000" dirty="0" err="1" smtClean="0"/>
              <a:t>HCl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= 0,1 . 36,5= 3,65 (g)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75229" y="5103774"/>
            <a:ext cx="2895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n</a:t>
            </a:r>
            <a:r>
              <a:rPr lang="en-US" sz="2400" baseline="-25000" dirty="0" err="1" smtClean="0"/>
              <a:t>HCl</a:t>
            </a:r>
            <a:r>
              <a:rPr lang="en-US" sz="2400" dirty="0" smtClean="0"/>
              <a:t> =                    (</a:t>
            </a:r>
            <a:r>
              <a:rPr lang="en-US" sz="2400" dirty="0" err="1" smtClean="0"/>
              <a:t>mol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7560940"/>
              </p:ext>
            </p:extLst>
          </p:nvPr>
        </p:nvGraphicFramePr>
        <p:xfrm>
          <a:off x="3039168" y="4983289"/>
          <a:ext cx="1348429" cy="738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7" name="Equation" r:id="rId22" imgW="838080" imgH="393480" progId="Equation.3">
                  <p:embed/>
                </p:oleObj>
              </mc:Choice>
              <mc:Fallback>
                <p:oleObj name="Equation" r:id="rId22" imgW="8380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039168" y="4983289"/>
                        <a:ext cx="1348429" cy="7381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554792" y="656610"/>
            <a:ext cx="9144000" cy="2387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44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1157"/>
            <a:ext cx="10363200" cy="611274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1. </a:t>
            </a:r>
            <a:r>
              <a:rPr lang="en-US" sz="2800" b="1" dirty="0" err="1" smtClean="0"/>
              <a:t>Bằng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cách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nào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tìm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được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khối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lượng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chất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tham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gia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và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sản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phẩm</a:t>
            </a:r>
            <a:r>
              <a:rPr lang="en-US" sz="2800" b="1" dirty="0" smtClean="0"/>
              <a:t>?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71101" y="1000205"/>
            <a:ext cx="74372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Bước</a:t>
            </a:r>
            <a:r>
              <a:rPr lang="en-US" sz="2000" dirty="0" smtClean="0"/>
              <a:t> 1: </a:t>
            </a:r>
            <a:r>
              <a:rPr lang="en-US" sz="2000" dirty="0" err="1" smtClean="0"/>
              <a:t>Tìm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mol</a:t>
            </a:r>
            <a:r>
              <a:rPr lang="en-US" sz="2000" dirty="0" smtClean="0"/>
              <a:t> </a:t>
            </a:r>
            <a:r>
              <a:rPr lang="en-US" sz="2000" dirty="0" err="1" smtClean="0"/>
              <a:t>chất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:                    </a:t>
            </a:r>
            <a:r>
              <a:rPr lang="en-US" sz="2000" dirty="0" err="1" smtClean="0"/>
              <a:t>hoặc</a:t>
            </a:r>
            <a:r>
              <a:rPr lang="en-US" sz="2000" dirty="0" smtClean="0"/>
              <a:t> </a:t>
            </a:r>
          </a:p>
          <a:p>
            <a:endParaRPr lang="en-US" sz="20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9513004"/>
              </p:ext>
            </p:extLst>
          </p:nvPr>
        </p:nvGraphicFramePr>
        <p:xfrm>
          <a:off x="4599296" y="847943"/>
          <a:ext cx="1050877" cy="763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3" name="Equation" r:id="rId3" imgW="457200" imgH="393480" progId="Equation.3">
                  <p:embed/>
                </p:oleObj>
              </mc:Choice>
              <mc:Fallback>
                <p:oleObj name="Equation" r:id="rId3" imgW="4572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99296" y="847943"/>
                        <a:ext cx="1050877" cy="763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84749" y="1435544"/>
            <a:ext cx="3813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Bước</a:t>
            </a:r>
            <a:r>
              <a:rPr lang="en-US" sz="2000" dirty="0" smtClean="0"/>
              <a:t> 2: </a:t>
            </a:r>
            <a:r>
              <a:rPr lang="en-US" sz="2000" dirty="0" err="1" smtClean="0"/>
              <a:t>Lập</a:t>
            </a:r>
            <a:r>
              <a:rPr lang="en-US" sz="2000" dirty="0" smtClean="0"/>
              <a:t> </a:t>
            </a:r>
            <a:r>
              <a:rPr lang="en-US" sz="2000" dirty="0" err="1" smtClean="0"/>
              <a:t>phương</a:t>
            </a:r>
            <a:r>
              <a:rPr lang="en-US" sz="2000" dirty="0" smtClean="0"/>
              <a:t> </a:t>
            </a:r>
            <a:r>
              <a:rPr lang="en-US" sz="2000" dirty="0" err="1" smtClean="0"/>
              <a:t>trình</a:t>
            </a:r>
            <a:r>
              <a:rPr lang="en-US" sz="2000" dirty="0" smtClean="0"/>
              <a:t> </a:t>
            </a:r>
            <a:r>
              <a:rPr lang="en-US" sz="2000" dirty="0" err="1" smtClean="0"/>
              <a:t>hóa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284749" y="1835654"/>
            <a:ext cx="74235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Bước</a:t>
            </a:r>
            <a:r>
              <a:rPr lang="en-US" sz="2000" dirty="0" smtClean="0"/>
              <a:t> 3: </a:t>
            </a:r>
            <a:r>
              <a:rPr lang="en-US" sz="2000" dirty="0" err="1" smtClean="0"/>
              <a:t>Dựa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phương</a:t>
            </a:r>
            <a:r>
              <a:rPr lang="en-US" sz="2000" dirty="0" smtClean="0"/>
              <a:t> </a:t>
            </a:r>
            <a:r>
              <a:rPr lang="en-US" sz="2000" dirty="0" err="1" smtClean="0"/>
              <a:t>trình</a:t>
            </a:r>
            <a:r>
              <a:rPr lang="en-US" sz="2000" dirty="0" smtClean="0"/>
              <a:t> </a:t>
            </a:r>
            <a:r>
              <a:rPr lang="en-US" sz="2000" dirty="0" err="1" smtClean="0"/>
              <a:t>tìm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mol</a:t>
            </a:r>
            <a:r>
              <a:rPr lang="en-US" sz="2000" dirty="0" smtClean="0"/>
              <a:t> </a:t>
            </a:r>
            <a:r>
              <a:rPr lang="en-US" sz="2000" dirty="0" err="1" smtClean="0"/>
              <a:t>chất</a:t>
            </a:r>
            <a:r>
              <a:rPr lang="en-US" sz="2000" dirty="0" smtClean="0"/>
              <a:t> </a:t>
            </a:r>
            <a:r>
              <a:rPr lang="en-US" sz="2000" dirty="0" err="1" smtClean="0"/>
              <a:t>tham</a:t>
            </a:r>
            <a:r>
              <a:rPr lang="en-US" sz="2000" dirty="0" smtClean="0"/>
              <a:t> </a:t>
            </a:r>
            <a:r>
              <a:rPr lang="en-US" sz="2000" dirty="0" err="1" smtClean="0"/>
              <a:t>gia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tạo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257453" y="2335499"/>
            <a:ext cx="58210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Bước</a:t>
            </a:r>
            <a:r>
              <a:rPr lang="en-US" sz="2000" dirty="0" smtClean="0"/>
              <a:t> 4: </a:t>
            </a:r>
            <a:r>
              <a:rPr lang="en-US" sz="2000" dirty="0" err="1" smtClean="0"/>
              <a:t>Tìm</a:t>
            </a:r>
            <a:r>
              <a:rPr lang="en-US" sz="2000" dirty="0" smtClean="0"/>
              <a:t> </a:t>
            </a:r>
            <a:r>
              <a:rPr lang="en-US" sz="2000" dirty="0" err="1" smtClean="0"/>
              <a:t>khối</a:t>
            </a:r>
            <a:r>
              <a:rPr lang="en-US" sz="2000" dirty="0" smtClean="0"/>
              <a:t> </a:t>
            </a:r>
            <a:r>
              <a:rPr lang="en-US" sz="2000" dirty="0" err="1" smtClean="0"/>
              <a:t>lượng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chất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: m= n . M</a:t>
            </a:r>
            <a:endParaRPr lang="en-US" sz="2000" dirty="0"/>
          </a:p>
        </p:txBody>
      </p:sp>
      <p:sp>
        <p:nvSpPr>
          <p:cNvPr id="40" name="Subtitle 2"/>
          <p:cNvSpPr txBox="1">
            <a:spLocks/>
          </p:cNvSpPr>
          <p:nvPr/>
        </p:nvSpPr>
        <p:spPr>
          <a:xfrm>
            <a:off x="246179" y="2802609"/>
            <a:ext cx="11945821" cy="1170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err="1" smtClean="0">
                <a:solidFill>
                  <a:srgbClr val="FF0000"/>
                </a:solidFill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tập</a:t>
            </a:r>
            <a:r>
              <a:rPr lang="en-US" sz="2800" b="1" dirty="0" smtClean="0">
                <a:solidFill>
                  <a:srgbClr val="FF0000"/>
                </a:solidFill>
              </a:rPr>
              <a:t>: </a:t>
            </a:r>
            <a:r>
              <a:rPr lang="en-US" dirty="0" smtClean="0"/>
              <a:t>Cho 5,4 gam </a:t>
            </a:r>
            <a:r>
              <a:rPr lang="en-US" dirty="0" err="1" smtClean="0"/>
              <a:t>nhôm</a:t>
            </a:r>
            <a:r>
              <a:rPr lang="en-US" dirty="0" smtClean="0"/>
              <a:t> </a:t>
            </a:r>
            <a:r>
              <a:rPr lang="en-US" dirty="0" err="1" smtClean="0"/>
              <a:t>phản</a:t>
            </a:r>
            <a:r>
              <a:rPr lang="en-US" dirty="0" smtClean="0"/>
              <a:t> </a:t>
            </a:r>
            <a:r>
              <a:rPr lang="en-US" dirty="0" err="1" smtClean="0"/>
              <a:t>ứng</a:t>
            </a:r>
            <a:r>
              <a:rPr lang="en-US" dirty="0" smtClean="0"/>
              <a:t> </a:t>
            </a:r>
            <a:r>
              <a:rPr lang="en-US" dirty="0" err="1" smtClean="0"/>
              <a:t>hoàn</a:t>
            </a:r>
            <a:r>
              <a:rPr lang="en-US" dirty="0" smtClean="0"/>
              <a:t> </a:t>
            </a:r>
            <a:r>
              <a:rPr lang="en-US" dirty="0" err="1" smtClean="0"/>
              <a:t>toàn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khí</a:t>
            </a:r>
            <a:r>
              <a:rPr lang="en-US" dirty="0" smtClean="0"/>
              <a:t> </a:t>
            </a:r>
            <a:r>
              <a:rPr lang="en-US" dirty="0" err="1" smtClean="0"/>
              <a:t>clo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ra</a:t>
            </a:r>
            <a:r>
              <a:rPr lang="en-US" dirty="0" smtClean="0"/>
              <a:t> </a:t>
            </a:r>
            <a:r>
              <a:rPr lang="en-US" dirty="0" err="1" smtClean="0"/>
              <a:t>muối</a:t>
            </a:r>
            <a:r>
              <a:rPr lang="en-US" dirty="0" smtClean="0"/>
              <a:t> </a:t>
            </a:r>
            <a:r>
              <a:rPr lang="en-US" dirty="0" err="1" smtClean="0"/>
              <a:t>nhôm</a:t>
            </a:r>
            <a:r>
              <a:rPr lang="en-US" dirty="0" smtClean="0"/>
              <a:t> </a:t>
            </a:r>
            <a:r>
              <a:rPr lang="en-US" dirty="0" err="1" smtClean="0"/>
              <a:t>clorua</a:t>
            </a:r>
            <a:r>
              <a:rPr lang="en-US" dirty="0" smtClean="0"/>
              <a:t> (AlCl</a:t>
            </a:r>
            <a:r>
              <a:rPr lang="en-US" baseline="-25000" dirty="0" smtClean="0"/>
              <a:t>3</a:t>
            </a:r>
            <a:r>
              <a:rPr lang="en-US" dirty="0" smtClean="0"/>
              <a:t>). </a:t>
            </a:r>
            <a:r>
              <a:rPr lang="en-US" b="1" i="1" dirty="0" err="1" smtClean="0"/>
              <a:t>Em</a:t>
            </a:r>
            <a:r>
              <a:rPr lang="en-US" b="1" i="1" dirty="0" smtClean="0"/>
              <a:t> </a:t>
            </a:r>
            <a:r>
              <a:rPr lang="en-US" b="1" i="1" dirty="0" err="1" smtClean="0"/>
              <a:t>hãy</a:t>
            </a:r>
            <a:r>
              <a:rPr lang="en-US" b="1" i="1" dirty="0" smtClean="0"/>
              <a:t> </a:t>
            </a:r>
            <a:r>
              <a:rPr lang="en-US" b="1" i="1" dirty="0" err="1" smtClean="0"/>
              <a:t>khoanh</a:t>
            </a:r>
            <a:r>
              <a:rPr lang="en-US" b="1" i="1" dirty="0" smtClean="0"/>
              <a:t> </a:t>
            </a:r>
            <a:r>
              <a:rPr lang="en-US" b="1" i="1" dirty="0" err="1" smtClean="0"/>
              <a:t>tròn</a:t>
            </a:r>
            <a:r>
              <a:rPr lang="en-US" b="1" i="1" dirty="0" smtClean="0"/>
              <a:t> </a:t>
            </a:r>
            <a:r>
              <a:rPr lang="en-US" b="1" i="1" dirty="0" err="1" smtClean="0"/>
              <a:t>vào</a:t>
            </a:r>
            <a:r>
              <a:rPr lang="en-US" b="1" i="1" dirty="0" smtClean="0"/>
              <a:t> </a:t>
            </a:r>
            <a:r>
              <a:rPr lang="en-US" b="1" i="1" dirty="0" err="1" smtClean="0"/>
              <a:t>chữ</a:t>
            </a:r>
            <a:r>
              <a:rPr lang="en-US" b="1" i="1" dirty="0" smtClean="0"/>
              <a:t> </a:t>
            </a:r>
            <a:r>
              <a:rPr lang="en-US" b="1" i="1" dirty="0" err="1" smtClean="0"/>
              <a:t>cái</a:t>
            </a:r>
            <a:r>
              <a:rPr lang="en-US" b="1" i="1" dirty="0" smtClean="0"/>
              <a:t> </a:t>
            </a:r>
            <a:r>
              <a:rPr lang="en-US" b="1" i="1" dirty="0" err="1" smtClean="0"/>
              <a:t>đứng</a:t>
            </a:r>
            <a:r>
              <a:rPr lang="en-US" b="1" i="1" dirty="0" smtClean="0"/>
              <a:t> </a:t>
            </a:r>
            <a:r>
              <a:rPr lang="en-US" b="1" i="1" dirty="0" err="1" smtClean="0"/>
              <a:t>câu</a:t>
            </a:r>
            <a:r>
              <a:rPr lang="en-US" b="1" i="1" dirty="0" smtClean="0"/>
              <a:t> </a:t>
            </a:r>
            <a:r>
              <a:rPr lang="en-US" b="1" i="1" dirty="0" err="1" smtClean="0"/>
              <a:t>trả</a:t>
            </a:r>
            <a:r>
              <a:rPr lang="en-US" b="1" i="1" dirty="0" smtClean="0"/>
              <a:t> </a:t>
            </a:r>
            <a:r>
              <a:rPr lang="en-US" b="1" i="1" dirty="0" err="1" smtClean="0"/>
              <a:t>lời</a:t>
            </a:r>
            <a:r>
              <a:rPr lang="en-US" b="1" i="1" dirty="0" smtClean="0"/>
              <a:t> </a:t>
            </a:r>
            <a:r>
              <a:rPr lang="en-US" b="1" i="1" dirty="0" err="1" smtClean="0"/>
              <a:t>đúng</a:t>
            </a:r>
            <a:r>
              <a:rPr lang="en-US" b="1" i="1" dirty="0" smtClean="0"/>
              <a:t> </a:t>
            </a:r>
            <a:r>
              <a:rPr lang="en-US" b="1" i="1" dirty="0" err="1" smtClean="0"/>
              <a:t>cho</a:t>
            </a:r>
            <a:r>
              <a:rPr lang="en-US" b="1" i="1" dirty="0" smtClean="0"/>
              <a:t> </a:t>
            </a:r>
            <a:r>
              <a:rPr lang="en-US" b="1" i="1" dirty="0" err="1" smtClean="0"/>
              <a:t>các</a:t>
            </a:r>
            <a:r>
              <a:rPr lang="en-US" b="1" i="1" dirty="0" smtClean="0"/>
              <a:t> </a:t>
            </a:r>
            <a:r>
              <a:rPr lang="en-US" b="1" i="1" dirty="0" err="1" smtClean="0"/>
              <a:t>câu</a:t>
            </a:r>
            <a:r>
              <a:rPr lang="en-US" b="1" i="1" dirty="0" smtClean="0"/>
              <a:t> </a:t>
            </a:r>
            <a:r>
              <a:rPr lang="en-US" b="1" i="1" dirty="0" err="1" smtClean="0"/>
              <a:t>sau</a:t>
            </a:r>
            <a:r>
              <a:rPr lang="en-US" b="1" i="1" dirty="0" smtClean="0"/>
              <a:t>.</a:t>
            </a:r>
          </a:p>
          <a:p>
            <a:pPr marL="457200" indent="-457200" algn="l">
              <a:buFont typeface="Arial" panose="020B0604020202020204" pitchFamily="34" charset="0"/>
              <a:buAutoNum type="alphaLcPeriod"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84749" y="3679753"/>
            <a:ext cx="86929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1/ </a:t>
            </a:r>
            <a:r>
              <a:rPr lang="en-US" sz="2400" dirty="0" err="1"/>
              <a:t>Phương</a:t>
            </a:r>
            <a:r>
              <a:rPr lang="en-US" sz="2400" dirty="0"/>
              <a:t> </a:t>
            </a:r>
            <a:r>
              <a:rPr lang="en-US" sz="2400" dirty="0" err="1"/>
              <a:t>trình</a:t>
            </a:r>
            <a:r>
              <a:rPr lang="en-US" sz="2400" dirty="0"/>
              <a:t> </a:t>
            </a:r>
            <a:r>
              <a:rPr lang="en-US" sz="2400" dirty="0" err="1"/>
              <a:t>hóa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phản</a:t>
            </a:r>
            <a:r>
              <a:rPr lang="en-US" sz="2400" dirty="0"/>
              <a:t> </a:t>
            </a:r>
            <a:r>
              <a:rPr lang="en-US" sz="2400" dirty="0" err="1"/>
              <a:t>ứng</a:t>
            </a:r>
            <a:r>
              <a:rPr lang="en-US" sz="2400" dirty="0"/>
              <a:t> </a:t>
            </a:r>
            <a:r>
              <a:rPr lang="en-US" sz="2400" dirty="0" err="1"/>
              <a:t>hóa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endParaRPr lang="en-US" sz="2400" dirty="0"/>
          </a:p>
          <a:p>
            <a:pPr marL="457200" indent="-457200">
              <a:buAutoNum type="alphaUcPeriod"/>
            </a:pPr>
            <a:r>
              <a:rPr lang="en-US" sz="2400" dirty="0"/>
              <a:t>Al + Cl</a:t>
            </a:r>
            <a:r>
              <a:rPr lang="en-US" sz="2400" baseline="-25000" dirty="0"/>
              <a:t>2            </a:t>
            </a:r>
            <a:r>
              <a:rPr lang="en-US" sz="2400" dirty="0"/>
              <a:t>       AlCl</a:t>
            </a:r>
            <a:r>
              <a:rPr lang="en-US" sz="2400" baseline="-25000" dirty="0"/>
              <a:t>3</a:t>
            </a:r>
            <a:endParaRPr lang="en-US" sz="2400" dirty="0"/>
          </a:p>
          <a:p>
            <a:pPr marL="457200" indent="-457200">
              <a:buFontTx/>
              <a:buAutoNum type="alphaUcPeriod"/>
            </a:pPr>
            <a:r>
              <a:rPr lang="en-US" sz="2400" dirty="0"/>
              <a:t>4Al + 3Cl</a:t>
            </a:r>
            <a:r>
              <a:rPr lang="en-US" sz="2400" baseline="-25000" dirty="0"/>
              <a:t>2            </a:t>
            </a:r>
            <a:r>
              <a:rPr lang="en-US" sz="2400" dirty="0"/>
              <a:t>       2AlCl</a:t>
            </a:r>
            <a:r>
              <a:rPr lang="en-US" sz="2400" baseline="-25000" dirty="0"/>
              <a:t>3</a:t>
            </a:r>
          </a:p>
          <a:p>
            <a:pPr marL="457200" indent="-457200">
              <a:buFontTx/>
              <a:buAutoNum type="alphaUcPeriod"/>
            </a:pPr>
            <a:r>
              <a:rPr lang="en-US" sz="2400" dirty="0"/>
              <a:t>2Al + Cl</a:t>
            </a:r>
            <a:r>
              <a:rPr lang="en-US" sz="2400" baseline="-25000" dirty="0"/>
              <a:t>2            </a:t>
            </a:r>
            <a:r>
              <a:rPr lang="en-US" sz="2400" dirty="0"/>
              <a:t>      2 AlCl</a:t>
            </a:r>
            <a:r>
              <a:rPr lang="en-US" sz="2400" baseline="-25000" dirty="0"/>
              <a:t>3</a:t>
            </a:r>
          </a:p>
          <a:p>
            <a:pPr marL="457200" indent="-457200">
              <a:buFontTx/>
              <a:buAutoNum type="alphaUcPeriod"/>
            </a:pPr>
            <a:r>
              <a:rPr lang="en-US" sz="2400" dirty="0"/>
              <a:t>2Al + 3Cl</a:t>
            </a:r>
            <a:r>
              <a:rPr lang="en-US" sz="2400" baseline="-25000" dirty="0"/>
              <a:t>2            </a:t>
            </a:r>
            <a:r>
              <a:rPr lang="en-US" sz="2400" dirty="0"/>
              <a:t>      2 AlCl</a:t>
            </a:r>
            <a:r>
              <a:rPr lang="en-US" sz="2400" baseline="-25000" dirty="0"/>
              <a:t>3</a:t>
            </a:r>
            <a:endParaRPr lang="en-US" sz="2400" dirty="0"/>
          </a:p>
          <a:p>
            <a:endParaRPr lang="en-US" sz="2400" dirty="0"/>
          </a:p>
        </p:txBody>
      </p:sp>
      <p:graphicFrame>
        <p:nvGraphicFramePr>
          <p:cNvPr id="41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5809418"/>
              </p:ext>
            </p:extLst>
          </p:nvPr>
        </p:nvGraphicFramePr>
        <p:xfrm>
          <a:off x="1824870" y="4139920"/>
          <a:ext cx="733622" cy="345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4" name="Equation" r:id="rId5" imgW="431640" imgH="203040" progId="Equation.3">
                  <p:embed/>
                </p:oleObj>
              </mc:Choice>
              <mc:Fallback>
                <p:oleObj name="Equation" r:id="rId5" imgW="431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24870" y="4139920"/>
                        <a:ext cx="733622" cy="3452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7339672"/>
              </p:ext>
            </p:extLst>
          </p:nvPr>
        </p:nvGraphicFramePr>
        <p:xfrm>
          <a:off x="2191681" y="4504730"/>
          <a:ext cx="733622" cy="345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5" name="Equation" r:id="rId7" imgW="431640" imgH="203040" progId="Equation.3">
                  <p:embed/>
                </p:oleObj>
              </mc:Choice>
              <mc:Fallback>
                <p:oleObj name="Equation" r:id="rId7" imgW="431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91681" y="4504730"/>
                        <a:ext cx="733622" cy="3452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3650517"/>
              </p:ext>
            </p:extLst>
          </p:nvPr>
        </p:nvGraphicFramePr>
        <p:xfrm>
          <a:off x="2028305" y="4849964"/>
          <a:ext cx="748278" cy="345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6" name="Equation" r:id="rId8" imgW="431640" imgH="203040" progId="Equation.3">
                  <p:embed/>
                </p:oleObj>
              </mc:Choice>
              <mc:Fallback>
                <p:oleObj name="Equation" r:id="rId8" imgW="431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28305" y="4849964"/>
                        <a:ext cx="748278" cy="3452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478221"/>
              </p:ext>
            </p:extLst>
          </p:nvPr>
        </p:nvGraphicFramePr>
        <p:xfrm>
          <a:off x="2165262" y="5214774"/>
          <a:ext cx="733622" cy="345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7" name="Equation" r:id="rId9" imgW="431640" imgH="203040" progId="Equation.3">
                  <p:embed/>
                </p:oleObj>
              </mc:Choice>
              <mc:Fallback>
                <p:oleObj name="Equation" r:id="rId9" imgW="431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65262" y="5214774"/>
                        <a:ext cx="733622" cy="3452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val 8"/>
          <p:cNvSpPr/>
          <p:nvPr/>
        </p:nvSpPr>
        <p:spPr>
          <a:xfrm>
            <a:off x="218249" y="5112073"/>
            <a:ext cx="513741" cy="5143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D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5306291"/>
              </p:ext>
            </p:extLst>
          </p:nvPr>
        </p:nvGraphicFramePr>
        <p:xfrm>
          <a:off x="6348632" y="942192"/>
          <a:ext cx="883443" cy="647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8" name="Equation" r:id="rId10" imgW="571320" imgH="419040" progId="Equation.3">
                  <p:embed/>
                </p:oleObj>
              </mc:Choice>
              <mc:Fallback>
                <p:oleObj name="Equation" r:id="rId10" imgW="57132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348632" y="942192"/>
                        <a:ext cx="883443" cy="6478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464384"/>
            <a:ext cx="9144000" cy="2387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179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8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124" y="608969"/>
            <a:ext cx="10363200" cy="611274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1. </a:t>
            </a:r>
            <a:r>
              <a:rPr lang="en-US" sz="2800" b="1" dirty="0" err="1" smtClean="0"/>
              <a:t>Bằng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cách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nào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tìm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được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khối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lượng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chất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tham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gia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và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sản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phẩm</a:t>
            </a:r>
            <a:r>
              <a:rPr lang="en-US" sz="2800" b="1" dirty="0" smtClean="0"/>
              <a:t>?</a:t>
            </a:r>
            <a:endParaRPr lang="en-US" sz="2800" b="1" dirty="0"/>
          </a:p>
        </p:txBody>
      </p:sp>
      <p:sp>
        <p:nvSpPr>
          <p:cNvPr id="40" name="Subtitle 2"/>
          <p:cNvSpPr txBox="1">
            <a:spLocks/>
          </p:cNvSpPr>
          <p:nvPr/>
        </p:nvSpPr>
        <p:spPr>
          <a:xfrm>
            <a:off x="423622" y="1116484"/>
            <a:ext cx="11945821" cy="1170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err="1" smtClean="0">
                <a:solidFill>
                  <a:srgbClr val="FF0000"/>
                </a:solidFill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tập</a:t>
            </a:r>
            <a:r>
              <a:rPr lang="en-US" sz="2800" b="1" dirty="0" smtClean="0">
                <a:solidFill>
                  <a:srgbClr val="FF0000"/>
                </a:solidFill>
              </a:rPr>
              <a:t>: </a:t>
            </a:r>
            <a:r>
              <a:rPr lang="en-US" dirty="0" smtClean="0"/>
              <a:t>Cho 5,4 gam </a:t>
            </a:r>
            <a:r>
              <a:rPr lang="en-US" dirty="0" err="1" smtClean="0"/>
              <a:t>nhôm</a:t>
            </a:r>
            <a:r>
              <a:rPr lang="en-US" dirty="0" smtClean="0"/>
              <a:t> </a:t>
            </a:r>
            <a:r>
              <a:rPr lang="en-US" dirty="0" err="1" smtClean="0"/>
              <a:t>phản</a:t>
            </a:r>
            <a:r>
              <a:rPr lang="en-US" dirty="0" smtClean="0"/>
              <a:t> </a:t>
            </a:r>
            <a:r>
              <a:rPr lang="en-US" dirty="0" err="1" smtClean="0"/>
              <a:t>ứng</a:t>
            </a:r>
            <a:r>
              <a:rPr lang="en-US" dirty="0" smtClean="0"/>
              <a:t> </a:t>
            </a:r>
            <a:r>
              <a:rPr lang="en-US" dirty="0" err="1" smtClean="0"/>
              <a:t>hoàn</a:t>
            </a:r>
            <a:r>
              <a:rPr lang="en-US" dirty="0" smtClean="0"/>
              <a:t> </a:t>
            </a:r>
            <a:r>
              <a:rPr lang="en-US" dirty="0" err="1" smtClean="0"/>
              <a:t>toàn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khí</a:t>
            </a:r>
            <a:r>
              <a:rPr lang="en-US" dirty="0" smtClean="0"/>
              <a:t> </a:t>
            </a:r>
            <a:r>
              <a:rPr lang="en-US" dirty="0" err="1" smtClean="0"/>
              <a:t>clo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ra</a:t>
            </a:r>
            <a:r>
              <a:rPr lang="en-US" dirty="0" smtClean="0"/>
              <a:t> </a:t>
            </a:r>
            <a:r>
              <a:rPr lang="en-US" dirty="0" err="1" smtClean="0"/>
              <a:t>muối</a:t>
            </a:r>
            <a:r>
              <a:rPr lang="en-US" dirty="0" smtClean="0"/>
              <a:t> </a:t>
            </a:r>
            <a:r>
              <a:rPr lang="en-US" dirty="0" err="1" smtClean="0"/>
              <a:t>nhôm</a:t>
            </a:r>
            <a:r>
              <a:rPr lang="en-US" dirty="0" smtClean="0"/>
              <a:t> </a:t>
            </a:r>
            <a:r>
              <a:rPr lang="en-US" dirty="0" err="1" smtClean="0"/>
              <a:t>clorua</a:t>
            </a:r>
            <a:r>
              <a:rPr lang="en-US" dirty="0" smtClean="0"/>
              <a:t> (AlCl</a:t>
            </a:r>
            <a:r>
              <a:rPr lang="en-US" baseline="-25000" dirty="0" smtClean="0"/>
              <a:t>3</a:t>
            </a:r>
            <a:r>
              <a:rPr lang="en-US" dirty="0" smtClean="0"/>
              <a:t>). </a:t>
            </a:r>
            <a:r>
              <a:rPr lang="en-US" b="1" i="1" dirty="0" err="1" smtClean="0"/>
              <a:t>Em</a:t>
            </a:r>
            <a:r>
              <a:rPr lang="en-US" b="1" i="1" dirty="0" smtClean="0"/>
              <a:t> </a:t>
            </a:r>
            <a:r>
              <a:rPr lang="en-US" b="1" i="1" dirty="0" err="1" smtClean="0"/>
              <a:t>hãy</a:t>
            </a:r>
            <a:r>
              <a:rPr lang="en-US" b="1" i="1" dirty="0" smtClean="0"/>
              <a:t> </a:t>
            </a:r>
            <a:r>
              <a:rPr lang="en-US" b="1" i="1" dirty="0" err="1" smtClean="0"/>
              <a:t>khoanh</a:t>
            </a:r>
            <a:r>
              <a:rPr lang="en-US" b="1" i="1" dirty="0" smtClean="0"/>
              <a:t> </a:t>
            </a:r>
            <a:r>
              <a:rPr lang="en-US" b="1" i="1" dirty="0" err="1" smtClean="0"/>
              <a:t>tròn</a:t>
            </a:r>
            <a:r>
              <a:rPr lang="en-US" b="1" i="1" dirty="0" smtClean="0"/>
              <a:t> </a:t>
            </a:r>
            <a:r>
              <a:rPr lang="en-US" b="1" i="1" dirty="0" err="1" smtClean="0"/>
              <a:t>vào</a:t>
            </a:r>
            <a:r>
              <a:rPr lang="en-US" b="1" i="1" dirty="0" smtClean="0"/>
              <a:t> </a:t>
            </a:r>
            <a:r>
              <a:rPr lang="en-US" b="1" i="1" dirty="0" err="1" smtClean="0"/>
              <a:t>chữ</a:t>
            </a:r>
            <a:r>
              <a:rPr lang="en-US" b="1" i="1" dirty="0" smtClean="0"/>
              <a:t> </a:t>
            </a:r>
            <a:r>
              <a:rPr lang="en-US" b="1" i="1" dirty="0" err="1" smtClean="0"/>
              <a:t>cái</a:t>
            </a:r>
            <a:r>
              <a:rPr lang="en-US" b="1" i="1" dirty="0" smtClean="0"/>
              <a:t> </a:t>
            </a:r>
            <a:r>
              <a:rPr lang="en-US" b="1" i="1" dirty="0" err="1" smtClean="0"/>
              <a:t>đứng</a:t>
            </a:r>
            <a:r>
              <a:rPr lang="en-US" b="1" i="1" dirty="0" smtClean="0"/>
              <a:t> </a:t>
            </a:r>
            <a:r>
              <a:rPr lang="en-US" b="1" i="1" dirty="0" err="1" smtClean="0"/>
              <a:t>câu</a:t>
            </a:r>
            <a:r>
              <a:rPr lang="en-US" b="1" i="1" dirty="0" smtClean="0"/>
              <a:t> </a:t>
            </a:r>
            <a:r>
              <a:rPr lang="en-US" b="1" i="1" dirty="0" err="1" smtClean="0"/>
              <a:t>trả</a:t>
            </a:r>
            <a:r>
              <a:rPr lang="en-US" b="1" i="1" dirty="0" smtClean="0"/>
              <a:t> </a:t>
            </a:r>
            <a:r>
              <a:rPr lang="en-US" b="1" i="1" dirty="0" err="1" smtClean="0"/>
              <a:t>lời</a:t>
            </a:r>
            <a:r>
              <a:rPr lang="en-US" b="1" i="1" dirty="0" smtClean="0"/>
              <a:t> </a:t>
            </a:r>
            <a:r>
              <a:rPr lang="en-US" b="1" i="1" dirty="0" err="1" smtClean="0"/>
              <a:t>đúng</a:t>
            </a:r>
            <a:r>
              <a:rPr lang="en-US" b="1" i="1" dirty="0" smtClean="0"/>
              <a:t> </a:t>
            </a:r>
            <a:r>
              <a:rPr lang="en-US" b="1" i="1" dirty="0" err="1" smtClean="0"/>
              <a:t>cho</a:t>
            </a:r>
            <a:r>
              <a:rPr lang="en-US" b="1" i="1" dirty="0" smtClean="0"/>
              <a:t> </a:t>
            </a:r>
            <a:r>
              <a:rPr lang="en-US" b="1" i="1" dirty="0" err="1" smtClean="0"/>
              <a:t>các</a:t>
            </a:r>
            <a:r>
              <a:rPr lang="en-US" b="1" i="1" dirty="0" smtClean="0"/>
              <a:t> </a:t>
            </a:r>
            <a:r>
              <a:rPr lang="en-US" b="1" i="1" dirty="0" err="1" smtClean="0"/>
              <a:t>câu</a:t>
            </a:r>
            <a:r>
              <a:rPr lang="en-US" b="1" i="1" dirty="0" smtClean="0"/>
              <a:t> </a:t>
            </a:r>
            <a:r>
              <a:rPr lang="en-US" b="1" i="1" dirty="0" err="1" smtClean="0"/>
              <a:t>sau</a:t>
            </a:r>
            <a:r>
              <a:rPr lang="en-US" b="1" i="1" dirty="0" smtClean="0"/>
              <a:t>.</a:t>
            </a:r>
          </a:p>
          <a:p>
            <a:pPr marL="457200" indent="-457200" algn="l">
              <a:buFont typeface="Arial" panose="020B0604020202020204" pitchFamily="34" charset="0"/>
              <a:buAutoNum type="alphaLcPeriod"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2748" y="1978528"/>
            <a:ext cx="86929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1/ </a:t>
            </a:r>
            <a:r>
              <a:rPr lang="en-US" sz="2400" dirty="0" err="1"/>
              <a:t>Phương</a:t>
            </a:r>
            <a:r>
              <a:rPr lang="en-US" sz="2400" dirty="0"/>
              <a:t> </a:t>
            </a:r>
            <a:r>
              <a:rPr lang="en-US" sz="2400" dirty="0" err="1"/>
              <a:t>trình</a:t>
            </a:r>
            <a:r>
              <a:rPr lang="en-US" sz="2400" dirty="0"/>
              <a:t> </a:t>
            </a:r>
            <a:r>
              <a:rPr lang="en-US" sz="2400" dirty="0" err="1"/>
              <a:t>hóa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phản</a:t>
            </a:r>
            <a:r>
              <a:rPr lang="en-US" sz="2400" dirty="0"/>
              <a:t> </a:t>
            </a:r>
            <a:r>
              <a:rPr lang="en-US" sz="2400" dirty="0" err="1"/>
              <a:t>ứng</a:t>
            </a:r>
            <a:r>
              <a:rPr lang="en-US" sz="2400" dirty="0"/>
              <a:t> </a:t>
            </a:r>
            <a:r>
              <a:rPr lang="en-US" sz="2400" dirty="0" err="1"/>
              <a:t>hóa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trên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endParaRPr lang="en-US" sz="2400" dirty="0"/>
          </a:p>
          <a:p>
            <a:pPr marL="457200" indent="-457200">
              <a:buAutoNum type="alphaUcPeriod"/>
            </a:pPr>
            <a:r>
              <a:rPr lang="en-US" sz="2400" dirty="0"/>
              <a:t>Al + Cl</a:t>
            </a:r>
            <a:r>
              <a:rPr lang="en-US" sz="2400" baseline="-25000" dirty="0"/>
              <a:t>2            </a:t>
            </a:r>
            <a:r>
              <a:rPr lang="en-US" sz="2400" dirty="0"/>
              <a:t>       AlCl</a:t>
            </a:r>
            <a:r>
              <a:rPr lang="en-US" sz="2400" baseline="-25000" dirty="0"/>
              <a:t>3</a:t>
            </a:r>
            <a:endParaRPr lang="en-US" sz="2400" dirty="0"/>
          </a:p>
          <a:p>
            <a:pPr marL="457200" indent="-457200">
              <a:buFontTx/>
              <a:buAutoNum type="alphaUcPeriod"/>
            </a:pPr>
            <a:r>
              <a:rPr lang="en-US" sz="2400" dirty="0"/>
              <a:t>4Al + 3Cl</a:t>
            </a:r>
            <a:r>
              <a:rPr lang="en-US" sz="2400" baseline="-25000" dirty="0"/>
              <a:t>2            </a:t>
            </a:r>
            <a:r>
              <a:rPr lang="en-US" sz="2400" dirty="0"/>
              <a:t>       2AlCl</a:t>
            </a:r>
            <a:r>
              <a:rPr lang="en-US" sz="2400" baseline="-25000" dirty="0"/>
              <a:t>3</a:t>
            </a:r>
          </a:p>
          <a:p>
            <a:pPr marL="457200" indent="-457200">
              <a:buFontTx/>
              <a:buAutoNum type="alphaUcPeriod"/>
            </a:pPr>
            <a:r>
              <a:rPr lang="en-US" sz="2400" dirty="0"/>
              <a:t>2Al + Cl</a:t>
            </a:r>
            <a:r>
              <a:rPr lang="en-US" sz="2400" baseline="-25000" dirty="0"/>
              <a:t>2            </a:t>
            </a:r>
            <a:r>
              <a:rPr lang="en-US" sz="2400" dirty="0"/>
              <a:t>      2 AlCl</a:t>
            </a:r>
            <a:r>
              <a:rPr lang="en-US" sz="2400" baseline="-25000" dirty="0"/>
              <a:t>3</a:t>
            </a:r>
          </a:p>
          <a:p>
            <a:pPr marL="457200" indent="-457200">
              <a:buFontTx/>
              <a:buAutoNum type="alphaUcPeriod"/>
            </a:pPr>
            <a:r>
              <a:rPr lang="en-US" sz="2400" dirty="0"/>
              <a:t>2Al + 3Cl</a:t>
            </a:r>
            <a:r>
              <a:rPr lang="en-US" sz="2400" baseline="-25000" dirty="0"/>
              <a:t>2            </a:t>
            </a:r>
            <a:r>
              <a:rPr lang="en-US" sz="2400" dirty="0"/>
              <a:t>      2 AlCl</a:t>
            </a:r>
            <a:r>
              <a:rPr lang="en-US" sz="2400" baseline="-25000" dirty="0"/>
              <a:t>3</a:t>
            </a:r>
            <a:endParaRPr lang="en-US" sz="2400" dirty="0"/>
          </a:p>
          <a:p>
            <a:endParaRPr lang="en-US" sz="2400" dirty="0"/>
          </a:p>
        </p:txBody>
      </p:sp>
      <p:graphicFrame>
        <p:nvGraphicFramePr>
          <p:cNvPr id="41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7605739"/>
              </p:ext>
            </p:extLst>
          </p:nvPr>
        </p:nvGraphicFramePr>
        <p:xfrm>
          <a:off x="2142869" y="2438695"/>
          <a:ext cx="733622" cy="345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6" name="Equation" r:id="rId3" imgW="431640" imgH="203040" progId="Equation.3">
                  <p:embed/>
                </p:oleObj>
              </mc:Choice>
              <mc:Fallback>
                <p:oleObj name="Equation" r:id="rId3" imgW="431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42869" y="2438695"/>
                        <a:ext cx="733622" cy="3452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3757059"/>
              </p:ext>
            </p:extLst>
          </p:nvPr>
        </p:nvGraphicFramePr>
        <p:xfrm>
          <a:off x="2509680" y="2803505"/>
          <a:ext cx="733622" cy="345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7" name="Equation" r:id="rId5" imgW="431640" imgH="203040" progId="Equation.3">
                  <p:embed/>
                </p:oleObj>
              </mc:Choice>
              <mc:Fallback>
                <p:oleObj name="Equation" r:id="rId5" imgW="431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09680" y="2803505"/>
                        <a:ext cx="733622" cy="3452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5316089"/>
              </p:ext>
            </p:extLst>
          </p:nvPr>
        </p:nvGraphicFramePr>
        <p:xfrm>
          <a:off x="2346304" y="3148739"/>
          <a:ext cx="748278" cy="345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8" name="Equation" r:id="rId6" imgW="431640" imgH="203040" progId="Equation.3">
                  <p:embed/>
                </p:oleObj>
              </mc:Choice>
              <mc:Fallback>
                <p:oleObj name="Equation" r:id="rId6" imgW="431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46304" y="3148739"/>
                        <a:ext cx="748278" cy="3452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8625599"/>
              </p:ext>
            </p:extLst>
          </p:nvPr>
        </p:nvGraphicFramePr>
        <p:xfrm>
          <a:off x="2483261" y="3513549"/>
          <a:ext cx="733622" cy="345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9" name="Equation" r:id="rId7" imgW="431640" imgH="203040" progId="Equation.3">
                  <p:embed/>
                </p:oleObj>
              </mc:Choice>
              <mc:Fallback>
                <p:oleObj name="Equation" r:id="rId7" imgW="431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83261" y="3513549"/>
                        <a:ext cx="733622" cy="3452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val 8"/>
          <p:cNvSpPr/>
          <p:nvPr/>
        </p:nvSpPr>
        <p:spPr>
          <a:xfrm>
            <a:off x="536248" y="3410848"/>
            <a:ext cx="513741" cy="5143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D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2218" y="4397337"/>
            <a:ext cx="7893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2/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mol</a:t>
            </a:r>
            <a:r>
              <a:rPr lang="en-US" sz="2400" dirty="0" smtClean="0"/>
              <a:t> </a:t>
            </a:r>
            <a:r>
              <a:rPr lang="en-US" sz="2400" dirty="0" err="1"/>
              <a:t>nhôm</a:t>
            </a:r>
            <a:r>
              <a:rPr lang="en-US" sz="2400" dirty="0"/>
              <a:t> </a:t>
            </a:r>
            <a:r>
              <a:rPr lang="en-US" sz="2400" dirty="0" err="1"/>
              <a:t>phản</a:t>
            </a:r>
            <a:r>
              <a:rPr lang="en-US" sz="2400" dirty="0"/>
              <a:t> </a:t>
            </a:r>
            <a:r>
              <a:rPr lang="en-US" sz="2400" dirty="0" err="1" smtClean="0"/>
              <a:t>ứng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endParaRPr lang="en-US" sz="2400" dirty="0" smtClean="0"/>
          </a:p>
          <a:p>
            <a:pPr marL="514350" indent="-514350">
              <a:buAutoNum type="alphaUcPeriod"/>
            </a:pPr>
            <a:r>
              <a:rPr lang="en-US" sz="2400" dirty="0" smtClean="0"/>
              <a:t>0,2 </a:t>
            </a:r>
            <a:r>
              <a:rPr lang="en-US" sz="2400" dirty="0" err="1" smtClean="0"/>
              <a:t>mol</a:t>
            </a:r>
            <a:r>
              <a:rPr lang="en-US" sz="2400" dirty="0" smtClean="0"/>
              <a:t>					C. 0,3 </a:t>
            </a:r>
            <a:r>
              <a:rPr lang="en-US" sz="2400" dirty="0" err="1" smtClean="0"/>
              <a:t>mol</a:t>
            </a:r>
            <a:endParaRPr lang="en-US" sz="2400" dirty="0" smtClean="0"/>
          </a:p>
          <a:p>
            <a:pPr marL="514350" indent="-514350">
              <a:buAutoNum type="alphaUcPeriod"/>
            </a:pPr>
            <a:r>
              <a:rPr lang="en-US" sz="2400" dirty="0" smtClean="0"/>
              <a:t>0,4 </a:t>
            </a:r>
            <a:r>
              <a:rPr lang="en-US" sz="2400" dirty="0" err="1" smtClean="0"/>
              <a:t>mol</a:t>
            </a:r>
            <a:r>
              <a:rPr lang="en-US" sz="2400" dirty="0" smtClean="0"/>
              <a:t>					D. 0,5mol</a:t>
            </a:r>
            <a:endParaRPr lang="en-US" sz="2400" dirty="0"/>
          </a:p>
        </p:txBody>
      </p:sp>
      <p:sp>
        <p:nvSpPr>
          <p:cNvPr id="4" name="Oval 3"/>
          <p:cNvSpPr/>
          <p:nvPr/>
        </p:nvSpPr>
        <p:spPr>
          <a:xfrm>
            <a:off x="602748" y="4723231"/>
            <a:ext cx="646278" cy="5320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1" name="Smiley Face 10">
            <a:hlinkClick r:id="rId8" action="ppaction://hlinkpres?slideindex=1&amp;slidetitle="/>
          </p:cNvPr>
          <p:cNvSpPr/>
          <p:nvPr/>
        </p:nvSpPr>
        <p:spPr>
          <a:xfrm>
            <a:off x="11595766" y="5624962"/>
            <a:ext cx="773677" cy="630167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05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9000" y="828459"/>
            <a:ext cx="10363200" cy="611274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1. </a:t>
            </a:r>
            <a:r>
              <a:rPr lang="en-US" sz="2800" b="1" dirty="0" err="1" smtClean="0"/>
              <a:t>Bằng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cách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nào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tìm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được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khối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lượng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chất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tham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gia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và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sản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phẩm</a:t>
            </a:r>
            <a:r>
              <a:rPr lang="en-US" sz="2800" b="1" dirty="0" smtClean="0"/>
              <a:t>?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74700" y="1439733"/>
            <a:ext cx="8637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err="1" smtClean="0"/>
              <a:t>Bước</a:t>
            </a:r>
            <a:r>
              <a:rPr lang="en-US" sz="2500" dirty="0" smtClean="0"/>
              <a:t> 1: </a:t>
            </a:r>
            <a:r>
              <a:rPr lang="en-US" sz="2500" dirty="0" err="1" smtClean="0"/>
              <a:t>Tìm</a:t>
            </a:r>
            <a:r>
              <a:rPr lang="en-US" sz="2500" dirty="0" smtClean="0"/>
              <a:t> </a:t>
            </a:r>
            <a:r>
              <a:rPr lang="en-US" sz="2500" dirty="0" err="1" smtClean="0"/>
              <a:t>số</a:t>
            </a:r>
            <a:r>
              <a:rPr lang="en-US" sz="2500" dirty="0" smtClean="0"/>
              <a:t> </a:t>
            </a:r>
            <a:r>
              <a:rPr lang="en-US" sz="2500" dirty="0" err="1" smtClean="0"/>
              <a:t>mol</a:t>
            </a:r>
            <a:r>
              <a:rPr lang="en-US" sz="2500" dirty="0" smtClean="0"/>
              <a:t> </a:t>
            </a:r>
            <a:r>
              <a:rPr lang="en-US" sz="2500" dirty="0" err="1" smtClean="0"/>
              <a:t>chất</a:t>
            </a:r>
            <a:r>
              <a:rPr lang="en-US" sz="2500" dirty="0" smtClean="0"/>
              <a:t> </a:t>
            </a:r>
            <a:r>
              <a:rPr lang="en-US" sz="2500" dirty="0" err="1" smtClean="0"/>
              <a:t>theo</a:t>
            </a:r>
            <a:r>
              <a:rPr lang="en-US" sz="2500" dirty="0" smtClean="0"/>
              <a:t> </a:t>
            </a:r>
            <a:r>
              <a:rPr lang="en-US" sz="2500" dirty="0" err="1" smtClean="0"/>
              <a:t>công</a:t>
            </a:r>
            <a:r>
              <a:rPr lang="en-US" sz="2500" dirty="0" smtClean="0"/>
              <a:t> </a:t>
            </a:r>
            <a:r>
              <a:rPr lang="en-US" sz="2500" dirty="0" err="1" smtClean="0"/>
              <a:t>thức</a:t>
            </a:r>
            <a:r>
              <a:rPr lang="en-US" sz="2500" dirty="0" smtClean="0"/>
              <a:t>:                     </a:t>
            </a:r>
            <a:r>
              <a:rPr lang="en-US" sz="2500" dirty="0" err="1" smtClean="0"/>
              <a:t>hoặc</a:t>
            </a:r>
            <a:r>
              <a:rPr lang="en-US" sz="2500" dirty="0" smtClean="0"/>
              <a:t> </a:t>
            </a:r>
          </a:p>
          <a:p>
            <a:endParaRPr lang="en-US" sz="25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81129"/>
              </p:ext>
            </p:extLst>
          </p:nvPr>
        </p:nvGraphicFramePr>
        <p:xfrm>
          <a:off x="6287699" y="1179646"/>
          <a:ext cx="1129811" cy="972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name="Equation" r:id="rId3" imgW="457200" imgH="393480" progId="Equation.3">
                  <p:embed/>
                </p:oleObj>
              </mc:Choice>
              <mc:Fallback>
                <p:oleObj name="Equation" r:id="rId3" imgW="4572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87699" y="1179646"/>
                        <a:ext cx="1129811" cy="972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902705" y="2107062"/>
            <a:ext cx="472276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 smtClean="0"/>
              <a:t>Bước</a:t>
            </a:r>
            <a:r>
              <a:rPr lang="en-US" sz="2500" dirty="0" smtClean="0"/>
              <a:t> 2: </a:t>
            </a:r>
            <a:r>
              <a:rPr lang="en-US" sz="2500" dirty="0" err="1" smtClean="0"/>
              <a:t>Lập</a:t>
            </a:r>
            <a:r>
              <a:rPr lang="en-US" sz="2500" dirty="0" smtClean="0"/>
              <a:t> </a:t>
            </a:r>
            <a:r>
              <a:rPr lang="en-US" sz="2500" dirty="0" err="1" smtClean="0"/>
              <a:t>phương</a:t>
            </a:r>
            <a:r>
              <a:rPr lang="en-US" sz="2500" dirty="0" smtClean="0"/>
              <a:t> </a:t>
            </a:r>
            <a:r>
              <a:rPr lang="en-US" sz="2500" dirty="0" err="1" smtClean="0"/>
              <a:t>trình</a:t>
            </a:r>
            <a:r>
              <a:rPr lang="en-US" sz="2500" dirty="0" smtClean="0"/>
              <a:t> </a:t>
            </a:r>
            <a:r>
              <a:rPr lang="en-US" sz="2500" dirty="0" err="1" smtClean="0"/>
              <a:t>hóa</a:t>
            </a:r>
            <a:r>
              <a:rPr lang="en-US" sz="2500" dirty="0" smtClean="0"/>
              <a:t> </a:t>
            </a:r>
            <a:r>
              <a:rPr lang="en-US" sz="2500" dirty="0" err="1" smtClean="0"/>
              <a:t>học</a:t>
            </a:r>
            <a:r>
              <a:rPr lang="en-US" sz="2500" dirty="0" smtClean="0"/>
              <a:t>.</a:t>
            </a:r>
            <a:endParaRPr lang="en-US" sz="2500" dirty="0"/>
          </a:p>
        </p:txBody>
      </p:sp>
      <p:sp>
        <p:nvSpPr>
          <p:cNvPr id="15" name="TextBox 14"/>
          <p:cNvSpPr txBox="1"/>
          <p:nvPr/>
        </p:nvSpPr>
        <p:spPr>
          <a:xfrm>
            <a:off x="902705" y="2730309"/>
            <a:ext cx="922861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 smtClean="0"/>
              <a:t>Bước</a:t>
            </a:r>
            <a:r>
              <a:rPr lang="en-US" sz="2500" dirty="0" smtClean="0"/>
              <a:t> 3: </a:t>
            </a:r>
            <a:r>
              <a:rPr lang="en-US" sz="2500" dirty="0" err="1" smtClean="0"/>
              <a:t>Dựa</a:t>
            </a:r>
            <a:r>
              <a:rPr lang="en-US" sz="2500" dirty="0" smtClean="0"/>
              <a:t> </a:t>
            </a:r>
            <a:r>
              <a:rPr lang="en-US" sz="2500" dirty="0" err="1" smtClean="0"/>
              <a:t>vào</a:t>
            </a:r>
            <a:r>
              <a:rPr lang="en-US" sz="2500" dirty="0" smtClean="0"/>
              <a:t> </a:t>
            </a:r>
            <a:r>
              <a:rPr lang="en-US" sz="2500" dirty="0" err="1" smtClean="0"/>
              <a:t>phương</a:t>
            </a:r>
            <a:r>
              <a:rPr lang="en-US" sz="2500" dirty="0" smtClean="0"/>
              <a:t> </a:t>
            </a:r>
            <a:r>
              <a:rPr lang="en-US" sz="2500" dirty="0" err="1" smtClean="0"/>
              <a:t>trình</a:t>
            </a:r>
            <a:r>
              <a:rPr lang="en-US" sz="2500" dirty="0" smtClean="0"/>
              <a:t> </a:t>
            </a:r>
            <a:r>
              <a:rPr lang="en-US" sz="2500" dirty="0" err="1" smtClean="0"/>
              <a:t>tìm</a:t>
            </a:r>
            <a:r>
              <a:rPr lang="en-US" sz="2500" dirty="0" smtClean="0"/>
              <a:t> </a:t>
            </a:r>
            <a:r>
              <a:rPr lang="en-US" sz="2500" dirty="0" err="1" smtClean="0"/>
              <a:t>số</a:t>
            </a:r>
            <a:r>
              <a:rPr lang="en-US" sz="2500" dirty="0" smtClean="0"/>
              <a:t> </a:t>
            </a:r>
            <a:r>
              <a:rPr lang="en-US" sz="2500" dirty="0" err="1" smtClean="0"/>
              <a:t>mol</a:t>
            </a:r>
            <a:r>
              <a:rPr lang="en-US" sz="2500" dirty="0" smtClean="0"/>
              <a:t> </a:t>
            </a:r>
            <a:r>
              <a:rPr lang="en-US" sz="2500" dirty="0" err="1" smtClean="0"/>
              <a:t>chất</a:t>
            </a:r>
            <a:r>
              <a:rPr lang="en-US" sz="2500" dirty="0" smtClean="0"/>
              <a:t> </a:t>
            </a:r>
            <a:r>
              <a:rPr lang="en-US" sz="2500" dirty="0" err="1" smtClean="0"/>
              <a:t>tham</a:t>
            </a:r>
            <a:r>
              <a:rPr lang="en-US" sz="2500" dirty="0" smtClean="0"/>
              <a:t> </a:t>
            </a:r>
            <a:r>
              <a:rPr lang="en-US" sz="2500" dirty="0" err="1" smtClean="0"/>
              <a:t>gia</a:t>
            </a:r>
            <a:r>
              <a:rPr lang="en-US" sz="2500" dirty="0" smtClean="0"/>
              <a:t> </a:t>
            </a:r>
            <a:r>
              <a:rPr lang="en-US" sz="2500" dirty="0" err="1" smtClean="0"/>
              <a:t>và</a:t>
            </a:r>
            <a:r>
              <a:rPr lang="en-US" sz="2500" dirty="0" smtClean="0"/>
              <a:t> </a:t>
            </a:r>
            <a:r>
              <a:rPr lang="en-US" sz="2500" dirty="0" err="1" smtClean="0"/>
              <a:t>tạo</a:t>
            </a:r>
            <a:r>
              <a:rPr lang="en-US" sz="2500" dirty="0" smtClean="0"/>
              <a:t> </a:t>
            </a:r>
            <a:r>
              <a:rPr lang="en-US" sz="2500" dirty="0" err="1" smtClean="0"/>
              <a:t>thành</a:t>
            </a:r>
            <a:r>
              <a:rPr lang="en-US" sz="2500" dirty="0" smtClean="0"/>
              <a:t>.</a:t>
            </a:r>
            <a:endParaRPr lang="en-US" sz="2500" dirty="0"/>
          </a:p>
        </p:txBody>
      </p:sp>
      <p:sp>
        <p:nvSpPr>
          <p:cNvPr id="22" name="TextBox 21"/>
          <p:cNvSpPr txBox="1"/>
          <p:nvPr/>
        </p:nvSpPr>
        <p:spPr>
          <a:xfrm>
            <a:off x="902705" y="3317396"/>
            <a:ext cx="72301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 smtClean="0"/>
              <a:t>Bước</a:t>
            </a:r>
            <a:r>
              <a:rPr lang="en-US" sz="2500" dirty="0" smtClean="0"/>
              <a:t> 4: </a:t>
            </a:r>
            <a:r>
              <a:rPr lang="en-US" sz="2500" dirty="0" err="1" smtClean="0"/>
              <a:t>Tìm</a:t>
            </a:r>
            <a:r>
              <a:rPr lang="en-US" sz="2500" dirty="0" smtClean="0"/>
              <a:t> </a:t>
            </a:r>
            <a:r>
              <a:rPr lang="en-US" sz="2500" dirty="0" err="1" smtClean="0"/>
              <a:t>khối</a:t>
            </a:r>
            <a:r>
              <a:rPr lang="en-US" sz="2500" dirty="0" smtClean="0"/>
              <a:t> </a:t>
            </a:r>
            <a:r>
              <a:rPr lang="en-US" sz="2500" dirty="0" err="1" smtClean="0"/>
              <a:t>lượng</a:t>
            </a:r>
            <a:r>
              <a:rPr lang="en-US" sz="2500" dirty="0" smtClean="0"/>
              <a:t> </a:t>
            </a:r>
            <a:r>
              <a:rPr lang="en-US" sz="2500" dirty="0" err="1" smtClean="0"/>
              <a:t>chất</a:t>
            </a:r>
            <a:r>
              <a:rPr lang="en-US" sz="2500" dirty="0" smtClean="0"/>
              <a:t> </a:t>
            </a:r>
            <a:r>
              <a:rPr lang="en-US" sz="2500" dirty="0" err="1" smtClean="0"/>
              <a:t>theo</a:t>
            </a:r>
            <a:r>
              <a:rPr lang="en-US" sz="2500" dirty="0" smtClean="0"/>
              <a:t> </a:t>
            </a:r>
            <a:r>
              <a:rPr lang="en-US" sz="2500" dirty="0" err="1" smtClean="0"/>
              <a:t>công</a:t>
            </a:r>
            <a:r>
              <a:rPr lang="en-US" sz="2500" dirty="0" smtClean="0"/>
              <a:t> </a:t>
            </a:r>
            <a:r>
              <a:rPr lang="en-US" sz="2500" dirty="0" err="1" smtClean="0"/>
              <a:t>thức</a:t>
            </a:r>
            <a:r>
              <a:rPr lang="en-US" sz="2500" dirty="0" smtClean="0"/>
              <a:t>: m= n . M</a:t>
            </a:r>
            <a:endParaRPr lang="en-US" sz="2500" dirty="0"/>
          </a:p>
        </p:txBody>
      </p:sp>
      <p:sp>
        <p:nvSpPr>
          <p:cNvPr id="31" name="TextBox 30"/>
          <p:cNvSpPr txBox="1"/>
          <p:nvPr/>
        </p:nvSpPr>
        <p:spPr>
          <a:xfrm>
            <a:off x="-239912" y="448976"/>
            <a:ext cx="122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ym typeface="Wingdings" panose="05000000000000000000" pitchFamily="2" charset="2"/>
              </a:rPr>
              <a:t></a:t>
            </a:r>
            <a:endParaRPr lang="en-US" sz="9600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0022910"/>
              </p:ext>
            </p:extLst>
          </p:nvPr>
        </p:nvGraphicFramePr>
        <p:xfrm>
          <a:off x="8440332" y="1234950"/>
          <a:ext cx="1276563" cy="936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Equation" r:id="rId5" imgW="571320" imgH="419040" progId="Equation.3">
                  <p:embed/>
                </p:oleObj>
              </mc:Choice>
              <mc:Fallback>
                <p:oleObj name="Equation" r:id="rId5" imgW="57132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440332" y="1234950"/>
                        <a:ext cx="1276563" cy="936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loud Callout 6"/>
          <p:cNvSpPr/>
          <p:nvPr/>
        </p:nvSpPr>
        <p:spPr>
          <a:xfrm flipH="1">
            <a:off x="3505863" y="3636165"/>
            <a:ext cx="6211032" cy="2558221"/>
          </a:xfrm>
          <a:prstGeom prst="cloudCallout">
            <a:avLst>
              <a:gd name="adj1" fmla="val -65565"/>
              <a:gd name="adj2" fmla="val -9488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Đốt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cháy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cacbon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trong</a:t>
            </a:r>
            <a:r>
              <a:rPr lang="en-US" sz="2400" b="1" dirty="0" smtClean="0">
                <a:solidFill>
                  <a:schemeClr val="tx1"/>
                </a:solidFill>
              </a:rPr>
              <a:t> 4g </a:t>
            </a:r>
            <a:r>
              <a:rPr lang="en-US" sz="2400" b="1" dirty="0" err="1" smtClean="0">
                <a:solidFill>
                  <a:schemeClr val="tx1"/>
                </a:solidFill>
              </a:rPr>
              <a:t>khí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oxi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thu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được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khí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cacbonic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Làm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thế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nào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tính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được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thể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tích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khí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cacbonic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sinh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ra</a:t>
            </a:r>
            <a:r>
              <a:rPr lang="en-US" sz="2400" b="1" dirty="0" smtClean="0">
                <a:solidFill>
                  <a:srgbClr val="C00000"/>
                </a:solidFill>
              </a:rPr>
              <a:t> ở </a:t>
            </a:r>
            <a:r>
              <a:rPr lang="en-US" sz="2400" b="1" dirty="0" err="1" smtClean="0">
                <a:solidFill>
                  <a:srgbClr val="C00000"/>
                </a:solidFill>
              </a:rPr>
              <a:t>đktc</a:t>
            </a:r>
            <a:r>
              <a:rPr lang="en-US" sz="2400" b="1" dirty="0" smtClean="0">
                <a:solidFill>
                  <a:srgbClr val="C00000"/>
                </a:solidFill>
              </a:rPr>
              <a:t>?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13" name="Picture 3" descr="34x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590200" y="2171097"/>
            <a:ext cx="1524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9331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6" name="Text Box 4"/>
          <p:cNvSpPr txBox="1">
            <a:spLocks noChangeArrowheads="1"/>
          </p:cNvSpPr>
          <p:nvPr/>
        </p:nvSpPr>
        <p:spPr bwMode="auto">
          <a:xfrm flipH="1">
            <a:off x="4495800" y="616426"/>
            <a:ext cx="30434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800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2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2800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6678" name="Rectangle 6"/>
          <p:cNvSpPr>
            <a:spLocks noChangeArrowheads="1"/>
          </p:cNvSpPr>
          <p:nvPr/>
        </p:nvSpPr>
        <p:spPr bwMode="auto">
          <a:xfrm>
            <a:off x="1594512" y="1512624"/>
            <a:ext cx="105974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514350" indent="-5143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800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3a,b,d/ </a:t>
            </a:r>
            <a:r>
              <a:rPr lang="en-US" sz="2800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/75</a:t>
            </a:r>
          </a:p>
          <a:p>
            <a:pPr>
              <a:spcBef>
                <a:spcPct val="50000"/>
              </a:spcBef>
            </a:pPr>
            <a:r>
              <a:rPr lang="en-US" sz="2800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25.</a:t>
            </a:r>
          </a:p>
          <a:p>
            <a:r>
              <a:rPr lang="en-US" sz="2800" dirty="0" smtClean="0">
                <a:latin typeface=".VnTime" pitchFamily="34" charset="0"/>
              </a:rPr>
              <a:t>2</a:t>
            </a:r>
            <a:r>
              <a:rPr lang="en-US" sz="2800" dirty="0">
                <a:latin typeface=".VnTime" pitchFamily="34" charset="0"/>
              </a:rPr>
              <a:t>. </a:t>
            </a:r>
            <a:r>
              <a:rPr lang="en-US" sz="2800" dirty="0" err="1">
                <a:latin typeface="Times New Roman" pitchFamily="18" charset="0"/>
              </a:rPr>
              <a:t>Chuẩn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bị</a:t>
            </a:r>
            <a:r>
              <a:rPr lang="en-US" sz="2800" dirty="0">
                <a:latin typeface="Times New Roman" pitchFamily="18" charset="0"/>
              </a:rPr>
              <a:t>:</a:t>
            </a:r>
          </a:p>
          <a:p>
            <a:r>
              <a:rPr lang="en-US" sz="2400" dirty="0" smtClean="0">
                <a:latin typeface=".VnTime" pitchFamily="34" charset="0"/>
              </a:rPr>
              <a:t>+ </a:t>
            </a:r>
            <a:r>
              <a:rPr lang="en-US" sz="2400" dirty="0" err="1">
                <a:latin typeface="Times New Roman" pitchFamily="18" charset="0"/>
              </a:rPr>
              <a:t>Chuẩn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phần</a:t>
            </a:r>
            <a:r>
              <a:rPr lang="en-US" sz="2400" dirty="0" smtClean="0">
                <a:latin typeface="Times New Roman" pitchFamily="18" charset="0"/>
              </a:rPr>
              <a:t> 2. </a:t>
            </a:r>
            <a:r>
              <a:rPr lang="en-US" sz="2400" dirty="0" err="1" smtClean="0">
                <a:latin typeface="Times New Roman" pitchFamily="18" charset="0"/>
              </a:rPr>
              <a:t>Bằng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cách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nào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thể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tìm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thể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tích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chất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tham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gia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và</a:t>
            </a:r>
            <a:endParaRPr lang="en-US" sz="2400" dirty="0" smtClean="0">
              <a:latin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sản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</a:rPr>
              <a:t>phẩm</a:t>
            </a:r>
            <a:r>
              <a:rPr lang="en-US" sz="2400" dirty="0">
                <a:latin typeface="Times New Roman" pitchFamily="18" charset="0"/>
              </a:rPr>
              <a:t>?</a:t>
            </a:r>
            <a:endParaRPr lang="en-US" sz="2400" dirty="0">
              <a:latin typeface=".VnTime" pitchFamily="34" charset="0"/>
            </a:endParaRPr>
          </a:p>
          <a:p>
            <a:endParaRPr lang="en-US" sz="2400" dirty="0">
              <a:latin typeface="Times New Roman" pitchFamily="18" charset="0"/>
            </a:endParaRPr>
          </a:p>
        </p:txBody>
      </p:sp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2133600" y="3810001"/>
            <a:ext cx="472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312646"/>
      </p:ext>
    </p:extLst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6" grpId="0"/>
      <p:bldP spid="15667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6" descr="bab_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Text Box 2"/>
          <p:cNvSpPr txBox="1">
            <a:spLocks noChangeArrowheads="1"/>
          </p:cNvSpPr>
          <p:nvPr/>
        </p:nvSpPr>
        <p:spPr bwMode="auto">
          <a:xfrm>
            <a:off x="2895600" y="1295401"/>
            <a:ext cx="66294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480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endParaRPr lang="en-US" sz="4800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73" name="Line 7"/>
          <p:cNvSpPr>
            <a:spLocks noChangeShapeType="1"/>
          </p:cNvSpPr>
          <p:nvPr/>
        </p:nvSpPr>
        <p:spPr bwMode="auto">
          <a:xfrm>
            <a:off x="2819400" y="2209800"/>
            <a:ext cx="723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8374" name="Line 8"/>
          <p:cNvSpPr>
            <a:spLocks noChangeShapeType="1"/>
          </p:cNvSpPr>
          <p:nvPr/>
        </p:nvSpPr>
        <p:spPr bwMode="auto">
          <a:xfrm>
            <a:off x="2819400" y="2514600"/>
            <a:ext cx="723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8375" name="Line 9"/>
          <p:cNvSpPr>
            <a:spLocks noChangeShapeType="1"/>
          </p:cNvSpPr>
          <p:nvPr/>
        </p:nvSpPr>
        <p:spPr bwMode="auto">
          <a:xfrm>
            <a:off x="2819400" y="2819400"/>
            <a:ext cx="723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8376" name="Line 10"/>
          <p:cNvSpPr>
            <a:spLocks noChangeShapeType="1"/>
          </p:cNvSpPr>
          <p:nvPr/>
        </p:nvSpPr>
        <p:spPr bwMode="auto">
          <a:xfrm>
            <a:off x="2819400" y="3124200"/>
            <a:ext cx="723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8377" name="Line 11"/>
          <p:cNvSpPr>
            <a:spLocks noChangeShapeType="1"/>
          </p:cNvSpPr>
          <p:nvPr/>
        </p:nvSpPr>
        <p:spPr bwMode="auto">
          <a:xfrm>
            <a:off x="2819400" y="3429000"/>
            <a:ext cx="723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8378" name="Picture 13" descr="0001-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1" y="1981201"/>
            <a:ext cx="82867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9" name="Picture 14" descr="0003-2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44001" y="1676400"/>
            <a:ext cx="109537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80" name="Picture 15" descr="0004-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1905000"/>
            <a:ext cx="14287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4" name="Picture 12" descr="0036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9000" y="2362201"/>
            <a:ext cx="10668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64" name="doraemon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9829800" y="6248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84" name="WordArt 16"/>
          <p:cNvSpPr>
            <a:spLocks noChangeArrowheads="1" noChangeShapeType="1" noTextEdit="1"/>
          </p:cNvSpPr>
          <p:nvPr/>
        </p:nvSpPr>
        <p:spPr bwMode="auto">
          <a:xfrm>
            <a:off x="1981200" y="3886200"/>
            <a:ext cx="8458200" cy="22098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273"/>
              </a:avLst>
            </a:prstTxWarp>
          </a:bodyPr>
          <a:lstStyle/>
          <a:p>
            <a:r>
              <a:rPr lang="pt-BR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CHÚC CÁC EM HỌC TỐT</a:t>
            </a:r>
            <a:endParaRPr lang="en-US" sz="3600" kern="1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81531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067" fill="hold"/>
                                        <p:tgtEl>
                                          <p:spTgt spid="573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525 -0.00209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798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0"/>
                            </p:stCondLst>
                            <p:childTnLst>
                              <p:par>
                                <p:cTn id="15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83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364"/>
                </p:tgtEl>
              </p:cMediaNode>
            </p:audio>
          </p:childTnLst>
        </p:cTn>
      </p:par>
    </p:tnLst>
    <p:bldLst>
      <p:bldP spid="58384" grpId="0" animBg="1"/>
      <p:bldP spid="5838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015" y="274638"/>
            <a:ext cx="9601200" cy="10266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en-US" b="1" dirty="0" err="1" smtClean="0"/>
              <a:t>Kiểm</a:t>
            </a:r>
            <a:r>
              <a:rPr lang="en-US" b="1" dirty="0" smtClean="0"/>
              <a:t> </a:t>
            </a:r>
            <a:r>
              <a:rPr lang="en-US" b="1" dirty="0" err="1" smtClean="0"/>
              <a:t>tra</a:t>
            </a:r>
            <a:r>
              <a:rPr lang="en-US" b="1" dirty="0" smtClean="0"/>
              <a:t> </a:t>
            </a:r>
            <a:r>
              <a:rPr lang="en-US" b="1" dirty="0" err="1" smtClean="0"/>
              <a:t>bài</a:t>
            </a:r>
            <a:r>
              <a:rPr lang="en-US" b="1" dirty="0" smtClean="0"/>
              <a:t> </a:t>
            </a:r>
            <a:r>
              <a:rPr lang="en-US" b="1" dirty="0" err="1" smtClean="0"/>
              <a:t>cũ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87920" y="1961207"/>
            <a:ext cx="7531728" cy="175432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Nung</a:t>
            </a:r>
            <a:r>
              <a:rPr lang="en-US" sz="3600" dirty="0" smtClean="0"/>
              <a:t> </a:t>
            </a:r>
            <a:r>
              <a:rPr lang="en-US" sz="3600" dirty="0" err="1" smtClean="0"/>
              <a:t>đá</a:t>
            </a:r>
            <a:r>
              <a:rPr lang="en-US" sz="3600" dirty="0" smtClean="0"/>
              <a:t> </a:t>
            </a:r>
            <a:r>
              <a:rPr lang="en-US" sz="3600" dirty="0" err="1" smtClean="0"/>
              <a:t>vôi</a:t>
            </a:r>
            <a:r>
              <a:rPr lang="en-US" sz="3600" dirty="0" smtClean="0"/>
              <a:t> ( CaCO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) </a:t>
            </a:r>
            <a:r>
              <a:rPr lang="en-US" sz="3600" dirty="0" err="1" smtClean="0"/>
              <a:t>thu</a:t>
            </a:r>
            <a:r>
              <a:rPr lang="en-US" sz="3600" dirty="0" smtClean="0"/>
              <a:t> </a:t>
            </a:r>
            <a:r>
              <a:rPr lang="en-US" sz="3600" dirty="0" err="1" smtClean="0"/>
              <a:t>được</a:t>
            </a:r>
            <a:r>
              <a:rPr lang="en-US" sz="3600" dirty="0" smtClean="0"/>
              <a:t> 28 gam </a:t>
            </a:r>
            <a:r>
              <a:rPr lang="en-US" sz="3600" dirty="0" err="1" smtClean="0"/>
              <a:t>vôi</a:t>
            </a:r>
            <a:r>
              <a:rPr lang="en-US" sz="3600" dirty="0" smtClean="0"/>
              <a:t> </a:t>
            </a:r>
            <a:r>
              <a:rPr lang="en-US" sz="3600" dirty="0" err="1" smtClean="0"/>
              <a:t>sống</a:t>
            </a:r>
            <a:r>
              <a:rPr lang="en-US" sz="3600" dirty="0" smtClean="0"/>
              <a:t> ( </a:t>
            </a:r>
            <a:r>
              <a:rPr lang="en-US" sz="3600" dirty="0" err="1" smtClean="0"/>
              <a:t>CaO</a:t>
            </a:r>
            <a:r>
              <a:rPr lang="en-US" sz="3600" dirty="0" smtClean="0"/>
              <a:t>) </a:t>
            </a:r>
            <a:r>
              <a:rPr lang="en-US" sz="3600" dirty="0" err="1" smtClean="0"/>
              <a:t>và</a:t>
            </a:r>
            <a:r>
              <a:rPr lang="en-US" sz="3600" dirty="0" smtClean="0"/>
              <a:t> </a:t>
            </a:r>
            <a:r>
              <a:rPr lang="en-US" sz="3600" dirty="0" err="1" smtClean="0"/>
              <a:t>khí</a:t>
            </a:r>
            <a:r>
              <a:rPr lang="en-US" sz="3600" dirty="0" smtClean="0"/>
              <a:t> </a:t>
            </a:r>
            <a:r>
              <a:rPr lang="en-US" sz="3600" dirty="0" err="1" smtClean="0"/>
              <a:t>cacbonic</a:t>
            </a:r>
            <a:r>
              <a:rPr lang="en-US" sz="3600" dirty="0" smtClean="0"/>
              <a:t> (CO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).</a:t>
            </a:r>
          </a:p>
          <a:p>
            <a:r>
              <a:rPr lang="en-US" sz="3600" dirty="0" err="1" smtClean="0"/>
              <a:t>Tính</a:t>
            </a:r>
            <a:r>
              <a:rPr lang="en-US" sz="3600" dirty="0" smtClean="0"/>
              <a:t> </a:t>
            </a:r>
            <a:r>
              <a:rPr lang="en-US" sz="3600" dirty="0" err="1" smtClean="0"/>
              <a:t>số</a:t>
            </a:r>
            <a:r>
              <a:rPr lang="en-US" sz="3600" dirty="0" smtClean="0"/>
              <a:t> </a:t>
            </a:r>
            <a:r>
              <a:rPr lang="en-US" sz="3600" dirty="0" err="1" smtClean="0"/>
              <a:t>mol</a:t>
            </a:r>
            <a:r>
              <a:rPr lang="en-US" sz="3600" dirty="0" smtClean="0"/>
              <a:t> </a:t>
            </a:r>
            <a:r>
              <a:rPr lang="en-US" sz="3600" dirty="0" err="1" smtClean="0"/>
              <a:t>vôi</a:t>
            </a:r>
            <a:r>
              <a:rPr lang="en-US" sz="3600" dirty="0" smtClean="0"/>
              <a:t> </a:t>
            </a:r>
            <a:r>
              <a:rPr lang="en-US" sz="3600" dirty="0" err="1" smtClean="0"/>
              <a:t>sống</a:t>
            </a:r>
            <a:r>
              <a:rPr lang="en-US" sz="3600" dirty="0" smtClean="0"/>
              <a:t> </a:t>
            </a:r>
            <a:r>
              <a:rPr lang="en-US" sz="3600" dirty="0"/>
              <a:t>( </a:t>
            </a:r>
            <a:r>
              <a:rPr lang="en-US" sz="3600" dirty="0" err="1" smtClean="0"/>
              <a:t>CaO</a:t>
            </a:r>
            <a:r>
              <a:rPr lang="en-US" sz="3600" dirty="0" smtClean="0"/>
              <a:t>) ?</a:t>
            </a:r>
            <a:endParaRPr lang="en-US" sz="36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276070"/>
              </p:ext>
            </p:extLst>
          </p:nvPr>
        </p:nvGraphicFramePr>
        <p:xfrm>
          <a:off x="4632325" y="4822825"/>
          <a:ext cx="5894388" cy="1363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Equation" r:id="rId4" imgW="1866600" imgH="469800" progId="Equation.3">
                  <p:embed/>
                </p:oleObj>
              </mc:Choice>
              <mc:Fallback>
                <p:oleObj name="Equation" r:id="rId4" imgW="186660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32325" y="4822825"/>
                        <a:ext cx="5894388" cy="1363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21801" y="5174487"/>
            <a:ext cx="3232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Số</a:t>
            </a:r>
            <a:r>
              <a:rPr lang="en-US" sz="3600" dirty="0" smtClean="0"/>
              <a:t> </a:t>
            </a:r>
            <a:r>
              <a:rPr lang="en-US" sz="3600" dirty="0" err="1" smtClean="0"/>
              <a:t>mol</a:t>
            </a:r>
            <a:r>
              <a:rPr lang="en-US" sz="3600" dirty="0" smtClean="0"/>
              <a:t> </a:t>
            </a:r>
            <a:r>
              <a:rPr lang="en-US" sz="3600" dirty="0" err="1" smtClean="0"/>
              <a:t>vôi</a:t>
            </a:r>
            <a:r>
              <a:rPr lang="en-US" sz="3600" dirty="0" smtClean="0"/>
              <a:t> </a:t>
            </a:r>
            <a:r>
              <a:rPr lang="en-US" sz="3600" dirty="0" err="1" smtClean="0"/>
              <a:t>sống</a:t>
            </a:r>
            <a:r>
              <a:rPr lang="en-US" sz="3600" dirty="0" smtClean="0"/>
              <a:t>:</a:t>
            </a:r>
            <a:endParaRPr lang="en-US" sz="3600" dirty="0"/>
          </a:p>
        </p:txBody>
      </p:sp>
      <p:pic>
        <p:nvPicPr>
          <p:cNvPr id="10" name="Picture 3" descr="34x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526713" y="2954214"/>
            <a:ext cx="1815881" cy="3903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loud Callout 10"/>
          <p:cNvSpPr/>
          <p:nvPr/>
        </p:nvSpPr>
        <p:spPr>
          <a:xfrm>
            <a:off x="7209693" y="0"/>
            <a:ext cx="6013938" cy="2836555"/>
          </a:xfrm>
          <a:prstGeom prst="cloudCallout">
            <a:avLst>
              <a:gd name="adj1" fmla="val 19053"/>
              <a:gd name="adj2" fmla="val 62785"/>
            </a:avLst>
          </a:prstGeom>
          <a:solidFill>
            <a:schemeClr val="accent4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thế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nào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tìm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được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khối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lượng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CaO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sinh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ra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và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khối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lượng</a:t>
            </a:r>
            <a:r>
              <a:rPr lang="en-US" sz="3200" b="1" dirty="0" smtClean="0">
                <a:solidFill>
                  <a:srgbClr val="FF0000"/>
                </a:solidFill>
              </a:rPr>
              <a:t> CaCO</a:t>
            </a:r>
            <a:r>
              <a:rPr lang="en-US" sz="3200" b="1" baseline="-25000" dirty="0" smtClean="0">
                <a:solidFill>
                  <a:srgbClr val="FF0000"/>
                </a:solidFill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cần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dùng</a:t>
            </a:r>
            <a:r>
              <a:rPr lang="en-US" sz="3200" b="1" dirty="0" smtClean="0">
                <a:solidFill>
                  <a:srgbClr val="FF0000"/>
                </a:solidFill>
              </a:rPr>
              <a:t>?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6204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8490" y="207963"/>
            <a:ext cx="11075831" cy="2387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BÀI 22- TIẾT 32: </a:t>
            </a:r>
            <a:br>
              <a:rPr lang="en-US" b="1" dirty="0" smtClean="0"/>
            </a:br>
            <a:r>
              <a:rPr lang="en-US" b="1" dirty="0" smtClean="0">
                <a:solidFill>
                  <a:srgbClr val="0033CC"/>
                </a:solidFill>
              </a:rPr>
              <a:t>TÍNH THEO PHƯƠNG TRÌNH </a:t>
            </a:r>
            <a:br>
              <a:rPr lang="en-US" b="1" dirty="0" smtClean="0">
                <a:solidFill>
                  <a:srgbClr val="0033CC"/>
                </a:solidFill>
              </a:rPr>
            </a:br>
            <a:r>
              <a:rPr lang="en-US" b="1" dirty="0" smtClean="0">
                <a:solidFill>
                  <a:srgbClr val="0033CC"/>
                </a:solidFill>
              </a:rPr>
              <a:t>HÓA HỌC (T1)</a:t>
            </a:r>
            <a:endParaRPr lang="en-US" b="1" dirty="0">
              <a:solidFill>
                <a:srgbClr val="0033CC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113" y="2556929"/>
            <a:ext cx="10363200" cy="61127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1.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</a:t>
            </a:r>
            <a:r>
              <a:rPr lang="en-US" sz="2800" dirty="0" err="1" smtClean="0"/>
              <a:t>cách</a:t>
            </a:r>
            <a:r>
              <a:rPr lang="en-US" sz="2800" dirty="0" smtClean="0"/>
              <a:t> </a:t>
            </a:r>
            <a:r>
              <a:rPr lang="en-US" sz="2800" dirty="0" err="1" smtClean="0"/>
              <a:t>nào</a:t>
            </a:r>
            <a:r>
              <a:rPr lang="en-US" sz="2800" dirty="0" smtClean="0"/>
              <a:t> </a:t>
            </a:r>
            <a:r>
              <a:rPr lang="en-US" sz="2800" dirty="0" err="1" smtClean="0"/>
              <a:t>tìm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khối</a:t>
            </a:r>
            <a:r>
              <a:rPr lang="en-US" sz="2800" dirty="0" smtClean="0"/>
              <a:t> </a:t>
            </a:r>
            <a:r>
              <a:rPr lang="en-US" sz="2800" dirty="0" err="1" smtClean="0"/>
              <a:t>lượng</a:t>
            </a:r>
            <a:r>
              <a:rPr lang="en-US" sz="2800" dirty="0" smtClean="0"/>
              <a:t> </a:t>
            </a:r>
            <a:r>
              <a:rPr lang="en-US" sz="2800" dirty="0" err="1" smtClean="0"/>
              <a:t>chất</a:t>
            </a:r>
            <a:r>
              <a:rPr lang="en-US" sz="2800" dirty="0" smtClean="0"/>
              <a:t> </a:t>
            </a:r>
            <a:r>
              <a:rPr lang="en-US" sz="2800" dirty="0" err="1" smtClean="0"/>
              <a:t>tham</a:t>
            </a:r>
            <a:r>
              <a:rPr lang="en-US" sz="2800" dirty="0" smtClean="0"/>
              <a:t> </a:t>
            </a:r>
            <a:r>
              <a:rPr lang="en-US" sz="2800" dirty="0" err="1" smtClean="0"/>
              <a:t>gia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sản</a:t>
            </a:r>
            <a:r>
              <a:rPr lang="en-US" sz="2800" dirty="0" smtClean="0"/>
              <a:t> </a:t>
            </a:r>
            <a:r>
              <a:rPr lang="en-US" sz="2800" dirty="0" err="1" smtClean="0"/>
              <a:t>phẩm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708338" y="3103808"/>
            <a:ext cx="105864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 dụ 1 : Nung </a:t>
            </a:r>
            <a:r>
              <a:rPr lang="nl-NL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 vôi (CaCO</a:t>
            </a:r>
            <a:r>
              <a:rPr lang="nl-NL" sz="2400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nl-NL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 được vôi sống (CaO) và khí cacbonic (CO</a:t>
            </a:r>
            <a:r>
              <a:rPr lang="nl-NL" sz="2400" i="1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Hãy tính khối lượng </a:t>
            </a:r>
            <a:r>
              <a:rPr lang="nl-NL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vôi sống (CaO) </a:t>
            </a:r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 được khi nung 50g đá vôi (CaCO</a:t>
            </a:r>
            <a:r>
              <a:rPr lang="nl-NL" sz="2400" i="1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2811" y="3885434"/>
            <a:ext cx="343523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Tóm</a:t>
            </a:r>
            <a:r>
              <a:rPr lang="en-US" sz="2400" dirty="0" smtClean="0"/>
              <a:t> </a:t>
            </a:r>
            <a:r>
              <a:rPr lang="en-US" sz="2400" dirty="0" err="1" smtClean="0"/>
              <a:t>tắt</a:t>
            </a:r>
            <a:r>
              <a:rPr lang="en-US" sz="2400" dirty="0" smtClean="0"/>
              <a:t>:</a:t>
            </a:r>
          </a:p>
          <a:p>
            <a:r>
              <a:rPr lang="en-US" sz="2400" dirty="0" err="1"/>
              <a:t>m</a:t>
            </a:r>
            <a:r>
              <a:rPr lang="en-US" sz="2400" baseline="-25000" dirty="0" err="1" smtClean="0"/>
              <a:t>đá</a:t>
            </a:r>
            <a:r>
              <a:rPr lang="en-US" sz="2400" dirty="0" smtClean="0"/>
              <a:t> </a:t>
            </a:r>
            <a:r>
              <a:rPr lang="en-US" sz="2400" baseline="-25000" dirty="0" err="1" smtClean="0"/>
              <a:t>vôi</a:t>
            </a:r>
            <a:r>
              <a:rPr lang="nl-NL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smtClean="0"/>
              <a:t>= 50g</a:t>
            </a:r>
          </a:p>
          <a:p>
            <a:r>
              <a:rPr lang="en-US" sz="2400" u="sng" dirty="0" err="1" smtClean="0"/>
              <a:t>M</a:t>
            </a:r>
            <a:r>
              <a:rPr lang="en-US" sz="2400" u="sng" baseline="-25000" dirty="0" err="1" smtClean="0"/>
              <a:t>đá</a:t>
            </a:r>
            <a:r>
              <a:rPr lang="en-US" sz="2400" u="sng" dirty="0" smtClean="0"/>
              <a:t> </a:t>
            </a:r>
            <a:r>
              <a:rPr lang="en-US" sz="2400" u="sng" baseline="-25000" dirty="0" err="1" smtClean="0"/>
              <a:t>vôi</a:t>
            </a:r>
            <a:r>
              <a:rPr lang="en-US" sz="2400" u="sng" dirty="0" smtClean="0"/>
              <a:t>= 40+12+16.3=100g</a:t>
            </a:r>
          </a:p>
          <a:p>
            <a:r>
              <a:rPr lang="en-US" sz="2400" dirty="0" err="1" smtClean="0"/>
              <a:t>m</a:t>
            </a:r>
            <a:r>
              <a:rPr lang="en-US" sz="2400" baseline="-25000" dirty="0" err="1" smtClean="0"/>
              <a:t>CaO</a:t>
            </a:r>
            <a:r>
              <a:rPr lang="en-US" sz="2400" dirty="0" smtClean="0"/>
              <a:t> = ?</a:t>
            </a:r>
            <a:endParaRPr lang="en-US" sz="2400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7338782"/>
              </p:ext>
            </p:extLst>
          </p:nvPr>
        </p:nvGraphicFramePr>
        <p:xfrm>
          <a:off x="6450013" y="4224338"/>
          <a:ext cx="315277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0" name="Equation" r:id="rId3" imgW="1968480" imgH="482400" progId="Equation.3">
                  <p:embed/>
                </p:oleObj>
              </mc:Choice>
              <mc:Fallback>
                <p:oleObj name="Equation" r:id="rId3" imgW="196848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50013" y="4224338"/>
                        <a:ext cx="3152775" cy="77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043054" y="6207289"/>
            <a:ext cx="1042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0,5mol</a:t>
            </a:r>
            <a:endParaRPr lang="en-US" sz="2400" dirty="0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8040434"/>
              </p:ext>
            </p:extLst>
          </p:nvPr>
        </p:nvGraphicFramePr>
        <p:xfrm>
          <a:off x="8351602" y="4954854"/>
          <a:ext cx="920315" cy="485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1" name="Equation" r:id="rId5" imgW="431640" imgH="203040" progId="Equation.3">
                  <p:embed/>
                </p:oleObj>
              </mc:Choice>
              <mc:Fallback>
                <p:oleObj name="Equation" r:id="rId5" imgW="431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51602" y="4954854"/>
                        <a:ext cx="920315" cy="4855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744927"/>
              </p:ext>
            </p:extLst>
          </p:nvPr>
        </p:nvGraphicFramePr>
        <p:xfrm>
          <a:off x="8276332" y="5474852"/>
          <a:ext cx="605432" cy="35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" name="Equation" r:id="rId7" imgW="393480" imgH="203040" progId="Equation.3">
                  <p:embed/>
                </p:oleObj>
              </mc:Choice>
              <mc:Fallback>
                <p:oleObj name="Equation" r:id="rId7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76332" y="5474852"/>
                        <a:ext cx="605432" cy="350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433625"/>
              </p:ext>
            </p:extLst>
          </p:nvPr>
        </p:nvGraphicFramePr>
        <p:xfrm>
          <a:off x="10021066" y="5556383"/>
          <a:ext cx="859446" cy="35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" name="Equation" r:id="rId9" imgW="393480" imgH="203040" progId="Equation.3">
                  <p:embed/>
                </p:oleObj>
              </mc:Choice>
              <mc:Fallback>
                <p:oleObj name="Equation" r:id="rId9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021066" y="5556383"/>
                        <a:ext cx="859446" cy="350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5195806"/>
              </p:ext>
            </p:extLst>
          </p:nvPr>
        </p:nvGraphicFramePr>
        <p:xfrm>
          <a:off x="8006717" y="6291447"/>
          <a:ext cx="506173" cy="293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4" name="Equation" r:id="rId11" imgW="393480" imgH="203040" progId="Equation.3">
                  <p:embed/>
                </p:oleObj>
              </mc:Choice>
              <mc:Fallback>
                <p:oleObj name="Equation" r:id="rId11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006717" y="6291447"/>
                        <a:ext cx="506173" cy="2933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9336003"/>
              </p:ext>
            </p:extLst>
          </p:nvPr>
        </p:nvGraphicFramePr>
        <p:xfrm>
          <a:off x="8554559" y="6147567"/>
          <a:ext cx="1555750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5" name="Equation" r:id="rId12" imgW="990360" imgH="393480" progId="Equation.3">
                  <p:embed/>
                </p:oleObj>
              </mc:Choice>
              <mc:Fallback>
                <p:oleObj name="Equation" r:id="rId12" imgW="9903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554559" y="6147567"/>
                        <a:ext cx="1555750" cy="617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4007501"/>
              </p:ext>
            </p:extLst>
          </p:nvPr>
        </p:nvGraphicFramePr>
        <p:xfrm>
          <a:off x="10050483" y="6292248"/>
          <a:ext cx="548830" cy="35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6" name="Equation" r:id="rId14" imgW="393480" imgH="203040" progId="Equation.3">
                  <p:embed/>
                </p:oleObj>
              </mc:Choice>
              <mc:Fallback>
                <p:oleObj name="Equation" r:id="rId14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050483" y="6292248"/>
                        <a:ext cx="548830" cy="350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9857647"/>
              </p:ext>
            </p:extLst>
          </p:nvPr>
        </p:nvGraphicFramePr>
        <p:xfrm>
          <a:off x="10605307" y="6166279"/>
          <a:ext cx="1554163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7" name="Equation" r:id="rId15" imgW="990360" imgH="393480" progId="Equation.3">
                  <p:embed/>
                </p:oleObj>
              </mc:Choice>
              <mc:Fallback>
                <p:oleObj name="Equation" r:id="rId15" imgW="9903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0605307" y="6166279"/>
                        <a:ext cx="1554163" cy="617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363892" y="4367393"/>
            <a:ext cx="248827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   </a:t>
            </a:r>
            <a:r>
              <a:rPr lang="en-US" sz="2500" b="1" dirty="0" err="1" smtClean="0">
                <a:solidFill>
                  <a:srgbClr val="FF0000"/>
                </a:solidFill>
              </a:rPr>
              <a:t>Tính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số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mol</a:t>
            </a:r>
            <a:r>
              <a:rPr lang="en-US" sz="2500" b="1" dirty="0" smtClean="0">
                <a:solidFill>
                  <a:srgbClr val="FF0000"/>
                </a:solidFill>
              </a:rPr>
              <a:t>:   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50488" y="4938641"/>
            <a:ext cx="3544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</a:t>
            </a:r>
            <a:r>
              <a:rPr lang="en-US" sz="2400" b="1" dirty="0" err="1" smtClean="0">
                <a:solidFill>
                  <a:srgbClr val="FF0000"/>
                </a:solidFill>
              </a:rPr>
              <a:t>Phương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trình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phản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ứng</a:t>
            </a:r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092309" y="5448844"/>
            <a:ext cx="848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1mol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15006" y="4974094"/>
            <a:ext cx="4720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CaCO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                   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        +         </a:t>
            </a:r>
            <a:r>
              <a:rPr lang="en-US" sz="2400" dirty="0" err="1" smtClean="0"/>
              <a:t>CaO</a:t>
            </a:r>
            <a:endParaRPr lang="en-US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3554221" y="5398871"/>
            <a:ext cx="27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Theo </a:t>
            </a:r>
            <a:r>
              <a:rPr lang="en-US" sz="2400" b="1" dirty="0" err="1" smtClean="0">
                <a:solidFill>
                  <a:srgbClr val="FF0000"/>
                </a:solidFill>
              </a:rPr>
              <a:t>phương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trình</a:t>
            </a:r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19684" y="5364396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  <a:r>
              <a:rPr lang="en-US" sz="2400" dirty="0" smtClean="0"/>
              <a:t>mol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10907155" y="5457478"/>
            <a:ext cx="1005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1mol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44670" y="6045665"/>
            <a:ext cx="1306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Theo </a:t>
            </a:r>
            <a:r>
              <a:rPr lang="en-US" sz="2400" b="1" dirty="0" err="1" smtClean="0">
                <a:solidFill>
                  <a:srgbClr val="FF0000"/>
                </a:solidFill>
              </a:rPr>
              <a:t>đề</a:t>
            </a:r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7979195" y="5907733"/>
            <a:ext cx="1236232" cy="363328"/>
          </a:xfrm>
          <a:prstGeom prst="straightConnector1">
            <a:avLst/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143757" y="5899500"/>
            <a:ext cx="410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7496126" y="5811688"/>
            <a:ext cx="1775791" cy="0"/>
          </a:xfrm>
          <a:prstGeom prst="straightConnector1">
            <a:avLst/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095867" y="5526476"/>
            <a:ext cx="5263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8033018" y="5897024"/>
            <a:ext cx="2889813" cy="49716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9376837" y="5853661"/>
            <a:ext cx="35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771564" y="5639488"/>
            <a:ext cx="5263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454797" y="3934088"/>
            <a:ext cx="0" cy="20189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7794202" y="5809371"/>
            <a:ext cx="3106056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7498077" y="5805738"/>
            <a:ext cx="1056482" cy="529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28" idx="2"/>
          </p:cNvCxnSpPr>
          <p:nvPr/>
        </p:nvCxnSpPr>
        <p:spPr>
          <a:xfrm>
            <a:off x="7528611" y="5826061"/>
            <a:ext cx="3070702" cy="442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3362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4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1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3" grpId="0"/>
      <p:bldP spid="33" grpId="1"/>
      <p:bldP spid="36" grpId="0"/>
      <p:bldP spid="36" grpId="1"/>
      <p:bldP spid="42" grpId="0"/>
      <p:bldP spid="42" grpId="1"/>
      <p:bldP spid="45" grpId="0"/>
      <p:bldP spid="4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113" y="451927"/>
            <a:ext cx="10363200" cy="61127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1.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</a:t>
            </a:r>
            <a:r>
              <a:rPr lang="en-US" sz="2800" dirty="0" err="1" smtClean="0"/>
              <a:t>cách</a:t>
            </a:r>
            <a:r>
              <a:rPr lang="en-US" sz="2800" dirty="0" smtClean="0"/>
              <a:t> </a:t>
            </a:r>
            <a:r>
              <a:rPr lang="en-US" sz="2800" dirty="0" err="1" smtClean="0"/>
              <a:t>nào</a:t>
            </a:r>
            <a:r>
              <a:rPr lang="en-US" sz="2800" dirty="0" smtClean="0"/>
              <a:t> </a:t>
            </a:r>
            <a:r>
              <a:rPr lang="en-US" sz="2800" dirty="0" err="1" smtClean="0"/>
              <a:t>tìm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khối</a:t>
            </a:r>
            <a:r>
              <a:rPr lang="en-US" sz="2800" dirty="0" smtClean="0"/>
              <a:t> </a:t>
            </a:r>
            <a:r>
              <a:rPr lang="en-US" sz="2800" dirty="0" err="1" smtClean="0"/>
              <a:t>lượng</a:t>
            </a:r>
            <a:r>
              <a:rPr lang="en-US" sz="2800" dirty="0" smtClean="0"/>
              <a:t> </a:t>
            </a:r>
            <a:r>
              <a:rPr lang="en-US" sz="2800" dirty="0" err="1" smtClean="0"/>
              <a:t>chất</a:t>
            </a:r>
            <a:r>
              <a:rPr lang="en-US" sz="2800" dirty="0" smtClean="0"/>
              <a:t> </a:t>
            </a:r>
            <a:r>
              <a:rPr lang="en-US" sz="2800" dirty="0" err="1" smtClean="0"/>
              <a:t>tham</a:t>
            </a:r>
            <a:r>
              <a:rPr lang="en-US" sz="2800" dirty="0" smtClean="0"/>
              <a:t> </a:t>
            </a:r>
            <a:r>
              <a:rPr lang="en-US" sz="2800" dirty="0" err="1" smtClean="0"/>
              <a:t>gia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sản</a:t>
            </a:r>
            <a:r>
              <a:rPr lang="en-US" sz="2800" dirty="0" smtClean="0"/>
              <a:t> </a:t>
            </a:r>
            <a:r>
              <a:rPr lang="en-US" sz="2800" dirty="0" err="1" smtClean="0"/>
              <a:t>phẩm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236113" y="1981445"/>
            <a:ext cx="14734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 dụ 1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9561" y="2352253"/>
            <a:ext cx="343523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Tóm</a:t>
            </a:r>
            <a:r>
              <a:rPr lang="en-US" sz="2400" dirty="0" smtClean="0"/>
              <a:t> </a:t>
            </a:r>
            <a:r>
              <a:rPr lang="en-US" sz="2400" dirty="0" err="1" smtClean="0"/>
              <a:t>tắt</a:t>
            </a:r>
            <a:r>
              <a:rPr lang="en-US" sz="2400" dirty="0" smtClean="0"/>
              <a:t>:</a:t>
            </a:r>
          </a:p>
          <a:p>
            <a:r>
              <a:rPr lang="en-US" sz="2400" dirty="0" err="1"/>
              <a:t>m</a:t>
            </a:r>
            <a:r>
              <a:rPr lang="en-US" sz="2400" baseline="-25000" dirty="0" err="1" smtClean="0"/>
              <a:t>đá</a:t>
            </a:r>
            <a:r>
              <a:rPr lang="en-US" sz="2400" dirty="0" smtClean="0"/>
              <a:t> </a:t>
            </a:r>
            <a:r>
              <a:rPr lang="en-US" sz="2400" baseline="-25000" dirty="0" err="1" smtClean="0"/>
              <a:t>vôi</a:t>
            </a:r>
            <a:r>
              <a:rPr lang="nl-NL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smtClean="0"/>
              <a:t>= 50g</a:t>
            </a:r>
          </a:p>
          <a:p>
            <a:r>
              <a:rPr lang="en-US" sz="2400" u="sng" dirty="0" err="1" smtClean="0"/>
              <a:t>M</a:t>
            </a:r>
            <a:r>
              <a:rPr lang="en-US" sz="2400" u="sng" baseline="-25000" dirty="0" err="1" smtClean="0"/>
              <a:t>đá</a:t>
            </a:r>
            <a:r>
              <a:rPr lang="en-US" sz="2400" u="sng" dirty="0" smtClean="0"/>
              <a:t> </a:t>
            </a:r>
            <a:r>
              <a:rPr lang="en-US" sz="2400" u="sng" baseline="-25000" dirty="0" err="1" smtClean="0"/>
              <a:t>vôi</a:t>
            </a:r>
            <a:r>
              <a:rPr lang="en-US" sz="2400" u="sng" dirty="0" smtClean="0"/>
              <a:t>= 40+12+16.3=100g</a:t>
            </a:r>
          </a:p>
          <a:p>
            <a:r>
              <a:rPr lang="en-US" sz="2400" dirty="0" err="1" smtClean="0"/>
              <a:t>m</a:t>
            </a:r>
            <a:r>
              <a:rPr lang="en-US" sz="2400" baseline="-25000" dirty="0" err="1" smtClean="0"/>
              <a:t>CaO</a:t>
            </a:r>
            <a:r>
              <a:rPr lang="en-US" sz="2400" dirty="0" smtClean="0"/>
              <a:t> = ?</a:t>
            </a:r>
            <a:endParaRPr lang="en-US" sz="2400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4628901"/>
              </p:ext>
            </p:extLst>
          </p:nvPr>
        </p:nvGraphicFramePr>
        <p:xfrm>
          <a:off x="6450013" y="1869523"/>
          <a:ext cx="315277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9" name="Equation" r:id="rId3" imgW="1968480" imgH="482400" progId="Equation.3">
                  <p:embed/>
                </p:oleObj>
              </mc:Choice>
              <mc:Fallback>
                <p:oleObj name="Equation" r:id="rId3" imgW="196848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50013" y="1869523"/>
                        <a:ext cx="3152775" cy="77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708753" y="3882624"/>
            <a:ext cx="1073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0,5mol</a:t>
            </a:r>
            <a:endParaRPr lang="en-US" sz="2400" dirty="0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6849325"/>
              </p:ext>
            </p:extLst>
          </p:nvPr>
        </p:nvGraphicFramePr>
        <p:xfrm>
          <a:off x="7959798" y="2762819"/>
          <a:ext cx="920315" cy="485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" name="Equation" r:id="rId5" imgW="431640" imgH="203040" progId="Equation.3">
                  <p:embed/>
                </p:oleObj>
              </mc:Choice>
              <mc:Fallback>
                <p:oleObj name="Equation" r:id="rId5" imgW="431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959798" y="2762819"/>
                        <a:ext cx="920315" cy="4855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2726802"/>
              </p:ext>
            </p:extLst>
          </p:nvPr>
        </p:nvGraphicFramePr>
        <p:xfrm>
          <a:off x="7627180" y="3938018"/>
          <a:ext cx="605432" cy="35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" name="Equation" r:id="rId7" imgW="393480" imgH="203040" progId="Equation.3">
                  <p:embed/>
                </p:oleObj>
              </mc:Choice>
              <mc:Fallback>
                <p:oleObj name="Equation" r:id="rId7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627180" y="3938018"/>
                        <a:ext cx="605432" cy="350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5627023"/>
              </p:ext>
            </p:extLst>
          </p:nvPr>
        </p:nvGraphicFramePr>
        <p:xfrm>
          <a:off x="9805791" y="3921913"/>
          <a:ext cx="661265" cy="35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2" name="Equation" r:id="rId9" imgW="393480" imgH="203040" progId="Equation.3">
                  <p:embed/>
                </p:oleObj>
              </mc:Choice>
              <mc:Fallback>
                <p:oleObj name="Equation" r:id="rId9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805791" y="3921913"/>
                        <a:ext cx="661265" cy="350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9853688"/>
              </p:ext>
            </p:extLst>
          </p:nvPr>
        </p:nvGraphicFramePr>
        <p:xfrm>
          <a:off x="7959798" y="3423020"/>
          <a:ext cx="506173" cy="293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3" name="Equation" r:id="rId11" imgW="393480" imgH="203040" progId="Equation.3">
                  <p:embed/>
                </p:oleObj>
              </mc:Choice>
              <mc:Fallback>
                <p:oleObj name="Equation" r:id="rId11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959798" y="3423020"/>
                        <a:ext cx="506173" cy="2933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4045854"/>
              </p:ext>
            </p:extLst>
          </p:nvPr>
        </p:nvGraphicFramePr>
        <p:xfrm>
          <a:off x="8276004" y="3836205"/>
          <a:ext cx="1555750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" name="Equation" r:id="rId12" imgW="990360" imgH="393480" progId="Equation.3">
                  <p:embed/>
                </p:oleObj>
              </mc:Choice>
              <mc:Fallback>
                <p:oleObj name="Equation" r:id="rId12" imgW="9903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276004" y="3836205"/>
                        <a:ext cx="1555750" cy="617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9094405"/>
              </p:ext>
            </p:extLst>
          </p:nvPr>
        </p:nvGraphicFramePr>
        <p:xfrm>
          <a:off x="9831754" y="3442475"/>
          <a:ext cx="635302" cy="35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5" name="Equation" r:id="rId14" imgW="393480" imgH="203040" progId="Equation.3">
                  <p:embed/>
                </p:oleObj>
              </mc:Choice>
              <mc:Fallback>
                <p:oleObj name="Equation" r:id="rId14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831754" y="3442475"/>
                        <a:ext cx="635302" cy="350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4899106"/>
              </p:ext>
            </p:extLst>
          </p:nvPr>
        </p:nvGraphicFramePr>
        <p:xfrm>
          <a:off x="10467057" y="3813729"/>
          <a:ext cx="1554163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6" name="Equation" r:id="rId15" imgW="990360" imgH="393480" progId="Equation.3">
                  <p:embed/>
                </p:oleObj>
              </mc:Choice>
              <mc:Fallback>
                <p:oleObj name="Equation" r:id="rId15" imgW="99036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0467057" y="3813729"/>
                        <a:ext cx="1554163" cy="617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428214" y="2070725"/>
            <a:ext cx="23075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   </a:t>
            </a:r>
            <a:r>
              <a:rPr lang="en-US" sz="2500" b="1" dirty="0" err="1" smtClean="0">
                <a:solidFill>
                  <a:srgbClr val="FF0000"/>
                </a:solidFill>
              </a:rPr>
              <a:t>Tính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số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mol</a:t>
            </a:r>
            <a:r>
              <a:rPr lang="en-US" sz="2500" b="1" dirty="0" smtClean="0">
                <a:solidFill>
                  <a:srgbClr val="FF0000"/>
                </a:solidFill>
              </a:rPr>
              <a:t>:   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46710" y="2718974"/>
            <a:ext cx="381886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   </a:t>
            </a:r>
            <a:r>
              <a:rPr lang="en-US" sz="2500" b="1" dirty="0" err="1" smtClean="0">
                <a:solidFill>
                  <a:srgbClr val="FF0000"/>
                </a:solidFill>
              </a:rPr>
              <a:t>Phương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trình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phản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ứng</a:t>
            </a:r>
            <a:r>
              <a:rPr lang="en-US" sz="2500" b="1" dirty="0" smtClean="0">
                <a:solidFill>
                  <a:srgbClr val="FF0000"/>
                </a:solidFill>
              </a:rPr>
              <a:t>: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934641" y="3338864"/>
            <a:ext cx="848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1mol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22433" y="2778294"/>
            <a:ext cx="4566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CaCO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                   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                 </a:t>
            </a:r>
            <a:r>
              <a:rPr lang="en-US" sz="2400" dirty="0" err="1" smtClean="0"/>
              <a:t>CaO</a:t>
            </a:r>
            <a:endParaRPr lang="en-US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3607383" y="3244513"/>
            <a:ext cx="27963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FF0000"/>
                </a:solidFill>
              </a:rPr>
              <a:t>Theo </a:t>
            </a:r>
            <a:r>
              <a:rPr lang="en-US" sz="2500" b="1" dirty="0" err="1" smtClean="0">
                <a:solidFill>
                  <a:srgbClr val="FF0000"/>
                </a:solidFill>
              </a:rPr>
              <a:t>phương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trình</a:t>
            </a:r>
            <a:r>
              <a:rPr lang="en-US" sz="2500" b="1" dirty="0" smtClean="0">
                <a:solidFill>
                  <a:srgbClr val="FF0000"/>
                </a:solidFill>
              </a:rPr>
              <a:t>: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05682" y="3301464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  <a:r>
              <a:rPr lang="en-US" sz="2400" dirty="0" smtClean="0"/>
              <a:t>mol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10676461" y="3271268"/>
            <a:ext cx="812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1mol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607383" y="3673325"/>
            <a:ext cx="135485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solidFill>
                  <a:srgbClr val="FF0000"/>
                </a:solidFill>
              </a:rPr>
              <a:t>Theo </a:t>
            </a:r>
            <a:r>
              <a:rPr lang="en-US" sz="2500" b="1" dirty="0" err="1" smtClean="0">
                <a:solidFill>
                  <a:srgbClr val="FF0000"/>
                </a:solidFill>
              </a:rPr>
              <a:t>đề</a:t>
            </a:r>
            <a:r>
              <a:rPr lang="en-US" sz="2500" b="1" dirty="0" smtClean="0">
                <a:solidFill>
                  <a:srgbClr val="FF0000"/>
                </a:solidFill>
              </a:rPr>
              <a:t>: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7601" y="4700213"/>
            <a:ext cx="5038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Từ</a:t>
            </a:r>
            <a:r>
              <a:rPr lang="en-US" sz="2400" dirty="0" smtClean="0"/>
              <a:t> </a:t>
            </a:r>
            <a:r>
              <a:rPr lang="en-US" sz="2400" dirty="0" err="1" smtClean="0"/>
              <a:t>phương</a:t>
            </a:r>
            <a:r>
              <a:rPr lang="en-US" sz="2400" dirty="0" smtClean="0"/>
              <a:t> </a:t>
            </a:r>
            <a:r>
              <a:rPr lang="en-US" sz="2400" dirty="0" err="1" smtClean="0"/>
              <a:t>trình</a:t>
            </a:r>
            <a:r>
              <a:rPr lang="en-US" sz="2400" dirty="0" smtClean="0"/>
              <a:t> </a:t>
            </a:r>
            <a:r>
              <a:rPr lang="en-US" sz="2400" dirty="0" err="1" smtClean="0"/>
              <a:t>hóa</a:t>
            </a:r>
            <a:r>
              <a:rPr lang="en-US" sz="2400" dirty="0" smtClean="0"/>
              <a:t> </a:t>
            </a:r>
            <a:r>
              <a:rPr lang="en-US" sz="2400" dirty="0" err="1" smtClean="0"/>
              <a:t>học</a:t>
            </a:r>
            <a:r>
              <a:rPr lang="en-US" sz="2400" dirty="0" smtClean="0"/>
              <a:t> ta </a:t>
            </a:r>
            <a:r>
              <a:rPr lang="en-US" sz="2400" dirty="0" err="1" smtClean="0"/>
              <a:t>có</a:t>
            </a:r>
            <a:r>
              <a:rPr lang="en-US" sz="2400" dirty="0" smtClean="0"/>
              <a:t>: </a:t>
            </a:r>
            <a:r>
              <a:rPr lang="en-US" sz="2400" dirty="0" err="1" smtClean="0"/>
              <a:t>n</a:t>
            </a:r>
            <a:r>
              <a:rPr lang="en-US" sz="2400" baseline="-25000" dirty="0" err="1" smtClean="0"/>
              <a:t>CaO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 =</a:t>
            </a:r>
            <a:endParaRPr lang="en-US" sz="2400" dirty="0"/>
          </a:p>
        </p:txBody>
      </p:sp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4356917"/>
              </p:ext>
            </p:extLst>
          </p:nvPr>
        </p:nvGraphicFramePr>
        <p:xfrm>
          <a:off x="8596313" y="4622800"/>
          <a:ext cx="1733550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7" name="Equation" r:id="rId17" imgW="1104840" imgH="393480" progId="Equation.3">
                  <p:embed/>
                </p:oleObj>
              </mc:Choice>
              <mc:Fallback>
                <p:oleObj name="Equation" r:id="rId17" imgW="110484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8596313" y="4622800"/>
                        <a:ext cx="1733550" cy="617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97698" y="5170127"/>
            <a:ext cx="494718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err="1" smtClean="0"/>
              <a:t>m</a:t>
            </a:r>
            <a:r>
              <a:rPr lang="en-US" sz="2600" baseline="-25000" dirty="0" err="1" smtClean="0"/>
              <a:t>CaO</a:t>
            </a:r>
            <a:r>
              <a:rPr lang="en-US" sz="2600" dirty="0" smtClean="0"/>
              <a:t> = </a:t>
            </a:r>
            <a:r>
              <a:rPr lang="en-US" sz="2600" dirty="0" err="1" smtClean="0"/>
              <a:t>n</a:t>
            </a:r>
            <a:r>
              <a:rPr lang="en-US" sz="2600" baseline="-25000" dirty="0" err="1" smtClean="0"/>
              <a:t>CaO</a:t>
            </a:r>
            <a:r>
              <a:rPr lang="en-US" sz="2600" dirty="0" smtClean="0"/>
              <a:t> x </a:t>
            </a:r>
            <a:r>
              <a:rPr lang="en-US" sz="2600" dirty="0" err="1" smtClean="0"/>
              <a:t>M</a:t>
            </a:r>
            <a:r>
              <a:rPr lang="en-US" sz="2600" baseline="-25000" dirty="0" err="1" smtClean="0"/>
              <a:t>CaO</a:t>
            </a:r>
            <a:r>
              <a:rPr lang="en-US" sz="2600" dirty="0" smtClean="0"/>
              <a:t>=  0,5x 56 = 28(g)</a:t>
            </a:r>
            <a:endParaRPr lang="en-US" sz="26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454797" y="2070725"/>
            <a:ext cx="0" cy="2202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996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50708"/>
            <a:ext cx="10363200" cy="61127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1.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</a:t>
            </a:r>
            <a:r>
              <a:rPr lang="en-US" sz="2800" dirty="0" err="1" smtClean="0"/>
              <a:t>cách</a:t>
            </a:r>
            <a:r>
              <a:rPr lang="en-US" sz="2800" dirty="0" smtClean="0"/>
              <a:t> </a:t>
            </a:r>
            <a:r>
              <a:rPr lang="en-US" sz="2800" dirty="0" err="1" smtClean="0"/>
              <a:t>nào</a:t>
            </a:r>
            <a:r>
              <a:rPr lang="en-US" sz="2800" dirty="0" smtClean="0"/>
              <a:t> </a:t>
            </a:r>
            <a:r>
              <a:rPr lang="en-US" sz="2800" dirty="0" err="1" smtClean="0"/>
              <a:t>tìm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khối</a:t>
            </a:r>
            <a:r>
              <a:rPr lang="en-US" sz="2800" dirty="0" smtClean="0"/>
              <a:t> </a:t>
            </a:r>
            <a:r>
              <a:rPr lang="en-US" sz="2800" dirty="0" err="1" smtClean="0"/>
              <a:t>lượng</a:t>
            </a:r>
            <a:r>
              <a:rPr lang="en-US" sz="2800" dirty="0" smtClean="0"/>
              <a:t> </a:t>
            </a:r>
            <a:r>
              <a:rPr lang="en-US" sz="2800" dirty="0" err="1" smtClean="0"/>
              <a:t>chất</a:t>
            </a:r>
            <a:r>
              <a:rPr lang="en-US" sz="2800" dirty="0" smtClean="0"/>
              <a:t> </a:t>
            </a:r>
            <a:r>
              <a:rPr lang="en-US" sz="2800" dirty="0" err="1" smtClean="0"/>
              <a:t>tham</a:t>
            </a:r>
            <a:r>
              <a:rPr lang="en-US" sz="2800" dirty="0" smtClean="0"/>
              <a:t> </a:t>
            </a:r>
            <a:r>
              <a:rPr lang="en-US" sz="2800" dirty="0" err="1" smtClean="0"/>
              <a:t>gia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sản</a:t>
            </a:r>
            <a:r>
              <a:rPr lang="en-US" sz="2800" dirty="0" smtClean="0"/>
              <a:t> </a:t>
            </a:r>
            <a:r>
              <a:rPr lang="en-US" sz="2800" dirty="0" err="1" smtClean="0"/>
              <a:t>phẩm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472225" y="1161982"/>
            <a:ext cx="100649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 dụ 2 : Đốt cháy bột nhôm </a:t>
            </a:r>
            <a:r>
              <a:rPr lang="nl-NL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cần dùng 6,72 lít</a:t>
            </a:r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khí oxi ở đktc, người ta thu được nhôm oxit (Al</a:t>
            </a:r>
            <a:r>
              <a:rPr lang="nl-NL" sz="2400" i="1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nl-NL" sz="2400" i="1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Hãy tính khối lượng nhôm cần dùng.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91069" y="1992979"/>
            <a:ext cx="15408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Tóm</a:t>
            </a:r>
            <a:r>
              <a:rPr lang="en-US" sz="2400" dirty="0" smtClean="0"/>
              <a:t> </a:t>
            </a:r>
            <a:r>
              <a:rPr lang="en-US" sz="2400" dirty="0" err="1" smtClean="0"/>
              <a:t>tắt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……………….</a:t>
            </a:r>
          </a:p>
          <a:p>
            <a:r>
              <a:rPr lang="en-US" sz="2400" u="sng" dirty="0" smtClean="0"/>
              <a:t>……………….</a:t>
            </a:r>
          </a:p>
          <a:p>
            <a:r>
              <a:rPr lang="en-US" sz="2400" dirty="0" smtClean="0"/>
              <a:t>……………….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18099" y="1997500"/>
            <a:ext cx="94667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CC0000"/>
                </a:solidFill>
              </a:rPr>
              <a:t>   </a:t>
            </a:r>
            <a:r>
              <a:rPr lang="en-US" sz="2500" dirty="0" err="1" smtClean="0">
                <a:solidFill>
                  <a:srgbClr val="CC0000"/>
                </a:solidFill>
              </a:rPr>
              <a:t>Tính</a:t>
            </a:r>
            <a:r>
              <a:rPr lang="en-US" sz="2500" dirty="0" smtClean="0">
                <a:solidFill>
                  <a:srgbClr val="CC0000"/>
                </a:solidFill>
              </a:rPr>
              <a:t> </a:t>
            </a:r>
            <a:r>
              <a:rPr lang="en-US" sz="2500" dirty="0" err="1" smtClean="0">
                <a:solidFill>
                  <a:srgbClr val="CC0000"/>
                </a:solidFill>
              </a:rPr>
              <a:t>số</a:t>
            </a:r>
            <a:r>
              <a:rPr lang="en-US" sz="2500" dirty="0" smtClean="0">
                <a:solidFill>
                  <a:srgbClr val="CC0000"/>
                </a:solidFill>
              </a:rPr>
              <a:t> </a:t>
            </a:r>
            <a:r>
              <a:rPr lang="en-US" sz="2500" dirty="0" err="1" smtClean="0">
                <a:solidFill>
                  <a:srgbClr val="CC0000"/>
                </a:solidFill>
              </a:rPr>
              <a:t>mol</a:t>
            </a:r>
            <a:r>
              <a:rPr lang="en-US" sz="2500" dirty="0" smtClean="0">
                <a:solidFill>
                  <a:srgbClr val="CC0000"/>
                </a:solidFill>
              </a:rPr>
              <a:t>:   …………………………………………...........................................</a:t>
            </a:r>
            <a:endParaRPr lang="en-US" sz="2500" dirty="0">
              <a:solidFill>
                <a:srgbClr val="CC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18098" y="2516791"/>
            <a:ext cx="94667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CC0000"/>
                </a:solidFill>
              </a:rPr>
              <a:t>   </a:t>
            </a:r>
            <a:r>
              <a:rPr lang="en-US" sz="2500" dirty="0" err="1" smtClean="0">
                <a:solidFill>
                  <a:srgbClr val="CC0000"/>
                </a:solidFill>
              </a:rPr>
              <a:t>Phương</a:t>
            </a:r>
            <a:r>
              <a:rPr lang="en-US" sz="2500" dirty="0" smtClean="0">
                <a:solidFill>
                  <a:srgbClr val="CC0000"/>
                </a:solidFill>
              </a:rPr>
              <a:t> </a:t>
            </a:r>
            <a:r>
              <a:rPr lang="en-US" sz="2500" dirty="0" err="1" smtClean="0">
                <a:solidFill>
                  <a:srgbClr val="CC0000"/>
                </a:solidFill>
              </a:rPr>
              <a:t>trình</a:t>
            </a:r>
            <a:r>
              <a:rPr lang="en-US" sz="2500" dirty="0" smtClean="0">
                <a:solidFill>
                  <a:srgbClr val="CC0000"/>
                </a:solidFill>
              </a:rPr>
              <a:t> </a:t>
            </a:r>
            <a:r>
              <a:rPr lang="en-US" sz="2500" dirty="0" err="1" smtClean="0">
                <a:solidFill>
                  <a:srgbClr val="CC0000"/>
                </a:solidFill>
              </a:rPr>
              <a:t>phản</a:t>
            </a:r>
            <a:r>
              <a:rPr lang="en-US" sz="2500" dirty="0" smtClean="0">
                <a:solidFill>
                  <a:srgbClr val="CC0000"/>
                </a:solidFill>
              </a:rPr>
              <a:t> </a:t>
            </a:r>
            <a:r>
              <a:rPr lang="en-US" sz="2500" dirty="0" err="1" smtClean="0">
                <a:solidFill>
                  <a:srgbClr val="CC0000"/>
                </a:solidFill>
              </a:rPr>
              <a:t>ứng</a:t>
            </a:r>
            <a:r>
              <a:rPr lang="en-US" sz="2500" dirty="0" smtClean="0">
                <a:solidFill>
                  <a:srgbClr val="CC0000"/>
                </a:solidFill>
              </a:rPr>
              <a:t>:……………………………………………………………………</a:t>
            </a:r>
            <a:endParaRPr lang="en-US" sz="2500" dirty="0">
              <a:solidFill>
                <a:srgbClr val="CC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20969" y="3011591"/>
            <a:ext cx="926386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CC0000"/>
                </a:solidFill>
              </a:rPr>
              <a:t>Theo </a:t>
            </a:r>
            <a:r>
              <a:rPr lang="en-US" sz="2500" dirty="0" err="1" smtClean="0">
                <a:solidFill>
                  <a:srgbClr val="CC0000"/>
                </a:solidFill>
              </a:rPr>
              <a:t>phương</a:t>
            </a:r>
            <a:r>
              <a:rPr lang="en-US" sz="2500" dirty="0" smtClean="0">
                <a:solidFill>
                  <a:srgbClr val="CC0000"/>
                </a:solidFill>
              </a:rPr>
              <a:t> </a:t>
            </a:r>
            <a:r>
              <a:rPr lang="en-US" sz="2500" dirty="0" err="1" smtClean="0">
                <a:solidFill>
                  <a:srgbClr val="CC0000"/>
                </a:solidFill>
              </a:rPr>
              <a:t>trình</a:t>
            </a:r>
            <a:r>
              <a:rPr lang="en-US" sz="2500" dirty="0" smtClean="0">
                <a:solidFill>
                  <a:srgbClr val="CC0000"/>
                </a:solidFill>
              </a:rPr>
              <a:t>:…………………………………………………………………………..</a:t>
            </a:r>
            <a:endParaRPr lang="en-US" sz="2500" dirty="0">
              <a:solidFill>
                <a:srgbClr val="CC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24462" y="3504870"/>
            <a:ext cx="917724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CC0000"/>
                </a:solidFill>
              </a:rPr>
              <a:t>Theo </a:t>
            </a:r>
            <a:r>
              <a:rPr lang="en-US" sz="2500" dirty="0" err="1" smtClean="0">
                <a:solidFill>
                  <a:srgbClr val="CC0000"/>
                </a:solidFill>
              </a:rPr>
              <a:t>đề</a:t>
            </a:r>
            <a:r>
              <a:rPr lang="en-US" sz="2500" dirty="0" smtClean="0">
                <a:solidFill>
                  <a:srgbClr val="CC0000"/>
                </a:solidFill>
              </a:rPr>
              <a:t>:…………………………………………………………………………………………..</a:t>
            </a:r>
            <a:endParaRPr lang="en-US" sz="2500" dirty="0">
              <a:solidFill>
                <a:srgbClr val="CC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911528" y="1992979"/>
            <a:ext cx="0" cy="20106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220969" y="3981924"/>
            <a:ext cx="92450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Từ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phương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trình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tìm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số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mol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nhôm</a:t>
            </a:r>
            <a:r>
              <a:rPr lang="en-US" sz="2400" dirty="0" smtClean="0">
                <a:solidFill>
                  <a:srgbClr val="FF0000"/>
                </a:solidFill>
              </a:rPr>
              <a:t>:………………………………………………………</a:t>
            </a:r>
          </a:p>
          <a:p>
            <a:r>
              <a:rPr lang="en-US" sz="2400" dirty="0" err="1" smtClean="0">
                <a:solidFill>
                  <a:srgbClr val="FF0000"/>
                </a:solidFill>
              </a:rPr>
              <a:t>Tìm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khối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lượng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nhôm</a:t>
            </a:r>
            <a:r>
              <a:rPr lang="en-US" sz="2400" dirty="0" smtClean="0">
                <a:solidFill>
                  <a:srgbClr val="FF0000"/>
                </a:solidFill>
              </a:rPr>
              <a:t>:………………………………………………………………………….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Cloud 7"/>
          <p:cNvSpPr/>
          <p:nvPr/>
        </p:nvSpPr>
        <p:spPr>
          <a:xfrm>
            <a:off x="8584862" y="4475582"/>
            <a:ext cx="3607138" cy="1813280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Thảo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luận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nhóm</a:t>
            </a:r>
            <a:r>
              <a:rPr lang="en-US" sz="2800" b="1" dirty="0" smtClean="0"/>
              <a:t> (5 </a:t>
            </a:r>
            <a:r>
              <a:rPr lang="en-US" sz="2800" b="1" dirty="0" err="1" smtClean="0"/>
              <a:t>phút</a:t>
            </a:r>
            <a:r>
              <a:rPr lang="en-US" sz="2800" b="1" dirty="0" smtClean="0"/>
              <a:t>)</a:t>
            </a:r>
            <a:endParaRPr lang="en-US" sz="2800" b="1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287887" y="-883858"/>
            <a:ext cx="9144000" cy="2387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080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  <p:bldP spid="24" grpId="0"/>
      <p:bldP spid="27" grpId="0"/>
      <p:bldP spid="30" grpId="0"/>
      <p:bldP spid="6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223" y="583530"/>
            <a:ext cx="10363200" cy="61127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1.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</a:t>
            </a:r>
            <a:r>
              <a:rPr lang="en-US" sz="2800" dirty="0" err="1" smtClean="0"/>
              <a:t>cách</a:t>
            </a:r>
            <a:r>
              <a:rPr lang="en-US" sz="2800" dirty="0" smtClean="0"/>
              <a:t> </a:t>
            </a:r>
            <a:r>
              <a:rPr lang="en-US" sz="2800" dirty="0" err="1" smtClean="0"/>
              <a:t>nào</a:t>
            </a:r>
            <a:r>
              <a:rPr lang="en-US" sz="2800" dirty="0" smtClean="0"/>
              <a:t> </a:t>
            </a:r>
            <a:r>
              <a:rPr lang="en-US" sz="2800" dirty="0" err="1" smtClean="0"/>
              <a:t>tìm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khối</a:t>
            </a:r>
            <a:r>
              <a:rPr lang="en-US" sz="2800" dirty="0" smtClean="0"/>
              <a:t> </a:t>
            </a:r>
            <a:r>
              <a:rPr lang="en-US" sz="2800" dirty="0" err="1" smtClean="0"/>
              <a:t>lượng</a:t>
            </a:r>
            <a:r>
              <a:rPr lang="en-US" sz="2800" dirty="0" smtClean="0"/>
              <a:t> </a:t>
            </a:r>
            <a:r>
              <a:rPr lang="en-US" sz="2800" dirty="0" err="1" smtClean="0"/>
              <a:t>chất</a:t>
            </a:r>
            <a:r>
              <a:rPr lang="en-US" sz="2800" dirty="0" smtClean="0"/>
              <a:t> </a:t>
            </a:r>
            <a:r>
              <a:rPr lang="en-US" sz="2800" dirty="0" err="1" smtClean="0"/>
              <a:t>tham</a:t>
            </a:r>
            <a:r>
              <a:rPr lang="en-US" sz="2800" dirty="0" smtClean="0"/>
              <a:t> </a:t>
            </a:r>
            <a:r>
              <a:rPr lang="en-US" sz="2800" dirty="0" err="1" smtClean="0"/>
              <a:t>gia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sản</a:t>
            </a:r>
            <a:r>
              <a:rPr lang="en-US" sz="2800" dirty="0" smtClean="0"/>
              <a:t> </a:t>
            </a:r>
            <a:r>
              <a:rPr lang="en-US" sz="2800" dirty="0" err="1" smtClean="0"/>
              <a:t>phẩm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681486" y="1235747"/>
            <a:ext cx="100649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 dụ 2 : Đốt cháy bột nhôm </a:t>
            </a:r>
            <a:r>
              <a:rPr lang="nl-NL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cần dùng 6,72 lít</a:t>
            </a:r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khí oxi ở đktc, người ta thu được nhôm oxit (Al</a:t>
            </a:r>
            <a:r>
              <a:rPr lang="nl-NL" sz="2400" i="1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nl-NL" sz="2400" i="1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nl-NL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Hãy tính khối lượng nhôm cần dùng.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8238" y="2671683"/>
            <a:ext cx="16777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Tóm</a:t>
            </a:r>
            <a:r>
              <a:rPr lang="en-US" sz="2400" dirty="0" smtClean="0"/>
              <a:t> </a:t>
            </a:r>
            <a:r>
              <a:rPr lang="en-US" sz="2400" dirty="0" err="1" smtClean="0"/>
              <a:t>tắt</a:t>
            </a:r>
            <a:r>
              <a:rPr lang="en-US" sz="2400" dirty="0" smtClean="0"/>
              <a:t>:</a:t>
            </a:r>
          </a:p>
          <a:p>
            <a:r>
              <a:rPr lang="en-US" sz="2400" u="sng" dirty="0" err="1"/>
              <a:t>V</a:t>
            </a:r>
            <a:r>
              <a:rPr lang="en-US" sz="2400" u="sng" baseline="-25000" dirty="0" err="1" smtClean="0"/>
              <a:t>oxi</a:t>
            </a:r>
            <a:r>
              <a:rPr lang="en-US" sz="2400" u="sng" dirty="0" smtClean="0"/>
              <a:t>= 6,72 (l</a:t>
            </a:r>
            <a:r>
              <a:rPr lang="en-US" sz="2400" dirty="0" smtClean="0"/>
              <a:t>)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3803022"/>
              </p:ext>
            </p:extLst>
          </p:nvPr>
        </p:nvGraphicFramePr>
        <p:xfrm>
          <a:off x="176786" y="3529524"/>
          <a:ext cx="1197295" cy="567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6" name="Equation" r:id="rId3" imgW="482400" imgH="228600" progId="Equation.3">
                  <p:embed/>
                </p:oleObj>
              </mc:Choice>
              <mc:Fallback>
                <p:oleObj name="Equation" r:id="rId3" imgW="4824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786" y="3529524"/>
                        <a:ext cx="1197295" cy="5678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2594236"/>
              </p:ext>
            </p:extLst>
          </p:nvPr>
        </p:nvGraphicFramePr>
        <p:xfrm>
          <a:off x="6556512" y="3004432"/>
          <a:ext cx="2886075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7" name="Equation" r:id="rId5" imgW="1803240" imgH="444240" progId="Equation.3">
                  <p:embed/>
                </p:oleObj>
              </mc:Choice>
              <mc:Fallback>
                <p:oleObj name="Equation" r:id="rId5" imgW="180324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56512" y="3004432"/>
                        <a:ext cx="2886075" cy="712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651260" y="4785806"/>
            <a:ext cx="1042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0,3mol</a:t>
            </a:r>
            <a:endParaRPr lang="en-US" sz="2400" dirty="0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773852"/>
              </p:ext>
            </p:extLst>
          </p:nvPr>
        </p:nvGraphicFramePr>
        <p:xfrm>
          <a:off x="8352546" y="3717852"/>
          <a:ext cx="920315" cy="485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8" name="Equation" r:id="rId7" imgW="431640" imgH="203040" progId="Equation.3">
                  <p:embed/>
                </p:oleObj>
              </mc:Choice>
              <mc:Fallback>
                <p:oleObj name="Equation" r:id="rId7" imgW="431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352546" y="3717852"/>
                        <a:ext cx="920315" cy="4855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8264118"/>
              </p:ext>
            </p:extLst>
          </p:nvPr>
        </p:nvGraphicFramePr>
        <p:xfrm>
          <a:off x="6985042" y="4241343"/>
          <a:ext cx="605432" cy="35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9" name="Equation" r:id="rId9" imgW="393480" imgH="203040" progId="Equation.3">
                  <p:embed/>
                </p:oleObj>
              </mc:Choice>
              <mc:Fallback>
                <p:oleObj name="Equation" r:id="rId9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985042" y="4241343"/>
                        <a:ext cx="605432" cy="350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8511629"/>
              </p:ext>
            </p:extLst>
          </p:nvPr>
        </p:nvGraphicFramePr>
        <p:xfrm>
          <a:off x="8728277" y="4210063"/>
          <a:ext cx="720172" cy="35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0" name="Equation" r:id="rId11" imgW="393480" imgH="203040" progId="Equation.3">
                  <p:embed/>
                </p:oleObj>
              </mc:Choice>
              <mc:Fallback>
                <p:oleObj name="Equation" r:id="rId11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728277" y="4210063"/>
                        <a:ext cx="720172" cy="350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6169390"/>
              </p:ext>
            </p:extLst>
          </p:nvPr>
        </p:nvGraphicFramePr>
        <p:xfrm>
          <a:off x="6916151" y="4938858"/>
          <a:ext cx="674323" cy="293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1" name="Equation" r:id="rId13" imgW="393480" imgH="203040" progId="Equation.3">
                  <p:embed/>
                </p:oleObj>
              </mc:Choice>
              <mc:Fallback>
                <p:oleObj name="Equation" r:id="rId13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916151" y="4938858"/>
                        <a:ext cx="674323" cy="2933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0158614"/>
              </p:ext>
            </p:extLst>
          </p:nvPr>
        </p:nvGraphicFramePr>
        <p:xfrm>
          <a:off x="5276987" y="4780845"/>
          <a:ext cx="1616075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2" name="Equation" r:id="rId14" imgW="1028520" imgH="393480" progId="Equation.3">
                  <p:embed/>
                </p:oleObj>
              </mc:Choice>
              <mc:Fallback>
                <p:oleObj name="Equation" r:id="rId14" imgW="10285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276987" y="4780845"/>
                        <a:ext cx="1616075" cy="617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597542"/>
              </p:ext>
            </p:extLst>
          </p:nvPr>
        </p:nvGraphicFramePr>
        <p:xfrm>
          <a:off x="8762828" y="4891593"/>
          <a:ext cx="629884" cy="35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3" name="Equation" r:id="rId16" imgW="393480" imgH="203040" progId="Equation.3">
                  <p:embed/>
                </p:oleObj>
              </mc:Choice>
              <mc:Fallback>
                <p:oleObj name="Equation" r:id="rId16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762828" y="4891593"/>
                        <a:ext cx="629884" cy="350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4446576"/>
              </p:ext>
            </p:extLst>
          </p:nvPr>
        </p:nvGraphicFramePr>
        <p:xfrm>
          <a:off x="9493387" y="4764970"/>
          <a:ext cx="1616075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4" name="Equation" r:id="rId17" imgW="1028520" imgH="393480" progId="Equation.3">
                  <p:embed/>
                </p:oleObj>
              </mc:Choice>
              <mc:Fallback>
                <p:oleObj name="Equation" r:id="rId17" imgW="10285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9493387" y="4764970"/>
                        <a:ext cx="1616075" cy="617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2227361" y="3119404"/>
            <a:ext cx="26502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CC0000"/>
                </a:solidFill>
              </a:rPr>
              <a:t>   </a:t>
            </a:r>
            <a:r>
              <a:rPr lang="en-US" sz="2500" b="1" dirty="0" err="1" smtClean="0">
                <a:solidFill>
                  <a:srgbClr val="CC0000"/>
                </a:solidFill>
              </a:rPr>
              <a:t>Tính</a:t>
            </a:r>
            <a:r>
              <a:rPr lang="en-US" sz="2500" b="1" dirty="0" smtClean="0">
                <a:solidFill>
                  <a:srgbClr val="CC0000"/>
                </a:solidFill>
              </a:rPr>
              <a:t> </a:t>
            </a:r>
            <a:r>
              <a:rPr lang="en-US" sz="2500" b="1" dirty="0" err="1" smtClean="0">
                <a:solidFill>
                  <a:srgbClr val="CC0000"/>
                </a:solidFill>
              </a:rPr>
              <a:t>số</a:t>
            </a:r>
            <a:r>
              <a:rPr lang="en-US" sz="2500" b="1" dirty="0" smtClean="0">
                <a:solidFill>
                  <a:srgbClr val="CC0000"/>
                </a:solidFill>
              </a:rPr>
              <a:t> </a:t>
            </a:r>
            <a:r>
              <a:rPr lang="en-US" sz="2500" b="1" dirty="0" err="1" smtClean="0">
                <a:solidFill>
                  <a:srgbClr val="CC0000"/>
                </a:solidFill>
              </a:rPr>
              <a:t>mol</a:t>
            </a:r>
            <a:r>
              <a:rPr lang="en-US" sz="2500" b="1" dirty="0" smtClean="0">
                <a:solidFill>
                  <a:srgbClr val="CC0000"/>
                </a:solidFill>
              </a:rPr>
              <a:t>:   </a:t>
            </a:r>
            <a:endParaRPr lang="en-US" sz="2500" b="1" dirty="0">
              <a:solidFill>
                <a:srgbClr val="CC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27361" y="3688573"/>
            <a:ext cx="37092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CC0000"/>
                </a:solidFill>
              </a:rPr>
              <a:t>   </a:t>
            </a:r>
            <a:r>
              <a:rPr lang="en-US" sz="2500" b="1" dirty="0" err="1" smtClean="0">
                <a:solidFill>
                  <a:srgbClr val="CC0000"/>
                </a:solidFill>
              </a:rPr>
              <a:t>Phương</a:t>
            </a:r>
            <a:r>
              <a:rPr lang="en-US" sz="2500" b="1" dirty="0" smtClean="0">
                <a:solidFill>
                  <a:srgbClr val="CC0000"/>
                </a:solidFill>
              </a:rPr>
              <a:t> </a:t>
            </a:r>
            <a:r>
              <a:rPr lang="en-US" sz="2500" b="1" dirty="0" err="1" smtClean="0">
                <a:solidFill>
                  <a:srgbClr val="CC0000"/>
                </a:solidFill>
              </a:rPr>
              <a:t>trình</a:t>
            </a:r>
            <a:r>
              <a:rPr lang="en-US" sz="2500" b="1" dirty="0" smtClean="0">
                <a:solidFill>
                  <a:srgbClr val="CC0000"/>
                </a:solidFill>
              </a:rPr>
              <a:t> </a:t>
            </a:r>
            <a:r>
              <a:rPr lang="en-US" sz="2500" b="1" dirty="0" err="1" smtClean="0">
                <a:solidFill>
                  <a:srgbClr val="CC0000"/>
                </a:solidFill>
              </a:rPr>
              <a:t>phản</a:t>
            </a:r>
            <a:r>
              <a:rPr lang="en-US" sz="2500" b="1" dirty="0" smtClean="0">
                <a:solidFill>
                  <a:srgbClr val="CC0000"/>
                </a:solidFill>
              </a:rPr>
              <a:t> </a:t>
            </a:r>
            <a:r>
              <a:rPr lang="en-US" sz="2500" b="1" dirty="0" err="1" smtClean="0">
                <a:solidFill>
                  <a:srgbClr val="CC0000"/>
                </a:solidFill>
              </a:rPr>
              <a:t>ứng</a:t>
            </a:r>
            <a:r>
              <a:rPr lang="en-US" sz="2500" b="1" dirty="0" smtClean="0">
                <a:solidFill>
                  <a:srgbClr val="CC0000"/>
                </a:solidFill>
              </a:rPr>
              <a:t>:</a:t>
            </a:r>
            <a:endParaRPr lang="en-US" sz="2500" b="1" dirty="0">
              <a:solidFill>
                <a:srgbClr val="CC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65427" y="4148314"/>
            <a:ext cx="848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3mol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68990" y="3707932"/>
            <a:ext cx="4641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4Al   +                 3O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                 2Al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3</a:t>
            </a:r>
            <a:endParaRPr lang="en-US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2430231" y="4150121"/>
            <a:ext cx="295359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CC0000"/>
                </a:solidFill>
              </a:rPr>
              <a:t>Theo </a:t>
            </a:r>
            <a:r>
              <a:rPr lang="en-US" sz="2500" b="1" dirty="0" err="1" smtClean="0">
                <a:solidFill>
                  <a:srgbClr val="CC0000"/>
                </a:solidFill>
              </a:rPr>
              <a:t>phương</a:t>
            </a:r>
            <a:r>
              <a:rPr lang="en-US" sz="2500" b="1" dirty="0" smtClean="0">
                <a:solidFill>
                  <a:srgbClr val="CC0000"/>
                </a:solidFill>
              </a:rPr>
              <a:t> </a:t>
            </a:r>
            <a:r>
              <a:rPr lang="en-US" sz="2500" b="1" dirty="0" err="1" smtClean="0">
                <a:solidFill>
                  <a:srgbClr val="CC0000"/>
                </a:solidFill>
              </a:rPr>
              <a:t>trình</a:t>
            </a:r>
            <a:r>
              <a:rPr lang="en-US" sz="2500" b="1" dirty="0" smtClean="0">
                <a:solidFill>
                  <a:srgbClr val="CC0000"/>
                </a:solidFill>
              </a:rPr>
              <a:t>:</a:t>
            </a:r>
            <a:endParaRPr lang="en-US" sz="2500" b="1" dirty="0">
              <a:solidFill>
                <a:srgbClr val="CC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43864" y="4179299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4mol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9448449" y="4152794"/>
            <a:ext cx="8178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2mol</a:t>
            </a:r>
          </a:p>
          <a:p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2516850" y="4759779"/>
            <a:ext cx="135485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solidFill>
                  <a:srgbClr val="CC0000"/>
                </a:solidFill>
              </a:rPr>
              <a:t>Theo </a:t>
            </a:r>
            <a:r>
              <a:rPr lang="en-US" sz="2500" b="1" dirty="0" err="1" smtClean="0">
                <a:solidFill>
                  <a:srgbClr val="CC0000"/>
                </a:solidFill>
              </a:rPr>
              <a:t>đề</a:t>
            </a:r>
            <a:r>
              <a:rPr lang="en-US" sz="2500" b="1" dirty="0" smtClean="0">
                <a:solidFill>
                  <a:srgbClr val="CC0000"/>
                </a:solidFill>
              </a:rPr>
              <a:t>:</a:t>
            </a:r>
            <a:endParaRPr lang="en-US" sz="2500" b="1" dirty="0">
              <a:solidFill>
                <a:srgbClr val="CC0000"/>
              </a:solidFill>
            </a:endParaRPr>
          </a:p>
        </p:txBody>
      </p:sp>
      <p:cxnSp>
        <p:nvCxnSpPr>
          <p:cNvPr id="32" name="Straight Arrow Connector 31"/>
          <p:cNvCxnSpPr>
            <a:endCxn id="28" idx="2"/>
          </p:cNvCxnSpPr>
          <p:nvPr/>
        </p:nvCxnSpPr>
        <p:spPr>
          <a:xfrm flipH="1" flipV="1">
            <a:off x="6252791" y="4640964"/>
            <a:ext cx="1409505" cy="347239"/>
          </a:xfrm>
          <a:prstGeom prst="straightConnector1">
            <a:avLst/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809863" y="4741397"/>
            <a:ext cx="410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6377615" y="4556952"/>
            <a:ext cx="1680640" cy="0"/>
          </a:xfrm>
          <a:prstGeom prst="straightConnector1">
            <a:avLst/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768772" y="4230785"/>
            <a:ext cx="5263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38" name="Straight Arrow Connector 37"/>
          <p:cNvCxnSpPr>
            <a:endCxn id="29" idx="1"/>
          </p:cNvCxnSpPr>
          <p:nvPr/>
        </p:nvCxnSpPr>
        <p:spPr>
          <a:xfrm flipV="1">
            <a:off x="8156321" y="4568293"/>
            <a:ext cx="1292128" cy="27845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636499" y="4662083"/>
            <a:ext cx="35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flipH="1">
            <a:off x="8144181" y="4538407"/>
            <a:ext cx="1128680" cy="155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8447846" y="4358434"/>
            <a:ext cx="5263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120790" y="2749132"/>
            <a:ext cx="0" cy="20106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923524" y="4644005"/>
            <a:ext cx="1973231" cy="3163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8196113" y="4555025"/>
            <a:ext cx="1300469" cy="291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6441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5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2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2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3" grpId="0"/>
      <p:bldP spid="33" grpId="1"/>
      <p:bldP spid="36" grpId="0"/>
      <p:bldP spid="36" grpId="1"/>
      <p:bldP spid="42" grpId="0"/>
      <p:bldP spid="42" grpId="1"/>
      <p:bldP spid="45" grpId="0"/>
      <p:bldP spid="4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884" y="1207404"/>
            <a:ext cx="10363200" cy="61127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1.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</a:t>
            </a:r>
            <a:r>
              <a:rPr lang="en-US" sz="2800" dirty="0" err="1" smtClean="0"/>
              <a:t>cách</a:t>
            </a:r>
            <a:r>
              <a:rPr lang="en-US" sz="2800" dirty="0" smtClean="0"/>
              <a:t> </a:t>
            </a:r>
            <a:r>
              <a:rPr lang="en-US" sz="2800" dirty="0" err="1" smtClean="0"/>
              <a:t>nào</a:t>
            </a:r>
            <a:r>
              <a:rPr lang="en-US" sz="2800" dirty="0" smtClean="0"/>
              <a:t> </a:t>
            </a:r>
            <a:r>
              <a:rPr lang="en-US" sz="2800" dirty="0" err="1" smtClean="0"/>
              <a:t>tìm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khối</a:t>
            </a:r>
            <a:r>
              <a:rPr lang="en-US" sz="2800" dirty="0" smtClean="0"/>
              <a:t> </a:t>
            </a:r>
            <a:r>
              <a:rPr lang="en-US" sz="2800" dirty="0" err="1" smtClean="0"/>
              <a:t>lượng</a:t>
            </a:r>
            <a:r>
              <a:rPr lang="en-US" sz="2800" dirty="0" smtClean="0"/>
              <a:t> </a:t>
            </a:r>
            <a:r>
              <a:rPr lang="en-US" sz="2800" dirty="0" err="1" smtClean="0"/>
              <a:t>chất</a:t>
            </a:r>
            <a:r>
              <a:rPr lang="en-US" sz="2800" dirty="0" smtClean="0"/>
              <a:t> </a:t>
            </a:r>
            <a:r>
              <a:rPr lang="en-US" sz="2800" dirty="0" err="1" smtClean="0"/>
              <a:t>tham</a:t>
            </a:r>
            <a:r>
              <a:rPr lang="en-US" sz="2800" dirty="0" smtClean="0"/>
              <a:t> </a:t>
            </a:r>
            <a:r>
              <a:rPr lang="en-US" sz="2800" dirty="0" err="1" smtClean="0"/>
              <a:t>gia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sản</a:t>
            </a:r>
            <a:r>
              <a:rPr lang="en-US" sz="2800" dirty="0" smtClean="0"/>
              <a:t> </a:t>
            </a:r>
            <a:r>
              <a:rPr lang="en-US" sz="2800" dirty="0" err="1" smtClean="0"/>
              <a:t>phẩm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16468" y="1818678"/>
            <a:ext cx="1354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 dụ 2 :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1084" y="2193566"/>
            <a:ext cx="16777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Tóm</a:t>
            </a:r>
            <a:r>
              <a:rPr lang="en-US" sz="2400" dirty="0" smtClean="0"/>
              <a:t> </a:t>
            </a:r>
            <a:r>
              <a:rPr lang="en-US" sz="2400" dirty="0" err="1" smtClean="0"/>
              <a:t>tắt</a:t>
            </a:r>
            <a:r>
              <a:rPr lang="en-US" sz="2400" dirty="0" smtClean="0"/>
              <a:t>:</a:t>
            </a:r>
          </a:p>
          <a:p>
            <a:r>
              <a:rPr lang="en-US" sz="2400" u="sng" dirty="0" err="1"/>
              <a:t>V</a:t>
            </a:r>
            <a:r>
              <a:rPr lang="en-US" sz="2400" u="sng" baseline="-25000" dirty="0" err="1" smtClean="0"/>
              <a:t>oxi</a:t>
            </a:r>
            <a:r>
              <a:rPr lang="en-US" sz="2400" u="sng" dirty="0" smtClean="0"/>
              <a:t>= 6,72 (l</a:t>
            </a:r>
            <a:r>
              <a:rPr lang="en-US" sz="2400" dirty="0" smtClean="0"/>
              <a:t>)</a:t>
            </a:r>
            <a:endParaRPr lang="en-US" sz="2400" u="sng" dirty="0" smtClean="0"/>
          </a:p>
          <a:p>
            <a:endParaRPr lang="en-US" sz="2400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6053976"/>
              </p:ext>
            </p:extLst>
          </p:nvPr>
        </p:nvGraphicFramePr>
        <p:xfrm>
          <a:off x="260833" y="3006349"/>
          <a:ext cx="1256345" cy="596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5" name="Equation" r:id="rId3" imgW="482400" imgH="228600" progId="Equation.3">
                  <p:embed/>
                </p:oleObj>
              </mc:Choice>
              <mc:Fallback>
                <p:oleObj name="Equation" r:id="rId3" imgW="4824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0833" y="3006349"/>
                        <a:ext cx="1256345" cy="5961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9275591"/>
              </p:ext>
            </p:extLst>
          </p:nvPr>
        </p:nvGraphicFramePr>
        <p:xfrm>
          <a:off x="4143009" y="1708000"/>
          <a:ext cx="3198812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6" name="Equation" r:id="rId5" imgW="1803240" imgH="444240" progId="Equation.3">
                  <p:embed/>
                </p:oleObj>
              </mc:Choice>
              <mc:Fallback>
                <p:oleObj name="Equation" r:id="rId5" imgW="1803240" imgH="444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43009" y="1708000"/>
                        <a:ext cx="3198812" cy="790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906303" y="3548060"/>
            <a:ext cx="1042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0,3mol</a:t>
            </a:r>
            <a:endParaRPr lang="en-US" sz="2400" dirty="0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213309"/>
              </p:ext>
            </p:extLst>
          </p:nvPr>
        </p:nvGraphicFramePr>
        <p:xfrm>
          <a:off x="7757491" y="2404180"/>
          <a:ext cx="920315" cy="485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7" name="Equation" r:id="rId7" imgW="431640" imgH="203040" progId="Equation.3">
                  <p:embed/>
                </p:oleObj>
              </mc:Choice>
              <mc:Fallback>
                <p:oleObj name="Equation" r:id="rId7" imgW="431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757491" y="2404180"/>
                        <a:ext cx="920315" cy="4855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491390"/>
              </p:ext>
            </p:extLst>
          </p:nvPr>
        </p:nvGraphicFramePr>
        <p:xfrm>
          <a:off x="5980477" y="2961332"/>
          <a:ext cx="605432" cy="35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8" name="Equation" r:id="rId9" imgW="393480" imgH="203040" progId="Equation.3">
                  <p:embed/>
                </p:oleObj>
              </mc:Choice>
              <mc:Fallback>
                <p:oleObj name="Equation" r:id="rId9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980477" y="2961332"/>
                        <a:ext cx="605432" cy="350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8364461"/>
              </p:ext>
            </p:extLst>
          </p:nvPr>
        </p:nvGraphicFramePr>
        <p:xfrm>
          <a:off x="7743888" y="2962129"/>
          <a:ext cx="757714" cy="35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9" name="Equation" r:id="rId11" imgW="393480" imgH="203040" progId="Equation.3">
                  <p:embed/>
                </p:oleObj>
              </mc:Choice>
              <mc:Fallback>
                <p:oleObj name="Equation" r:id="rId11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743888" y="2962129"/>
                        <a:ext cx="757714" cy="350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6745769"/>
              </p:ext>
            </p:extLst>
          </p:nvPr>
        </p:nvGraphicFramePr>
        <p:xfrm>
          <a:off x="6158065" y="3611629"/>
          <a:ext cx="685227" cy="3226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0" name="Equation" r:id="rId13" imgW="393480" imgH="203040" progId="Equation.3">
                  <p:embed/>
                </p:oleObj>
              </mc:Choice>
              <mc:Fallback>
                <p:oleObj name="Equation" r:id="rId13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158065" y="3611629"/>
                        <a:ext cx="685227" cy="3226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1133335"/>
              </p:ext>
            </p:extLst>
          </p:nvPr>
        </p:nvGraphicFramePr>
        <p:xfrm>
          <a:off x="4342882" y="3442195"/>
          <a:ext cx="17684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1" name="Equation" r:id="rId14" imgW="1028520" imgH="393480" progId="Equation.3">
                  <p:embed/>
                </p:oleObj>
              </mc:Choice>
              <mc:Fallback>
                <p:oleObj name="Equation" r:id="rId14" imgW="10285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342882" y="3442195"/>
                        <a:ext cx="1768475" cy="676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3710432"/>
              </p:ext>
            </p:extLst>
          </p:nvPr>
        </p:nvGraphicFramePr>
        <p:xfrm>
          <a:off x="8066021" y="3582740"/>
          <a:ext cx="730631" cy="35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2" name="Equation" r:id="rId16" imgW="393480" imgH="203040" progId="Equation.3">
                  <p:embed/>
                </p:oleObj>
              </mc:Choice>
              <mc:Fallback>
                <p:oleObj name="Equation" r:id="rId16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066021" y="3582740"/>
                        <a:ext cx="730631" cy="350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3328775"/>
              </p:ext>
            </p:extLst>
          </p:nvPr>
        </p:nvGraphicFramePr>
        <p:xfrm>
          <a:off x="8959484" y="3420913"/>
          <a:ext cx="1874837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3" name="Equation" r:id="rId17" imgW="1028520" imgH="393480" progId="Equation.3">
                  <p:embed/>
                </p:oleObj>
              </mc:Choice>
              <mc:Fallback>
                <p:oleObj name="Equation" r:id="rId17" imgW="10285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8959484" y="3420913"/>
                        <a:ext cx="1874837" cy="715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792921" y="1849397"/>
            <a:ext cx="250309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CC0000"/>
                </a:solidFill>
              </a:rPr>
              <a:t>   </a:t>
            </a:r>
            <a:r>
              <a:rPr lang="en-US" sz="2500" b="1" dirty="0" err="1" smtClean="0">
                <a:solidFill>
                  <a:srgbClr val="CC0000"/>
                </a:solidFill>
              </a:rPr>
              <a:t>Tính</a:t>
            </a:r>
            <a:r>
              <a:rPr lang="en-US" sz="2500" b="1" dirty="0" smtClean="0">
                <a:solidFill>
                  <a:srgbClr val="CC0000"/>
                </a:solidFill>
              </a:rPr>
              <a:t> </a:t>
            </a:r>
            <a:r>
              <a:rPr lang="en-US" sz="2500" b="1" dirty="0" err="1" smtClean="0">
                <a:solidFill>
                  <a:srgbClr val="CC0000"/>
                </a:solidFill>
              </a:rPr>
              <a:t>số</a:t>
            </a:r>
            <a:r>
              <a:rPr lang="en-US" sz="2500" b="1" dirty="0" smtClean="0">
                <a:solidFill>
                  <a:srgbClr val="CC0000"/>
                </a:solidFill>
              </a:rPr>
              <a:t> </a:t>
            </a:r>
            <a:r>
              <a:rPr lang="en-US" sz="2500" b="1" dirty="0" err="1" smtClean="0">
                <a:solidFill>
                  <a:srgbClr val="CC0000"/>
                </a:solidFill>
              </a:rPr>
              <a:t>mol</a:t>
            </a:r>
            <a:r>
              <a:rPr lang="en-US" sz="2500" b="1" dirty="0" smtClean="0">
                <a:solidFill>
                  <a:srgbClr val="CC0000"/>
                </a:solidFill>
              </a:rPr>
              <a:t>:   </a:t>
            </a:r>
            <a:endParaRPr lang="en-US" sz="2500" b="1" dirty="0">
              <a:solidFill>
                <a:srgbClr val="CC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95592" y="2341781"/>
            <a:ext cx="3705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C0000"/>
                </a:solidFill>
              </a:rPr>
              <a:t>   </a:t>
            </a:r>
            <a:r>
              <a:rPr lang="en-US" sz="2400" b="1" dirty="0" err="1" smtClean="0">
                <a:solidFill>
                  <a:srgbClr val="CC0000"/>
                </a:solidFill>
              </a:rPr>
              <a:t>Phương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trình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phản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ứng</a:t>
            </a:r>
            <a:r>
              <a:rPr lang="en-US" sz="2400" b="1" dirty="0" smtClean="0">
                <a:solidFill>
                  <a:srgbClr val="CC0000"/>
                </a:solidFill>
              </a:rPr>
              <a:t>:</a:t>
            </a:r>
            <a:endParaRPr lang="en-US" sz="2400" b="1" dirty="0">
              <a:solidFill>
                <a:srgbClr val="CC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05366" y="2884347"/>
            <a:ext cx="8481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3mol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50873" y="2394675"/>
            <a:ext cx="484139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4Al   +                 3O</a:t>
            </a:r>
            <a:r>
              <a:rPr lang="en-US" sz="2500" baseline="-25000" dirty="0" smtClean="0"/>
              <a:t>2</a:t>
            </a:r>
            <a:r>
              <a:rPr lang="en-US" sz="2500" dirty="0" smtClean="0"/>
              <a:t>                  2Al</a:t>
            </a:r>
            <a:r>
              <a:rPr lang="en-US" sz="2500" baseline="-25000" dirty="0" smtClean="0"/>
              <a:t>2</a:t>
            </a:r>
            <a:r>
              <a:rPr lang="en-US" sz="2500" dirty="0" smtClean="0"/>
              <a:t>O</a:t>
            </a:r>
            <a:r>
              <a:rPr lang="en-US" sz="2500" baseline="-25000" dirty="0" smtClean="0"/>
              <a:t>3</a:t>
            </a:r>
            <a:endParaRPr lang="en-US" sz="2500" dirty="0"/>
          </a:p>
        </p:txBody>
      </p:sp>
      <p:sp>
        <p:nvSpPr>
          <p:cNvPr id="27" name="TextBox 26"/>
          <p:cNvSpPr txBox="1"/>
          <p:nvPr/>
        </p:nvSpPr>
        <p:spPr>
          <a:xfrm>
            <a:off x="1693170" y="2830096"/>
            <a:ext cx="28608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CC0000"/>
                </a:solidFill>
              </a:rPr>
              <a:t>Theo </a:t>
            </a:r>
            <a:r>
              <a:rPr lang="en-US" sz="2500" b="1" dirty="0" err="1" smtClean="0">
                <a:solidFill>
                  <a:srgbClr val="CC0000"/>
                </a:solidFill>
              </a:rPr>
              <a:t>phương</a:t>
            </a:r>
            <a:r>
              <a:rPr lang="en-US" sz="2500" b="1" dirty="0" smtClean="0">
                <a:solidFill>
                  <a:srgbClr val="CC0000"/>
                </a:solidFill>
              </a:rPr>
              <a:t> </a:t>
            </a:r>
            <a:r>
              <a:rPr lang="en-US" sz="2500" b="1" dirty="0" err="1" smtClean="0">
                <a:solidFill>
                  <a:srgbClr val="CC0000"/>
                </a:solidFill>
              </a:rPr>
              <a:t>trình</a:t>
            </a:r>
            <a:r>
              <a:rPr lang="en-US" sz="2500" b="1" dirty="0" smtClean="0">
                <a:solidFill>
                  <a:srgbClr val="CC0000"/>
                </a:solidFill>
              </a:rPr>
              <a:t>:</a:t>
            </a:r>
            <a:endParaRPr lang="en-US" sz="2500" b="1" dirty="0">
              <a:solidFill>
                <a:srgbClr val="CC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54032" y="2880058"/>
            <a:ext cx="8451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4mol</a:t>
            </a:r>
            <a:endParaRPr lang="en-US" sz="2500" dirty="0"/>
          </a:p>
        </p:txBody>
      </p:sp>
      <p:sp>
        <p:nvSpPr>
          <p:cNvPr id="29" name="TextBox 28"/>
          <p:cNvSpPr txBox="1"/>
          <p:nvPr/>
        </p:nvSpPr>
        <p:spPr>
          <a:xfrm>
            <a:off x="8725212" y="2871729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2mol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743045" y="3558425"/>
            <a:ext cx="151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C0000"/>
                </a:solidFill>
              </a:rPr>
              <a:t>Theo </a:t>
            </a:r>
            <a:r>
              <a:rPr lang="en-US" sz="2400" b="1" dirty="0" err="1" smtClean="0">
                <a:solidFill>
                  <a:srgbClr val="CC0000"/>
                </a:solidFill>
              </a:rPr>
              <a:t>đề</a:t>
            </a:r>
            <a:r>
              <a:rPr lang="en-US" sz="2400" b="1" dirty="0" smtClean="0">
                <a:solidFill>
                  <a:srgbClr val="CC0000"/>
                </a:solidFill>
              </a:rPr>
              <a:t>:</a:t>
            </a:r>
            <a:endParaRPr lang="en-US" sz="2400" b="1" dirty="0">
              <a:solidFill>
                <a:srgbClr val="CC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685818" y="2280343"/>
            <a:ext cx="16626" cy="1768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59670" y="4186753"/>
            <a:ext cx="461677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Theo </a:t>
            </a:r>
            <a:r>
              <a:rPr lang="en-US" sz="2500" dirty="0" err="1" smtClean="0"/>
              <a:t>phương</a:t>
            </a:r>
            <a:r>
              <a:rPr lang="en-US" sz="2500" dirty="0" smtClean="0"/>
              <a:t> </a:t>
            </a:r>
            <a:r>
              <a:rPr lang="en-US" sz="2500" dirty="0" err="1" smtClean="0"/>
              <a:t>trình</a:t>
            </a:r>
            <a:r>
              <a:rPr lang="en-US" sz="2500" dirty="0" smtClean="0"/>
              <a:t> </a:t>
            </a:r>
            <a:r>
              <a:rPr lang="en-US" sz="2500" dirty="0" err="1" smtClean="0"/>
              <a:t>hóa</a:t>
            </a:r>
            <a:r>
              <a:rPr lang="en-US" sz="2500" dirty="0" smtClean="0"/>
              <a:t> </a:t>
            </a:r>
            <a:r>
              <a:rPr lang="en-US" sz="2500" dirty="0" err="1" smtClean="0"/>
              <a:t>học</a:t>
            </a:r>
            <a:r>
              <a:rPr lang="en-US" sz="2500" dirty="0" smtClean="0"/>
              <a:t> ta </a:t>
            </a:r>
            <a:r>
              <a:rPr lang="en-US" sz="2500" dirty="0" err="1" smtClean="0"/>
              <a:t>có</a:t>
            </a:r>
            <a:r>
              <a:rPr lang="en-US" sz="2500" dirty="0" smtClean="0"/>
              <a:t>: </a:t>
            </a:r>
            <a:endParaRPr lang="en-US" sz="2500" dirty="0"/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2790508"/>
              </p:ext>
            </p:extLst>
          </p:nvPr>
        </p:nvGraphicFramePr>
        <p:xfrm>
          <a:off x="6443296" y="4147988"/>
          <a:ext cx="2752725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4" name="Equation" r:id="rId19" imgW="1511280" imgH="393480" progId="Equation.3">
                  <p:embed/>
                </p:oleObj>
              </mc:Choice>
              <mc:Fallback>
                <p:oleObj name="Equation" r:id="rId19" imgW="15112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443296" y="4147988"/>
                        <a:ext cx="2752725" cy="717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1126936"/>
              </p:ext>
            </p:extLst>
          </p:nvPr>
        </p:nvGraphicFramePr>
        <p:xfrm>
          <a:off x="2441209" y="4894113"/>
          <a:ext cx="4430712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" name="Equation" r:id="rId21" imgW="2184120" imgH="228600" progId="Equation.3">
                  <p:embed/>
                </p:oleObj>
              </mc:Choice>
              <mc:Fallback>
                <p:oleObj name="Equation" r:id="rId21" imgW="218412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2441209" y="4894113"/>
                        <a:ext cx="4430712" cy="465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loud Callout 5"/>
          <p:cNvSpPr/>
          <p:nvPr/>
        </p:nvSpPr>
        <p:spPr>
          <a:xfrm>
            <a:off x="7632941" y="1522470"/>
            <a:ext cx="4716052" cy="3092306"/>
          </a:xfrm>
          <a:prstGeom prst="cloud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Hãy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biết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bước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tìm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khối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lượng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chất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tham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gia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và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sản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phẩm</a:t>
            </a:r>
            <a:r>
              <a:rPr lang="en-US" sz="2400" dirty="0" smtClean="0">
                <a:solidFill>
                  <a:schemeClr val="tx1"/>
                </a:solidFill>
              </a:rPr>
              <a:t>?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1480771" y="-227162"/>
            <a:ext cx="9144000" cy="2387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8941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3068" y="1372099"/>
            <a:ext cx="10363200" cy="611274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1. </a:t>
            </a:r>
            <a:r>
              <a:rPr lang="en-US" sz="2800" b="1" dirty="0" err="1" smtClean="0"/>
              <a:t>Bằng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cách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nào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tìm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được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khối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lượng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chất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tham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gia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và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sản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phẩm</a:t>
            </a:r>
            <a:r>
              <a:rPr lang="en-US" sz="2800" b="1" dirty="0" smtClean="0"/>
              <a:t>?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88768" y="1983373"/>
            <a:ext cx="8637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err="1" smtClean="0"/>
              <a:t>Bước</a:t>
            </a:r>
            <a:r>
              <a:rPr lang="en-US" sz="2500" dirty="0" smtClean="0"/>
              <a:t> 1: </a:t>
            </a:r>
            <a:r>
              <a:rPr lang="en-US" sz="2500" dirty="0" err="1" smtClean="0"/>
              <a:t>Tìm</a:t>
            </a:r>
            <a:r>
              <a:rPr lang="en-US" sz="2500" dirty="0" smtClean="0"/>
              <a:t> </a:t>
            </a:r>
            <a:r>
              <a:rPr lang="en-US" sz="2500" dirty="0" err="1" smtClean="0"/>
              <a:t>số</a:t>
            </a:r>
            <a:r>
              <a:rPr lang="en-US" sz="2500" dirty="0" smtClean="0"/>
              <a:t> </a:t>
            </a:r>
            <a:r>
              <a:rPr lang="en-US" sz="2500" dirty="0" err="1" smtClean="0"/>
              <a:t>mol</a:t>
            </a:r>
            <a:r>
              <a:rPr lang="en-US" sz="2500" dirty="0" smtClean="0"/>
              <a:t> </a:t>
            </a:r>
            <a:r>
              <a:rPr lang="en-US" sz="2500" dirty="0" err="1" smtClean="0"/>
              <a:t>chất</a:t>
            </a:r>
            <a:r>
              <a:rPr lang="en-US" sz="2500" dirty="0" smtClean="0"/>
              <a:t> </a:t>
            </a:r>
            <a:r>
              <a:rPr lang="en-US" sz="2500" dirty="0" err="1" smtClean="0"/>
              <a:t>theo</a:t>
            </a:r>
            <a:r>
              <a:rPr lang="en-US" sz="2500" dirty="0" smtClean="0"/>
              <a:t> </a:t>
            </a:r>
            <a:r>
              <a:rPr lang="en-US" sz="2500" dirty="0" err="1" smtClean="0"/>
              <a:t>công</a:t>
            </a:r>
            <a:r>
              <a:rPr lang="en-US" sz="2500" dirty="0" smtClean="0"/>
              <a:t> </a:t>
            </a:r>
            <a:r>
              <a:rPr lang="en-US" sz="2500" dirty="0" err="1" smtClean="0"/>
              <a:t>thức</a:t>
            </a:r>
            <a:r>
              <a:rPr lang="en-US" sz="2500" dirty="0" smtClean="0"/>
              <a:t>:                     </a:t>
            </a:r>
            <a:r>
              <a:rPr lang="en-US" sz="2500" dirty="0" err="1" smtClean="0"/>
              <a:t>hoặc</a:t>
            </a:r>
            <a:r>
              <a:rPr lang="en-US" sz="2500" dirty="0" smtClean="0"/>
              <a:t> </a:t>
            </a:r>
          </a:p>
          <a:p>
            <a:endParaRPr lang="en-US" sz="25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3670586"/>
              </p:ext>
            </p:extLst>
          </p:nvPr>
        </p:nvGraphicFramePr>
        <p:xfrm>
          <a:off x="6301767" y="1723286"/>
          <a:ext cx="1129811" cy="972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Equation" r:id="rId3" imgW="457200" imgH="393480" progId="Equation.3">
                  <p:embed/>
                </p:oleObj>
              </mc:Choice>
              <mc:Fallback>
                <p:oleObj name="Equation" r:id="rId3" imgW="4572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01767" y="1723286"/>
                        <a:ext cx="1129811" cy="972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916773" y="2650702"/>
            <a:ext cx="472276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 smtClean="0"/>
              <a:t>Bước</a:t>
            </a:r>
            <a:r>
              <a:rPr lang="en-US" sz="2500" dirty="0" smtClean="0"/>
              <a:t> 2: </a:t>
            </a:r>
            <a:r>
              <a:rPr lang="en-US" sz="2500" dirty="0" err="1" smtClean="0"/>
              <a:t>Lập</a:t>
            </a:r>
            <a:r>
              <a:rPr lang="en-US" sz="2500" dirty="0" smtClean="0"/>
              <a:t> </a:t>
            </a:r>
            <a:r>
              <a:rPr lang="en-US" sz="2500" dirty="0" err="1" smtClean="0"/>
              <a:t>phương</a:t>
            </a:r>
            <a:r>
              <a:rPr lang="en-US" sz="2500" dirty="0" smtClean="0"/>
              <a:t> </a:t>
            </a:r>
            <a:r>
              <a:rPr lang="en-US" sz="2500" dirty="0" err="1" smtClean="0"/>
              <a:t>trình</a:t>
            </a:r>
            <a:r>
              <a:rPr lang="en-US" sz="2500" dirty="0" smtClean="0"/>
              <a:t> </a:t>
            </a:r>
            <a:r>
              <a:rPr lang="en-US" sz="2500" dirty="0" err="1" smtClean="0"/>
              <a:t>hóa</a:t>
            </a:r>
            <a:r>
              <a:rPr lang="en-US" sz="2500" dirty="0" smtClean="0"/>
              <a:t> </a:t>
            </a:r>
            <a:r>
              <a:rPr lang="en-US" sz="2500" dirty="0" err="1" smtClean="0"/>
              <a:t>học</a:t>
            </a:r>
            <a:r>
              <a:rPr lang="en-US" sz="2500" dirty="0" smtClean="0"/>
              <a:t>.</a:t>
            </a:r>
            <a:endParaRPr lang="en-US" sz="2500" dirty="0"/>
          </a:p>
        </p:txBody>
      </p:sp>
      <p:sp>
        <p:nvSpPr>
          <p:cNvPr id="15" name="TextBox 14"/>
          <p:cNvSpPr txBox="1"/>
          <p:nvPr/>
        </p:nvSpPr>
        <p:spPr>
          <a:xfrm>
            <a:off x="916773" y="3273949"/>
            <a:ext cx="923092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 smtClean="0"/>
              <a:t>Bước</a:t>
            </a:r>
            <a:r>
              <a:rPr lang="en-US" sz="2500" dirty="0" smtClean="0"/>
              <a:t> 3: </a:t>
            </a:r>
            <a:r>
              <a:rPr lang="en-US" sz="2500" dirty="0" err="1" smtClean="0"/>
              <a:t>Dựa</a:t>
            </a:r>
            <a:r>
              <a:rPr lang="en-US" sz="2500" dirty="0" smtClean="0"/>
              <a:t> </a:t>
            </a:r>
            <a:r>
              <a:rPr lang="en-US" sz="2500" dirty="0" err="1" smtClean="0"/>
              <a:t>vào</a:t>
            </a:r>
            <a:r>
              <a:rPr lang="en-US" sz="2500" dirty="0" smtClean="0"/>
              <a:t> </a:t>
            </a:r>
            <a:r>
              <a:rPr lang="en-US" sz="2500" dirty="0" err="1" smtClean="0"/>
              <a:t>phương</a:t>
            </a:r>
            <a:r>
              <a:rPr lang="en-US" sz="2500" dirty="0" smtClean="0"/>
              <a:t> </a:t>
            </a:r>
            <a:r>
              <a:rPr lang="en-US" sz="2500" dirty="0" err="1" smtClean="0"/>
              <a:t>trình</a:t>
            </a:r>
            <a:r>
              <a:rPr lang="en-US" sz="2500" dirty="0" smtClean="0"/>
              <a:t> </a:t>
            </a:r>
            <a:r>
              <a:rPr lang="en-US" sz="2500" dirty="0" err="1" smtClean="0"/>
              <a:t>tìm</a:t>
            </a:r>
            <a:r>
              <a:rPr lang="en-US" sz="2500" dirty="0" smtClean="0"/>
              <a:t> </a:t>
            </a:r>
            <a:r>
              <a:rPr lang="en-US" sz="2500" dirty="0" err="1" smtClean="0"/>
              <a:t>số</a:t>
            </a:r>
            <a:r>
              <a:rPr lang="en-US" sz="2500" dirty="0" smtClean="0"/>
              <a:t> </a:t>
            </a:r>
            <a:r>
              <a:rPr lang="en-US" sz="2500" dirty="0" err="1" smtClean="0"/>
              <a:t>mol</a:t>
            </a:r>
            <a:r>
              <a:rPr lang="en-US" sz="2500" dirty="0" smtClean="0"/>
              <a:t> </a:t>
            </a:r>
            <a:r>
              <a:rPr lang="en-US" sz="2500" dirty="0" err="1" smtClean="0"/>
              <a:t>chất</a:t>
            </a:r>
            <a:r>
              <a:rPr lang="en-US" sz="2500" dirty="0" smtClean="0"/>
              <a:t> </a:t>
            </a:r>
            <a:r>
              <a:rPr lang="en-US" sz="2500" dirty="0" err="1" smtClean="0"/>
              <a:t>tham</a:t>
            </a:r>
            <a:r>
              <a:rPr lang="en-US" sz="2500" dirty="0" smtClean="0"/>
              <a:t> </a:t>
            </a:r>
            <a:r>
              <a:rPr lang="en-US" sz="2500" dirty="0" err="1" smtClean="0"/>
              <a:t>gia</a:t>
            </a:r>
            <a:r>
              <a:rPr lang="en-US" sz="2500" dirty="0" smtClean="0"/>
              <a:t> </a:t>
            </a:r>
            <a:r>
              <a:rPr lang="en-US" sz="2500" dirty="0" err="1" smtClean="0"/>
              <a:t>và</a:t>
            </a:r>
            <a:r>
              <a:rPr lang="en-US" sz="2500" dirty="0" smtClean="0"/>
              <a:t> </a:t>
            </a:r>
            <a:r>
              <a:rPr lang="en-US" sz="2500" dirty="0" err="1" smtClean="0"/>
              <a:t>sản</a:t>
            </a:r>
            <a:r>
              <a:rPr lang="en-US" sz="2500" dirty="0" smtClean="0"/>
              <a:t> </a:t>
            </a:r>
            <a:r>
              <a:rPr lang="en-US" sz="2500" dirty="0" err="1" smtClean="0"/>
              <a:t>phẩm</a:t>
            </a:r>
            <a:r>
              <a:rPr lang="en-US" sz="2500" dirty="0" smtClean="0"/>
              <a:t>.</a:t>
            </a:r>
            <a:endParaRPr lang="en-US" sz="2500" dirty="0"/>
          </a:p>
        </p:txBody>
      </p:sp>
      <p:sp>
        <p:nvSpPr>
          <p:cNvPr id="22" name="TextBox 21"/>
          <p:cNvSpPr txBox="1"/>
          <p:nvPr/>
        </p:nvSpPr>
        <p:spPr>
          <a:xfrm>
            <a:off x="916773" y="3861036"/>
            <a:ext cx="72301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 smtClean="0"/>
              <a:t>Bước</a:t>
            </a:r>
            <a:r>
              <a:rPr lang="en-US" sz="2500" dirty="0" smtClean="0"/>
              <a:t> 4: </a:t>
            </a:r>
            <a:r>
              <a:rPr lang="en-US" sz="2500" dirty="0" err="1" smtClean="0"/>
              <a:t>Tìm</a:t>
            </a:r>
            <a:r>
              <a:rPr lang="en-US" sz="2500" dirty="0" smtClean="0"/>
              <a:t> </a:t>
            </a:r>
            <a:r>
              <a:rPr lang="en-US" sz="2500" dirty="0" err="1" smtClean="0"/>
              <a:t>khối</a:t>
            </a:r>
            <a:r>
              <a:rPr lang="en-US" sz="2500" dirty="0" smtClean="0"/>
              <a:t> </a:t>
            </a:r>
            <a:r>
              <a:rPr lang="en-US" sz="2500" dirty="0" err="1" smtClean="0"/>
              <a:t>lượng</a:t>
            </a:r>
            <a:r>
              <a:rPr lang="en-US" sz="2500" dirty="0" smtClean="0"/>
              <a:t> </a:t>
            </a:r>
            <a:r>
              <a:rPr lang="en-US" sz="2500" dirty="0" err="1" smtClean="0"/>
              <a:t>chất</a:t>
            </a:r>
            <a:r>
              <a:rPr lang="en-US" sz="2500" dirty="0" smtClean="0"/>
              <a:t> </a:t>
            </a:r>
            <a:r>
              <a:rPr lang="en-US" sz="2500" dirty="0" err="1" smtClean="0"/>
              <a:t>theo</a:t>
            </a:r>
            <a:r>
              <a:rPr lang="en-US" sz="2500" dirty="0" smtClean="0"/>
              <a:t> </a:t>
            </a:r>
            <a:r>
              <a:rPr lang="en-US" sz="2500" dirty="0" err="1" smtClean="0"/>
              <a:t>công</a:t>
            </a:r>
            <a:r>
              <a:rPr lang="en-US" sz="2500" dirty="0" smtClean="0"/>
              <a:t> </a:t>
            </a:r>
            <a:r>
              <a:rPr lang="en-US" sz="2500" dirty="0" err="1" smtClean="0"/>
              <a:t>thức</a:t>
            </a:r>
            <a:r>
              <a:rPr lang="en-US" sz="2500" dirty="0" smtClean="0"/>
              <a:t>: m= n . M</a:t>
            </a:r>
            <a:endParaRPr lang="en-US" sz="2500" dirty="0"/>
          </a:p>
        </p:txBody>
      </p:sp>
      <p:sp>
        <p:nvSpPr>
          <p:cNvPr id="31" name="TextBox 30"/>
          <p:cNvSpPr txBox="1"/>
          <p:nvPr/>
        </p:nvSpPr>
        <p:spPr>
          <a:xfrm>
            <a:off x="-225844" y="992616"/>
            <a:ext cx="122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ym typeface="Wingdings" panose="05000000000000000000" pitchFamily="2" charset="2"/>
              </a:rPr>
              <a:t></a:t>
            </a:r>
            <a:endParaRPr lang="en-US" sz="9600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7049896"/>
              </p:ext>
            </p:extLst>
          </p:nvPr>
        </p:nvGraphicFramePr>
        <p:xfrm>
          <a:off x="8454400" y="1778590"/>
          <a:ext cx="1276563" cy="936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Equation" r:id="rId5" imgW="571320" imgH="419040" progId="Equation.3">
                  <p:embed/>
                </p:oleObj>
              </mc:Choice>
              <mc:Fallback>
                <p:oleObj name="Equation" r:id="rId5" imgW="57132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454400" y="1778590"/>
                        <a:ext cx="1276563" cy="936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387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672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1"/>
      <p:bldP spid="14" grpId="1"/>
      <p:bldP spid="15" grpId="0"/>
      <p:bldP spid="22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27" y="665244"/>
            <a:ext cx="10363200" cy="611274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1. </a:t>
            </a:r>
            <a:r>
              <a:rPr lang="en-US" sz="2800" b="1" dirty="0" err="1" smtClean="0"/>
              <a:t>Bằng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cách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nào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tìm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được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khối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lượng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chất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tham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gia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và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sản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phẩm</a:t>
            </a:r>
            <a:r>
              <a:rPr lang="en-US" sz="2800" b="1" dirty="0" smtClean="0"/>
              <a:t>?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58029" y="1051030"/>
            <a:ext cx="7564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Bước</a:t>
            </a:r>
            <a:r>
              <a:rPr lang="en-US" sz="2000" dirty="0" smtClean="0"/>
              <a:t> 1: </a:t>
            </a:r>
            <a:r>
              <a:rPr lang="en-US" sz="2000" dirty="0" err="1" smtClean="0"/>
              <a:t>Tìm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mol</a:t>
            </a:r>
            <a:r>
              <a:rPr lang="en-US" sz="2000" dirty="0" smtClean="0"/>
              <a:t> </a:t>
            </a:r>
            <a:r>
              <a:rPr lang="en-US" sz="2000" dirty="0" err="1" smtClean="0"/>
              <a:t>chất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:                      </a:t>
            </a:r>
            <a:r>
              <a:rPr lang="en-US" sz="2000" dirty="0" err="1" smtClean="0"/>
              <a:t>hoặc</a:t>
            </a:r>
            <a:r>
              <a:rPr lang="en-US" sz="2000" dirty="0" smtClean="0"/>
              <a:t> </a:t>
            </a:r>
          </a:p>
          <a:p>
            <a:endParaRPr lang="en-US" sz="20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08964"/>
              </p:ext>
            </p:extLst>
          </p:nvPr>
        </p:nvGraphicFramePr>
        <p:xfrm>
          <a:off x="4647923" y="932030"/>
          <a:ext cx="1050877" cy="763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8" name="Equation" r:id="rId3" imgW="457200" imgH="393480" progId="Equation.3">
                  <p:embed/>
                </p:oleObj>
              </mc:Choice>
              <mc:Fallback>
                <p:oleObj name="Equation" r:id="rId3" imgW="4572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47923" y="932030"/>
                        <a:ext cx="1050877" cy="763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33376" y="1519631"/>
            <a:ext cx="3813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Bước</a:t>
            </a:r>
            <a:r>
              <a:rPr lang="en-US" sz="2000" dirty="0" smtClean="0"/>
              <a:t> 2: </a:t>
            </a:r>
            <a:r>
              <a:rPr lang="en-US" sz="2000" dirty="0" err="1" smtClean="0"/>
              <a:t>Lập</a:t>
            </a:r>
            <a:r>
              <a:rPr lang="en-US" sz="2000" dirty="0" smtClean="0"/>
              <a:t> </a:t>
            </a:r>
            <a:r>
              <a:rPr lang="en-US" sz="2000" dirty="0" err="1" smtClean="0"/>
              <a:t>phương</a:t>
            </a:r>
            <a:r>
              <a:rPr lang="en-US" sz="2000" dirty="0" smtClean="0"/>
              <a:t> </a:t>
            </a:r>
            <a:r>
              <a:rPr lang="en-US" sz="2000" dirty="0" err="1" smtClean="0"/>
              <a:t>trình</a:t>
            </a:r>
            <a:r>
              <a:rPr lang="en-US" sz="2000" dirty="0" smtClean="0"/>
              <a:t> </a:t>
            </a:r>
            <a:r>
              <a:rPr lang="en-US" sz="2000" dirty="0" err="1" smtClean="0"/>
              <a:t>hóa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294806" y="1952476"/>
            <a:ext cx="74235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Bước</a:t>
            </a:r>
            <a:r>
              <a:rPr lang="en-US" sz="2000" dirty="0" smtClean="0"/>
              <a:t> 3: </a:t>
            </a:r>
            <a:r>
              <a:rPr lang="en-US" sz="2000" dirty="0" err="1" smtClean="0"/>
              <a:t>Dựa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phương</a:t>
            </a:r>
            <a:r>
              <a:rPr lang="en-US" sz="2000" dirty="0" smtClean="0"/>
              <a:t> </a:t>
            </a:r>
            <a:r>
              <a:rPr lang="en-US" sz="2000" dirty="0" err="1" smtClean="0"/>
              <a:t>trình</a:t>
            </a:r>
            <a:r>
              <a:rPr lang="en-US" sz="2000" dirty="0" smtClean="0"/>
              <a:t> </a:t>
            </a:r>
            <a:r>
              <a:rPr lang="en-US" sz="2000" dirty="0" err="1" smtClean="0"/>
              <a:t>tìm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mol</a:t>
            </a:r>
            <a:r>
              <a:rPr lang="en-US" sz="2000" dirty="0" smtClean="0"/>
              <a:t> </a:t>
            </a:r>
            <a:r>
              <a:rPr lang="en-US" sz="2000" dirty="0" err="1" smtClean="0"/>
              <a:t>chất</a:t>
            </a:r>
            <a:r>
              <a:rPr lang="en-US" sz="2000" dirty="0" smtClean="0"/>
              <a:t> </a:t>
            </a:r>
            <a:r>
              <a:rPr lang="en-US" sz="2000" dirty="0" err="1" smtClean="0"/>
              <a:t>tham</a:t>
            </a:r>
            <a:r>
              <a:rPr lang="en-US" sz="2000" dirty="0" smtClean="0"/>
              <a:t> </a:t>
            </a:r>
            <a:r>
              <a:rPr lang="en-US" sz="2000" dirty="0" err="1" smtClean="0"/>
              <a:t>gia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tạo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306080" y="2419586"/>
            <a:ext cx="58210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Bước</a:t>
            </a:r>
            <a:r>
              <a:rPr lang="en-US" sz="2000" dirty="0" smtClean="0"/>
              <a:t> 4: </a:t>
            </a:r>
            <a:r>
              <a:rPr lang="en-US" sz="2000" dirty="0" err="1" smtClean="0"/>
              <a:t>Tìm</a:t>
            </a:r>
            <a:r>
              <a:rPr lang="en-US" sz="2000" dirty="0" smtClean="0"/>
              <a:t> </a:t>
            </a:r>
            <a:r>
              <a:rPr lang="en-US" sz="2000" dirty="0" err="1" smtClean="0"/>
              <a:t>khối</a:t>
            </a:r>
            <a:r>
              <a:rPr lang="en-US" sz="2000" dirty="0" smtClean="0"/>
              <a:t> </a:t>
            </a:r>
            <a:r>
              <a:rPr lang="en-US" sz="2000" dirty="0" err="1" smtClean="0"/>
              <a:t>lượng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chất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: m= n . M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94806" y="2732869"/>
            <a:ext cx="119943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solidFill>
                  <a:srgbClr val="FF0000"/>
                </a:solidFill>
              </a:rPr>
              <a:t>Bài</a:t>
            </a:r>
            <a:r>
              <a:rPr lang="en-US" sz="2500" b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</a:rPr>
              <a:t>tập</a:t>
            </a:r>
            <a:r>
              <a:rPr lang="en-US" sz="2500" b="1" dirty="0" smtClean="0">
                <a:solidFill>
                  <a:srgbClr val="FF0000"/>
                </a:solidFill>
              </a:rPr>
              <a:t>: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2149" y="3188385"/>
            <a:ext cx="263033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/>
              <a:t>Bài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tập</a:t>
            </a:r>
            <a:r>
              <a:rPr lang="en-US" sz="2500" b="1" dirty="0" smtClean="0"/>
              <a:t> 1b/</a:t>
            </a:r>
            <a:r>
              <a:rPr lang="en-US" sz="2500" b="1" dirty="0" err="1" smtClean="0"/>
              <a:t>sgk</a:t>
            </a:r>
            <a:r>
              <a:rPr lang="en-US" sz="2500" b="1" dirty="0" smtClean="0"/>
              <a:t>/75:</a:t>
            </a:r>
            <a:endParaRPr lang="en-US" sz="25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5921" y="3766093"/>
            <a:ext cx="1582549" cy="2015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 smtClean="0"/>
              <a:t>Tóm</a:t>
            </a:r>
            <a:r>
              <a:rPr lang="en-US" sz="2500" dirty="0" smtClean="0"/>
              <a:t> </a:t>
            </a:r>
            <a:r>
              <a:rPr lang="en-US" sz="2500" dirty="0" err="1" smtClean="0"/>
              <a:t>tắt</a:t>
            </a:r>
            <a:r>
              <a:rPr lang="en-US" sz="2500" dirty="0" smtClean="0"/>
              <a:t>:</a:t>
            </a:r>
          </a:p>
          <a:p>
            <a:r>
              <a:rPr lang="en-US" sz="2500" dirty="0" err="1" smtClean="0"/>
              <a:t>m</a:t>
            </a:r>
            <a:r>
              <a:rPr lang="en-US" sz="2500" baseline="-25000" dirty="0" err="1" smtClean="0"/>
              <a:t>Fe</a:t>
            </a:r>
            <a:r>
              <a:rPr lang="en-US" sz="2500" dirty="0" smtClean="0"/>
              <a:t>= 2,8 g</a:t>
            </a:r>
          </a:p>
          <a:p>
            <a:r>
              <a:rPr lang="en-US" sz="2500" u="sng" dirty="0" smtClean="0"/>
              <a:t>M </a:t>
            </a:r>
            <a:r>
              <a:rPr lang="en-US" sz="2500" u="sng" baseline="-25000" dirty="0" smtClean="0"/>
              <a:t>Fe</a:t>
            </a:r>
            <a:r>
              <a:rPr lang="en-US" sz="2500" u="sng" dirty="0" smtClean="0"/>
              <a:t> = 56 g</a:t>
            </a:r>
          </a:p>
          <a:p>
            <a:r>
              <a:rPr lang="en-US" sz="2500" dirty="0" err="1" smtClean="0"/>
              <a:t>m</a:t>
            </a:r>
            <a:r>
              <a:rPr lang="en-US" sz="2500" baseline="-25000" dirty="0" err="1" smtClean="0"/>
              <a:t>HCl</a:t>
            </a:r>
            <a:r>
              <a:rPr lang="en-US" sz="2500" baseline="-25000" dirty="0" smtClean="0"/>
              <a:t> </a:t>
            </a:r>
            <a:r>
              <a:rPr lang="en-US" sz="2500" dirty="0" smtClean="0"/>
              <a:t>= ?</a:t>
            </a:r>
          </a:p>
          <a:p>
            <a:endParaRPr lang="en-US" sz="2500" dirty="0"/>
          </a:p>
        </p:txBody>
      </p:sp>
      <p:sp>
        <p:nvSpPr>
          <p:cNvPr id="13" name="TextBox 12"/>
          <p:cNvSpPr txBox="1"/>
          <p:nvPr/>
        </p:nvSpPr>
        <p:spPr>
          <a:xfrm>
            <a:off x="1443027" y="3740988"/>
            <a:ext cx="26502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C0000"/>
                </a:solidFill>
              </a:rPr>
              <a:t>   </a:t>
            </a:r>
            <a:r>
              <a:rPr lang="en-US" sz="2400" b="1" dirty="0" err="1" smtClean="0">
                <a:solidFill>
                  <a:srgbClr val="CC0000"/>
                </a:solidFill>
              </a:rPr>
              <a:t>Tính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số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mol</a:t>
            </a:r>
            <a:r>
              <a:rPr lang="en-US" sz="2400" b="1" dirty="0" smtClean="0">
                <a:solidFill>
                  <a:srgbClr val="CC0000"/>
                </a:solidFill>
              </a:rPr>
              <a:t>:   </a:t>
            </a:r>
            <a:endParaRPr lang="en-US" sz="2400" b="1" dirty="0">
              <a:solidFill>
                <a:srgbClr val="CC0000"/>
              </a:solidFill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5970655"/>
              </p:ext>
            </p:extLst>
          </p:nvPr>
        </p:nvGraphicFramePr>
        <p:xfrm>
          <a:off x="4869887" y="3512379"/>
          <a:ext cx="29464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9" name="Equation" r:id="rId5" imgW="1714320" imgH="469800" progId="Equation.3">
                  <p:embed/>
                </p:oleObj>
              </mc:Choice>
              <mc:Fallback>
                <p:oleObj name="Equation" r:id="rId5" imgW="1714320" imgH="46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69887" y="3512379"/>
                        <a:ext cx="2946400" cy="809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437317" y="4332064"/>
            <a:ext cx="3705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C0000"/>
                </a:solidFill>
              </a:rPr>
              <a:t>   </a:t>
            </a:r>
            <a:r>
              <a:rPr lang="en-US" sz="2400" b="1" dirty="0" err="1" smtClean="0">
                <a:solidFill>
                  <a:srgbClr val="CC0000"/>
                </a:solidFill>
              </a:rPr>
              <a:t>Phương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trình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phản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ứng</a:t>
            </a:r>
            <a:r>
              <a:rPr lang="en-US" sz="2400" b="1" dirty="0" smtClean="0">
                <a:solidFill>
                  <a:srgbClr val="CC0000"/>
                </a:solidFill>
              </a:rPr>
              <a:t>:</a:t>
            </a:r>
            <a:endParaRPr lang="en-US" sz="2400" b="1" dirty="0">
              <a:solidFill>
                <a:srgbClr val="CC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74597" y="4337654"/>
            <a:ext cx="6157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Fe   +        2HCl                    FeCl</a:t>
            </a:r>
            <a:r>
              <a:rPr lang="en-US" sz="2500" baseline="-25000" dirty="0" smtClean="0"/>
              <a:t>2  </a:t>
            </a:r>
            <a:r>
              <a:rPr lang="en-US" sz="2500" dirty="0" smtClean="0"/>
              <a:t>   +               H</a:t>
            </a:r>
            <a:r>
              <a:rPr lang="en-US" sz="2500" baseline="-25000" dirty="0" smtClean="0"/>
              <a:t>2</a:t>
            </a:r>
            <a:endParaRPr lang="en-US" sz="2500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6922084"/>
              </p:ext>
            </p:extLst>
          </p:nvPr>
        </p:nvGraphicFramePr>
        <p:xfrm>
          <a:off x="7374291" y="4408063"/>
          <a:ext cx="722797" cy="373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0" name="Equation" r:id="rId7" imgW="393480" imgH="203040" progId="Equation.3">
                  <p:embed/>
                </p:oleObj>
              </mc:Choice>
              <mc:Fallback>
                <p:oleObj name="Equation" r:id="rId7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74291" y="4408063"/>
                        <a:ext cx="722797" cy="373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621254" y="4793089"/>
            <a:ext cx="28608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C0000"/>
                </a:solidFill>
              </a:rPr>
              <a:t>Theo </a:t>
            </a:r>
            <a:r>
              <a:rPr lang="en-US" sz="2400" b="1" dirty="0" err="1" smtClean="0">
                <a:solidFill>
                  <a:srgbClr val="CC0000"/>
                </a:solidFill>
              </a:rPr>
              <a:t>phương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en-US" sz="2400" b="1" dirty="0" err="1" smtClean="0">
                <a:solidFill>
                  <a:srgbClr val="CC0000"/>
                </a:solidFill>
              </a:rPr>
              <a:t>trình</a:t>
            </a:r>
            <a:r>
              <a:rPr lang="en-US" sz="2400" b="1" dirty="0" smtClean="0">
                <a:solidFill>
                  <a:srgbClr val="CC0000"/>
                </a:solidFill>
              </a:rPr>
              <a:t>:</a:t>
            </a:r>
            <a:endParaRPr lang="en-US" sz="2400" b="1" dirty="0">
              <a:solidFill>
                <a:srgbClr val="CC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61486" y="4832571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  <a:r>
              <a:rPr lang="en-US" sz="2400" dirty="0" smtClean="0"/>
              <a:t>mol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6144861" y="4751738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</a:t>
            </a:r>
            <a:r>
              <a:rPr lang="en-US" sz="2400" dirty="0" smtClean="0"/>
              <a:t>mol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7884007" y="4777622"/>
            <a:ext cx="1024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   1mol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10213587" y="4804622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 1mol</a:t>
            </a:r>
            <a:endParaRPr lang="en-US" sz="2400" dirty="0"/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1042146"/>
              </p:ext>
            </p:extLst>
          </p:nvPr>
        </p:nvGraphicFramePr>
        <p:xfrm>
          <a:off x="5458419" y="4845087"/>
          <a:ext cx="660807" cy="373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1" name="Equation" r:id="rId9" imgW="393480" imgH="203040" progId="Equation.3">
                  <p:embed/>
                </p:oleObj>
              </mc:Choice>
              <mc:Fallback>
                <p:oleObj name="Equation" r:id="rId9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458419" y="4845087"/>
                        <a:ext cx="660807" cy="373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576808"/>
              </p:ext>
            </p:extLst>
          </p:nvPr>
        </p:nvGraphicFramePr>
        <p:xfrm>
          <a:off x="7349098" y="4829713"/>
          <a:ext cx="722797" cy="373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2" name="Equation" r:id="rId11" imgW="393480" imgH="203040" progId="Equation.3">
                  <p:embed/>
                </p:oleObj>
              </mc:Choice>
              <mc:Fallback>
                <p:oleObj name="Equation" r:id="rId11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49098" y="4829713"/>
                        <a:ext cx="722797" cy="373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429579"/>
              </p:ext>
            </p:extLst>
          </p:nvPr>
        </p:nvGraphicFramePr>
        <p:xfrm>
          <a:off x="9535851" y="4845087"/>
          <a:ext cx="722797" cy="373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3" name="Equation" r:id="rId12" imgW="393480" imgH="203040" progId="Equation.3">
                  <p:embed/>
                </p:oleObj>
              </mc:Choice>
              <mc:Fallback>
                <p:oleObj name="Equation" r:id="rId12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535851" y="4845087"/>
                        <a:ext cx="722797" cy="373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1652146" y="5301791"/>
            <a:ext cx="151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C0000"/>
                </a:solidFill>
              </a:rPr>
              <a:t>Theo </a:t>
            </a:r>
            <a:r>
              <a:rPr lang="en-US" sz="2400" b="1" dirty="0" err="1" smtClean="0">
                <a:solidFill>
                  <a:srgbClr val="CC0000"/>
                </a:solidFill>
              </a:rPr>
              <a:t>đề</a:t>
            </a:r>
            <a:r>
              <a:rPr lang="en-US" sz="2400" b="1" dirty="0" smtClean="0">
                <a:solidFill>
                  <a:srgbClr val="CC0000"/>
                </a:solidFill>
              </a:rPr>
              <a:t>:</a:t>
            </a:r>
            <a:endParaRPr lang="en-US" sz="2400" b="1" dirty="0">
              <a:solidFill>
                <a:srgbClr val="CC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81950" y="5246711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0,05</a:t>
            </a:r>
            <a:endParaRPr lang="en-US" sz="2400" dirty="0"/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3203442"/>
              </p:ext>
            </p:extLst>
          </p:nvPr>
        </p:nvGraphicFramePr>
        <p:xfrm>
          <a:off x="5283768" y="5311574"/>
          <a:ext cx="660807" cy="373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4" name="Equation" r:id="rId13" imgW="393480" imgH="203040" progId="Equation.3">
                  <p:embed/>
                </p:oleObj>
              </mc:Choice>
              <mc:Fallback>
                <p:oleObj name="Equation" r:id="rId13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283768" y="5311574"/>
                        <a:ext cx="660807" cy="373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5136563"/>
              </p:ext>
            </p:extLst>
          </p:nvPr>
        </p:nvGraphicFramePr>
        <p:xfrm>
          <a:off x="7398826" y="5294236"/>
          <a:ext cx="660807" cy="373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5" name="Equation" r:id="rId15" imgW="393480" imgH="203040" progId="Equation.3">
                  <p:embed/>
                </p:oleObj>
              </mc:Choice>
              <mc:Fallback>
                <p:oleObj name="Equation" r:id="rId15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98826" y="5294236"/>
                        <a:ext cx="660807" cy="373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746103"/>
              </p:ext>
            </p:extLst>
          </p:nvPr>
        </p:nvGraphicFramePr>
        <p:xfrm>
          <a:off x="9575280" y="5284279"/>
          <a:ext cx="660807" cy="373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6" name="Equation" r:id="rId16" imgW="393480" imgH="203040" progId="Equation.3">
                  <p:embed/>
                </p:oleObj>
              </mc:Choice>
              <mc:Fallback>
                <p:oleObj name="Equation" r:id="rId16" imgW="3934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575280" y="5284279"/>
                        <a:ext cx="660807" cy="373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085436"/>
              </p:ext>
            </p:extLst>
          </p:nvPr>
        </p:nvGraphicFramePr>
        <p:xfrm>
          <a:off x="5973736" y="5186506"/>
          <a:ext cx="1441450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7" name="Equation" r:id="rId17" imgW="838080" imgH="393480" progId="Equation.3">
                  <p:embed/>
                </p:oleObj>
              </mc:Choice>
              <mc:Fallback>
                <p:oleObj name="Equation" r:id="rId17" imgW="8380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973736" y="5186506"/>
                        <a:ext cx="1441450" cy="677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9341338"/>
              </p:ext>
            </p:extLst>
          </p:nvPr>
        </p:nvGraphicFramePr>
        <p:xfrm>
          <a:off x="8048086" y="5159170"/>
          <a:ext cx="1571625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8" name="Equation" r:id="rId19" imgW="914400" imgH="393480" progId="Equation.3">
                  <p:embed/>
                </p:oleObj>
              </mc:Choice>
              <mc:Fallback>
                <p:oleObj name="Equation" r:id="rId19" imgW="9144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8048086" y="5159170"/>
                        <a:ext cx="1571625" cy="677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3787379"/>
              </p:ext>
            </p:extLst>
          </p:nvPr>
        </p:nvGraphicFramePr>
        <p:xfrm>
          <a:off x="10223858" y="5190265"/>
          <a:ext cx="1571625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9" name="Equation" r:id="rId21" imgW="914400" imgH="393480" progId="Equation.3">
                  <p:embed/>
                </p:oleObj>
              </mc:Choice>
              <mc:Fallback>
                <p:oleObj name="Equation" r:id="rId21" imgW="9144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0223858" y="5190265"/>
                        <a:ext cx="1571625" cy="677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Straight Connector 18"/>
          <p:cNvCxnSpPr/>
          <p:nvPr/>
        </p:nvCxnSpPr>
        <p:spPr>
          <a:xfrm>
            <a:off x="1647744" y="3917191"/>
            <a:ext cx="0" cy="19198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1635741" y="531157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Mol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1601274"/>
              </p:ext>
            </p:extLst>
          </p:nvPr>
        </p:nvGraphicFramePr>
        <p:xfrm>
          <a:off x="6553789" y="1017780"/>
          <a:ext cx="885806" cy="649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0" name="Equation" r:id="rId23" imgW="571320" imgH="419040" progId="Equation.3">
                  <p:embed/>
                </p:oleObj>
              </mc:Choice>
              <mc:Fallback>
                <p:oleObj name="Equation" r:id="rId23" imgW="57132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6553789" y="1017780"/>
                        <a:ext cx="885806" cy="6495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572627" y="548471"/>
            <a:ext cx="9144000" cy="2387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7971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7" grpId="0"/>
      <p:bldP spid="18" grpId="0"/>
      <p:bldP spid="20" grpId="0"/>
      <p:bldP spid="21" grpId="0"/>
      <p:bldP spid="23" grpId="0"/>
      <p:bldP spid="24" grpId="0"/>
      <p:bldP spid="25" grpId="0"/>
      <p:bldP spid="29" grpId="0"/>
      <p:bldP spid="32" grpId="0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527</TotalTime>
  <Words>1195</Words>
  <Application>Microsoft Office PowerPoint</Application>
  <PresentationFormat>Custom</PresentationFormat>
  <Paragraphs>176</Paragraphs>
  <Slides>15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Equation</vt:lpstr>
      <vt:lpstr>PowerPoint Presentation</vt:lpstr>
      <vt:lpstr>Kiểm tra bài cũ:</vt:lpstr>
      <vt:lpstr>BÀI 22- TIẾT 32:  TÍNH THEO PHƯƠNG TRÌNH  HÓA HỌC (T1)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Hanoi</cp:lastModifiedBy>
  <cp:revision>63</cp:revision>
  <dcterms:created xsi:type="dcterms:W3CDTF">2019-11-21T12:42:34Z</dcterms:created>
  <dcterms:modified xsi:type="dcterms:W3CDTF">2019-12-07T01:28:51Z</dcterms:modified>
</cp:coreProperties>
</file>