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8" r:id="rId4"/>
    <p:sldId id="279" r:id="rId5"/>
    <p:sldId id="258" r:id="rId6"/>
    <p:sldId id="263" r:id="rId7"/>
    <p:sldId id="275" r:id="rId8"/>
    <p:sldId id="264" r:id="rId9"/>
    <p:sldId id="271" r:id="rId10"/>
    <p:sldId id="272" r:id="rId11"/>
    <p:sldId id="267" r:id="rId12"/>
    <p:sldId id="273" r:id="rId13"/>
    <p:sldId id="286" r:id="rId14"/>
    <p:sldId id="283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0CB4"/>
    <a:srgbClr val="FF00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434" autoAdjust="0"/>
  </p:normalViewPr>
  <p:slideViewPr>
    <p:cSldViewPr>
      <p:cViewPr>
        <p:scale>
          <a:sx n="78" d="100"/>
          <a:sy n="78" d="100"/>
        </p:scale>
        <p:origin x="-1656" y="-4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FE2B703-2311-4ECF-80D0-A206ACA3E00C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1EC0A72-445B-422D-A4E7-5142F1949E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988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77AABE-D802-4E99-95FD-9159479B2C99}" type="slidenum">
              <a:rPr lang="en-US"/>
              <a:pPr>
                <a:spcBef>
                  <a:spcPct val="0"/>
                </a:spcBef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05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8AA553E-7DDD-4499-8F7A-DA0A011E3448}" type="slidenum">
              <a:rPr lang="en-US"/>
              <a:pPr>
                <a:spcBef>
                  <a:spcPct val="0"/>
                </a:spcBef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22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B1024C9-448B-4D89-87D2-B19F65542175}" type="slidenum">
              <a:rPr lang="en-US"/>
              <a:pPr>
                <a:spcBef>
                  <a:spcPct val="0"/>
                </a:spcBef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96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B1C646-AC78-4AA8-BBE7-0B7223BAAE93}" type="slidenum">
              <a:rPr lang="en-US"/>
              <a:pPr>
                <a:spcBef>
                  <a:spcPct val="0"/>
                </a:spcBef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797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B7AE8F-FB4C-4841-A88F-84B6A6FE8A69}" type="slidenum">
              <a:rPr lang="en-US"/>
              <a:pPr>
                <a:spcBef>
                  <a:spcPct val="0"/>
                </a:spcBef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548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55C4991-CF1E-4488-BA4F-A49331CEEED3}" type="slidenum">
              <a:rPr lang="en-US"/>
              <a:pPr>
                <a:spcBef>
                  <a:spcPct val="0"/>
                </a:spcBef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850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1C22EF-EBAA-4FD4-8379-F7966ECAA503}" type="slidenum">
              <a:rPr lang="en-US"/>
              <a:pPr>
                <a:spcBef>
                  <a:spcPct val="0"/>
                </a:spcBef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180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9870643-DAF5-44BB-B32E-3BC9D1094F57}" type="slidenum">
              <a:rPr lang="en-US"/>
              <a:pPr>
                <a:spcBef>
                  <a:spcPct val="0"/>
                </a:spcBef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66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2C00727-70F9-4316-B3F0-5A5732DAC848}" type="slidenum">
              <a:rPr lang="en-US"/>
              <a:pPr>
                <a:spcBef>
                  <a:spcPct val="0"/>
                </a:spcBef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52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E9C28AE-F006-47DE-AE5E-B3F2564070EB}" type="slidenum">
              <a:rPr lang="en-US"/>
              <a:pPr>
                <a:spcBef>
                  <a:spcPct val="0"/>
                </a:spcBef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60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F7A692-4BA2-4D14-AA7E-37AB8B6B8A4E}" type="slidenum">
              <a:rPr lang="en-US"/>
              <a:pPr>
                <a:spcBef>
                  <a:spcPct val="0"/>
                </a:spcBef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573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05C33B2-0085-4050-9ACA-FC07D80A4D14}" type="slidenum">
              <a:rPr lang="en-US"/>
              <a:pPr>
                <a:spcBef>
                  <a:spcPct val="0"/>
                </a:spcBef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66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696EDA-8CD0-4AC7-B78C-4618E97525E2}" type="slidenum">
              <a:rPr lang="en-US"/>
              <a:pPr>
                <a:spcBef>
                  <a:spcPct val="0"/>
                </a:spcBef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39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781F4-07A2-4255-A658-CB41AEB08138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1B896-BAC6-4CF3-8C27-183E22C6DC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27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3D073-F329-4EA4-B0E3-110FABA92B86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86808-E992-4B64-BF1A-D830E88F81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4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A9BBA-683C-42B3-AD76-866865E90271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6C935-9786-4817-B733-96A3313A28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12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B5D12-FA26-4C9E-A95B-96E1E0B84320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9313F-1532-41EA-B8CA-5C6E20D9B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96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2D03-0CEB-452D-BC05-0AB74B3648F4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F2979-063C-4EF9-964F-09DE43565A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4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F28B4-FCB3-4133-BB02-2966123A488D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32E71-D8D2-4AA3-8F85-5A6F68087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34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356A-6FCC-41ED-B9CA-5E8D3F2C3C39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7B094-993C-4DAE-900C-E04339A54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04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DEE66-3236-4FB0-B582-5B7974A38457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3A396-7102-4717-9A68-3DD1351AD2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4763A-8F4D-42D9-8BE2-BAE045BB2370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BB753-F424-4352-BB4B-D7E512E62B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81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94405-993C-4C8A-A479-3569DA677F0D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EF010-0F70-4D2C-AF62-7BAE2DAE3F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992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9817-5550-424C-8B2D-2F2D01392086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75500-B3BD-4C62-81EA-E6F408172F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97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8EDD2C-FAFF-4B2B-A868-EFFDDAF9D3D5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F309117-79F7-49EE-A326-6296C6B6C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yahoo.com/_M4HS3PKJPBAWWZFYD5IMNDHHDQ/articles/278088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yahoo.com/_M4HS3PKJPBAWWZFYD5IMNDHHDQ/articles/278088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yahoo.com/_M4HS3PKJPBAWWZFYD5IMNDHHDQ/articles/278088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530" y="590401"/>
            <a:ext cx="7772400" cy="1774825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/>
        </p:spPr>
        <p:txBody>
          <a:bodyPr rtlCol="0"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TÍNH CHẤT NÓNG CHẢY CỦA CHẤT </a:t>
            </a:r>
            <a:r>
              <a:rPr lang="en-US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TÁCH CHẤT RA KHỎI HỖN HỢP</a:t>
            </a:r>
            <a:br>
              <a:rPr lang="en-US" sz="32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2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04" y="86483"/>
            <a:ext cx="10668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BÀI 3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9704" y="56884"/>
            <a:ext cx="787809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THỰC HÀNH 1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2394653"/>
            <a:ext cx="2494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NỘI DUNG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1738" y="3324398"/>
            <a:ext cx="7725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I- MỘT SỐ QUY TẮC AN TOÀN TRONG PHÒNG THÍ NGHIỆM</a:t>
            </a:r>
            <a:endParaRPr lang="en-US" sz="20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1738" y="3783442"/>
            <a:ext cx="778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II- CÁCH SỬ DỤNG HÓA CHẤT TRONG PHÒNG THÍ NGHIỆM</a:t>
            </a:r>
            <a:endParaRPr lang="en-US" sz="20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1281" y="4301420"/>
            <a:ext cx="67890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III- MỘT SỐ DỤNG CỤ TRONG PHÒNG THÍ NGHIỆM</a:t>
            </a:r>
            <a:endParaRPr lang="en-US" sz="20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1738" y="4750659"/>
            <a:ext cx="6814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IV- MỘT SỐ THAO TÁC TRONG PHÒNG THÍ NGHIỆM</a:t>
            </a:r>
            <a:endParaRPr lang="en-US" sz="20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1738" y="5257147"/>
            <a:ext cx="3738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V- TIẾN HÀNH THÍ NGHIỆM</a:t>
            </a:r>
            <a:endParaRPr lang="en-US" sz="20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1"/>
          <p:cNvSpPr>
            <a:spLocks noChangeArrowheads="1"/>
          </p:cNvSpPr>
          <p:nvPr/>
        </p:nvSpPr>
        <p:spPr bwMode="auto">
          <a:xfrm>
            <a:off x="467765" y="453728"/>
            <a:ext cx="85169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3.   </a:t>
            </a:r>
            <a:r>
              <a:rPr lang="en-US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102" y="1197344"/>
            <a:ext cx="7924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cm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6102" y="3686261"/>
            <a:ext cx="85169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b="1" u="sng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b="1" u="sng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b="1" u="sng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b="1" u="sng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b="1" u="sng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b="1" u="sng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khác</a:t>
            </a:r>
            <a:r>
              <a:rPr lang="en-US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765" y="4405462"/>
            <a:ext cx="7924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kẹp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ống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nghiệm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386102" y="5033671"/>
            <a:ext cx="7924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dụng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nghiệm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/>
      <p:bldP spid="2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0" y="1524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300">
                <a:solidFill>
                  <a:srgbClr val="545454"/>
                </a:solidFill>
                <a:cs typeface="Times New Roman" panose="02020603050405020304" pitchFamily="18" charset="0"/>
              </a:rPr>
              <a:t> </a:t>
            </a:r>
            <a:endParaRPr lang="en-US" sz="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699" name="Rectangle 6"/>
          <p:cNvSpPr>
            <a:spLocks noChangeArrowheads="1"/>
          </p:cNvSpPr>
          <p:nvPr/>
        </p:nvSpPr>
        <p:spPr bwMode="auto">
          <a:xfrm>
            <a:off x="381000" y="652711"/>
            <a:ext cx="777969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en-US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269470" y="173073"/>
            <a:ext cx="8686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 HÀNH THÍ NGHIỆM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81000" y="1743450"/>
            <a:ext cx="7419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en-US" alt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 </a:t>
            </a:r>
            <a:r>
              <a:rPr lang="en-US" alt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TIẾN HÀNH THÍ </a:t>
            </a:r>
            <a:r>
              <a:rPr lang="en-US" alt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alt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69470" y="2410251"/>
            <a:ext cx="8431140" cy="1847819"/>
            <a:chOff x="609600" y="28655"/>
            <a:chExt cx="8431140" cy="1847819"/>
          </a:xfrm>
        </p:grpSpPr>
        <p:pic>
          <p:nvPicPr>
            <p:cNvPr id="10" name="Picture 71" descr="Description:  thi_nghiem_2_02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4355" y="28655"/>
              <a:ext cx="2046385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609600" y="306814"/>
              <a:ext cx="601980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3200" u="sng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Bước</a:t>
              </a:r>
              <a:r>
                <a:rPr lang="en-US" sz="3200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Hòa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tan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hỗn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đũa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thủy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tinh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khuấy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đều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69470" y="4419600"/>
            <a:ext cx="8746953" cy="2062103"/>
            <a:chOff x="2113234" y="982367"/>
            <a:chExt cx="5470616" cy="2062103"/>
          </a:xfrm>
        </p:grpSpPr>
        <p:pic>
          <p:nvPicPr>
            <p:cNvPr id="13" name="Picture 74" descr="Description:  thi_nghiem_2_05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3269" y="997591"/>
              <a:ext cx="1590581" cy="2046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2113234" y="982367"/>
              <a:ext cx="3707276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3200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Bước</a:t>
              </a:r>
              <a:r>
                <a:rPr lang="en-US" sz="32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Gấp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giấy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lọc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va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̀ </a:t>
              </a:r>
              <a:r>
                <a:rPr lang="en-US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đặt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phễu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thủy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tinh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Dùng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bình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tia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làm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ướt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giấy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lọc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phễu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ống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nghiệm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đặt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́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ChangeArrowheads="1"/>
          </p:cNvSpPr>
          <p:nvPr/>
        </p:nvSpPr>
        <p:spPr bwMode="auto">
          <a:xfrm>
            <a:off x="0" y="1524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300">
                <a:solidFill>
                  <a:srgbClr val="545454"/>
                </a:solidFill>
                <a:cs typeface="Times New Roman" panose="02020603050405020304" pitchFamily="18" charset="0"/>
              </a:rPr>
              <a:t> </a:t>
            </a:r>
            <a:endParaRPr lang="en-US" sz="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747" name="Rectangle 6"/>
          <p:cNvSpPr>
            <a:spLocks noChangeArrowheads="1"/>
          </p:cNvSpPr>
          <p:nvPr/>
        </p:nvSpPr>
        <p:spPr bwMode="auto">
          <a:xfrm>
            <a:off x="0" y="2590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300">
                <a:solidFill>
                  <a:srgbClr val="545454"/>
                </a:solidFill>
                <a:cs typeface="Times New Roman" panose="02020603050405020304" pitchFamily="18" charset="0"/>
              </a:rPr>
              <a:t> </a:t>
            </a:r>
            <a:endParaRPr lang="en-US" sz="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748" name="Rectangle 7"/>
          <p:cNvSpPr>
            <a:spLocks noChangeArrowheads="1"/>
          </p:cNvSpPr>
          <p:nvPr/>
        </p:nvSpPr>
        <p:spPr bwMode="auto">
          <a:xfrm>
            <a:off x="0" y="3657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>
              <a:latin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86301" y="613135"/>
            <a:ext cx="8483005" cy="2062103"/>
            <a:chOff x="2228299" y="2882447"/>
            <a:chExt cx="6574020" cy="2062103"/>
          </a:xfrm>
        </p:grpSpPr>
        <p:pic>
          <p:nvPicPr>
            <p:cNvPr id="10" name="Picture 75" descr="Description:  thi_nghiem_2_06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0299" y="2882447"/>
              <a:ext cx="2002020" cy="2062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2228299" y="2882447"/>
              <a:ext cx="4572000" cy="206210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 eaLnBrk="1" hangingPunct="1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3200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Bước</a:t>
              </a:r>
              <a:r>
                <a:rPr lang="en-US" sz="32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3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Rót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hỗn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muối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đũa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thủy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tinh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vào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phễu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sánh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dịch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trước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lọc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86301" y="3352800"/>
            <a:ext cx="8737023" cy="2844583"/>
            <a:chOff x="286301" y="4710752"/>
            <a:chExt cx="8737023" cy="2844583"/>
          </a:xfrm>
        </p:grpSpPr>
        <p:pic>
          <p:nvPicPr>
            <p:cNvPr id="11" name="Picture 76" descr="Description:  thi_nghiem_2_07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5922" y="4710752"/>
              <a:ext cx="2057402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286301" y="5000790"/>
              <a:ext cx="6495499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3200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Bước</a:t>
              </a:r>
              <a:r>
                <a:rPr lang="en-US" sz="3200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4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Lấy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lỏng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thu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ống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đem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đun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ngọn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lửa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đèn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cồn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</a:p>
            <a:p>
              <a:pPr algn="just" eaLnBrk="1" hangingPunct="1"/>
              <a:r>
                <a:rPr lang="en-US" sz="3200" dirty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-&gt;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sát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chất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giấy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lọc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̀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chất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ống</a:t>
              </a:r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nghiệm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741963"/>
              </p:ext>
            </p:extLst>
          </p:nvPr>
        </p:nvGraphicFramePr>
        <p:xfrm>
          <a:off x="44450" y="1255130"/>
          <a:ext cx="9067800" cy="5229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7763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thí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nghiệm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Cách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tiến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hành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Kết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quả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giải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thich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43310">
                <a:tc rowSpan="3">
                  <a:txBody>
                    <a:bodyPr/>
                    <a:lstStyle/>
                    <a:p>
                      <a:pPr algn="ctr"/>
                      <a:r>
                        <a:rPr lang="en-US" sz="24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Tách</a:t>
                      </a:r>
                      <a:r>
                        <a:rPr lang="en-US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riêng</a:t>
                      </a:r>
                      <a:r>
                        <a:rPr lang="en-US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r>
                        <a:rPr lang="en-US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lang="en-US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hỗn</a:t>
                      </a:r>
                      <a:r>
                        <a:rPr lang="en-US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hợp</a:t>
                      </a:r>
                      <a:r>
                        <a:rPr lang="en-US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muối</a:t>
                      </a:r>
                      <a:r>
                        <a:rPr lang="en-US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ăn</a:t>
                      </a:r>
                      <a:r>
                        <a:rPr lang="en-US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cát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Lấy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2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thìa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hỗn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hợp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muối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ăn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cát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cho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vào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cốc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khuấy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đều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1107">
                <a:tc vMerge="1"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43354">
                <a:tc vMerge="1"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7" marB="45697">
                    <a:solidFill>
                      <a:srgbClr val="5EE2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1287463" y="3594100"/>
            <a:ext cx="31321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287463" y="4572000"/>
            <a:ext cx="313213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425950" y="4941888"/>
            <a:ext cx="2514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Trên bát sứ còn lại một chất rắn màu trắng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6965950" y="3409950"/>
            <a:ext cx="2057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Tách được cát ra khỏi hỗn hợp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4578350" y="3621088"/>
            <a:ext cx="22098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6992938" y="2209800"/>
            <a:ext cx="2057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Thu được hỗn hợp muối ăn, cát, nước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4452938" y="2246313"/>
            <a:ext cx="2514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7010400" y="4724400"/>
            <a:ext cx="2057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Chất rắn màu trắng là muối ăn =&gt; Thu hồi được muối ăn</a:t>
            </a:r>
          </a:p>
        </p:txBody>
      </p:sp>
      <p:sp>
        <p:nvSpPr>
          <p:cNvPr id="14371" name="TextBox 3"/>
          <p:cNvSpPr txBox="1">
            <a:spLocks noChangeArrowheads="1"/>
          </p:cNvSpPr>
          <p:nvPr/>
        </p:nvSpPr>
        <p:spPr bwMode="auto">
          <a:xfrm>
            <a:off x="2362200" y="67522"/>
            <a:ext cx="5106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/>
            <a:r>
              <a:rPr lang="en-US" alt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 CÁO THÍ NGHIỆM</a:t>
            </a:r>
            <a:endParaRPr lang="en-US" alt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07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1905000" y="304800"/>
            <a:ext cx="5410200" cy="461665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NHẬN XÉT GIỜ THỰC HÀNH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626441"/>
              </p:ext>
            </p:extLst>
          </p:nvPr>
        </p:nvGraphicFramePr>
        <p:xfrm>
          <a:off x="609599" y="1066800"/>
          <a:ext cx="8001001" cy="2970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39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NHÓM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Trật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tư</a:t>
                      </a:r>
                      <a:r>
                        <a:rPr lang="en-US" baseline="0" dirty="0" smtClean="0"/>
                        <a:t>̣, </a:t>
                      </a:r>
                    </a:p>
                    <a:p>
                      <a:pPr algn="ctr"/>
                      <a:r>
                        <a:rPr lang="en-US" baseline="0" dirty="0" err="1" smtClean="0"/>
                        <a:t>vê</a:t>
                      </a:r>
                      <a:r>
                        <a:rPr lang="en-US" baseline="0" dirty="0" smtClean="0"/>
                        <a:t>̣ </a:t>
                      </a:r>
                      <a:r>
                        <a:rPr lang="en-US" baseline="0" dirty="0" err="1" smtClean="0"/>
                        <a:t>sinh</a:t>
                      </a:r>
                      <a:endParaRPr lang="en-US" baseline="0" dirty="0" smtClean="0"/>
                    </a:p>
                    <a:p>
                      <a:pPr algn="ctr"/>
                      <a:r>
                        <a:rPr lang="en-US" baseline="0" dirty="0" smtClean="0"/>
                        <a:t>(1 đ)</a:t>
                      </a:r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Tra</a:t>
                      </a:r>
                      <a:r>
                        <a:rPr lang="en-US" dirty="0" smtClean="0"/>
                        <a:t>̉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lời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pPr algn="ctr"/>
                      <a:r>
                        <a:rPr lang="en-US" baseline="0" dirty="0" err="1" smtClean="0"/>
                        <a:t>câu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hỏi</a:t>
                      </a:r>
                      <a:endParaRPr lang="en-US" baseline="0" dirty="0" smtClean="0"/>
                    </a:p>
                    <a:p>
                      <a:pPr algn="ctr"/>
                      <a:r>
                        <a:rPr lang="en-US" baseline="0" dirty="0" smtClean="0"/>
                        <a:t>(3 đ)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Thao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tác</a:t>
                      </a:r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(3 đ)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Kết</a:t>
                      </a:r>
                      <a:r>
                        <a:rPr lang="en-US" baseline="0" dirty="0" smtClean="0"/>
                        <a:t> quả </a:t>
                      </a:r>
                    </a:p>
                    <a:p>
                      <a:pPr algn="ctr"/>
                      <a:r>
                        <a:rPr lang="en-US" baseline="0" dirty="0" err="1" smtClean="0"/>
                        <a:t>thực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hành</a:t>
                      </a:r>
                      <a:endParaRPr lang="en-US" baseline="0" dirty="0" smtClean="0"/>
                    </a:p>
                    <a:p>
                      <a:pPr algn="ctr"/>
                      <a:r>
                        <a:rPr lang="en-US" baseline="0" dirty="0" smtClean="0"/>
                        <a:t>(3 đ)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TỔNG</a:t>
                      </a:r>
                      <a:r>
                        <a:rPr lang="en-US" baseline="0" dirty="0" smtClean="0"/>
                        <a:t> SỐ ĐIỂM</a:t>
                      </a:r>
                    </a:p>
                    <a:p>
                      <a:pPr algn="ctr"/>
                      <a:r>
                        <a:rPr lang="en-US" baseline="0" dirty="0" smtClean="0"/>
                        <a:t>(10 đ)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497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497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497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497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417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301171" y="765464"/>
            <a:ext cx="872852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114300" y="89963"/>
            <a:ext cx="10248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QUY TẮC AN TOÀN TRONG PHÒNG THÍ NGHIỆM</a:t>
            </a:r>
            <a:endParaRPr lang="en-US" sz="2400" u="sng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2900" y="2057400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7096" y="3429000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87096" y="4724400"/>
            <a:ext cx="838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100084" y="228600"/>
            <a:ext cx="906780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3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SỬ DỤNG HÓA CHẤT TRONG PHÒNG THÍ </a:t>
            </a:r>
            <a:r>
              <a:rPr lang="en-US" sz="23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IỆM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7225" y="698760"/>
            <a:ext cx="849600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dán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25" y="2719433"/>
            <a:ext cx="4028028" cy="4038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800824"/>
            <a:ext cx="3595854" cy="403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76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140003" y="228600"/>
            <a:ext cx="88392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3600" b="1" dirty="0" smtClean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dirty="0" smtClean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err="1" smtClean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dirty="0" smtClean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err="1" smtClean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 smtClean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600" dirty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600" dirty="0" smtClean="0">
                <a:solidFill>
                  <a:srgbClr val="2C0C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2C0C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845" y="3332382"/>
            <a:ext cx="89944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lọ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nhãn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nếm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ngửi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147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235484" y="176960"/>
            <a:ext cx="845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DỤNG CỤ TRONG PHÒNG THÍ NGHIỆM</a:t>
            </a:r>
            <a:endParaRPr lang="en-US" sz="24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35484" y="638923"/>
            <a:ext cx="3435061" cy="1854746"/>
            <a:chOff x="1952104" y="1262605"/>
            <a:chExt cx="3382846" cy="1854746"/>
          </a:xfrm>
        </p:grpSpPr>
        <p:grpSp>
          <p:nvGrpSpPr>
            <p:cNvPr id="12" name="Group 11"/>
            <p:cNvGrpSpPr/>
            <p:nvPr/>
          </p:nvGrpSpPr>
          <p:grpSpPr>
            <a:xfrm>
              <a:off x="1952104" y="1262605"/>
              <a:ext cx="3382846" cy="1854746"/>
              <a:chOff x="5410200" y="1725409"/>
              <a:chExt cx="3382846" cy="186255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10200" y="1867542"/>
                <a:ext cx="766982" cy="1720426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53200" y="1725409"/>
                <a:ext cx="2239846" cy="1862559"/>
              </a:xfrm>
              <a:prstGeom prst="rect">
                <a:avLst/>
              </a:prstGeom>
            </p:spPr>
          </p:pic>
        </p:grpSp>
        <p:sp>
          <p:nvSpPr>
            <p:cNvPr id="2" name="TextBox 1"/>
            <p:cNvSpPr txBox="1"/>
            <p:nvPr/>
          </p:nvSpPr>
          <p:spPr>
            <a:xfrm>
              <a:off x="2780578" y="2634740"/>
              <a:ext cx="340158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855383" y="679707"/>
            <a:ext cx="2734057" cy="1714739"/>
            <a:chOff x="5935998" y="1402612"/>
            <a:chExt cx="2734057" cy="171473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5998" y="1402612"/>
              <a:ext cx="2734057" cy="1714739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5935998" y="1425587"/>
              <a:ext cx="340158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2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17727" y="2973297"/>
            <a:ext cx="2143531" cy="2133600"/>
            <a:chOff x="276682" y="3657600"/>
            <a:chExt cx="2143531" cy="213360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682" y="3657600"/>
              <a:ext cx="2133600" cy="213360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80055" y="5313613"/>
              <a:ext cx="340158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4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70560" y="2477611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Ống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nghiệm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0762" y="2427532"/>
            <a:ext cx="1909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Bình</a:t>
            </a:r>
            <a:r>
              <a:rPr lang="en-US" sz="2400" b="1" dirty="0" smtClean="0">
                <a:solidFill>
                  <a:srgbClr val="0070C0"/>
                </a:solidFill>
              </a:rPr>
              <a:t> tam </a:t>
            </a:r>
            <a:r>
              <a:rPr lang="en-US" sz="2400" b="1" dirty="0" err="1" smtClean="0">
                <a:solidFill>
                  <a:srgbClr val="0070C0"/>
                </a:solidFill>
              </a:rPr>
              <a:t>giác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5041" y="5223328"/>
            <a:ext cx="159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70C0"/>
                </a:solidFill>
              </a:rPr>
              <a:t>Cốc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thủy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tinh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16289" y="5229647"/>
            <a:ext cx="127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Bình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cầu</a:t>
            </a:r>
            <a:endParaRPr lang="en-US" sz="2400" b="1" dirty="0">
              <a:solidFill>
                <a:srgbClr val="0070C0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816640" y="647059"/>
            <a:ext cx="2051071" cy="1744750"/>
            <a:chOff x="375068" y="319585"/>
            <a:chExt cx="2189206" cy="2159059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068" y="319585"/>
              <a:ext cx="2189206" cy="2159059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sp>
          <p:nvSpPr>
            <p:cNvPr id="32" name="TextBox 31"/>
            <p:cNvSpPr txBox="1"/>
            <p:nvPr/>
          </p:nvSpPr>
          <p:spPr>
            <a:xfrm>
              <a:off x="1288137" y="1907352"/>
              <a:ext cx="363067" cy="57129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3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6558903" y="2419754"/>
            <a:ext cx="2406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Lọ </a:t>
            </a:r>
            <a:r>
              <a:rPr lang="en-US" sz="2400" b="1" dirty="0" err="1" smtClean="0">
                <a:solidFill>
                  <a:srgbClr val="0070C0"/>
                </a:solidFill>
              </a:rPr>
              <a:t>đựng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hóa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chất</a:t>
            </a:r>
            <a:endParaRPr lang="en-US" sz="2400" b="1" dirty="0">
              <a:solidFill>
                <a:srgbClr val="0070C0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602445" y="2954962"/>
            <a:ext cx="3088578" cy="2225561"/>
            <a:chOff x="5863735" y="3029844"/>
            <a:chExt cx="3003976" cy="2225561"/>
          </a:xfrm>
        </p:grpSpPr>
        <p:grpSp>
          <p:nvGrpSpPr>
            <p:cNvPr id="5" name="Group 4"/>
            <p:cNvGrpSpPr/>
            <p:nvPr/>
          </p:nvGrpSpPr>
          <p:grpSpPr>
            <a:xfrm>
              <a:off x="5863735" y="3029844"/>
              <a:ext cx="3003976" cy="2225561"/>
              <a:chOff x="5701236" y="2998984"/>
              <a:chExt cx="3003976" cy="2225561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6688654" y="2998984"/>
                <a:ext cx="2016558" cy="2209318"/>
                <a:chOff x="6651377" y="3622666"/>
                <a:chExt cx="2016558" cy="2209318"/>
              </a:xfrm>
            </p:grpSpPr>
            <p:pic>
              <p:nvPicPr>
                <p:cNvPr id="23" name="Picture 22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43935" y="3622666"/>
                  <a:ext cx="1524000" cy="2209318"/>
                </a:xfrm>
                <a:prstGeom prst="rect">
                  <a:avLst/>
                </a:prstGeom>
              </p:spPr>
            </p:pic>
            <p:sp>
              <p:nvSpPr>
                <p:cNvPr id="22" name="TextBox 21"/>
                <p:cNvSpPr txBox="1"/>
                <p:nvPr/>
              </p:nvSpPr>
              <p:spPr>
                <a:xfrm>
                  <a:off x="6651377" y="3636314"/>
                  <a:ext cx="340158" cy="461665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5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01236" y="3012632"/>
                <a:ext cx="1333686" cy="2211913"/>
              </a:xfrm>
              <a:prstGeom prst="rect">
                <a:avLst/>
              </a:prstGeom>
            </p:spPr>
          </p:pic>
        </p:grpSp>
        <p:sp>
          <p:nvSpPr>
            <p:cNvPr id="35" name="TextBox 34"/>
            <p:cNvSpPr txBox="1"/>
            <p:nvPr/>
          </p:nvSpPr>
          <p:spPr>
            <a:xfrm>
              <a:off x="7102356" y="4777497"/>
              <a:ext cx="330840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5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227315" y="2964942"/>
            <a:ext cx="2489115" cy="2164331"/>
            <a:chOff x="7227621" y="392955"/>
            <a:chExt cx="1805648" cy="216433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7621" y="392955"/>
              <a:ext cx="1805648" cy="2164331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8482012" y="2051757"/>
              <a:ext cx="246757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6</a:t>
              </a: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7292277" y="5129273"/>
            <a:ext cx="108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Giấy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lọc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15" grpId="0"/>
      <p:bldP spid="16" grpId="0"/>
      <p:bldP spid="25" grpId="0"/>
      <p:bldP spid="29" grpId="0"/>
      <p:bldP spid="33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317534" y="1020730"/>
            <a:ext cx="2076135" cy="2092027"/>
            <a:chOff x="5900637" y="4342264"/>
            <a:chExt cx="2605461" cy="202704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0637" y="4342264"/>
              <a:ext cx="2605461" cy="2027048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7958133" y="5907645"/>
              <a:ext cx="426884" cy="447326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8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996044" y="3279501"/>
            <a:ext cx="1293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Chén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sư</a:t>
            </a:r>
            <a:r>
              <a:rPr lang="en-US" sz="2400" b="1" dirty="0" smtClean="0">
                <a:solidFill>
                  <a:srgbClr val="0070C0"/>
                </a:solidFill>
              </a:rPr>
              <a:t>́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31382" y="1081278"/>
            <a:ext cx="1933652" cy="2082851"/>
            <a:chOff x="152401" y="4114800"/>
            <a:chExt cx="2400300" cy="214805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1" y="4114800"/>
              <a:ext cx="2400300" cy="2133600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2057050" y="5786735"/>
              <a:ext cx="422248" cy="476117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7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16591" y="3270850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Đĩa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thủy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tinh</a:t>
            </a:r>
            <a:endParaRPr lang="en-US" sz="2400" b="1" dirty="0">
              <a:solidFill>
                <a:srgbClr val="0070C0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2964119" y="4176788"/>
            <a:ext cx="1582650" cy="1833328"/>
            <a:chOff x="3048000" y="534537"/>
            <a:chExt cx="1582650" cy="1833328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0" y="534537"/>
              <a:ext cx="1581371" cy="1833328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sp>
          <p:nvSpPr>
            <p:cNvPr id="38" name="TextBox 37"/>
            <p:cNvSpPr txBox="1"/>
            <p:nvPr/>
          </p:nvSpPr>
          <p:spPr>
            <a:xfrm>
              <a:off x="4135001" y="1881762"/>
              <a:ext cx="495649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11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36702" y="4202848"/>
            <a:ext cx="2438400" cy="1828800"/>
            <a:chOff x="287456" y="1208420"/>
            <a:chExt cx="2438400" cy="1828800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456" y="1208420"/>
              <a:ext cx="2438400" cy="1828800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sp>
          <p:nvSpPr>
            <p:cNvPr id="41" name="TextBox 40"/>
            <p:cNvSpPr txBox="1"/>
            <p:nvPr/>
          </p:nvSpPr>
          <p:spPr>
            <a:xfrm>
              <a:off x="2230207" y="1221042"/>
              <a:ext cx="495649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10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82932" y="6324600"/>
            <a:ext cx="2853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Chổi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rửa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ống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nghiệm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46360" y="6324600"/>
            <a:ext cx="1228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Đèn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cồn</a:t>
            </a:r>
            <a:endParaRPr lang="en-US" sz="2400" b="1" dirty="0">
              <a:solidFill>
                <a:srgbClr val="0070C0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6969441" y="1453453"/>
            <a:ext cx="1956953" cy="4570972"/>
            <a:chOff x="5890859" y="1676400"/>
            <a:chExt cx="2882114" cy="4417287"/>
          </a:xfrm>
        </p:grpSpPr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0859" y="1676400"/>
              <a:ext cx="2860768" cy="4417287"/>
            </a:xfrm>
            <a:prstGeom prst="rect">
              <a:avLst/>
            </a:prstGeom>
          </p:spPr>
        </p:pic>
        <p:sp>
          <p:nvSpPr>
            <p:cNvPr id="56" name="TextBox 55"/>
            <p:cNvSpPr txBox="1"/>
            <p:nvPr/>
          </p:nvSpPr>
          <p:spPr>
            <a:xfrm>
              <a:off x="8043003" y="5635918"/>
              <a:ext cx="729970" cy="446143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13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7099608" y="6324600"/>
            <a:ext cx="2050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Gia</a:t>
            </a:r>
            <a:r>
              <a:rPr lang="en-US" sz="2400" b="1" dirty="0" smtClean="0">
                <a:solidFill>
                  <a:srgbClr val="0070C0"/>
                </a:solidFill>
              </a:rPr>
              <a:t>́ </a:t>
            </a:r>
            <a:r>
              <a:rPr lang="en-US" sz="2400" b="1" dirty="0" err="1" smtClean="0">
                <a:solidFill>
                  <a:srgbClr val="0070C0"/>
                </a:solidFill>
              </a:rPr>
              <a:t>thi</a:t>
            </a:r>
            <a:r>
              <a:rPr lang="en-US" sz="2400" b="1" dirty="0" smtClean="0">
                <a:solidFill>
                  <a:srgbClr val="0070C0"/>
                </a:solidFill>
              </a:rPr>
              <a:t>́ </a:t>
            </a:r>
            <a:r>
              <a:rPr lang="en-US" sz="2400" b="1" dirty="0" err="1" smtClean="0">
                <a:solidFill>
                  <a:srgbClr val="0070C0"/>
                </a:solidFill>
              </a:rPr>
              <a:t>nghiệm</a:t>
            </a:r>
            <a:endParaRPr lang="en-US" sz="2400" b="1" dirty="0">
              <a:solidFill>
                <a:srgbClr val="0070C0"/>
              </a:solidFill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4837698" y="4180417"/>
            <a:ext cx="1840777" cy="1849097"/>
            <a:chOff x="6920730" y="4137545"/>
            <a:chExt cx="1994644" cy="2247309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0730" y="4137545"/>
              <a:ext cx="1947649" cy="2181367"/>
            </a:xfrm>
            <a:prstGeom prst="rect">
              <a:avLst/>
            </a:prstGeom>
          </p:spPr>
        </p:pic>
        <p:sp>
          <p:nvSpPr>
            <p:cNvPr id="60" name="TextBox 59"/>
            <p:cNvSpPr txBox="1"/>
            <p:nvPr/>
          </p:nvSpPr>
          <p:spPr>
            <a:xfrm>
              <a:off x="8378295" y="5823767"/>
              <a:ext cx="537079" cy="561087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12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029200" y="6324600"/>
            <a:ext cx="1167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Bình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tia</a:t>
            </a:r>
            <a:endParaRPr lang="en-US" sz="2400" b="1" dirty="0">
              <a:solidFill>
                <a:srgbClr val="0070C0"/>
              </a:solidFill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4696689" y="1050165"/>
            <a:ext cx="2079423" cy="2059571"/>
            <a:chOff x="4771029" y="4137545"/>
            <a:chExt cx="2043315" cy="2181367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1029" y="4137545"/>
              <a:ext cx="2043315" cy="2181367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sp>
          <p:nvSpPr>
            <p:cNvPr id="64" name="TextBox 63"/>
            <p:cNvSpPr txBox="1"/>
            <p:nvPr/>
          </p:nvSpPr>
          <p:spPr>
            <a:xfrm>
              <a:off x="6313759" y="5823768"/>
              <a:ext cx="334251" cy="488966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9</a:t>
              </a: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4903309" y="3339676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Ống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hút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  <p:bldP spid="42" grpId="0"/>
      <p:bldP spid="43" grpId="0"/>
      <p:bldP spid="57" grpId="0"/>
      <p:bldP spid="61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60866" y="266623"/>
            <a:ext cx="1949620" cy="2124075"/>
            <a:chOff x="304800" y="1581056"/>
            <a:chExt cx="2703835" cy="21240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1581056"/>
              <a:ext cx="2703835" cy="212407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617856" y="1875692"/>
              <a:ext cx="687392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14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800881" y="357682"/>
            <a:ext cx="2295525" cy="1916599"/>
            <a:chOff x="6172200" y="1533172"/>
            <a:chExt cx="2295525" cy="1916599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2200" y="1533172"/>
              <a:ext cx="2295525" cy="1916599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7772400" y="1892206"/>
              <a:ext cx="495649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15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815818" y="2430253"/>
            <a:ext cx="2239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Kẹp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ống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nghiệm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63107" y="2455107"/>
            <a:ext cx="2284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Kẹp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lấy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hóa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chất</a:t>
            </a:r>
            <a:endParaRPr lang="en-US" sz="2400" b="1" dirty="0">
              <a:solidFill>
                <a:srgbClr val="0070C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811225" y="713960"/>
            <a:ext cx="2032579" cy="1678120"/>
            <a:chOff x="3810000" y="2971800"/>
            <a:chExt cx="2369112" cy="208655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000" y="2971800"/>
              <a:ext cx="2369112" cy="2086557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5601397" y="4484328"/>
              <a:ext cx="577713" cy="574029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16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721571" y="2592130"/>
            <a:ext cx="2710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Muỗng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lấy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hóa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chất</a:t>
            </a:r>
            <a:endParaRPr lang="en-US" sz="2400" b="1" dirty="0" smtClean="0">
              <a:solidFill>
                <a:srgbClr val="0070C0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350123" y="3408485"/>
            <a:ext cx="2581918" cy="2061020"/>
            <a:chOff x="533400" y="3962400"/>
            <a:chExt cx="2581918" cy="2036213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3962400"/>
              <a:ext cx="2581918" cy="2036213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2610040" y="3962400"/>
              <a:ext cx="495649" cy="47336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19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6867010" y="6012178"/>
            <a:ext cx="1375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Muôi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đốt</a:t>
            </a:r>
            <a:endParaRPr lang="en-US" sz="2400" b="1" dirty="0" smtClean="0">
              <a:solidFill>
                <a:srgbClr val="0070C0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270565" y="3766044"/>
            <a:ext cx="3276600" cy="1756719"/>
            <a:chOff x="304800" y="1676400"/>
            <a:chExt cx="4495800" cy="1756719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1676400"/>
              <a:ext cx="4495800" cy="175671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457200" y="2719339"/>
              <a:ext cx="876438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17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830761" y="6012178"/>
            <a:ext cx="1933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Đũa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thủy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tinh</a:t>
            </a:r>
            <a:endParaRPr lang="en-US" sz="2400" b="1" dirty="0">
              <a:solidFill>
                <a:srgbClr val="0070C0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949494" y="3461743"/>
            <a:ext cx="2042988" cy="2061020"/>
            <a:chOff x="4230412" y="457200"/>
            <a:chExt cx="2522144" cy="1847850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0412" y="457200"/>
              <a:ext cx="2466975" cy="184785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6140659" y="1843385"/>
              <a:ext cx="611897" cy="41391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18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277917" y="6060299"/>
            <a:ext cx="83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Phễu</a:t>
            </a:r>
            <a:endParaRPr lang="en-US" sz="24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667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3" grpId="0"/>
      <p:bldP spid="29" grpId="0"/>
      <p:bldP spid="41" grpId="0"/>
      <p:bldP spid="33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233148" y="152400"/>
            <a:ext cx="80663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THAO TÁC TRONG PHÒNG THÍ NGHIỆM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559390"/>
            <a:ext cx="35646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1.   </a:t>
            </a:r>
            <a:r>
              <a:rPr lang="en-US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hao tác cơ bả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0" y="1143000"/>
            <a:ext cx="6096000" cy="350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176" y="5029200"/>
            <a:ext cx="7537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FF0000"/>
                </a:solidFill>
                <a:sym typeface="Wingdings 3" panose="05040102010807070707" pitchFamily="18" charset="2"/>
              </a:rPr>
              <a:t></a:t>
            </a:r>
            <a:r>
              <a:rPr lang="en-US" sz="2400" dirty="0" err="1" smtClean="0">
                <a:solidFill>
                  <a:srgbClr val="FF0000"/>
                </a:solidFill>
              </a:rPr>
              <a:t>Em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hãy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biết</a:t>
            </a:r>
            <a:r>
              <a:rPr lang="en-US" sz="2400" dirty="0" smtClean="0">
                <a:solidFill>
                  <a:srgbClr val="FF0000"/>
                </a:solidFill>
              </a:rPr>
              <a:t>: </a:t>
            </a:r>
            <a:r>
              <a:rPr lang="en-US" sz="2400" dirty="0" err="1" smtClean="0">
                <a:solidFill>
                  <a:srgbClr val="FF0000"/>
                </a:solidFill>
              </a:rPr>
              <a:t>Cách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lấy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hóa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chất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lỏng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hóa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chất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rắn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dạng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bột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va</a:t>
            </a:r>
            <a:r>
              <a:rPr lang="en-US" sz="2400" dirty="0" smtClean="0">
                <a:solidFill>
                  <a:srgbClr val="FF0000"/>
                </a:solidFill>
              </a:rPr>
              <a:t>̀ </a:t>
            </a:r>
            <a:r>
              <a:rPr lang="en-US" sz="2400" dirty="0" err="1" smtClean="0">
                <a:solidFill>
                  <a:srgbClr val="FF0000"/>
                </a:solidFill>
              </a:rPr>
              <a:t>hóa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chất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rắn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dạng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hạt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thê</a:t>
            </a:r>
            <a:r>
              <a:rPr lang="en-US" sz="2400" dirty="0" smtClean="0">
                <a:solidFill>
                  <a:srgbClr val="FF0000"/>
                </a:solidFill>
              </a:rPr>
              <a:t>́ </a:t>
            </a:r>
            <a:r>
              <a:rPr lang="en-US" sz="2400" dirty="0" err="1" smtClean="0">
                <a:solidFill>
                  <a:srgbClr val="FF0000"/>
                </a:solidFill>
              </a:rPr>
              <a:t>nào</a:t>
            </a:r>
            <a:r>
              <a:rPr lang="en-US" sz="2400" dirty="0" smtClean="0">
                <a:solidFill>
                  <a:srgbClr val="FF0000"/>
                </a:solidFill>
              </a:rPr>
              <a:t>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112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1506" grpId="0"/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381000" y="304800"/>
            <a:ext cx="86868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2.   </a:t>
            </a:r>
            <a:r>
              <a:rPr lang="en-US" sz="24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đun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28599" y="990600"/>
            <a:ext cx="2688610" cy="5301236"/>
            <a:chOff x="239219" y="2209800"/>
            <a:chExt cx="2688610" cy="5301236"/>
          </a:xfrm>
        </p:grpSpPr>
        <p:pic>
          <p:nvPicPr>
            <p:cNvPr id="7" name="Picture 67" descr="Description: dun_1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829" y="2209800"/>
              <a:ext cx="2667000" cy="266700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39219" y="4956491"/>
              <a:ext cx="2688609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đun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hóa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hơ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qua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ống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nghiệm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ống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giãn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nở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đều</a:t>
              </a:r>
              <a:r>
                <a:rPr lang="en-US" sz="3200" dirty="0" smtClean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150926" y="988142"/>
            <a:ext cx="2979945" cy="5839495"/>
            <a:chOff x="3161546" y="2207342"/>
            <a:chExt cx="2979945" cy="5839495"/>
          </a:xfrm>
        </p:grpSpPr>
        <p:pic>
          <p:nvPicPr>
            <p:cNvPr id="8" name="Picture 68" descr="Description: dun_2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1546" y="2207342"/>
              <a:ext cx="2758738" cy="266945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3161546" y="4938294"/>
              <a:ext cx="2979945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/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đun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trực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tiếp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nơi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hóa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vị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nóng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nhất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ngọn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lửa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đèn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cồn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1/3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chiều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ngọn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lửa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xuống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130871" y="988143"/>
            <a:ext cx="2743200" cy="5377829"/>
            <a:chOff x="6141491" y="2207343"/>
            <a:chExt cx="2743200" cy="5377829"/>
          </a:xfrm>
        </p:grpSpPr>
        <p:pic>
          <p:nvPicPr>
            <p:cNvPr id="9" name="Picture 69" descr="Description: tat_den_con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1491" y="2207343"/>
              <a:ext cx="2743200" cy="2669458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6324600" y="5030627"/>
              <a:ext cx="2560091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/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tắt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đèn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cồn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tuyệt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thổi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nắp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đậy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3200" dirty="0">
                  <a:solidFill>
                    <a:srgbClr val="0D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</TotalTime>
  <Words>665</Words>
  <Application>Microsoft Office PowerPoint</Application>
  <PresentationFormat>On-screen Show (4:3)</PresentationFormat>
  <Paragraphs>135</Paragraphs>
  <Slides>14</Slides>
  <Notes>13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TÍNH CHẤT NÓNG CHẢY CỦA CHẤT  TÁCH CHẤT RA KHỎI HỖN HỢP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TÍNH CHẤT NÓNG CHẢY CỦA CHẤT  TÁCH CHẤT RA KHỎI HỖN HỢP</dc:title>
  <dc:creator>HP</dc:creator>
  <cp:lastModifiedBy>Personal</cp:lastModifiedBy>
  <cp:revision>145</cp:revision>
  <dcterms:created xsi:type="dcterms:W3CDTF">2013-08-21T20:40:00Z</dcterms:created>
  <dcterms:modified xsi:type="dcterms:W3CDTF">2020-11-02T07:36:10Z</dcterms:modified>
</cp:coreProperties>
</file>