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61" r:id="rId3"/>
    <p:sldId id="296" r:id="rId4"/>
    <p:sldId id="298" r:id="rId5"/>
    <p:sldId id="299" r:id="rId6"/>
    <p:sldId id="300" r:id="rId7"/>
    <p:sldId id="301" r:id="rId8"/>
    <p:sldId id="302" r:id="rId9"/>
    <p:sldId id="311" r:id="rId10"/>
    <p:sldId id="305" r:id="rId11"/>
    <p:sldId id="269" r:id="rId12"/>
    <p:sldId id="310" r:id="rId13"/>
    <p:sldId id="280" r:id="rId14"/>
    <p:sldId id="308" r:id="rId15"/>
    <p:sldId id="297" r:id="rId16"/>
    <p:sldId id="306" r:id="rId17"/>
    <p:sldId id="283" r:id="rId18"/>
    <p:sldId id="284" r:id="rId19"/>
    <p:sldId id="307" r:id="rId20"/>
    <p:sldId id="304" r:id="rId21"/>
    <p:sldId id="293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EA9E16"/>
    <a:srgbClr val="39F52B"/>
    <a:srgbClr val="00FF00"/>
    <a:srgbClr val="FF00FF"/>
    <a:srgbClr val="0000CC"/>
    <a:srgbClr val="FFFF66"/>
    <a:srgbClr val="FF99FF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961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E2F039-0C31-4A78-8AF4-C0FC22E51E14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B22078-C298-4FF9-B1BE-956CF88FC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633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22078-C298-4FF9-B1BE-956CF88FC25E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2789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22078-C298-4FF9-B1BE-956CF88FC25E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032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FA302-DAB7-404E-A476-0729BEECB9B0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241E6-1925-40A4-9260-3C9831409E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FA302-DAB7-404E-A476-0729BEECB9B0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241E6-1925-40A4-9260-3C9831409E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FA302-DAB7-404E-A476-0729BEECB9B0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241E6-1925-40A4-9260-3C9831409E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381000" y="380653"/>
            <a:ext cx="8077200" cy="56392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171FB5-6593-49AB-AF7A-6183E6104C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543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FA302-DAB7-404E-A476-0729BEECB9B0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241E6-1925-40A4-9260-3C9831409E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FA302-DAB7-404E-A476-0729BEECB9B0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241E6-1925-40A4-9260-3C9831409E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FA302-DAB7-404E-A476-0729BEECB9B0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241E6-1925-40A4-9260-3C9831409E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FA302-DAB7-404E-A476-0729BEECB9B0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241E6-1925-40A4-9260-3C9831409E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FA302-DAB7-404E-A476-0729BEECB9B0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241E6-1925-40A4-9260-3C9831409E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FA302-DAB7-404E-A476-0729BEECB9B0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241E6-1925-40A4-9260-3C9831409E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FA302-DAB7-404E-A476-0729BEECB9B0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241E6-1925-40A4-9260-3C9831409E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FA302-DAB7-404E-A476-0729BEECB9B0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241E6-1925-40A4-9260-3C9831409E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3000">
              <a:schemeClr val="accent1">
                <a:tint val="44500"/>
                <a:satMod val="160000"/>
                <a:lumMod val="3000"/>
                <a:lumOff val="97000"/>
                <a:alpha val="75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FA302-DAB7-404E-A476-0729BEECB9B0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F241E6-1925-40A4-9260-3C9831409E9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5" Type="http://schemas.openxmlformats.org/officeDocument/2006/relationships/hyperlink" Target="thi%20nghiem%20bai%2031.mp4" TargetMode="Externa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1.png"/><Relationship Id="rId4" Type="http://schemas.openxmlformats.org/officeDocument/2006/relationships/hyperlink" Target="thi%20nghiem%20bai%2031.mp4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825234" y="228600"/>
            <a:ext cx="5638800" cy="5334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TRƯỜNG </a:t>
            </a:r>
            <a:r>
              <a:rPr lang="en-US" sz="28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THCS CAO BÁ QUÁT</a:t>
            </a:r>
            <a:endParaRPr lang="en-US" sz="2800" b="1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56907" y="1219200"/>
            <a:ext cx="8374869" cy="3276600"/>
          </a:xfrm>
          <a:prstGeom prst="rect">
            <a:avLst/>
          </a:prstGeom>
          <a:noFill/>
        </p:spPr>
        <p:txBody>
          <a:bodyPr wrap="none">
            <a:prstTxWarp prst="textChevron">
              <a:avLst/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cap="all" dirty="0" err="1">
                <a:ln w="0"/>
                <a:solidFill>
                  <a:srgbClr val="0099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5400" b="1" cap="all" dirty="0">
                <a:ln w="0"/>
                <a:solidFill>
                  <a:srgbClr val="0099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all" dirty="0" err="1">
                <a:ln w="0"/>
                <a:solidFill>
                  <a:srgbClr val="0099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mừng</a:t>
            </a:r>
            <a:r>
              <a:rPr lang="en-US" sz="5400" b="1" cap="all" dirty="0">
                <a:ln w="0"/>
                <a:solidFill>
                  <a:srgbClr val="0099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all" dirty="0" err="1">
                <a:ln w="0"/>
                <a:solidFill>
                  <a:srgbClr val="0099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sz="5400" b="1" cap="all" dirty="0">
                <a:ln w="0"/>
                <a:solidFill>
                  <a:srgbClr val="0099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all" dirty="0" err="1">
                <a:ln w="0"/>
                <a:solidFill>
                  <a:srgbClr val="0099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5400" b="1" cap="all" dirty="0">
                <a:ln w="0"/>
                <a:solidFill>
                  <a:srgbClr val="0099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cap="all" dirty="0" err="1" smtClean="0">
                <a:ln w="0"/>
                <a:solidFill>
                  <a:srgbClr val="0099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cô</a:t>
            </a:r>
            <a:endParaRPr lang="en-US" sz="5400" b="1" cap="all" dirty="0" smtClean="0">
              <a:ln w="0"/>
              <a:solidFill>
                <a:srgbClr val="00990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5400" b="1" cap="all" dirty="0" smtClean="0">
                <a:ln w="0"/>
                <a:solidFill>
                  <a:srgbClr val="0099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VÀ CÁC EM HỌC SINH LỚP 8A4</a:t>
            </a:r>
            <a:endParaRPr lang="en-US" sz="5400" b="1" cap="all" dirty="0">
              <a:ln w="0"/>
              <a:solidFill>
                <a:srgbClr val="00990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4" name="Picture 2" descr="C:\Users\USER\Desktop\linh\nền powerpion\anh động\732562ff (1)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8834" y="711777"/>
            <a:ext cx="731520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5" name="Picture 2" descr="C:\Users\USER\Desktop\linh\nền powerpion\anh động\732562ff (1)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4495800"/>
            <a:ext cx="731520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316482" y="4264967"/>
            <a:ext cx="3008117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GV: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Thu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Huế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519000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80110"/>
            <a:ext cx="914399" cy="13919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37855" y="96984"/>
            <a:ext cx="7010400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So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hidro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oxi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7535688"/>
              </p:ext>
            </p:extLst>
          </p:nvPr>
        </p:nvGraphicFramePr>
        <p:xfrm>
          <a:off x="381000" y="2242342"/>
          <a:ext cx="8305799" cy="3778010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2076450"/>
                <a:gridCol w="3460460"/>
                <a:gridCol w="2768889"/>
              </a:tblGrid>
              <a:tr h="166113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Giống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nhau</a:t>
                      </a:r>
                      <a:endParaRPr lang="en-US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endParaRPr lang="en-US" sz="24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58436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Khác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nhau</a:t>
                      </a:r>
                      <a:endParaRPr lang="en-US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en-US" sz="2400" b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Khí hidro</a:t>
                      </a:r>
                      <a:endParaRPr lang="en-US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en-US" sz="24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Khí</a:t>
                      </a:r>
                      <a:r>
                        <a:rPr lang="en-US" sz="2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oxi</a:t>
                      </a:r>
                      <a:endParaRPr lang="en-US" sz="2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0584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endParaRPr lang="en-US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endParaRPr lang="en-US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48000" y="2480424"/>
            <a:ext cx="5181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mùi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nước</a:t>
            </a:r>
            <a:endParaRPr lang="en-US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5867400" y="5105952"/>
            <a:ext cx="2819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300"/>
              </a:spcAft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Nặng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khí</a:t>
            </a:r>
            <a:endParaRPr lang="en-US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0" y="5105400"/>
            <a:ext cx="26808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Nhẹ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khí</a:t>
            </a:r>
            <a:endParaRPr lang="en-US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91489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2">
            <a:extLst>
              <a:ext uri="{FF2B5EF4-FFF2-40B4-BE49-F238E27FC236}">
                <a16:creationId xmlns="" xmlns:a16="http://schemas.microsoft.com/office/drawing/2014/main" id="{9E6C2C3C-69EF-4ACF-B34D-144DB3087D3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7" b="17581"/>
          <a:stretch/>
        </p:blipFill>
        <p:spPr>
          <a:xfrm>
            <a:off x="-695738" y="-7162800"/>
            <a:ext cx="10555356" cy="20606658"/>
          </a:xfrm>
          <a:prstGeom prst="rect">
            <a:avLst/>
          </a:prstGeom>
        </p:spPr>
      </p:pic>
      <p:sp>
        <p:nvSpPr>
          <p:cNvPr id="8" name="Text Box 6">
            <a:extLst>
              <a:ext uri="{FF2B5EF4-FFF2-40B4-BE49-F238E27FC236}">
                <a16:creationId xmlns="" xmlns:a16="http://schemas.microsoft.com/office/drawing/2014/main" id="{F227E4E8-F3E0-483F-919E-44691949DD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791" y="615610"/>
            <a:ext cx="8062298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n-US" alt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2800" b="1" i="1" baseline="-25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altLang="en-US" sz="28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altLang="en-US" sz="28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Hằng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khuyên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altLang="en-US" sz="28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r>
              <a:rPr lang="en-US" altLang="en-US" sz="28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en-US" altLang="en-US" sz="2800" b="1" i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alt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Hằng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alt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alt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alt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35C9FC61-84A2-4ABF-8D17-E52D6CCBC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5616" y="28525"/>
            <a:ext cx="197361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endParaRPr lang="en-US" altLang="en-US" sz="28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4">
            <a:extLst>
              <a:ext uri="{FF2B5EF4-FFF2-40B4-BE49-F238E27FC236}">
                <a16:creationId xmlns="" xmlns:a16="http://schemas.microsoft.com/office/drawing/2014/main" id="{11EE3930-61CF-4879-9FA6-4C3D7A1609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3834" y="6141621"/>
            <a:ext cx="3578842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CA26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333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336699"/>
                  </a:outerShdw>
                </a:effectLst>
              </a14:hiddenEffects>
            </a:ext>
          </a:extLst>
        </p:spPr>
        <p:txBody>
          <a:bodyPr lIns="67666" tIns="33833" rIns="67666" bIns="33833"/>
          <a:lstStyle/>
          <a:p>
            <a:pPr algn="ctr"/>
            <a:r>
              <a:rPr lang="en-US" altLang="en-US" sz="32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altLang="en-US" sz="32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altLang="en-US" sz="32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altLang="en-US" sz="32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endParaRPr lang="en-US" altLang="en-US" sz="32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Group 11">
            <a:extLst>
              <a:ext uri="{FF2B5EF4-FFF2-40B4-BE49-F238E27FC236}">
                <a16:creationId xmlns="" xmlns:a16="http://schemas.microsoft.com/office/drawing/2014/main" id="{38D8F486-C149-48FA-8079-0A873548624F}"/>
              </a:ext>
            </a:extLst>
          </p:cNvPr>
          <p:cNvGrpSpPr>
            <a:grpSpLocks/>
          </p:cNvGrpSpPr>
          <p:nvPr/>
        </p:nvGrpSpPr>
        <p:grpSpPr bwMode="auto">
          <a:xfrm>
            <a:off x="1812939" y="3587074"/>
            <a:ext cx="1260910" cy="2554545"/>
            <a:chOff x="4700" y="1620"/>
            <a:chExt cx="820" cy="1519"/>
          </a:xfrm>
        </p:grpSpPr>
        <p:grpSp>
          <p:nvGrpSpPr>
            <p:cNvPr id="12" name="Group 12">
              <a:extLst>
                <a:ext uri="{FF2B5EF4-FFF2-40B4-BE49-F238E27FC236}">
                  <a16:creationId xmlns="" xmlns:a16="http://schemas.microsoft.com/office/drawing/2014/main" id="{D3FDFE26-75AB-421A-AB2A-049C1D6C8DA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00" y="1800"/>
              <a:ext cx="720" cy="1339"/>
              <a:chOff x="3960" y="1596"/>
              <a:chExt cx="3060" cy="6864"/>
            </a:xfrm>
          </p:grpSpPr>
          <p:sp>
            <p:nvSpPr>
              <p:cNvPr id="20" name="y15Line 2">
                <a:extLst>
                  <a:ext uri="{FF2B5EF4-FFF2-40B4-BE49-F238E27FC236}">
                    <a16:creationId xmlns="" xmlns:a16="http://schemas.microsoft.com/office/drawing/2014/main" id="{42B73496-D887-429D-9799-F7BD88C589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00" y="1596"/>
                <a:ext cx="198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y15Line 3">
                <a:extLst>
                  <a:ext uri="{FF2B5EF4-FFF2-40B4-BE49-F238E27FC236}">
                    <a16:creationId xmlns="" xmlns:a16="http://schemas.microsoft.com/office/drawing/2014/main" id="{39C63D37-EE12-4CA1-A454-A053C8520A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00" y="1596"/>
                <a:ext cx="180" cy="31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y15Line 4">
                <a:extLst>
                  <a:ext uri="{FF2B5EF4-FFF2-40B4-BE49-F238E27FC236}">
                    <a16:creationId xmlns="" xmlns:a16="http://schemas.microsoft.com/office/drawing/2014/main" id="{760E43D7-C3C2-43F5-8D78-7F3E9BD921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300" y="1596"/>
                <a:ext cx="180" cy="31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y15Line 5">
                <a:extLst>
                  <a:ext uri="{FF2B5EF4-FFF2-40B4-BE49-F238E27FC236}">
                    <a16:creationId xmlns="" xmlns:a16="http://schemas.microsoft.com/office/drawing/2014/main" id="{A2F3496A-95EA-47F8-AB63-58C476D886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80" y="1908"/>
                <a:ext cx="0" cy="62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y15Line 6">
                <a:extLst>
                  <a:ext uri="{FF2B5EF4-FFF2-40B4-BE49-F238E27FC236}">
                    <a16:creationId xmlns="" xmlns:a16="http://schemas.microsoft.com/office/drawing/2014/main" id="{8667F97E-DFEC-4C99-BB67-A5D267C925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300" y="1908"/>
                <a:ext cx="0" cy="62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y15Line 7">
                <a:extLst>
                  <a:ext uri="{FF2B5EF4-FFF2-40B4-BE49-F238E27FC236}">
                    <a16:creationId xmlns="" xmlns:a16="http://schemas.microsoft.com/office/drawing/2014/main" id="{CAD14547-461A-448E-889F-4CBCA3DD8E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60" y="1908"/>
                <a:ext cx="9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y15Line 8">
                <a:extLst>
                  <a:ext uri="{FF2B5EF4-FFF2-40B4-BE49-F238E27FC236}">
                    <a16:creationId xmlns="" xmlns:a16="http://schemas.microsoft.com/office/drawing/2014/main" id="{D8D354C5-5823-48E1-A42E-BA9FAF6AE5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60" y="2064"/>
                <a:ext cx="0" cy="46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y15Line 9">
                <a:extLst>
                  <a:ext uri="{FF2B5EF4-FFF2-40B4-BE49-F238E27FC236}">
                    <a16:creationId xmlns="" xmlns:a16="http://schemas.microsoft.com/office/drawing/2014/main" id="{FF10B0B4-CD32-4DF7-AF55-4B40E5A4FD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120" y="1908"/>
                <a:ext cx="0" cy="62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y15Line 10">
                <a:extLst>
                  <a:ext uri="{FF2B5EF4-FFF2-40B4-BE49-F238E27FC236}">
                    <a16:creationId xmlns="" xmlns:a16="http://schemas.microsoft.com/office/drawing/2014/main" id="{4F523C0D-CBFF-429F-A7AC-D4E6434057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51" y="2001"/>
                <a:ext cx="0" cy="62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y15Line 11">
                <a:extLst>
                  <a:ext uri="{FF2B5EF4-FFF2-40B4-BE49-F238E27FC236}">
                    <a16:creationId xmlns="" xmlns:a16="http://schemas.microsoft.com/office/drawing/2014/main" id="{6554D7BB-2649-4D2B-8D0B-2204049ED5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60" y="3624"/>
                <a:ext cx="0" cy="47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y15Line 12">
                <a:extLst>
                  <a:ext uri="{FF2B5EF4-FFF2-40B4-BE49-F238E27FC236}">
                    <a16:creationId xmlns="" xmlns:a16="http://schemas.microsoft.com/office/drawing/2014/main" id="{EE2FA1A3-7F63-4224-AEB0-00973E1ACD6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020" y="3508"/>
                <a:ext cx="0" cy="479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y15Arc 13">
                <a:extLst>
                  <a:ext uri="{FF2B5EF4-FFF2-40B4-BE49-F238E27FC236}">
                    <a16:creationId xmlns="" xmlns:a16="http://schemas.microsoft.com/office/drawing/2014/main" id="{065959F9-374C-48F9-BF55-908459B263C6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960" y="2532"/>
                <a:ext cx="720" cy="1092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y15Arc 14">
                <a:extLst>
                  <a:ext uri="{FF2B5EF4-FFF2-40B4-BE49-F238E27FC236}">
                    <a16:creationId xmlns="" xmlns:a16="http://schemas.microsoft.com/office/drawing/2014/main" id="{C9A8A9C2-C866-4AEE-9DA0-C2C7E4CAC8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00" y="2532"/>
                <a:ext cx="720" cy="1092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y15Line 15">
                <a:extLst>
                  <a:ext uri="{FF2B5EF4-FFF2-40B4-BE49-F238E27FC236}">
                    <a16:creationId xmlns="" xmlns:a16="http://schemas.microsoft.com/office/drawing/2014/main" id="{8C8EBA27-C90B-4954-8FB9-2887E24371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40" y="3780"/>
                <a:ext cx="0" cy="441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y15Line 16">
                <a:extLst>
                  <a:ext uri="{FF2B5EF4-FFF2-40B4-BE49-F238E27FC236}">
                    <a16:creationId xmlns="" xmlns:a16="http://schemas.microsoft.com/office/drawing/2014/main" id="{D9B00D9C-E1E6-4E50-8102-77DBB3B0EA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40" y="3412"/>
                <a:ext cx="0" cy="475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y15Line 17">
                <a:extLst>
                  <a:ext uri="{FF2B5EF4-FFF2-40B4-BE49-F238E27FC236}">
                    <a16:creationId xmlns="" xmlns:a16="http://schemas.microsoft.com/office/drawing/2014/main" id="{6262D4FE-9821-4494-B554-A814F26005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32" y="4042"/>
                <a:ext cx="0" cy="3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y15Line 18">
                <a:extLst>
                  <a:ext uri="{FF2B5EF4-FFF2-40B4-BE49-F238E27FC236}">
                    <a16:creationId xmlns="" xmlns:a16="http://schemas.microsoft.com/office/drawing/2014/main" id="{F3E6AC64-BE95-40BB-85F4-1E5B244606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0" y="8304"/>
                <a:ext cx="23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y15Line 19">
                <a:extLst>
                  <a:ext uri="{FF2B5EF4-FFF2-40B4-BE49-F238E27FC236}">
                    <a16:creationId xmlns="" xmlns:a16="http://schemas.microsoft.com/office/drawing/2014/main" id="{26C12794-7C98-4CF4-92CC-1F940BC645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40" y="8460"/>
                <a:ext cx="27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y15Arc 20">
                <a:extLst>
                  <a:ext uri="{FF2B5EF4-FFF2-40B4-BE49-F238E27FC236}">
                    <a16:creationId xmlns="" xmlns:a16="http://schemas.microsoft.com/office/drawing/2014/main" id="{B4B981D9-7FF9-4274-89F6-A37A9E374947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 flipV="1">
                <a:off x="4140" y="8148"/>
                <a:ext cx="180" cy="15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y15Arc 21">
                <a:extLst>
                  <a:ext uri="{FF2B5EF4-FFF2-40B4-BE49-F238E27FC236}">
                    <a16:creationId xmlns="" xmlns:a16="http://schemas.microsoft.com/office/drawing/2014/main" id="{D7D3B01D-12F6-420D-888D-F1DA0DF68759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 flipV="1">
                <a:off x="3960" y="8304"/>
                <a:ext cx="180" cy="15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y15Arc 22">
                <a:extLst>
                  <a:ext uri="{FF2B5EF4-FFF2-40B4-BE49-F238E27FC236}">
                    <a16:creationId xmlns="" xmlns:a16="http://schemas.microsoft.com/office/drawing/2014/main" id="{6A9E445E-C27F-4623-9483-05FF3AD7EB2E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6660" y="8148"/>
                <a:ext cx="180" cy="15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y15Arc 23">
                <a:extLst>
                  <a:ext uri="{FF2B5EF4-FFF2-40B4-BE49-F238E27FC236}">
                    <a16:creationId xmlns="" xmlns:a16="http://schemas.microsoft.com/office/drawing/2014/main" id="{FC4BDD1D-5242-4D04-AD9A-FEA5A5455B28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6840" y="8304"/>
                <a:ext cx="180" cy="15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y15Arc 24">
                <a:extLst>
                  <a:ext uri="{FF2B5EF4-FFF2-40B4-BE49-F238E27FC236}">
                    <a16:creationId xmlns="" xmlns:a16="http://schemas.microsoft.com/office/drawing/2014/main" id="{4096997D-55BD-451A-A329-B0B21565F5ED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140" y="2953"/>
                <a:ext cx="360" cy="515"/>
              </a:xfrm>
              <a:custGeom>
                <a:avLst/>
                <a:gdLst>
                  <a:gd name="G0" fmla="+- 0 0 0"/>
                  <a:gd name="G1" fmla="+- 17836 0 0"/>
                  <a:gd name="G2" fmla="+- 21600 0 0"/>
                  <a:gd name="T0" fmla="*/ 12183 w 21600"/>
                  <a:gd name="T1" fmla="*/ 0 h 17836"/>
                  <a:gd name="T2" fmla="*/ 21600 w 21600"/>
                  <a:gd name="T3" fmla="*/ 17836 h 17836"/>
                  <a:gd name="T4" fmla="*/ 0 w 21600"/>
                  <a:gd name="T5" fmla="*/ 17836 h 178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17836" fill="none" extrusionOk="0">
                    <a:moveTo>
                      <a:pt x="12183" y="-1"/>
                    </a:moveTo>
                    <a:cubicBezTo>
                      <a:pt x="18075" y="4024"/>
                      <a:pt x="21600" y="10700"/>
                      <a:pt x="21600" y="17836"/>
                    </a:cubicBezTo>
                  </a:path>
                  <a:path w="21600" h="17836" stroke="0" extrusionOk="0">
                    <a:moveTo>
                      <a:pt x="12183" y="-1"/>
                    </a:moveTo>
                    <a:cubicBezTo>
                      <a:pt x="18075" y="4024"/>
                      <a:pt x="21600" y="10700"/>
                      <a:pt x="21600" y="17836"/>
                    </a:cubicBezTo>
                    <a:lnTo>
                      <a:pt x="0" y="17836"/>
                    </a:lnTo>
                    <a:close/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3" name="xjhhxtx4">
              <a:extLst>
                <a:ext uri="{FF2B5EF4-FFF2-40B4-BE49-F238E27FC236}">
                  <a16:creationId xmlns="" xmlns:a16="http://schemas.microsoft.com/office/drawing/2014/main" id="{D1F207AF-0488-4169-839C-B14C60AA470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00" y="1620"/>
              <a:ext cx="502" cy="1450"/>
              <a:chOff x="7740" y="1440"/>
              <a:chExt cx="663" cy="1451"/>
            </a:xfrm>
          </p:grpSpPr>
          <p:grpSp>
            <p:nvGrpSpPr>
              <p:cNvPr id="14" name="xjh01-1-3015:36:35">
                <a:extLst>
                  <a:ext uri="{FF2B5EF4-FFF2-40B4-BE49-F238E27FC236}">
                    <a16:creationId xmlns="" xmlns:a16="http://schemas.microsoft.com/office/drawing/2014/main" id="{B35E60D7-C186-474E-9ADF-701BC411A449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-5400000">
                <a:off x="7740" y="1440"/>
                <a:ext cx="663" cy="663"/>
                <a:chOff x="240" y="-960"/>
                <a:chExt cx="2640" cy="2640"/>
              </a:xfrm>
            </p:grpSpPr>
            <p:sp>
              <p:nvSpPr>
                <p:cNvPr id="18" name="Freeform 38">
                  <a:extLst>
                    <a:ext uri="{FF2B5EF4-FFF2-40B4-BE49-F238E27FC236}">
                      <a16:creationId xmlns="" xmlns:a16="http://schemas.microsoft.com/office/drawing/2014/main" id="{30045869-8F50-4B1D-963B-EBE4DDA3EAFD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240" y="-960"/>
                  <a:ext cx="2400" cy="2400"/>
                </a:xfrm>
                <a:custGeom>
                  <a:avLst/>
                  <a:gdLst>
                    <a:gd name="T0" fmla="*/ 0 w 2400"/>
                    <a:gd name="T1" fmla="*/ 2400 h 2400"/>
                    <a:gd name="T2" fmla="*/ 2000 w 2400"/>
                    <a:gd name="T3" fmla="*/ 2400 h 2400"/>
                    <a:gd name="T4" fmla="*/ 2200 w 2400"/>
                    <a:gd name="T5" fmla="*/ 2346 h 2400"/>
                    <a:gd name="T6" fmla="*/ 2346 w 2400"/>
                    <a:gd name="T7" fmla="*/ 2200 h 2400"/>
                    <a:gd name="T8" fmla="*/ 2400 w 2400"/>
                    <a:gd name="T9" fmla="*/ 2000 h 2400"/>
                    <a:gd name="T10" fmla="*/ 2400 w 2400"/>
                    <a:gd name="T11" fmla="*/ 0 h 24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400" h="2400">
                      <a:moveTo>
                        <a:pt x="0" y="2400"/>
                      </a:moveTo>
                      <a:lnTo>
                        <a:pt x="2000" y="2400"/>
                      </a:lnTo>
                      <a:lnTo>
                        <a:pt x="2200" y="2346"/>
                      </a:lnTo>
                      <a:lnTo>
                        <a:pt x="2346" y="2200"/>
                      </a:lnTo>
                      <a:lnTo>
                        <a:pt x="2400" y="2000"/>
                      </a:lnTo>
                      <a:lnTo>
                        <a:pt x="240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" name="Freeform 39">
                  <a:extLst>
                    <a:ext uri="{FF2B5EF4-FFF2-40B4-BE49-F238E27FC236}">
                      <a16:creationId xmlns="" xmlns:a16="http://schemas.microsoft.com/office/drawing/2014/main" id="{1EF20686-7CA4-43B0-BA82-08F6F41352F2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240" y="-960"/>
                  <a:ext cx="2640" cy="2640"/>
                </a:xfrm>
                <a:custGeom>
                  <a:avLst/>
                  <a:gdLst>
                    <a:gd name="T0" fmla="*/ 0 w 2640"/>
                    <a:gd name="T1" fmla="*/ 2640 h 2640"/>
                    <a:gd name="T2" fmla="*/ 2000 w 2640"/>
                    <a:gd name="T3" fmla="*/ 2640 h 2640"/>
                    <a:gd name="T4" fmla="*/ 2166 w 2640"/>
                    <a:gd name="T5" fmla="*/ 2618 h 2640"/>
                    <a:gd name="T6" fmla="*/ 2320 w 2640"/>
                    <a:gd name="T7" fmla="*/ 2554 h 2640"/>
                    <a:gd name="T8" fmla="*/ 2453 w 2640"/>
                    <a:gd name="T9" fmla="*/ 2453 h 2640"/>
                    <a:gd name="T10" fmla="*/ 2554 w 2640"/>
                    <a:gd name="T11" fmla="*/ 2320 h 2640"/>
                    <a:gd name="T12" fmla="*/ 2618 w 2640"/>
                    <a:gd name="T13" fmla="*/ 2166 h 2640"/>
                    <a:gd name="T14" fmla="*/ 2640 w 2640"/>
                    <a:gd name="T15" fmla="*/ 2000 h 2640"/>
                    <a:gd name="T16" fmla="*/ 2640 w 2640"/>
                    <a:gd name="T17" fmla="*/ 0 h 26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640" h="2640">
                      <a:moveTo>
                        <a:pt x="0" y="2640"/>
                      </a:moveTo>
                      <a:lnTo>
                        <a:pt x="2000" y="2640"/>
                      </a:lnTo>
                      <a:lnTo>
                        <a:pt x="2166" y="2618"/>
                      </a:lnTo>
                      <a:lnTo>
                        <a:pt x="2320" y="2554"/>
                      </a:lnTo>
                      <a:lnTo>
                        <a:pt x="2453" y="2453"/>
                      </a:lnTo>
                      <a:lnTo>
                        <a:pt x="2554" y="2320"/>
                      </a:lnTo>
                      <a:lnTo>
                        <a:pt x="2618" y="2166"/>
                      </a:lnTo>
                      <a:lnTo>
                        <a:pt x="2640" y="2000"/>
                      </a:lnTo>
                      <a:lnTo>
                        <a:pt x="264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" name="Group 40">
                <a:extLst>
                  <a:ext uri="{FF2B5EF4-FFF2-40B4-BE49-F238E27FC236}">
                    <a16:creationId xmlns="" xmlns:a16="http://schemas.microsoft.com/office/drawing/2014/main" id="{6C043FCC-1C8A-4010-90DB-96D6BD3D7C94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-5400000">
                <a:off x="7847" y="2338"/>
                <a:ext cx="1043" cy="63"/>
                <a:chOff x="2160" y="2688"/>
                <a:chExt cx="3992" cy="240"/>
              </a:xfrm>
            </p:grpSpPr>
            <p:sp>
              <p:nvSpPr>
                <p:cNvPr id="16" name="Line 41">
                  <a:extLst>
                    <a:ext uri="{FF2B5EF4-FFF2-40B4-BE49-F238E27FC236}">
                      <a16:creationId xmlns="" xmlns:a16="http://schemas.microsoft.com/office/drawing/2014/main" id="{7D907567-DF48-4A5A-A8D6-CB90A5888FE5}"/>
                    </a:ext>
                  </a:extLst>
                </p:cNvPr>
                <p:cNvSpPr>
                  <a:spLocks noChangeAspect="1" noChangeShapeType="1"/>
                </p:cNvSpPr>
                <p:nvPr/>
              </p:nvSpPr>
              <p:spPr bwMode="auto">
                <a:xfrm>
                  <a:off x="2160" y="2688"/>
                  <a:ext cx="3992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" name="Line 42">
                  <a:extLst>
                    <a:ext uri="{FF2B5EF4-FFF2-40B4-BE49-F238E27FC236}">
                      <a16:creationId xmlns="" xmlns:a16="http://schemas.microsoft.com/office/drawing/2014/main" id="{4F9F4A7E-98FD-41F9-9A89-38A46D89FB1C}"/>
                    </a:ext>
                  </a:extLst>
                </p:cNvPr>
                <p:cNvSpPr>
                  <a:spLocks noChangeAspect="1" noChangeShapeType="1"/>
                </p:cNvSpPr>
                <p:nvPr/>
              </p:nvSpPr>
              <p:spPr bwMode="auto">
                <a:xfrm>
                  <a:off x="2160" y="2928"/>
                  <a:ext cx="3992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43" name="Text Box 5">
            <a:extLst>
              <a:ext uri="{FF2B5EF4-FFF2-40B4-BE49-F238E27FC236}">
                <a16:creationId xmlns="" xmlns:a16="http://schemas.microsoft.com/office/drawing/2014/main" id="{F9D3E440-77CD-495F-8C79-C0D6ED3612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5244" y="6184974"/>
            <a:ext cx="335784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CA26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333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336699"/>
                  </a:outerShdw>
                </a:effectLst>
              </a14:hiddenEffects>
            </a:ext>
          </a:extLst>
        </p:spPr>
        <p:txBody>
          <a:bodyPr lIns="67666" tIns="33833" rIns="67666" bIns="33833"/>
          <a:lstStyle/>
          <a:p>
            <a:pPr algn="ctr"/>
            <a:r>
              <a:rPr lang="en-US" altLang="en-US" sz="32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altLang="en-US" sz="32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altLang="en-US" sz="32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r>
              <a:rPr lang="en-US" altLang="en-US" sz="32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endParaRPr lang="en-US" altLang="en-US" sz="32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="" xmlns:a16="http://schemas.microsoft.com/office/drawing/2014/main" id="{DF6CC5C7-E9BC-4B84-97AB-D27BA3CB1B4C}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6040561" y="3587073"/>
            <a:ext cx="1241417" cy="2455232"/>
            <a:chOff x="4700" y="1620"/>
            <a:chExt cx="820" cy="1519"/>
          </a:xfrm>
        </p:grpSpPr>
        <p:grpSp>
          <p:nvGrpSpPr>
            <p:cNvPr id="45" name="Group 44">
              <a:extLst>
                <a:ext uri="{FF2B5EF4-FFF2-40B4-BE49-F238E27FC236}">
                  <a16:creationId xmlns="" xmlns:a16="http://schemas.microsoft.com/office/drawing/2014/main" id="{5F0332C4-36CD-4848-A720-645441FE715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00" y="1800"/>
              <a:ext cx="720" cy="1339"/>
              <a:chOff x="3960" y="1596"/>
              <a:chExt cx="3060" cy="6864"/>
            </a:xfrm>
          </p:grpSpPr>
          <p:sp>
            <p:nvSpPr>
              <p:cNvPr id="53" name="y15Line 2">
                <a:extLst>
                  <a:ext uri="{FF2B5EF4-FFF2-40B4-BE49-F238E27FC236}">
                    <a16:creationId xmlns="" xmlns:a16="http://schemas.microsoft.com/office/drawing/2014/main" id="{69B3F4BF-9078-4D4A-B8D6-5B577F9ED7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00" y="1596"/>
                <a:ext cx="19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" name="y15Line 3">
                <a:extLst>
                  <a:ext uri="{FF2B5EF4-FFF2-40B4-BE49-F238E27FC236}">
                    <a16:creationId xmlns="" xmlns:a16="http://schemas.microsoft.com/office/drawing/2014/main" id="{41672828-3DD9-4D66-97F3-1F7B96B7B0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00" y="1596"/>
                <a:ext cx="180" cy="31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" name="y15Line 4">
                <a:extLst>
                  <a:ext uri="{FF2B5EF4-FFF2-40B4-BE49-F238E27FC236}">
                    <a16:creationId xmlns="" xmlns:a16="http://schemas.microsoft.com/office/drawing/2014/main" id="{19A9FFFD-B669-4D40-886D-66E7F59A97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300" y="1596"/>
                <a:ext cx="180" cy="31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" name="y15Line 5">
                <a:extLst>
                  <a:ext uri="{FF2B5EF4-FFF2-40B4-BE49-F238E27FC236}">
                    <a16:creationId xmlns="" xmlns:a16="http://schemas.microsoft.com/office/drawing/2014/main" id="{4A8215C3-9D11-4647-BC96-14CB35C8E8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80" y="1908"/>
                <a:ext cx="0" cy="6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" name="y15Line 6">
                <a:extLst>
                  <a:ext uri="{FF2B5EF4-FFF2-40B4-BE49-F238E27FC236}">
                    <a16:creationId xmlns="" xmlns:a16="http://schemas.microsoft.com/office/drawing/2014/main" id="{3D6D36DA-4413-4FBE-B0EB-F3207E745D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300" y="1908"/>
                <a:ext cx="0" cy="6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" name="y15Line 7">
                <a:extLst>
                  <a:ext uri="{FF2B5EF4-FFF2-40B4-BE49-F238E27FC236}">
                    <a16:creationId xmlns="" xmlns:a16="http://schemas.microsoft.com/office/drawing/2014/main" id="{456E03AF-E8E3-4644-9F6E-06BCF124F3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60" y="1908"/>
                <a:ext cx="9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" name="y15Line 8">
                <a:extLst>
                  <a:ext uri="{FF2B5EF4-FFF2-40B4-BE49-F238E27FC236}">
                    <a16:creationId xmlns="" xmlns:a16="http://schemas.microsoft.com/office/drawing/2014/main" id="{136A401F-7A80-4322-B103-27CC942A33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60" y="2064"/>
                <a:ext cx="0" cy="4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" name="y15Line 9">
                <a:extLst>
                  <a:ext uri="{FF2B5EF4-FFF2-40B4-BE49-F238E27FC236}">
                    <a16:creationId xmlns="" xmlns:a16="http://schemas.microsoft.com/office/drawing/2014/main" id="{49BA9958-E9E2-4798-B945-8DE72E7832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120" y="1908"/>
                <a:ext cx="0" cy="6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" name="y15Line 10">
                <a:extLst>
                  <a:ext uri="{FF2B5EF4-FFF2-40B4-BE49-F238E27FC236}">
                    <a16:creationId xmlns="" xmlns:a16="http://schemas.microsoft.com/office/drawing/2014/main" id="{89B3D168-35A5-4BBE-BBAA-CD83FDDBF5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51" y="2001"/>
                <a:ext cx="0" cy="6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" name="y15Line 11">
                <a:extLst>
                  <a:ext uri="{FF2B5EF4-FFF2-40B4-BE49-F238E27FC236}">
                    <a16:creationId xmlns="" xmlns:a16="http://schemas.microsoft.com/office/drawing/2014/main" id="{8FF43DFA-6953-4134-8AC4-86F7BF81FB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60" y="3624"/>
                <a:ext cx="0" cy="47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" name="y15Line 12">
                <a:extLst>
                  <a:ext uri="{FF2B5EF4-FFF2-40B4-BE49-F238E27FC236}">
                    <a16:creationId xmlns="" xmlns:a16="http://schemas.microsoft.com/office/drawing/2014/main" id="{B7BF3B8B-199E-4E2B-9BD0-49321A208AF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020" y="3508"/>
                <a:ext cx="0" cy="47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" name="y15Arc 13">
                <a:extLst>
                  <a:ext uri="{FF2B5EF4-FFF2-40B4-BE49-F238E27FC236}">
                    <a16:creationId xmlns="" xmlns:a16="http://schemas.microsoft.com/office/drawing/2014/main" id="{FCBC4229-17B7-4515-A8D1-9575093E0FED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960" y="2532"/>
                <a:ext cx="720" cy="1092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" name="y15Arc 14">
                <a:extLst>
                  <a:ext uri="{FF2B5EF4-FFF2-40B4-BE49-F238E27FC236}">
                    <a16:creationId xmlns="" xmlns:a16="http://schemas.microsoft.com/office/drawing/2014/main" id="{98AE91B3-799B-45C3-B8CA-5DB3E07016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00" y="2532"/>
                <a:ext cx="720" cy="1092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" name="y15Line 15">
                <a:extLst>
                  <a:ext uri="{FF2B5EF4-FFF2-40B4-BE49-F238E27FC236}">
                    <a16:creationId xmlns="" xmlns:a16="http://schemas.microsoft.com/office/drawing/2014/main" id="{4E5C7D7A-1E2E-416C-8088-DF2E8D0565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40" y="3780"/>
                <a:ext cx="0" cy="441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" name="y15Line 16">
                <a:extLst>
                  <a:ext uri="{FF2B5EF4-FFF2-40B4-BE49-F238E27FC236}">
                    <a16:creationId xmlns="" xmlns:a16="http://schemas.microsoft.com/office/drawing/2014/main" id="{3E721685-A42D-4B1F-99EB-F7FDDC7658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40" y="3412"/>
                <a:ext cx="0" cy="47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" name="y15Line 17">
                <a:extLst>
                  <a:ext uri="{FF2B5EF4-FFF2-40B4-BE49-F238E27FC236}">
                    <a16:creationId xmlns="" xmlns:a16="http://schemas.microsoft.com/office/drawing/2014/main" id="{8BDD91BC-EBF6-40E0-A590-B46B247013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32" y="4042"/>
                <a:ext cx="0" cy="31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" name="y15Line 18">
                <a:extLst>
                  <a:ext uri="{FF2B5EF4-FFF2-40B4-BE49-F238E27FC236}">
                    <a16:creationId xmlns="" xmlns:a16="http://schemas.microsoft.com/office/drawing/2014/main" id="{8265916F-D219-4100-99D6-8B0283E349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0" y="8304"/>
                <a:ext cx="23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" name="y15Line 19">
                <a:extLst>
                  <a:ext uri="{FF2B5EF4-FFF2-40B4-BE49-F238E27FC236}">
                    <a16:creationId xmlns="" xmlns:a16="http://schemas.microsoft.com/office/drawing/2014/main" id="{4DD618AE-BA0C-40BC-8653-B1F163BED6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40" y="8460"/>
                <a:ext cx="27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" name="y15Arc 20">
                <a:extLst>
                  <a:ext uri="{FF2B5EF4-FFF2-40B4-BE49-F238E27FC236}">
                    <a16:creationId xmlns="" xmlns:a16="http://schemas.microsoft.com/office/drawing/2014/main" id="{59140041-1734-41F5-A05F-1475F7D8FFDB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 flipV="1">
                <a:off x="4140" y="8148"/>
                <a:ext cx="180" cy="15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" name="y15Arc 21">
                <a:extLst>
                  <a:ext uri="{FF2B5EF4-FFF2-40B4-BE49-F238E27FC236}">
                    <a16:creationId xmlns="" xmlns:a16="http://schemas.microsoft.com/office/drawing/2014/main" id="{95ED26CB-A1B4-4C72-B724-3F1A2AD0F4EB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 flipV="1">
                <a:off x="3960" y="8304"/>
                <a:ext cx="180" cy="15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" name="y15Arc 22">
                <a:extLst>
                  <a:ext uri="{FF2B5EF4-FFF2-40B4-BE49-F238E27FC236}">
                    <a16:creationId xmlns="" xmlns:a16="http://schemas.microsoft.com/office/drawing/2014/main" id="{C85B829B-604E-4301-9BE4-489F00C1EA25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6660" y="8148"/>
                <a:ext cx="180" cy="15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" name="y15Arc 23">
                <a:extLst>
                  <a:ext uri="{FF2B5EF4-FFF2-40B4-BE49-F238E27FC236}">
                    <a16:creationId xmlns="" xmlns:a16="http://schemas.microsoft.com/office/drawing/2014/main" id="{D44A309F-592D-4DD4-AB11-3235EE39AC6A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6840" y="8304"/>
                <a:ext cx="180" cy="15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" name="y15Arc 24">
                <a:extLst>
                  <a:ext uri="{FF2B5EF4-FFF2-40B4-BE49-F238E27FC236}">
                    <a16:creationId xmlns="" xmlns:a16="http://schemas.microsoft.com/office/drawing/2014/main" id="{FC4D6B31-5A54-428C-8A42-143F23E0F930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140" y="2953"/>
                <a:ext cx="360" cy="515"/>
              </a:xfrm>
              <a:custGeom>
                <a:avLst/>
                <a:gdLst>
                  <a:gd name="G0" fmla="+- 0 0 0"/>
                  <a:gd name="G1" fmla="+- 17836 0 0"/>
                  <a:gd name="G2" fmla="+- 21600 0 0"/>
                  <a:gd name="T0" fmla="*/ 12183 w 21600"/>
                  <a:gd name="T1" fmla="*/ 0 h 17836"/>
                  <a:gd name="T2" fmla="*/ 21600 w 21600"/>
                  <a:gd name="T3" fmla="*/ 17836 h 17836"/>
                  <a:gd name="T4" fmla="*/ 0 w 21600"/>
                  <a:gd name="T5" fmla="*/ 17836 h 178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17836" fill="none" extrusionOk="0">
                    <a:moveTo>
                      <a:pt x="12183" y="-1"/>
                    </a:moveTo>
                    <a:cubicBezTo>
                      <a:pt x="18075" y="4024"/>
                      <a:pt x="21600" y="10700"/>
                      <a:pt x="21600" y="17836"/>
                    </a:cubicBezTo>
                  </a:path>
                  <a:path w="21600" h="17836" stroke="0" extrusionOk="0">
                    <a:moveTo>
                      <a:pt x="12183" y="-1"/>
                    </a:moveTo>
                    <a:cubicBezTo>
                      <a:pt x="18075" y="4024"/>
                      <a:pt x="21600" y="10700"/>
                      <a:pt x="21600" y="17836"/>
                    </a:cubicBezTo>
                    <a:lnTo>
                      <a:pt x="0" y="17836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6" name="xjhhxtx4">
              <a:extLst>
                <a:ext uri="{FF2B5EF4-FFF2-40B4-BE49-F238E27FC236}">
                  <a16:creationId xmlns="" xmlns:a16="http://schemas.microsoft.com/office/drawing/2014/main" id="{92E8F240-39C5-4504-8582-E33FC5E2E88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00" y="1620"/>
              <a:ext cx="502" cy="1450"/>
              <a:chOff x="7740" y="1440"/>
              <a:chExt cx="663" cy="1451"/>
            </a:xfrm>
          </p:grpSpPr>
          <p:grpSp>
            <p:nvGrpSpPr>
              <p:cNvPr id="47" name="xjh01-1-3015:36:35">
                <a:extLst>
                  <a:ext uri="{FF2B5EF4-FFF2-40B4-BE49-F238E27FC236}">
                    <a16:creationId xmlns="" xmlns:a16="http://schemas.microsoft.com/office/drawing/2014/main" id="{3FFAE0B9-8DDA-4A8B-8F8C-06CDC7D5208B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-5400000">
                <a:off x="7740" y="1440"/>
                <a:ext cx="663" cy="663"/>
                <a:chOff x="240" y="-960"/>
                <a:chExt cx="2640" cy="2640"/>
              </a:xfrm>
            </p:grpSpPr>
            <p:sp>
              <p:nvSpPr>
                <p:cNvPr id="51" name="Freeform 70">
                  <a:extLst>
                    <a:ext uri="{FF2B5EF4-FFF2-40B4-BE49-F238E27FC236}">
                      <a16:creationId xmlns="" xmlns:a16="http://schemas.microsoft.com/office/drawing/2014/main" id="{FEC9F6A2-F330-4AE3-B4CF-77EA1D3DF787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240" y="-960"/>
                  <a:ext cx="2400" cy="2400"/>
                </a:xfrm>
                <a:custGeom>
                  <a:avLst/>
                  <a:gdLst>
                    <a:gd name="T0" fmla="*/ 0 w 2400"/>
                    <a:gd name="T1" fmla="*/ 2400 h 2400"/>
                    <a:gd name="T2" fmla="*/ 2000 w 2400"/>
                    <a:gd name="T3" fmla="*/ 2400 h 2400"/>
                    <a:gd name="T4" fmla="*/ 2200 w 2400"/>
                    <a:gd name="T5" fmla="*/ 2346 h 2400"/>
                    <a:gd name="T6" fmla="*/ 2346 w 2400"/>
                    <a:gd name="T7" fmla="*/ 2200 h 2400"/>
                    <a:gd name="T8" fmla="*/ 2400 w 2400"/>
                    <a:gd name="T9" fmla="*/ 2000 h 2400"/>
                    <a:gd name="T10" fmla="*/ 2400 w 2400"/>
                    <a:gd name="T11" fmla="*/ 0 h 24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400" h="2400">
                      <a:moveTo>
                        <a:pt x="0" y="2400"/>
                      </a:moveTo>
                      <a:lnTo>
                        <a:pt x="2000" y="2400"/>
                      </a:lnTo>
                      <a:lnTo>
                        <a:pt x="2200" y="2346"/>
                      </a:lnTo>
                      <a:lnTo>
                        <a:pt x="2346" y="2200"/>
                      </a:lnTo>
                      <a:lnTo>
                        <a:pt x="2400" y="2000"/>
                      </a:lnTo>
                      <a:lnTo>
                        <a:pt x="2400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2" name="Freeform 71">
                  <a:extLst>
                    <a:ext uri="{FF2B5EF4-FFF2-40B4-BE49-F238E27FC236}">
                      <a16:creationId xmlns="" xmlns:a16="http://schemas.microsoft.com/office/drawing/2014/main" id="{AA2D5378-3551-4004-BD0E-73E2CD7F6382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240" y="-960"/>
                  <a:ext cx="2640" cy="2640"/>
                </a:xfrm>
                <a:custGeom>
                  <a:avLst/>
                  <a:gdLst>
                    <a:gd name="T0" fmla="*/ 0 w 2640"/>
                    <a:gd name="T1" fmla="*/ 2640 h 2640"/>
                    <a:gd name="T2" fmla="*/ 2000 w 2640"/>
                    <a:gd name="T3" fmla="*/ 2640 h 2640"/>
                    <a:gd name="T4" fmla="*/ 2166 w 2640"/>
                    <a:gd name="T5" fmla="*/ 2618 h 2640"/>
                    <a:gd name="T6" fmla="*/ 2320 w 2640"/>
                    <a:gd name="T7" fmla="*/ 2554 h 2640"/>
                    <a:gd name="T8" fmla="*/ 2453 w 2640"/>
                    <a:gd name="T9" fmla="*/ 2453 h 2640"/>
                    <a:gd name="T10" fmla="*/ 2554 w 2640"/>
                    <a:gd name="T11" fmla="*/ 2320 h 2640"/>
                    <a:gd name="T12" fmla="*/ 2618 w 2640"/>
                    <a:gd name="T13" fmla="*/ 2166 h 2640"/>
                    <a:gd name="T14" fmla="*/ 2640 w 2640"/>
                    <a:gd name="T15" fmla="*/ 2000 h 2640"/>
                    <a:gd name="T16" fmla="*/ 2640 w 2640"/>
                    <a:gd name="T17" fmla="*/ 0 h 26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640" h="2640">
                      <a:moveTo>
                        <a:pt x="0" y="2640"/>
                      </a:moveTo>
                      <a:lnTo>
                        <a:pt x="2000" y="2640"/>
                      </a:lnTo>
                      <a:lnTo>
                        <a:pt x="2166" y="2618"/>
                      </a:lnTo>
                      <a:lnTo>
                        <a:pt x="2320" y="2554"/>
                      </a:lnTo>
                      <a:lnTo>
                        <a:pt x="2453" y="2453"/>
                      </a:lnTo>
                      <a:lnTo>
                        <a:pt x="2554" y="2320"/>
                      </a:lnTo>
                      <a:lnTo>
                        <a:pt x="2618" y="2166"/>
                      </a:lnTo>
                      <a:lnTo>
                        <a:pt x="2640" y="2000"/>
                      </a:lnTo>
                      <a:lnTo>
                        <a:pt x="2640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8" name="Group 72">
                <a:extLst>
                  <a:ext uri="{FF2B5EF4-FFF2-40B4-BE49-F238E27FC236}">
                    <a16:creationId xmlns="" xmlns:a16="http://schemas.microsoft.com/office/drawing/2014/main" id="{0F236AEA-895A-4C5E-9C0A-7EF78F2B8615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-5400000">
                <a:off x="7847" y="2338"/>
                <a:ext cx="1043" cy="63"/>
                <a:chOff x="2160" y="2688"/>
                <a:chExt cx="3992" cy="240"/>
              </a:xfrm>
            </p:grpSpPr>
            <p:sp>
              <p:nvSpPr>
                <p:cNvPr id="49" name="Line 73">
                  <a:extLst>
                    <a:ext uri="{FF2B5EF4-FFF2-40B4-BE49-F238E27FC236}">
                      <a16:creationId xmlns="" xmlns:a16="http://schemas.microsoft.com/office/drawing/2014/main" id="{F2093459-BB26-42C3-BE82-ABABD9716BF3}"/>
                    </a:ext>
                  </a:extLst>
                </p:cNvPr>
                <p:cNvSpPr>
                  <a:spLocks noChangeAspect="1" noChangeShapeType="1"/>
                </p:cNvSpPr>
                <p:nvPr/>
              </p:nvSpPr>
              <p:spPr bwMode="auto">
                <a:xfrm>
                  <a:off x="2160" y="2688"/>
                  <a:ext cx="39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" name="Line 74">
                  <a:extLst>
                    <a:ext uri="{FF2B5EF4-FFF2-40B4-BE49-F238E27FC236}">
                      <a16:creationId xmlns="" xmlns:a16="http://schemas.microsoft.com/office/drawing/2014/main" id="{507A3EC3-BE46-43C4-92B7-D6B9653D1D17}"/>
                    </a:ext>
                  </a:extLst>
                </p:cNvPr>
                <p:cNvSpPr>
                  <a:spLocks noChangeAspect="1" noChangeShapeType="1"/>
                </p:cNvSpPr>
                <p:nvPr/>
              </p:nvSpPr>
              <p:spPr bwMode="auto">
                <a:xfrm>
                  <a:off x="2160" y="2928"/>
                  <a:ext cx="399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76" name="Text Box 6">
            <a:extLst>
              <a:ext uri="{FF2B5EF4-FFF2-40B4-BE49-F238E27FC236}">
                <a16:creationId xmlns="" xmlns:a16="http://schemas.microsoft.com/office/drawing/2014/main" id="{0DF60E8F-A2FC-4428-A077-ECD313854A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9076" y="3293146"/>
            <a:ext cx="610196" cy="750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CA26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333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336699"/>
                  </a:outerShdw>
                </a:effectLst>
              </a14:hiddenEffects>
            </a:ext>
          </a:extLst>
        </p:spPr>
        <p:txBody>
          <a:bodyPr lIns="67666" tIns="33833" rIns="67666" bIns="33833"/>
          <a:lstStyle/>
          <a:p>
            <a:r>
              <a:rPr lang="en-US" altLang="en-US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3200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32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Text Box 6">
            <a:extLst>
              <a:ext uri="{FF2B5EF4-FFF2-40B4-BE49-F238E27FC236}">
                <a16:creationId xmlns="" xmlns:a16="http://schemas.microsoft.com/office/drawing/2014/main" id="{744468BE-CB39-48FF-A1F1-04034E6721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1387" y="5654397"/>
            <a:ext cx="810172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CA26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333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336699"/>
                  </a:outerShdw>
                </a:effectLst>
              </a14:hiddenEffects>
            </a:ext>
          </a:extLst>
        </p:spPr>
        <p:txBody>
          <a:bodyPr lIns="67666" tIns="33833" rIns="67666" bIns="33833"/>
          <a:lstStyle/>
          <a:p>
            <a:r>
              <a:rPr lang="en-US" altLang="en-US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3200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32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Oval 108">
            <a:extLst>
              <a:ext uri="{FF2B5EF4-FFF2-40B4-BE49-F238E27FC236}">
                <a16:creationId xmlns="" xmlns:a16="http://schemas.microsoft.com/office/drawing/2014/main" id="{5888B21B-1B72-437E-A07D-C809114932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6681" y="6190383"/>
            <a:ext cx="457200" cy="5334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 sz="320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3742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43" grpId="0"/>
      <p:bldP spid="76" grpId="0"/>
      <p:bldP spid="77" grpId="0"/>
      <p:bldP spid="7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48" name="Text Box 16"/>
          <p:cNvSpPr txBox="1">
            <a:spLocks noChangeArrowheads="1"/>
          </p:cNvSpPr>
          <p:nvPr/>
        </p:nvSpPr>
        <p:spPr bwMode="auto">
          <a:xfrm>
            <a:off x="4372697" y="5393314"/>
            <a:ext cx="144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b="1"/>
              <a:t>Kẽm hạt</a:t>
            </a:r>
          </a:p>
        </p:txBody>
      </p:sp>
      <p:graphicFrame>
        <p:nvGraphicFramePr>
          <p:cNvPr id="44038" name="Object 6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077757615"/>
              </p:ext>
            </p:extLst>
          </p:nvPr>
        </p:nvGraphicFramePr>
        <p:xfrm>
          <a:off x="1769197" y="1569027"/>
          <a:ext cx="5791200" cy="4465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5" name="Image" r:id="rId3" imgW="7492063" imgH="6615873" progId="Photoshop.Image.6">
                  <p:embed/>
                </p:oleObj>
              </mc:Choice>
              <mc:Fallback>
                <p:oleObj name="Image" r:id="rId3" imgW="7492063" imgH="6615873" progId="Photoshop.Image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9197" y="1569027"/>
                        <a:ext cx="5791200" cy="4465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4223" name="Group 191"/>
          <p:cNvGrpSpPr>
            <a:grpSpLocks/>
          </p:cNvGrpSpPr>
          <p:nvPr/>
        </p:nvGrpSpPr>
        <p:grpSpPr bwMode="auto">
          <a:xfrm>
            <a:off x="172172" y="1492827"/>
            <a:ext cx="5756275" cy="4554537"/>
            <a:chOff x="138" y="519"/>
            <a:chExt cx="3626" cy="2869"/>
          </a:xfrm>
        </p:grpSpPr>
        <p:sp>
          <p:nvSpPr>
            <p:cNvPr id="44043" name="Text Box 11"/>
            <p:cNvSpPr txBox="1">
              <a:spLocks noChangeArrowheads="1"/>
            </p:cNvSpPr>
            <p:nvPr/>
          </p:nvSpPr>
          <p:spPr bwMode="auto">
            <a:xfrm>
              <a:off x="280" y="519"/>
              <a:ext cx="9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2400" b="1"/>
                <a:t>Dd HCl</a:t>
              </a:r>
            </a:p>
          </p:txBody>
        </p:sp>
        <p:sp>
          <p:nvSpPr>
            <p:cNvPr id="44045" name="Line 13"/>
            <p:cNvSpPr>
              <a:spLocks noChangeShapeType="1"/>
            </p:cNvSpPr>
            <p:nvPr/>
          </p:nvSpPr>
          <p:spPr bwMode="auto">
            <a:xfrm flipH="1" flipV="1">
              <a:off x="1192" y="696"/>
              <a:ext cx="528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46" name="Text Box 14"/>
            <p:cNvSpPr txBox="1">
              <a:spLocks noChangeArrowheads="1"/>
            </p:cNvSpPr>
            <p:nvPr/>
          </p:nvSpPr>
          <p:spPr bwMode="auto">
            <a:xfrm>
              <a:off x="138" y="2943"/>
              <a:ext cx="9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2400" b="1"/>
                <a:t>Dd HCl</a:t>
              </a:r>
            </a:p>
          </p:txBody>
        </p:sp>
        <p:sp>
          <p:nvSpPr>
            <p:cNvPr id="44047" name="Line 15"/>
            <p:cNvSpPr>
              <a:spLocks noChangeShapeType="1"/>
            </p:cNvSpPr>
            <p:nvPr/>
          </p:nvSpPr>
          <p:spPr bwMode="auto">
            <a:xfrm flipH="1">
              <a:off x="889" y="3111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51" name="Text Box 19"/>
            <p:cNvSpPr txBox="1">
              <a:spLocks noChangeArrowheads="1"/>
            </p:cNvSpPr>
            <p:nvPr/>
          </p:nvSpPr>
          <p:spPr bwMode="auto">
            <a:xfrm>
              <a:off x="2465" y="785"/>
              <a:ext cx="11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2400" b="1" dirty="0"/>
                <a:t>H</a:t>
              </a:r>
              <a:r>
                <a:rPr lang="en-US" sz="2400" b="1" baseline="-25000" dirty="0"/>
                <a:t>2</a:t>
              </a:r>
              <a:r>
                <a:rPr lang="en-US" sz="2400" b="1" dirty="0"/>
                <a:t> </a:t>
              </a:r>
              <a:r>
                <a:rPr lang="en-US" sz="2400" b="1" dirty="0" err="1"/>
                <a:t>thoát</a:t>
              </a:r>
              <a:r>
                <a:rPr lang="en-US" sz="2400" b="1" dirty="0"/>
                <a:t> </a:t>
              </a:r>
              <a:r>
                <a:rPr lang="en-US" sz="2400" b="1" dirty="0" err="1"/>
                <a:t>ra</a:t>
              </a:r>
              <a:endParaRPr lang="en-US" sz="2400" b="1" dirty="0"/>
            </a:p>
          </p:txBody>
        </p:sp>
        <p:sp>
          <p:nvSpPr>
            <p:cNvPr id="44052" name="Line 20"/>
            <p:cNvSpPr>
              <a:spLocks noChangeShapeType="1"/>
            </p:cNvSpPr>
            <p:nvPr/>
          </p:nvSpPr>
          <p:spPr bwMode="auto">
            <a:xfrm>
              <a:off x="2565" y="1082"/>
              <a:ext cx="105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056" name="Text Box 24"/>
            <p:cNvSpPr txBox="1">
              <a:spLocks noChangeArrowheads="1"/>
            </p:cNvSpPr>
            <p:nvPr/>
          </p:nvSpPr>
          <p:spPr bwMode="auto">
            <a:xfrm>
              <a:off x="2660" y="3100"/>
              <a:ext cx="11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2400" b="1"/>
                <a:t>Kẽm hạt</a:t>
              </a:r>
            </a:p>
          </p:txBody>
        </p:sp>
        <p:sp>
          <p:nvSpPr>
            <p:cNvPr id="44057" name="Line 25"/>
            <p:cNvSpPr>
              <a:spLocks noChangeShapeType="1"/>
            </p:cNvSpPr>
            <p:nvPr/>
          </p:nvSpPr>
          <p:spPr bwMode="auto">
            <a:xfrm>
              <a:off x="2215" y="3271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4065" name="Line 33"/>
          <p:cNvSpPr>
            <a:spLocks noChangeShapeType="1"/>
          </p:cNvSpPr>
          <p:nvPr/>
        </p:nvSpPr>
        <p:spPr bwMode="auto">
          <a:xfrm>
            <a:off x="3229697" y="2683452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82" name="Line 50"/>
          <p:cNvSpPr>
            <a:spLocks noChangeShapeType="1"/>
          </p:cNvSpPr>
          <p:nvPr/>
        </p:nvSpPr>
        <p:spPr bwMode="auto">
          <a:xfrm>
            <a:off x="3991697" y="2683452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83" name="Line 51"/>
          <p:cNvSpPr>
            <a:spLocks noChangeShapeType="1"/>
          </p:cNvSpPr>
          <p:nvPr/>
        </p:nvSpPr>
        <p:spPr bwMode="auto">
          <a:xfrm flipV="1">
            <a:off x="2867747" y="5213927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99" name="Line 67"/>
          <p:cNvSpPr>
            <a:spLocks noChangeShapeType="1"/>
          </p:cNvSpPr>
          <p:nvPr/>
        </p:nvSpPr>
        <p:spPr bwMode="auto">
          <a:xfrm flipV="1">
            <a:off x="2848697" y="417411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214" name="Line 182"/>
          <p:cNvSpPr>
            <a:spLocks noChangeShapeType="1"/>
          </p:cNvSpPr>
          <p:nvPr/>
        </p:nvSpPr>
        <p:spPr bwMode="auto">
          <a:xfrm flipV="1">
            <a:off x="2859810" y="3508952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216" name="Line 184"/>
          <p:cNvSpPr>
            <a:spLocks noChangeShapeType="1"/>
          </p:cNvSpPr>
          <p:nvPr/>
        </p:nvSpPr>
        <p:spPr bwMode="auto">
          <a:xfrm>
            <a:off x="6723785" y="310731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217" name="Line 185"/>
          <p:cNvSpPr>
            <a:spLocks noChangeShapeType="1"/>
          </p:cNvSpPr>
          <p:nvPr/>
        </p:nvSpPr>
        <p:spPr bwMode="auto">
          <a:xfrm>
            <a:off x="6723785" y="394551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218" name="Line 186"/>
          <p:cNvSpPr>
            <a:spLocks noChangeShapeType="1"/>
          </p:cNvSpPr>
          <p:nvPr/>
        </p:nvSpPr>
        <p:spPr bwMode="auto">
          <a:xfrm>
            <a:off x="6723785" y="478371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5732895" y="3408940"/>
            <a:ext cx="816769" cy="26384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7268297" y="3263178"/>
            <a:ext cx="689552" cy="26384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7115897" y="3508952"/>
            <a:ext cx="381000" cy="4365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549664" y="5901602"/>
            <a:ext cx="1063409" cy="2537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7115897" y="4783714"/>
            <a:ext cx="381000" cy="55721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268297" y="4136014"/>
            <a:ext cx="106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Đốt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6" name="Group 17"/>
          <p:cNvGrpSpPr>
            <a:grpSpLocks/>
          </p:cNvGrpSpPr>
          <p:nvPr/>
        </p:nvGrpSpPr>
        <p:grpSpPr bwMode="auto">
          <a:xfrm>
            <a:off x="-43690" y="-24609"/>
            <a:ext cx="6096000" cy="609600"/>
            <a:chOff x="912" y="3036"/>
            <a:chExt cx="3984" cy="912"/>
          </a:xfrm>
        </p:grpSpPr>
        <p:sp>
          <p:nvSpPr>
            <p:cNvPr id="37" name="AutoShape 18"/>
            <p:cNvSpPr>
              <a:spLocks noChangeArrowheads="1"/>
            </p:cNvSpPr>
            <p:nvPr/>
          </p:nvSpPr>
          <p:spPr bwMode="gray">
            <a:xfrm>
              <a:off x="912" y="3036"/>
              <a:ext cx="3984" cy="912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EEEEEE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38" name="Group 19"/>
            <p:cNvGrpSpPr>
              <a:grpSpLocks/>
            </p:cNvGrpSpPr>
            <p:nvPr/>
          </p:nvGrpSpPr>
          <p:grpSpPr bwMode="auto">
            <a:xfrm>
              <a:off x="999" y="3149"/>
              <a:ext cx="702" cy="784"/>
              <a:chOff x="999" y="3149"/>
              <a:chExt cx="702" cy="784"/>
            </a:xfrm>
          </p:grpSpPr>
          <p:sp>
            <p:nvSpPr>
              <p:cNvPr id="40" name="AutoShape 20"/>
              <p:cNvSpPr>
                <a:spLocks noChangeArrowheads="1"/>
              </p:cNvSpPr>
              <p:nvPr/>
            </p:nvSpPr>
            <p:spPr bwMode="gray">
              <a:xfrm>
                <a:off x="999" y="3149"/>
                <a:ext cx="702" cy="685"/>
              </a:xfrm>
              <a:prstGeom prst="roundRect">
                <a:avLst>
                  <a:gd name="adj" fmla="val 11921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 w="38100">
                <a:solidFill>
                  <a:schemeClr val="bg1"/>
                </a:solidFill>
                <a:round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41" name="Freeform 40"/>
              <p:cNvSpPr>
                <a:spLocks/>
              </p:cNvSpPr>
              <p:nvPr/>
            </p:nvSpPr>
            <p:spPr bwMode="gray">
              <a:xfrm>
                <a:off x="1047" y="3165"/>
                <a:ext cx="383" cy="374"/>
              </a:xfrm>
              <a:custGeom>
                <a:avLst/>
                <a:gdLst>
                  <a:gd name="T0" fmla="*/ 118 w 596"/>
                  <a:gd name="T1" fmla="*/ 0 h 598"/>
                  <a:gd name="T2" fmla="*/ 0 w 596"/>
                  <a:gd name="T3" fmla="*/ 118 h 598"/>
                  <a:gd name="T4" fmla="*/ 0 w 596"/>
                  <a:gd name="T5" fmla="*/ 589 h 598"/>
                  <a:gd name="T6" fmla="*/ 161 w 596"/>
                  <a:gd name="T7" fmla="*/ 174 h 598"/>
                  <a:gd name="T8" fmla="*/ 589 w 596"/>
                  <a:gd name="T9" fmla="*/ 0 h 598"/>
                  <a:gd name="T10" fmla="*/ 118 w 596"/>
                  <a:gd name="T11" fmla="*/ 0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folHlink">
                      <a:gamma/>
                      <a:tint val="48627"/>
                      <a:invGamma/>
                    </a:schemeClr>
                  </a:gs>
                  <a:gs pos="100000">
                    <a:schemeClr val="folHlink">
                      <a:alpha val="0"/>
                    </a:schemeClr>
                  </a:gs>
                </a:gsLst>
                <a:lin ang="2700000" scaled="1"/>
              </a:gra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42" name="Text Box 22"/>
              <p:cNvSpPr txBox="1">
                <a:spLocks noChangeArrowheads="1"/>
              </p:cNvSpPr>
              <p:nvPr/>
            </p:nvSpPr>
            <p:spPr bwMode="gray">
              <a:xfrm>
                <a:off x="1098" y="3150"/>
                <a:ext cx="511" cy="7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r>
                  <a:rPr lang="en-US" sz="2800" b="1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II</a:t>
                </a:r>
                <a:endParaRPr lang="en-US" sz="2800" b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9" name="Text Box 23"/>
            <p:cNvSpPr txBox="1">
              <a:spLocks noChangeArrowheads="1"/>
            </p:cNvSpPr>
            <p:nvPr/>
          </p:nvSpPr>
          <p:spPr bwMode="gray">
            <a:xfrm>
              <a:off x="1873" y="3169"/>
              <a:ext cx="2824" cy="536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square">
              <a:spAutoFit/>
            </a:bodyPr>
            <a:lstStyle/>
            <a:p>
              <a:pPr eaLnBrk="0" hangingPunct="0">
                <a:defRPr/>
              </a:pPr>
              <a:r>
                <a:rPr lang="en-US" sz="2600" b="1" i="1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TÍNH CHẤT HÓA HỌC</a:t>
              </a:r>
            </a:p>
          </p:txBody>
        </p:sp>
      </p:grpSp>
      <p:sp>
        <p:nvSpPr>
          <p:cNvPr id="43" name="Rectangle 42">
            <a:hlinkClick r:id="rId5" action="ppaction://hlinkfile"/>
          </p:cNvPr>
          <p:cNvSpPr/>
          <p:nvPr/>
        </p:nvSpPr>
        <p:spPr>
          <a:xfrm>
            <a:off x="715097" y="609600"/>
            <a:ext cx="3657600" cy="4572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oxi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6031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repeatCount="5000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3723 L 0 -0.13252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440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48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repeatCount="50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06152 L 3.33333E-6 -0.09944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440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04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repeatCount="50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7 0.03816 L 0.00087 -0.08141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442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99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repeatCount="50000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2" dur="5000" fill="hold"/>
                                        <p:tgtEl>
                                          <p:spTgt spid="440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repeatCount="50000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1.73913E-6 L 0.25 1.73913E-6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44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repeatCount="50000" accel="50000" decel="5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1.38889E-6 -0.01665 L -1.38889E-6 0.12211 " pathEditMode="relative" rAng="0" ptsTypes="AA">
                                      <p:cBhvr>
                                        <p:cTn id="16" dur="5000" fill="hold"/>
                                        <p:tgtEl>
                                          <p:spTgt spid="442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3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repeatCount="50000" accel="50000" decel="5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1.38889E-6 2.11841E-6 L -1.38889E-6 0.10546 " pathEditMode="relative" rAng="0" ptsTypes="AA">
                                      <p:cBhvr>
                                        <p:cTn id="18" dur="5000" fill="hold"/>
                                        <p:tgtEl>
                                          <p:spTgt spid="442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27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repeatCount="50000" accel="50000" decel="5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1.38889E-6 -0.01665 L -1.38889E-6 0.0555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42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6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65" grpId="0" animBg="1"/>
      <p:bldP spid="44082" grpId="0" animBg="1"/>
      <p:bldP spid="44083" grpId="0" animBg="1"/>
      <p:bldP spid="44099" grpId="0" animBg="1"/>
      <p:bldP spid="44214" grpId="0" animBg="1"/>
      <p:bldP spid="44216" grpId="0" animBg="1"/>
      <p:bldP spid="44217" grpId="0" animBg="1"/>
      <p:bldP spid="44218" grpId="0" animBg="1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668621" y="1600200"/>
            <a:ext cx="4041775" cy="639762"/>
          </a:xfrm>
        </p:spPr>
        <p:txBody>
          <a:bodyPr/>
          <a:lstStyle/>
          <a:p>
            <a:r>
              <a:rPr lang="en-US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Hidro</a:t>
            </a:r>
            <a:r>
              <a:rPr lang="en-US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cháy</a:t>
            </a:r>
            <a:r>
              <a:rPr lang="en-US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oxi</a:t>
            </a:r>
            <a:endParaRPr lang="en-US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17"/>
          <p:cNvGrpSpPr>
            <a:grpSpLocks/>
          </p:cNvGrpSpPr>
          <p:nvPr/>
        </p:nvGrpSpPr>
        <p:grpSpPr bwMode="auto">
          <a:xfrm>
            <a:off x="-6927" y="193964"/>
            <a:ext cx="6096000" cy="609600"/>
            <a:chOff x="912" y="3036"/>
            <a:chExt cx="3984" cy="912"/>
          </a:xfrm>
        </p:grpSpPr>
        <p:sp>
          <p:nvSpPr>
            <p:cNvPr id="11" name="AutoShape 18"/>
            <p:cNvSpPr>
              <a:spLocks noChangeArrowheads="1"/>
            </p:cNvSpPr>
            <p:nvPr/>
          </p:nvSpPr>
          <p:spPr bwMode="gray">
            <a:xfrm>
              <a:off x="912" y="3036"/>
              <a:ext cx="3984" cy="912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EEEEEE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2" name="Group 19"/>
            <p:cNvGrpSpPr>
              <a:grpSpLocks/>
            </p:cNvGrpSpPr>
            <p:nvPr/>
          </p:nvGrpSpPr>
          <p:grpSpPr bwMode="auto">
            <a:xfrm>
              <a:off x="999" y="3149"/>
              <a:ext cx="702" cy="784"/>
              <a:chOff x="999" y="3149"/>
              <a:chExt cx="702" cy="784"/>
            </a:xfrm>
          </p:grpSpPr>
          <p:sp>
            <p:nvSpPr>
              <p:cNvPr id="14" name="AutoShape 20"/>
              <p:cNvSpPr>
                <a:spLocks noChangeArrowheads="1"/>
              </p:cNvSpPr>
              <p:nvPr/>
            </p:nvSpPr>
            <p:spPr bwMode="gray">
              <a:xfrm>
                <a:off x="999" y="3149"/>
                <a:ext cx="702" cy="685"/>
              </a:xfrm>
              <a:prstGeom prst="roundRect">
                <a:avLst>
                  <a:gd name="adj" fmla="val 11921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 w="38100">
                <a:solidFill>
                  <a:schemeClr val="bg1"/>
                </a:solidFill>
                <a:round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15" name="Freeform 14"/>
              <p:cNvSpPr>
                <a:spLocks/>
              </p:cNvSpPr>
              <p:nvPr/>
            </p:nvSpPr>
            <p:spPr bwMode="gray">
              <a:xfrm>
                <a:off x="1047" y="3165"/>
                <a:ext cx="383" cy="374"/>
              </a:xfrm>
              <a:custGeom>
                <a:avLst/>
                <a:gdLst>
                  <a:gd name="T0" fmla="*/ 118 w 596"/>
                  <a:gd name="T1" fmla="*/ 0 h 598"/>
                  <a:gd name="T2" fmla="*/ 0 w 596"/>
                  <a:gd name="T3" fmla="*/ 118 h 598"/>
                  <a:gd name="T4" fmla="*/ 0 w 596"/>
                  <a:gd name="T5" fmla="*/ 589 h 598"/>
                  <a:gd name="T6" fmla="*/ 161 w 596"/>
                  <a:gd name="T7" fmla="*/ 174 h 598"/>
                  <a:gd name="T8" fmla="*/ 589 w 596"/>
                  <a:gd name="T9" fmla="*/ 0 h 598"/>
                  <a:gd name="T10" fmla="*/ 118 w 596"/>
                  <a:gd name="T11" fmla="*/ 0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folHlink">
                      <a:gamma/>
                      <a:tint val="48627"/>
                      <a:invGamma/>
                    </a:schemeClr>
                  </a:gs>
                  <a:gs pos="100000">
                    <a:schemeClr val="folHlink">
                      <a:alpha val="0"/>
                    </a:schemeClr>
                  </a:gs>
                </a:gsLst>
                <a:lin ang="2700000" scaled="1"/>
              </a:gra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16" name="Text Box 22"/>
              <p:cNvSpPr txBox="1">
                <a:spLocks noChangeArrowheads="1"/>
              </p:cNvSpPr>
              <p:nvPr/>
            </p:nvSpPr>
            <p:spPr bwMode="gray">
              <a:xfrm>
                <a:off x="1098" y="3150"/>
                <a:ext cx="511" cy="7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r>
                  <a:rPr lang="en-US" sz="2800" b="1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II</a:t>
                </a:r>
                <a:endParaRPr lang="en-US" sz="2800" b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3" name="Text Box 23"/>
            <p:cNvSpPr txBox="1">
              <a:spLocks noChangeArrowheads="1"/>
            </p:cNvSpPr>
            <p:nvPr/>
          </p:nvSpPr>
          <p:spPr bwMode="gray">
            <a:xfrm>
              <a:off x="1873" y="3169"/>
              <a:ext cx="2824" cy="536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square">
              <a:spAutoFit/>
            </a:bodyPr>
            <a:lstStyle/>
            <a:p>
              <a:pPr eaLnBrk="0" hangingPunct="0">
                <a:defRPr/>
              </a:pPr>
              <a:r>
                <a:rPr lang="en-US" sz="2600" b="1" i="1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TÍNH CHẤT HÓA HỌC</a:t>
              </a:r>
            </a:p>
          </p:txBody>
        </p:sp>
      </p:grpSp>
      <p:sp>
        <p:nvSpPr>
          <p:cNvPr id="17" name="Rectangle 16">
            <a:hlinkClick r:id="rId4" action="ppaction://hlinkfile"/>
          </p:cNvPr>
          <p:cNvSpPr/>
          <p:nvPr/>
        </p:nvSpPr>
        <p:spPr>
          <a:xfrm>
            <a:off x="785675" y="1066800"/>
            <a:ext cx="3657600" cy="4572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oxi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Hidro cháy trong oxi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0421" y="2317173"/>
            <a:ext cx="5263377" cy="3947534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 flipV="1">
            <a:off x="5673283" y="2822864"/>
            <a:ext cx="831579" cy="1295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5680210" y="4104409"/>
            <a:ext cx="824652" cy="100099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5784579" y="2275609"/>
            <a:ext cx="3359421" cy="5334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Hidro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cháy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5812288" y="5177410"/>
            <a:ext cx="3359421" cy="10668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6590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1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video>
              <p:cMediaNode vol="80000">
                <p:cTn id="32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</p:childTnLst>
        </p:cTn>
      </p:par>
    </p:tnLst>
    <p:bldLst>
      <p:bldP spid="9" grpId="0" animBg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9" y="0"/>
            <a:ext cx="3810000" cy="2857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745" y="6927"/>
            <a:ext cx="3581400" cy="285057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6782" y="-6927"/>
            <a:ext cx="3048000" cy="2864428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>
            <a:off x="5943600" y="1432213"/>
            <a:ext cx="533400" cy="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5378586"/>
              </p:ext>
            </p:extLst>
          </p:nvPr>
        </p:nvGraphicFramePr>
        <p:xfrm>
          <a:off x="62344" y="3200401"/>
          <a:ext cx="5652655" cy="36231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10037"/>
                <a:gridCol w="1842618"/>
              </a:tblGrid>
              <a:tr h="941805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Hiện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tượng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9E1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Dự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đoán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sản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phẩm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9E16"/>
                    </a:solidFill>
                  </a:tcPr>
                </a:tc>
              </a:tr>
              <a:tr h="719624">
                <a:tc>
                  <a:txBody>
                    <a:bodyPr/>
                    <a:lstStyle/>
                    <a:p>
                      <a:pPr algn="l"/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………………………………………..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…………….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9624">
                <a:tc>
                  <a:txBody>
                    <a:bodyPr/>
                    <a:lstStyle/>
                    <a:p>
                      <a:pPr algn="l"/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………………………………………..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2091">
                <a:tc gridSpan="2">
                  <a:txBody>
                    <a:bodyPr/>
                    <a:lstStyle/>
                    <a:p>
                      <a:pPr algn="l"/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PTHH </a:t>
                      </a:r>
                      <a:r>
                        <a:rPr lang="en-US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của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phản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ứng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:……………………………………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6" name="Straight Arrow Connector 15"/>
          <p:cNvCxnSpPr/>
          <p:nvPr/>
        </p:nvCxnSpPr>
        <p:spPr>
          <a:xfrm flipV="1">
            <a:off x="2182092" y="685800"/>
            <a:ext cx="457200" cy="670213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2590800" y="2286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8001000" y="2590800"/>
            <a:ext cx="228600" cy="60960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8115300" y="32004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15000" y="3962400"/>
            <a:ext cx="34290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xảy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(1)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(2)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đoán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PTHH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phản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US" sz="2400" dirty="0"/>
          </a:p>
        </p:txBody>
      </p:sp>
      <p:sp>
        <p:nvSpPr>
          <p:cNvPr id="23" name="Oval 22"/>
          <p:cNvSpPr/>
          <p:nvPr/>
        </p:nvSpPr>
        <p:spPr>
          <a:xfrm>
            <a:off x="20782" y="4308634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90055" y="5055613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287982" y="4147672"/>
            <a:ext cx="123305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(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</a:t>
            </a:r>
            <a:r>
              <a:rPr lang="en-US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2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O)</a:t>
            </a:r>
            <a:endParaRPr lang="en-US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endParaRPr lang="en-US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61110" y="4280796"/>
            <a:ext cx="3290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Hidro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cháy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endParaRPr lang="en-US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61110" y="5008840"/>
            <a:ext cx="3290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thủy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mờ</a:t>
            </a:r>
            <a:endParaRPr lang="en-US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362200" y="5715000"/>
            <a:ext cx="31588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</a:rPr>
              <a:t>2H</a:t>
            </a:r>
            <a:r>
              <a:rPr lang="en-US" sz="2400" b="1" baseline="-25000" dirty="0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</a:rPr>
              <a:t> + O</a:t>
            </a:r>
            <a:r>
              <a:rPr lang="en-US" sz="2400" b="1" baseline="-25000" dirty="0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            2H</a:t>
            </a:r>
            <a:r>
              <a:rPr lang="en-US" sz="2400" b="1" baseline="-25000" dirty="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2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sym typeface="Wingdings" pitchFamily="2" charset="2"/>
              </a:rPr>
              <a:t>O</a:t>
            </a:r>
          </a:p>
          <a:p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29" name="Text Box 6"/>
          <p:cNvSpPr txBox="1">
            <a:spLocks noChangeArrowheads="1"/>
          </p:cNvSpPr>
          <p:nvPr/>
        </p:nvSpPr>
        <p:spPr bwMode="auto">
          <a:xfrm>
            <a:off x="3900056" y="5536122"/>
            <a:ext cx="1371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</a:rPr>
              <a:t>t</a:t>
            </a:r>
            <a:r>
              <a:rPr lang="en-US" sz="2000" b="1" baseline="30000" dirty="0" smtClean="0">
                <a:solidFill>
                  <a:srgbClr val="0000FF"/>
                </a:solidFill>
                <a:latin typeface="Times New Roman" pitchFamily="18" charset="0"/>
              </a:rPr>
              <a:t>o</a:t>
            </a:r>
            <a:endParaRPr lang="en-US" sz="20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30" name="Line 7"/>
          <p:cNvSpPr>
            <a:spLocks noChangeShapeType="1"/>
          </p:cNvSpPr>
          <p:nvPr/>
        </p:nvSpPr>
        <p:spPr bwMode="auto">
          <a:xfrm>
            <a:off x="3719945" y="5983114"/>
            <a:ext cx="609600" cy="0"/>
          </a:xfrm>
          <a:prstGeom prst="line">
            <a:avLst/>
          </a:prstGeom>
          <a:ln>
            <a:solidFill>
              <a:srgbClr val="0000FF"/>
            </a:solidFill>
            <a:headEnd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>
              <a:solidFill>
                <a:srgbClr val="0000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87982" y="6927"/>
            <a:ext cx="165561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phản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ứng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12973" y="6927"/>
            <a:ext cx="165561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phản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ứng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874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 animBg="1"/>
      <p:bldP spid="24" grpId="0" animBg="1"/>
      <p:bldP spid="25" grpId="0"/>
      <p:bldP spid="26" grpId="0"/>
      <p:bldP spid="27" grpId="0"/>
      <p:bldP spid="28" grpId="0"/>
      <p:bldP spid="29" grpId="0"/>
      <p:bldP spid="3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Oval 2"/>
          <p:cNvSpPr>
            <a:spLocks noChangeArrowheads="1"/>
          </p:cNvSpPr>
          <p:nvPr/>
        </p:nvSpPr>
        <p:spPr bwMode="auto">
          <a:xfrm rot="18124116">
            <a:off x="298715" y="1490663"/>
            <a:ext cx="804863" cy="833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hlink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/>
        </p:spPr>
        <p:txBody>
          <a:bodyPr vert="eaVert" wrap="none" anchor="ctr"/>
          <a:lstStyle/>
          <a:p>
            <a:pPr>
              <a:spcBef>
                <a:spcPct val="0"/>
              </a:spcBef>
              <a:defRPr/>
            </a:pPr>
            <a:r>
              <a:rPr 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O</a:t>
            </a:r>
          </a:p>
        </p:txBody>
      </p:sp>
      <p:sp>
        <p:nvSpPr>
          <p:cNvPr id="235523" name="Oval 3"/>
          <p:cNvSpPr>
            <a:spLocks noChangeArrowheads="1"/>
          </p:cNvSpPr>
          <p:nvPr/>
        </p:nvSpPr>
        <p:spPr bwMode="auto">
          <a:xfrm rot="18124116">
            <a:off x="601398" y="1952362"/>
            <a:ext cx="815975" cy="838729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hlink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/>
        </p:spPr>
        <p:txBody>
          <a:bodyPr vert="eaVert" wrap="none" anchor="ctr"/>
          <a:lstStyle/>
          <a:p>
            <a:pPr>
              <a:spcBef>
                <a:spcPct val="0"/>
              </a:spcBef>
              <a:defRPr/>
            </a:pPr>
            <a:r>
              <a:rPr 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O</a:t>
            </a:r>
          </a:p>
        </p:txBody>
      </p:sp>
      <p:sp>
        <p:nvSpPr>
          <p:cNvPr id="235524" name="Oval 4"/>
          <p:cNvSpPr>
            <a:spLocks noChangeArrowheads="1"/>
          </p:cNvSpPr>
          <p:nvPr/>
        </p:nvSpPr>
        <p:spPr bwMode="auto">
          <a:xfrm>
            <a:off x="1676136" y="1184276"/>
            <a:ext cx="457729" cy="43497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2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vi-VN" sz="1800" b="0">
              <a:cs typeface="Arial" charset="0"/>
            </a:endParaRPr>
          </a:p>
        </p:txBody>
      </p:sp>
      <p:sp>
        <p:nvSpPr>
          <p:cNvPr id="235525" name="Oval 5"/>
          <p:cNvSpPr>
            <a:spLocks noChangeArrowheads="1"/>
          </p:cNvSpPr>
          <p:nvPr/>
        </p:nvSpPr>
        <p:spPr bwMode="auto">
          <a:xfrm>
            <a:off x="1828271" y="1354139"/>
            <a:ext cx="457729" cy="43497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2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vi-VN"/>
          </a:p>
        </p:txBody>
      </p:sp>
      <p:sp>
        <p:nvSpPr>
          <p:cNvPr id="235526" name="Oval 6"/>
          <p:cNvSpPr>
            <a:spLocks noChangeArrowheads="1"/>
          </p:cNvSpPr>
          <p:nvPr/>
        </p:nvSpPr>
        <p:spPr bwMode="auto">
          <a:xfrm rot="18124116">
            <a:off x="588434" y="1944688"/>
            <a:ext cx="804863" cy="833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hlink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/>
        </p:spPr>
        <p:txBody>
          <a:bodyPr vert="eaVert" wrap="none" anchor="ctr"/>
          <a:lstStyle/>
          <a:p>
            <a:pPr>
              <a:spcBef>
                <a:spcPct val="0"/>
              </a:spcBef>
              <a:defRPr/>
            </a:pPr>
            <a:r>
              <a:rPr 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O</a:t>
            </a:r>
          </a:p>
        </p:txBody>
      </p:sp>
      <p:sp>
        <p:nvSpPr>
          <p:cNvPr id="235527" name="Oval 7"/>
          <p:cNvSpPr>
            <a:spLocks noChangeArrowheads="1"/>
          </p:cNvSpPr>
          <p:nvPr/>
        </p:nvSpPr>
        <p:spPr bwMode="auto">
          <a:xfrm>
            <a:off x="1828271" y="2497138"/>
            <a:ext cx="457729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2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vi-VN" sz="1800" b="0">
              <a:cs typeface="Arial" charset="0"/>
            </a:endParaRPr>
          </a:p>
        </p:txBody>
      </p:sp>
      <p:sp>
        <p:nvSpPr>
          <p:cNvPr id="235528" name="Oval 8"/>
          <p:cNvSpPr>
            <a:spLocks noChangeArrowheads="1"/>
          </p:cNvSpPr>
          <p:nvPr/>
        </p:nvSpPr>
        <p:spPr bwMode="auto">
          <a:xfrm>
            <a:off x="1981729" y="2725738"/>
            <a:ext cx="456407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2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vi-VN"/>
          </a:p>
        </p:txBody>
      </p:sp>
      <p:sp>
        <p:nvSpPr>
          <p:cNvPr id="235529" name="Oval 9"/>
          <p:cNvSpPr>
            <a:spLocks noChangeArrowheads="1"/>
          </p:cNvSpPr>
          <p:nvPr/>
        </p:nvSpPr>
        <p:spPr bwMode="auto">
          <a:xfrm rot="18124116">
            <a:off x="318559" y="1446213"/>
            <a:ext cx="804863" cy="8334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hlink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/>
        </p:spPr>
        <p:txBody>
          <a:bodyPr vert="eaVert" wrap="none" anchor="ctr"/>
          <a:lstStyle/>
          <a:p>
            <a:pPr>
              <a:spcBef>
                <a:spcPct val="0"/>
              </a:spcBef>
              <a:defRPr/>
            </a:pPr>
            <a:r>
              <a:rPr 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O</a:t>
            </a:r>
          </a:p>
        </p:txBody>
      </p:sp>
      <p:sp>
        <p:nvSpPr>
          <p:cNvPr id="235530" name="Oval 10"/>
          <p:cNvSpPr>
            <a:spLocks noChangeArrowheads="1"/>
          </p:cNvSpPr>
          <p:nvPr/>
        </p:nvSpPr>
        <p:spPr bwMode="auto">
          <a:xfrm rot="18124116">
            <a:off x="4089401" y="2063486"/>
            <a:ext cx="838200" cy="838729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hlink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/>
        </p:spPr>
        <p:txBody>
          <a:bodyPr vert="eaVert" wrap="none" anchor="ctr"/>
          <a:lstStyle/>
          <a:p>
            <a:pPr>
              <a:spcBef>
                <a:spcPct val="0"/>
              </a:spcBef>
              <a:defRPr/>
            </a:pPr>
            <a:r>
              <a:rPr 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O</a:t>
            </a:r>
          </a:p>
        </p:txBody>
      </p:sp>
      <p:sp>
        <p:nvSpPr>
          <p:cNvPr id="235531" name="Oval 11"/>
          <p:cNvSpPr>
            <a:spLocks noChangeArrowheads="1"/>
          </p:cNvSpPr>
          <p:nvPr/>
        </p:nvSpPr>
        <p:spPr bwMode="auto">
          <a:xfrm>
            <a:off x="1676136" y="1139826"/>
            <a:ext cx="457729" cy="43497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2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vi-VN" sz="1800" b="0">
              <a:cs typeface="Arial" charset="0"/>
            </a:endParaRPr>
          </a:p>
        </p:txBody>
      </p:sp>
      <p:sp>
        <p:nvSpPr>
          <p:cNvPr id="235532" name="Oval 12"/>
          <p:cNvSpPr>
            <a:spLocks noChangeArrowheads="1"/>
          </p:cNvSpPr>
          <p:nvPr/>
        </p:nvSpPr>
        <p:spPr bwMode="auto">
          <a:xfrm>
            <a:off x="1828271" y="1354139"/>
            <a:ext cx="457729" cy="43497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2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vi-VN" sz="1800" b="0">
              <a:cs typeface="Arial" charset="0"/>
            </a:endParaRPr>
          </a:p>
        </p:txBody>
      </p:sp>
      <p:sp>
        <p:nvSpPr>
          <p:cNvPr id="235533" name="Oval 13"/>
          <p:cNvSpPr>
            <a:spLocks noChangeArrowheads="1"/>
          </p:cNvSpPr>
          <p:nvPr/>
        </p:nvSpPr>
        <p:spPr bwMode="auto">
          <a:xfrm>
            <a:off x="1828271" y="2497138"/>
            <a:ext cx="457729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2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vi-VN" sz="1800" b="0">
              <a:cs typeface="Arial" charset="0"/>
            </a:endParaRPr>
          </a:p>
        </p:txBody>
      </p:sp>
      <p:sp>
        <p:nvSpPr>
          <p:cNvPr id="235534" name="Oval 14"/>
          <p:cNvSpPr>
            <a:spLocks noChangeArrowheads="1"/>
          </p:cNvSpPr>
          <p:nvPr/>
        </p:nvSpPr>
        <p:spPr bwMode="auto">
          <a:xfrm>
            <a:off x="1981729" y="2725738"/>
            <a:ext cx="456407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2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vi-VN" sz="1800" b="0">
              <a:cs typeface="Arial" charset="0"/>
            </a:endParaRPr>
          </a:p>
        </p:txBody>
      </p:sp>
      <p:sp>
        <p:nvSpPr>
          <p:cNvPr id="235535" name="Oval 15"/>
          <p:cNvSpPr>
            <a:spLocks noChangeArrowheads="1"/>
          </p:cNvSpPr>
          <p:nvPr/>
        </p:nvSpPr>
        <p:spPr bwMode="auto">
          <a:xfrm rot="18124116">
            <a:off x="5354903" y="1220524"/>
            <a:ext cx="828675" cy="870479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hlink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/>
        </p:spPr>
        <p:txBody>
          <a:bodyPr vert="eaVert" wrap="none" anchor="ctr"/>
          <a:lstStyle/>
          <a:p>
            <a:pPr>
              <a:spcBef>
                <a:spcPct val="0"/>
              </a:spcBef>
              <a:defRPr/>
            </a:pPr>
            <a:r>
              <a:rPr 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O</a:t>
            </a:r>
          </a:p>
        </p:txBody>
      </p:sp>
      <p:sp>
        <p:nvSpPr>
          <p:cNvPr id="235536" name="Oval 16"/>
          <p:cNvSpPr>
            <a:spLocks noChangeArrowheads="1"/>
          </p:cNvSpPr>
          <p:nvPr/>
        </p:nvSpPr>
        <p:spPr bwMode="auto">
          <a:xfrm>
            <a:off x="3810001" y="1446213"/>
            <a:ext cx="457729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2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vi-VN" sz="1800" b="0">
              <a:cs typeface="Arial" charset="0"/>
            </a:endParaRPr>
          </a:p>
        </p:txBody>
      </p:sp>
      <p:sp>
        <p:nvSpPr>
          <p:cNvPr id="235537" name="Oval 17"/>
          <p:cNvSpPr>
            <a:spLocks noChangeArrowheads="1"/>
          </p:cNvSpPr>
          <p:nvPr/>
        </p:nvSpPr>
        <p:spPr bwMode="auto">
          <a:xfrm>
            <a:off x="5486136" y="2246313"/>
            <a:ext cx="457729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2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vi-VN" sz="1800" b="0">
              <a:cs typeface="Arial" charset="0"/>
            </a:endParaRPr>
          </a:p>
        </p:txBody>
      </p:sp>
      <p:sp>
        <p:nvSpPr>
          <p:cNvPr id="235538" name="Oval 18"/>
          <p:cNvSpPr>
            <a:spLocks noChangeArrowheads="1"/>
          </p:cNvSpPr>
          <p:nvPr/>
        </p:nvSpPr>
        <p:spPr bwMode="auto">
          <a:xfrm>
            <a:off x="5029729" y="2779713"/>
            <a:ext cx="456407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2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vi-VN" sz="1800" b="0">
              <a:cs typeface="Arial" charset="0"/>
            </a:endParaRP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 rot="-2587695">
            <a:off x="457729" y="233363"/>
            <a:ext cx="608542" cy="685800"/>
            <a:chOff x="1488" y="1008"/>
            <a:chExt cx="384" cy="432"/>
          </a:xfrm>
        </p:grpSpPr>
        <p:sp>
          <p:nvSpPr>
            <p:cNvPr id="13378" name="Oval 20"/>
            <p:cNvSpPr>
              <a:spLocks noChangeArrowheads="1"/>
            </p:cNvSpPr>
            <p:nvPr/>
          </p:nvSpPr>
          <p:spPr bwMode="auto">
            <a:xfrm>
              <a:off x="1488" y="1008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tx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endParaRPr lang="vi-VN" sz="1800" b="0">
                <a:cs typeface="Arial" charset="0"/>
              </a:endParaRPr>
            </a:p>
          </p:txBody>
        </p:sp>
        <p:sp>
          <p:nvSpPr>
            <p:cNvPr id="13379" name="Oval 21"/>
            <p:cNvSpPr>
              <a:spLocks noChangeArrowheads="1"/>
            </p:cNvSpPr>
            <p:nvPr/>
          </p:nvSpPr>
          <p:spPr bwMode="auto">
            <a:xfrm>
              <a:off x="1584" y="1152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tx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</p:grp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1676136" y="233363"/>
            <a:ext cx="1295135" cy="762000"/>
            <a:chOff x="1056" y="288"/>
            <a:chExt cx="816" cy="480"/>
          </a:xfrm>
        </p:grpSpPr>
        <p:sp>
          <p:nvSpPr>
            <p:cNvPr id="235543" name="Oval 23"/>
            <p:cNvSpPr>
              <a:spLocks noChangeArrowheads="1"/>
            </p:cNvSpPr>
            <p:nvPr/>
          </p:nvSpPr>
          <p:spPr bwMode="auto">
            <a:xfrm rot="-3475884">
              <a:off x="1074" y="270"/>
              <a:ext cx="472" cy="50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hlink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/>
          </p:spPr>
          <p:txBody>
            <a:bodyPr vert="eaVert" wrap="none" anchor="ctr"/>
            <a:lstStyle/>
            <a:p>
              <a:pPr>
                <a:spcBef>
                  <a:spcPct val="0"/>
                </a:spcBef>
                <a:defRPr/>
              </a:pPr>
              <a:r>
                <a:rPr lang="en-US" sz="280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O</a:t>
              </a:r>
            </a:p>
          </p:txBody>
        </p:sp>
        <p:sp>
          <p:nvSpPr>
            <p:cNvPr id="235544" name="Oval 24"/>
            <p:cNvSpPr>
              <a:spLocks noChangeArrowheads="1"/>
            </p:cNvSpPr>
            <p:nvPr/>
          </p:nvSpPr>
          <p:spPr bwMode="auto">
            <a:xfrm rot="-3475884">
              <a:off x="1379" y="275"/>
              <a:ext cx="480" cy="505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hlink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/>
          </p:spPr>
          <p:txBody>
            <a:bodyPr vert="eaVert" wrap="none" anchor="ctr"/>
            <a:lstStyle/>
            <a:p>
              <a:pPr>
                <a:spcBef>
                  <a:spcPct val="0"/>
                </a:spcBef>
                <a:defRPr/>
              </a:pPr>
              <a:r>
                <a:rPr lang="en-US" sz="280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O</a:t>
              </a:r>
            </a:p>
          </p:txBody>
        </p:sp>
      </p:grpSp>
      <p:grpSp>
        <p:nvGrpSpPr>
          <p:cNvPr id="4" name="Group 25"/>
          <p:cNvGrpSpPr>
            <a:grpSpLocks/>
          </p:cNvGrpSpPr>
          <p:nvPr/>
        </p:nvGrpSpPr>
        <p:grpSpPr bwMode="auto">
          <a:xfrm>
            <a:off x="6858000" y="80963"/>
            <a:ext cx="1295136" cy="838200"/>
            <a:chOff x="4176" y="2976"/>
            <a:chExt cx="912" cy="624"/>
          </a:xfrm>
        </p:grpSpPr>
        <p:sp>
          <p:nvSpPr>
            <p:cNvPr id="13373" name="Oval 26"/>
            <p:cNvSpPr>
              <a:spLocks noChangeArrowheads="1"/>
            </p:cNvSpPr>
            <p:nvPr/>
          </p:nvSpPr>
          <p:spPr bwMode="auto">
            <a:xfrm rot="-3475884">
              <a:off x="4320" y="2976"/>
              <a:ext cx="624" cy="62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hlink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13374" name="Oval 27"/>
            <p:cNvSpPr>
              <a:spLocks noChangeArrowheads="1"/>
            </p:cNvSpPr>
            <p:nvPr/>
          </p:nvSpPr>
          <p:spPr bwMode="auto">
            <a:xfrm>
              <a:off x="4176" y="3168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tx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13375" name="Oval 28"/>
            <p:cNvSpPr>
              <a:spLocks noChangeArrowheads="1"/>
            </p:cNvSpPr>
            <p:nvPr/>
          </p:nvSpPr>
          <p:spPr bwMode="auto">
            <a:xfrm>
              <a:off x="4800" y="3072"/>
              <a:ext cx="288" cy="2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tx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endParaRPr lang="vi-VN" sz="1800" b="0">
                <a:cs typeface="Arial" charset="0"/>
              </a:endParaRPr>
            </a:p>
          </p:txBody>
        </p:sp>
      </p:grpSp>
      <p:sp>
        <p:nvSpPr>
          <p:cNvPr id="235549" name="Text Box 29"/>
          <p:cNvSpPr txBox="1">
            <a:spLocks noChangeArrowheads="1"/>
          </p:cNvSpPr>
          <p:nvPr/>
        </p:nvSpPr>
        <p:spPr bwMode="auto">
          <a:xfrm>
            <a:off x="1143000" y="385763"/>
            <a:ext cx="685271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l" eaLnBrk="1" hangingPunct="1"/>
            <a:r>
              <a:rPr lang="en-US">
                <a:solidFill>
                  <a:srgbClr val="000099"/>
                </a:solidFill>
                <a:cs typeface="Arial" charset="0"/>
              </a:rPr>
              <a:t>H</a:t>
            </a:r>
            <a:r>
              <a:rPr lang="en-US" baseline="-25000">
                <a:solidFill>
                  <a:srgbClr val="000099"/>
                </a:solidFill>
                <a:cs typeface="Arial" charset="0"/>
              </a:rPr>
              <a:t>2</a:t>
            </a:r>
          </a:p>
        </p:txBody>
      </p:sp>
      <p:sp>
        <p:nvSpPr>
          <p:cNvPr id="235550" name="Text Box 30"/>
          <p:cNvSpPr txBox="1">
            <a:spLocks noChangeArrowheads="1"/>
          </p:cNvSpPr>
          <p:nvPr/>
        </p:nvSpPr>
        <p:spPr bwMode="auto">
          <a:xfrm>
            <a:off x="2971271" y="385763"/>
            <a:ext cx="686594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l" eaLnBrk="1" hangingPunct="1"/>
            <a:r>
              <a:rPr lang="en-US">
                <a:solidFill>
                  <a:srgbClr val="000099"/>
                </a:solidFill>
                <a:cs typeface="Arial" charset="0"/>
              </a:rPr>
              <a:t>O</a:t>
            </a:r>
            <a:r>
              <a:rPr lang="en-US" baseline="-25000">
                <a:solidFill>
                  <a:srgbClr val="000099"/>
                </a:solidFill>
                <a:cs typeface="Arial" charset="0"/>
              </a:rPr>
              <a:t>2</a:t>
            </a:r>
          </a:p>
        </p:txBody>
      </p:sp>
      <p:sp>
        <p:nvSpPr>
          <p:cNvPr id="235551" name="Text Box 31"/>
          <p:cNvSpPr txBox="1">
            <a:spLocks noChangeArrowheads="1"/>
          </p:cNvSpPr>
          <p:nvPr/>
        </p:nvSpPr>
        <p:spPr bwMode="auto">
          <a:xfrm>
            <a:off x="8153136" y="233363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l" eaLnBrk="1" hangingPunct="1"/>
            <a:r>
              <a:rPr lang="en-US">
                <a:solidFill>
                  <a:srgbClr val="000099"/>
                </a:solidFill>
                <a:cs typeface="Arial" charset="0"/>
              </a:rPr>
              <a:t>H</a:t>
            </a:r>
            <a:r>
              <a:rPr lang="en-US" baseline="-25000">
                <a:solidFill>
                  <a:srgbClr val="000099"/>
                </a:solidFill>
                <a:cs typeface="Arial" charset="0"/>
              </a:rPr>
              <a:t>2</a:t>
            </a:r>
            <a:r>
              <a:rPr lang="en-US">
                <a:solidFill>
                  <a:srgbClr val="000099"/>
                </a:solidFill>
                <a:cs typeface="Arial" charset="0"/>
              </a:rPr>
              <a:t>O</a:t>
            </a:r>
            <a:endParaRPr lang="en-US" baseline="-25000">
              <a:solidFill>
                <a:srgbClr val="000099"/>
              </a:solidFill>
              <a:cs typeface="Arial" charset="0"/>
            </a:endParaRPr>
          </a:p>
        </p:txBody>
      </p:sp>
      <p:sp>
        <p:nvSpPr>
          <p:cNvPr id="235552" name="Text Box 32"/>
          <p:cNvSpPr txBox="1">
            <a:spLocks noChangeArrowheads="1"/>
          </p:cNvSpPr>
          <p:nvPr/>
        </p:nvSpPr>
        <p:spPr bwMode="auto">
          <a:xfrm>
            <a:off x="609865" y="3357563"/>
            <a:ext cx="2209271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l" eaLnBrk="1" hangingPunct="1"/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phản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35553" name="Text Box 33"/>
          <p:cNvSpPr txBox="1">
            <a:spLocks noChangeArrowheads="1"/>
          </p:cNvSpPr>
          <p:nvPr/>
        </p:nvSpPr>
        <p:spPr bwMode="auto">
          <a:xfrm>
            <a:off x="3505729" y="3370264"/>
            <a:ext cx="327554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l" eaLnBrk="1" hangingPunct="1"/>
            <a:r>
              <a:rPr lang="en-US" sz="2000">
                <a:latin typeface="Times New Roman" pitchFamily="18" charset="0"/>
                <a:cs typeface="Times New Roman" pitchFamily="18" charset="0"/>
              </a:rPr>
              <a:t>Trong quá trình phản ứng.</a:t>
            </a:r>
          </a:p>
        </p:txBody>
      </p:sp>
      <p:sp>
        <p:nvSpPr>
          <p:cNvPr id="235554" name="Text Box 34"/>
          <p:cNvSpPr txBox="1">
            <a:spLocks noChangeArrowheads="1"/>
          </p:cNvSpPr>
          <p:nvPr/>
        </p:nvSpPr>
        <p:spPr bwMode="auto">
          <a:xfrm>
            <a:off x="7073636" y="3398839"/>
            <a:ext cx="1911614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l" eaLnBrk="1" hangingPunct="1"/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phản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ứng</a:t>
            </a:r>
            <a:endParaRPr lang="en-US" sz="1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55" name="Line 35"/>
          <p:cNvSpPr>
            <a:spLocks noChangeShapeType="1"/>
          </p:cNvSpPr>
          <p:nvPr/>
        </p:nvSpPr>
        <p:spPr bwMode="auto">
          <a:xfrm>
            <a:off x="2438136" y="2208214"/>
            <a:ext cx="914135" cy="1587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556" name="Line 36"/>
          <p:cNvSpPr>
            <a:spLocks noChangeShapeType="1"/>
          </p:cNvSpPr>
          <p:nvPr/>
        </p:nvSpPr>
        <p:spPr bwMode="auto">
          <a:xfrm>
            <a:off x="6705865" y="2208214"/>
            <a:ext cx="914135" cy="1587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557" name="AutoShape 37"/>
          <p:cNvSpPr>
            <a:spLocks/>
          </p:cNvSpPr>
          <p:nvPr/>
        </p:nvSpPr>
        <p:spPr bwMode="auto">
          <a:xfrm>
            <a:off x="3505729" y="1255713"/>
            <a:ext cx="75407" cy="2247900"/>
          </a:xfrm>
          <a:prstGeom prst="leftBracket">
            <a:avLst>
              <a:gd name="adj" fmla="val 248420"/>
            </a:avLst>
          </a:prstGeom>
          <a:noFill/>
          <a:ln w="38100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vi-VN"/>
          </a:p>
        </p:txBody>
      </p:sp>
      <p:sp>
        <p:nvSpPr>
          <p:cNvPr id="235558" name="AutoShape 38"/>
          <p:cNvSpPr>
            <a:spLocks/>
          </p:cNvSpPr>
          <p:nvPr/>
        </p:nvSpPr>
        <p:spPr bwMode="auto">
          <a:xfrm flipH="1">
            <a:off x="6451865" y="1331913"/>
            <a:ext cx="74083" cy="2171700"/>
          </a:xfrm>
          <a:prstGeom prst="leftBracket">
            <a:avLst>
              <a:gd name="adj" fmla="val 244286"/>
            </a:avLst>
          </a:prstGeom>
          <a:noFill/>
          <a:ln w="38100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vi-VN"/>
          </a:p>
        </p:txBody>
      </p:sp>
      <p:sp>
        <p:nvSpPr>
          <p:cNvPr id="235596" name="Oval 76"/>
          <p:cNvSpPr>
            <a:spLocks noChangeArrowheads="1"/>
          </p:cNvSpPr>
          <p:nvPr/>
        </p:nvSpPr>
        <p:spPr bwMode="auto">
          <a:xfrm>
            <a:off x="4495271" y="989013"/>
            <a:ext cx="457729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tx2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vi-VN" sz="1800" b="0">
              <a:cs typeface="Arial" charset="0"/>
            </a:endParaRPr>
          </a:p>
        </p:txBody>
      </p:sp>
      <p:sp>
        <p:nvSpPr>
          <p:cNvPr id="13345" name="Rectangle 77"/>
          <p:cNvSpPr>
            <a:spLocks noChangeArrowheads="1"/>
          </p:cNvSpPr>
          <p:nvPr/>
        </p:nvSpPr>
        <p:spPr bwMode="auto">
          <a:xfrm>
            <a:off x="254000" y="1030289"/>
            <a:ext cx="8572500" cy="27082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vi-VN"/>
          </a:p>
        </p:txBody>
      </p:sp>
      <p:sp>
        <p:nvSpPr>
          <p:cNvPr id="41" name="Text Box 4"/>
          <p:cNvSpPr txBox="1">
            <a:spLocks noChangeArrowheads="1"/>
          </p:cNvSpPr>
          <p:nvPr/>
        </p:nvSpPr>
        <p:spPr bwMode="auto">
          <a:xfrm>
            <a:off x="2387696" y="4388644"/>
            <a:ext cx="4114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 Box 5"/>
          <p:cNvSpPr txBox="1">
            <a:spLocks noChangeArrowheads="1"/>
          </p:cNvSpPr>
          <p:nvPr/>
        </p:nvSpPr>
        <p:spPr bwMode="auto">
          <a:xfrm>
            <a:off x="2387696" y="4648200"/>
            <a:ext cx="3886200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en-US" sz="2400" dirty="0"/>
          </a:p>
          <a:p>
            <a:pPr>
              <a:spcBef>
                <a:spcPct val="50000"/>
              </a:spcBef>
            </a:pPr>
            <a:r>
              <a:rPr lang="en-US" sz="2600" b="1" dirty="0" smtClean="0">
                <a:solidFill>
                  <a:srgbClr val="FF0000"/>
                </a:solidFill>
                <a:latin typeface="Times New Roman" pitchFamily="18" charset="0"/>
              </a:rPr>
              <a:t>2H</a:t>
            </a:r>
            <a:r>
              <a:rPr lang="en-US" sz="26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2</a:t>
            </a:r>
            <a:r>
              <a:rPr lang="en-US" sz="2600" b="1" dirty="0" smtClean="0">
                <a:solidFill>
                  <a:srgbClr val="FF0000"/>
                </a:solidFill>
                <a:latin typeface="Times New Roman" pitchFamily="18" charset="0"/>
              </a:rPr>
              <a:t> + O</a:t>
            </a:r>
            <a:r>
              <a:rPr lang="en-US" sz="26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2</a:t>
            </a:r>
            <a:r>
              <a:rPr lang="en-US" sz="2600" b="1" dirty="0" smtClean="0">
                <a:solidFill>
                  <a:srgbClr val="FF0000"/>
                </a:solidFill>
                <a:latin typeface="Times New Roman" pitchFamily="18" charset="0"/>
                <a:sym typeface="Wingdings" pitchFamily="2" charset="2"/>
              </a:rPr>
              <a:t>            2H</a:t>
            </a:r>
            <a:r>
              <a:rPr lang="en-US" sz="2600" b="1" baseline="-25000" dirty="0" smtClean="0">
                <a:solidFill>
                  <a:srgbClr val="FF0000"/>
                </a:solidFill>
                <a:latin typeface="Times New Roman" pitchFamily="18" charset="0"/>
                <a:sym typeface="Wingdings" pitchFamily="2" charset="2"/>
              </a:rPr>
              <a:t>2</a:t>
            </a:r>
            <a:r>
              <a:rPr lang="en-US" sz="2600" b="1" dirty="0" smtClean="0">
                <a:solidFill>
                  <a:srgbClr val="FF0000"/>
                </a:solidFill>
                <a:latin typeface="Times New Roman" pitchFamily="18" charset="0"/>
                <a:sym typeface="Wingdings" pitchFamily="2" charset="2"/>
              </a:rPr>
              <a:t>O</a:t>
            </a:r>
          </a:p>
          <a:p>
            <a:pPr>
              <a:spcBef>
                <a:spcPct val="50000"/>
              </a:spcBef>
            </a:pPr>
            <a:endParaRPr lang="en-US" sz="2600" b="1" dirty="0">
              <a:latin typeface="Times New Roman" pitchFamily="18" charset="0"/>
            </a:endParaRPr>
          </a:p>
        </p:txBody>
      </p:sp>
      <p:sp>
        <p:nvSpPr>
          <p:cNvPr id="43" name="Text Box 6"/>
          <p:cNvSpPr txBox="1">
            <a:spLocks noChangeArrowheads="1"/>
          </p:cNvSpPr>
          <p:nvPr/>
        </p:nvSpPr>
        <p:spPr bwMode="auto">
          <a:xfrm>
            <a:off x="3892106" y="5085273"/>
            <a:ext cx="1371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</a:rPr>
              <a:t>t</a:t>
            </a:r>
            <a:r>
              <a:rPr lang="en-US" sz="20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o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4" name="Line 7"/>
          <p:cNvSpPr>
            <a:spLocks noChangeShapeType="1"/>
          </p:cNvSpPr>
          <p:nvPr/>
        </p:nvSpPr>
        <p:spPr bwMode="auto">
          <a:xfrm>
            <a:off x="3865482" y="5468293"/>
            <a:ext cx="609600" cy="0"/>
          </a:xfrm>
          <a:prstGeom prst="line">
            <a:avLst/>
          </a:prstGeom>
          <a:ln>
            <a:solidFill>
              <a:srgbClr val="FF0000"/>
            </a:solidFill>
            <a:headEnd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380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35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35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2355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2355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2355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2355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2355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2355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35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5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5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5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35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27 -0.03587 L 0.51684 -0.10231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2355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806" y="-3333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94175E-7 L 0.37066 0.10656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2355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24" y="5317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8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5" dur="2000" fill="hold"/>
                                        <p:tgtEl>
                                          <p:spTgt spid="2355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8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7" dur="2000" fill="hold"/>
                                        <p:tgtEl>
                                          <p:spTgt spid="2355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5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35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35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35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225 0.03328 " pathEditMode="relative" ptsTypes="AA">
                                      <p:cBhvr>
                                        <p:cTn id="71" dur="2000" fill="hold"/>
                                        <p:tgtEl>
                                          <p:spTgt spid="2355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2" presetID="8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000" fill="hold"/>
                                        <p:tgtEl>
                                          <p:spTgt spid="2355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0.01203 L 0.29167 -0.05162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2355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83" y="-1991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8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7" dur="2000" fill="hold"/>
                                        <p:tgtEl>
                                          <p:spTgt spid="2355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5 0.01109 L 0.35 0.07767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2355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50" y="3329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8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1" dur="2000" fill="hold"/>
                                        <p:tgtEl>
                                          <p:spTgt spid="2355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4 -0.00324 L 0.375 -0.08102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2355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67" y="-3889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8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5" dur="2000" fill="hold"/>
                                        <p:tgtEl>
                                          <p:spTgt spid="2355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235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35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35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35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35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35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35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35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35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8" presetID="0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07407E-6 L 0.31666 0.00093 " pathEditMode="relative" rAng="0" ptsTypes="AA">
                                      <p:cBhvr>
                                        <p:cTn id="119" dur="2000" fill="hold"/>
                                        <p:tgtEl>
                                          <p:spTgt spid="2355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33" y="46"/>
                                    </p:animMotion>
                                  </p:childTnLst>
                                </p:cTn>
                              </p:par>
                              <p:par>
                                <p:cTn id="120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16 -0.00555 L 0.23334 -0.0222 " pathEditMode="relative" rAng="0" ptsTypes="AA">
                                      <p:cBhvr>
                                        <p:cTn id="121" dur="2000" fill="hold"/>
                                        <p:tgtEl>
                                          <p:spTgt spid="2355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75" y="-832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11111E-6 L 0.43334 0.025 " pathEditMode="relative" rAng="0" ptsTypes="AA">
                                      <p:cBhvr>
                                        <p:cTn id="123" dur="2000" fill="hold"/>
                                        <p:tgtEl>
                                          <p:spTgt spid="2355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67" y="1250"/>
                                    </p:animMotion>
                                  </p:childTnLst>
                                </p:cTn>
                              </p:par>
                              <p:par>
                                <p:cTn id="124" presetID="8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5" dur="2000" fill="hold"/>
                                        <p:tgtEl>
                                          <p:spTgt spid="2355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6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7" dur="2000" fill="hold"/>
                                        <p:tgtEl>
                                          <p:spTgt spid="2355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8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9" dur="2000" fill="hold"/>
                                        <p:tgtEl>
                                          <p:spTgt spid="2355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0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07407E-6 L 0.39027 0.07199 " pathEditMode="relative" rAng="0" ptsTypes="AA">
                                      <p:cBhvr>
                                        <p:cTn id="131" dur="2000" fill="hold"/>
                                        <p:tgtEl>
                                          <p:spTgt spid="2355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14" y="3588"/>
                                    </p:animMotion>
                                  </p:childTnLst>
                                </p:cTn>
                              </p:par>
                              <p:par>
                                <p:cTn id="132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3 -0.01111 L 0.24167 0.0287 " pathEditMode="relative" rAng="0" ptsTypes="AA">
                                      <p:cBhvr>
                                        <p:cTn id="133" dur="2000" fill="hold"/>
                                        <p:tgtEl>
                                          <p:spTgt spid="2355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991"/>
                                    </p:animMotion>
                                  </p:childTnLst>
                                </p:cTn>
                              </p:par>
                              <p:par>
                                <p:cTn id="134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3658 L 0.325 0.05417 " pathEditMode="relative" rAng="0" ptsTypes="AA">
                                      <p:cBhvr>
                                        <p:cTn id="135" dur="2000" fill="hold"/>
                                        <p:tgtEl>
                                          <p:spTgt spid="2355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50" y="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37" presetID="8" presetClass="emph" presetSubtype="0" repeatCount="indefinite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8" dur="2000" fill="hold"/>
                                        <p:tgtEl>
                                          <p:spTgt spid="2355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0" dur="2000" fill="hold"/>
                                        <p:tgtEl>
                                          <p:spTgt spid="2355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2" dur="2000" fill="hold"/>
                                        <p:tgtEl>
                                          <p:spTgt spid="2355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235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1" dur="500"/>
                                        <p:tgtEl>
                                          <p:spTgt spid="235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22" grpId="0" animBg="1"/>
      <p:bldP spid="235523" grpId="0" animBg="1"/>
      <p:bldP spid="235524" grpId="0" animBg="1"/>
      <p:bldP spid="235525" grpId="0" animBg="1"/>
      <p:bldP spid="235526" grpId="0" animBg="1"/>
      <p:bldP spid="235526" grpId="1" animBg="1"/>
      <p:bldP spid="235526" grpId="2" animBg="1"/>
      <p:bldP spid="235527" grpId="0" animBg="1"/>
      <p:bldP spid="235528" grpId="0" animBg="1"/>
      <p:bldP spid="235529" grpId="0" animBg="1"/>
      <p:bldP spid="235529" grpId="1" animBg="1"/>
      <p:bldP spid="235529" grpId="2" animBg="1"/>
      <p:bldP spid="235530" grpId="0" animBg="1"/>
      <p:bldP spid="235530" grpId="1" animBg="1"/>
      <p:bldP spid="235530" grpId="2" animBg="1"/>
      <p:bldP spid="235531" grpId="0" animBg="1"/>
      <p:bldP spid="235531" grpId="1" animBg="1"/>
      <p:bldP spid="235531" grpId="2" animBg="1"/>
      <p:bldP spid="235532" grpId="0" animBg="1"/>
      <p:bldP spid="235532" grpId="1" animBg="1"/>
      <p:bldP spid="235532" grpId="2" animBg="1"/>
      <p:bldP spid="235533" grpId="0" animBg="1"/>
      <p:bldP spid="235533" grpId="1" animBg="1"/>
      <p:bldP spid="235533" grpId="2" animBg="1"/>
      <p:bldP spid="235534" grpId="0" animBg="1"/>
      <p:bldP spid="235534" grpId="1" animBg="1"/>
      <p:bldP spid="235534" grpId="2" animBg="1"/>
      <p:bldP spid="235535" grpId="0" animBg="1"/>
      <p:bldP spid="235535" grpId="1" animBg="1"/>
      <p:bldP spid="235535" grpId="2" animBg="1"/>
      <p:bldP spid="235536" grpId="0" animBg="1"/>
      <p:bldP spid="235536" grpId="1" animBg="1"/>
      <p:bldP spid="235536" grpId="2" animBg="1"/>
      <p:bldP spid="235537" grpId="0" animBg="1"/>
      <p:bldP spid="235537" grpId="1" animBg="1"/>
      <p:bldP spid="235538" grpId="0" animBg="1"/>
      <p:bldP spid="235538" grpId="1" animBg="1"/>
      <p:bldP spid="235549" grpId="0"/>
      <p:bldP spid="235550" grpId="0"/>
      <p:bldP spid="235552" grpId="0"/>
      <p:bldP spid="235553" grpId="0"/>
      <p:bldP spid="235555" grpId="0" animBg="1"/>
      <p:bldP spid="235556" grpId="0" animBg="1"/>
      <p:bldP spid="235557" grpId="0" animBg="1"/>
      <p:bldP spid="235558" grpId="0" animBg="1"/>
      <p:bldP spid="235596" grpId="0" animBg="1"/>
      <p:bldP spid="235596" grpId="1" animBg="1"/>
      <p:bldP spid="235596" grpId="2" animBg="1"/>
      <p:bldP spid="41" grpId="0"/>
      <p:bldP spid="42" grpId="0"/>
      <p:bldP spid="43" grpId="0"/>
      <p:bldP spid="4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Đốt</a:t>
            </a:r>
            <a:r>
              <a:rPr lang="en-US" dirty="0" smtClean="0"/>
              <a:t> </a:t>
            </a:r>
            <a:r>
              <a:rPr lang="en-US" dirty="0" err="1" smtClean="0"/>
              <a:t>hỗn</a:t>
            </a:r>
            <a:r>
              <a:rPr lang="en-US" dirty="0" smtClean="0"/>
              <a:t> </a:t>
            </a:r>
            <a:r>
              <a:rPr lang="en-US" dirty="0" err="1" smtClean="0"/>
              <a:t>hợp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hidro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oxi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HÓA HỌC 8- H2 + O2 - PHẢN ỨNG NỔ.mp4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41942.905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86000" y="1524000"/>
            <a:ext cx="4776787" cy="4776788"/>
          </a:xfrm>
        </p:spPr>
      </p:pic>
    </p:spTree>
    <p:extLst>
      <p:ext uri="{BB962C8B-B14F-4D97-AF65-F5344CB8AC3E}">
        <p14:creationId xmlns:p14="http://schemas.microsoft.com/office/powerpoint/2010/main" val="1823396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6" name="Picture 4" descr="bong-vi-bong-bay-phat-no-ly-giai-hien-tuong-ky-cu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82" y="1107643"/>
            <a:ext cx="8153400" cy="5564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TextBox 1"/>
          <p:cNvSpPr txBox="1">
            <a:spLocks noChangeArrowheads="1"/>
          </p:cNvSpPr>
          <p:nvPr/>
        </p:nvSpPr>
        <p:spPr bwMode="auto">
          <a:xfrm>
            <a:off x="1600200" y="45428"/>
            <a:ext cx="70866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 SỐ TAI NẠN DO NỔ BONG BÓNG VÀ KHINH KHÍ CẦU</a:t>
            </a:r>
          </a:p>
        </p:txBody>
      </p:sp>
    </p:spTree>
    <p:extLst>
      <p:ext uri="{BB962C8B-B14F-4D97-AF65-F5344CB8AC3E}">
        <p14:creationId xmlns:p14="http://schemas.microsoft.com/office/powerpoint/2010/main" val="22933565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9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4" name="Picture 6" descr="20140117220853-anh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835901"/>
            <a:ext cx="4572000" cy="317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5" name="Text Box 7"/>
          <p:cNvSpPr txBox="1">
            <a:spLocks noChangeArrowheads="1"/>
          </p:cNvSpPr>
          <p:nvPr/>
        </p:nvSpPr>
        <p:spPr bwMode="auto">
          <a:xfrm>
            <a:off x="1447800" y="5357314"/>
            <a:ext cx="6553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nổ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bóng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bay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bơm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H</a:t>
            </a:r>
            <a:r>
              <a:rPr lang="en-US" sz="28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2" name="TextBox 5"/>
          <p:cNvSpPr txBox="1">
            <a:spLocks noChangeArrowheads="1"/>
          </p:cNvSpPr>
          <p:nvPr/>
        </p:nvSpPr>
        <p:spPr bwMode="auto">
          <a:xfrm>
            <a:off x="1295400" y="304800"/>
            <a:ext cx="70866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 SỐ TAI NẠN DO NỔ BONG BÓNG VÀ KHINH KHI CẦU</a:t>
            </a:r>
          </a:p>
        </p:txBody>
      </p:sp>
      <p:pic>
        <p:nvPicPr>
          <p:cNvPr id="21509" name="Picture 2" descr="Kết quả hình ảnh cho tai nạn nổ bóng ba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0" y="1850000"/>
            <a:ext cx="4121150" cy="31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47016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8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8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33400"/>
            <a:ext cx="2819400" cy="18288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hidro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khiết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Straight Arrow Connector 4"/>
          <p:cNvCxnSpPr>
            <a:stCxn id="2" idx="3"/>
          </p:cNvCxnSpPr>
          <p:nvPr/>
        </p:nvCxnSpPr>
        <p:spPr>
          <a:xfrm>
            <a:off x="3048000" y="1447800"/>
            <a:ext cx="1905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5022272" y="533400"/>
            <a:ext cx="3283528" cy="18288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Thử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khiết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hidro</a:t>
            </a:r>
            <a:endParaRPr lang="en-US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67200" y="3352800"/>
            <a:ext cx="4495800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ống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hidro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đốt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ngọn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đèn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cồn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6830286" y="2438400"/>
            <a:ext cx="1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9075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7" y="2261862"/>
            <a:ext cx="4788223" cy="4562894"/>
          </a:xfrm>
          <a:prstGeom prst="rect">
            <a:avLst/>
          </a:prstGeom>
        </p:spPr>
      </p:pic>
      <p:grpSp>
        <p:nvGrpSpPr>
          <p:cNvPr id="31" name="Group 10"/>
          <p:cNvGrpSpPr>
            <a:grpSpLocks/>
          </p:cNvGrpSpPr>
          <p:nvPr/>
        </p:nvGrpSpPr>
        <p:grpSpPr bwMode="auto">
          <a:xfrm>
            <a:off x="3951180" y="2804004"/>
            <a:ext cx="5382595" cy="838200"/>
            <a:chOff x="912" y="2016"/>
            <a:chExt cx="3891" cy="912"/>
          </a:xfrm>
        </p:grpSpPr>
        <p:sp>
          <p:nvSpPr>
            <p:cNvPr id="32" name="AutoShape 11"/>
            <p:cNvSpPr>
              <a:spLocks noChangeArrowheads="1"/>
            </p:cNvSpPr>
            <p:nvPr/>
          </p:nvSpPr>
          <p:spPr bwMode="gray">
            <a:xfrm>
              <a:off x="912" y="2016"/>
              <a:ext cx="3813" cy="912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2F2F2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sz="2800"/>
            </a:p>
          </p:txBody>
        </p:sp>
        <p:grpSp>
          <p:nvGrpSpPr>
            <p:cNvPr id="33" name="Group 12"/>
            <p:cNvGrpSpPr>
              <a:grpSpLocks/>
            </p:cNvGrpSpPr>
            <p:nvPr/>
          </p:nvGrpSpPr>
          <p:grpSpPr bwMode="auto">
            <a:xfrm>
              <a:off x="1005" y="2146"/>
              <a:ext cx="716" cy="667"/>
              <a:chOff x="1005" y="2146"/>
              <a:chExt cx="716" cy="667"/>
            </a:xfrm>
          </p:grpSpPr>
          <p:sp>
            <p:nvSpPr>
              <p:cNvPr id="35" name="AutoShape 13"/>
              <p:cNvSpPr>
                <a:spLocks noChangeArrowheads="1"/>
              </p:cNvSpPr>
              <p:nvPr/>
            </p:nvSpPr>
            <p:spPr bwMode="gray">
              <a:xfrm>
                <a:off x="1005" y="2167"/>
                <a:ext cx="716" cy="646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chemeClr val="hlink">
                      <a:gamma/>
                      <a:tint val="72549"/>
                      <a:invGamma/>
                    </a:schemeClr>
                  </a:gs>
                  <a:gs pos="100000">
                    <a:schemeClr val="hlink"/>
                  </a:gs>
                </a:gsLst>
                <a:lin ang="5400000" scaled="1"/>
              </a:gradFill>
              <a:ln w="38100">
                <a:solidFill>
                  <a:schemeClr val="bg1"/>
                </a:solidFill>
                <a:round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en-US" sz="1600">
                  <a:cs typeface="+mn-cs"/>
                </a:endParaRPr>
              </a:p>
            </p:txBody>
          </p:sp>
          <p:sp>
            <p:nvSpPr>
              <p:cNvPr id="36" name="Freeform 35"/>
              <p:cNvSpPr>
                <a:spLocks/>
              </p:cNvSpPr>
              <p:nvPr/>
            </p:nvSpPr>
            <p:spPr bwMode="gray">
              <a:xfrm>
                <a:off x="1045" y="2146"/>
                <a:ext cx="383" cy="373"/>
              </a:xfrm>
              <a:custGeom>
                <a:avLst/>
                <a:gdLst>
                  <a:gd name="T0" fmla="*/ 118 w 596"/>
                  <a:gd name="T1" fmla="*/ 0 h 598"/>
                  <a:gd name="T2" fmla="*/ 0 w 596"/>
                  <a:gd name="T3" fmla="*/ 118 h 598"/>
                  <a:gd name="T4" fmla="*/ 0 w 596"/>
                  <a:gd name="T5" fmla="*/ 589 h 598"/>
                  <a:gd name="T6" fmla="*/ 161 w 596"/>
                  <a:gd name="T7" fmla="*/ 174 h 598"/>
                  <a:gd name="T8" fmla="*/ 589 w 596"/>
                  <a:gd name="T9" fmla="*/ 0 h 598"/>
                  <a:gd name="T10" fmla="*/ 118 w 596"/>
                  <a:gd name="T11" fmla="*/ 0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hlink">
                      <a:gamma/>
                      <a:tint val="42353"/>
                      <a:invGamma/>
                    </a:schemeClr>
                  </a:gs>
                  <a:gs pos="100000">
                    <a:schemeClr val="hlink">
                      <a:alpha val="0"/>
                    </a:schemeClr>
                  </a:gs>
                </a:gsLst>
                <a:lin ang="2700000" scaled="1"/>
              </a:gra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US" sz="1600">
                  <a:cs typeface="+mn-cs"/>
                </a:endParaRPr>
              </a:p>
            </p:txBody>
          </p:sp>
          <p:sp>
            <p:nvSpPr>
              <p:cNvPr id="37" name="Text Box 15"/>
              <p:cNvSpPr txBox="1">
                <a:spLocks noChangeArrowheads="1"/>
              </p:cNvSpPr>
              <p:nvPr/>
            </p:nvSpPr>
            <p:spPr bwMode="gray">
              <a:xfrm>
                <a:off x="1098" y="2149"/>
                <a:ext cx="511" cy="569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n-US" sz="2800" b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I</a:t>
                </a:r>
                <a:endParaRPr lang="en-US" sz="2800" b="1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4" name="Text Box 16"/>
            <p:cNvSpPr txBox="1">
              <a:spLocks noChangeArrowheads="1"/>
            </p:cNvSpPr>
            <p:nvPr/>
          </p:nvSpPr>
          <p:spPr bwMode="gray">
            <a:xfrm>
              <a:off x="1873" y="2216"/>
              <a:ext cx="2930" cy="5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28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TÍNH CHẤT VẬT LÍ</a:t>
              </a:r>
            </a:p>
          </p:txBody>
        </p:sp>
      </p:grpSp>
      <p:grpSp>
        <p:nvGrpSpPr>
          <p:cNvPr id="38" name="Group 17"/>
          <p:cNvGrpSpPr>
            <a:grpSpLocks/>
          </p:cNvGrpSpPr>
          <p:nvPr/>
        </p:nvGrpSpPr>
        <p:grpSpPr bwMode="auto">
          <a:xfrm>
            <a:off x="4074436" y="4094018"/>
            <a:ext cx="5259339" cy="838200"/>
            <a:chOff x="912" y="3036"/>
            <a:chExt cx="3984" cy="912"/>
          </a:xfrm>
        </p:grpSpPr>
        <p:sp>
          <p:nvSpPr>
            <p:cNvPr id="39" name="AutoShape 18"/>
            <p:cNvSpPr>
              <a:spLocks noChangeArrowheads="1"/>
            </p:cNvSpPr>
            <p:nvPr/>
          </p:nvSpPr>
          <p:spPr bwMode="gray">
            <a:xfrm>
              <a:off x="912" y="3036"/>
              <a:ext cx="3984" cy="912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EEEEEE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sz="1600"/>
            </a:p>
          </p:txBody>
        </p:sp>
        <p:grpSp>
          <p:nvGrpSpPr>
            <p:cNvPr id="40" name="Group 19"/>
            <p:cNvGrpSpPr>
              <a:grpSpLocks/>
            </p:cNvGrpSpPr>
            <p:nvPr/>
          </p:nvGrpSpPr>
          <p:grpSpPr bwMode="auto">
            <a:xfrm>
              <a:off x="999" y="3063"/>
              <a:ext cx="702" cy="705"/>
              <a:chOff x="999" y="3063"/>
              <a:chExt cx="702" cy="705"/>
            </a:xfrm>
          </p:grpSpPr>
          <p:sp>
            <p:nvSpPr>
              <p:cNvPr id="42" name="AutoShape 20"/>
              <p:cNvSpPr>
                <a:spLocks noChangeArrowheads="1"/>
              </p:cNvSpPr>
              <p:nvPr/>
            </p:nvSpPr>
            <p:spPr bwMode="gray">
              <a:xfrm>
                <a:off x="999" y="3103"/>
                <a:ext cx="702" cy="665"/>
              </a:xfrm>
              <a:prstGeom prst="roundRect">
                <a:avLst>
                  <a:gd name="adj" fmla="val 11921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 w="38100">
                <a:solidFill>
                  <a:schemeClr val="bg1"/>
                </a:solidFill>
                <a:round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en-US" sz="1600">
                  <a:cs typeface="+mn-cs"/>
                </a:endParaRPr>
              </a:p>
            </p:txBody>
          </p:sp>
          <p:sp>
            <p:nvSpPr>
              <p:cNvPr id="43" name="Freeform 42"/>
              <p:cNvSpPr>
                <a:spLocks/>
              </p:cNvSpPr>
              <p:nvPr/>
            </p:nvSpPr>
            <p:spPr bwMode="gray">
              <a:xfrm>
                <a:off x="1047" y="3165"/>
                <a:ext cx="383" cy="374"/>
              </a:xfrm>
              <a:custGeom>
                <a:avLst/>
                <a:gdLst>
                  <a:gd name="T0" fmla="*/ 118 w 596"/>
                  <a:gd name="T1" fmla="*/ 0 h 598"/>
                  <a:gd name="T2" fmla="*/ 0 w 596"/>
                  <a:gd name="T3" fmla="*/ 118 h 598"/>
                  <a:gd name="T4" fmla="*/ 0 w 596"/>
                  <a:gd name="T5" fmla="*/ 589 h 598"/>
                  <a:gd name="T6" fmla="*/ 161 w 596"/>
                  <a:gd name="T7" fmla="*/ 174 h 598"/>
                  <a:gd name="T8" fmla="*/ 589 w 596"/>
                  <a:gd name="T9" fmla="*/ 0 h 598"/>
                  <a:gd name="T10" fmla="*/ 118 w 596"/>
                  <a:gd name="T11" fmla="*/ 0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folHlink">
                      <a:gamma/>
                      <a:tint val="48627"/>
                      <a:invGamma/>
                    </a:schemeClr>
                  </a:gs>
                  <a:gs pos="100000">
                    <a:schemeClr val="folHlink">
                      <a:alpha val="0"/>
                    </a:schemeClr>
                  </a:gs>
                </a:gsLst>
                <a:lin ang="2700000" scaled="1"/>
              </a:gra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US" sz="1600">
                  <a:cs typeface="+mn-cs"/>
                </a:endParaRPr>
              </a:p>
            </p:txBody>
          </p:sp>
          <p:sp>
            <p:nvSpPr>
              <p:cNvPr id="44" name="Text Box 22"/>
              <p:cNvSpPr txBox="1">
                <a:spLocks noChangeArrowheads="1"/>
              </p:cNvSpPr>
              <p:nvPr/>
            </p:nvSpPr>
            <p:spPr bwMode="gray">
              <a:xfrm>
                <a:off x="1098" y="3063"/>
                <a:ext cx="511" cy="5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r>
                  <a:rPr lang="en-US" sz="2800" b="1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II</a:t>
                </a:r>
                <a:endParaRPr lang="en-US" sz="2800" b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1" name="Text Box 23"/>
            <p:cNvSpPr txBox="1">
              <a:spLocks noChangeArrowheads="1"/>
            </p:cNvSpPr>
            <p:nvPr/>
          </p:nvSpPr>
          <p:spPr bwMode="gray">
            <a:xfrm>
              <a:off x="1873" y="3169"/>
              <a:ext cx="2930" cy="56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en-US" sz="2800" b="1" i="1" dirty="0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TÍNH CHẤT HÓA HỌC</a:t>
              </a:r>
            </a:p>
          </p:txBody>
        </p:sp>
      </p:grpSp>
      <p:sp>
        <p:nvSpPr>
          <p:cNvPr id="45" name="Rectangle 44"/>
          <p:cNvSpPr/>
          <p:nvPr/>
        </p:nvSpPr>
        <p:spPr>
          <a:xfrm>
            <a:off x="4847236" y="4966854"/>
            <a:ext cx="3958627" cy="4572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oxi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Rectangle 44"/>
          <p:cNvSpPr>
            <a:spLocks noGrp="1" noChangeArrowheads="1"/>
          </p:cNvSpPr>
          <p:nvPr>
            <p:ph type="title" idx="4294967295"/>
          </p:nvPr>
        </p:nvSpPr>
        <p:spPr>
          <a:xfrm>
            <a:off x="539815" y="838200"/>
            <a:ext cx="8229600" cy="1634042"/>
          </a:xfrm>
        </p:spPr>
        <p:txBody>
          <a:bodyPr anchorCtr="1">
            <a:noAutofit/>
          </a:bodyPr>
          <a:lstStyle/>
          <a:p>
            <a:pPr eaLnBrk="1" hangingPunct="1">
              <a:defRPr/>
            </a:pP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TIẾT 47- BÀI 31</a:t>
            </a:r>
            <a:b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TÍNH CHẤT- ỨNG DỤNG CỦA HIDRO</a:t>
            </a:r>
            <a:endParaRPr lang="en-US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52600" y="381000"/>
            <a:ext cx="655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CHƯƠNG 5: HIDRO- NƯỚC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0084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2" descr="Cov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41805">
            <a:off x="3031239" y="4314914"/>
            <a:ext cx="2971800" cy="806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1" descr="Cov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937943">
            <a:off x="3834715" y="3097281"/>
            <a:ext cx="2590800" cy="1646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9" descr="Cov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060" y="3027044"/>
            <a:ext cx="2908300" cy="733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8" descr="Cov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23" y="1825562"/>
            <a:ext cx="2474913" cy="833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7" descr="Cov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22" y="1501303"/>
            <a:ext cx="2400300" cy="574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6" descr="Cove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122" y="740000"/>
            <a:ext cx="4159250" cy="131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5" descr="Cove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061" y="1567095"/>
            <a:ext cx="2751137" cy="2100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23" y="2436214"/>
            <a:ext cx="1898683" cy="180933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 rot="3155634">
            <a:off x="4826160" y="6026979"/>
            <a:ext cx="950336" cy="461665"/>
          </a:xfrm>
          <a:prstGeom prst="rect">
            <a:avLst/>
          </a:prstGeom>
          <a:solidFill>
            <a:srgbClr val="39F52B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2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Curved Connector 3"/>
          <p:cNvCxnSpPr/>
          <p:nvPr/>
        </p:nvCxnSpPr>
        <p:spPr>
          <a:xfrm flipV="1">
            <a:off x="6407727" y="3760151"/>
            <a:ext cx="914400" cy="735649"/>
          </a:xfrm>
          <a:prstGeom prst="curvedConnector3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7315200" y="3505200"/>
            <a:ext cx="16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Curved Connector 6"/>
          <p:cNvCxnSpPr/>
          <p:nvPr/>
        </p:nvCxnSpPr>
        <p:spPr>
          <a:xfrm>
            <a:off x="6400800" y="4495800"/>
            <a:ext cx="914400" cy="533400"/>
          </a:xfrm>
          <a:prstGeom prst="curvedConnector3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322127" y="4829145"/>
            <a:ext cx="16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Tỏa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nhiệt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366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Nhóm 45">
            <a:extLst>
              <a:ext uri="{FF2B5EF4-FFF2-40B4-BE49-F238E27FC236}">
                <a16:creationId xmlns:a16="http://schemas.microsoft.com/office/drawing/2014/main" xmlns="" id="{CF075CAA-D5C1-4C1B-8C07-30847482281C}"/>
              </a:ext>
            </a:extLst>
          </p:cNvPr>
          <p:cNvGrpSpPr/>
          <p:nvPr/>
        </p:nvGrpSpPr>
        <p:grpSpPr>
          <a:xfrm>
            <a:off x="443657" y="199056"/>
            <a:ext cx="2884938" cy="6459887"/>
            <a:chOff x="571507" y="1"/>
            <a:chExt cx="3090075" cy="6459887"/>
          </a:xfrm>
        </p:grpSpPr>
        <p:grpSp>
          <p:nvGrpSpPr>
            <p:cNvPr id="20" name="Nhóm 19">
              <a:extLst>
                <a:ext uri="{FF2B5EF4-FFF2-40B4-BE49-F238E27FC236}">
                  <a16:creationId xmlns:a16="http://schemas.microsoft.com/office/drawing/2014/main" xmlns="" id="{AB1BB053-327A-408C-9A52-C3EEEE958526}"/>
                </a:ext>
              </a:extLst>
            </p:cNvPr>
            <p:cNvGrpSpPr/>
            <p:nvPr/>
          </p:nvGrpSpPr>
          <p:grpSpPr>
            <a:xfrm>
              <a:off x="571507" y="1852818"/>
              <a:ext cx="3090075" cy="4607070"/>
              <a:chOff x="571507" y="1852818"/>
              <a:chExt cx="3090075" cy="4607070"/>
            </a:xfrm>
          </p:grpSpPr>
          <p:sp>
            <p:nvSpPr>
              <p:cNvPr id="19" name="Hình chữ nhật 18">
                <a:extLst>
                  <a:ext uri="{FF2B5EF4-FFF2-40B4-BE49-F238E27FC236}">
                    <a16:creationId xmlns:a16="http://schemas.microsoft.com/office/drawing/2014/main" xmlns="" id="{04576A73-F508-449A-9485-5BAB6E92C5C3}"/>
                  </a:ext>
                </a:extLst>
              </p:cNvPr>
              <p:cNvSpPr/>
              <p:nvPr/>
            </p:nvSpPr>
            <p:spPr>
              <a:xfrm rot="21423101">
                <a:off x="1679242" y="1852818"/>
                <a:ext cx="1982340" cy="4559107"/>
              </a:xfrm>
              <a:prstGeom prst="rect">
                <a:avLst/>
              </a:prstGeom>
              <a:solidFill>
                <a:schemeClr val="tx1"/>
              </a:solidFill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BZ"/>
              </a:p>
            </p:txBody>
          </p:sp>
          <p:pic>
            <p:nvPicPr>
              <p:cNvPr id="18" name="Hình ảnh 17">
                <a:extLst>
                  <a:ext uri="{FF2B5EF4-FFF2-40B4-BE49-F238E27FC236}">
                    <a16:creationId xmlns:a16="http://schemas.microsoft.com/office/drawing/2014/main" xmlns="" id="{A50D1C13-638B-49CB-B990-EC14186090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71507" y="1978940"/>
                <a:ext cx="2834886" cy="4480948"/>
              </a:xfrm>
              <a:prstGeom prst="rect">
                <a:avLst/>
              </a:prstGeo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</p:grpSp>
        <p:grpSp>
          <p:nvGrpSpPr>
            <p:cNvPr id="21" name="Nhóm 20">
              <a:extLst>
                <a:ext uri="{FF2B5EF4-FFF2-40B4-BE49-F238E27FC236}">
                  <a16:creationId xmlns:a16="http://schemas.microsoft.com/office/drawing/2014/main" xmlns="" id="{1CF7DBC5-B18D-4F20-86B5-53C88F664428}"/>
                </a:ext>
              </a:extLst>
            </p:cNvPr>
            <p:cNvGrpSpPr/>
            <p:nvPr/>
          </p:nvGrpSpPr>
          <p:grpSpPr>
            <a:xfrm>
              <a:off x="1590665" y="1"/>
              <a:ext cx="1034205" cy="2262204"/>
              <a:chOff x="1590665" y="123986"/>
              <a:chExt cx="1034205" cy="2107221"/>
            </a:xfrm>
          </p:grpSpPr>
          <p:pic>
            <p:nvPicPr>
              <p:cNvPr id="3" name="Hình ảnh 2">
                <a:extLst>
                  <a:ext uri="{FF2B5EF4-FFF2-40B4-BE49-F238E27FC236}">
                    <a16:creationId xmlns:a16="http://schemas.microsoft.com/office/drawing/2014/main" xmlns="" id="{CD05A37B-1284-4CC7-A3B8-C8BCE5606C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clrChange>
                  <a:clrFrom>
                    <a:srgbClr val="F6F6F6"/>
                  </a:clrFrom>
                  <a:clrTo>
                    <a:srgbClr val="F6F6F6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90665" y="1240413"/>
                <a:ext cx="1034205" cy="990794"/>
              </a:xfrm>
              <a:prstGeom prst="rect">
                <a:avLst/>
              </a:prstGeom>
            </p:spPr>
          </p:pic>
          <p:cxnSp>
            <p:nvCxnSpPr>
              <p:cNvPr id="5" name="Đường nối Thẳng 4">
                <a:extLst>
                  <a:ext uri="{FF2B5EF4-FFF2-40B4-BE49-F238E27FC236}">
                    <a16:creationId xmlns:a16="http://schemas.microsoft.com/office/drawing/2014/main" xmlns="" id="{0488B219-EE9A-4559-862B-6AD7838AE4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07768" y="123986"/>
                <a:ext cx="0" cy="1177872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5" name="Nhóm 44">
            <a:extLst>
              <a:ext uri="{FF2B5EF4-FFF2-40B4-BE49-F238E27FC236}">
                <a16:creationId xmlns:a16="http://schemas.microsoft.com/office/drawing/2014/main" xmlns="" id="{B832674C-9BAC-4C5C-9A6F-D301D6F119EB}"/>
              </a:ext>
            </a:extLst>
          </p:cNvPr>
          <p:cNvGrpSpPr/>
          <p:nvPr/>
        </p:nvGrpSpPr>
        <p:grpSpPr>
          <a:xfrm>
            <a:off x="3328594" y="-883403"/>
            <a:ext cx="2843605" cy="6607746"/>
            <a:chOff x="4438126" y="-883403"/>
            <a:chExt cx="3196061" cy="6607746"/>
          </a:xfrm>
        </p:grpSpPr>
        <p:sp>
          <p:nvSpPr>
            <p:cNvPr id="39" name="Hình chữ nhật 38">
              <a:extLst>
                <a:ext uri="{FF2B5EF4-FFF2-40B4-BE49-F238E27FC236}">
                  <a16:creationId xmlns:a16="http://schemas.microsoft.com/office/drawing/2014/main" xmlns="" id="{1CD80C7C-8589-4D2D-A200-BA5ACCE391E3}"/>
                </a:ext>
              </a:extLst>
            </p:cNvPr>
            <p:cNvSpPr/>
            <p:nvPr/>
          </p:nvSpPr>
          <p:spPr>
            <a:xfrm rot="21423101">
              <a:off x="5534605" y="1087944"/>
              <a:ext cx="2099582" cy="4559107"/>
            </a:xfrm>
            <a:prstGeom prst="rect">
              <a:avLst/>
            </a:prstGeom>
            <a:solidFill>
              <a:schemeClr val="tx1"/>
            </a:solidFill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Z"/>
            </a:p>
          </p:txBody>
        </p:sp>
        <p:pic>
          <p:nvPicPr>
            <p:cNvPr id="37" name="Hình ảnh 36">
              <a:extLst>
                <a:ext uri="{FF2B5EF4-FFF2-40B4-BE49-F238E27FC236}">
                  <a16:creationId xmlns:a16="http://schemas.microsoft.com/office/drawing/2014/main" xmlns="" id="{AE079E8B-5AD2-40AB-9F8E-D9EB23166C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38126" y="1133657"/>
              <a:ext cx="2944623" cy="4590686"/>
            </a:xfrm>
            <a:prstGeom prst="rect">
              <a:avLst/>
            </a:prstGeom>
          </p:spPr>
        </p:pic>
        <p:grpSp>
          <p:nvGrpSpPr>
            <p:cNvPr id="25" name="Nhóm 24">
              <a:extLst>
                <a:ext uri="{FF2B5EF4-FFF2-40B4-BE49-F238E27FC236}">
                  <a16:creationId xmlns:a16="http://schemas.microsoft.com/office/drawing/2014/main" xmlns="" id="{CD3A2B9C-A5C5-4EFE-A88E-5C7399B221E2}"/>
                </a:ext>
              </a:extLst>
            </p:cNvPr>
            <p:cNvGrpSpPr/>
            <p:nvPr/>
          </p:nvGrpSpPr>
          <p:grpSpPr>
            <a:xfrm>
              <a:off x="5380976" y="-883403"/>
              <a:ext cx="1034205" cy="2300179"/>
              <a:chOff x="1590665" y="123986"/>
              <a:chExt cx="1034205" cy="2107221"/>
            </a:xfrm>
          </p:grpSpPr>
          <p:pic>
            <p:nvPicPr>
              <p:cNvPr id="26" name="Hình ảnh 25">
                <a:extLst>
                  <a:ext uri="{FF2B5EF4-FFF2-40B4-BE49-F238E27FC236}">
                    <a16:creationId xmlns:a16="http://schemas.microsoft.com/office/drawing/2014/main" xmlns="" id="{2248D2F0-C5A3-45F5-80A9-DB92852880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6F6F6"/>
                  </a:clrFrom>
                  <a:clrTo>
                    <a:srgbClr val="F6F6F6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90665" y="1240413"/>
                <a:ext cx="1034205" cy="990794"/>
              </a:xfrm>
              <a:prstGeom prst="rect">
                <a:avLst/>
              </a:prstGeom>
            </p:spPr>
          </p:pic>
          <p:cxnSp>
            <p:nvCxnSpPr>
              <p:cNvPr id="27" name="Đường nối Thẳng 26">
                <a:extLst>
                  <a:ext uri="{FF2B5EF4-FFF2-40B4-BE49-F238E27FC236}">
                    <a16:creationId xmlns:a16="http://schemas.microsoft.com/office/drawing/2014/main" xmlns="" id="{BFBDA339-CB49-46CE-A063-34B28E37ED6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07768" y="123986"/>
                <a:ext cx="0" cy="1177872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extBox 1"/>
          <p:cNvSpPr txBox="1"/>
          <p:nvPr/>
        </p:nvSpPr>
        <p:spPr>
          <a:xfrm>
            <a:off x="4935125" y="171494"/>
            <a:ext cx="4151705" cy="461665"/>
          </a:xfrm>
          <a:prstGeom prst="rect">
            <a:avLst/>
          </a:prstGeom>
          <a:solidFill>
            <a:schemeClr val="bg1"/>
          </a:solidFill>
          <a:ln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HƯỚNG DẪN VỀ NHÀ</a:t>
            </a:r>
            <a:endParaRPr lang="en-US" sz="24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0202" y="2819400"/>
            <a:ext cx="2133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</a:rPr>
              <a:t>- </a:t>
            </a:r>
            <a:r>
              <a:rPr lang="en-US" sz="2400" dirty="0" err="1" smtClean="0">
                <a:latin typeface="Times New Roman" pitchFamily="18" charset="0"/>
              </a:rPr>
              <a:t>Vẽ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sơ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đồ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tổng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kết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lại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kiến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thức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quan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trọng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của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bài</a:t>
            </a:r>
            <a:r>
              <a:rPr lang="en-US" sz="2400" dirty="0" smtClean="0">
                <a:latin typeface="Times New Roman" pitchFamily="18" charset="0"/>
              </a:rPr>
              <a:t>.</a:t>
            </a:r>
            <a:endParaRPr lang="en-US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3571741" y="1894164"/>
            <a:ext cx="213360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  <a:buFontTx/>
              <a:buChar char="-"/>
            </a:pP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Chuẩn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bị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phần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còn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lại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bài</a:t>
            </a:r>
            <a:r>
              <a:rPr lang="en-US" sz="2400" dirty="0">
                <a:latin typeface="Times New Roman" pitchFamily="18" charset="0"/>
              </a:rPr>
              <a:t> “ </a:t>
            </a:r>
            <a:r>
              <a:rPr lang="en-US" sz="2400" dirty="0" err="1">
                <a:latin typeface="Times New Roman" pitchFamily="18" charset="0"/>
              </a:rPr>
              <a:t>Tính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chất</a:t>
            </a:r>
            <a:r>
              <a:rPr lang="en-US" sz="2400" dirty="0">
                <a:latin typeface="Times New Roman" pitchFamily="18" charset="0"/>
              </a:rPr>
              <a:t> - </a:t>
            </a:r>
            <a:r>
              <a:rPr lang="en-US" sz="2400" dirty="0" err="1">
                <a:latin typeface="Times New Roman" pitchFamily="18" charset="0"/>
              </a:rPr>
              <a:t>ứng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dụng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hiđro</a:t>
            </a:r>
            <a:r>
              <a:rPr lang="en-US" sz="2400" dirty="0" smtClean="0">
                <a:latin typeface="Times New Roman" pitchFamily="18" charset="0"/>
              </a:rPr>
              <a:t>”</a:t>
            </a:r>
          </a:p>
          <a:p>
            <a:pPr>
              <a:spcBef>
                <a:spcPct val="50000"/>
              </a:spcBef>
            </a:pPr>
            <a:r>
              <a:rPr lang="en-US" sz="2400" dirty="0" smtClean="0">
                <a:latin typeface="Times New Roman" pitchFamily="18" charset="0"/>
              </a:rPr>
              <a:t>(</a:t>
            </a:r>
            <a:r>
              <a:rPr lang="en-US" sz="2400" dirty="0" err="1" smtClean="0">
                <a:latin typeface="Times New Roman" pitchFamily="18" charset="0"/>
              </a:rPr>
              <a:t>Xem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trước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thí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nghiệm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hidro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tác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dụng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với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Đồng</a:t>
            </a:r>
            <a:r>
              <a:rPr lang="en-US" sz="2400" dirty="0" smtClean="0">
                <a:latin typeface="Times New Roman" pitchFamily="18" charset="0"/>
              </a:rPr>
              <a:t> (II) </a:t>
            </a:r>
            <a:r>
              <a:rPr lang="en-US" sz="2400" dirty="0" err="1" smtClean="0">
                <a:latin typeface="Times New Roman" pitchFamily="18" charset="0"/>
              </a:rPr>
              <a:t>oxit</a:t>
            </a:r>
            <a:r>
              <a:rPr lang="en-US" sz="2400" dirty="0" smtClean="0">
                <a:latin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1585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 rot="4227631">
            <a:off x="4570411" y="2270920"/>
            <a:ext cx="557213" cy="304800"/>
            <a:chOff x="576" y="480"/>
            <a:chExt cx="768" cy="432"/>
          </a:xfrm>
        </p:grpSpPr>
        <p:sp>
          <p:nvSpPr>
            <p:cNvPr id="40963" name="Oval 3"/>
            <p:cNvSpPr>
              <a:spLocks noChangeArrowheads="1"/>
            </p:cNvSpPr>
            <p:nvPr/>
          </p:nvSpPr>
          <p:spPr bwMode="auto">
            <a:xfrm>
              <a:off x="907" y="480"/>
              <a:ext cx="431" cy="432"/>
            </a:xfrm>
            <a:prstGeom prst="ellipse">
              <a:avLst/>
            </a:prstGeom>
            <a:gradFill rotWithShape="1">
              <a:gsLst>
                <a:gs pos="0">
                  <a:schemeClr val="tx2">
                    <a:gamma/>
                    <a:tint val="0"/>
                    <a:invGamma/>
                  </a:schemeClr>
                </a:gs>
                <a:gs pos="100000">
                  <a:schemeClr val="tx2"/>
                </a:gs>
              </a:gsLst>
              <a:path path="shape">
                <a:fillToRect l="50000" t="50000" r="50000" b="50000"/>
              </a:path>
            </a:gradFill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>
                <a:defRPr/>
              </a:pPr>
              <a:endParaRPr lang="en-US" sz="2800" b="1">
                <a:latin typeface="Times New Roman" pitchFamily="18" charset="0"/>
              </a:endParaRPr>
            </a:p>
          </p:txBody>
        </p:sp>
        <p:sp>
          <p:nvSpPr>
            <p:cNvPr id="40964" name="Oval 4"/>
            <p:cNvSpPr>
              <a:spLocks noChangeArrowheads="1"/>
            </p:cNvSpPr>
            <p:nvPr/>
          </p:nvSpPr>
          <p:spPr bwMode="auto">
            <a:xfrm>
              <a:off x="575" y="480"/>
              <a:ext cx="431" cy="432"/>
            </a:xfrm>
            <a:prstGeom prst="ellipse">
              <a:avLst/>
            </a:prstGeom>
            <a:gradFill rotWithShape="1">
              <a:gsLst>
                <a:gs pos="0">
                  <a:schemeClr val="tx2">
                    <a:gamma/>
                    <a:tint val="0"/>
                    <a:invGamma/>
                  </a:schemeClr>
                </a:gs>
                <a:gs pos="100000">
                  <a:schemeClr val="tx2"/>
                </a:gs>
              </a:gsLst>
              <a:path path="shape">
                <a:fillToRect l="50000" t="50000" r="50000" b="50000"/>
              </a:path>
            </a:gradFill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>
                <a:defRPr/>
              </a:pPr>
              <a:endParaRPr lang="en-US" sz="2800" b="1">
                <a:latin typeface="Times New Roman" pitchFamily="18" charset="0"/>
              </a:endParaRPr>
            </a:p>
          </p:txBody>
        </p:sp>
      </p:grpSp>
      <p:sp>
        <p:nvSpPr>
          <p:cNvPr id="11267" name="Rectangle 5"/>
          <p:cNvSpPr>
            <a:spLocks noChangeArrowheads="1"/>
          </p:cNvSpPr>
          <p:nvPr/>
        </p:nvSpPr>
        <p:spPr bwMode="auto">
          <a:xfrm>
            <a:off x="4188618" y="1436688"/>
            <a:ext cx="4876800" cy="27432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6"/>
          <p:cNvGrpSpPr>
            <a:grpSpLocks/>
          </p:cNvGrpSpPr>
          <p:nvPr/>
        </p:nvGrpSpPr>
        <p:grpSpPr bwMode="auto">
          <a:xfrm rot="-2839689">
            <a:off x="6932611" y="3251995"/>
            <a:ext cx="557213" cy="304800"/>
            <a:chOff x="576" y="480"/>
            <a:chExt cx="768" cy="432"/>
          </a:xfrm>
        </p:grpSpPr>
        <p:sp>
          <p:nvSpPr>
            <p:cNvPr id="40967" name="Oval 7"/>
            <p:cNvSpPr>
              <a:spLocks noChangeArrowheads="1"/>
            </p:cNvSpPr>
            <p:nvPr/>
          </p:nvSpPr>
          <p:spPr bwMode="auto">
            <a:xfrm>
              <a:off x="913" y="479"/>
              <a:ext cx="431" cy="432"/>
            </a:xfrm>
            <a:prstGeom prst="ellipse">
              <a:avLst/>
            </a:prstGeom>
            <a:gradFill rotWithShape="1">
              <a:gsLst>
                <a:gs pos="0">
                  <a:schemeClr val="tx2">
                    <a:gamma/>
                    <a:tint val="0"/>
                    <a:invGamma/>
                  </a:schemeClr>
                </a:gs>
                <a:gs pos="100000">
                  <a:schemeClr val="tx2"/>
                </a:gs>
              </a:gsLst>
              <a:path path="shape">
                <a:fillToRect l="50000" t="50000" r="50000" b="50000"/>
              </a:path>
            </a:gradFill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algn="ctr">
                <a:defRPr/>
              </a:pPr>
              <a:endParaRPr lang="en-US" sz="2800" b="1">
                <a:latin typeface="Times New Roman" pitchFamily="18" charset="0"/>
              </a:endParaRPr>
            </a:p>
          </p:txBody>
        </p:sp>
        <p:sp>
          <p:nvSpPr>
            <p:cNvPr id="40968" name="Oval 8"/>
            <p:cNvSpPr>
              <a:spLocks noChangeArrowheads="1"/>
            </p:cNvSpPr>
            <p:nvPr/>
          </p:nvSpPr>
          <p:spPr bwMode="auto">
            <a:xfrm>
              <a:off x="576" y="475"/>
              <a:ext cx="431" cy="432"/>
            </a:xfrm>
            <a:prstGeom prst="ellipse">
              <a:avLst/>
            </a:prstGeom>
            <a:gradFill rotWithShape="1">
              <a:gsLst>
                <a:gs pos="0">
                  <a:schemeClr val="tx2">
                    <a:gamma/>
                    <a:tint val="0"/>
                    <a:invGamma/>
                  </a:schemeClr>
                </a:gs>
                <a:gs pos="100000">
                  <a:schemeClr val="tx2"/>
                </a:gs>
              </a:gsLst>
              <a:path path="shape">
                <a:fillToRect l="50000" t="50000" r="50000" b="50000"/>
              </a:path>
            </a:gradFill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algn="ctr">
                <a:defRPr/>
              </a:pPr>
              <a:endParaRPr lang="en-US" sz="2800" b="1">
                <a:latin typeface="Times New Roman" pitchFamily="18" charset="0"/>
              </a:endParaRPr>
            </a:p>
          </p:txBody>
        </p:sp>
      </p:grp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6050756" y="1662113"/>
            <a:ext cx="557212" cy="304800"/>
            <a:chOff x="576" y="480"/>
            <a:chExt cx="768" cy="432"/>
          </a:xfrm>
        </p:grpSpPr>
        <p:sp>
          <p:nvSpPr>
            <p:cNvPr id="40970" name="Oval 10"/>
            <p:cNvSpPr>
              <a:spLocks noChangeArrowheads="1"/>
            </p:cNvSpPr>
            <p:nvPr/>
          </p:nvSpPr>
          <p:spPr bwMode="auto">
            <a:xfrm>
              <a:off x="913" y="480"/>
              <a:ext cx="431" cy="432"/>
            </a:xfrm>
            <a:prstGeom prst="ellipse">
              <a:avLst/>
            </a:prstGeom>
            <a:gradFill rotWithShape="1">
              <a:gsLst>
                <a:gs pos="0">
                  <a:schemeClr val="tx2">
                    <a:gamma/>
                    <a:tint val="0"/>
                    <a:invGamma/>
                  </a:schemeClr>
                </a:gs>
                <a:gs pos="100000">
                  <a:schemeClr val="tx2"/>
                </a:gs>
              </a:gsLst>
              <a:path path="shape">
                <a:fillToRect l="50000" t="50000" r="50000" b="50000"/>
              </a:path>
            </a:gradFill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800" b="1">
                <a:latin typeface="Times New Roman" pitchFamily="18" charset="0"/>
              </a:endParaRPr>
            </a:p>
          </p:txBody>
        </p:sp>
        <p:sp>
          <p:nvSpPr>
            <p:cNvPr id="40971" name="Oval 11"/>
            <p:cNvSpPr>
              <a:spLocks noChangeArrowheads="1"/>
            </p:cNvSpPr>
            <p:nvPr/>
          </p:nvSpPr>
          <p:spPr bwMode="auto">
            <a:xfrm>
              <a:off x="576" y="480"/>
              <a:ext cx="431" cy="432"/>
            </a:xfrm>
            <a:prstGeom prst="ellipse">
              <a:avLst/>
            </a:prstGeom>
            <a:gradFill rotWithShape="1">
              <a:gsLst>
                <a:gs pos="0">
                  <a:schemeClr val="tx2">
                    <a:gamma/>
                    <a:tint val="0"/>
                    <a:invGamma/>
                  </a:schemeClr>
                </a:gs>
                <a:gs pos="100000">
                  <a:schemeClr val="tx2"/>
                </a:gs>
              </a:gsLst>
              <a:path path="shape">
                <a:fillToRect l="50000" t="50000" r="50000" b="50000"/>
              </a:path>
            </a:gradFill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800" b="1">
                <a:latin typeface="Times New Roman" pitchFamily="18" charset="0"/>
              </a:endParaRPr>
            </a:p>
          </p:txBody>
        </p:sp>
      </p:grpSp>
      <p:grpSp>
        <p:nvGrpSpPr>
          <p:cNvPr id="5" name="Group 12"/>
          <p:cNvGrpSpPr>
            <a:grpSpLocks/>
          </p:cNvGrpSpPr>
          <p:nvPr/>
        </p:nvGrpSpPr>
        <p:grpSpPr bwMode="auto">
          <a:xfrm rot="-1478161">
            <a:off x="8082756" y="3643313"/>
            <a:ext cx="557212" cy="304800"/>
            <a:chOff x="576" y="480"/>
            <a:chExt cx="768" cy="432"/>
          </a:xfrm>
        </p:grpSpPr>
        <p:sp>
          <p:nvSpPr>
            <p:cNvPr id="40973" name="Oval 13"/>
            <p:cNvSpPr>
              <a:spLocks noChangeArrowheads="1"/>
            </p:cNvSpPr>
            <p:nvPr/>
          </p:nvSpPr>
          <p:spPr bwMode="auto">
            <a:xfrm>
              <a:off x="913" y="475"/>
              <a:ext cx="431" cy="432"/>
            </a:xfrm>
            <a:prstGeom prst="ellipse">
              <a:avLst/>
            </a:prstGeom>
            <a:gradFill rotWithShape="1">
              <a:gsLst>
                <a:gs pos="0">
                  <a:schemeClr val="tx2">
                    <a:gamma/>
                    <a:tint val="0"/>
                    <a:invGamma/>
                  </a:schemeClr>
                </a:gs>
                <a:gs pos="100000">
                  <a:schemeClr val="tx2"/>
                </a:gs>
              </a:gsLst>
              <a:path path="shape">
                <a:fillToRect l="50000" t="50000" r="50000" b="50000"/>
              </a:path>
            </a:gradFill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800" b="1">
                <a:latin typeface="Times New Roman" pitchFamily="18" charset="0"/>
              </a:endParaRPr>
            </a:p>
          </p:txBody>
        </p:sp>
        <p:sp>
          <p:nvSpPr>
            <p:cNvPr id="40974" name="Oval 14"/>
            <p:cNvSpPr>
              <a:spLocks noChangeArrowheads="1"/>
            </p:cNvSpPr>
            <p:nvPr/>
          </p:nvSpPr>
          <p:spPr bwMode="auto">
            <a:xfrm>
              <a:off x="576" y="480"/>
              <a:ext cx="431" cy="432"/>
            </a:xfrm>
            <a:prstGeom prst="ellipse">
              <a:avLst/>
            </a:prstGeom>
            <a:gradFill rotWithShape="1">
              <a:gsLst>
                <a:gs pos="0">
                  <a:schemeClr val="tx2">
                    <a:gamma/>
                    <a:tint val="0"/>
                    <a:invGamma/>
                  </a:schemeClr>
                </a:gs>
                <a:gs pos="100000">
                  <a:schemeClr val="tx2"/>
                </a:gs>
              </a:gsLst>
              <a:path path="shape">
                <a:fillToRect l="50000" t="50000" r="50000" b="50000"/>
              </a:path>
            </a:gradFill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800" b="1">
                <a:latin typeface="Times New Roman" pitchFamily="18" charset="0"/>
              </a:endParaRPr>
            </a:p>
          </p:txBody>
        </p:sp>
      </p:grpSp>
      <p:grpSp>
        <p:nvGrpSpPr>
          <p:cNvPr id="6" name="Group 15"/>
          <p:cNvGrpSpPr>
            <a:grpSpLocks/>
          </p:cNvGrpSpPr>
          <p:nvPr/>
        </p:nvGrpSpPr>
        <p:grpSpPr bwMode="auto">
          <a:xfrm rot="3841906">
            <a:off x="6018211" y="2575720"/>
            <a:ext cx="557213" cy="304800"/>
            <a:chOff x="576" y="480"/>
            <a:chExt cx="768" cy="432"/>
          </a:xfrm>
        </p:grpSpPr>
        <p:sp>
          <p:nvSpPr>
            <p:cNvPr id="40976" name="Oval 16"/>
            <p:cNvSpPr>
              <a:spLocks noChangeArrowheads="1"/>
            </p:cNvSpPr>
            <p:nvPr/>
          </p:nvSpPr>
          <p:spPr bwMode="auto">
            <a:xfrm>
              <a:off x="912" y="481"/>
              <a:ext cx="431" cy="432"/>
            </a:xfrm>
            <a:prstGeom prst="ellipse">
              <a:avLst/>
            </a:prstGeom>
            <a:gradFill rotWithShape="1">
              <a:gsLst>
                <a:gs pos="0">
                  <a:schemeClr val="tx2">
                    <a:gamma/>
                    <a:tint val="0"/>
                    <a:invGamma/>
                  </a:schemeClr>
                </a:gs>
                <a:gs pos="100000">
                  <a:schemeClr val="tx2"/>
                </a:gs>
              </a:gsLst>
              <a:path path="shape">
                <a:fillToRect l="50000" t="50000" r="50000" b="50000"/>
              </a:path>
            </a:gradFill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>
                <a:defRPr/>
              </a:pPr>
              <a:endParaRPr lang="en-US" sz="2800" b="1">
                <a:latin typeface="Times New Roman" pitchFamily="18" charset="0"/>
              </a:endParaRPr>
            </a:p>
          </p:txBody>
        </p:sp>
        <p:sp>
          <p:nvSpPr>
            <p:cNvPr id="40977" name="Oval 17"/>
            <p:cNvSpPr>
              <a:spLocks noChangeArrowheads="1"/>
            </p:cNvSpPr>
            <p:nvPr/>
          </p:nvSpPr>
          <p:spPr bwMode="auto">
            <a:xfrm>
              <a:off x="569" y="480"/>
              <a:ext cx="431" cy="432"/>
            </a:xfrm>
            <a:prstGeom prst="ellipse">
              <a:avLst/>
            </a:prstGeom>
            <a:gradFill rotWithShape="1">
              <a:gsLst>
                <a:gs pos="0">
                  <a:schemeClr val="tx2">
                    <a:gamma/>
                    <a:tint val="0"/>
                    <a:invGamma/>
                  </a:schemeClr>
                </a:gs>
                <a:gs pos="100000">
                  <a:schemeClr val="tx2"/>
                </a:gs>
              </a:gsLst>
              <a:path path="shape">
                <a:fillToRect l="50000" t="50000" r="50000" b="50000"/>
              </a:path>
            </a:gradFill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>
                <a:defRPr/>
              </a:pPr>
              <a:endParaRPr lang="en-US" sz="2800" b="1">
                <a:latin typeface="Times New Roman" pitchFamily="18" charset="0"/>
              </a:endParaRPr>
            </a:p>
          </p:txBody>
        </p:sp>
      </p:grpSp>
      <p:grpSp>
        <p:nvGrpSpPr>
          <p:cNvPr id="7" name="Group 18"/>
          <p:cNvGrpSpPr>
            <a:grpSpLocks/>
          </p:cNvGrpSpPr>
          <p:nvPr/>
        </p:nvGrpSpPr>
        <p:grpSpPr bwMode="auto">
          <a:xfrm rot="-3372337">
            <a:off x="7770811" y="1966120"/>
            <a:ext cx="557213" cy="304800"/>
            <a:chOff x="576" y="480"/>
            <a:chExt cx="768" cy="432"/>
          </a:xfrm>
        </p:grpSpPr>
        <p:sp>
          <p:nvSpPr>
            <p:cNvPr id="40979" name="Oval 19"/>
            <p:cNvSpPr>
              <a:spLocks noChangeArrowheads="1"/>
            </p:cNvSpPr>
            <p:nvPr/>
          </p:nvSpPr>
          <p:spPr bwMode="auto">
            <a:xfrm>
              <a:off x="914" y="474"/>
              <a:ext cx="431" cy="432"/>
            </a:xfrm>
            <a:prstGeom prst="ellipse">
              <a:avLst/>
            </a:prstGeom>
            <a:gradFill rotWithShape="1">
              <a:gsLst>
                <a:gs pos="0">
                  <a:schemeClr val="tx2">
                    <a:gamma/>
                    <a:tint val="0"/>
                    <a:invGamma/>
                  </a:schemeClr>
                </a:gs>
                <a:gs pos="100000">
                  <a:schemeClr val="tx2"/>
                </a:gs>
              </a:gsLst>
              <a:path path="shape">
                <a:fillToRect l="50000" t="50000" r="50000" b="50000"/>
              </a:path>
            </a:gradFill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algn="ctr">
                <a:defRPr/>
              </a:pPr>
              <a:endParaRPr lang="en-US" sz="2800" b="1">
                <a:latin typeface="Times New Roman" pitchFamily="18" charset="0"/>
              </a:endParaRPr>
            </a:p>
          </p:txBody>
        </p:sp>
        <p:sp>
          <p:nvSpPr>
            <p:cNvPr id="40980" name="Oval 20"/>
            <p:cNvSpPr>
              <a:spLocks noChangeArrowheads="1"/>
            </p:cNvSpPr>
            <p:nvPr/>
          </p:nvSpPr>
          <p:spPr bwMode="auto">
            <a:xfrm>
              <a:off x="578" y="475"/>
              <a:ext cx="431" cy="432"/>
            </a:xfrm>
            <a:prstGeom prst="ellipse">
              <a:avLst/>
            </a:prstGeom>
            <a:gradFill rotWithShape="1">
              <a:gsLst>
                <a:gs pos="0">
                  <a:schemeClr val="tx2">
                    <a:gamma/>
                    <a:tint val="0"/>
                    <a:invGamma/>
                  </a:schemeClr>
                </a:gs>
                <a:gs pos="100000">
                  <a:schemeClr val="tx2"/>
                </a:gs>
              </a:gsLst>
              <a:path path="shape">
                <a:fillToRect l="50000" t="50000" r="50000" b="50000"/>
              </a:path>
            </a:gradFill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algn="ctr">
                <a:defRPr/>
              </a:pPr>
              <a:endParaRPr lang="en-US" sz="2800" b="1">
                <a:latin typeface="Times New Roman" pitchFamily="18" charset="0"/>
              </a:endParaRPr>
            </a:p>
          </p:txBody>
        </p:sp>
      </p:grpSp>
      <p:grpSp>
        <p:nvGrpSpPr>
          <p:cNvPr id="8" name="Group 21"/>
          <p:cNvGrpSpPr>
            <a:grpSpLocks/>
          </p:cNvGrpSpPr>
          <p:nvPr/>
        </p:nvGrpSpPr>
        <p:grpSpPr bwMode="auto">
          <a:xfrm rot="656126">
            <a:off x="4814093" y="3643313"/>
            <a:ext cx="557213" cy="304800"/>
            <a:chOff x="576" y="480"/>
            <a:chExt cx="768" cy="432"/>
          </a:xfrm>
        </p:grpSpPr>
        <p:sp>
          <p:nvSpPr>
            <p:cNvPr id="40982" name="Oval 22"/>
            <p:cNvSpPr>
              <a:spLocks noChangeArrowheads="1"/>
            </p:cNvSpPr>
            <p:nvPr/>
          </p:nvSpPr>
          <p:spPr bwMode="auto">
            <a:xfrm>
              <a:off x="907" y="480"/>
              <a:ext cx="431" cy="432"/>
            </a:xfrm>
            <a:prstGeom prst="ellipse">
              <a:avLst/>
            </a:prstGeom>
            <a:gradFill rotWithShape="1">
              <a:gsLst>
                <a:gs pos="0">
                  <a:schemeClr val="tx2">
                    <a:gamma/>
                    <a:tint val="0"/>
                    <a:invGamma/>
                  </a:schemeClr>
                </a:gs>
                <a:gs pos="100000">
                  <a:schemeClr val="tx2"/>
                </a:gs>
              </a:gsLst>
              <a:path path="shape">
                <a:fillToRect l="50000" t="50000" r="50000" b="50000"/>
              </a:path>
            </a:gradFill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800" b="1">
                <a:latin typeface="Times New Roman" pitchFamily="18" charset="0"/>
              </a:endParaRPr>
            </a:p>
          </p:txBody>
        </p:sp>
        <p:sp>
          <p:nvSpPr>
            <p:cNvPr id="40983" name="Oval 23"/>
            <p:cNvSpPr>
              <a:spLocks noChangeArrowheads="1"/>
            </p:cNvSpPr>
            <p:nvPr/>
          </p:nvSpPr>
          <p:spPr bwMode="auto">
            <a:xfrm>
              <a:off x="575" y="479"/>
              <a:ext cx="431" cy="432"/>
            </a:xfrm>
            <a:prstGeom prst="ellipse">
              <a:avLst/>
            </a:prstGeom>
            <a:gradFill rotWithShape="1">
              <a:gsLst>
                <a:gs pos="0">
                  <a:schemeClr val="tx2">
                    <a:gamma/>
                    <a:tint val="0"/>
                    <a:invGamma/>
                  </a:schemeClr>
                </a:gs>
                <a:gs pos="100000">
                  <a:schemeClr val="tx2"/>
                </a:gs>
              </a:gsLst>
              <a:path path="shape">
                <a:fillToRect l="50000" t="50000" r="50000" b="50000"/>
              </a:path>
            </a:gradFill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800" b="1">
                <a:latin typeface="Times New Roman" pitchFamily="18" charset="0"/>
              </a:endParaRPr>
            </a:p>
          </p:txBody>
        </p:sp>
      </p:grpSp>
      <p:sp>
        <p:nvSpPr>
          <p:cNvPr id="11275" name="Text Box 25"/>
          <p:cNvSpPr txBox="1">
            <a:spLocks noChangeArrowheads="1"/>
          </p:cNvSpPr>
          <p:nvPr/>
        </p:nvSpPr>
        <p:spPr bwMode="auto">
          <a:xfrm>
            <a:off x="5314675" y="1035712"/>
            <a:ext cx="266461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aseline="30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aseline="30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aseline="30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aseline="30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aseline="30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 b="1" baseline="0" dirty="0" smtClean="0">
                <a:solidFill>
                  <a:srgbClr val="FF0000"/>
                </a:solidFill>
                <a:latin typeface="Times New Roman" pitchFamily="18" charset="0"/>
              </a:rPr>
              <a:t>ĐƠN CHẤT HIĐRO</a:t>
            </a:r>
            <a:endParaRPr lang="en-US" sz="2000" b="1" baseline="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1011" name="Oval 51"/>
          <p:cNvSpPr>
            <a:spLocks noChangeArrowheads="1"/>
          </p:cNvSpPr>
          <p:nvPr/>
        </p:nvSpPr>
        <p:spPr bwMode="auto">
          <a:xfrm>
            <a:off x="4366418" y="219076"/>
            <a:ext cx="715963" cy="681037"/>
          </a:xfrm>
          <a:prstGeom prst="ellipse">
            <a:avLst/>
          </a:prstGeom>
          <a:gradFill rotWithShape="1">
            <a:gsLst>
              <a:gs pos="0">
                <a:schemeClr val="tx2">
                  <a:gamma/>
                  <a:tint val="0"/>
                  <a:invGamma/>
                </a:schemeClr>
              </a:gs>
              <a:gs pos="100000">
                <a:schemeClr val="tx2"/>
              </a:gs>
            </a:gsLst>
            <a:path path="shape">
              <a:fillToRect l="50000" t="50000" r="50000" b="50000"/>
            </a:path>
          </a:gradFill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3600" b="1" baseline="0" dirty="0">
                <a:solidFill>
                  <a:schemeClr val="accent2"/>
                </a:solidFill>
                <a:latin typeface="Times New Roman" pitchFamily="18" charset="0"/>
              </a:rPr>
              <a:t>H</a:t>
            </a:r>
          </a:p>
        </p:txBody>
      </p:sp>
      <p:sp>
        <p:nvSpPr>
          <p:cNvPr id="41012" name="Oval 52"/>
          <p:cNvSpPr>
            <a:spLocks noChangeArrowheads="1"/>
          </p:cNvSpPr>
          <p:nvPr/>
        </p:nvSpPr>
        <p:spPr bwMode="auto">
          <a:xfrm>
            <a:off x="8070056" y="447676"/>
            <a:ext cx="715962" cy="681037"/>
          </a:xfrm>
          <a:prstGeom prst="ellipse">
            <a:avLst/>
          </a:prstGeom>
          <a:gradFill rotWithShape="1">
            <a:gsLst>
              <a:gs pos="0">
                <a:schemeClr val="tx2">
                  <a:gamma/>
                  <a:tint val="0"/>
                  <a:invGamma/>
                </a:schemeClr>
              </a:gs>
              <a:gs pos="100000">
                <a:schemeClr val="tx2"/>
              </a:gs>
            </a:gsLst>
            <a:path path="shape">
              <a:fillToRect l="50000" t="50000" r="50000" b="50000"/>
            </a:path>
          </a:gradFill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3600" b="1" baseline="0" dirty="0">
                <a:solidFill>
                  <a:schemeClr val="accent2"/>
                </a:solidFill>
                <a:latin typeface="Times New Roman" pitchFamily="18" charset="0"/>
              </a:rPr>
              <a:t>H</a:t>
            </a:r>
          </a:p>
        </p:txBody>
      </p:sp>
      <p:sp>
        <p:nvSpPr>
          <p:cNvPr id="11289" name="Rectangle 55"/>
          <p:cNvSpPr>
            <a:spLocks noChangeArrowheads="1"/>
          </p:cNvSpPr>
          <p:nvPr/>
        </p:nvSpPr>
        <p:spPr bwMode="auto">
          <a:xfrm>
            <a:off x="4188618" y="65088"/>
            <a:ext cx="4876800" cy="1371600"/>
          </a:xfrm>
          <a:prstGeom prst="rect">
            <a:avLst/>
          </a:prstGeom>
          <a:noFill/>
          <a:ln w="9525">
            <a:solidFill>
              <a:srgbClr val="3333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927" y="5334000"/>
            <a:ext cx="12192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HIDRO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Straight Connector 10"/>
          <p:cNvCxnSpPr>
            <a:stCxn id="9" idx="3"/>
          </p:cNvCxnSpPr>
          <p:nvPr/>
        </p:nvCxnSpPr>
        <p:spPr>
          <a:xfrm flipV="1">
            <a:off x="1226127" y="5181600"/>
            <a:ext cx="678873" cy="3832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9" idx="3"/>
          </p:cNvCxnSpPr>
          <p:nvPr/>
        </p:nvCxnSpPr>
        <p:spPr>
          <a:xfrm>
            <a:off x="1226127" y="5564833"/>
            <a:ext cx="678873" cy="4549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905000" y="4733791"/>
            <a:ext cx="2706968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hidro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985563" y="5830301"/>
            <a:ext cx="2706969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hidro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724399" y="5830301"/>
            <a:ext cx="183047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CTHH:</a:t>
            </a:r>
            <a:endParaRPr lang="en-US" sz="2400" b="1" baseline="-25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6554873" y="4964623"/>
            <a:ext cx="520660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V="1">
            <a:off x="6743959" y="6061132"/>
            <a:ext cx="520660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188313" y="4733791"/>
            <a:ext cx="11396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NTK: 1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331410" y="5814170"/>
            <a:ext cx="11396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PTK: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72870" y="5811707"/>
            <a:ext cx="852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4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692532" y="4733791"/>
            <a:ext cx="183047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KHHH:</a:t>
            </a:r>
            <a:endParaRPr lang="en-US" sz="2400" b="1" baseline="-25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069672" y="4718402"/>
            <a:ext cx="7238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en-US" sz="2400" b="1" baseline="-25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01869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1939E-6 L 2.22222E-6 0.29951 " pathEditMode="relative" rAng="0" ptsTypes="AA">
                                      <p:cBhvr>
                                        <p:cTn id="6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976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-1.89508E-6 L -0.2 0.04414 " pathEditMode="relative" rAng="0" ptsTypes="AA">
                                      <p:cBhvr>
                                        <p:cTn id="63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00" y="2196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02 0.03466 L 0.09167 -0.1872 " pathEditMode="relative" rAng="0" ptsTypes="AA">
                                      <p:cBhvr>
                                        <p:cTn id="6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5" y="-11093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1.65473E-6 L 0.28334 -0.15554 " pathEditMode="relative" rAng="0" ptsTypes="AA">
                                      <p:cBhvr>
                                        <p:cTn id="6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67" y="-7788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3 -0.04461 L 0.15764 0.0996 " pathEditMode="relative" rAng="0" ptsTypes="AA">
                                      <p:cBhvr>
                                        <p:cTn id="69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99" y="7211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4814E-6 L -0.35747 -0.211 " pathEditMode="relative" rAng="0" ptsTypes="AA">
                                      <p:cBhvr>
                                        <p:cTn id="7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82" y="-10562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7.88075E-7 L 0.08611 0.15554 " pathEditMode="relative" rAng="0" ptsTypes="AA">
                                      <p:cBhvr>
                                        <p:cTn id="73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06" y="7765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44444E-6 L 0.1276 0.01875 " pathEditMode="relative" rAng="0" ptsTypes="AA">
                                      <p:cBhvr>
                                        <p:cTn id="75" dur="5000" fill="hold"/>
                                        <p:tgtEl>
                                          <p:spTgt spid="410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72" y="926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22222E-6 L -0.2191 -0.0257 " pathEditMode="relative" rAng="0" ptsTypes="AA">
                                      <p:cBhvr>
                                        <p:cTn id="77" dur="5000" fill="hold"/>
                                        <p:tgtEl>
                                          <p:spTgt spid="410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55" y="-1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1" grpId="0" animBg="1"/>
      <p:bldP spid="41012" grpId="0" animBg="1"/>
      <p:bldP spid="9" grpId="0" animBg="1"/>
      <p:bldP spid="33" grpId="0" animBg="1"/>
      <p:bldP spid="34" grpId="0" animBg="1"/>
      <p:bldP spid="38" grpId="0" animBg="1"/>
      <p:bldP spid="18" grpId="0"/>
      <p:bldP spid="43" grpId="0"/>
      <p:bldP spid="20" grpId="0"/>
      <p:bldP spid="47" grpId="0" animBg="1"/>
      <p:bldP spid="4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4"/>
          <p:cNvSpPr>
            <a:spLocks noChangeShapeType="1"/>
          </p:cNvSpPr>
          <p:nvPr/>
        </p:nvSpPr>
        <p:spPr bwMode="auto">
          <a:xfrm>
            <a:off x="3886200" y="1248477"/>
            <a:ext cx="0" cy="560952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2" name="Text Box 6"/>
          <p:cNvSpPr txBox="1">
            <a:spLocks noChangeArrowheads="1"/>
          </p:cNvSpPr>
          <p:nvPr/>
        </p:nvSpPr>
        <p:spPr bwMode="auto">
          <a:xfrm>
            <a:off x="4114800" y="1323666"/>
            <a:ext cx="2057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endParaRPr lang="en-US">
              <a:latin typeface="Tahoma" pitchFamily="34" charset="0"/>
            </a:endParaRPr>
          </a:p>
        </p:txBody>
      </p:sp>
      <p:sp>
        <p:nvSpPr>
          <p:cNvPr id="129034" name="Text Box 10"/>
          <p:cNvSpPr txBox="1">
            <a:spLocks noChangeArrowheads="1"/>
          </p:cNvSpPr>
          <p:nvPr/>
        </p:nvSpPr>
        <p:spPr bwMode="auto">
          <a:xfrm>
            <a:off x="3966100" y="2533096"/>
            <a:ext cx="273611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457200" indent="-457200" algn="just">
              <a:buFontTx/>
              <a:buChar char="-"/>
            </a:pP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</a:rPr>
              <a:t>Là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</a:rPr>
              <a:t>chất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</a:rPr>
              <a:t>khí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</a:rPr>
              <a:t>,</a:t>
            </a:r>
          </a:p>
          <a:p>
            <a:pPr algn="just"/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</a:rPr>
              <a:t>không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</a:rPr>
              <a:t>màu</a:t>
            </a:r>
            <a:r>
              <a:rPr lang="en-US" sz="2800" b="1" dirty="0" smtClean="0">
                <a:solidFill>
                  <a:srgbClr val="FF0000"/>
                </a:solidFill>
                <a:latin typeface="Tahoma" pitchFamily="34" charset="0"/>
              </a:rPr>
              <a:t> </a:t>
            </a:r>
            <a:endParaRPr lang="en-US" sz="2800" dirty="0">
              <a:solidFill>
                <a:srgbClr val="FF0000"/>
              </a:solidFill>
              <a:latin typeface="Tahoma" pitchFamily="34" charset="0"/>
            </a:endParaRPr>
          </a:p>
        </p:txBody>
      </p:sp>
      <p:sp>
        <p:nvSpPr>
          <p:cNvPr id="129038" name="Text Box 14"/>
          <p:cNvSpPr txBox="1">
            <a:spLocks noChangeArrowheads="1"/>
          </p:cNvSpPr>
          <p:nvPr/>
        </p:nvSpPr>
        <p:spPr bwMode="auto">
          <a:xfrm>
            <a:off x="4304026" y="5502869"/>
            <a:ext cx="500817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ts val="600"/>
              </a:spcBef>
            </a:pP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</a:rPr>
              <a:t>-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</a:rPr>
              <a:t>Không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</a:rPr>
              <a:t>mùi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</a:rPr>
              <a:t>không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</a:rPr>
              <a:t>vị</a:t>
            </a:r>
            <a:endParaRPr lang="en-US" sz="3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29041" name="Text Box 17"/>
          <p:cNvSpPr txBox="1">
            <a:spLocks noChangeArrowheads="1"/>
          </p:cNvSpPr>
          <p:nvPr/>
        </p:nvSpPr>
        <p:spPr bwMode="auto">
          <a:xfrm>
            <a:off x="419100" y="1036543"/>
            <a:ext cx="22098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000" b="1" dirty="0" err="1" smtClean="0">
                <a:solidFill>
                  <a:srgbClr val="0066FF"/>
                </a:solidFill>
                <a:latin typeface="Times New Roman" pitchFamily="18" charset="0"/>
              </a:rPr>
              <a:t>Hidro</a:t>
            </a:r>
            <a:r>
              <a:rPr lang="en-US" sz="3000" b="1" dirty="0" smtClean="0">
                <a:solidFill>
                  <a:srgbClr val="0066FF"/>
                </a:solidFill>
                <a:latin typeface="Times New Roman" pitchFamily="18" charset="0"/>
              </a:rPr>
              <a:t>:</a:t>
            </a:r>
            <a:endParaRPr lang="en-US" sz="3000" b="1" dirty="0">
              <a:solidFill>
                <a:srgbClr val="0066FF"/>
              </a:solidFill>
              <a:latin typeface="Times New Roman" pitchFamily="18" charset="0"/>
            </a:endParaRPr>
          </a:p>
        </p:txBody>
      </p:sp>
      <p:grpSp>
        <p:nvGrpSpPr>
          <p:cNvPr id="19" name="Group 10"/>
          <p:cNvGrpSpPr>
            <a:grpSpLocks/>
          </p:cNvGrpSpPr>
          <p:nvPr/>
        </p:nvGrpSpPr>
        <p:grpSpPr bwMode="auto">
          <a:xfrm>
            <a:off x="0" y="47735"/>
            <a:ext cx="5257800" cy="591548"/>
            <a:chOff x="912" y="1981"/>
            <a:chExt cx="3984" cy="1025"/>
          </a:xfrm>
        </p:grpSpPr>
        <p:sp>
          <p:nvSpPr>
            <p:cNvPr id="20" name="AutoShape 11"/>
            <p:cNvSpPr>
              <a:spLocks noChangeArrowheads="1"/>
            </p:cNvSpPr>
            <p:nvPr/>
          </p:nvSpPr>
          <p:spPr bwMode="gray">
            <a:xfrm>
              <a:off x="912" y="2016"/>
              <a:ext cx="3984" cy="912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2F2F2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grpSp>
          <p:nvGrpSpPr>
            <p:cNvPr id="21" name="Group 12"/>
            <p:cNvGrpSpPr>
              <a:grpSpLocks/>
            </p:cNvGrpSpPr>
            <p:nvPr/>
          </p:nvGrpSpPr>
          <p:grpSpPr bwMode="auto">
            <a:xfrm>
              <a:off x="1005" y="1981"/>
              <a:ext cx="716" cy="960"/>
              <a:chOff x="1005" y="1981"/>
              <a:chExt cx="716" cy="960"/>
            </a:xfrm>
          </p:grpSpPr>
          <p:sp>
            <p:nvSpPr>
              <p:cNvPr id="23" name="AutoShape 13"/>
              <p:cNvSpPr>
                <a:spLocks noChangeArrowheads="1"/>
              </p:cNvSpPr>
              <p:nvPr/>
            </p:nvSpPr>
            <p:spPr bwMode="gray">
              <a:xfrm>
                <a:off x="1005" y="2099"/>
                <a:ext cx="716" cy="715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chemeClr val="hlink">
                      <a:gamma/>
                      <a:tint val="72549"/>
                      <a:invGamma/>
                    </a:schemeClr>
                  </a:gs>
                  <a:gs pos="100000">
                    <a:schemeClr val="hlink"/>
                  </a:gs>
                </a:gsLst>
                <a:lin ang="5400000" scaled="1"/>
              </a:gradFill>
              <a:ln w="38100">
                <a:solidFill>
                  <a:schemeClr val="bg1"/>
                </a:solidFill>
                <a:round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4" name="Freeform 23"/>
              <p:cNvSpPr>
                <a:spLocks/>
              </p:cNvSpPr>
              <p:nvPr/>
            </p:nvSpPr>
            <p:spPr bwMode="gray">
              <a:xfrm>
                <a:off x="1045" y="2146"/>
                <a:ext cx="383" cy="373"/>
              </a:xfrm>
              <a:custGeom>
                <a:avLst/>
                <a:gdLst>
                  <a:gd name="T0" fmla="*/ 118 w 596"/>
                  <a:gd name="T1" fmla="*/ 0 h 598"/>
                  <a:gd name="T2" fmla="*/ 0 w 596"/>
                  <a:gd name="T3" fmla="*/ 118 h 598"/>
                  <a:gd name="T4" fmla="*/ 0 w 596"/>
                  <a:gd name="T5" fmla="*/ 589 h 598"/>
                  <a:gd name="T6" fmla="*/ 161 w 596"/>
                  <a:gd name="T7" fmla="*/ 174 h 598"/>
                  <a:gd name="T8" fmla="*/ 589 w 596"/>
                  <a:gd name="T9" fmla="*/ 0 h 598"/>
                  <a:gd name="T10" fmla="*/ 118 w 596"/>
                  <a:gd name="T11" fmla="*/ 0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hlink">
                      <a:gamma/>
                      <a:tint val="42353"/>
                      <a:invGamma/>
                    </a:schemeClr>
                  </a:gs>
                  <a:gs pos="100000">
                    <a:schemeClr val="hlink">
                      <a:alpha val="0"/>
                    </a:schemeClr>
                  </a:gs>
                </a:gsLst>
                <a:lin ang="2700000" scaled="1"/>
              </a:gra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5" name="Text Box 15"/>
              <p:cNvSpPr txBox="1">
                <a:spLocks noChangeArrowheads="1"/>
              </p:cNvSpPr>
              <p:nvPr/>
            </p:nvSpPr>
            <p:spPr bwMode="gray">
              <a:xfrm>
                <a:off x="1085" y="1981"/>
                <a:ext cx="511" cy="960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n-US" sz="3000" b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I</a:t>
                </a:r>
                <a:endParaRPr lang="en-US" sz="3000" b="1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2" name="Text Box 16"/>
            <p:cNvSpPr txBox="1">
              <a:spLocks noChangeArrowheads="1"/>
            </p:cNvSpPr>
            <p:nvPr/>
          </p:nvSpPr>
          <p:spPr bwMode="gray">
            <a:xfrm>
              <a:off x="1873" y="2099"/>
              <a:ext cx="2908" cy="9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TÍNH CHẤT VẬT LÍ</a:t>
              </a:r>
            </a:p>
          </p:txBody>
        </p:sp>
      </p:grpSp>
      <p:pic>
        <p:nvPicPr>
          <p:cNvPr id="26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08116" y="1427130"/>
            <a:ext cx="2381624" cy="386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26"/>
          <p:cNvSpPr txBox="1"/>
          <p:nvPr/>
        </p:nvSpPr>
        <p:spPr>
          <a:xfrm>
            <a:off x="7436500" y="4103325"/>
            <a:ext cx="11248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</a:t>
            </a:r>
            <a:r>
              <a:rPr lang="en-US" sz="2000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2000" b="1" baseline="-25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 Box 9"/>
          <p:cNvSpPr txBox="1">
            <a:spLocks noChangeArrowheads="1"/>
          </p:cNvSpPr>
          <p:nvPr/>
        </p:nvSpPr>
        <p:spPr bwMode="auto">
          <a:xfrm>
            <a:off x="3966099" y="821613"/>
            <a:ext cx="44196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sz="2800" dirty="0" err="1">
                <a:latin typeface="Times New Roman" pitchFamily="18" charset="0"/>
              </a:rPr>
              <a:t>Quan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sát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bình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chứa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</a:rPr>
              <a:t>hiđro</a:t>
            </a:r>
            <a:r>
              <a:rPr lang="en-US" sz="2800" dirty="0">
                <a:latin typeface="Times New Roman" pitchFamily="18" charset="0"/>
              </a:rPr>
              <a:t>,   </a:t>
            </a:r>
            <a:r>
              <a:rPr lang="en-US" sz="2800" i="1" dirty="0" err="1">
                <a:latin typeface="Times New Roman" pitchFamily="18" charset="0"/>
              </a:rPr>
              <a:t>nhận</a:t>
            </a:r>
            <a:r>
              <a:rPr lang="en-US" sz="2800" i="1" dirty="0">
                <a:latin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</a:rPr>
              <a:t>xét</a:t>
            </a:r>
            <a:r>
              <a:rPr lang="en-US" sz="2800" i="1" dirty="0"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</a:rPr>
              <a:t>trạng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</a:rPr>
              <a:t>thái</a:t>
            </a:r>
            <a:r>
              <a:rPr lang="en-US" sz="2800" i="1" dirty="0">
                <a:latin typeface="Times New Roman" pitchFamily="18" charset="0"/>
              </a:rPr>
              <a:t>,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</a:rPr>
              <a:t>màu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</a:rPr>
              <a:t>sắc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</a:rPr>
              <a:t>của</a:t>
            </a:r>
            <a:r>
              <a:rPr lang="en-US" sz="2800" i="1" dirty="0">
                <a:latin typeface="Times New Roman" pitchFamily="18" charset="0"/>
              </a:rPr>
              <a:t> </a:t>
            </a:r>
            <a:r>
              <a:rPr lang="en-US" sz="2800" i="1" dirty="0" smtClean="0">
                <a:latin typeface="Times New Roman" pitchFamily="18" charset="0"/>
              </a:rPr>
              <a:t>đ/c </a:t>
            </a:r>
            <a:r>
              <a:rPr lang="en-US" sz="2800" i="1" dirty="0" err="1">
                <a:latin typeface="Times New Roman" pitchFamily="18" charset="0"/>
              </a:rPr>
              <a:t>hiđro</a:t>
            </a:r>
            <a:r>
              <a:rPr lang="en-US" sz="2800" i="1" dirty="0">
                <a:latin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62358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29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29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5833 0.03561 L -0.4 -0.11781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129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83" y="-7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29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0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42" dur="500" autoRev="1" fill="hold"/>
                                        <p:tgtEl>
                                          <p:spTgt spid="1290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66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3" dur="500" autoRev="1" fill="hold"/>
                                        <p:tgtEl>
                                          <p:spTgt spid="1290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66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4" dur="500" autoRev="1" fill="hold"/>
                                        <p:tgtEl>
                                          <p:spTgt spid="1290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31111 -0.18981 L -0.46944 -0.39815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290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17" y="-10417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20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50" dur="500" autoRev="1" fill="hold"/>
                                        <p:tgtEl>
                                          <p:spTgt spid="1290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66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1" dur="500" autoRev="1" fill="hold"/>
                                        <p:tgtEl>
                                          <p:spTgt spid="1290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66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2" dur="500" autoRev="1" fill="hold"/>
                                        <p:tgtEl>
                                          <p:spTgt spid="1290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34" grpId="0"/>
      <p:bldP spid="129034" grpId="1"/>
      <p:bldP spid="129034" grpId="2"/>
      <p:bldP spid="129038" grpId="0"/>
      <p:bldP spid="129038" grpId="1"/>
      <p:bldP spid="129038" grpId="2"/>
      <p:bldP spid="129041" grpId="0"/>
      <p:bldP spid="27" grpId="0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Line 4"/>
          <p:cNvSpPr>
            <a:spLocks noChangeShapeType="1"/>
          </p:cNvSpPr>
          <p:nvPr/>
        </p:nvSpPr>
        <p:spPr bwMode="auto">
          <a:xfrm>
            <a:off x="3886200" y="1248477"/>
            <a:ext cx="0" cy="560952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6" name="Text Box 6"/>
          <p:cNvSpPr txBox="1">
            <a:spLocks noChangeArrowheads="1"/>
          </p:cNvSpPr>
          <p:nvPr/>
        </p:nvSpPr>
        <p:spPr bwMode="auto">
          <a:xfrm>
            <a:off x="4114800" y="1323666"/>
            <a:ext cx="2057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endParaRPr lang="en-US">
              <a:latin typeface="Tahoma" pitchFamily="34" charset="0"/>
            </a:endParaRPr>
          </a:p>
        </p:txBody>
      </p:sp>
      <p:sp>
        <p:nvSpPr>
          <p:cNvPr id="13323" name="Text Box 8"/>
          <p:cNvSpPr txBox="1">
            <a:spLocks noChangeArrowheads="1"/>
          </p:cNvSpPr>
          <p:nvPr/>
        </p:nvSpPr>
        <p:spPr bwMode="auto">
          <a:xfrm>
            <a:off x="4495800" y="1052668"/>
            <a:ext cx="44196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sz="3000" b="1" dirty="0" err="1">
                <a:latin typeface="Times New Roman" pitchFamily="18" charset="0"/>
              </a:rPr>
              <a:t>Quan</a:t>
            </a:r>
            <a:r>
              <a:rPr lang="en-US" sz="3000" b="1" dirty="0">
                <a:latin typeface="Times New Roman" pitchFamily="18" charset="0"/>
              </a:rPr>
              <a:t> </a:t>
            </a:r>
            <a:r>
              <a:rPr lang="en-US" sz="3000" b="1" dirty="0" err="1">
                <a:latin typeface="Times New Roman" pitchFamily="18" charset="0"/>
              </a:rPr>
              <a:t>sát</a:t>
            </a:r>
            <a:r>
              <a:rPr lang="en-US" sz="3000" b="1" dirty="0">
                <a:latin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FF"/>
                </a:solidFill>
                <a:latin typeface="Times New Roman" pitchFamily="18" charset="0"/>
                <a:hlinkClick r:id="rId2" action="ppaction://hlinksldjump"/>
              </a:rPr>
              <a:t>thí</a:t>
            </a:r>
            <a:r>
              <a:rPr lang="en-US" sz="3000" b="1" dirty="0">
                <a:solidFill>
                  <a:srgbClr val="0000FF"/>
                </a:solidFill>
                <a:latin typeface="Times New Roman" pitchFamily="18" charset="0"/>
                <a:hlinkClick r:id="rId2" action="ppaction://hlinksldjump"/>
              </a:rPr>
              <a:t> </a:t>
            </a:r>
            <a:r>
              <a:rPr lang="en-US" sz="3000" b="1" dirty="0" err="1">
                <a:solidFill>
                  <a:srgbClr val="0000FF"/>
                </a:solidFill>
                <a:latin typeface="Times New Roman" pitchFamily="18" charset="0"/>
                <a:hlinkClick r:id="rId2" action="ppaction://hlinksldjump"/>
              </a:rPr>
              <a:t>nghiệm</a:t>
            </a:r>
            <a:r>
              <a:rPr lang="en-US" sz="3000" b="1" dirty="0">
                <a:solidFill>
                  <a:srgbClr val="0000FF"/>
                </a:solidFill>
                <a:latin typeface="Times New Roman" pitchFamily="18" charset="0"/>
                <a:hlinkClick r:id="rId2" action="ppaction://hlinksldjump"/>
              </a:rPr>
              <a:t> </a:t>
            </a:r>
            <a:r>
              <a:rPr lang="en-US" sz="3000" b="1" dirty="0" err="1">
                <a:latin typeface="Times New Roman" pitchFamily="18" charset="0"/>
              </a:rPr>
              <a:t>sau</a:t>
            </a:r>
            <a:r>
              <a:rPr lang="en-US" sz="3000" b="1" dirty="0">
                <a:latin typeface="Times New Roman" pitchFamily="18" charset="0"/>
              </a:rPr>
              <a:t>:</a:t>
            </a:r>
          </a:p>
        </p:txBody>
      </p:sp>
      <p:sp>
        <p:nvSpPr>
          <p:cNvPr id="13318" name="Text Box 15"/>
          <p:cNvSpPr txBox="1">
            <a:spLocks noChangeArrowheads="1"/>
          </p:cNvSpPr>
          <p:nvPr/>
        </p:nvSpPr>
        <p:spPr bwMode="auto">
          <a:xfrm>
            <a:off x="228313" y="1103281"/>
            <a:ext cx="3657887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3200" b="1" dirty="0" err="1">
                <a:solidFill>
                  <a:srgbClr val="0066FF"/>
                </a:solidFill>
                <a:latin typeface="Times New Roman" pitchFamily="18" charset="0"/>
              </a:rPr>
              <a:t>Hiđro</a:t>
            </a:r>
            <a:r>
              <a:rPr lang="en-US" sz="3200" b="1" dirty="0">
                <a:solidFill>
                  <a:srgbClr val="0066FF"/>
                </a:solidFill>
                <a:latin typeface="Times New Roman" pitchFamily="18" charset="0"/>
              </a:rPr>
              <a:t> : </a:t>
            </a:r>
          </a:p>
          <a:p>
            <a:r>
              <a:rPr lang="en-US" sz="3200" b="1" dirty="0" smtClean="0">
                <a:solidFill>
                  <a:srgbClr val="0066FF"/>
                </a:solidFill>
                <a:latin typeface="Times New Roman" pitchFamily="18" charset="0"/>
              </a:rPr>
              <a:t>+ </a:t>
            </a:r>
            <a:r>
              <a:rPr lang="en-US" sz="3200" b="1" dirty="0" err="1">
                <a:solidFill>
                  <a:srgbClr val="0066FF"/>
                </a:solidFill>
                <a:latin typeface="Times New Roman" pitchFamily="18" charset="0"/>
              </a:rPr>
              <a:t>Là</a:t>
            </a:r>
            <a:r>
              <a:rPr lang="en-US" sz="3200" b="1" dirty="0">
                <a:solidFill>
                  <a:srgbClr val="0066FF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FF"/>
                </a:solidFill>
                <a:latin typeface="Times New Roman" pitchFamily="18" charset="0"/>
              </a:rPr>
              <a:t>chất</a:t>
            </a:r>
            <a:r>
              <a:rPr lang="en-US" sz="3200" b="1" dirty="0">
                <a:solidFill>
                  <a:srgbClr val="0066FF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FF"/>
                </a:solidFill>
                <a:latin typeface="Times New Roman" pitchFamily="18" charset="0"/>
              </a:rPr>
              <a:t>khí</a:t>
            </a:r>
            <a:r>
              <a:rPr lang="en-US" sz="3200" b="1" dirty="0">
                <a:solidFill>
                  <a:srgbClr val="0066FF"/>
                </a:solidFill>
                <a:latin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66FF"/>
                </a:solidFill>
                <a:latin typeface="Times New Roman" pitchFamily="18" charset="0"/>
              </a:rPr>
              <a:t>không</a:t>
            </a:r>
            <a:r>
              <a:rPr lang="en-US" sz="3200" b="1" dirty="0">
                <a:solidFill>
                  <a:srgbClr val="0066FF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FF"/>
                </a:solidFill>
                <a:latin typeface="Times New Roman" pitchFamily="18" charset="0"/>
              </a:rPr>
              <a:t>màu</a:t>
            </a:r>
            <a:r>
              <a:rPr lang="en-US" sz="3200" b="1" dirty="0">
                <a:solidFill>
                  <a:srgbClr val="0066FF"/>
                </a:solidFill>
                <a:latin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66FF"/>
                </a:solidFill>
                <a:latin typeface="Times New Roman" pitchFamily="18" charset="0"/>
              </a:rPr>
              <a:t>không</a:t>
            </a:r>
            <a:r>
              <a:rPr lang="en-US" sz="3200" b="1" dirty="0">
                <a:solidFill>
                  <a:srgbClr val="0066FF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FF"/>
                </a:solidFill>
                <a:latin typeface="Times New Roman" pitchFamily="18" charset="0"/>
              </a:rPr>
              <a:t>mùi</a:t>
            </a:r>
            <a:r>
              <a:rPr lang="en-US" sz="3200" b="1" dirty="0">
                <a:solidFill>
                  <a:srgbClr val="0066FF"/>
                </a:solidFill>
                <a:latin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66FF"/>
                </a:solidFill>
                <a:latin typeface="Times New Roman" pitchFamily="18" charset="0"/>
              </a:rPr>
              <a:t>không</a:t>
            </a:r>
            <a:r>
              <a:rPr lang="en-US" sz="3200" b="1" dirty="0">
                <a:solidFill>
                  <a:srgbClr val="0066FF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FF"/>
                </a:solidFill>
                <a:latin typeface="Times New Roman" pitchFamily="18" charset="0"/>
              </a:rPr>
              <a:t>vị</a:t>
            </a:r>
            <a:r>
              <a:rPr lang="en-US" sz="3200" b="1" dirty="0">
                <a:solidFill>
                  <a:srgbClr val="0066FF"/>
                </a:solidFill>
                <a:latin typeface="Times New Roman" pitchFamily="18" charset="0"/>
              </a:rPr>
              <a:t>,…</a:t>
            </a:r>
          </a:p>
        </p:txBody>
      </p:sp>
      <p:grpSp>
        <p:nvGrpSpPr>
          <p:cNvPr id="13" name="Group 10"/>
          <p:cNvGrpSpPr>
            <a:grpSpLocks/>
          </p:cNvGrpSpPr>
          <p:nvPr/>
        </p:nvGrpSpPr>
        <p:grpSpPr bwMode="auto">
          <a:xfrm>
            <a:off x="0" y="47735"/>
            <a:ext cx="5257800" cy="591548"/>
            <a:chOff x="912" y="1981"/>
            <a:chExt cx="3984" cy="1025"/>
          </a:xfrm>
        </p:grpSpPr>
        <p:sp>
          <p:nvSpPr>
            <p:cNvPr id="14" name="AutoShape 11"/>
            <p:cNvSpPr>
              <a:spLocks noChangeArrowheads="1"/>
            </p:cNvSpPr>
            <p:nvPr/>
          </p:nvSpPr>
          <p:spPr bwMode="gray">
            <a:xfrm>
              <a:off x="912" y="2016"/>
              <a:ext cx="3984" cy="912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2F2F2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grpSp>
          <p:nvGrpSpPr>
            <p:cNvPr id="15" name="Group 12"/>
            <p:cNvGrpSpPr>
              <a:grpSpLocks/>
            </p:cNvGrpSpPr>
            <p:nvPr/>
          </p:nvGrpSpPr>
          <p:grpSpPr bwMode="auto">
            <a:xfrm>
              <a:off x="1005" y="1981"/>
              <a:ext cx="716" cy="960"/>
              <a:chOff x="1005" y="1981"/>
              <a:chExt cx="716" cy="960"/>
            </a:xfrm>
          </p:grpSpPr>
          <p:sp>
            <p:nvSpPr>
              <p:cNvPr id="17" name="AutoShape 13"/>
              <p:cNvSpPr>
                <a:spLocks noChangeArrowheads="1"/>
              </p:cNvSpPr>
              <p:nvPr/>
            </p:nvSpPr>
            <p:spPr bwMode="gray">
              <a:xfrm>
                <a:off x="1005" y="2099"/>
                <a:ext cx="716" cy="715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chemeClr val="hlink">
                      <a:gamma/>
                      <a:tint val="72549"/>
                      <a:invGamma/>
                    </a:schemeClr>
                  </a:gs>
                  <a:gs pos="100000">
                    <a:schemeClr val="hlink"/>
                  </a:gs>
                </a:gsLst>
                <a:lin ang="5400000" scaled="1"/>
              </a:gradFill>
              <a:ln w="38100">
                <a:solidFill>
                  <a:schemeClr val="bg1"/>
                </a:solidFill>
                <a:round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18" name="Freeform 17"/>
              <p:cNvSpPr>
                <a:spLocks/>
              </p:cNvSpPr>
              <p:nvPr/>
            </p:nvSpPr>
            <p:spPr bwMode="gray">
              <a:xfrm>
                <a:off x="1045" y="2146"/>
                <a:ext cx="383" cy="373"/>
              </a:xfrm>
              <a:custGeom>
                <a:avLst/>
                <a:gdLst>
                  <a:gd name="T0" fmla="*/ 118 w 596"/>
                  <a:gd name="T1" fmla="*/ 0 h 598"/>
                  <a:gd name="T2" fmla="*/ 0 w 596"/>
                  <a:gd name="T3" fmla="*/ 118 h 598"/>
                  <a:gd name="T4" fmla="*/ 0 w 596"/>
                  <a:gd name="T5" fmla="*/ 589 h 598"/>
                  <a:gd name="T6" fmla="*/ 161 w 596"/>
                  <a:gd name="T7" fmla="*/ 174 h 598"/>
                  <a:gd name="T8" fmla="*/ 589 w 596"/>
                  <a:gd name="T9" fmla="*/ 0 h 598"/>
                  <a:gd name="T10" fmla="*/ 118 w 596"/>
                  <a:gd name="T11" fmla="*/ 0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hlink">
                      <a:gamma/>
                      <a:tint val="42353"/>
                      <a:invGamma/>
                    </a:schemeClr>
                  </a:gs>
                  <a:gs pos="100000">
                    <a:schemeClr val="hlink">
                      <a:alpha val="0"/>
                    </a:schemeClr>
                  </a:gs>
                </a:gsLst>
                <a:lin ang="2700000" scaled="1"/>
              </a:gra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19" name="Text Box 15"/>
              <p:cNvSpPr txBox="1">
                <a:spLocks noChangeArrowheads="1"/>
              </p:cNvSpPr>
              <p:nvPr/>
            </p:nvSpPr>
            <p:spPr bwMode="gray">
              <a:xfrm>
                <a:off x="1085" y="1981"/>
                <a:ext cx="511" cy="960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n-US" sz="3000" b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I</a:t>
                </a:r>
                <a:endParaRPr lang="en-US" sz="3000" b="1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6" name="Text Box 16"/>
            <p:cNvSpPr txBox="1">
              <a:spLocks noChangeArrowheads="1"/>
            </p:cNvSpPr>
            <p:nvPr/>
          </p:nvSpPr>
          <p:spPr bwMode="gray">
            <a:xfrm>
              <a:off x="1873" y="2099"/>
              <a:ext cx="2908" cy="9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TÍNH CHẤT VẬT LÍ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1602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2" descr="Balloons"/>
          <p:cNvPicPr>
            <a:picLocks noGrp="1"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19600" y="1699619"/>
            <a:ext cx="1447800" cy="2105334"/>
          </a:xfrm>
        </p:spPr>
      </p:pic>
      <p:pic>
        <p:nvPicPr>
          <p:cNvPr id="14339" name="Picture 3" descr="EL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902667"/>
            <a:ext cx="2008188" cy="2724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9812" name="Line 4"/>
          <p:cNvSpPr>
            <a:spLocks noChangeShapeType="1"/>
          </p:cNvSpPr>
          <p:nvPr/>
        </p:nvSpPr>
        <p:spPr bwMode="auto">
          <a:xfrm>
            <a:off x="4800600" y="3203429"/>
            <a:ext cx="1905000" cy="1278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609600" y="797333"/>
            <a:ext cx="2667000" cy="5714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n-US" sz="35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19814" name="AutoShape 6"/>
          <p:cNvSpPr>
            <a:spLocks noChangeArrowheads="1"/>
          </p:cNvSpPr>
          <p:nvPr/>
        </p:nvSpPr>
        <p:spPr bwMode="auto">
          <a:xfrm>
            <a:off x="0" y="271000"/>
            <a:ext cx="3733800" cy="5037763"/>
          </a:xfrm>
          <a:prstGeom prst="cloudCallout">
            <a:avLst>
              <a:gd name="adj1" fmla="val 49319"/>
              <a:gd name="adj2" fmla="val 68005"/>
            </a:avLst>
          </a:prstGeom>
          <a:solidFill>
            <a:srgbClr val="FFFF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r>
              <a:rPr lang="en-US" sz="4500" b="1">
                <a:solidFill>
                  <a:srgbClr val="FF0066"/>
                </a:solidFill>
                <a:latin typeface="Times New Roman" pitchFamily="18" charset="0"/>
              </a:rPr>
              <a:t>?</a:t>
            </a:r>
            <a:r>
              <a:rPr lang="en-US" sz="300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i="1">
                <a:solidFill>
                  <a:srgbClr val="FF0000"/>
                </a:solidFill>
                <a:latin typeface="Times New Roman" pitchFamily="18" charset="0"/>
              </a:rPr>
              <a:t>Khi    thả     dây buộc thì   quả   bóng bay    sẽ di chuyển   như thế     nào?</a:t>
            </a:r>
            <a:endParaRPr lang="en-US" sz="3500" i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495800" y="2075572"/>
            <a:ext cx="67358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3200" b="1">
                <a:solidFill>
                  <a:srgbClr val="0066FF"/>
                </a:solidFill>
                <a:latin typeface="Tahoma" pitchFamily="34" charset="0"/>
              </a:rPr>
              <a:t>H</a:t>
            </a:r>
            <a:r>
              <a:rPr lang="en-US" sz="3200" b="1" baseline="-25000">
                <a:solidFill>
                  <a:srgbClr val="0066FF"/>
                </a:solidFill>
                <a:latin typeface="Tahoma" pitchFamily="34" charset="0"/>
              </a:rPr>
              <a:t>2</a:t>
            </a:r>
            <a:endParaRPr lang="en-US" sz="3200" b="1">
              <a:solidFill>
                <a:srgbClr val="0066FF"/>
              </a:solidFill>
              <a:latin typeface="Tahoma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953000" y="1774810"/>
            <a:ext cx="67358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3200" b="1">
                <a:solidFill>
                  <a:srgbClr val="0066FF"/>
                </a:solidFill>
                <a:latin typeface="Tahoma" pitchFamily="34" charset="0"/>
              </a:rPr>
              <a:t>H</a:t>
            </a:r>
            <a:r>
              <a:rPr lang="en-US" sz="3200" b="1" baseline="-25000">
                <a:solidFill>
                  <a:srgbClr val="0066FF"/>
                </a:solidFill>
                <a:latin typeface="Tahoma" pitchFamily="34" charset="0"/>
              </a:rPr>
              <a:t>2</a:t>
            </a:r>
            <a:endParaRPr lang="en-US" sz="3200" b="1">
              <a:solidFill>
                <a:srgbClr val="0066FF"/>
              </a:solidFill>
              <a:latin typeface="Tahoma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5181600" y="2225953"/>
            <a:ext cx="67358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3200" b="1">
                <a:solidFill>
                  <a:srgbClr val="0066FF"/>
                </a:solidFill>
                <a:latin typeface="Tahoma" pitchFamily="34" charset="0"/>
              </a:rPr>
              <a:t>H</a:t>
            </a:r>
            <a:r>
              <a:rPr lang="en-US" sz="3200" b="1" baseline="-25000">
                <a:solidFill>
                  <a:srgbClr val="0066FF"/>
                </a:solidFill>
                <a:latin typeface="Tahoma" pitchFamily="34" charset="0"/>
              </a:rPr>
              <a:t>2</a:t>
            </a:r>
            <a:endParaRPr lang="en-US" sz="3200" b="1">
              <a:solidFill>
                <a:srgbClr val="0066FF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828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98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98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77331E-6 L -0.00417 -0.54845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-2742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57038E-6 L -3.33333E-6 -0.72944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1198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47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53382E-6 L -0.00347 -0.49178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" y="-2458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2.19378E-7 L -0.00347 -0.4479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" y="-2239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3.30896E-6 L -0.00347 -0.51371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" y="-256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2" grpId="0" animBg="1"/>
      <p:bldP spid="119814" grpId="0" animBg="1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Line 4"/>
          <p:cNvSpPr>
            <a:spLocks noChangeShapeType="1"/>
          </p:cNvSpPr>
          <p:nvPr/>
        </p:nvSpPr>
        <p:spPr bwMode="auto">
          <a:xfrm>
            <a:off x="3886200" y="1248477"/>
            <a:ext cx="0" cy="560952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3" name="Text Box 6"/>
          <p:cNvSpPr txBox="1">
            <a:spLocks noChangeArrowheads="1"/>
          </p:cNvSpPr>
          <p:nvPr/>
        </p:nvSpPr>
        <p:spPr bwMode="auto">
          <a:xfrm>
            <a:off x="4114800" y="1323666"/>
            <a:ext cx="2057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endParaRPr lang="en-US">
              <a:latin typeface="Tahoma" pitchFamily="34" charset="0"/>
            </a:endParaRPr>
          </a:p>
        </p:txBody>
      </p:sp>
      <p:sp>
        <p:nvSpPr>
          <p:cNvPr id="121866" name="Text Box 10"/>
          <p:cNvSpPr txBox="1">
            <a:spLocks noChangeArrowheads="1"/>
          </p:cNvSpPr>
          <p:nvPr/>
        </p:nvSpPr>
        <p:spPr bwMode="auto">
          <a:xfrm>
            <a:off x="5029200" y="3804953"/>
            <a:ext cx="32766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</a:rPr>
              <a:t>+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</a:rPr>
              <a:t>Khí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H</a:t>
            </a:r>
            <a:r>
              <a:rPr lang="en-US" sz="2800" b="1" baseline="-25000" dirty="0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nhẹ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hơn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không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</a:rPr>
              <a:t>khí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</a:rPr>
              <a:t>, </a:t>
            </a:r>
            <a:endParaRPr lang="en-US" sz="28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2057" name="Text Box 12"/>
          <p:cNvSpPr txBox="1">
            <a:spLocks noChangeArrowheads="1"/>
          </p:cNvSpPr>
          <p:nvPr/>
        </p:nvSpPr>
        <p:spPr bwMode="auto">
          <a:xfrm>
            <a:off x="311818" y="1065848"/>
            <a:ext cx="342900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Hiđro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: </a:t>
            </a:r>
          </a:p>
          <a:p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+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Là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chất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khí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không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màu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không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mùi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không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vị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,…</a:t>
            </a:r>
          </a:p>
        </p:txBody>
      </p:sp>
      <p:sp>
        <p:nvSpPr>
          <p:cNvPr id="2062" name="Text Box 15"/>
          <p:cNvSpPr txBox="1">
            <a:spLocks noChangeArrowheads="1"/>
          </p:cNvSpPr>
          <p:nvPr/>
        </p:nvSpPr>
        <p:spPr bwMode="auto">
          <a:xfrm>
            <a:off x="4114801" y="1065848"/>
            <a:ext cx="477202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000" b="1" dirty="0" err="1">
                <a:latin typeface="Times New Roman" pitchFamily="18" charset="0"/>
              </a:rPr>
              <a:t>Nhận</a:t>
            </a:r>
            <a:r>
              <a:rPr lang="en-US" sz="3000" b="1" dirty="0">
                <a:latin typeface="Times New Roman" pitchFamily="18" charset="0"/>
              </a:rPr>
              <a:t> </a:t>
            </a:r>
            <a:r>
              <a:rPr lang="en-US" sz="3000" b="1" dirty="0" err="1">
                <a:latin typeface="Times New Roman" pitchFamily="18" charset="0"/>
              </a:rPr>
              <a:t>xét</a:t>
            </a:r>
            <a:r>
              <a:rPr lang="en-US" sz="3000" b="1" dirty="0">
                <a:latin typeface="Times New Roman" pitchFamily="18" charset="0"/>
              </a:rPr>
              <a:t> </a:t>
            </a:r>
            <a:r>
              <a:rPr lang="en-US" sz="3000" b="1" dirty="0" err="1">
                <a:latin typeface="Times New Roman" pitchFamily="18" charset="0"/>
              </a:rPr>
              <a:t>về</a:t>
            </a:r>
            <a:r>
              <a:rPr lang="en-US" sz="3000" b="1" dirty="0">
                <a:latin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</a:rPr>
              <a:t>tỉ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</a:rPr>
              <a:t>khối</a:t>
            </a:r>
            <a:r>
              <a:rPr lang="en-US" sz="3000" b="1" dirty="0">
                <a:latin typeface="Times New Roman" pitchFamily="18" charset="0"/>
              </a:rPr>
              <a:t> </a:t>
            </a:r>
            <a:r>
              <a:rPr lang="en-US" sz="3000" b="1" dirty="0" err="1">
                <a:latin typeface="Times New Roman" pitchFamily="18" charset="0"/>
              </a:rPr>
              <a:t>của</a:t>
            </a:r>
            <a:r>
              <a:rPr lang="en-US" sz="3000" b="1" dirty="0">
                <a:latin typeface="Times New Roman" pitchFamily="18" charset="0"/>
              </a:rPr>
              <a:t> </a:t>
            </a:r>
            <a:r>
              <a:rPr lang="en-US" sz="3000" b="1" dirty="0" err="1">
                <a:latin typeface="Times New Roman" pitchFamily="18" charset="0"/>
              </a:rPr>
              <a:t>khí</a:t>
            </a:r>
            <a:r>
              <a:rPr lang="en-US" sz="3000" b="1" dirty="0">
                <a:latin typeface="Times New Roman" pitchFamily="18" charset="0"/>
              </a:rPr>
              <a:t> H</a:t>
            </a:r>
            <a:r>
              <a:rPr lang="en-US" sz="3000" b="1" baseline="-25000" dirty="0">
                <a:latin typeface="Times New Roman" pitchFamily="18" charset="0"/>
              </a:rPr>
              <a:t>2</a:t>
            </a:r>
            <a:r>
              <a:rPr lang="en-US" sz="3000" b="1" dirty="0">
                <a:latin typeface="Times New Roman" pitchFamily="18" charset="0"/>
              </a:rPr>
              <a:t> so </a:t>
            </a:r>
            <a:r>
              <a:rPr lang="en-US" sz="3000" b="1" dirty="0" err="1">
                <a:latin typeface="Times New Roman" pitchFamily="18" charset="0"/>
              </a:rPr>
              <a:t>với</a:t>
            </a:r>
            <a:r>
              <a:rPr lang="en-US" sz="3000" b="1" dirty="0">
                <a:latin typeface="Times New Roman" pitchFamily="18" charset="0"/>
              </a:rPr>
              <a:t> </a:t>
            </a:r>
            <a:r>
              <a:rPr lang="en-US" sz="3000" b="1" dirty="0" err="1">
                <a:latin typeface="Times New Roman" pitchFamily="18" charset="0"/>
              </a:rPr>
              <a:t>không</a:t>
            </a:r>
            <a:r>
              <a:rPr lang="en-US" sz="3000" b="1" dirty="0">
                <a:latin typeface="Times New Roman" pitchFamily="18" charset="0"/>
              </a:rPr>
              <a:t> </a:t>
            </a:r>
            <a:r>
              <a:rPr lang="en-US" sz="3000" b="1" dirty="0" err="1">
                <a:latin typeface="Times New Roman" pitchFamily="18" charset="0"/>
              </a:rPr>
              <a:t>khí</a:t>
            </a:r>
            <a:r>
              <a:rPr lang="en-US" sz="3000" b="1" dirty="0">
                <a:latin typeface="Times New Roman" pitchFamily="18" charset="0"/>
              </a:rPr>
              <a:t>?</a:t>
            </a:r>
          </a:p>
        </p:txBody>
      </p:sp>
      <p:graphicFrame>
        <p:nvGraphicFramePr>
          <p:cNvPr id="121872" name="Object 16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2567378007"/>
              </p:ext>
            </p:extLst>
          </p:nvPr>
        </p:nvGraphicFramePr>
        <p:xfrm>
          <a:off x="4730750" y="2103444"/>
          <a:ext cx="2882900" cy="9148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97" name="Equation" r:id="rId3" imgW="876240" imgH="241200" progId="Equation.3">
                  <p:embed/>
                </p:oleObj>
              </mc:Choice>
              <mc:Fallback>
                <p:oleObj name="Equation" r:id="rId3" imgW="87624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750" y="2103444"/>
                        <a:ext cx="2882900" cy="9148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8" name="Group 10"/>
          <p:cNvGrpSpPr>
            <a:grpSpLocks/>
          </p:cNvGrpSpPr>
          <p:nvPr/>
        </p:nvGrpSpPr>
        <p:grpSpPr bwMode="auto">
          <a:xfrm>
            <a:off x="0" y="47735"/>
            <a:ext cx="5257800" cy="591548"/>
            <a:chOff x="912" y="1981"/>
            <a:chExt cx="3984" cy="1025"/>
          </a:xfrm>
        </p:grpSpPr>
        <p:sp>
          <p:nvSpPr>
            <p:cNvPr id="19" name="AutoShape 11"/>
            <p:cNvSpPr>
              <a:spLocks noChangeArrowheads="1"/>
            </p:cNvSpPr>
            <p:nvPr/>
          </p:nvSpPr>
          <p:spPr bwMode="gray">
            <a:xfrm>
              <a:off x="912" y="2016"/>
              <a:ext cx="3984" cy="912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2F2F2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grpSp>
          <p:nvGrpSpPr>
            <p:cNvPr id="20" name="Group 12"/>
            <p:cNvGrpSpPr>
              <a:grpSpLocks/>
            </p:cNvGrpSpPr>
            <p:nvPr/>
          </p:nvGrpSpPr>
          <p:grpSpPr bwMode="auto">
            <a:xfrm>
              <a:off x="1005" y="1981"/>
              <a:ext cx="716" cy="960"/>
              <a:chOff x="1005" y="1981"/>
              <a:chExt cx="716" cy="960"/>
            </a:xfrm>
          </p:grpSpPr>
          <p:sp>
            <p:nvSpPr>
              <p:cNvPr id="22" name="AutoShape 13"/>
              <p:cNvSpPr>
                <a:spLocks noChangeArrowheads="1"/>
              </p:cNvSpPr>
              <p:nvPr/>
            </p:nvSpPr>
            <p:spPr bwMode="gray">
              <a:xfrm>
                <a:off x="1005" y="2099"/>
                <a:ext cx="716" cy="715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chemeClr val="hlink">
                      <a:gamma/>
                      <a:tint val="72549"/>
                      <a:invGamma/>
                    </a:schemeClr>
                  </a:gs>
                  <a:gs pos="100000">
                    <a:schemeClr val="hlink"/>
                  </a:gs>
                </a:gsLst>
                <a:lin ang="5400000" scaled="1"/>
              </a:gradFill>
              <a:ln w="38100">
                <a:solidFill>
                  <a:schemeClr val="bg1"/>
                </a:solidFill>
                <a:round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3" name="Freeform 22"/>
              <p:cNvSpPr>
                <a:spLocks/>
              </p:cNvSpPr>
              <p:nvPr/>
            </p:nvSpPr>
            <p:spPr bwMode="gray">
              <a:xfrm>
                <a:off x="1045" y="2146"/>
                <a:ext cx="383" cy="373"/>
              </a:xfrm>
              <a:custGeom>
                <a:avLst/>
                <a:gdLst>
                  <a:gd name="T0" fmla="*/ 118 w 596"/>
                  <a:gd name="T1" fmla="*/ 0 h 598"/>
                  <a:gd name="T2" fmla="*/ 0 w 596"/>
                  <a:gd name="T3" fmla="*/ 118 h 598"/>
                  <a:gd name="T4" fmla="*/ 0 w 596"/>
                  <a:gd name="T5" fmla="*/ 589 h 598"/>
                  <a:gd name="T6" fmla="*/ 161 w 596"/>
                  <a:gd name="T7" fmla="*/ 174 h 598"/>
                  <a:gd name="T8" fmla="*/ 589 w 596"/>
                  <a:gd name="T9" fmla="*/ 0 h 598"/>
                  <a:gd name="T10" fmla="*/ 118 w 596"/>
                  <a:gd name="T11" fmla="*/ 0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hlink">
                      <a:gamma/>
                      <a:tint val="42353"/>
                      <a:invGamma/>
                    </a:schemeClr>
                  </a:gs>
                  <a:gs pos="100000">
                    <a:schemeClr val="hlink">
                      <a:alpha val="0"/>
                    </a:schemeClr>
                  </a:gs>
                </a:gsLst>
                <a:lin ang="2700000" scaled="1"/>
              </a:gra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4" name="Text Box 15"/>
              <p:cNvSpPr txBox="1">
                <a:spLocks noChangeArrowheads="1"/>
              </p:cNvSpPr>
              <p:nvPr/>
            </p:nvSpPr>
            <p:spPr bwMode="gray">
              <a:xfrm>
                <a:off x="1085" y="1981"/>
                <a:ext cx="511" cy="960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n-US" sz="3000" b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I</a:t>
                </a:r>
                <a:endParaRPr lang="en-US" sz="3000" b="1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1" name="Text Box 16"/>
            <p:cNvSpPr txBox="1">
              <a:spLocks noChangeArrowheads="1"/>
            </p:cNvSpPr>
            <p:nvPr/>
          </p:nvSpPr>
          <p:spPr bwMode="gray">
            <a:xfrm>
              <a:off x="1873" y="2099"/>
              <a:ext cx="2908" cy="9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TÍNH CHẤT VẬT LÍ</a:t>
              </a:r>
            </a:p>
          </p:txBody>
        </p:sp>
      </p:grpSp>
      <p:cxnSp>
        <p:nvCxnSpPr>
          <p:cNvPr id="4" name="Straight Arrow Connector 3"/>
          <p:cNvCxnSpPr/>
          <p:nvPr/>
        </p:nvCxnSpPr>
        <p:spPr>
          <a:xfrm>
            <a:off x="6019800" y="2887759"/>
            <a:ext cx="0" cy="796683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" name="Text Box 29"/>
          <p:cNvSpPr txBox="1">
            <a:spLocks noChangeArrowheads="1"/>
          </p:cNvSpPr>
          <p:nvPr/>
        </p:nvSpPr>
        <p:spPr bwMode="auto">
          <a:xfrm>
            <a:off x="4992414" y="5077358"/>
            <a:ext cx="38862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2800" b="1" dirty="0">
                <a:solidFill>
                  <a:srgbClr val="0000FF"/>
                </a:solidFill>
                <a:latin typeface="Tahoma" pitchFamily="34" charset="0"/>
              </a:rPr>
              <a:t>                 </a:t>
            </a:r>
            <a:r>
              <a:rPr lang="en-US" sz="3000" b="1" dirty="0" err="1">
                <a:solidFill>
                  <a:srgbClr val="0000FF"/>
                </a:solidFill>
                <a:latin typeface="Times New Roman" pitchFamily="18" charset="0"/>
              </a:rPr>
              <a:t>nhẹ</a:t>
            </a:r>
            <a:r>
              <a:rPr lang="en-US" sz="3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FF"/>
                </a:solidFill>
                <a:latin typeface="Times New Roman" pitchFamily="18" charset="0"/>
              </a:rPr>
              <a:t>nhất</a:t>
            </a:r>
            <a:r>
              <a:rPr lang="en-US" sz="3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</a:p>
          <a:p>
            <a:r>
              <a:rPr lang="en-US" sz="3000" b="1" dirty="0" err="1">
                <a:solidFill>
                  <a:srgbClr val="0000FF"/>
                </a:solidFill>
                <a:latin typeface="Times New Roman" pitchFamily="18" charset="0"/>
              </a:rPr>
              <a:t>trong</a:t>
            </a:r>
            <a:r>
              <a:rPr lang="en-US" sz="3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FF"/>
                </a:solidFill>
                <a:latin typeface="Times New Roman" pitchFamily="18" charset="0"/>
              </a:rPr>
              <a:t>các</a:t>
            </a:r>
            <a:r>
              <a:rPr lang="en-US" sz="3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FF"/>
                </a:solidFill>
                <a:latin typeface="Times New Roman" pitchFamily="18" charset="0"/>
              </a:rPr>
              <a:t>chất</a:t>
            </a:r>
            <a:r>
              <a:rPr lang="en-US" sz="3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FF"/>
                </a:solidFill>
                <a:latin typeface="Times New Roman" pitchFamily="18" charset="0"/>
              </a:rPr>
              <a:t>khí</a:t>
            </a:r>
            <a:r>
              <a:rPr lang="en-US" sz="3000" b="1" dirty="0">
                <a:solidFill>
                  <a:srgbClr val="0000FF"/>
                </a:solidFill>
                <a:latin typeface="Times New Roman" pitchFamily="18" charset="0"/>
              </a:rPr>
              <a:t>.</a:t>
            </a:r>
            <a:r>
              <a:rPr lang="en-US" sz="2800" b="1" dirty="0">
                <a:solidFill>
                  <a:srgbClr val="0000FF"/>
                </a:solidFill>
                <a:latin typeface="Tahoma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90597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1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21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67 -0.03288 L -0.5125 -0.09041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218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792" y="-28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25018 -0.04954 L -0.51684 -0.21461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33" y="-8265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20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34" dur="50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66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5" dur="50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66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6" dur="500" autoRev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66" grpId="0"/>
      <p:bldP spid="121866" grpId="1"/>
      <p:bldP spid="29" grpId="0"/>
      <p:bldP spid="29" grpId="1"/>
      <p:bldP spid="29" grpId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Line 6"/>
          <p:cNvSpPr>
            <a:spLocks noChangeShapeType="1"/>
          </p:cNvSpPr>
          <p:nvPr/>
        </p:nvSpPr>
        <p:spPr bwMode="auto">
          <a:xfrm>
            <a:off x="4104290" y="1223090"/>
            <a:ext cx="0" cy="560952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6" name="Text Box 8"/>
          <p:cNvSpPr txBox="1">
            <a:spLocks noChangeArrowheads="1"/>
          </p:cNvSpPr>
          <p:nvPr/>
        </p:nvSpPr>
        <p:spPr bwMode="auto">
          <a:xfrm>
            <a:off x="4114800" y="1323666"/>
            <a:ext cx="2057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endParaRPr lang="en-US">
              <a:latin typeface="Tahoma" pitchFamily="34" charset="0"/>
            </a:endParaRPr>
          </a:p>
        </p:txBody>
      </p:sp>
      <p:sp>
        <p:nvSpPr>
          <p:cNvPr id="117778" name="Text Box 18"/>
          <p:cNvSpPr txBox="1">
            <a:spLocks noChangeArrowheads="1"/>
          </p:cNvSpPr>
          <p:nvPr/>
        </p:nvSpPr>
        <p:spPr bwMode="auto">
          <a:xfrm>
            <a:off x="4821621" y="3782239"/>
            <a:ext cx="41148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000" b="1" dirty="0" smtClean="0">
                <a:solidFill>
                  <a:srgbClr val="0000FF"/>
                </a:solidFill>
                <a:latin typeface="Times New Roman" pitchFamily="18" charset="0"/>
              </a:rPr>
              <a:t>+ Tan </a:t>
            </a:r>
            <a:r>
              <a:rPr lang="en-US" sz="3000" b="1" dirty="0" err="1">
                <a:solidFill>
                  <a:srgbClr val="0000FF"/>
                </a:solidFill>
                <a:latin typeface="Times New Roman" pitchFamily="18" charset="0"/>
              </a:rPr>
              <a:t>rất</a:t>
            </a:r>
            <a:r>
              <a:rPr lang="en-US" sz="3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FF"/>
                </a:solidFill>
                <a:latin typeface="Times New Roman" pitchFamily="18" charset="0"/>
              </a:rPr>
              <a:t>ít</a:t>
            </a:r>
            <a:r>
              <a:rPr lang="en-US" sz="3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FF"/>
                </a:solidFill>
                <a:latin typeface="Times New Roman" pitchFamily="18" charset="0"/>
              </a:rPr>
              <a:t>trong</a:t>
            </a:r>
            <a:r>
              <a:rPr lang="en-US" sz="3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FF"/>
                </a:solidFill>
                <a:latin typeface="Times New Roman" pitchFamily="18" charset="0"/>
              </a:rPr>
              <a:t>nước</a:t>
            </a:r>
            <a:r>
              <a:rPr lang="en-US" sz="2800" b="1" dirty="0">
                <a:solidFill>
                  <a:srgbClr val="0000FF"/>
                </a:solidFill>
                <a:latin typeface="Tahoma" pitchFamily="34" charset="0"/>
              </a:rPr>
              <a:t> </a:t>
            </a:r>
          </a:p>
        </p:txBody>
      </p:sp>
      <p:sp>
        <p:nvSpPr>
          <p:cNvPr id="18440" name="Rectangle 22"/>
          <p:cNvSpPr>
            <a:spLocks noChangeArrowheads="1"/>
          </p:cNvSpPr>
          <p:nvPr/>
        </p:nvSpPr>
        <p:spPr bwMode="auto">
          <a:xfrm>
            <a:off x="4495800" y="3880143"/>
            <a:ext cx="4419600" cy="1203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8445" name="Picture 23" descr="book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835096"/>
            <a:ext cx="1752600" cy="130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6" name="Text Box 31"/>
          <p:cNvSpPr txBox="1">
            <a:spLocks noChangeArrowheads="1"/>
          </p:cNvSpPr>
          <p:nvPr/>
        </p:nvSpPr>
        <p:spPr bwMode="auto">
          <a:xfrm>
            <a:off x="304800" y="1293904"/>
            <a:ext cx="342900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Hiđro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: </a:t>
            </a:r>
          </a:p>
          <a:p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+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Là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chất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khí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không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màu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không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mùi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không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vị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,…</a:t>
            </a:r>
          </a:p>
        </p:txBody>
      </p:sp>
      <p:sp>
        <p:nvSpPr>
          <p:cNvPr id="18447" name="Rectangle 16"/>
          <p:cNvSpPr>
            <a:spLocks noChangeArrowheads="1"/>
          </p:cNvSpPr>
          <p:nvPr/>
        </p:nvSpPr>
        <p:spPr bwMode="auto">
          <a:xfrm>
            <a:off x="403739" y="3244157"/>
            <a:ext cx="3443571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+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Khí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H</a:t>
            </a:r>
            <a:r>
              <a:rPr lang="en-US" sz="2800" b="1" baseline="-25000" dirty="0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nhẹ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hơn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</a:p>
          <a:p>
            <a:pPr eaLnBrk="0" hangingPunct="0"/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không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khí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,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nhẹ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nhất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</a:p>
          <a:p>
            <a:pPr eaLnBrk="0" hangingPunct="0"/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trong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các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chất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khí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.</a:t>
            </a:r>
            <a:r>
              <a:rPr lang="en-US" sz="2400" b="1" dirty="0">
                <a:solidFill>
                  <a:srgbClr val="0000FF"/>
                </a:solidFill>
                <a:latin typeface="Tahoma" pitchFamily="34" charset="0"/>
              </a:rPr>
              <a:t> </a:t>
            </a:r>
          </a:p>
        </p:txBody>
      </p:sp>
      <p:grpSp>
        <p:nvGrpSpPr>
          <p:cNvPr id="16" name="Group 10"/>
          <p:cNvGrpSpPr>
            <a:grpSpLocks/>
          </p:cNvGrpSpPr>
          <p:nvPr/>
        </p:nvGrpSpPr>
        <p:grpSpPr bwMode="auto">
          <a:xfrm>
            <a:off x="0" y="47735"/>
            <a:ext cx="5257800" cy="591548"/>
            <a:chOff x="912" y="1981"/>
            <a:chExt cx="3984" cy="1025"/>
          </a:xfrm>
        </p:grpSpPr>
        <p:sp>
          <p:nvSpPr>
            <p:cNvPr id="17" name="AutoShape 11"/>
            <p:cNvSpPr>
              <a:spLocks noChangeArrowheads="1"/>
            </p:cNvSpPr>
            <p:nvPr/>
          </p:nvSpPr>
          <p:spPr bwMode="gray">
            <a:xfrm>
              <a:off x="912" y="2016"/>
              <a:ext cx="3984" cy="912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2F2F2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 sz="3200"/>
            </a:p>
          </p:txBody>
        </p:sp>
        <p:grpSp>
          <p:nvGrpSpPr>
            <p:cNvPr id="18" name="Group 12"/>
            <p:cNvGrpSpPr>
              <a:grpSpLocks/>
            </p:cNvGrpSpPr>
            <p:nvPr/>
          </p:nvGrpSpPr>
          <p:grpSpPr bwMode="auto">
            <a:xfrm>
              <a:off x="1005" y="1981"/>
              <a:ext cx="716" cy="960"/>
              <a:chOff x="1005" y="1981"/>
              <a:chExt cx="716" cy="960"/>
            </a:xfrm>
          </p:grpSpPr>
          <p:sp>
            <p:nvSpPr>
              <p:cNvPr id="20" name="AutoShape 13"/>
              <p:cNvSpPr>
                <a:spLocks noChangeArrowheads="1"/>
              </p:cNvSpPr>
              <p:nvPr/>
            </p:nvSpPr>
            <p:spPr bwMode="gray">
              <a:xfrm>
                <a:off x="1005" y="2099"/>
                <a:ext cx="716" cy="715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chemeClr val="hlink">
                      <a:gamma/>
                      <a:tint val="72549"/>
                      <a:invGamma/>
                    </a:schemeClr>
                  </a:gs>
                  <a:gs pos="100000">
                    <a:schemeClr val="hlink"/>
                  </a:gs>
                </a:gsLst>
                <a:lin ang="5400000" scaled="1"/>
              </a:gradFill>
              <a:ln w="38100">
                <a:solidFill>
                  <a:schemeClr val="bg1"/>
                </a:solidFill>
                <a:round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1" name="Freeform 20"/>
              <p:cNvSpPr>
                <a:spLocks/>
              </p:cNvSpPr>
              <p:nvPr/>
            </p:nvSpPr>
            <p:spPr bwMode="gray">
              <a:xfrm>
                <a:off x="1045" y="2146"/>
                <a:ext cx="383" cy="373"/>
              </a:xfrm>
              <a:custGeom>
                <a:avLst/>
                <a:gdLst>
                  <a:gd name="T0" fmla="*/ 118 w 596"/>
                  <a:gd name="T1" fmla="*/ 0 h 598"/>
                  <a:gd name="T2" fmla="*/ 0 w 596"/>
                  <a:gd name="T3" fmla="*/ 118 h 598"/>
                  <a:gd name="T4" fmla="*/ 0 w 596"/>
                  <a:gd name="T5" fmla="*/ 589 h 598"/>
                  <a:gd name="T6" fmla="*/ 161 w 596"/>
                  <a:gd name="T7" fmla="*/ 174 h 598"/>
                  <a:gd name="T8" fmla="*/ 589 w 596"/>
                  <a:gd name="T9" fmla="*/ 0 h 598"/>
                  <a:gd name="T10" fmla="*/ 118 w 596"/>
                  <a:gd name="T11" fmla="*/ 0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hlink">
                      <a:gamma/>
                      <a:tint val="42353"/>
                      <a:invGamma/>
                    </a:schemeClr>
                  </a:gs>
                  <a:gs pos="100000">
                    <a:schemeClr val="hlink">
                      <a:alpha val="0"/>
                    </a:schemeClr>
                  </a:gs>
                </a:gsLst>
                <a:lin ang="2700000" scaled="1"/>
              </a:gra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2" name="Text Box 15"/>
              <p:cNvSpPr txBox="1">
                <a:spLocks noChangeArrowheads="1"/>
              </p:cNvSpPr>
              <p:nvPr/>
            </p:nvSpPr>
            <p:spPr bwMode="gray">
              <a:xfrm>
                <a:off x="1085" y="1981"/>
                <a:ext cx="511" cy="960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squar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n-US" sz="3000" b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I</a:t>
                </a:r>
                <a:endParaRPr lang="en-US" sz="3000" b="1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9" name="Text Box 16"/>
            <p:cNvSpPr txBox="1">
              <a:spLocks noChangeArrowheads="1"/>
            </p:cNvSpPr>
            <p:nvPr/>
          </p:nvSpPr>
          <p:spPr bwMode="gray">
            <a:xfrm>
              <a:off x="1873" y="2099"/>
              <a:ext cx="2908" cy="9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TÍNH CHẤT VẬT LÍ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4554921" y="3843186"/>
            <a:ext cx="464820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267201" y="863017"/>
            <a:ext cx="46692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Ở 15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C: </a:t>
            </a:r>
          </a:p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lít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(=1000ml)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H</a:t>
            </a:r>
            <a:r>
              <a:rPr lang="en-US" sz="24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700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ml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en-US" sz="24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lít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(=1000ml)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H</a:t>
            </a:r>
            <a:r>
              <a:rPr lang="en-US" sz="24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 ml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400" b="1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/>
          </a:p>
        </p:txBody>
      </p:sp>
      <p:sp>
        <p:nvSpPr>
          <p:cNvPr id="23" name="Rectangle 23"/>
          <p:cNvSpPr>
            <a:spLocks noChangeArrowheads="1"/>
          </p:cNvSpPr>
          <p:nvPr/>
        </p:nvSpPr>
        <p:spPr bwMode="auto">
          <a:xfrm>
            <a:off x="4554921" y="3735464"/>
            <a:ext cx="4648200" cy="954107"/>
          </a:xfrm>
          <a:prstGeom prst="rect">
            <a:avLst/>
          </a:prstGeom>
          <a:solidFill>
            <a:srgbClr val="92D05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r>
              <a:rPr lang="en-US" sz="2800" b="1" i="1" dirty="0" err="1" smtClean="0">
                <a:latin typeface="Times New Roman" pitchFamily="18" charset="0"/>
              </a:rPr>
              <a:t>Em</a:t>
            </a:r>
            <a:r>
              <a:rPr lang="en-US" sz="2800" b="1" i="1" dirty="0" smtClean="0">
                <a:latin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</a:rPr>
              <a:t>có</a:t>
            </a:r>
            <a:r>
              <a:rPr lang="en-US" sz="2800" b="1" i="1" dirty="0" smtClean="0">
                <a:latin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</a:rPr>
              <a:t>nhận</a:t>
            </a:r>
            <a:r>
              <a:rPr lang="en-US" sz="2800" b="1" i="1" dirty="0" smtClean="0">
                <a:latin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</a:rPr>
              <a:t>xét</a:t>
            </a:r>
            <a:r>
              <a:rPr lang="en-US" sz="2800" b="1" i="1" dirty="0" smtClean="0">
                <a:latin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</a:rPr>
              <a:t>gì</a:t>
            </a:r>
            <a:r>
              <a:rPr lang="en-US" sz="2800" b="1" i="1" dirty="0" smtClean="0">
                <a:latin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</a:rPr>
              <a:t>về</a:t>
            </a:r>
            <a:r>
              <a:rPr lang="en-US" sz="2800" b="1" i="1" dirty="0" smtClean="0">
                <a:latin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</a:rPr>
              <a:t>khả</a:t>
            </a:r>
            <a:r>
              <a:rPr lang="en-US" sz="2800" b="1" i="1" dirty="0" smtClean="0">
                <a:latin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</a:rPr>
              <a:t>năng</a:t>
            </a:r>
            <a:r>
              <a:rPr lang="en-US" sz="2800" b="1" i="1" dirty="0" smtClean="0">
                <a:latin typeface="Times New Roman" pitchFamily="18" charset="0"/>
              </a:rPr>
              <a:t> tan </a:t>
            </a:r>
            <a:r>
              <a:rPr lang="en-US" sz="2800" b="1" i="1" dirty="0" err="1" smtClean="0">
                <a:latin typeface="Times New Roman" pitchFamily="18" charset="0"/>
              </a:rPr>
              <a:t>trong</a:t>
            </a:r>
            <a:r>
              <a:rPr lang="en-US" sz="2800" b="1" i="1" dirty="0" smtClean="0">
                <a:latin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</a:rPr>
              <a:t>nước</a:t>
            </a:r>
            <a:r>
              <a:rPr lang="en-US" sz="2800" b="1" i="1" dirty="0" smtClean="0">
                <a:latin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</a:rPr>
              <a:t>của</a:t>
            </a:r>
            <a:r>
              <a:rPr lang="en-US" sz="2800" b="1" i="1" dirty="0" smtClean="0">
                <a:latin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i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6610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15226 0.18539 L -0.49393 0.1611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177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83" y="-12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78" grpId="0"/>
      <p:bldP spid="4" grpId="0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43345" y="762000"/>
            <a:ext cx="8305800" cy="715962"/>
          </a:xfrm>
        </p:spPr>
        <p:txBody>
          <a:bodyPr>
            <a:noAutofit/>
          </a:bodyPr>
          <a:lstStyle/>
          <a:p>
            <a:pPr algn="just"/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Điền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43345" y="2209800"/>
            <a:ext cx="8305800" cy="2209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hidro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…….,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………,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………..,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oxi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………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…………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tan………..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86400" y="2057400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endParaRPr lang="en-US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13517" y="2057400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endParaRPr lang="en-US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79418" y="2736273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mùi</a:t>
            </a:r>
            <a:endParaRPr lang="en-US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00" y="2736273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nhẹ</a:t>
            </a:r>
            <a:endParaRPr lang="en-US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46018" y="3390267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hẹ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endParaRPr lang="en-US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43699" y="3346084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ít</a:t>
            </a:r>
            <a:endParaRPr lang="en-US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560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1832</TotalTime>
  <Words>766</Words>
  <Application>Microsoft Office PowerPoint</Application>
  <PresentationFormat>On-screen Show (4:3)</PresentationFormat>
  <Paragraphs>154</Paragraphs>
  <Slides>21</Slides>
  <Notes>3</Notes>
  <HiddenSlides>0</HiddenSlides>
  <MMClips>2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Office Theme</vt:lpstr>
      <vt:lpstr>Equation</vt:lpstr>
      <vt:lpstr>Image</vt:lpstr>
      <vt:lpstr>PowerPoint Presentation</vt:lpstr>
      <vt:lpstr>TIẾT 47- BÀI 31 TÍNH CHẤT- ỨNG DỤNG CỦA HIDRO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Điền vào chỗ trống những từ còn thiếu trong câu sau đây?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Đốt hỗn hợp hidro và oxi</vt:lpstr>
      <vt:lpstr>PowerPoint Presentation</vt:lpstr>
      <vt:lpstr>PowerPoint Presentation</vt:lpstr>
      <vt:lpstr>Muốn có hidro tinh khiết để làm thí nghiệm ta cần phải làm gì?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Hanoi</cp:lastModifiedBy>
  <cp:revision>186</cp:revision>
  <dcterms:created xsi:type="dcterms:W3CDTF">2017-02-12T03:52:58Z</dcterms:created>
  <dcterms:modified xsi:type="dcterms:W3CDTF">2020-04-15T14:46:03Z</dcterms:modified>
</cp:coreProperties>
</file>