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24"/>
  </p:notesMasterIdLst>
  <p:sldIdLst>
    <p:sldId id="256" r:id="rId4"/>
    <p:sldId id="317" r:id="rId5"/>
    <p:sldId id="257" r:id="rId6"/>
    <p:sldId id="280" r:id="rId7"/>
    <p:sldId id="310" r:id="rId8"/>
    <p:sldId id="269" r:id="rId9"/>
    <p:sldId id="290" r:id="rId10"/>
    <p:sldId id="320" r:id="rId11"/>
    <p:sldId id="311" r:id="rId12"/>
    <p:sldId id="319" r:id="rId13"/>
    <p:sldId id="298" r:id="rId14"/>
    <p:sldId id="299" r:id="rId15"/>
    <p:sldId id="300" r:id="rId16"/>
    <p:sldId id="301" r:id="rId17"/>
    <p:sldId id="309" r:id="rId18"/>
    <p:sldId id="297" r:id="rId19"/>
    <p:sldId id="304" r:id="rId20"/>
    <p:sldId id="305" r:id="rId21"/>
    <p:sldId id="307" r:id="rId22"/>
    <p:sldId id="321" r:id="rId23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-34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8AD832-87E2-4204-9962-C05E6F2B8E41}" type="datetimeFigureOut">
              <a:rPr lang="en-US" smtClean="0"/>
              <a:t>02/11/2020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F75D92-A71C-4ACC-ABB8-9CA5CB1FF3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883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F75D92-A71C-4ACC-ABB8-9CA5CB1FF3A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4770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6F6C3-61C3-4B82-AA82-7E1B670A6499}" type="datetimeFigureOut">
              <a:rPr lang="en-US" smtClean="0"/>
              <a:pPr/>
              <a:t>02/11/2020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9BA67-A7D1-4F27-AE8E-88E82E8FB9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6F6C3-61C3-4B82-AA82-7E1B670A6499}" type="datetimeFigureOut">
              <a:rPr lang="en-US" smtClean="0"/>
              <a:pPr/>
              <a:t>02/11/2020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9BA67-A7D1-4F27-AE8E-88E82E8FB9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6F6C3-61C3-4B82-AA82-7E1B670A6499}" type="datetimeFigureOut">
              <a:rPr lang="en-US" smtClean="0"/>
              <a:pPr/>
              <a:t>02/11/2020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9BA67-A7D1-4F27-AE8E-88E82E8FB9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5029200"/>
            <a:ext cx="9144000" cy="1143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2286"/>
            <a:ext cx="152400" cy="51435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51435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88595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4793743"/>
            <a:ext cx="8833104" cy="23217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114550"/>
            <a:ext cx="6400800" cy="131445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6F6C3-61C3-4B82-AA82-7E1B670A6499}" type="datetimeFigureOut">
              <a:rPr lang="en-US" smtClean="0"/>
              <a:pPr/>
              <a:t>02/11/2020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1815084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14300"/>
            <a:ext cx="8833104" cy="4910328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1586484"/>
            <a:ext cx="609600" cy="4572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1657350"/>
            <a:ext cx="420624" cy="31546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1649589"/>
            <a:ext cx="457200" cy="330994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089BA67-A7D1-4F27-AE8E-88E82E8FB99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285750"/>
            <a:ext cx="7772400" cy="131445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6F6C3-61C3-4B82-AA82-7E1B670A6499}" type="datetimeFigureOut">
              <a:rPr lang="en-US" smtClean="0"/>
              <a:pPr/>
              <a:t>02/11/2020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769779"/>
            <a:ext cx="457200" cy="330994"/>
          </a:xfrm>
        </p:spPr>
        <p:txBody>
          <a:bodyPr/>
          <a:lstStyle/>
          <a:p>
            <a:fld id="{7089BA67-A7D1-4F27-AE8E-88E82E8FB99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145286"/>
            <a:ext cx="8503920" cy="3429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51435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5029200"/>
            <a:ext cx="9144000" cy="1143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43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4288"/>
            <a:ext cx="152400" cy="51435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1714500"/>
            <a:ext cx="8833104" cy="228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06764"/>
            <a:ext cx="8833104" cy="160477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057402"/>
            <a:ext cx="6480174" cy="1254919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4793743"/>
            <a:ext cx="8833104" cy="23217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14300"/>
            <a:ext cx="8833104" cy="4910328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6F6C3-61C3-4B82-AA82-7E1B670A6499}" type="datetimeFigureOut">
              <a:rPr lang="en-US" smtClean="0"/>
              <a:pPr/>
              <a:t>02/11/2020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18288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1586484"/>
            <a:ext cx="609600" cy="4572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1657350"/>
            <a:ext cx="420624" cy="31546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1649589"/>
            <a:ext cx="457200" cy="330994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089BA67-A7D1-4F27-AE8E-88E82E8FB99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00050"/>
            <a:ext cx="7772400" cy="1143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171450"/>
            <a:ext cx="8534400" cy="569214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4807458"/>
            <a:ext cx="3044952" cy="274320"/>
          </a:xfrm>
        </p:spPr>
        <p:txBody>
          <a:bodyPr/>
          <a:lstStyle/>
          <a:p>
            <a:fld id="{75E6F6C3-61C3-4B82-AA82-7E1B670A6499}" type="datetimeFigureOut">
              <a:rPr lang="en-US" smtClean="0"/>
              <a:pPr/>
              <a:t>02/11/2020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9BA67-A7D1-4F27-AE8E-88E82E8FB99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5" y="1181739"/>
            <a:ext cx="8921" cy="3614668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028700"/>
            <a:ext cx="4038600" cy="3511296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028700"/>
            <a:ext cx="4038600" cy="3511296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1650206"/>
            <a:ext cx="0" cy="3140964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08585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5029200"/>
            <a:ext cx="9144000" cy="1143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51435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51435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028700"/>
            <a:ext cx="8833104" cy="6858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4793742"/>
            <a:ext cx="8833104" cy="23317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143002"/>
            <a:ext cx="4040188" cy="549731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2" y="1143000"/>
            <a:ext cx="4041775" cy="54864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6F6C3-61C3-4B82-AA82-7E1B670A6499}" type="datetimeFigureOut">
              <a:rPr lang="en-US" smtClean="0"/>
              <a:pPr/>
              <a:t>02/11/2020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4807458"/>
            <a:ext cx="3581400" cy="27432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96012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16586"/>
            <a:ext cx="8833104" cy="4910328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1853537"/>
            <a:ext cx="4041648" cy="2863803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1853537"/>
            <a:ext cx="4038600" cy="286664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717027"/>
            <a:ext cx="609600" cy="4572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787893"/>
            <a:ext cx="420624" cy="31546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781812"/>
            <a:ext cx="457200" cy="330994"/>
          </a:xfrm>
        </p:spPr>
        <p:txBody>
          <a:bodyPr/>
          <a:lstStyle>
            <a:lvl1pPr algn="ctr">
              <a:defRPr/>
            </a:lvl1pPr>
          </a:lstStyle>
          <a:p>
            <a:fld id="{7089BA67-A7D1-4F27-AE8E-88E82E8FB99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6F6C3-61C3-4B82-AA82-7E1B670A6499}" type="datetimeFigureOut">
              <a:rPr lang="en-US" smtClean="0"/>
              <a:pPr/>
              <a:t>02/11/2020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777015"/>
            <a:ext cx="457200" cy="330994"/>
          </a:xfrm>
        </p:spPr>
        <p:txBody>
          <a:bodyPr/>
          <a:lstStyle/>
          <a:p>
            <a:fld id="{7089BA67-A7D1-4F27-AE8E-88E82E8FB9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5029200"/>
            <a:ext cx="9144000" cy="1143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16586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51435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51435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4793743"/>
            <a:ext cx="8833104" cy="23217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18872"/>
            <a:ext cx="8833104" cy="4910328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6F6C3-61C3-4B82-AA82-7E1B670A6499}" type="datetimeFigureOut">
              <a:rPr lang="en-US" smtClean="0"/>
              <a:pPr/>
              <a:t>02/11/2020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4743452"/>
            <a:ext cx="609600" cy="330993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089BA67-A7D1-4F27-AE8E-88E82E8FB9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14300"/>
            <a:ext cx="8833104" cy="2286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5029200"/>
            <a:ext cx="9144000" cy="1143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51435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89154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51435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457200"/>
            <a:ext cx="2743200" cy="440055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85800"/>
            <a:ext cx="2362200" cy="74295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485901"/>
            <a:ext cx="2362200" cy="3108722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14300"/>
            <a:ext cx="8833104" cy="4910328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40005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514350"/>
            <a:ext cx="5638800" cy="405765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171450"/>
            <a:ext cx="609600" cy="4572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242316"/>
            <a:ext cx="420624" cy="31546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234555"/>
            <a:ext cx="457200" cy="330994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089BA67-A7D1-4F27-AE8E-88E82E8FB99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4791289"/>
            <a:ext cx="8833104" cy="23217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6F6C3-61C3-4B82-AA82-7E1B670A6499}" type="datetimeFigureOut">
              <a:rPr lang="en-US" smtClean="0"/>
              <a:pPr/>
              <a:t>02/11/2020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4808136"/>
            <a:ext cx="3383280" cy="27432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6F6C3-61C3-4B82-AA82-7E1B670A6499}" type="datetimeFigureOut">
              <a:rPr lang="en-US" smtClean="0"/>
              <a:pPr/>
              <a:t>02/11/2020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9BA67-A7D1-4F27-AE8E-88E82E8FB9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40005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5029200"/>
            <a:ext cx="9144000" cy="1143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51435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143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51435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14300"/>
            <a:ext cx="8833104" cy="226314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457200"/>
            <a:ext cx="2743200" cy="440055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16586"/>
            <a:ext cx="8833104" cy="4910328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171450"/>
            <a:ext cx="609600" cy="4572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242316"/>
            <a:ext cx="420624" cy="31546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234555"/>
            <a:ext cx="457200" cy="330994"/>
          </a:xfrm>
        </p:spPr>
        <p:txBody>
          <a:bodyPr/>
          <a:lstStyle/>
          <a:p>
            <a:fld id="{7089BA67-A7D1-4F27-AE8E-88E82E8FB99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3771900"/>
            <a:ext cx="5867400" cy="9144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457200"/>
            <a:ext cx="5867400" cy="32004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742950"/>
            <a:ext cx="2438400" cy="394335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4791289"/>
            <a:ext cx="8833104" cy="23217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4803738"/>
            <a:ext cx="3044952" cy="274320"/>
          </a:xfrm>
        </p:spPr>
        <p:txBody>
          <a:bodyPr/>
          <a:lstStyle/>
          <a:p>
            <a:fld id="{75E6F6C3-61C3-4B82-AA82-7E1B670A6499}" type="datetimeFigureOut">
              <a:rPr lang="en-US" smtClean="0"/>
              <a:pPr/>
              <a:t>02/11/2020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4808136"/>
            <a:ext cx="3584448" cy="27432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6F6C3-61C3-4B82-AA82-7E1B670A6499}" type="datetimeFigureOut">
              <a:rPr lang="en-US" smtClean="0"/>
              <a:pPr/>
              <a:t>02/11/2020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9BA67-A7D1-4F27-AE8E-88E82E8FB9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5029200"/>
            <a:ext cx="9144000" cy="1143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51435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16586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51435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4793743"/>
            <a:ext cx="8833104" cy="23217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16586"/>
            <a:ext cx="8833104" cy="4910328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802505" y="2458593"/>
            <a:ext cx="468401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194322"/>
            <a:ext cx="609600" cy="4572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2265188"/>
            <a:ext cx="420624" cy="31546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2257428"/>
            <a:ext cx="457200" cy="330994"/>
          </a:xfrm>
        </p:spPr>
        <p:txBody>
          <a:bodyPr/>
          <a:lstStyle/>
          <a:p>
            <a:fld id="{7089BA67-A7D1-4F27-AE8E-88E82E8FB99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228602"/>
            <a:ext cx="6553200" cy="43660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6F6C3-61C3-4B82-AA82-7E1B670A6499}" type="datetimeFigureOut">
              <a:rPr lang="en-US" smtClean="0"/>
              <a:pPr/>
              <a:t>02/11/2020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228603"/>
            <a:ext cx="1447800" cy="4388644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5E6F6C3-61C3-4B82-AA82-7E1B670A6499}" type="datetimeFigureOut">
              <a:rPr lang="en-US" smtClean="0"/>
              <a:pPr/>
              <a:t>02/11/2020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089BA67-A7D1-4F27-AE8E-88E82E8FB997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1194101" y="2165647"/>
            <a:ext cx="6779110" cy="923330"/>
            <a:chOff x="1172584" y="1381459"/>
            <a:chExt cx="6779110" cy="1231106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12311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040803"/>
            <a:ext cx="6777318" cy="1298987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25897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6F6C3-61C3-4B82-AA82-7E1B670A6499}" type="datetimeFigureOut">
              <a:rPr lang="en-US" smtClean="0"/>
              <a:pPr/>
              <a:t>02/11/2020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9BA67-A7D1-4F27-AE8E-88E82E8FB99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044163"/>
            <a:ext cx="6779110" cy="923330"/>
            <a:chOff x="1172584" y="1381459"/>
            <a:chExt cx="6779110" cy="1231106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12311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165684"/>
            <a:ext cx="6779110" cy="923330"/>
            <a:chOff x="1172584" y="1381459"/>
            <a:chExt cx="6779110" cy="1231106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12311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1" y="903643"/>
            <a:ext cx="7754713" cy="1433037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9" y="2825488"/>
            <a:ext cx="7734747" cy="1125140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6F6C3-61C3-4B82-AA82-7E1B670A6499}" type="datetimeFigureOut">
              <a:rPr lang="en-US" smtClean="0"/>
              <a:pPr/>
              <a:t>02/11/2020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9BA67-A7D1-4F27-AE8E-88E82E8FB9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6F6C3-61C3-4B82-AA82-7E1B670A6499}" type="datetimeFigureOut">
              <a:rPr lang="en-US" smtClean="0"/>
              <a:pPr/>
              <a:t>02/11/2020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9BA67-A7D1-4F27-AE8E-88E82E8FB99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044163"/>
            <a:ext cx="6779110" cy="923330"/>
            <a:chOff x="1172584" y="1381459"/>
            <a:chExt cx="6779110" cy="1231106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12311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1680210"/>
            <a:ext cx="3803904" cy="290779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1680210"/>
            <a:ext cx="3803904" cy="290779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1680210"/>
            <a:ext cx="3442446" cy="493776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210696"/>
            <a:ext cx="3803904" cy="237972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1680210"/>
            <a:ext cx="3447288" cy="493776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208276"/>
            <a:ext cx="3799728" cy="237972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6F6C3-61C3-4B82-AA82-7E1B670A6499}" type="datetimeFigureOut">
              <a:rPr lang="en-US" smtClean="0"/>
              <a:pPr/>
              <a:t>02/11/2020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9BA67-A7D1-4F27-AE8E-88E82E8FB997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044163"/>
            <a:ext cx="6779110" cy="923330"/>
            <a:chOff x="1172584" y="1381459"/>
            <a:chExt cx="6779110" cy="1231106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12311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6F6C3-61C3-4B82-AA82-7E1B670A6499}" type="datetimeFigureOut">
              <a:rPr lang="en-US" smtClean="0"/>
              <a:pPr/>
              <a:t>02/11/2020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9BA67-A7D1-4F27-AE8E-88E82E8FB997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044163"/>
            <a:ext cx="6779110" cy="923330"/>
            <a:chOff x="1172584" y="1381459"/>
            <a:chExt cx="6779110" cy="1231106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12311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6F6C3-61C3-4B82-AA82-7E1B670A6499}" type="datetimeFigureOut">
              <a:rPr lang="en-US" smtClean="0"/>
              <a:pPr/>
              <a:t>02/11/2020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9BA67-A7D1-4F27-AE8E-88E82E8FB9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6F6C3-61C3-4B82-AA82-7E1B670A6499}" type="datetimeFigureOut">
              <a:rPr lang="en-US" smtClean="0"/>
              <a:pPr/>
              <a:t>02/11/2020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9BA67-A7D1-4F27-AE8E-88E82E8FB9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80" y="1258647"/>
            <a:ext cx="3422483" cy="141519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2" y="419549"/>
            <a:ext cx="4116667" cy="4175074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80" y="2702859"/>
            <a:ext cx="3411725" cy="1887967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6F6C3-61C3-4B82-AA82-7E1B670A6499}" type="datetimeFigureOut">
              <a:rPr lang="en-US" smtClean="0"/>
              <a:pPr/>
              <a:t>02/11/2020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9BA67-A7D1-4F27-AE8E-88E82E8FB9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2" y="3501614"/>
            <a:ext cx="7767021" cy="483547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500224"/>
            <a:ext cx="4772156" cy="2698512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3993229"/>
            <a:ext cx="7756264" cy="603647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6F6C3-61C3-4B82-AA82-7E1B670A6499}" type="datetimeFigureOut">
              <a:rPr lang="en-US" smtClean="0"/>
              <a:pPr/>
              <a:t>02/11/2020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9BA67-A7D1-4F27-AE8E-88E82E8FB9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6F6C3-61C3-4B82-AA82-7E1B670A6499}" type="datetimeFigureOut">
              <a:rPr lang="en-US" smtClean="0"/>
              <a:pPr/>
              <a:t>02/11/2020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9BA67-A7D1-4F27-AE8E-88E82E8FB997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044163"/>
            <a:ext cx="6779110" cy="923330"/>
            <a:chOff x="1172584" y="1381459"/>
            <a:chExt cx="6779110" cy="1231106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12311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1" y="419549"/>
            <a:ext cx="1678193" cy="417507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9" y="637391"/>
            <a:ext cx="5507917" cy="376786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6F6C3-61C3-4B82-AA82-7E1B670A6499}" type="datetimeFigureOut">
              <a:rPr lang="en-US" smtClean="0"/>
              <a:pPr/>
              <a:t>02/11/2020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9BA67-A7D1-4F27-AE8E-88E82E8FB997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4594069" y="2045201"/>
            <a:ext cx="4110116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000879" y="1381459"/>
              <a:ext cx="1169551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6F6C3-61C3-4B82-AA82-7E1B670A6499}" type="datetimeFigureOut">
              <a:rPr lang="en-US" smtClean="0"/>
              <a:pPr/>
              <a:t>02/11/2020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9BA67-A7D1-4F27-AE8E-88E82E8FB9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6F6C3-61C3-4B82-AA82-7E1B670A6499}" type="datetimeFigureOut">
              <a:rPr lang="en-US" smtClean="0"/>
              <a:pPr/>
              <a:t>02/11/2020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9BA67-A7D1-4F27-AE8E-88E82E8FB9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6F6C3-61C3-4B82-AA82-7E1B670A6499}" type="datetimeFigureOut">
              <a:rPr lang="en-US" smtClean="0"/>
              <a:pPr/>
              <a:t>02/11/2020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9BA67-A7D1-4F27-AE8E-88E82E8FB9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6F6C3-61C3-4B82-AA82-7E1B670A6499}" type="datetimeFigureOut">
              <a:rPr lang="en-US" smtClean="0"/>
              <a:pPr/>
              <a:t>02/11/2020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9BA67-A7D1-4F27-AE8E-88E82E8FB9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5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5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6F6C3-61C3-4B82-AA82-7E1B670A6499}" type="datetimeFigureOut">
              <a:rPr lang="en-US" smtClean="0"/>
              <a:pPr/>
              <a:t>02/11/2020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9BA67-A7D1-4F27-AE8E-88E82E8FB9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6F6C3-61C3-4B82-AA82-7E1B670A6499}" type="datetimeFigureOut">
              <a:rPr lang="en-US" smtClean="0"/>
              <a:pPr/>
              <a:t>02/11/2020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9BA67-A7D1-4F27-AE8E-88E82E8FB9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E6F6C3-61C3-4B82-AA82-7E1B670A6499}" type="datetimeFigureOut">
              <a:rPr lang="en-US" smtClean="0"/>
              <a:pPr/>
              <a:t>02/11/2020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89BA67-A7D1-4F27-AE8E-88E82E8FB99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5029200"/>
            <a:ext cx="9144000" cy="1143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1"/>
            <a:ext cx="9144000" cy="104502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51435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51435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4791289"/>
            <a:ext cx="8833104" cy="23217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4803738"/>
            <a:ext cx="3044952" cy="27432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75E6F6C3-61C3-4B82-AA82-7E1B670A6499}" type="datetimeFigureOut">
              <a:rPr lang="en-US" smtClean="0"/>
              <a:pPr/>
              <a:t>02/11/2020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4808136"/>
            <a:ext cx="3581400" cy="27432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16586"/>
            <a:ext cx="8833104" cy="4910328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957557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717027"/>
            <a:ext cx="609600" cy="4572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787893"/>
            <a:ext cx="420624" cy="31546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780132"/>
            <a:ext cx="457200" cy="330994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089BA67-A7D1-4F27-AE8E-88E82E8FB99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171450"/>
            <a:ext cx="8534400" cy="569214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143000"/>
            <a:ext cx="8534400" cy="344957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1" y="427617"/>
            <a:ext cx="7756263" cy="7906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1686261"/>
            <a:ext cx="7745505" cy="29083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4621082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75E6F6C3-61C3-4B82-AA82-7E1B670A6499}" type="datetimeFigureOut">
              <a:rPr lang="en-US" smtClean="0"/>
              <a:pPr/>
              <a:t>02/11/2020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621082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4621082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7089BA67-A7D1-4F27-AE8E-88E82E8FB99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09550"/>
            <a:ext cx="9144000" cy="1905000"/>
          </a:xfrm>
        </p:spPr>
        <p:txBody>
          <a:bodyPr>
            <a:normAutofit fontScale="90000"/>
          </a:bodyPr>
          <a:lstStyle/>
          <a:p>
            <a:r>
              <a:rPr lang="en-US" sz="40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BÀI 6</a:t>
            </a:r>
            <a:br>
              <a:rPr lang="en-US" sz="40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40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CÁC NƯỚC ANH, PHÁP, ĐỨC, MĨ</a:t>
            </a:r>
            <a:br>
              <a:rPr lang="en-US" sz="40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40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CUỐI THẾ KỈ XIX – ĐẦU THẾ KỈ XX</a:t>
            </a:r>
            <a:endParaRPr lang="en-US" sz="40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76600" y="2759267"/>
            <a:ext cx="2362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en-US" sz="32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sz="32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pic>
        <p:nvPicPr>
          <p:cNvPr id="1638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61951"/>
            <a:ext cx="83058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8" name="Text Box 3"/>
          <p:cNvSpPr txBox="1">
            <a:spLocks noChangeArrowheads="1"/>
          </p:cNvSpPr>
          <p:nvPr/>
        </p:nvSpPr>
        <p:spPr bwMode="auto">
          <a:xfrm>
            <a:off x="1600200" y="4171950"/>
            <a:ext cx="62484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/>
              <a:t>Lược đồ: Các nước đế quốc và thuộc địa đầu thế kỷ XX</a:t>
            </a:r>
          </a:p>
        </p:txBody>
      </p:sp>
    </p:spTree>
    <p:extLst>
      <p:ext uri="{BB962C8B-B14F-4D97-AF65-F5344CB8AC3E}">
        <p14:creationId xmlns:p14="http://schemas.microsoft.com/office/powerpoint/2010/main" val="2627789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hình ga 8\220px-John_D._Rockefeller_188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76400" y="361950"/>
            <a:ext cx="4876800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81000" y="4057650"/>
            <a:ext cx="8229600" cy="857250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Vua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dầu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mỏ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vi-VN" sz="2800" b="1" dirty="0" smtClean="0"/>
              <a:t>John </a:t>
            </a:r>
            <a:r>
              <a:rPr lang="vi-VN" sz="2800" b="1" dirty="0"/>
              <a:t>D. </a:t>
            </a:r>
            <a:r>
              <a:rPr lang="vi-VN" sz="2800" b="1" dirty="0" smtClean="0"/>
              <a:t>Rockefeller</a:t>
            </a:r>
            <a:r>
              <a:rPr lang="en-US" sz="2800" b="1" dirty="0"/>
              <a:t> 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(1839 – 1937)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2199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hình ga 8\morgan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361950"/>
            <a:ext cx="5181600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019550"/>
            <a:ext cx="8229600" cy="914400"/>
          </a:xfrm>
        </p:spPr>
        <p:txBody>
          <a:bodyPr>
            <a:normAutofit/>
          </a:bodyPr>
          <a:lstStyle/>
          <a:p>
            <a:r>
              <a:rPr lang="en-US" sz="3100" b="1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100" b="1" dirty="0" err="1" smtClean="0">
                <a:latin typeface="Times New Roman" pitchFamily="18" charset="0"/>
                <a:cs typeface="Times New Roman" pitchFamily="18" charset="0"/>
              </a:rPr>
              <a:t>Vua</a:t>
            </a:r>
            <a:r>
              <a:rPr lang="en-US" sz="3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b="1" dirty="0" err="1" smtClean="0">
                <a:latin typeface="Times New Roman" pitchFamily="18" charset="0"/>
                <a:cs typeface="Times New Roman" pitchFamily="18" charset="0"/>
              </a:rPr>
              <a:t>thép”JPMorgan</a:t>
            </a:r>
            <a:r>
              <a:rPr lang="en-US" sz="3100" b="1" dirty="0" smtClean="0">
                <a:latin typeface="Times New Roman" pitchFamily="18" charset="0"/>
                <a:cs typeface="Times New Roman" pitchFamily="18" charset="0"/>
              </a:rPr>
              <a:t> Chase(1837 – 1913) </a:t>
            </a:r>
            <a:endParaRPr lang="en-US" sz="31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1682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4000500"/>
            <a:ext cx="8610600" cy="914400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Vua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ô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tô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” Henry Ford(1863 – 1947)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57150"/>
            <a:ext cx="5334000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1366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61950"/>
            <a:ext cx="8458200" cy="1143000"/>
          </a:xfrm>
        </p:spPr>
        <p:txBody>
          <a:bodyPr>
            <a:noAutofit/>
          </a:bodyPr>
          <a:lstStyle/>
          <a:p>
            <a:pPr algn="l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32,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quyền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lực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tổ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chức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độc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quyền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Mỹ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?</a:t>
            </a:r>
            <a:br>
              <a:rPr lang="en-US" sz="2800" dirty="0">
                <a:latin typeface="Times New Roman" pitchFamily="18" charset="0"/>
                <a:cs typeface="Times New Roman" pitchFamily="18" charset="0"/>
              </a:rPr>
            </a:b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D:\hình ga 8\Tranh_biem_hoa_ve_To_chuc_doc_quyen.bmp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352550"/>
            <a:ext cx="8001000" cy="33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1167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747" y="209552"/>
            <a:ext cx="2170657" cy="2345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5381" y="302560"/>
            <a:ext cx="2133600" cy="23453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2336" y="2742724"/>
            <a:ext cx="2199885" cy="2267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647950"/>
            <a:ext cx="2133600" cy="23085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438400" y="1384071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Barack Obama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960296" y="3617567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George W. Bush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90800" y="3638550"/>
            <a:ext cx="1943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William J. Clinton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077467" y="1320284"/>
            <a:ext cx="1790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Donald </a:t>
            </a:r>
            <a:r>
              <a:rPr lang="en-US" dirty="0" smtClean="0"/>
              <a:t>Trump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5575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324350"/>
            <a:ext cx="4114800" cy="628650"/>
          </a:xfrm>
        </p:spPr>
        <p:txBody>
          <a:bodyPr>
            <a:normAutofit fontScale="90000"/>
          </a:bodyPr>
          <a:lstStyle/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Tổng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thống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Mĩ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Donald Trump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b="1" dirty="0">
                <a:latin typeface="Times New Roman" pitchFamily="18" charset="0"/>
                <a:cs typeface="Times New Roman" pitchFamily="18" charset="0"/>
              </a:rPr>
            </a:b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5" name="Picture 3" descr="D:\hình ga 8\nhà trắn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000" y="438150"/>
            <a:ext cx="4749800" cy="361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438150"/>
            <a:ext cx="2819400" cy="358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6764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76300"/>
            <a:ext cx="8229600" cy="857250"/>
          </a:xfrm>
        </p:spPr>
        <p:txBody>
          <a:bodyPr>
            <a:normAutofit/>
          </a:bodyPr>
          <a:lstStyle/>
          <a:p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Đế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quốc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Đức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xét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91878"/>
            <a:ext cx="8229600" cy="3394472"/>
          </a:xfrm>
        </p:spPr>
        <p:txBody>
          <a:bodyPr>
            <a:normAutofit/>
          </a:bodyPr>
          <a:lstStyle/>
          <a:p>
            <a:pPr marL="514350" indent="-514350">
              <a:buAutoNum type="alphaLcPeriod"/>
            </a:pP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đế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quốc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dân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lphaLcPeriod"/>
            </a:pP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đế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quốc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lãi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lphaLcPeriod"/>
            </a:pP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đế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quốc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quân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phiệt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hiếu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chiến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lphaLcPeriod"/>
            </a:pP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Xứ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sở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vua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nghiệp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”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95600" y="133352"/>
            <a:ext cx="3124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B050"/>
                </a:solidFill>
              </a:rPr>
              <a:t>CỦNG CỐ</a:t>
            </a:r>
            <a:endParaRPr lang="en-US" sz="4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5383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2: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chế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trị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Mĩ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cuối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kỉ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XIX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kỉ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XX:</a:t>
            </a:r>
            <a:endParaRPr lang="en-US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lphaLcPeriod"/>
            </a:pP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Quân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chuyên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chế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lphaLcPeriod"/>
            </a:pP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hòa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đứng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Tổng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thống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lphaLcPeriod"/>
            </a:pP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Quân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lập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hiến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lphaLcPeriod"/>
            </a:pP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hòa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đứng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tịch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nước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3558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Dặn</a:t>
            </a: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dò</a:t>
            </a:r>
            <a:endParaRPr lang="en-US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1200151"/>
            <a:ext cx="9144000" cy="3394472"/>
          </a:xfrm>
        </p:spPr>
        <p:txBody>
          <a:bodyPr>
            <a:normAutofit/>
          </a:bodyPr>
          <a:lstStyle/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Chuẩn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mới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7 “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Phong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trào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quốc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cuối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kỉ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XIX –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kỉ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XX”.</a:t>
            </a:r>
          </a:p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khoa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8225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876550"/>
            <a:ext cx="3525294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876550"/>
            <a:ext cx="3124200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2636" y="666752"/>
            <a:ext cx="3520858" cy="1988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66751"/>
            <a:ext cx="3124200" cy="2073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90600" y="67330"/>
            <a:ext cx="701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Cho </a:t>
            </a:r>
            <a:r>
              <a:rPr lang="en-US" sz="2800" dirty="0" err="1" smtClean="0"/>
              <a:t>biết</a:t>
            </a:r>
            <a:r>
              <a:rPr lang="en-US" sz="2800" dirty="0" smtClean="0"/>
              <a:t> </a:t>
            </a:r>
            <a:r>
              <a:rPr lang="en-US" sz="2800" dirty="0" err="1" smtClean="0"/>
              <a:t>đây</a:t>
            </a:r>
            <a:r>
              <a:rPr lang="en-US" sz="2800" dirty="0" smtClean="0"/>
              <a:t> </a:t>
            </a:r>
            <a:r>
              <a:rPr lang="en-US" sz="2800" dirty="0" err="1" smtClean="0"/>
              <a:t>là</a:t>
            </a:r>
            <a:r>
              <a:rPr lang="en-US" sz="2800" dirty="0" smtClean="0"/>
              <a:t> </a:t>
            </a:r>
            <a:r>
              <a:rPr lang="en-US" sz="2800" dirty="0" err="1"/>
              <a:t>q</a:t>
            </a:r>
            <a:r>
              <a:rPr lang="en-US" sz="2800" dirty="0" err="1" smtClean="0"/>
              <a:t>uốc</a:t>
            </a:r>
            <a:r>
              <a:rPr lang="en-US" sz="2800" dirty="0" smtClean="0"/>
              <a:t> </a:t>
            </a:r>
            <a:r>
              <a:rPr lang="en-US" sz="2800" dirty="0" err="1" smtClean="0"/>
              <a:t>kỳ</a:t>
            </a:r>
            <a:r>
              <a:rPr lang="en-US" sz="2800" dirty="0" smtClean="0"/>
              <a:t> </a:t>
            </a:r>
            <a:r>
              <a:rPr lang="en-US" sz="2800" dirty="0" err="1" smtClean="0"/>
              <a:t>của</a:t>
            </a:r>
            <a:r>
              <a:rPr lang="en-US" sz="2800" dirty="0" smtClean="0"/>
              <a:t> </a:t>
            </a:r>
            <a:r>
              <a:rPr lang="en-US" sz="2800" dirty="0" err="1" smtClean="0"/>
              <a:t>những</a:t>
            </a:r>
            <a:r>
              <a:rPr lang="en-US" sz="2800" dirty="0" smtClean="0"/>
              <a:t> </a:t>
            </a:r>
            <a:r>
              <a:rPr lang="en-US" sz="2800" dirty="0" err="1" smtClean="0"/>
              <a:t>nước</a:t>
            </a:r>
            <a:r>
              <a:rPr lang="en-US" sz="2800" dirty="0" smtClean="0"/>
              <a:t> </a:t>
            </a:r>
            <a:r>
              <a:rPr lang="en-US" sz="2800" dirty="0" err="1" smtClean="0"/>
              <a:t>nào</a:t>
            </a:r>
            <a:r>
              <a:rPr lang="en-US" sz="2800" dirty="0" smtClean="0"/>
              <a:t>?  </a:t>
            </a:r>
            <a:endParaRPr lang="en-US" sz="2800" dirty="0"/>
          </a:p>
        </p:txBody>
      </p:sp>
      <p:sp>
        <p:nvSpPr>
          <p:cNvPr id="5" name="Oval 4"/>
          <p:cNvSpPr/>
          <p:nvPr/>
        </p:nvSpPr>
        <p:spPr>
          <a:xfrm>
            <a:off x="3657600" y="1352550"/>
            <a:ext cx="781050" cy="7620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FF0000"/>
                </a:solidFill>
              </a:rPr>
              <a:t>1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657600" y="3626988"/>
            <a:ext cx="781050" cy="7620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1" name="Oval 10"/>
          <p:cNvSpPr/>
          <p:nvPr/>
        </p:nvSpPr>
        <p:spPr>
          <a:xfrm>
            <a:off x="8229600" y="3626988"/>
            <a:ext cx="781050" cy="7620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2" name="Oval 11"/>
          <p:cNvSpPr/>
          <p:nvPr/>
        </p:nvSpPr>
        <p:spPr>
          <a:xfrm>
            <a:off x="8153400" y="1314450"/>
            <a:ext cx="781050" cy="7620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185907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2" name="Picture 4" descr="new0535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" y="2586039"/>
            <a:ext cx="3838575" cy="2557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3" name="Picture 5" descr="new0532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9880" y="3064671"/>
            <a:ext cx="2524125" cy="2078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6" name="Picture 8" descr="4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6013" y="-228600"/>
            <a:ext cx="11277601" cy="537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7" name="WordArt 9"/>
          <p:cNvSpPr>
            <a:spLocks noChangeArrowheads="1" noChangeShapeType="1" noTextEdit="1"/>
          </p:cNvSpPr>
          <p:nvPr/>
        </p:nvSpPr>
        <p:spPr bwMode="auto">
          <a:xfrm>
            <a:off x="1143003" y="819150"/>
            <a:ext cx="7272337" cy="137160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3600" b="1" kern="1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FF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C ẢM ƠN CÁC </a:t>
            </a:r>
            <a:r>
              <a:rPr lang="en-US" sz="36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FF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THẦY, CÔ </a:t>
            </a:r>
          </a:p>
          <a:p>
            <a:pPr algn="ctr"/>
            <a:r>
              <a:rPr lang="en-US" sz="36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FF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VÀ </a:t>
            </a:r>
            <a:r>
              <a:rPr lang="en-US" sz="3600" b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FF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CÁC </a:t>
            </a:r>
            <a:r>
              <a:rPr lang="en-US" sz="3600" b="1" kern="1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FF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EM</a:t>
            </a:r>
            <a:endParaRPr lang="en-US" sz="3600" b="1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solidFill>
                <a:srgbClr val="FF00FF"/>
              </a:soli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00512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hình ga 8\bản đồ A, P, Đ, 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28589"/>
            <a:ext cx="8458200" cy="4672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85750"/>
            <a:ext cx="8763000" cy="190500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I. TÌNH HÌNH CÁC NƯỚC ANH, PHÁP,    ĐỨC, MĨ (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sz="3600" b="1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762000" y="2038351"/>
            <a:ext cx="2819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Đức</a:t>
            </a:r>
            <a:endParaRPr lang="en-US" u="sng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pic>
        <p:nvPicPr>
          <p:cNvPr id="1638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514351"/>
            <a:ext cx="8305800" cy="3581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8" name="Text Box 3"/>
          <p:cNvSpPr txBox="1">
            <a:spLocks noChangeArrowheads="1"/>
          </p:cNvSpPr>
          <p:nvPr/>
        </p:nvSpPr>
        <p:spPr bwMode="auto">
          <a:xfrm>
            <a:off x="1600200" y="4095750"/>
            <a:ext cx="62484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 dirty="0" err="1"/>
              <a:t>Lược</a:t>
            </a:r>
            <a:r>
              <a:rPr lang="en-US" b="1" dirty="0"/>
              <a:t> </a:t>
            </a:r>
            <a:r>
              <a:rPr lang="en-US" b="1" dirty="0" err="1"/>
              <a:t>đồ</a:t>
            </a:r>
            <a:r>
              <a:rPr lang="en-US" b="1" dirty="0"/>
              <a:t>: </a:t>
            </a:r>
            <a:r>
              <a:rPr lang="en-US" b="1" dirty="0" err="1"/>
              <a:t>Các</a:t>
            </a:r>
            <a:r>
              <a:rPr lang="en-US" b="1" dirty="0"/>
              <a:t> </a:t>
            </a:r>
            <a:r>
              <a:rPr lang="en-US" b="1" dirty="0" err="1"/>
              <a:t>nước</a:t>
            </a:r>
            <a:r>
              <a:rPr lang="en-US" b="1" dirty="0"/>
              <a:t> </a:t>
            </a:r>
            <a:r>
              <a:rPr lang="en-US" b="1" dirty="0" err="1"/>
              <a:t>đế</a:t>
            </a:r>
            <a:r>
              <a:rPr lang="en-US" b="1" dirty="0"/>
              <a:t> </a:t>
            </a:r>
            <a:r>
              <a:rPr lang="en-US" b="1" dirty="0" err="1"/>
              <a:t>quốc</a:t>
            </a:r>
            <a:r>
              <a:rPr lang="en-US" b="1" dirty="0"/>
              <a:t> </a:t>
            </a:r>
            <a:r>
              <a:rPr lang="en-US" b="1" dirty="0" err="1"/>
              <a:t>và</a:t>
            </a:r>
            <a:r>
              <a:rPr lang="en-US" b="1" dirty="0"/>
              <a:t> </a:t>
            </a:r>
            <a:r>
              <a:rPr lang="en-US" b="1" dirty="0" err="1"/>
              <a:t>thuộc</a:t>
            </a:r>
            <a:r>
              <a:rPr lang="en-US" b="1" dirty="0"/>
              <a:t> </a:t>
            </a:r>
            <a:r>
              <a:rPr lang="en-US" b="1" dirty="0" err="1"/>
              <a:t>địa</a:t>
            </a:r>
            <a:r>
              <a:rPr lang="en-US" b="1" dirty="0"/>
              <a:t> </a:t>
            </a:r>
            <a:r>
              <a:rPr lang="en-US" b="1" dirty="0" err="1"/>
              <a:t>đầu</a:t>
            </a:r>
            <a:r>
              <a:rPr lang="en-US" b="1" dirty="0"/>
              <a:t> </a:t>
            </a:r>
            <a:r>
              <a:rPr lang="en-US" b="1" dirty="0" err="1"/>
              <a:t>thế</a:t>
            </a:r>
            <a:r>
              <a:rPr lang="en-US" b="1" dirty="0"/>
              <a:t> </a:t>
            </a:r>
            <a:r>
              <a:rPr lang="en-US" b="1" dirty="0" err="1"/>
              <a:t>kỷ</a:t>
            </a:r>
            <a:r>
              <a:rPr lang="en-US" b="1" dirty="0"/>
              <a:t> XX</a:t>
            </a:r>
          </a:p>
        </p:txBody>
      </p:sp>
    </p:spTree>
    <p:extLst>
      <p:ext uri="{BB962C8B-B14F-4D97-AF65-F5344CB8AC3E}">
        <p14:creationId xmlns:p14="http://schemas.microsoft.com/office/powerpoint/2010/main" val="719182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04800" y="4019550"/>
            <a:ext cx="3352800" cy="857250"/>
          </a:xfrm>
        </p:spPr>
        <p:txBody>
          <a:bodyPr>
            <a:normAutofit/>
          </a:bodyPr>
          <a:lstStyle/>
          <a:p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Tổng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thống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Đức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Frank-Walter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Steinmeier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4" y="514350"/>
            <a:ext cx="2859067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 descr="C:\Documents and Settings\Ku Tin\My Documents\Downloads\THỦ ĐÔ BÉC LI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514350"/>
            <a:ext cx="5105400" cy="3614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6505" y="514352"/>
            <a:ext cx="2359025" cy="1146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Ku Tin\My Documents\Downloads\nữ thần tự d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4" y="514350"/>
            <a:ext cx="7772401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hình ga 8\quốc kỳ Mĩ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4" y="514350"/>
            <a:ext cx="2486025" cy="1240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1406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85750"/>
            <a:ext cx="8763000" cy="190500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I. TÌNH HÌNH CÁC NƯỚC ANH, PHÁP,    ĐỨC, MĨ (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sz="3600" b="1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762000" y="2038351"/>
            <a:ext cx="2819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b="1" u="sng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b="1" u="sng" dirty="0" err="1" smtClean="0">
                <a:latin typeface="Times New Roman" pitchFamily="18" charset="0"/>
                <a:cs typeface="Times New Roman" pitchFamily="18" charset="0"/>
              </a:rPr>
              <a:t>Đức</a:t>
            </a:r>
            <a:endParaRPr lang="en-US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838200" y="2952752"/>
            <a:ext cx="2286000" cy="11025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b="1" u="sng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b="1" u="sng" dirty="0" err="1" smtClean="0">
                <a:latin typeface="Times New Roman" pitchFamily="18" charset="0"/>
                <a:cs typeface="Times New Roman" pitchFamily="18" charset="0"/>
              </a:rPr>
              <a:t>Mĩ</a:t>
            </a:r>
            <a:r>
              <a:rPr lang="en-US" b="1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u="sng" dirty="0" smtClean="0">
                <a:latin typeface="Times New Roman" pitchFamily="18" charset="0"/>
                <a:cs typeface="Times New Roman" pitchFamily="18" charset="0"/>
              </a:rPr>
            </a:br>
            <a:endParaRPr lang="en-US" b="1" u="sng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9760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228600" y="447675"/>
            <a:ext cx="8229600" cy="857250"/>
          </a:xfrm>
        </p:spPr>
        <p:txBody>
          <a:bodyPr/>
          <a:lstStyle/>
          <a:p>
            <a:pPr eaLnBrk="1" hangingPunct="1"/>
            <a:r>
              <a:rPr lang="en-US" b="1" dirty="0" smtClean="0">
                <a:solidFill>
                  <a:srgbClr val="00B050"/>
                </a:solidFill>
              </a:rPr>
              <a:t>THẢO LUẬN NHÓM (3P’)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sz="quarter" idx="1"/>
          </p:nvPr>
        </p:nvSpPr>
        <p:spPr>
          <a:xfrm>
            <a:off x="685804" y="1714500"/>
            <a:ext cx="7882003" cy="2076450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en-US" i="1" dirty="0" smtClean="0"/>
              <a:t>- </a:t>
            </a:r>
            <a:r>
              <a:rPr lang="en-US" b="1" i="1" dirty="0" err="1" smtClean="0">
                <a:solidFill>
                  <a:srgbClr val="C00000"/>
                </a:solidFill>
              </a:rPr>
              <a:t>Tình</a:t>
            </a:r>
            <a:r>
              <a:rPr lang="en-US" b="1" i="1" dirty="0" smtClean="0">
                <a:solidFill>
                  <a:srgbClr val="C00000"/>
                </a:solidFill>
              </a:rPr>
              <a:t> </a:t>
            </a:r>
            <a:r>
              <a:rPr lang="en-US" b="1" i="1" dirty="0" err="1" smtClean="0">
                <a:solidFill>
                  <a:srgbClr val="C00000"/>
                </a:solidFill>
              </a:rPr>
              <a:t>hình</a:t>
            </a:r>
            <a:r>
              <a:rPr lang="en-US" b="1" i="1" dirty="0" smtClean="0">
                <a:solidFill>
                  <a:srgbClr val="C00000"/>
                </a:solidFill>
              </a:rPr>
              <a:t> </a:t>
            </a:r>
            <a:r>
              <a:rPr lang="en-US" b="1" i="1" dirty="0" err="1" smtClean="0">
                <a:solidFill>
                  <a:srgbClr val="C00000"/>
                </a:solidFill>
              </a:rPr>
              <a:t>kinh</a:t>
            </a:r>
            <a:r>
              <a:rPr lang="en-US" b="1" i="1" dirty="0" smtClean="0">
                <a:solidFill>
                  <a:srgbClr val="C00000"/>
                </a:solidFill>
              </a:rPr>
              <a:t> </a:t>
            </a:r>
            <a:r>
              <a:rPr lang="en-US" b="1" i="1" dirty="0" err="1" smtClean="0">
                <a:solidFill>
                  <a:srgbClr val="C00000"/>
                </a:solidFill>
              </a:rPr>
              <a:t>tế</a:t>
            </a:r>
            <a:r>
              <a:rPr lang="en-US" b="1" i="1" dirty="0" smtClean="0">
                <a:solidFill>
                  <a:srgbClr val="C00000"/>
                </a:solidFill>
              </a:rPr>
              <a:t> </a:t>
            </a:r>
            <a:r>
              <a:rPr lang="en-US" b="1" i="1" dirty="0" err="1" smtClean="0">
                <a:solidFill>
                  <a:srgbClr val="C00000"/>
                </a:solidFill>
              </a:rPr>
              <a:t>Mĩ</a:t>
            </a:r>
            <a:r>
              <a:rPr lang="en-US" b="1" i="1" dirty="0" smtClean="0">
                <a:solidFill>
                  <a:srgbClr val="C00000"/>
                </a:solidFill>
              </a:rPr>
              <a:t> </a:t>
            </a:r>
            <a:r>
              <a:rPr lang="en-US" b="1" i="1" dirty="0" err="1" smtClean="0">
                <a:solidFill>
                  <a:srgbClr val="C00000"/>
                </a:solidFill>
              </a:rPr>
              <a:t>cuối</a:t>
            </a:r>
            <a:r>
              <a:rPr lang="en-US" b="1" i="1" dirty="0" smtClean="0">
                <a:solidFill>
                  <a:srgbClr val="C00000"/>
                </a:solidFill>
              </a:rPr>
              <a:t> TK XIX </a:t>
            </a:r>
            <a:r>
              <a:rPr lang="en-US" b="1" i="1" dirty="0" err="1" smtClean="0">
                <a:solidFill>
                  <a:srgbClr val="C00000"/>
                </a:solidFill>
              </a:rPr>
              <a:t>đầu</a:t>
            </a:r>
            <a:r>
              <a:rPr lang="en-US" b="1" i="1" dirty="0" smtClean="0">
                <a:solidFill>
                  <a:srgbClr val="C00000"/>
                </a:solidFill>
              </a:rPr>
              <a:t> TK XX?  </a:t>
            </a:r>
          </a:p>
          <a:p>
            <a:pPr marL="0" indent="0" eaLnBrk="1" hangingPunct="1">
              <a:buFont typeface="Arial" charset="0"/>
              <a:buNone/>
            </a:pPr>
            <a:r>
              <a:rPr lang="en-US" b="1" i="1" dirty="0" smtClean="0">
                <a:solidFill>
                  <a:srgbClr val="C00000"/>
                </a:solidFill>
              </a:rPr>
              <a:t>- </a:t>
            </a:r>
            <a:r>
              <a:rPr lang="en-US" b="1" i="1" dirty="0" err="1" smtClean="0">
                <a:solidFill>
                  <a:srgbClr val="C00000"/>
                </a:solidFill>
              </a:rPr>
              <a:t>Chế</a:t>
            </a:r>
            <a:r>
              <a:rPr lang="en-US" b="1" i="1" dirty="0" smtClean="0">
                <a:solidFill>
                  <a:srgbClr val="C00000"/>
                </a:solidFill>
              </a:rPr>
              <a:t> </a:t>
            </a:r>
            <a:r>
              <a:rPr lang="en-US" b="1" i="1" dirty="0" err="1" smtClean="0">
                <a:solidFill>
                  <a:srgbClr val="C00000"/>
                </a:solidFill>
              </a:rPr>
              <a:t>độ</a:t>
            </a:r>
            <a:r>
              <a:rPr lang="en-US" b="1" i="1" dirty="0" smtClean="0">
                <a:solidFill>
                  <a:srgbClr val="C00000"/>
                </a:solidFill>
              </a:rPr>
              <a:t> </a:t>
            </a:r>
            <a:r>
              <a:rPr lang="en-US" b="1" i="1" dirty="0" err="1" smtClean="0">
                <a:solidFill>
                  <a:srgbClr val="C00000"/>
                </a:solidFill>
              </a:rPr>
              <a:t>chính</a:t>
            </a:r>
            <a:r>
              <a:rPr lang="en-US" b="1" i="1" dirty="0" smtClean="0">
                <a:solidFill>
                  <a:srgbClr val="C00000"/>
                </a:solidFill>
              </a:rPr>
              <a:t> </a:t>
            </a:r>
            <a:r>
              <a:rPr lang="en-US" b="1" i="1" dirty="0" err="1" smtClean="0">
                <a:solidFill>
                  <a:srgbClr val="C00000"/>
                </a:solidFill>
              </a:rPr>
              <a:t>trị</a:t>
            </a:r>
            <a:r>
              <a:rPr lang="en-US" b="1" i="1" dirty="0" smtClean="0">
                <a:solidFill>
                  <a:srgbClr val="C00000"/>
                </a:solidFill>
              </a:rPr>
              <a:t> </a:t>
            </a:r>
            <a:r>
              <a:rPr lang="en-US" b="1" i="1" dirty="0" err="1" smtClean="0">
                <a:solidFill>
                  <a:srgbClr val="C00000"/>
                </a:solidFill>
              </a:rPr>
              <a:t>của</a:t>
            </a:r>
            <a:r>
              <a:rPr lang="en-US" b="1" i="1" dirty="0" smtClean="0">
                <a:solidFill>
                  <a:srgbClr val="C00000"/>
                </a:solidFill>
              </a:rPr>
              <a:t> </a:t>
            </a:r>
            <a:r>
              <a:rPr lang="en-US" b="1" i="1" dirty="0" err="1" smtClean="0">
                <a:solidFill>
                  <a:srgbClr val="C00000"/>
                </a:solidFill>
              </a:rPr>
              <a:t>Mĩ</a:t>
            </a:r>
            <a:r>
              <a:rPr lang="en-US" b="1" i="1" dirty="0" smtClean="0">
                <a:solidFill>
                  <a:srgbClr val="C00000"/>
                </a:solidFill>
              </a:rPr>
              <a:t> </a:t>
            </a:r>
            <a:r>
              <a:rPr lang="en-US" b="1" i="1" dirty="0" err="1" smtClean="0">
                <a:solidFill>
                  <a:srgbClr val="C00000"/>
                </a:solidFill>
              </a:rPr>
              <a:t>như</a:t>
            </a:r>
            <a:r>
              <a:rPr lang="en-US" b="1" i="1" dirty="0" smtClean="0">
                <a:solidFill>
                  <a:srgbClr val="C00000"/>
                </a:solidFill>
              </a:rPr>
              <a:t> </a:t>
            </a:r>
            <a:r>
              <a:rPr lang="en-US" b="1" i="1" dirty="0" err="1" smtClean="0">
                <a:solidFill>
                  <a:srgbClr val="C00000"/>
                </a:solidFill>
              </a:rPr>
              <a:t>thế</a:t>
            </a:r>
            <a:r>
              <a:rPr lang="en-US" b="1" i="1" dirty="0" smtClean="0">
                <a:solidFill>
                  <a:srgbClr val="C00000"/>
                </a:solidFill>
              </a:rPr>
              <a:t> </a:t>
            </a:r>
            <a:r>
              <a:rPr lang="en-US" b="1" i="1" dirty="0" err="1" smtClean="0">
                <a:solidFill>
                  <a:srgbClr val="C00000"/>
                </a:solidFill>
              </a:rPr>
              <a:t>nào</a:t>
            </a:r>
            <a:r>
              <a:rPr lang="en-US" b="1" i="1" dirty="0" smtClean="0">
                <a:solidFill>
                  <a:srgbClr val="C00000"/>
                </a:solidFill>
              </a:rPr>
              <a:t> ?</a:t>
            </a:r>
          </a:p>
          <a:p>
            <a:pPr marL="0" indent="0" eaLnBrk="1" hangingPunct="1">
              <a:buFont typeface="Arial" charset="0"/>
              <a:buNone/>
            </a:pPr>
            <a:endParaRPr lang="en-US" b="1" dirty="0" smtClean="0"/>
          </a:p>
        </p:txBody>
      </p:sp>
      <p:sp>
        <p:nvSpPr>
          <p:cNvPr id="4" name="Text Box 15"/>
          <p:cNvSpPr txBox="1">
            <a:spLocks noChangeArrowheads="1"/>
          </p:cNvSpPr>
          <p:nvPr/>
        </p:nvSpPr>
        <p:spPr bwMode="auto">
          <a:xfrm>
            <a:off x="381000" y="447677"/>
            <a:ext cx="2590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912813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 dirty="0">
                <a:solidFill>
                  <a:srgbClr val="FFC000"/>
                </a:solidFill>
                <a:latin typeface="Times New Roman" pitchFamily="18" charset="0"/>
              </a:rPr>
              <a:t> </a:t>
            </a:r>
            <a:endParaRPr lang="en-US" sz="3000" b="1" u="sng" dirty="0">
              <a:solidFill>
                <a:srgbClr val="FF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2077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ardcover">
  <a:themeElements>
    <a:clrScheme name="Hardcover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Hardcover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ardcover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1123</TotalTime>
  <Words>329</Words>
  <Application>Microsoft Office PowerPoint</Application>
  <PresentationFormat>On-screen Show (16:9)</PresentationFormat>
  <Paragraphs>46</Paragraphs>
  <Slides>20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Office Theme</vt:lpstr>
      <vt:lpstr>Civic</vt:lpstr>
      <vt:lpstr>Hardcover</vt:lpstr>
      <vt:lpstr>BÀI 6 CÁC NƯỚC ANH, PHÁP, ĐỨC, MĨ CUỐI THẾ KỈ XIX – ĐẦU THẾ KỈ XX</vt:lpstr>
      <vt:lpstr>PowerPoint Presentation</vt:lpstr>
      <vt:lpstr>PowerPoint Presentation</vt:lpstr>
      <vt:lpstr>I. TÌNH HÌNH CÁC NƯỚC ANH, PHÁP,    ĐỨC, MĨ ( tiếp theo)</vt:lpstr>
      <vt:lpstr>PowerPoint Presentation</vt:lpstr>
      <vt:lpstr>Tổng thống Đức  Frank-Walter Steinmeier</vt:lpstr>
      <vt:lpstr>PowerPoint Presentation</vt:lpstr>
      <vt:lpstr>I. TÌNH HÌNH CÁC NƯỚC ANH, PHÁP,    ĐỨC, MĨ ( tiếp theo)</vt:lpstr>
      <vt:lpstr>THẢO LUẬN NHÓM (3P’)</vt:lpstr>
      <vt:lpstr>PowerPoint Presentation</vt:lpstr>
      <vt:lpstr>“Vua dầu mỏ” John D. Rockefeller (1839 – 1937)</vt:lpstr>
      <vt:lpstr>“Vua thép”JPMorgan Chase(1837 – 1913) </vt:lpstr>
      <vt:lpstr>“Vua ô tô” Henry Ford(1863 – 1947)</vt:lpstr>
      <vt:lpstr>Quan sát hình 32, cho biết quyền lực của các tổ chức độc quyền ở Mỹ thể hiện như thế nào? </vt:lpstr>
      <vt:lpstr>PowerPoint Presentation</vt:lpstr>
      <vt:lpstr>Tổng thống Mĩ Donald Trump </vt:lpstr>
      <vt:lpstr>Câu 1: Đế quốc Đức được nhận xét là:</vt:lpstr>
      <vt:lpstr>Câu 2: Thể chế chính trị ở Mĩ cuối thế kỉ XIX đầu thế kỉ XX:</vt:lpstr>
      <vt:lpstr>Dặn dò</vt:lpstr>
      <vt:lpstr>PowerPoint Presentation</vt:lpstr>
    </vt:vector>
  </TitlesOfParts>
  <Company>http://viet4room.com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CHƯƠNG I:  CÁC CUỘC CÁCH MẠNG TƯ SẢN  (TỪ GIỮA THẾ KỈ XVI – CUỐI THẾ KỈ XVIII)</dc:title>
  <dc:creator>Manh Cuong</dc:creator>
  <cp:lastModifiedBy>TRAN MINH TUAN</cp:lastModifiedBy>
  <cp:revision>194</cp:revision>
  <dcterms:created xsi:type="dcterms:W3CDTF">2014-03-20T13:51:43Z</dcterms:created>
  <dcterms:modified xsi:type="dcterms:W3CDTF">2020-11-02T16:36:32Z</dcterms:modified>
</cp:coreProperties>
</file>