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7" r:id="rId2"/>
    <p:sldId id="318" r:id="rId3"/>
    <p:sldId id="319" r:id="rId4"/>
    <p:sldId id="320" r:id="rId5"/>
    <p:sldId id="321" r:id="rId6"/>
    <p:sldId id="322" r:id="rId7"/>
    <p:sldId id="323" r:id="rId8"/>
    <p:sldId id="262" r:id="rId9"/>
    <p:sldId id="263" r:id="rId10"/>
    <p:sldId id="256" r:id="rId11"/>
    <p:sldId id="257" r:id="rId12"/>
    <p:sldId id="258" r:id="rId13"/>
    <p:sldId id="259" r:id="rId14"/>
    <p:sldId id="260" r:id="rId15"/>
    <p:sldId id="261" r:id="rId16"/>
    <p:sldId id="300" r:id="rId17"/>
    <p:sldId id="326" r:id="rId18"/>
    <p:sldId id="29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FFFFFF"/>
    <a:srgbClr val="333300"/>
    <a:srgbClr val="0099FF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28907-122B-4F74-B999-2EF621170125}" type="datetimeFigureOut">
              <a:rPr lang="en-US" smtClean="0"/>
              <a:pPr/>
              <a:t>2020-10-09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BFD2F-6FAA-4A2D-90E3-D79E01F7E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468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28907-122B-4F74-B999-2EF621170125}" type="datetimeFigureOut">
              <a:rPr lang="en-US" smtClean="0"/>
              <a:pPr/>
              <a:t>2020-10-09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BFD2F-6FAA-4A2D-90E3-D79E01F7E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388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28907-122B-4F74-B999-2EF621170125}" type="datetimeFigureOut">
              <a:rPr lang="en-US" smtClean="0"/>
              <a:pPr/>
              <a:t>2020-10-09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BFD2F-6FAA-4A2D-90E3-D79E01F7E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330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28907-122B-4F74-B999-2EF621170125}" type="datetimeFigureOut">
              <a:rPr lang="en-US" smtClean="0"/>
              <a:pPr/>
              <a:t>2020-10-09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BFD2F-6FAA-4A2D-90E3-D79E01F7E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61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28907-122B-4F74-B999-2EF621170125}" type="datetimeFigureOut">
              <a:rPr lang="en-US" smtClean="0"/>
              <a:pPr/>
              <a:t>2020-10-09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BFD2F-6FAA-4A2D-90E3-D79E01F7E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648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28907-122B-4F74-B999-2EF621170125}" type="datetimeFigureOut">
              <a:rPr lang="en-US" smtClean="0"/>
              <a:pPr/>
              <a:t>2020-10-09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BFD2F-6FAA-4A2D-90E3-D79E01F7E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348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28907-122B-4F74-B999-2EF621170125}" type="datetimeFigureOut">
              <a:rPr lang="en-US" smtClean="0"/>
              <a:pPr/>
              <a:t>2020-10-09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BFD2F-6FAA-4A2D-90E3-D79E01F7E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115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28907-122B-4F74-B999-2EF621170125}" type="datetimeFigureOut">
              <a:rPr lang="en-US" smtClean="0"/>
              <a:pPr/>
              <a:t>2020-10-09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BFD2F-6FAA-4A2D-90E3-D79E01F7E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820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28907-122B-4F74-B999-2EF621170125}" type="datetimeFigureOut">
              <a:rPr lang="en-US" smtClean="0"/>
              <a:pPr/>
              <a:t>2020-10-09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BFD2F-6FAA-4A2D-90E3-D79E01F7E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477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28907-122B-4F74-B999-2EF621170125}" type="datetimeFigureOut">
              <a:rPr lang="en-US" smtClean="0"/>
              <a:pPr/>
              <a:t>2020-10-09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BFD2F-6FAA-4A2D-90E3-D79E01F7E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45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28907-122B-4F74-B999-2EF621170125}" type="datetimeFigureOut">
              <a:rPr lang="en-US" smtClean="0"/>
              <a:pPr/>
              <a:t>2020-10-09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BFD2F-6FAA-4A2D-90E3-D79E01F7E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48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28907-122B-4F74-B999-2EF621170125}" type="datetimeFigureOut">
              <a:rPr lang="en-US" smtClean="0"/>
              <a:pPr/>
              <a:t>2020-10-09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2BFD2F-6FAA-4A2D-90E3-D79E01F7E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7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0.png"/><Relationship Id="rId18" Type="http://schemas.microsoft.com/office/2007/relationships/hdphoto" Target="../media/hdphoto8.wdp"/><Relationship Id="rId26" Type="http://schemas.openxmlformats.org/officeDocument/2006/relationships/image" Target="../media/image20.png"/><Relationship Id="rId3" Type="http://schemas.openxmlformats.org/officeDocument/2006/relationships/image" Target="../media/image16.png"/><Relationship Id="rId21" Type="http://schemas.microsoft.com/office/2007/relationships/hdphoto" Target="../media/hdphoto9.wdp"/><Relationship Id="rId7" Type="http://schemas.openxmlformats.org/officeDocument/2006/relationships/image" Target="../media/image7.png"/><Relationship Id="rId12" Type="http://schemas.microsoft.com/office/2007/relationships/hdphoto" Target="../media/hdphoto4.wdp"/><Relationship Id="rId17" Type="http://schemas.openxmlformats.org/officeDocument/2006/relationships/image" Target="../media/image17.png"/><Relationship Id="rId25" Type="http://schemas.openxmlformats.org/officeDocument/2006/relationships/slide" Target="slide14.xml"/><Relationship Id="rId2" Type="http://schemas.openxmlformats.org/officeDocument/2006/relationships/image" Target="../media/image14.gif"/><Relationship Id="rId16" Type="http://schemas.openxmlformats.org/officeDocument/2006/relationships/slide" Target="slide11.xml"/><Relationship Id="rId20" Type="http://schemas.openxmlformats.org/officeDocument/2006/relationships/image" Target="../media/image18.png"/><Relationship Id="rId29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9.png"/><Relationship Id="rId24" Type="http://schemas.microsoft.com/office/2007/relationships/hdphoto" Target="../media/hdphoto10.wdp"/><Relationship Id="rId5" Type="http://schemas.openxmlformats.org/officeDocument/2006/relationships/image" Target="../media/image6.png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28" Type="http://schemas.openxmlformats.org/officeDocument/2006/relationships/slide" Target="slide15.xml"/><Relationship Id="rId10" Type="http://schemas.microsoft.com/office/2007/relationships/hdphoto" Target="../media/hdphoto3.wdp"/><Relationship Id="rId19" Type="http://schemas.openxmlformats.org/officeDocument/2006/relationships/slide" Target="slide12.xml"/><Relationship Id="rId4" Type="http://schemas.microsoft.com/office/2007/relationships/hdphoto" Target="../media/hdphoto7.wdp"/><Relationship Id="rId9" Type="http://schemas.openxmlformats.org/officeDocument/2006/relationships/image" Target="../media/image8.png"/><Relationship Id="rId14" Type="http://schemas.microsoft.com/office/2007/relationships/hdphoto" Target="../media/hdphoto5.wdp"/><Relationship Id="rId22" Type="http://schemas.openxmlformats.org/officeDocument/2006/relationships/slide" Target="slide13.xml"/><Relationship Id="rId27" Type="http://schemas.microsoft.com/office/2007/relationships/hdphoto" Target="../media/hdphoto11.wdp"/><Relationship Id="rId30" Type="http://schemas.microsoft.com/office/2007/relationships/hdphoto" Target="../media/hdphoto12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15.png"/><Relationship Id="rId7" Type="http://schemas.openxmlformats.org/officeDocument/2006/relationships/image" Target="../media/image2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0.xml"/><Relationship Id="rId5" Type="http://schemas.openxmlformats.org/officeDocument/2006/relationships/image" Target="../media/image22.png"/><Relationship Id="rId4" Type="http://schemas.microsoft.com/office/2007/relationships/hdphoto" Target="../media/hdphoto6.wdp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15.png"/><Relationship Id="rId7" Type="http://schemas.openxmlformats.org/officeDocument/2006/relationships/image" Target="../media/image2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0.xml"/><Relationship Id="rId5" Type="http://schemas.openxmlformats.org/officeDocument/2006/relationships/image" Target="../media/image22.png"/><Relationship Id="rId4" Type="http://schemas.microsoft.com/office/2007/relationships/hdphoto" Target="../media/hdphoto6.wdp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15.png"/><Relationship Id="rId7" Type="http://schemas.openxmlformats.org/officeDocument/2006/relationships/image" Target="../media/image2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0.xml"/><Relationship Id="rId5" Type="http://schemas.openxmlformats.org/officeDocument/2006/relationships/image" Target="../media/image22.png"/><Relationship Id="rId4" Type="http://schemas.microsoft.com/office/2007/relationships/hdphoto" Target="../media/hdphoto6.wdp"/><Relationship Id="rId9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15.png"/><Relationship Id="rId7" Type="http://schemas.openxmlformats.org/officeDocument/2006/relationships/image" Target="../media/image2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0.xml"/><Relationship Id="rId5" Type="http://schemas.openxmlformats.org/officeDocument/2006/relationships/image" Target="../media/image22.png"/><Relationship Id="rId4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15.png"/><Relationship Id="rId7" Type="http://schemas.openxmlformats.org/officeDocument/2006/relationships/image" Target="../media/image2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0.xml"/><Relationship Id="rId5" Type="http://schemas.openxmlformats.org/officeDocument/2006/relationships/image" Target="../media/image22.png"/><Relationship Id="rId4" Type="http://schemas.microsoft.com/office/2007/relationships/hdphoto" Target="../media/hdphoto6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inh%207/h7t6.gsp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0.png"/><Relationship Id="rId18" Type="http://schemas.openxmlformats.org/officeDocument/2006/relationships/image" Target="../media/image1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12" Type="http://schemas.microsoft.com/office/2007/relationships/hdphoto" Target="../media/hdphoto4.wdp"/><Relationship Id="rId17" Type="http://schemas.openxmlformats.org/officeDocument/2006/relationships/slide" Target="slide9.xml"/><Relationship Id="rId2" Type="http://schemas.openxmlformats.org/officeDocument/2006/relationships/audio" Target="../media/media1.mp3"/><Relationship Id="rId16" Type="http://schemas.openxmlformats.org/officeDocument/2006/relationships/image" Target="../media/image12.png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5" Type="http://schemas.openxmlformats.org/officeDocument/2006/relationships/image" Target="../media/image11.png"/><Relationship Id="rId10" Type="http://schemas.microsoft.com/office/2007/relationships/hdphoto" Target="../media/hdphoto3.wdp"/><Relationship Id="rId4" Type="http://schemas.openxmlformats.org/officeDocument/2006/relationships/image" Target="../media/image5.jpeg"/><Relationship Id="rId9" Type="http://schemas.openxmlformats.org/officeDocument/2006/relationships/image" Target="../media/image8.png"/><Relationship Id="rId1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.xml"/><Relationship Id="rId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7EB531-2FF1-46DB-8D9D-A60808121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ED2D-D59C-4D4D-8DB4-E7D1712D2764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48130" name="Slide Number Placeholder 1">
            <a:extLst>
              <a:ext uri="{FF2B5EF4-FFF2-40B4-BE49-F238E27FC236}">
                <a16:creationId xmlns:a16="http://schemas.microsoft.com/office/drawing/2014/main" id="{F7725A71-5F8A-44F5-803A-3C102D3BB8FA}"/>
              </a:ext>
            </a:extLst>
          </p:cNvPr>
          <p:cNvSpPr txBox="1">
            <a:spLocks noGrp="1"/>
          </p:cNvSpPr>
          <p:nvPr/>
        </p:nvSpPr>
        <p:spPr bwMode="auto">
          <a:xfrm>
            <a:off x="861695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50000"/>
              </a:spcBef>
            </a:pPr>
            <a:fld id="{FE6F78E6-7962-46FD-AE8A-DAD526C992D6}" type="slidenum">
              <a:rPr lang="en-US" altLang="en-US" sz="1400">
                <a:latin typeface="Arial Narrow" panose="020B0606020202030204" pitchFamily="34" charset="0"/>
              </a:rPr>
              <a:pPr algn="r">
                <a:spcBef>
                  <a:spcPct val="50000"/>
                </a:spcBef>
              </a:pPr>
              <a:t>1</a:t>
            </a:fld>
            <a:endParaRPr lang="en-US" altLang="en-US" sz="1400">
              <a:latin typeface="Arial Narrow" panose="020B0606020202030204" pitchFamily="34" charset="0"/>
            </a:endParaRPr>
          </a:p>
        </p:txBody>
      </p:sp>
      <p:pic>
        <p:nvPicPr>
          <p:cNvPr id="48131" name="Picture 2" descr="Tu_vuong_goc_den_song_song_">
            <a:extLst>
              <a:ext uri="{FF2B5EF4-FFF2-40B4-BE49-F238E27FC236}">
                <a16:creationId xmlns:a16="http://schemas.microsoft.com/office/drawing/2014/main" id="{99E93416-FA5C-40BC-B4EE-F925CC73C1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661913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5F0C2B5-FAC0-40F7-B454-A399960B49C6}"/>
              </a:ext>
            </a:extLst>
          </p:cNvPr>
          <p:cNvSpPr/>
          <p:nvPr/>
        </p:nvSpPr>
        <p:spPr>
          <a:xfrm>
            <a:off x="9276522" y="318052"/>
            <a:ext cx="2743200" cy="196132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BẬC THANG CÓ SONG SONG KHÔNG?</a:t>
            </a:r>
          </a:p>
        </p:txBody>
      </p:sp>
    </p:spTree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759">
            <a:off x="6848045" y="1167993"/>
            <a:ext cx="7199169" cy="603344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3890" y="3408356"/>
            <a:ext cx="1286247" cy="191916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543" y="2856897"/>
            <a:ext cx="1103433" cy="221472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06303">
            <a:off x="198817" y="4517239"/>
            <a:ext cx="1262742" cy="188409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005" y="1804127"/>
            <a:ext cx="1000507" cy="200813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5412" flipH="1">
            <a:off x="2074363" y="2579908"/>
            <a:ext cx="1069503" cy="197123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8628"/>
            <a:ext cx="9326360" cy="4926270"/>
          </a:xfrm>
          <a:prstGeom prst="rect">
            <a:avLst/>
          </a:prstGeom>
        </p:spPr>
      </p:pic>
      <p:pic>
        <p:nvPicPr>
          <p:cNvPr id="32" name="Picture 31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04" y="5727227"/>
            <a:ext cx="994005" cy="994005"/>
          </a:xfrm>
          <a:prstGeom prst="rect">
            <a:avLst/>
          </a:prstGeom>
        </p:spPr>
      </p:pic>
      <p:pic>
        <p:nvPicPr>
          <p:cNvPr id="33" name="Picture 32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893" y="5494511"/>
            <a:ext cx="1179611" cy="1179611"/>
          </a:xfrm>
          <a:prstGeom prst="rect">
            <a:avLst/>
          </a:prstGeom>
        </p:spPr>
      </p:pic>
      <p:pic>
        <p:nvPicPr>
          <p:cNvPr id="34" name="Picture 33">
            <a:hlinkClick r:id="rId22" action="ppaction://hlinksldjump"/>
          </p:cNvPr>
          <p:cNvPicPr>
            <a:picLocks noChangeAspect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401" y="5124287"/>
            <a:ext cx="1333625" cy="1333625"/>
          </a:xfrm>
          <a:prstGeom prst="rect">
            <a:avLst/>
          </a:prstGeom>
        </p:spPr>
      </p:pic>
      <p:pic>
        <p:nvPicPr>
          <p:cNvPr id="35" name="Picture 34">
            <a:hlinkClick r:id="rId25" action="ppaction://hlinksldjump"/>
          </p:cNvPr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92200" y1="58000" x2="82000" y2="77600"/>
                        <a14:foregroundMark x1="92200" y1="61000" x2="85000" y2="75000"/>
                        <a14:foregroundMark x1="52000" y1="37000" x2="53000" y2="59400"/>
                      </a14:backgroundRemoval>
                    </a14:imgEffect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292" y="4757529"/>
            <a:ext cx="1478863" cy="1478863"/>
          </a:xfrm>
          <a:prstGeom prst="rect">
            <a:avLst/>
          </a:prstGeom>
        </p:spPr>
      </p:pic>
      <p:pic>
        <p:nvPicPr>
          <p:cNvPr id="36" name="Picture 35">
            <a:hlinkClick r:id="rId28" action="ppaction://hlinksldjump"/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95800" l="0" r="100000">
                        <a14:foregroundMark x1="48400" y1="89000" x2="72400" y2="83800"/>
                        <a14:foregroundMark x1="86400" y1="70800" x2="77600" y2="80600"/>
                        <a14:foregroundMark x1="92800" y1="58400" x2="87600" y2="70600"/>
                        <a14:foregroundMark x1="88200" y1="29000" x2="91600" y2="40000"/>
                        <a14:foregroundMark x1="39600" y1="10400" x2="22600" y2="19400"/>
                        <a14:foregroundMark x1="91600" y1="39800" x2="93200" y2="54800"/>
                        <a14:foregroundMark x1="58200" y1="34400" x2="45200" y2="36400"/>
                        <a14:foregroundMark x1="45400" y1="34200" x2="43600" y2="47000"/>
                        <a14:foregroundMark x1="47000" y1="46200" x2="55000" y2="45800"/>
                        <a14:foregroundMark x1="57400" y1="48400" x2="58200" y2="57800"/>
                        <a14:foregroundMark x1="56400" y1="60400" x2="50000" y2="62400"/>
                        <a14:foregroundMark x1="42400" y1="59000" x2="46800" y2="62000"/>
                      </a14:backgroundRemoval>
                    </a14:imgEffect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981" y="4290549"/>
            <a:ext cx="1585270" cy="158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186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"/>
                            </p:stCondLst>
                            <p:childTnLst>
                              <p:par>
                                <p:cTn id="8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"/>
                            </p:stCondLst>
                            <p:childTnLst>
                              <p:par>
                                <p:cTn id="9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"/>
                            </p:stCondLst>
                            <p:childTnLst>
                              <p:par>
                                <p:cTn id="10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"/>
                            </p:stCondLst>
                            <p:childTnLst>
                              <p:par>
                                <p:cTn id="1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"/>
                            </p:stCondLst>
                            <p:childTnLst>
                              <p:par>
                                <p:cTn id="1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0"/>
                            </p:stCondLst>
                            <p:childTnLst>
                              <p:par>
                                <p:cTn id="12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81481E-6 L -1.26706 0.05439 " pathEditMode="relative" rAng="0" ptsTypes="AA">
                                      <p:cBhvr>
                                        <p:cTn id="130" dur="1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359" y="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817" y1="1163" x2="327" y2="2558"/>
                        <a14:backgroundMark x1="99183" y1="1628" x2="99837" y2="4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037" y="345858"/>
            <a:ext cx="8453211" cy="345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Ã¬nh áº£nh cÃ³ liÃªn qua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490" y1="2791" x2="0" y2="1628"/>
                        <a14:backgroundMark x1="99020" y1="2326" x2="99510" y2="1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956490" y="3803433"/>
            <a:ext cx="6398306" cy="290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00" b="95200" l="0" r="95000">
                        <a14:foregroundMark x1="12000" y1="66000" x2="19200" y2="78400"/>
                        <a14:foregroundMark x1="21800" y1="81200" x2="30400" y2="86600"/>
                        <a14:foregroundMark x1="44000" y1="88400" x2="65800" y2="86800"/>
                        <a14:foregroundMark x1="83000" y1="75200" x2="65400" y2="86200"/>
                        <a14:foregroundMark x1="89800" y1="65600" x2="82200" y2="76000"/>
                        <a14:foregroundMark x1="92400" y1="54000" x2="90400" y2="64200"/>
                        <a14:foregroundMark x1="82000" y1="19800" x2="90800" y2="38800"/>
                        <a14:foregroundMark x1="60600" y1="10000" x2="29200" y2="14200"/>
                        <a14:foregroundMark x1="87400" y1="26400" x2="92600" y2="51200"/>
                        <a14:foregroundMark x1="91800" y1="40600" x2="92600" y2="51600"/>
                      </a14:backgroundRemoval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0" y="4914900"/>
            <a:ext cx="1943100" cy="1943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82707" y="604271"/>
            <a:ext cx="60265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Nếu a </a:t>
            </a:r>
            <a:r>
              <a:rPr lang="en-US" sz="4800" b="1">
                <a:sym typeface="Symbol" panose="05050102010706020507" pitchFamily="18" charset="2"/>
              </a:rPr>
              <a:t> c và b  c thì…</a:t>
            </a:r>
            <a:endParaRPr lang="en-US" sz="4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076737" y="4914900"/>
            <a:ext cx="18085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/>
              <a:t>a // b</a:t>
            </a:r>
            <a:endParaRPr lang="en-US" sz="54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0A1E9F7-A201-4338-B3CD-73EE59775D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44717" y="1416260"/>
            <a:ext cx="2924583" cy="193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2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817" y1="1163" x2="327" y2="2558"/>
                        <a14:backgroundMark x1="99183" y1="1628" x2="99837" y2="4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412" y="261579"/>
            <a:ext cx="8453211" cy="345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Ã¬nh áº£nh cÃ³ liÃªn qua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490" y1="2791" x2="0" y2="1628"/>
                        <a14:backgroundMark x1="99020" y1="2326" x2="99510" y2="1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899340" y="3803433"/>
            <a:ext cx="6398306" cy="290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00" b="95200" l="0" r="95000">
                        <a14:foregroundMark x1="12000" y1="66000" x2="19200" y2="78400"/>
                        <a14:foregroundMark x1="21800" y1="81200" x2="30400" y2="86600"/>
                        <a14:foregroundMark x1="44000" y1="88400" x2="65800" y2="86800"/>
                        <a14:foregroundMark x1="83000" y1="75200" x2="65400" y2="86200"/>
                        <a14:foregroundMark x1="89800" y1="65600" x2="82200" y2="76000"/>
                        <a14:foregroundMark x1="92400" y1="54000" x2="90400" y2="64200"/>
                        <a14:foregroundMark x1="82000" y1="19800" x2="90800" y2="38800"/>
                        <a14:foregroundMark x1="60600" y1="10000" x2="29200" y2="14200"/>
                        <a14:foregroundMark x1="87400" y1="26400" x2="92600" y2="51200"/>
                        <a14:foregroundMark x1="91800" y1="40600" x2="92600" y2="51600"/>
                      </a14:backgroundRemoval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0" y="4914900"/>
            <a:ext cx="1943100" cy="1943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99340" y="368919"/>
            <a:ext cx="64754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Nếu a // b và c </a:t>
            </a:r>
            <a:r>
              <a:rPr lang="en-US" sz="4800" b="1">
                <a:sym typeface="Symbol" panose="05050102010706020507" pitchFamily="18" charset="2"/>
              </a:rPr>
              <a:t> a thì … </a:t>
            </a:r>
            <a:endParaRPr lang="en-US" sz="4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019587" y="4914900"/>
            <a:ext cx="17748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/>
              <a:t>c </a:t>
            </a:r>
            <a:r>
              <a:rPr lang="en-US" sz="5400" b="1">
                <a:sym typeface="Symbol" panose="05050102010706020507" pitchFamily="18" charset="2"/>
              </a:rPr>
              <a:t> b</a:t>
            </a:r>
            <a:r>
              <a:rPr lang="en-US" sz="5400" b="1">
                <a:solidFill>
                  <a:srgbClr val="FFFFFF"/>
                </a:solidFill>
              </a:rPr>
              <a:t> </a:t>
            </a:r>
            <a:endParaRPr lang="en-US" sz="5400" b="1" dirty="0">
              <a:solidFill>
                <a:srgbClr val="FFFFFF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25701F-1B4A-45DC-B4EA-3097450975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44717" y="1416260"/>
            <a:ext cx="2924583" cy="193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569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817" y1="1163" x2="327" y2="2558"/>
                        <a14:backgroundMark x1="99183" y1="1628" x2="99837" y2="4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737" y="345858"/>
            <a:ext cx="8453211" cy="345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Ã¬nh áº£nh cÃ³ liÃªn qua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490" y1="2791" x2="0" y2="1628"/>
                        <a14:backgroundMark x1="99020" y1="2326" x2="99510" y2="1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842190" y="3803433"/>
            <a:ext cx="6398306" cy="290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00" b="95200" l="0" r="95000">
                        <a14:foregroundMark x1="12000" y1="66000" x2="19200" y2="78400"/>
                        <a14:foregroundMark x1="21800" y1="81200" x2="30400" y2="86600"/>
                        <a14:foregroundMark x1="44000" y1="88400" x2="65800" y2="86800"/>
                        <a14:foregroundMark x1="83000" y1="75200" x2="65400" y2="86200"/>
                        <a14:foregroundMark x1="89800" y1="65600" x2="82200" y2="76000"/>
                        <a14:foregroundMark x1="92400" y1="54000" x2="90400" y2="64200"/>
                        <a14:foregroundMark x1="82000" y1="19800" x2="90800" y2="38800"/>
                        <a14:foregroundMark x1="60600" y1="10000" x2="29200" y2="14200"/>
                        <a14:foregroundMark x1="87400" y1="26400" x2="92600" y2="51200"/>
                        <a14:foregroundMark x1="91800" y1="40600" x2="92600" y2="51600"/>
                      </a14:backgroundRemoval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0" y="4914900"/>
            <a:ext cx="1943100" cy="1943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11344" y="874456"/>
            <a:ext cx="64593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Nếu a // b và a // c thì …</a:t>
            </a:r>
            <a:endParaRPr lang="en-US" sz="4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962437" y="4914900"/>
            <a:ext cx="17572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/>
              <a:t>b // c</a:t>
            </a:r>
            <a:endParaRPr lang="en-US" sz="54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852DB7-612E-464A-B634-0C164A8E193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00166" y="1705453"/>
            <a:ext cx="3712786" cy="17131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45651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817" y1="1163" x2="327" y2="2558"/>
                        <a14:backgroundMark x1="99183" y1="1628" x2="99837" y2="4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088" y="200025"/>
            <a:ext cx="8453211" cy="345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Ã¬nh áº£nh cÃ³ liÃªn qua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490" y1="2791" x2="0" y2="1628"/>
                        <a14:backgroundMark x1="99020" y1="2326" x2="99510" y2="1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975540" y="3803433"/>
            <a:ext cx="6398306" cy="290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00" b="95200" l="0" r="95000">
                        <a14:foregroundMark x1="12000" y1="66000" x2="19200" y2="78400"/>
                        <a14:foregroundMark x1="21800" y1="81200" x2="30400" y2="86600"/>
                        <a14:foregroundMark x1="44000" y1="88400" x2="65800" y2="86800"/>
                        <a14:foregroundMark x1="83000" y1="75200" x2="65400" y2="86200"/>
                        <a14:foregroundMark x1="89800" y1="65600" x2="82200" y2="76000"/>
                        <a14:foregroundMark x1="92400" y1="54000" x2="90400" y2="64200"/>
                        <a14:foregroundMark x1="82000" y1="19800" x2="90800" y2="38800"/>
                        <a14:foregroundMark x1="60600" y1="10000" x2="29200" y2="14200"/>
                        <a14:foregroundMark x1="87400" y1="26400" x2="92600" y2="51200"/>
                        <a14:foregroundMark x1="91800" y1="40600" x2="92600" y2="51600"/>
                      </a14:backgroundRemoval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0" y="4914900"/>
            <a:ext cx="1943100" cy="1943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28394" y="822029"/>
            <a:ext cx="73456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4000" b="1">
                <a:solidFill>
                  <a:srgbClr val="FFFF00"/>
                </a:solidFill>
              </a:rPr>
              <a:t>Hai đường thẳng cùng vuông góc với một đường thẳng thứ ba thì chúng …………………… với nhau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69262" y="4914900"/>
            <a:ext cx="30893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>
                <a:solidFill>
                  <a:srgbClr val="FFFFFF"/>
                </a:solidFill>
              </a:rPr>
              <a:t>Song song</a:t>
            </a:r>
            <a:endParaRPr lang="en-US" sz="5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963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817" y1="1163" x2="327" y2="2558"/>
                        <a14:backgroundMark x1="99183" y1="1628" x2="99837" y2="4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938" y="200025"/>
            <a:ext cx="8453211" cy="345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Ã¬nh áº£nh cÃ³ liÃªn qua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490" y1="2791" x2="0" y2="1628"/>
                        <a14:backgroundMark x1="99020" y1="2326" x2="99510" y2="1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918390" y="3803433"/>
            <a:ext cx="6398306" cy="290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00" b="95200" l="0" r="95000">
                        <a14:foregroundMark x1="12000" y1="66000" x2="19200" y2="78400"/>
                        <a14:foregroundMark x1="21800" y1="81200" x2="30400" y2="86600"/>
                        <a14:foregroundMark x1="44000" y1="88400" x2="65800" y2="86800"/>
                        <a14:foregroundMark x1="83000" y1="75200" x2="65400" y2="86200"/>
                        <a14:foregroundMark x1="89800" y1="65600" x2="82200" y2="76000"/>
                        <a14:foregroundMark x1="92400" y1="54000" x2="90400" y2="64200"/>
                        <a14:foregroundMark x1="82000" y1="19800" x2="90800" y2="38800"/>
                        <a14:foregroundMark x1="60600" y1="10000" x2="29200" y2="14200"/>
                        <a14:foregroundMark x1="87400" y1="26400" x2="92600" y2="51200"/>
                        <a14:foregroundMark x1="91800" y1="40600" x2="92600" y2="51600"/>
                      </a14:backgroundRemoval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0" y="4914900"/>
            <a:ext cx="1943100" cy="1943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47327" y="651539"/>
            <a:ext cx="739348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4000" b="1">
                <a:solidFill>
                  <a:srgbClr val="FFFF00"/>
                </a:solidFill>
              </a:rPr>
              <a:t>Một đường thẳng vuông góc với một trong hai đường thẳng song song thì nó cũng ……………………. với đường thẳng kia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38637" y="4914900"/>
            <a:ext cx="30973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5400" b="1">
                <a:solidFill>
                  <a:srgbClr val="FFFF00"/>
                </a:solidFill>
              </a:rPr>
              <a:t>vuông góc</a:t>
            </a:r>
            <a:endParaRPr lang="en-US" sz="5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26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>
            <a:extLst>
              <a:ext uri="{FF2B5EF4-FFF2-40B4-BE49-F238E27FC236}">
                <a16:creationId xmlns:a16="http://schemas.microsoft.com/office/drawing/2014/main" id="{C859989A-CD5F-4959-B86A-B177D2235A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624" y="423863"/>
            <a:ext cx="11127478" cy="120015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600" u="sng">
                <a:solidFill>
                  <a:srgbClr val="000066"/>
                </a:solidFill>
                <a:latin typeface="Times New Roman" panose="02020603050405020304" pitchFamily="18" charset="0"/>
              </a:rPr>
              <a:t>Bài tập </a:t>
            </a:r>
            <a:r>
              <a:rPr lang="en-US" altLang="en-US" sz="3600">
                <a:solidFill>
                  <a:srgbClr val="000066"/>
                </a:solidFill>
                <a:latin typeface="Times New Roman" panose="02020603050405020304" pitchFamily="18" charset="0"/>
              </a:rPr>
              <a:t>: Ghép một câu ở cột A với một câu ở cột B để được một phát biểu đúng.</a:t>
            </a:r>
          </a:p>
        </p:txBody>
      </p:sp>
      <p:sp>
        <p:nvSpPr>
          <p:cNvPr id="43012" name="Text Box 4">
            <a:extLst>
              <a:ext uri="{FF2B5EF4-FFF2-40B4-BE49-F238E27FC236}">
                <a16:creationId xmlns:a16="http://schemas.microsoft.com/office/drawing/2014/main" id="{322FAF4A-95BB-40FA-904C-1B43349F46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3670" y="2857500"/>
            <a:ext cx="5260768" cy="2862322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600">
                <a:solidFill>
                  <a:srgbClr val="000066"/>
                </a:solidFill>
                <a:latin typeface="Times New Roman" panose="02020603050405020304" pitchFamily="18" charset="0"/>
              </a:rPr>
              <a:t>a) Nếu m </a:t>
            </a:r>
            <a:r>
              <a:rPr lang="en-US" altLang="en-US" sz="3600">
                <a:solidFill>
                  <a:srgbClr val="000066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 c và n  c thì </a:t>
            </a:r>
          </a:p>
          <a:p>
            <a:pPr eaLnBrk="1" hangingPunct="1"/>
            <a:endParaRPr lang="en-US" altLang="en-US" sz="3600">
              <a:solidFill>
                <a:srgbClr val="000066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  <a:p>
            <a:pPr eaLnBrk="1" hangingPunct="1"/>
            <a:r>
              <a:rPr lang="en-US" altLang="en-US" sz="3600">
                <a:solidFill>
                  <a:srgbClr val="000066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b) Nếu c  a và a // b thì </a:t>
            </a:r>
          </a:p>
          <a:p>
            <a:pPr eaLnBrk="1" hangingPunct="1"/>
            <a:endParaRPr lang="en-US" altLang="en-US" sz="3600">
              <a:solidFill>
                <a:srgbClr val="000066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  <a:p>
            <a:pPr eaLnBrk="1" hangingPunct="1"/>
            <a:r>
              <a:rPr lang="en-US" altLang="en-US" sz="3600">
                <a:solidFill>
                  <a:srgbClr val="000066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c) Nếu m // n và n // p thì</a:t>
            </a:r>
            <a:endParaRPr lang="en-US" altLang="en-US">
              <a:solidFill>
                <a:srgbClr val="000066"/>
              </a:solidFill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43013" name="Text Box 5">
            <a:hlinkClick r:id="rId2" action="ppaction://hlinkfile"/>
            <a:extLst>
              <a:ext uri="{FF2B5EF4-FFF2-40B4-BE49-F238E27FC236}">
                <a16:creationId xmlns:a16="http://schemas.microsoft.com/office/drawing/2014/main" id="{8824ED0E-C59A-40D2-9A36-EFF85B31F2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057400"/>
            <a:ext cx="563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600" b="1">
                <a:solidFill>
                  <a:srgbClr val="A50021"/>
                </a:solidFill>
                <a:latin typeface=".VnArial Narrow" panose="020B7200000000000000" pitchFamily="34" charset="0"/>
              </a:rPr>
              <a:t>Cét A</a:t>
            </a:r>
          </a:p>
        </p:txBody>
      </p:sp>
      <p:sp>
        <p:nvSpPr>
          <p:cNvPr id="43014" name="Text Box 6">
            <a:extLst>
              <a:ext uri="{FF2B5EF4-FFF2-40B4-BE49-F238E27FC236}">
                <a16:creationId xmlns:a16="http://schemas.microsoft.com/office/drawing/2014/main" id="{61AF1D25-7157-4D84-BA23-694C86ED6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3400" y="2743201"/>
            <a:ext cx="2000250" cy="34163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600">
                <a:solidFill>
                  <a:srgbClr val="000066"/>
                </a:solidFill>
                <a:latin typeface=".VnArial Narrow" panose="020B7200000000000000" pitchFamily="34" charset="0"/>
              </a:rPr>
              <a:t>1. a </a:t>
            </a:r>
            <a:r>
              <a:rPr lang="en-US" altLang="en-US" sz="3600">
                <a:solidFill>
                  <a:srgbClr val="000066"/>
                </a:solidFill>
                <a:latin typeface=".VnArial Narrow" panose="020B7200000000000000" pitchFamily="34" charset="0"/>
                <a:sym typeface="Symbol" panose="05050102010706020507" pitchFamily="18" charset="2"/>
              </a:rPr>
              <a:t> c</a:t>
            </a:r>
          </a:p>
          <a:p>
            <a:pPr eaLnBrk="1" hangingPunct="1"/>
            <a:r>
              <a:rPr lang="en-US" altLang="en-US" sz="3600">
                <a:solidFill>
                  <a:srgbClr val="000066"/>
                </a:solidFill>
                <a:latin typeface=".VnArial Narrow" panose="020B7200000000000000" pitchFamily="34" charset="0"/>
                <a:sym typeface="Symbol" panose="05050102010706020507" pitchFamily="18" charset="2"/>
              </a:rPr>
              <a:t>2. a  b</a:t>
            </a:r>
          </a:p>
          <a:p>
            <a:pPr eaLnBrk="1" hangingPunct="1"/>
            <a:r>
              <a:rPr lang="en-US" altLang="en-US" sz="3600">
                <a:solidFill>
                  <a:srgbClr val="000066"/>
                </a:solidFill>
                <a:latin typeface=".VnArial Narrow" panose="020B7200000000000000" pitchFamily="34" charset="0"/>
                <a:sym typeface="Symbol" panose="05050102010706020507" pitchFamily="18" charset="2"/>
              </a:rPr>
              <a:t>3. b  c</a:t>
            </a:r>
          </a:p>
          <a:p>
            <a:pPr eaLnBrk="1" hangingPunct="1"/>
            <a:r>
              <a:rPr lang="en-US" altLang="en-US" sz="3600">
                <a:solidFill>
                  <a:srgbClr val="000066"/>
                </a:solidFill>
                <a:latin typeface=".VnArial Narrow" panose="020B7200000000000000" pitchFamily="34" charset="0"/>
                <a:sym typeface="Symbol" panose="05050102010706020507" pitchFamily="18" charset="2"/>
              </a:rPr>
              <a:t>4. m // p</a:t>
            </a:r>
          </a:p>
          <a:p>
            <a:pPr eaLnBrk="1" hangingPunct="1"/>
            <a:r>
              <a:rPr lang="en-US" altLang="en-US" sz="3600">
                <a:solidFill>
                  <a:srgbClr val="000066"/>
                </a:solidFill>
                <a:latin typeface=".VnArial Narrow" panose="020B7200000000000000" pitchFamily="34" charset="0"/>
                <a:sym typeface="Symbol" panose="05050102010706020507" pitchFamily="18" charset="2"/>
              </a:rPr>
              <a:t>5. m  n</a:t>
            </a:r>
          </a:p>
          <a:p>
            <a:pPr eaLnBrk="1" hangingPunct="1"/>
            <a:r>
              <a:rPr lang="en-US" altLang="en-US" sz="3600">
                <a:solidFill>
                  <a:srgbClr val="000066"/>
                </a:solidFill>
                <a:latin typeface=".VnArial Narrow" panose="020B7200000000000000" pitchFamily="34" charset="0"/>
                <a:sym typeface="Symbol" panose="05050102010706020507" pitchFamily="18" charset="2"/>
              </a:rPr>
              <a:t>6. m // n</a:t>
            </a:r>
          </a:p>
        </p:txBody>
      </p:sp>
      <p:sp>
        <p:nvSpPr>
          <p:cNvPr id="43015" name="Text Box 7">
            <a:hlinkClick r:id="rId2" action="ppaction://hlinkfile"/>
            <a:extLst>
              <a:ext uri="{FF2B5EF4-FFF2-40B4-BE49-F238E27FC236}">
                <a16:creationId xmlns:a16="http://schemas.microsoft.com/office/drawing/2014/main" id="{C3AF1E58-276A-4B3F-81A8-D4FD35F0C8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0313" y="2071688"/>
            <a:ext cx="563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600" b="1">
                <a:solidFill>
                  <a:srgbClr val="A50021"/>
                </a:solidFill>
                <a:latin typeface=".VnArial Narrow" panose="020B7200000000000000" pitchFamily="34" charset="0"/>
              </a:rPr>
              <a:t>Cét B</a:t>
            </a:r>
          </a:p>
        </p:txBody>
      </p:sp>
      <p:sp>
        <p:nvSpPr>
          <p:cNvPr id="43016" name="Line 8">
            <a:extLst>
              <a:ext uri="{FF2B5EF4-FFF2-40B4-BE49-F238E27FC236}">
                <a16:creationId xmlns:a16="http://schemas.microsoft.com/office/drawing/2014/main" id="{60014476-3717-44AD-88BE-6441CE2FB1E6}"/>
              </a:ext>
            </a:extLst>
          </p:cNvPr>
          <p:cNvSpPr>
            <a:spLocks noChangeShapeType="1"/>
          </p:cNvSpPr>
          <p:nvPr/>
        </p:nvSpPr>
        <p:spPr bwMode="auto">
          <a:xfrm>
            <a:off x="6300788" y="3430588"/>
            <a:ext cx="1524000" cy="2362200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7" name="Line 9">
            <a:extLst>
              <a:ext uri="{FF2B5EF4-FFF2-40B4-BE49-F238E27FC236}">
                <a16:creationId xmlns:a16="http://schemas.microsoft.com/office/drawing/2014/main" id="{2FA3BEBB-D1B6-4BB4-920D-D303C03E308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91275" y="4191000"/>
            <a:ext cx="1524000" cy="228600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8" name="Line 10">
            <a:extLst>
              <a:ext uri="{FF2B5EF4-FFF2-40B4-BE49-F238E27FC236}">
                <a16:creationId xmlns:a16="http://schemas.microsoft.com/office/drawing/2014/main" id="{0807D738-4AAC-40B9-8BF3-40E86E2757B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65875" y="4779963"/>
            <a:ext cx="1676400" cy="762000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9" name="Text Box 11">
            <a:hlinkClick r:id="rId2" action="ppaction://hlinkfile"/>
            <a:extLst>
              <a:ext uri="{FF2B5EF4-FFF2-40B4-BE49-F238E27FC236}">
                <a16:creationId xmlns:a16="http://schemas.microsoft.com/office/drawing/2014/main" id="{A37614C0-F627-4B56-BF17-A54378FA6A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6064250"/>
            <a:ext cx="563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600" b="1">
                <a:solidFill>
                  <a:srgbClr val="A50021"/>
                </a:solidFill>
                <a:latin typeface=".VnArial Narrow" panose="020B7200000000000000" pitchFamily="34" charset="0"/>
              </a:rPr>
              <a:t>Tr¶ lêi: a - 6, b - 3, c - 4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3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43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 animBg="1"/>
      <p:bldP spid="43012" grpId="0" animBg="1"/>
      <p:bldP spid="43013" grpId="0"/>
      <p:bldP spid="43014" grpId="0" animBg="1"/>
      <p:bldP spid="43015" grpId="0"/>
      <p:bldP spid="430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3D1A7AA8-BEEB-4159-9B4E-C222085DAF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579438"/>
            <a:ext cx="8229600" cy="745779"/>
          </a:xfrm>
          <a:solidFill>
            <a:srgbClr val="00B050"/>
          </a:solidFill>
        </p:spPr>
        <p:txBody>
          <a:bodyPr/>
          <a:lstStyle/>
          <a:p>
            <a:pPr algn="ctr"/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Chứng minh hai đường thẳng song song</a:t>
            </a:r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F23BA70D-E815-4DAE-9170-5C1444C11C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51182" y="1759226"/>
            <a:ext cx="11489635" cy="407173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altLang="en-US" sz="32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Cách 1: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Dựa vào định nghĩa hai đường thẳng song song</a:t>
            </a:r>
            <a:r>
              <a:rPr lang="en-US" altLang="en-US" sz="32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0000"/>
              </a:lnSpc>
            </a:pPr>
            <a:r>
              <a:rPr lang="en-US" altLang="en-US" sz="32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Cách 2: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Dựa vào dấu hiệu nhận biết hai đường thẳng song song</a:t>
            </a:r>
          </a:p>
          <a:p>
            <a:pPr>
              <a:lnSpc>
                <a:spcPct val="110000"/>
              </a:lnSpc>
            </a:pPr>
            <a:r>
              <a:rPr lang="en-US" altLang="en-US" sz="32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Cách 3: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Chứng minh hai đường thẳng cùng vuông góc với một đường thẳng thứ ba.</a:t>
            </a:r>
          </a:p>
          <a:p>
            <a:pPr>
              <a:lnSpc>
                <a:spcPct val="110000"/>
              </a:lnSpc>
            </a:pPr>
            <a:r>
              <a:rPr lang="en-US" altLang="en-US" sz="32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Cách 4: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Chứng minh hai đường thẳng cùng song song với một đường thẳng thứ ba.</a:t>
            </a:r>
          </a:p>
          <a:p>
            <a:pPr>
              <a:lnSpc>
                <a:spcPct val="150000"/>
              </a:lnSpc>
            </a:pPr>
            <a:endParaRPr lang="en-US" alt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0798369A-CBE3-4DF7-9235-0D15A54454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15075" y="801690"/>
            <a:ext cx="8629650" cy="1379536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l"/>
            <a:r>
              <a:rPr lang="en-US" altLang="en-US" sz="36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Bài 46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: Xem hình 31:</a:t>
            </a:r>
            <a:b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 a) Vì sao a // b ?</a:t>
            </a:r>
            <a:b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 b) Tính số đo góc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</a:p>
        </p:txBody>
      </p:sp>
      <p:grpSp>
        <p:nvGrpSpPr>
          <p:cNvPr id="31747" name="Group 1">
            <a:extLst>
              <a:ext uri="{FF2B5EF4-FFF2-40B4-BE49-F238E27FC236}">
                <a16:creationId xmlns:a16="http://schemas.microsoft.com/office/drawing/2014/main" id="{BB241927-1E46-4564-B773-9B35B14FE36F}"/>
              </a:ext>
            </a:extLst>
          </p:cNvPr>
          <p:cNvGrpSpPr>
            <a:grpSpLocks/>
          </p:cNvGrpSpPr>
          <p:nvPr/>
        </p:nvGrpSpPr>
        <p:grpSpPr bwMode="auto">
          <a:xfrm>
            <a:off x="4624388" y="3008314"/>
            <a:ext cx="4176712" cy="3094037"/>
            <a:chOff x="4475284" y="1946275"/>
            <a:chExt cx="4176347" cy="3094038"/>
          </a:xfrm>
        </p:grpSpPr>
        <p:sp>
          <p:nvSpPr>
            <p:cNvPr id="31748" name="Line 5">
              <a:extLst>
                <a:ext uri="{FF2B5EF4-FFF2-40B4-BE49-F238E27FC236}">
                  <a16:creationId xmlns:a16="http://schemas.microsoft.com/office/drawing/2014/main" id="{995C837E-331A-43C4-94A7-1960A5A5F2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28039" y="2754313"/>
              <a:ext cx="4006362" cy="3016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49" name="Line 6">
              <a:extLst>
                <a:ext uri="{FF2B5EF4-FFF2-40B4-BE49-F238E27FC236}">
                  <a16:creationId xmlns:a16="http://schemas.microsoft.com/office/drawing/2014/main" id="{FAB010C3-AC81-4A72-8FD0-49A80E6361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75284" y="4232275"/>
              <a:ext cx="415876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50" name="Line 7">
              <a:extLst>
                <a:ext uri="{FF2B5EF4-FFF2-40B4-BE49-F238E27FC236}">
                  <a16:creationId xmlns:a16="http://schemas.microsoft.com/office/drawing/2014/main" id="{EAB89FE0-584E-4241-BEAD-36A477D0EF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35062" y="1946275"/>
              <a:ext cx="0" cy="309403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51" name="Line 8">
              <a:extLst>
                <a:ext uri="{FF2B5EF4-FFF2-40B4-BE49-F238E27FC236}">
                  <a16:creationId xmlns:a16="http://schemas.microsoft.com/office/drawing/2014/main" id="{D9F658DF-72B3-4DD2-B365-E8B87DE0F8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80638" y="2022475"/>
              <a:ext cx="1371600" cy="2819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52" name="Rectangle 9">
              <a:extLst>
                <a:ext uri="{FF2B5EF4-FFF2-40B4-BE49-F238E27FC236}">
                  <a16:creationId xmlns:a16="http://schemas.microsoft.com/office/drawing/2014/main" id="{F54C0AB9-0FF5-4325-A114-C9AAE6CD5A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5320" y="2601913"/>
              <a:ext cx="152400" cy="152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1753" name="Rectangle 10">
              <a:extLst>
                <a:ext uri="{FF2B5EF4-FFF2-40B4-BE49-F238E27FC236}">
                  <a16:creationId xmlns:a16="http://schemas.microsoft.com/office/drawing/2014/main" id="{245DA26C-8CD3-4A4B-B5F5-D3D387D42B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5320" y="4079875"/>
              <a:ext cx="152400" cy="152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1754" name="Text Box 11">
              <a:extLst>
                <a:ext uri="{FF2B5EF4-FFF2-40B4-BE49-F238E27FC236}">
                  <a16:creationId xmlns:a16="http://schemas.microsoft.com/office/drawing/2014/main" id="{51E71117-DF3A-4E3B-8BD9-E7FD8DA2E4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29400" y="2286003"/>
              <a:ext cx="53340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 b="1">
                  <a:solidFill>
                    <a:srgbClr val="0000FF"/>
                  </a:solidFill>
                  <a:latin typeface="Times New Roman" panose="02020603050405020304" pitchFamily="18" charset="0"/>
                </a:rPr>
                <a:t>D</a:t>
              </a:r>
            </a:p>
          </p:txBody>
        </p:sp>
        <p:sp>
          <p:nvSpPr>
            <p:cNvPr id="31755" name="Text Box 12">
              <a:extLst>
                <a:ext uri="{FF2B5EF4-FFF2-40B4-BE49-F238E27FC236}">
                  <a16:creationId xmlns:a16="http://schemas.microsoft.com/office/drawing/2014/main" id="{7DE6D151-3FFC-4062-8347-878270DF2B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10400" y="4191003"/>
              <a:ext cx="53340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 b="1">
                  <a:solidFill>
                    <a:srgbClr val="0000FF"/>
                  </a:solidFill>
                  <a:latin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31756" name="Text Box 21">
              <a:extLst>
                <a:ext uri="{FF2B5EF4-FFF2-40B4-BE49-F238E27FC236}">
                  <a16:creationId xmlns:a16="http://schemas.microsoft.com/office/drawing/2014/main" id="{3A57D05B-DA43-4183-B5E0-DEFB33BB50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10100" y="2251078"/>
              <a:ext cx="41910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 b="1">
                  <a:solidFill>
                    <a:srgbClr val="0000FF"/>
                  </a:solidFill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31757" name="Text Box 22">
              <a:extLst>
                <a:ext uri="{FF2B5EF4-FFF2-40B4-BE49-F238E27FC236}">
                  <a16:creationId xmlns:a16="http://schemas.microsoft.com/office/drawing/2014/main" id="{A57FC67B-18F9-4A73-83AD-C11057C271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52951" y="3746500"/>
              <a:ext cx="47625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 b="1">
                  <a:solidFill>
                    <a:srgbClr val="0000FF"/>
                  </a:solidFill>
                  <a:latin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31758" name="Arc 24">
              <a:extLst>
                <a:ext uri="{FF2B5EF4-FFF2-40B4-BE49-F238E27FC236}">
                  <a16:creationId xmlns:a16="http://schemas.microsoft.com/office/drawing/2014/main" id="{00C02BAF-FD3F-47D8-8436-8F20A2EC107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302620" y="2749550"/>
              <a:ext cx="685800" cy="228600"/>
            </a:xfrm>
            <a:custGeom>
              <a:avLst/>
              <a:gdLst>
                <a:gd name="T0" fmla="*/ 2147483647 w 21600"/>
                <a:gd name="T1" fmla="*/ 0 h 20081"/>
                <a:gd name="T2" fmla="*/ 2147483647 w 21600"/>
                <a:gd name="T3" fmla="*/ 2147483647 h 20081"/>
                <a:gd name="T4" fmla="*/ 0 w 21600"/>
                <a:gd name="T5" fmla="*/ 2147483647 h 20081"/>
                <a:gd name="T6" fmla="*/ 0 60000 65536"/>
                <a:gd name="T7" fmla="*/ 0 60000 65536"/>
                <a:gd name="T8" fmla="*/ 0 60000 65536"/>
                <a:gd name="T9" fmla="*/ 0 w 21600"/>
                <a:gd name="T10" fmla="*/ 0 h 20081"/>
                <a:gd name="T11" fmla="*/ 21600 w 21600"/>
                <a:gd name="T12" fmla="*/ 20081 h 200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0081" fill="none" extrusionOk="0">
                  <a:moveTo>
                    <a:pt x="7957" y="0"/>
                  </a:moveTo>
                  <a:cubicBezTo>
                    <a:pt x="16192" y="3263"/>
                    <a:pt x="21600" y="11223"/>
                    <a:pt x="21600" y="20081"/>
                  </a:cubicBezTo>
                </a:path>
                <a:path w="21600" h="20081" stroke="0" extrusionOk="0">
                  <a:moveTo>
                    <a:pt x="7957" y="0"/>
                  </a:moveTo>
                  <a:cubicBezTo>
                    <a:pt x="16192" y="3263"/>
                    <a:pt x="21600" y="11223"/>
                    <a:pt x="21600" y="20081"/>
                  </a:cubicBezTo>
                  <a:lnTo>
                    <a:pt x="0" y="20081"/>
                  </a:lnTo>
                  <a:lnTo>
                    <a:pt x="7957" y="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1759" name="Text Box 25">
              <a:extLst>
                <a:ext uri="{FF2B5EF4-FFF2-40B4-BE49-F238E27FC236}">
                  <a16:creationId xmlns:a16="http://schemas.microsoft.com/office/drawing/2014/main" id="{C0B2C6CB-73FB-48FD-98C3-733D534D50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19800" y="2955928"/>
              <a:ext cx="7620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b="1">
                  <a:solidFill>
                    <a:srgbClr val="0000FF"/>
                  </a:solidFill>
                  <a:latin typeface="Times New Roman" panose="02020603050405020304" pitchFamily="18" charset="0"/>
                </a:rPr>
                <a:t>120</a:t>
              </a:r>
              <a:r>
                <a:rPr lang="en-US" altLang="en-US" b="1" baseline="30000">
                  <a:solidFill>
                    <a:srgbClr val="0000FF"/>
                  </a:solidFill>
                  <a:latin typeface="Times New Roman" panose="02020603050405020304" pitchFamily="18" charset="0"/>
                </a:rPr>
                <a:t>0</a:t>
              </a:r>
              <a:endParaRPr lang="en-US" altLang="en-US" b="1">
                <a:solidFill>
                  <a:srgbClr val="0000FF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1760" name="Text Box 30">
              <a:extLst>
                <a:ext uri="{FF2B5EF4-FFF2-40B4-BE49-F238E27FC236}">
                  <a16:creationId xmlns:a16="http://schemas.microsoft.com/office/drawing/2014/main" id="{AB6109C8-30AA-49EE-BE9D-84EE3D00B7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65831" y="3657600"/>
              <a:ext cx="6858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 b="1">
                  <a:solidFill>
                    <a:srgbClr val="0000FF"/>
                  </a:solidFill>
                  <a:latin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31761" name="Text Box 31">
              <a:extLst>
                <a:ext uri="{FF2B5EF4-FFF2-40B4-BE49-F238E27FC236}">
                  <a16:creationId xmlns:a16="http://schemas.microsoft.com/office/drawing/2014/main" id="{1BD88CFD-F38B-4DF2-81F6-6EE39FC763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48246" y="2209800"/>
              <a:ext cx="68580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200" b="1">
                  <a:solidFill>
                    <a:srgbClr val="0000FF"/>
                  </a:solidFill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31762" name="Text Box 22">
              <a:extLst>
                <a:ext uri="{FF2B5EF4-FFF2-40B4-BE49-F238E27FC236}">
                  <a16:creationId xmlns:a16="http://schemas.microsoft.com/office/drawing/2014/main" id="{63772D89-DE83-4A57-86BB-208EDE3FAD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11462" y="3657600"/>
              <a:ext cx="5334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2800" b="1">
                  <a:solidFill>
                    <a:srgbClr val="0000FF"/>
                  </a:solidFill>
                  <a:latin typeface="Times New Roman" panose="02020603050405020304" pitchFamily="18" charset="0"/>
                </a:rPr>
                <a:t>?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699E8E2-ED12-40FF-9402-7D74EC7F7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2" y="2163413"/>
            <a:ext cx="19050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3">
            <a:extLst>
              <a:ext uri="{FF2B5EF4-FFF2-40B4-BE49-F238E27FC236}">
                <a16:creationId xmlns:a16="http://schemas.microsoft.com/office/drawing/2014/main" id="{B7C92662-45BC-4405-A055-1CA4EF5AF2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2" y="2925413"/>
            <a:ext cx="152400" cy="1365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919C00C1-4F8C-4246-B297-E3A1FFF991B8}"/>
              </a:ext>
            </a:extLst>
          </p:cNvPr>
          <p:cNvSpPr>
            <a:spLocks noChangeShapeType="1"/>
          </p:cNvSpPr>
          <p:nvPr/>
        </p:nvSpPr>
        <p:spPr bwMode="auto">
          <a:xfrm>
            <a:off x="6400802" y="1630013"/>
            <a:ext cx="0" cy="3352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5">
            <a:extLst>
              <a:ext uri="{FF2B5EF4-FFF2-40B4-BE49-F238E27FC236}">
                <a16:creationId xmlns:a16="http://schemas.microsoft.com/office/drawing/2014/main" id="{4935D055-3DE0-45D4-884F-6696BE558ECD}"/>
              </a:ext>
            </a:extLst>
          </p:cNvPr>
          <p:cNvSpPr>
            <a:spLocks noChangeShapeType="1"/>
          </p:cNvSpPr>
          <p:nvPr/>
        </p:nvSpPr>
        <p:spPr bwMode="auto">
          <a:xfrm>
            <a:off x="3733802" y="4982813"/>
            <a:ext cx="45720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AD8F183D-EF75-4C54-BB0D-70121EDF7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2" y="4601813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000" b="1"/>
              <a:t>b</a:t>
            </a:r>
          </a:p>
        </p:txBody>
      </p:sp>
      <p:sp>
        <p:nvSpPr>
          <p:cNvPr id="7" name="Line 7">
            <a:extLst>
              <a:ext uri="{FF2B5EF4-FFF2-40B4-BE49-F238E27FC236}">
                <a16:creationId xmlns:a16="http://schemas.microsoft.com/office/drawing/2014/main" id="{B4F5FBFF-A4AE-4B3B-A306-31C21BED285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00802" y="3001613"/>
            <a:ext cx="18288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8">
            <a:extLst>
              <a:ext uri="{FF2B5EF4-FFF2-40B4-BE49-F238E27FC236}">
                <a16:creationId xmlns:a16="http://schemas.microsoft.com/office/drawing/2014/main" id="{A3DCA994-6AE8-40EB-908C-8EE44DB2996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57602" y="3001613"/>
            <a:ext cx="26670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9">
            <a:extLst>
              <a:ext uri="{FF2B5EF4-FFF2-40B4-BE49-F238E27FC236}">
                <a16:creationId xmlns:a16="http://schemas.microsoft.com/office/drawing/2014/main" id="{5A3EDC8E-45CD-4E6A-AE45-F0C398C8607E}"/>
              </a:ext>
            </a:extLst>
          </p:cNvPr>
          <p:cNvSpPr>
            <a:spLocks noChangeShapeType="1"/>
          </p:cNvSpPr>
          <p:nvPr/>
        </p:nvSpPr>
        <p:spPr bwMode="auto">
          <a:xfrm>
            <a:off x="6400802" y="4982813"/>
            <a:ext cx="0" cy="1676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Text Box 10">
            <a:extLst>
              <a:ext uri="{FF2B5EF4-FFF2-40B4-BE49-F238E27FC236}">
                <a16:creationId xmlns:a16="http://schemas.microsoft.com/office/drawing/2014/main" id="{B10F5346-02BC-480F-B8E0-623101A4E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2" y="2620613"/>
            <a:ext cx="533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1800" b="1"/>
              <a:t>A</a:t>
            </a:r>
          </a:p>
        </p:txBody>
      </p:sp>
      <p:sp>
        <p:nvSpPr>
          <p:cNvPr id="11" name="Oval 11">
            <a:extLst>
              <a:ext uri="{FF2B5EF4-FFF2-40B4-BE49-F238E27FC236}">
                <a16:creationId xmlns:a16="http://schemas.microsoft.com/office/drawing/2014/main" id="{6B25A8A3-C474-4398-AE8D-03BF050AD8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2" y="4906613"/>
            <a:ext cx="152400" cy="1365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Line 12">
            <a:extLst>
              <a:ext uri="{FF2B5EF4-FFF2-40B4-BE49-F238E27FC236}">
                <a16:creationId xmlns:a16="http://schemas.microsoft.com/office/drawing/2014/main" id="{9A5F8832-7577-47E6-AD1B-5C228247C3A6}"/>
              </a:ext>
            </a:extLst>
          </p:cNvPr>
          <p:cNvSpPr>
            <a:spLocks noChangeShapeType="1"/>
          </p:cNvSpPr>
          <p:nvPr/>
        </p:nvSpPr>
        <p:spPr bwMode="auto">
          <a:xfrm>
            <a:off x="6400802" y="3154013"/>
            <a:ext cx="152400" cy="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13">
            <a:extLst>
              <a:ext uri="{FF2B5EF4-FFF2-40B4-BE49-F238E27FC236}">
                <a16:creationId xmlns:a16="http://schemas.microsoft.com/office/drawing/2014/main" id="{A2493ABD-B67A-465C-AB87-7CE030DF750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53202" y="3001613"/>
            <a:ext cx="0" cy="15240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14">
            <a:extLst>
              <a:ext uri="{FF2B5EF4-FFF2-40B4-BE49-F238E27FC236}">
                <a16:creationId xmlns:a16="http://schemas.microsoft.com/office/drawing/2014/main" id="{1E121777-E750-407E-99A2-4066621ECB3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48402" y="4830413"/>
            <a:ext cx="0" cy="15240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Line 15">
            <a:extLst>
              <a:ext uri="{FF2B5EF4-FFF2-40B4-BE49-F238E27FC236}">
                <a16:creationId xmlns:a16="http://schemas.microsoft.com/office/drawing/2014/main" id="{ABFAC3CE-1AEA-4DA6-9300-FD28F2C4E4E9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2" y="4830413"/>
            <a:ext cx="152400" cy="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Text Box 16">
            <a:extLst>
              <a:ext uri="{FF2B5EF4-FFF2-40B4-BE49-F238E27FC236}">
                <a16:creationId xmlns:a16="http://schemas.microsoft.com/office/drawing/2014/main" id="{88AA5373-4935-458E-8286-6D1B360635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2" y="5059013"/>
            <a:ext cx="685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1800" b="1"/>
              <a:t>B</a:t>
            </a:r>
          </a:p>
        </p:txBody>
      </p:sp>
      <p:sp>
        <p:nvSpPr>
          <p:cNvPr id="17" name="Text Box 17">
            <a:extLst>
              <a:ext uri="{FF2B5EF4-FFF2-40B4-BE49-F238E27FC236}">
                <a16:creationId xmlns:a16="http://schemas.microsoft.com/office/drawing/2014/main" id="{36F5120D-D56A-4E41-B75D-1E80FF1F2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8902" y="3077813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1800">
                <a:solidFill>
                  <a:srgbClr val="FF3300"/>
                </a:solidFill>
              </a:rPr>
              <a:t>1</a:t>
            </a:r>
          </a:p>
        </p:txBody>
      </p:sp>
      <p:sp>
        <p:nvSpPr>
          <p:cNvPr id="18" name="Text Box 18">
            <a:extLst>
              <a:ext uri="{FF2B5EF4-FFF2-40B4-BE49-F238E27FC236}">
                <a16:creationId xmlns:a16="http://schemas.microsoft.com/office/drawing/2014/main" id="{CD9A0BD3-1610-42A3-AAB6-B182FE96BB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2652" y="4601813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1800">
                <a:solidFill>
                  <a:srgbClr val="FF3300"/>
                </a:solidFill>
              </a:rPr>
              <a:t>3</a:t>
            </a:r>
          </a:p>
        </p:txBody>
      </p:sp>
      <p:sp>
        <p:nvSpPr>
          <p:cNvPr id="19" name="Text Box 19">
            <a:extLst>
              <a:ext uri="{FF2B5EF4-FFF2-40B4-BE49-F238E27FC236}">
                <a16:creationId xmlns:a16="http://schemas.microsoft.com/office/drawing/2014/main" id="{3C08D250-25AD-48EE-82C0-CECDEBECCC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2" y="2620613"/>
            <a:ext cx="838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000" b="1"/>
              <a:t>a</a:t>
            </a:r>
          </a:p>
        </p:txBody>
      </p:sp>
      <p:sp>
        <p:nvSpPr>
          <p:cNvPr id="20" name="Text Box 20">
            <a:extLst>
              <a:ext uri="{FF2B5EF4-FFF2-40B4-BE49-F238E27FC236}">
                <a16:creationId xmlns:a16="http://schemas.microsoft.com/office/drawing/2014/main" id="{63B44C16-7B0D-4295-9147-1E54869F29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2" y="1706213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/>
              <a:t>c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DC363BD-FCB5-489F-9A65-D06CB2E9D147}"/>
              </a:ext>
            </a:extLst>
          </p:cNvPr>
          <p:cNvSpPr/>
          <p:nvPr/>
        </p:nvSpPr>
        <p:spPr>
          <a:xfrm>
            <a:off x="887900" y="198783"/>
            <a:ext cx="10694494" cy="11440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đường thẳng a và b có song song với nhau không?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A71DFA2-7211-4546-9DFD-013DC24DAD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296" y="5742368"/>
            <a:ext cx="10442711" cy="95410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i="1">
                <a:solidFill>
                  <a:srgbClr val="0000CC"/>
                </a:solidFill>
              </a:rPr>
              <a:t>Nếu hai đường thẳng cùng  vuông góc với một đường thẳng thứ ba thì suy ra điều gì?</a:t>
            </a:r>
          </a:p>
        </p:txBody>
      </p:sp>
    </p:spTree>
    <p:extLst>
      <p:ext uri="{BB962C8B-B14F-4D97-AF65-F5344CB8AC3E}">
        <p14:creationId xmlns:p14="http://schemas.microsoft.com/office/powerpoint/2010/main" val="1571132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9711E-6 L 3.33333E-6 0.24972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9711E-6 L 3.33333E-6 -0.283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1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0"/>
                            </p:stCondLst>
                            <p:childTnLst>
                              <p:par>
                                <p:cTn id="5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28301 L -0.19584 -0.28301 " pathEditMode="relative" rAng="0" ptsTypes="AA">
                                      <p:cBhvr>
                                        <p:cTn id="5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9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500"/>
                            </p:stCondLst>
                            <p:childTnLst>
                              <p:par>
                                <p:cTn id="66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0"/>
                            </p:stCondLst>
                            <p:childTnLst>
                              <p:par>
                                <p:cTn id="7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4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82" dur="1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7" grpId="0"/>
      <p:bldP spid="18" grpId="0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Diagonal Corner Rectangle 2">
            <a:extLst>
              <a:ext uri="{FF2B5EF4-FFF2-40B4-BE49-F238E27FC236}">
                <a16:creationId xmlns:a16="http://schemas.microsoft.com/office/drawing/2014/main" id="{29CD17B0-7DDF-4C6D-9D17-2A4CE169D74A}"/>
              </a:ext>
            </a:extLst>
          </p:cNvPr>
          <p:cNvSpPr/>
          <p:nvPr/>
        </p:nvSpPr>
        <p:spPr>
          <a:xfrm>
            <a:off x="5665305" y="3682585"/>
            <a:ext cx="3581400" cy="1011237"/>
          </a:xfrm>
          <a:prstGeom prst="round2Diag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Line 10">
            <a:extLst>
              <a:ext uri="{FF2B5EF4-FFF2-40B4-BE49-F238E27FC236}">
                <a16:creationId xmlns:a16="http://schemas.microsoft.com/office/drawing/2014/main" id="{B422D0A3-EC18-4E9D-943D-3004B243E8CF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4905" y="3537571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11">
            <a:extLst>
              <a:ext uri="{FF2B5EF4-FFF2-40B4-BE49-F238E27FC236}">
                <a16:creationId xmlns:a16="http://schemas.microsoft.com/office/drawing/2014/main" id="{B7E48803-47A3-4DCD-AFE5-F1409F3104AA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4905" y="3537571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107">
            <a:extLst>
              <a:ext uri="{FF2B5EF4-FFF2-40B4-BE49-F238E27FC236}">
                <a16:creationId xmlns:a16="http://schemas.microsoft.com/office/drawing/2014/main" id="{2AA0C3ED-5591-4EFC-B0AA-F71F309F0C67}"/>
              </a:ext>
            </a:extLst>
          </p:cNvPr>
          <p:cNvSpPr>
            <a:spLocks noChangeShapeType="1"/>
          </p:cNvSpPr>
          <p:nvPr/>
        </p:nvSpPr>
        <p:spPr bwMode="auto">
          <a:xfrm>
            <a:off x="5131905" y="3689971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108">
            <a:extLst>
              <a:ext uri="{FF2B5EF4-FFF2-40B4-BE49-F238E27FC236}">
                <a16:creationId xmlns:a16="http://schemas.microsoft.com/office/drawing/2014/main" id="{9825079E-D459-4790-99D4-01D79933684F}"/>
              </a:ext>
            </a:extLst>
          </p:cNvPr>
          <p:cNvSpPr>
            <a:spLocks noChangeShapeType="1"/>
          </p:cNvSpPr>
          <p:nvPr/>
        </p:nvSpPr>
        <p:spPr bwMode="auto">
          <a:xfrm>
            <a:off x="5131905" y="3689971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" name="Group 1">
            <a:extLst>
              <a:ext uri="{FF2B5EF4-FFF2-40B4-BE49-F238E27FC236}">
                <a16:creationId xmlns:a16="http://schemas.microsoft.com/office/drawing/2014/main" id="{5D9CFD6C-206D-4257-86F9-44BE0D8A2A1F}"/>
              </a:ext>
            </a:extLst>
          </p:cNvPr>
          <p:cNvGrpSpPr>
            <a:grpSpLocks/>
          </p:cNvGrpSpPr>
          <p:nvPr/>
        </p:nvGrpSpPr>
        <p:grpSpPr bwMode="auto">
          <a:xfrm>
            <a:off x="1131405" y="1355034"/>
            <a:ext cx="2971800" cy="3810000"/>
            <a:chOff x="533400" y="1447800"/>
            <a:chExt cx="2971800" cy="3810000"/>
          </a:xfrm>
        </p:grpSpPr>
        <p:sp>
          <p:nvSpPr>
            <p:cNvPr id="8" name="Line 102">
              <a:extLst>
                <a:ext uri="{FF2B5EF4-FFF2-40B4-BE49-F238E27FC236}">
                  <a16:creationId xmlns:a16="http://schemas.microsoft.com/office/drawing/2014/main" id="{805114EA-8FF4-4798-81D9-EB8E1C9688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9600" y="4267200"/>
              <a:ext cx="28956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Oval 103">
              <a:extLst>
                <a:ext uri="{FF2B5EF4-FFF2-40B4-BE49-F238E27FC236}">
                  <a16:creationId xmlns:a16="http://schemas.microsoft.com/office/drawing/2014/main" id="{37144C32-FC79-421E-8F9D-CF977E733C7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 flipV="1">
              <a:off x="1828800" y="2819400"/>
              <a:ext cx="76200" cy="76200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  <p:sp>
          <p:nvSpPr>
            <p:cNvPr id="10" name="Text Box 104">
              <a:extLst>
                <a:ext uri="{FF2B5EF4-FFF2-40B4-BE49-F238E27FC236}">
                  <a16:creationId xmlns:a16="http://schemas.microsoft.com/office/drawing/2014/main" id="{17C47C78-7456-4949-AFF7-D746287F51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5400" y="2286000"/>
              <a:ext cx="76200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>
                  <a:latin typeface=".VnTime" panose="020B7200000000000000" pitchFamily="34" charset="0"/>
                </a:rPr>
                <a:t>A</a:t>
              </a:r>
            </a:p>
          </p:txBody>
        </p:sp>
        <p:sp>
          <p:nvSpPr>
            <p:cNvPr id="11" name="Line 105">
              <a:extLst>
                <a:ext uri="{FF2B5EF4-FFF2-40B4-BE49-F238E27FC236}">
                  <a16:creationId xmlns:a16="http://schemas.microsoft.com/office/drawing/2014/main" id="{8670AC23-96A7-46B1-AEBD-0F5F724DB2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66900" y="1752600"/>
              <a:ext cx="0" cy="25146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106">
              <a:extLst>
                <a:ext uri="{FF2B5EF4-FFF2-40B4-BE49-F238E27FC236}">
                  <a16:creationId xmlns:a16="http://schemas.microsoft.com/office/drawing/2014/main" id="{0516F167-FB6B-4686-AC5E-2F2492E7C4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66900" y="4267200"/>
              <a:ext cx="0" cy="9906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 Box 109">
              <a:extLst>
                <a:ext uri="{FF2B5EF4-FFF2-40B4-BE49-F238E27FC236}">
                  <a16:creationId xmlns:a16="http://schemas.microsoft.com/office/drawing/2014/main" id="{AC3EBC8E-EFBB-4C18-A0A6-607E865F07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3400" y="3886200"/>
              <a:ext cx="838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>
                  <a:latin typeface=".VnTime" panose="020B7200000000000000" pitchFamily="34" charset="0"/>
                </a:rPr>
                <a:t>b</a:t>
              </a:r>
            </a:p>
          </p:txBody>
        </p:sp>
        <p:sp>
          <p:nvSpPr>
            <p:cNvPr id="14" name="Text Box 110">
              <a:extLst>
                <a:ext uri="{FF2B5EF4-FFF2-40B4-BE49-F238E27FC236}">
                  <a16:creationId xmlns:a16="http://schemas.microsoft.com/office/drawing/2014/main" id="{5FEEAB55-9421-455E-B83F-7BACEF52CA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3400" y="2438400"/>
              <a:ext cx="838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>
                  <a:latin typeface=".VnTime" panose="020B7200000000000000" pitchFamily="34" charset="0"/>
                </a:rPr>
                <a:t>a</a:t>
              </a:r>
            </a:p>
          </p:txBody>
        </p:sp>
        <p:sp>
          <p:nvSpPr>
            <p:cNvPr id="15" name="Text Box 111">
              <a:extLst>
                <a:ext uri="{FF2B5EF4-FFF2-40B4-BE49-F238E27FC236}">
                  <a16:creationId xmlns:a16="http://schemas.microsoft.com/office/drawing/2014/main" id="{C31964FB-630B-41F2-AFF3-949CEBEEC3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4000" y="1447800"/>
              <a:ext cx="838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>
                  <a:latin typeface=".VnTime" panose="020B7200000000000000" pitchFamily="34" charset="0"/>
                </a:rPr>
                <a:t>c</a:t>
              </a:r>
            </a:p>
          </p:txBody>
        </p:sp>
        <p:sp>
          <p:nvSpPr>
            <p:cNvPr id="16" name="Rectangle 112">
              <a:extLst>
                <a:ext uri="{FF2B5EF4-FFF2-40B4-BE49-F238E27FC236}">
                  <a16:creationId xmlns:a16="http://schemas.microsoft.com/office/drawing/2014/main" id="{86CD4C90-1E63-42D7-9BC7-E32BED6CA6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9250" y="4038600"/>
              <a:ext cx="228600" cy="228600"/>
            </a:xfrm>
            <a:prstGeom prst="rect">
              <a:avLst/>
            </a:prstGeom>
            <a:noFill/>
            <a:ln w="2857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  <p:sp>
          <p:nvSpPr>
            <p:cNvPr id="17" name="Rectangle 113">
              <a:extLst>
                <a:ext uri="{FF2B5EF4-FFF2-40B4-BE49-F238E27FC236}">
                  <a16:creationId xmlns:a16="http://schemas.microsoft.com/office/drawing/2014/main" id="{BF566C1E-9726-4073-936A-F462FEEC25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6900" y="2876550"/>
              <a:ext cx="228600" cy="228600"/>
            </a:xfrm>
            <a:prstGeom prst="rect">
              <a:avLst/>
            </a:prstGeom>
            <a:noFill/>
            <a:ln w="28575">
              <a:solidFill>
                <a:srgbClr val="3366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endParaRPr lang="vi-VN" altLang="en-US" sz="1800">
                <a:latin typeface=".VnTime" panose="020B7200000000000000" pitchFamily="34" charset="0"/>
              </a:endParaRPr>
            </a:p>
          </p:txBody>
        </p:sp>
        <p:sp>
          <p:nvSpPr>
            <p:cNvPr id="18" name="Line 114">
              <a:extLst>
                <a:ext uri="{FF2B5EF4-FFF2-40B4-BE49-F238E27FC236}">
                  <a16:creationId xmlns:a16="http://schemas.microsoft.com/office/drawing/2014/main" id="{A026B6DA-26EC-474C-87BC-2BF4B29AC2C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09600" y="2857500"/>
              <a:ext cx="28956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 Box 115">
              <a:extLst>
                <a:ext uri="{FF2B5EF4-FFF2-40B4-BE49-F238E27FC236}">
                  <a16:creationId xmlns:a16="http://schemas.microsoft.com/office/drawing/2014/main" id="{350F0F42-72B9-4ADF-98AE-CFFB5E7059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71600" y="4267200"/>
              <a:ext cx="10668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B</a:t>
              </a:r>
            </a:p>
          </p:txBody>
        </p:sp>
        <p:sp>
          <p:nvSpPr>
            <p:cNvPr id="20" name="AutoShape 116">
              <a:extLst>
                <a:ext uri="{FF2B5EF4-FFF2-40B4-BE49-F238E27FC236}">
                  <a16:creationId xmlns:a16="http://schemas.microsoft.com/office/drawing/2014/main" id="{B2B6EDA0-6C21-4251-B1BC-F67EBDD887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9275" y="4229100"/>
              <a:ext cx="76200" cy="76200"/>
            </a:xfrm>
            <a:prstGeom prst="flowChartConnector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</p:grpSp>
      <p:sp>
        <p:nvSpPr>
          <p:cNvPr id="21" name="AutoShape 120">
            <a:extLst>
              <a:ext uri="{FF2B5EF4-FFF2-40B4-BE49-F238E27FC236}">
                <a16:creationId xmlns:a16="http://schemas.microsoft.com/office/drawing/2014/main" id="{FDE49FDC-01B8-40D7-A9F9-B97BD0D79D0C}"/>
              </a:ext>
            </a:extLst>
          </p:cNvPr>
          <p:cNvSpPr>
            <a:spLocks/>
          </p:cNvSpPr>
          <p:nvPr/>
        </p:nvSpPr>
        <p:spPr bwMode="auto">
          <a:xfrm>
            <a:off x="7113105" y="3796333"/>
            <a:ext cx="152400" cy="808038"/>
          </a:xfrm>
          <a:prstGeom prst="rightBrace">
            <a:avLst>
              <a:gd name="adj1" fmla="val 29161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vi-VN" altLang="en-US"/>
          </a:p>
        </p:txBody>
      </p:sp>
      <p:sp>
        <p:nvSpPr>
          <p:cNvPr id="22" name="AutoShape 121">
            <a:extLst>
              <a:ext uri="{FF2B5EF4-FFF2-40B4-BE49-F238E27FC236}">
                <a16:creationId xmlns:a16="http://schemas.microsoft.com/office/drawing/2014/main" id="{D3E0D751-0E99-4C24-A40B-8E262688C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7905" y="4147171"/>
            <a:ext cx="457200" cy="152400"/>
          </a:xfrm>
          <a:prstGeom prst="rightArrow">
            <a:avLst>
              <a:gd name="adj1" fmla="val 50000"/>
              <a:gd name="adj2" fmla="val 7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vi-VN" altLang="en-US"/>
          </a:p>
        </p:txBody>
      </p:sp>
      <p:sp>
        <p:nvSpPr>
          <p:cNvPr id="23" name="Text Box 122">
            <a:extLst>
              <a:ext uri="{FF2B5EF4-FFF2-40B4-BE49-F238E27FC236}">
                <a16:creationId xmlns:a16="http://schemas.microsoft.com/office/drawing/2014/main" id="{6EB69722-9B38-420A-94A8-AD85E5B000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7505" y="3939208"/>
            <a:ext cx="12192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Arial" panose="020B0604020202020204" pitchFamily="34" charset="0"/>
              </a:rPr>
              <a:t>a // b</a:t>
            </a:r>
          </a:p>
        </p:txBody>
      </p:sp>
      <p:sp>
        <p:nvSpPr>
          <p:cNvPr id="24" name="Text Box 123">
            <a:extLst>
              <a:ext uri="{FF2B5EF4-FFF2-40B4-BE49-F238E27FC236}">
                <a16:creationId xmlns:a16="http://schemas.microsoft.com/office/drawing/2014/main" id="{F44E357B-3275-4817-8F6B-714A049DAE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0904" y="2185021"/>
            <a:ext cx="7255561" cy="95410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2800">
                <a:solidFill>
                  <a:srgbClr val="FF0000"/>
                </a:solidFill>
              </a:rPr>
              <a:t>Hai đường thẳng cùng vuông góc với một đường thẳng thứ ba thì chúng song song với nhau</a:t>
            </a:r>
          </a:p>
        </p:txBody>
      </p:sp>
      <p:sp>
        <p:nvSpPr>
          <p:cNvPr id="25" name="Text Box 6">
            <a:extLst>
              <a:ext uri="{FF2B5EF4-FFF2-40B4-BE49-F238E27FC236}">
                <a16:creationId xmlns:a16="http://schemas.microsoft.com/office/drawing/2014/main" id="{38B7876A-1ACC-49CA-BF4F-7EAE870323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340" y="272083"/>
            <a:ext cx="9144000" cy="52387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FF0000"/>
                </a:solidFill>
              </a:rPr>
              <a:t>1. Quan hệ giữa tính vuông góc với tính song song </a:t>
            </a:r>
          </a:p>
        </p:txBody>
      </p:sp>
      <p:sp>
        <p:nvSpPr>
          <p:cNvPr id="26" name="Text Box 119">
            <a:extLst>
              <a:ext uri="{FF2B5EF4-FFF2-40B4-BE49-F238E27FC236}">
                <a16:creationId xmlns:a16="http://schemas.microsoft.com/office/drawing/2014/main" id="{20A1A6B5-6488-497F-88CA-3D80EF44F8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018" y="3747121"/>
            <a:ext cx="1157287" cy="95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a </a:t>
            </a:r>
            <a:r>
              <a:rPr lang="en-US" altLang="en-US" sz="2800">
                <a:latin typeface="Arial" panose="020B0604020202020204" pitchFamily="34" charset="0"/>
                <a:sym typeface="Symbol" panose="05050102010706020507" pitchFamily="18" charset="2"/>
              </a:rPr>
              <a:t></a:t>
            </a:r>
            <a:r>
              <a:rPr lang="en-US" altLang="en-US" sz="2800">
                <a:latin typeface="Arial" panose="020B0604020202020204" pitchFamily="34" charset="0"/>
              </a:rPr>
              <a:t> c 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b </a:t>
            </a:r>
            <a:r>
              <a:rPr lang="en-US" altLang="en-US" sz="2800">
                <a:latin typeface="Arial" panose="020B0604020202020204" pitchFamily="34" charset="0"/>
                <a:sym typeface="Symbol" panose="05050102010706020507" pitchFamily="18" charset="2"/>
              </a:rPr>
              <a:t></a:t>
            </a:r>
            <a:r>
              <a:rPr lang="en-US" altLang="en-US" sz="2800">
                <a:latin typeface="Arial" panose="020B0604020202020204" pitchFamily="34" charset="0"/>
              </a:rPr>
              <a:t> c</a:t>
            </a:r>
          </a:p>
        </p:txBody>
      </p:sp>
    </p:spTree>
    <p:extLst>
      <p:ext uri="{BB962C8B-B14F-4D97-AF65-F5344CB8AC3E}">
        <p14:creationId xmlns:p14="http://schemas.microsoft.com/office/powerpoint/2010/main" val="4266023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/>
      <p:bldP spid="24" grpId="0" animBg="1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E0F5D6D-7118-4ACB-A99D-EDFAE50113C1}"/>
              </a:ext>
            </a:extLst>
          </p:cNvPr>
          <p:cNvGrpSpPr>
            <a:grpSpLocks/>
          </p:cNvGrpSpPr>
          <p:nvPr/>
        </p:nvGrpSpPr>
        <p:grpSpPr bwMode="auto">
          <a:xfrm>
            <a:off x="818321" y="2286000"/>
            <a:ext cx="3147034" cy="3650974"/>
            <a:chOff x="266700" y="2904925"/>
            <a:chExt cx="2552700" cy="2895600"/>
          </a:xfrm>
        </p:grpSpPr>
        <p:sp>
          <p:nvSpPr>
            <p:cNvPr id="3" name="Line 4">
              <a:extLst>
                <a:ext uri="{FF2B5EF4-FFF2-40B4-BE49-F238E27FC236}">
                  <a16:creationId xmlns:a16="http://schemas.microsoft.com/office/drawing/2014/main" id="{6F7F4CB5-9AE1-4DA1-8AF2-9C5D25D6A0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09" y="5267125"/>
              <a:ext cx="2504191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Oval 5">
              <a:extLst>
                <a:ext uri="{FF2B5EF4-FFF2-40B4-BE49-F238E27FC236}">
                  <a16:creationId xmlns:a16="http://schemas.microsoft.com/office/drawing/2014/main" id="{4A98D96D-6FDF-453E-9BB4-7186E4A2A98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 flipV="1">
              <a:off x="1382009" y="3819325"/>
              <a:ext cx="76200" cy="76200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  <p:sp>
          <p:nvSpPr>
            <p:cNvPr id="5" name="Text Box 6">
              <a:extLst>
                <a:ext uri="{FF2B5EF4-FFF2-40B4-BE49-F238E27FC236}">
                  <a16:creationId xmlns:a16="http://schemas.microsoft.com/office/drawing/2014/main" id="{86097F00-630D-42C1-9C7C-135D51C3F2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8609" y="3285925"/>
              <a:ext cx="76200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>
                  <a:latin typeface=".VnTime" panose="020B7200000000000000" pitchFamily="34" charset="0"/>
                </a:rPr>
                <a:t>A</a:t>
              </a:r>
            </a:p>
          </p:txBody>
        </p:sp>
        <p:sp>
          <p:nvSpPr>
            <p:cNvPr id="6" name="Line 7">
              <a:extLst>
                <a:ext uri="{FF2B5EF4-FFF2-40B4-BE49-F238E27FC236}">
                  <a16:creationId xmlns:a16="http://schemas.microsoft.com/office/drawing/2014/main" id="{9FE232B6-0903-4BD4-B8E8-3ADF6821AD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20109" y="3276600"/>
              <a:ext cx="0" cy="25146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 Box 11">
              <a:extLst>
                <a:ext uri="{FF2B5EF4-FFF2-40B4-BE49-F238E27FC236}">
                  <a16:creationId xmlns:a16="http://schemas.microsoft.com/office/drawing/2014/main" id="{316C39F6-BD01-4996-B9E9-1163E6D1B4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2900" y="4886125"/>
              <a:ext cx="4191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>
                  <a:latin typeface=".VnTime" panose="020B7200000000000000" pitchFamily="34" charset="0"/>
                </a:rPr>
                <a:t>b</a:t>
              </a:r>
            </a:p>
          </p:txBody>
        </p:sp>
        <p:sp>
          <p:nvSpPr>
            <p:cNvPr id="8" name="Text Box 12">
              <a:extLst>
                <a:ext uri="{FF2B5EF4-FFF2-40B4-BE49-F238E27FC236}">
                  <a16:creationId xmlns:a16="http://schemas.microsoft.com/office/drawing/2014/main" id="{A30D0C0C-DFE1-4804-B91F-18853B7819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700" y="3438325"/>
              <a:ext cx="4191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>
                  <a:latin typeface=".VnTime" panose="020B7200000000000000" pitchFamily="34" charset="0"/>
                </a:rPr>
                <a:t>a</a:t>
              </a:r>
            </a:p>
          </p:txBody>
        </p:sp>
        <p:sp>
          <p:nvSpPr>
            <p:cNvPr id="9" name="Text Box 13">
              <a:extLst>
                <a:ext uri="{FF2B5EF4-FFF2-40B4-BE49-F238E27FC236}">
                  <a16:creationId xmlns:a16="http://schemas.microsoft.com/office/drawing/2014/main" id="{639BA6D2-8BF1-4D93-97EA-7D08AB7A30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7209" y="2904925"/>
              <a:ext cx="838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>
                  <a:latin typeface=".VnTime" panose="020B7200000000000000" pitchFamily="34" charset="0"/>
                </a:rPr>
                <a:t>c</a:t>
              </a:r>
            </a:p>
          </p:txBody>
        </p:sp>
        <p:sp>
          <p:nvSpPr>
            <p:cNvPr id="10" name="Rectangle 15">
              <a:extLst>
                <a:ext uri="{FF2B5EF4-FFF2-40B4-BE49-F238E27FC236}">
                  <a16:creationId xmlns:a16="http://schemas.microsoft.com/office/drawing/2014/main" id="{F4B82FEC-7D42-43E5-89DA-E446F06A85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0109" y="3876475"/>
              <a:ext cx="228600" cy="228600"/>
            </a:xfrm>
            <a:prstGeom prst="rect">
              <a:avLst/>
            </a:prstGeom>
            <a:noFill/>
            <a:ln w="28575">
              <a:solidFill>
                <a:srgbClr val="3366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endParaRPr lang="vi-VN" altLang="en-US" sz="1800">
                <a:latin typeface=".VnTime" panose="020B7200000000000000" pitchFamily="34" charset="0"/>
              </a:endParaRPr>
            </a:p>
          </p:txBody>
        </p:sp>
        <p:sp>
          <p:nvSpPr>
            <p:cNvPr id="11" name="Line 16">
              <a:extLst>
                <a:ext uri="{FF2B5EF4-FFF2-40B4-BE49-F238E27FC236}">
                  <a16:creationId xmlns:a16="http://schemas.microsoft.com/office/drawing/2014/main" id="{C3B58B65-B684-4FF0-A4D9-67D9DC0E08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15209" y="3857425"/>
              <a:ext cx="2504191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17">
              <a:extLst>
                <a:ext uri="{FF2B5EF4-FFF2-40B4-BE49-F238E27FC236}">
                  <a16:creationId xmlns:a16="http://schemas.microsoft.com/office/drawing/2014/main" id="{22B9A59F-8A76-42DE-A62D-7311B978E7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1009" y="5800525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 Box 18">
              <a:extLst>
                <a:ext uri="{FF2B5EF4-FFF2-40B4-BE49-F238E27FC236}">
                  <a16:creationId xmlns:a16="http://schemas.microsoft.com/office/drawing/2014/main" id="{32AF0A11-7F63-4BD5-9E27-6E4B4B8DE7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24809" y="5267125"/>
              <a:ext cx="10668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B</a:t>
              </a:r>
            </a:p>
          </p:txBody>
        </p:sp>
        <p:sp>
          <p:nvSpPr>
            <p:cNvPr id="14" name="AutoShape 19">
              <a:extLst>
                <a:ext uri="{FF2B5EF4-FFF2-40B4-BE49-F238E27FC236}">
                  <a16:creationId xmlns:a16="http://schemas.microsoft.com/office/drawing/2014/main" id="{FFB41084-9813-443C-AC3E-BECC1F0CAC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2484" y="5229025"/>
              <a:ext cx="76200" cy="76200"/>
            </a:xfrm>
            <a:prstGeom prst="flowChartConnector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D5455081-D023-4357-B0DD-4F67559E28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4779" y="2627312"/>
            <a:ext cx="6438900" cy="95408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i="1">
                <a:solidFill>
                  <a:srgbClr val="C00000"/>
                </a:solidFill>
                <a:cs typeface="Times New Roman" panose="02020603050405020304" pitchFamily="18" charset="0"/>
              </a:rPr>
              <a:t>Cho a // b và c </a:t>
            </a:r>
            <a:r>
              <a:rPr lang="en-US" altLang="en-US" sz="2800">
                <a:latin typeface="Arial" panose="020B0604020202020204" pitchFamily="34" charset="0"/>
                <a:sym typeface="Symbol" panose="05050102010706020507" pitchFamily="18" charset="2"/>
              </a:rPr>
              <a:t></a:t>
            </a:r>
            <a:r>
              <a:rPr lang="en-US" altLang="en-US" sz="2800" i="1">
                <a:solidFill>
                  <a:srgbClr val="C00000"/>
                </a:solidFill>
                <a:cs typeface="Times New Roman" panose="02020603050405020304" pitchFamily="18" charset="0"/>
              </a:rPr>
              <a:t> a</a:t>
            </a:r>
          </a:p>
          <a:p>
            <a:pPr eaLnBrk="1" hangingPunct="1"/>
            <a:r>
              <a:rPr lang="en-US" altLang="en-US" sz="2800" i="1">
                <a:solidFill>
                  <a:srgbClr val="C00000"/>
                </a:solidFill>
                <a:cs typeface="Times New Roman" panose="02020603050405020304" pitchFamily="18" charset="0"/>
              </a:rPr>
              <a:t>Nhận xét gì về các đường thẳng  b và c?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E4AEED-1CEF-4388-B499-A3497E4444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1271" y="4118163"/>
            <a:ext cx="7146221" cy="95410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i="1">
                <a:solidFill>
                  <a:srgbClr val="002060"/>
                </a:solidFill>
              </a:rPr>
              <a:t>Nếu một đường  thẳng vuông góc với một trong hai đường thẳng song song thì suy ra điều gì?</a:t>
            </a: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95466DE9-21DF-4663-9F20-B3EE6CA05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805" y="742950"/>
            <a:ext cx="12192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val Callout 2">
            <a:extLst>
              <a:ext uri="{FF2B5EF4-FFF2-40B4-BE49-F238E27FC236}">
                <a16:creationId xmlns:a16="http://schemas.microsoft.com/office/drawing/2014/main" id="{FE257541-BFF3-4B9B-B8F1-AD72209EE158}"/>
              </a:ext>
            </a:extLst>
          </p:cNvPr>
          <p:cNvSpPr/>
          <p:nvPr/>
        </p:nvSpPr>
        <p:spPr>
          <a:xfrm>
            <a:off x="4621696" y="815078"/>
            <a:ext cx="6563139" cy="1068387"/>
          </a:xfrm>
          <a:prstGeom prst="wedgeEllipseCallout">
            <a:avLst>
              <a:gd name="adj1" fmla="val -84404"/>
              <a:gd name="adj2" fmla="val -3301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>
                <a:solidFill>
                  <a:schemeClr val="tx1"/>
                </a:solidFill>
              </a:rPr>
              <a:t>c có vuông góc với b không ?</a:t>
            </a:r>
            <a:endParaRPr lang="en-US" sz="2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4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23">
            <a:extLst>
              <a:ext uri="{FF2B5EF4-FFF2-40B4-BE49-F238E27FC236}">
                <a16:creationId xmlns:a16="http://schemas.microsoft.com/office/drawing/2014/main" id="{099E30F3-5EB3-4A3A-9A6D-11512AAC72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0817" y="1951382"/>
            <a:ext cx="7586867" cy="138499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2800">
                <a:solidFill>
                  <a:srgbClr val="FF0000"/>
                </a:solidFill>
              </a:rPr>
              <a:t>Một đường thẳng vuông góc với một trong hai đường thẳng song song thì nó cũng vuông góc với đường thẳng kia</a:t>
            </a:r>
          </a:p>
        </p:txBody>
      </p:sp>
      <p:sp>
        <p:nvSpPr>
          <p:cNvPr id="3" name="Text Box 119">
            <a:extLst>
              <a:ext uri="{FF2B5EF4-FFF2-40B4-BE49-F238E27FC236}">
                <a16:creationId xmlns:a16="http://schemas.microsoft.com/office/drawing/2014/main" id="{75BB7D17-8437-4D0A-B551-56955BBDA8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7009" y="4373907"/>
            <a:ext cx="15240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Arial" panose="020B0604020202020204" pitchFamily="34" charset="0"/>
              </a:rPr>
              <a:t>c  </a:t>
            </a:r>
            <a:r>
              <a:rPr lang="en-US" altLang="en-US" sz="2800" b="1">
                <a:latin typeface="Arial" panose="020B0604020202020204" pitchFamily="34" charset="0"/>
                <a:sym typeface="Symbol" panose="05050102010706020507" pitchFamily="18" charset="2"/>
              </a:rPr>
              <a:t></a:t>
            </a:r>
            <a:r>
              <a:rPr lang="en-US" altLang="en-US" sz="2800" b="1">
                <a:latin typeface="Arial" panose="020B0604020202020204" pitchFamily="34" charset="0"/>
              </a:rPr>
              <a:t> a </a:t>
            </a:r>
          </a:p>
        </p:txBody>
      </p:sp>
      <p:sp>
        <p:nvSpPr>
          <p:cNvPr id="4" name="Text Box 122">
            <a:extLst>
              <a:ext uri="{FF2B5EF4-FFF2-40B4-BE49-F238E27FC236}">
                <a16:creationId xmlns:a16="http://schemas.microsoft.com/office/drawing/2014/main" id="{21DED91D-A608-49DD-A111-83C2321F35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7009" y="3946870"/>
            <a:ext cx="10668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>
                <a:latin typeface="Arial" panose="020B0604020202020204" pitchFamily="34" charset="0"/>
              </a:rPr>
              <a:t>a // b</a:t>
            </a:r>
          </a:p>
        </p:txBody>
      </p:sp>
      <p:sp>
        <p:nvSpPr>
          <p:cNvPr id="5" name="AutoShape 121">
            <a:extLst>
              <a:ext uri="{FF2B5EF4-FFF2-40B4-BE49-F238E27FC236}">
                <a16:creationId xmlns:a16="http://schemas.microsoft.com/office/drawing/2014/main" id="{4D163975-29A0-4527-A49C-E57CDCD839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7818" y="4313582"/>
            <a:ext cx="457200" cy="152400"/>
          </a:xfrm>
          <a:prstGeom prst="rightArrow">
            <a:avLst>
              <a:gd name="adj1" fmla="val 50000"/>
              <a:gd name="adj2" fmla="val 7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vi-VN" altLang="en-US"/>
          </a:p>
        </p:txBody>
      </p:sp>
      <p:sp>
        <p:nvSpPr>
          <p:cNvPr id="6" name="AutoShape 120">
            <a:extLst>
              <a:ext uri="{FF2B5EF4-FFF2-40B4-BE49-F238E27FC236}">
                <a16:creationId xmlns:a16="http://schemas.microsoft.com/office/drawing/2014/main" id="{4DBFEAE7-2224-4696-AEED-99FB868734A8}"/>
              </a:ext>
            </a:extLst>
          </p:cNvPr>
          <p:cNvSpPr>
            <a:spLocks/>
          </p:cNvSpPr>
          <p:nvPr/>
        </p:nvSpPr>
        <p:spPr bwMode="auto">
          <a:xfrm>
            <a:off x="6583018" y="4008782"/>
            <a:ext cx="152400" cy="790575"/>
          </a:xfrm>
          <a:prstGeom prst="rightBrace">
            <a:avLst>
              <a:gd name="adj1" fmla="val 2918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vi-VN" altLang="en-US" sz="2800"/>
          </a:p>
        </p:txBody>
      </p:sp>
      <p:sp>
        <p:nvSpPr>
          <p:cNvPr id="7" name="Text Box 119">
            <a:extLst>
              <a:ext uri="{FF2B5EF4-FFF2-40B4-BE49-F238E27FC236}">
                <a16:creationId xmlns:a16="http://schemas.microsoft.com/office/drawing/2014/main" id="{617A35A8-5E2A-4D57-987A-0B227EE6D0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9805" y="4105342"/>
            <a:ext cx="19812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>
                <a:latin typeface="Arial" panose="020B0604020202020204" pitchFamily="34" charset="0"/>
              </a:rPr>
              <a:t>c  </a:t>
            </a:r>
            <a:r>
              <a:rPr lang="en-US" altLang="en-US" sz="2800">
                <a:latin typeface="Arial" panose="020B0604020202020204" pitchFamily="34" charset="0"/>
                <a:sym typeface="Symbol" panose="05050102010706020507" pitchFamily="18" charset="2"/>
              </a:rPr>
              <a:t></a:t>
            </a:r>
            <a:r>
              <a:rPr lang="en-US" altLang="en-US" sz="2800">
                <a:latin typeface="Arial" panose="020B0604020202020204" pitchFamily="34" charset="0"/>
              </a:rPr>
              <a:t> b </a:t>
            </a:r>
          </a:p>
        </p:txBody>
      </p:sp>
      <p:grpSp>
        <p:nvGrpSpPr>
          <p:cNvPr id="8" name="Group 40">
            <a:extLst>
              <a:ext uri="{FF2B5EF4-FFF2-40B4-BE49-F238E27FC236}">
                <a16:creationId xmlns:a16="http://schemas.microsoft.com/office/drawing/2014/main" id="{9076353B-AD84-40DE-84D2-A45DBD4D3BFF}"/>
              </a:ext>
            </a:extLst>
          </p:cNvPr>
          <p:cNvGrpSpPr>
            <a:grpSpLocks/>
          </p:cNvGrpSpPr>
          <p:nvPr/>
        </p:nvGrpSpPr>
        <p:grpSpPr bwMode="auto">
          <a:xfrm>
            <a:off x="1401418" y="1875182"/>
            <a:ext cx="2552700" cy="2895600"/>
            <a:chOff x="266700" y="2904925"/>
            <a:chExt cx="2552700" cy="2895600"/>
          </a:xfrm>
        </p:grpSpPr>
        <p:sp>
          <p:nvSpPr>
            <p:cNvPr id="9" name="Line 4">
              <a:extLst>
                <a:ext uri="{FF2B5EF4-FFF2-40B4-BE49-F238E27FC236}">
                  <a16:creationId xmlns:a16="http://schemas.microsoft.com/office/drawing/2014/main" id="{6E5F2482-1CA5-4B0B-AC31-A6E42A0A9D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09" y="5267125"/>
              <a:ext cx="2504191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Oval 5">
              <a:extLst>
                <a:ext uri="{FF2B5EF4-FFF2-40B4-BE49-F238E27FC236}">
                  <a16:creationId xmlns:a16="http://schemas.microsoft.com/office/drawing/2014/main" id="{077F5D3D-8AD4-4A22-B7AB-F874057DCE2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 flipV="1">
              <a:off x="1382009" y="3819325"/>
              <a:ext cx="76200" cy="76200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  <p:sp>
          <p:nvSpPr>
            <p:cNvPr id="11" name="Text Box 6">
              <a:extLst>
                <a:ext uri="{FF2B5EF4-FFF2-40B4-BE49-F238E27FC236}">
                  <a16:creationId xmlns:a16="http://schemas.microsoft.com/office/drawing/2014/main" id="{82FF81CF-A7FD-42D2-B5E2-0EE1F270D0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8609" y="3285925"/>
              <a:ext cx="76200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>
                  <a:latin typeface=".VnTime" panose="020B7200000000000000" pitchFamily="34" charset="0"/>
                </a:rPr>
                <a:t>A</a:t>
              </a:r>
            </a:p>
          </p:txBody>
        </p:sp>
        <p:sp>
          <p:nvSpPr>
            <p:cNvPr id="12" name="Line 7">
              <a:extLst>
                <a:ext uri="{FF2B5EF4-FFF2-40B4-BE49-F238E27FC236}">
                  <a16:creationId xmlns:a16="http://schemas.microsoft.com/office/drawing/2014/main" id="{4C8FFCB2-340C-42C6-82EB-F5D01DE224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20109" y="3276600"/>
              <a:ext cx="0" cy="25146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 Box 11">
              <a:extLst>
                <a:ext uri="{FF2B5EF4-FFF2-40B4-BE49-F238E27FC236}">
                  <a16:creationId xmlns:a16="http://schemas.microsoft.com/office/drawing/2014/main" id="{1B2178F9-53D9-4894-8E4B-C94E184B09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2900" y="4886125"/>
              <a:ext cx="4191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>
                  <a:latin typeface=".VnTime" panose="020B7200000000000000" pitchFamily="34" charset="0"/>
                </a:rPr>
                <a:t>b</a:t>
              </a:r>
            </a:p>
          </p:txBody>
        </p:sp>
        <p:sp>
          <p:nvSpPr>
            <p:cNvPr id="14" name="Text Box 12">
              <a:extLst>
                <a:ext uri="{FF2B5EF4-FFF2-40B4-BE49-F238E27FC236}">
                  <a16:creationId xmlns:a16="http://schemas.microsoft.com/office/drawing/2014/main" id="{E3A02339-4196-4087-B9FB-2D719ED416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700" y="3438325"/>
              <a:ext cx="4191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>
                  <a:latin typeface=".VnTime" panose="020B7200000000000000" pitchFamily="34" charset="0"/>
                </a:rPr>
                <a:t>a</a:t>
              </a:r>
            </a:p>
          </p:txBody>
        </p:sp>
        <p:sp>
          <p:nvSpPr>
            <p:cNvPr id="15" name="Text Box 13">
              <a:extLst>
                <a:ext uri="{FF2B5EF4-FFF2-40B4-BE49-F238E27FC236}">
                  <a16:creationId xmlns:a16="http://schemas.microsoft.com/office/drawing/2014/main" id="{8066F26B-66F2-4B96-8982-F5A0394599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7209" y="2904925"/>
              <a:ext cx="838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>
                  <a:latin typeface=".VnTime" panose="020B7200000000000000" pitchFamily="34" charset="0"/>
                </a:rPr>
                <a:t>c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8662C36-B1E6-4C62-BB2D-5F812ABF0B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0109" y="3876475"/>
              <a:ext cx="228600" cy="228600"/>
            </a:xfrm>
            <a:prstGeom prst="rect">
              <a:avLst/>
            </a:prstGeom>
            <a:noFill/>
            <a:ln w="28575">
              <a:solidFill>
                <a:srgbClr val="3366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endParaRPr lang="vi-VN" altLang="en-US" sz="1800">
                <a:latin typeface=".VnTime" panose="020B7200000000000000" pitchFamily="34" charset="0"/>
              </a:endParaRPr>
            </a:p>
          </p:txBody>
        </p:sp>
        <p:sp>
          <p:nvSpPr>
            <p:cNvPr id="17" name="Line 16">
              <a:extLst>
                <a:ext uri="{FF2B5EF4-FFF2-40B4-BE49-F238E27FC236}">
                  <a16:creationId xmlns:a16="http://schemas.microsoft.com/office/drawing/2014/main" id="{03DBB9EE-A974-4893-BDA8-DF71469CC17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15209" y="3857425"/>
              <a:ext cx="2504191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7">
              <a:extLst>
                <a:ext uri="{FF2B5EF4-FFF2-40B4-BE49-F238E27FC236}">
                  <a16:creationId xmlns:a16="http://schemas.microsoft.com/office/drawing/2014/main" id="{6415E39E-BB39-4DE5-BB62-FE019CAE33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1009" y="5800525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 Box 18">
              <a:extLst>
                <a:ext uri="{FF2B5EF4-FFF2-40B4-BE49-F238E27FC236}">
                  <a16:creationId xmlns:a16="http://schemas.microsoft.com/office/drawing/2014/main" id="{B8ECAD8A-13CF-4962-82F9-33EDEAE149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24809" y="5267125"/>
              <a:ext cx="10668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B</a:t>
              </a:r>
            </a:p>
          </p:txBody>
        </p:sp>
        <p:sp>
          <p:nvSpPr>
            <p:cNvPr id="20" name="AutoShape 19">
              <a:extLst>
                <a:ext uri="{FF2B5EF4-FFF2-40B4-BE49-F238E27FC236}">
                  <a16:creationId xmlns:a16="http://schemas.microsoft.com/office/drawing/2014/main" id="{08D28B84-ABFF-45A3-9ABF-72D8726176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2484" y="5229025"/>
              <a:ext cx="76200" cy="76200"/>
            </a:xfrm>
            <a:prstGeom prst="flowChartConnector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56026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 animBg="1"/>
      <p:bldP spid="6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>
            <a:extLst>
              <a:ext uri="{FF2B5EF4-FFF2-40B4-BE49-F238E27FC236}">
                <a16:creationId xmlns:a16="http://schemas.microsoft.com/office/drawing/2014/main" id="{55FE284F-5E3B-4369-851D-7F05785158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75245"/>
            <a:ext cx="5791200" cy="523875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FF0000"/>
                </a:solidFill>
              </a:rPr>
              <a:t>2. Ba đường thẳng song song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39AE8E-B957-444A-8776-6155F5133960}"/>
              </a:ext>
            </a:extLst>
          </p:cNvPr>
          <p:cNvGrpSpPr>
            <a:grpSpLocks/>
          </p:cNvGrpSpPr>
          <p:nvPr/>
        </p:nvGrpSpPr>
        <p:grpSpPr bwMode="auto">
          <a:xfrm>
            <a:off x="535193" y="1345213"/>
            <a:ext cx="3641725" cy="1655762"/>
            <a:chOff x="76200" y="3830360"/>
            <a:chExt cx="3641789" cy="165604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40330A08-F2E3-471A-96FB-88F6DC04B21A}"/>
                </a:ext>
              </a:extLst>
            </p:cNvPr>
            <p:cNvCxnSpPr/>
            <p:nvPr/>
          </p:nvCxnSpPr>
          <p:spPr>
            <a:xfrm>
              <a:off x="76200" y="4354323"/>
              <a:ext cx="3352859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C9B2C3E8-9468-41C0-B67E-2D6FE7DA055C}"/>
                </a:ext>
              </a:extLst>
            </p:cNvPr>
            <p:cNvCxnSpPr/>
            <p:nvPr/>
          </p:nvCxnSpPr>
          <p:spPr>
            <a:xfrm>
              <a:off x="125414" y="4886224"/>
              <a:ext cx="3352859" cy="0"/>
            </a:xfrm>
            <a:prstGeom prst="line">
              <a:avLst/>
            </a:prstGeom>
            <a:ln w="28575">
              <a:solidFill>
                <a:srgbClr val="FF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325E103F-9D8E-40D1-AF98-73AD96353A41}"/>
                </a:ext>
              </a:extLst>
            </p:cNvPr>
            <p:cNvCxnSpPr/>
            <p:nvPr/>
          </p:nvCxnSpPr>
          <p:spPr>
            <a:xfrm>
              <a:off x="187327" y="5419714"/>
              <a:ext cx="3352859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F6CF29B-6337-4A05-9DEB-3CDB487DC1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35552" y="4382153"/>
              <a:ext cx="36420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2800"/>
                <a:t>d</a:t>
              </a:r>
            </a:p>
          </p:txBody>
        </p:sp>
        <p:sp>
          <p:nvSpPr>
            <p:cNvPr id="8" name="TextBox 39">
              <a:extLst>
                <a:ext uri="{FF2B5EF4-FFF2-40B4-BE49-F238E27FC236}">
                  <a16:creationId xmlns:a16="http://schemas.microsoft.com/office/drawing/2014/main" id="{52915C3A-3385-46FB-8D62-CD20F1E19B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4200" y="4963180"/>
              <a:ext cx="48442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2800"/>
                <a:t>d’</a:t>
              </a:r>
            </a:p>
          </p:txBody>
        </p:sp>
        <p:sp>
          <p:nvSpPr>
            <p:cNvPr id="9" name="TextBox 40">
              <a:extLst>
                <a:ext uri="{FF2B5EF4-FFF2-40B4-BE49-F238E27FC236}">
                  <a16:creationId xmlns:a16="http://schemas.microsoft.com/office/drawing/2014/main" id="{321F6D15-B99B-413A-9122-27E6E6DEB9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40010" y="3830360"/>
              <a:ext cx="577979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2800"/>
                <a:t>d’’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311B43B-1D22-44B0-AA94-780BEB4B1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5909" y="755511"/>
            <a:ext cx="31464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rgbClr val="0000CC"/>
                </a:solidFill>
              </a:rPr>
              <a:t>Cho d’ // d và d’’ // 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D73276-976B-473E-9284-102429ADF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2746" y="1368286"/>
            <a:ext cx="4810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i="1">
                <a:solidFill>
                  <a:srgbClr val="C00000"/>
                </a:solidFill>
              </a:rPr>
              <a:t>d’ và d’’ có song song với nhau?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BF5557-53EA-4D5A-8C3B-DC6F78B69B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646" y="3578086"/>
            <a:ext cx="10772224" cy="95408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0000"/>
                </a:solidFill>
              </a:rPr>
              <a:t>Hai đường thẳng phân biệt cùng song song với một đường thẳng thứ ba thì chúng song song với nhau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95A11C7-13A3-4EB5-A546-DBB168753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9121" y="4641711"/>
            <a:ext cx="12715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rgbClr val="0000CC"/>
                </a:solidFill>
              </a:rPr>
              <a:t>Khi đó: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9DB106-83F7-45AD-B6EA-B24761AE70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2146" y="4654411"/>
            <a:ext cx="1787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rgbClr val="FF0000"/>
                </a:solidFill>
              </a:rPr>
              <a:t>d // d’ // d’’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E9F010-26DF-444E-AC03-9DF99DA3AD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2746" y="1977886"/>
            <a:ext cx="692412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i="1">
                <a:solidFill>
                  <a:srgbClr val="0000CC"/>
                </a:solidFill>
              </a:rPr>
              <a:t>Hai đường thẳng cùng song song với một đường thẳng thứ ba thì suy ra điều gì?</a:t>
            </a:r>
          </a:p>
        </p:txBody>
      </p:sp>
    </p:spTree>
    <p:extLst>
      <p:ext uri="{BB962C8B-B14F-4D97-AF65-F5344CB8AC3E}">
        <p14:creationId xmlns:p14="http://schemas.microsoft.com/office/powerpoint/2010/main" val="4135254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/>
      <p:bldP spid="11" grpId="0"/>
      <p:bldP spid="12" grpId="0" animBg="1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53 Mẫu chấn song cửa sổ Inox - Gỗ - Sắt đẹp giá rẻ 2020">
            <a:extLst>
              <a:ext uri="{FF2B5EF4-FFF2-40B4-BE49-F238E27FC236}">
                <a16:creationId xmlns:a16="http://schemas.microsoft.com/office/drawing/2014/main" id="{82092A41-266D-4986-8C29-50A02ACA7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74" y="365676"/>
            <a:ext cx="11849852" cy="5915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1807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815" y="3636956"/>
            <a:ext cx="1286247" cy="19191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468" y="3085497"/>
            <a:ext cx="1103433" cy="22147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06303">
            <a:off x="1884742" y="4745839"/>
            <a:ext cx="1262742" cy="18840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930" y="2032727"/>
            <a:ext cx="1000507" cy="20081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5412" flipH="1">
            <a:off x="3760288" y="2808508"/>
            <a:ext cx="1069503" cy="19712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925" y="2657228"/>
            <a:ext cx="9326360" cy="4926270"/>
          </a:xfrm>
          <a:prstGeom prst="rect">
            <a:avLst/>
          </a:prstGeom>
        </p:spPr>
      </p:pic>
      <p:pic>
        <p:nvPicPr>
          <p:cNvPr id="11" name="bao bien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 cstate="print"/>
          <a:stretch>
            <a:fillRect/>
          </a:stretch>
        </p:blipFill>
        <p:spPr>
          <a:xfrm>
            <a:off x="12548214" y="819150"/>
            <a:ext cx="609600" cy="609600"/>
          </a:xfrm>
          <a:prstGeom prst="rect">
            <a:avLst/>
          </a:prstGeom>
        </p:spPr>
      </p:pic>
      <p:pic>
        <p:nvPicPr>
          <p:cNvPr id="12" name="Picture 11" descr="C:\Users\ADMIN\Desktop\Tai nguyen thiet ke tro choi\Angry birds epic birds\1505573783630 (2).pn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154" y="5007400"/>
            <a:ext cx="1069648" cy="58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34187" y="481131"/>
            <a:ext cx="90460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 CỨU NGƯ DÂN</a:t>
            </a:r>
          </a:p>
        </p:txBody>
      </p:sp>
    </p:spTree>
    <p:extLst>
      <p:ext uri="{BB962C8B-B14F-4D97-AF65-F5344CB8AC3E}">
        <p14:creationId xmlns:p14="http://schemas.microsoft.com/office/powerpoint/2010/main" val="3725853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2" descr="HÃ¬nh áº£nh cÃ³ liÃ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817" y1="1163" x2="327" y2="2558"/>
                        <a14:backgroundMark x1="99183" y1="1628" x2="99837" y2="4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988" y="452437"/>
            <a:ext cx="10015312" cy="595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180284" y="927169"/>
            <a:ext cx="841151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5 </a:t>
            </a:r>
            <a:r>
              <a:rPr lang="en-US" sz="5400" b="1" dirty="0" err="1">
                <a:solidFill>
                  <a:schemeClr val="bg1"/>
                </a:solidFill>
              </a:rPr>
              <a:t>ngư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dân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đang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gặp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nguy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hiểm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giữa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cơn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bão</a:t>
            </a:r>
            <a:r>
              <a:rPr lang="en-US" sz="5400" b="1" dirty="0">
                <a:solidFill>
                  <a:schemeClr val="bg1"/>
                </a:solidFill>
              </a:rPr>
              <a:t>.</a:t>
            </a:r>
          </a:p>
          <a:p>
            <a:pPr algn="ctr"/>
            <a:endParaRPr lang="en-US" sz="5400" b="1" dirty="0">
              <a:solidFill>
                <a:schemeClr val="bg1"/>
              </a:solidFill>
            </a:endParaRPr>
          </a:p>
          <a:p>
            <a:pPr algn="ctr"/>
            <a:r>
              <a:rPr lang="en-US" sz="5400" b="1" dirty="0" err="1">
                <a:solidFill>
                  <a:schemeClr val="bg1"/>
                </a:solidFill>
              </a:rPr>
              <a:t>Hãy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giúp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Đội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cứu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hộ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cứu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các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ngư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dân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bằng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cách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trả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lời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đúng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các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câu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hỏi</a:t>
            </a:r>
            <a:r>
              <a:rPr lang="en-US" sz="5400" b="1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0515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584</Words>
  <Application>Microsoft Office PowerPoint</Application>
  <PresentationFormat>Widescreen</PresentationFormat>
  <Paragraphs>93</Paragraphs>
  <Slides>18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.VnArial Narrow</vt:lpstr>
      <vt:lpstr>.VnTime</vt:lpstr>
      <vt:lpstr>Arial</vt:lpstr>
      <vt:lpstr>Arial Narrow</vt:lpstr>
      <vt:lpstr>Calibri</vt:lpstr>
      <vt:lpstr>Calibri Light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Chứng minh hai đường thẳng song song</vt:lpstr>
      <vt:lpstr>Bài 46: Xem hình 31:   a) Vì sao a // b ?   b) Tính số đo góc C.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Tuan Anh</dc:creator>
  <cp:lastModifiedBy>Duong Hoang Thuy</cp:lastModifiedBy>
  <cp:revision>28</cp:revision>
  <dcterms:created xsi:type="dcterms:W3CDTF">2018-10-29T16:24:23Z</dcterms:created>
  <dcterms:modified xsi:type="dcterms:W3CDTF">2020-10-09T14:49:19Z</dcterms:modified>
</cp:coreProperties>
</file>