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93" r:id="rId2"/>
    <p:sldId id="277" r:id="rId3"/>
    <p:sldId id="258" r:id="rId4"/>
    <p:sldId id="259" r:id="rId5"/>
    <p:sldId id="261" r:id="rId6"/>
    <p:sldId id="289" r:id="rId7"/>
    <p:sldId id="281" r:id="rId8"/>
    <p:sldId id="262" r:id="rId9"/>
    <p:sldId id="263" r:id="rId10"/>
    <p:sldId id="291" r:id="rId11"/>
    <p:sldId id="264" r:id="rId12"/>
    <p:sldId id="273" r:id="rId13"/>
    <p:sldId id="275" r:id="rId14"/>
    <p:sldId id="276" r:id="rId15"/>
    <p:sldId id="286" r:id="rId16"/>
    <p:sldId id="292" r:id="rId17"/>
    <p:sldId id="287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6" d="100"/>
          <a:sy n="56" d="100"/>
        </p:scale>
        <p:origin x="-101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image" Target="../media/image61.wmf"/><Relationship Id="rId1" Type="http://schemas.openxmlformats.org/officeDocument/2006/relationships/image" Target="../media/image50.wmf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4" Type="http://schemas.openxmlformats.org/officeDocument/2006/relationships/image" Target="../media/image6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4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10" Type="http://schemas.openxmlformats.org/officeDocument/2006/relationships/image" Target="../media/image38.wmf"/><Relationship Id="rId4" Type="http://schemas.openxmlformats.org/officeDocument/2006/relationships/image" Target="../media/image32.wmf"/><Relationship Id="rId9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wmf"/><Relationship Id="rId1" Type="http://schemas.openxmlformats.org/officeDocument/2006/relationships/image" Target="../media/image39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45.wmf"/><Relationship Id="rId7" Type="http://schemas.openxmlformats.org/officeDocument/2006/relationships/image" Target="../media/image40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5BA1B-0ECC-43C8-9BBB-4B90C68F34D6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B91AF-6AF5-40D0-81CE-55CBBD25DF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606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00200"/>
            <a:ext cx="39624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9624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38588"/>
            <a:ext cx="39624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11E7C-A77F-413A-BCBD-6A82671F0848}" type="datetimeFigureOut">
              <a:rPr lang="en-US"/>
              <a:pPr>
                <a:defRPr/>
              </a:pPr>
              <a:t>1/29/2018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62C30-8896-45B8-B7C5-29F368980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9624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9624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76800" y="3938588"/>
            <a:ext cx="39624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32E10-883C-4D52-A831-B44D17AC6729}" type="datetimeFigureOut">
              <a:rPr lang="en-US"/>
              <a:pPr>
                <a:defRPr/>
              </a:pPr>
              <a:t>1/29/2018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68A9C-B4B7-45F2-B184-187B293F35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4A4C347-28AE-4700-88C7-7466643FCB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37140-F4FB-433F-9097-D2F7DEBB317E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7856E-B62F-4FA4-B47F-5FA397198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40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47.wmf"/><Relationship Id="rId17" Type="http://schemas.openxmlformats.org/officeDocument/2006/relationships/oleObject" Target="../embeddings/oleObject4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42.png"/><Relationship Id="rId20" Type="http://schemas.openxmlformats.org/officeDocument/2006/relationships/image" Target="../media/image49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5" Type="http://schemas.openxmlformats.org/officeDocument/2006/relationships/image" Target="../media/image6.wmf"/><Relationship Id="rId10" Type="http://schemas.openxmlformats.org/officeDocument/2006/relationships/image" Target="../media/image46.wmf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43.wmf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4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image" Target="../media/image52.jpe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0.wmf"/><Relationship Id="rId11" Type="http://schemas.openxmlformats.org/officeDocument/2006/relationships/image" Target="../media/image51.wmf"/><Relationship Id="rId5" Type="http://schemas.openxmlformats.org/officeDocument/2006/relationships/oleObject" Target="../embeddings/oleObject42.bin"/><Relationship Id="rId10" Type="http://schemas.openxmlformats.org/officeDocument/2006/relationships/oleObject" Target="../embeddings/oleObject45.bin"/><Relationship Id="rId4" Type="http://schemas.openxmlformats.org/officeDocument/2006/relationships/image" Target="../media/image53.gif"/><Relationship Id="rId9" Type="http://schemas.openxmlformats.org/officeDocument/2006/relationships/oleObject" Target="../embeddings/oleObject4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5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3.gif"/><Relationship Id="rId4" Type="http://schemas.openxmlformats.org/officeDocument/2006/relationships/image" Target="../media/image54.emf"/><Relationship Id="rId9" Type="http://schemas.openxmlformats.org/officeDocument/2006/relationships/oleObject" Target="../embeddings/oleObject4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image" Target="../media/image60.wmf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6.wmf"/><Relationship Id="rId5" Type="http://schemas.openxmlformats.org/officeDocument/2006/relationships/image" Target="../media/image57.emf"/><Relationship Id="rId10" Type="http://schemas.openxmlformats.org/officeDocument/2006/relationships/image" Target="../media/image53.gif"/><Relationship Id="rId4" Type="http://schemas.openxmlformats.org/officeDocument/2006/relationships/oleObject" Target="../embeddings/oleObject50.bin"/><Relationship Id="rId9" Type="http://schemas.openxmlformats.org/officeDocument/2006/relationships/image" Target="../media/image5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64.wmf"/><Relationship Id="rId3" Type="http://schemas.openxmlformats.org/officeDocument/2006/relationships/image" Target="../media/image6.wmf"/><Relationship Id="rId7" Type="http://schemas.openxmlformats.org/officeDocument/2006/relationships/image" Target="../media/image61.wmf"/><Relationship Id="rId12" Type="http://schemas.openxmlformats.org/officeDocument/2006/relationships/oleObject" Target="../embeddings/oleObject57.bin"/><Relationship Id="rId17" Type="http://schemas.openxmlformats.org/officeDocument/2006/relationships/image" Target="../media/image66.w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9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54.bin"/><Relationship Id="rId11" Type="http://schemas.openxmlformats.org/officeDocument/2006/relationships/image" Target="../media/image63.wmf"/><Relationship Id="rId5" Type="http://schemas.openxmlformats.org/officeDocument/2006/relationships/image" Target="../media/image50.wmf"/><Relationship Id="rId15" Type="http://schemas.openxmlformats.org/officeDocument/2006/relationships/image" Target="../media/image65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62.wmf"/><Relationship Id="rId14" Type="http://schemas.openxmlformats.org/officeDocument/2006/relationships/oleObject" Target="../embeddings/oleObject58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wmf"/><Relationship Id="rId9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oleObject" Target="../embeddings/oleObject3.bin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18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7.emf"/><Relationship Id="rId20" Type="http://schemas.openxmlformats.org/officeDocument/2006/relationships/image" Target="../media/image19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11" Type="http://schemas.openxmlformats.org/officeDocument/2006/relationships/image" Target="../media/image20.e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5.emf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12.emf"/><Relationship Id="rId9" Type="http://schemas.openxmlformats.org/officeDocument/2006/relationships/oleObject" Target="../embeddings/oleObject7.bin"/><Relationship Id="rId1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2.bin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10" Type="http://schemas.openxmlformats.org/officeDocument/2006/relationships/oleObject" Target="../embeddings/oleObject16.bin"/><Relationship Id="rId4" Type="http://schemas.openxmlformats.org/officeDocument/2006/relationships/image" Target="../media/image21.wmf"/><Relationship Id="rId9" Type="http://schemas.openxmlformats.org/officeDocument/2006/relationships/image" Target="../media/image23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emf"/><Relationship Id="rId11" Type="http://schemas.openxmlformats.org/officeDocument/2006/relationships/image" Target="../media/image28.gi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27.emf"/><Relationship Id="rId4" Type="http://schemas.openxmlformats.org/officeDocument/2006/relationships/image" Target="../media/image24.emf"/><Relationship Id="rId9" Type="http://schemas.openxmlformats.org/officeDocument/2006/relationships/oleObject" Target="../embeddings/oleObject2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6.wmf"/><Relationship Id="rId3" Type="http://schemas.openxmlformats.org/officeDocument/2006/relationships/oleObject" Target="../embeddings/oleObject21.bin"/><Relationship Id="rId21" Type="http://schemas.openxmlformats.org/officeDocument/2006/relationships/oleObject" Target="../embeddings/oleObject30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3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5.wmf"/><Relationship Id="rId20" Type="http://schemas.openxmlformats.org/officeDocument/2006/relationships/image" Target="../media/image37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23" Type="http://schemas.openxmlformats.org/officeDocument/2006/relationships/image" Target="../media/image6.wmf"/><Relationship Id="rId10" Type="http://schemas.openxmlformats.org/officeDocument/2006/relationships/image" Target="../media/image32.w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4.wmf"/><Relationship Id="rId22" Type="http://schemas.openxmlformats.org/officeDocument/2006/relationships/image" Target="../media/image3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image" Target="../media/image42.pn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9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4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5943600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2590800" y="990600"/>
            <a:ext cx="52578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Số </a:t>
            </a:r>
            <a:r>
              <a:rPr lang="en-US" sz="3600" b="1" kern="10" dirty="0" err="1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sz="3600" b="1" kern="10" dirty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 6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 rot="-24660322">
            <a:off x="801688" y="2441575"/>
            <a:ext cx="2536825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DA1AC"/>
                    </a:gs>
                    <a:gs pos="50000">
                      <a:schemeClr val="bg1"/>
                    </a:gs>
                    <a:gs pos="100000">
                      <a:srgbClr val="FDA1AC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1500" b="1">
                <a:solidFill>
                  <a:srgbClr val="990033"/>
                </a:solidFill>
              </a:rPr>
              <a:t>“</a:t>
            </a:r>
            <a:r>
              <a:rPr lang="en-US" sz="1500" b="1" i="1">
                <a:solidFill>
                  <a:srgbClr val="990033"/>
                </a:solidFill>
              </a:rPr>
              <a:t>Việc học như con thuyền đi trên dòng nước ngược, không tiến có nghĩa là lùi”.</a:t>
            </a:r>
          </a:p>
          <a:p>
            <a:pPr algn="r">
              <a:defRPr/>
            </a:pPr>
            <a:r>
              <a:rPr lang="en-US" sz="1500" b="1">
                <a:solidFill>
                  <a:srgbClr val="0B7346"/>
                </a:solidFill>
              </a:rPr>
              <a:t>Danh ngôn</a:t>
            </a:r>
          </a:p>
        </p:txBody>
      </p:sp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4648200" y="6019800"/>
            <a:ext cx="38862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>
                <a:solidFill>
                  <a:srgbClr val="FF0000"/>
                </a:solid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Tổ toán-lý: Trường THCS CỔ Nhuế 2.</a:t>
            </a:r>
            <a:endParaRPr lang="en-US" sz="3600" b="1" i="1" kern="10">
              <a:solidFill>
                <a:srgbClr val="FF0000"/>
              </a:solid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26207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1371600" y="253425"/>
            <a:ext cx="60198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latin typeface="Times New Roman" pitchFamily="18" charset="0"/>
              </a:rPr>
              <a:t>350 </a:t>
            </a:r>
            <a:r>
              <a:rPr lang="en-US" sz="3200" b="1" dirty="0" err="1">
                <a:latin typeface="Times New Roman" pitchFamily="18" charset="0"/>
              </a:rPr>
              <a:t>lít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chiếm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phần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bể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pic>
        <p:nvPicPr>
          <p:cNvPr id="7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410200" y="1143000"/>
            <a:ext cx="5334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13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181600" y="1827212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410200" y="1905000"/>
            <a:ext cx="5334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20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38400" y="1143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8400" y="1905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209800" y="1827212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724400" y="1600200"/>
            <a:ext cx="533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6800" y="1447800"/>
            <a:ext cx="5334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76600" y="15240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962400" y="1143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962400" y="1905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3733800" y="1827212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934200" y="1143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34200" y="1905000"/>
            <a:ext cx="5334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ysClr val="windowText" lastClr="000000"/>
                </a:solidFill>
              </a:rPr>
              <a:t>….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6705600" y="1827212"/>
            <a:ext cx="990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676400" y="1524000"/>
            <a:ext cx="533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48400" y="15240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1447800" y="2768025"/>
            <a:ext cx="5181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 err="1">
                <a:latin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lít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bể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chứa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43000" y="3581400"/>
            <a:ext cx="990600" cy="6096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350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133600" y="3581400"/>
            <a:ext cx="3810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590800" y="33528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514600" y="3962400"/>
            <a:ext cx="762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590800" y="41148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05400" y="3352800"/>
            <a:ext cx="609600" cy="5334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105400" y="4114800"/>
            <a:ext cx="609600" cy="53340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629400" y="33528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6553200" y="3962400"/>
            <a:ext cx="762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629400" y="41148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962400" y="36576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229600" y="3657600"/>
            <a:ext cx="609600" cy="533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…..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867400" y="3657600"/>
            <a:ext cx="609600" cy="533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276600" y="3657600"/>
            <a:ext cx="609600" cy="533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391400" y="3733800"/>
            <a:ext cx="609600" cy="533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5029200" y="3962400"/>
            <a:ext cx="762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648200" y="3581400"/>
            <a:ext cx="3810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3"/>
          <p:cNvSpPr txBox="1">
            <a:spLocks noChangeArrowheads="1"/>
          </p:cNvSpPr>
          <p:nvPr/>
        </p:nvSpPr>
        <p:spPr bwMode="auto">
          <a:xfrm>
            <a:off x="1600200" y="5054025"/>
            <a:ext cx="2895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 err="1" smtClean="0">
                <a:latin typeface="Times New Roman" pitchFamily="18" charset="0"/>
              </a:rPr>
              <a:t>Đáp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</a:rPr>
              <a:t>số</a:t>
            </a:r>
            <a:r>
              <a:rPr lang="en-US" sz="3200" b="1" dirty="0" smtClean="0">
                <a:latin typeface="Times New Roman" pitchFamily="18" charset="0"/>
              </a:rPr>
              <a:t>: ........</a:t>
            </a:r>
            <a:r>
              <a:rPr lang="en-US" sz="3200" b="1" dirty="0" err="1" smtClean="0">
                <a:latin typeface="Times New Roman" pitchFamily="18" charset="0"/>
              </a:rPr>
              <a:t>lít</a:t>
            </a:r>
            <a:endParaRPr lang="en-US" sz="3200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371600" y="2387025"/>
            <a:ext cx="5181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 err="1">
                <a:latin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lít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bể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chứa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được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</a:rPr>
              <a:t>: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1447800" y="4444425"/>
            <a:ext cx="28956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Đáp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: 1000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rPr>
              <a:t>lít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1371600" y="482025"/>
            <a:ext cx="60198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dirty="0">
                <a:latin typeface="Times New Roman" pitchFamily="18" charset="0"/>
              </a:rPr>
              <a:t>350 </a:t>
            </a:r>
            <a:r>
              <a:rPr lang="en-US" sz="3200" dirty="0" err="1">
                <a:latin typeface="Times New Roman" pitchFamily="18" charset="0"/>
              </a:rPr>
              <a:t>lít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nước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chiếm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bể</a:t>
            </a:r>
            <a:r>
              <a:rPr lang="en-US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</a:rPr>
              <a:t>:</a:t>
            </a:r>
          </a:p>
        </p:txBody>
      </p: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4648200" y="1295400"/>
            <a:ext cx="3505200" cy="990600"/>
            <a:chOff x="3632" y="1344"/>
            <a:chExt cx="2116" cy="606"/>
          </a:xfrm>
        </p:grpSpPr>
        <p:graphicFrame>
          <p:nvGraphicFramePr>
            <p:cNvPr id="10" name="Object 37"/>
            <p:cNvGraphicFramePr>
              <a:graphicFrameLocks noChangeAspect="1"/>
            </p:cNvGraphicFramePr>
            <p:nvPr/>
          </p:nvGraphicFramePr>
          <p:xfrm>
            <a:off x="3632" y="1344"/>
            <a:ext cx="352" cy="6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0" name="Equation" r:id="rId3" imgW="228501" imgH="393529" progId="">
                    <p:embed/>
                  </p:oleObj>
                </mc:Choice>
                <mc:Fallback>
                  <p:oleObj name="Equation" r:id="rId3" imgW="228501" imgH="393529" progId="">
                    <p:embed/>
                    <p:pic>
                      <p:nvPicPr>
                        <p:cNvPr id="0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32" y="1344"/>
                          <a:ext cx="352" cy="6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0">
                              <a:solidFill>
                                <a:srgbClr val="01010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38"/>
            <p:cNvSpPr txBox="1">
              <a:spLocks noChangeArrowheads="1"/>
            </p:cNvSpPr>
            <p:nvPr/>
          </p:nvSpPr>
          <p:spPr bwMode="auto">
            <a:xfrm>
              <a:off x="4080" y="1439"/>
              <a:ext cx="1668" cy="358"/>
            </a:xfrm>
            <a:prstGeom prst="rect">
              <a:avLst/>
            </a:prstGeom>
            <a:noFill/>
            <a:ln w="0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3200" dirty="0">
                  <a:latin typeface="Times New Roman" pitchFamily="18" charset="0"/>
                </a:rPr>
                <a:t>(dung </a:t>
              </a:r>
              <a:r>
                <a:rPr lang="en-US" sz="3200" dirty="0" err="1">
                  <a:latin typeface="Times New Roman" pitchFamily="18" charset="0"/>
                </a:rPr>
                <a:t>tích</a:t>
              </a:r>
              <a:r>
                <a:rPr lang="en-US" sz="3200" dirty="0">
                  <a:latin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</a:rPr>
                <a:t>bể</a:t>
              </a:r>
              <a:r>
                <a:rPr lang="en-US" sz="3200" dirty="0">
                  <a:latin typeface="Times New Roman" pitchFamily="18" charset="0"/>
                </a:rPr>
                <a:t>)</a:t>
              </a:r>
            </a:p>
          </p:txBody>
        </p:sp>
      </p:grpSp>
      <p:graphicFrame>
        <p:nvGraphicFramePr>
          <p:cNvPr id="12" name="Object 39"/>
          <p:cNvGraphicFramePr>
            <a:graphicFrameLocks noChangeAspect="1"/>
          </p:cNvGraphicFramePr>
          <p:nvPr/>
        </p:nvGraphicFramePr>
        <p:xfrm>
          <a:off x="1905000" y="1295400"/>
          <a:ext cx="1253771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5" imgW="520474" imgH="393529" progId="">
                  <p:embed/>
                </p:oleObj>
              </mc:Choice>
              <mc:Fallback>
                <p:oleObj name="Equation" r:id="rId5" imgW="520474" imgH="393529" progId="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295400"/>
                        <a:ext cx="1253771" cy="1027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0"/>
          <p:cNvGraphicFramePr>
            <a:graphicFrameLocks noChangeAspect="1"/>
          </p:cNvGraphicFramePr>
          <p:nvPr/>
        </p:nvGraphicFramePr>
        <p:xfrm>
          <a:off x="3124199" y="1295400"/>
          <a:ext cx="14834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7" imgW="647419" imgH="393529" progId="">
                  <p:embed/>
                </p:oleObj>
              </mc:Choice>
              <mc:Fallback>
                <p:oleObj name="Equation" r:id="rId7" imgW="647419" imgH="393529" progId="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199" y="1295400"/>
                        <a:ext cx="14834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41"/>
          <p:cNvGrpSpPr>
            <a:grpSpLocks/>
          </p:cNvGrpSpPr>
          <p:nvPr/>
        </p:nvGrpSpPr>
        <p:grpSpPr bwMode="auto">
          <a:xfrm>
            <a:off x="4648200" y="3124931"/>
            <a:ext cx="3581742" cy="990966"/>
            <a:chOff x="3368" y="2586"/>
            <a:chExt cx="2863" cy="541"/>
          </a:xfrm>
        </p:grpSpPr>
        <p:graphicFrame>
          <p:nvGraphicFramePr>
            <p:cNvPr id="15" name="Object 42"/>
            <p:cNvGraphicFramePr>
              <a:graphicFrameLocks noChangeAspect="1"/>
            </p:cNvGraphicFramePr>
            <p:nvPr/>
          </p:nvGraphicFramePr>
          <p:xfrm>
            <a:off x="3368" y="2586"/>
            <a:ext cx="1116" cy="5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3" name="Equation" r:id="rId9" imgW="812447" imgH="393529" progId="">
                    <p:embed/>
                  </p:oleObj>
                </mc:Choice>
                <mc:Fallback>
                  <p:oleObj name="Equation" r:id="rId9" imgW="812447" imgH="393529" progId="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8" y="2586"/>
                          <a:ext cx="1116" cy="5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0">
                              <a:solidFill>
                                <a:srgbClr val="01010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Text Box 43"/>
            <p:cNvSpPr txBox="1">
              <a:spLocks noChangeArrowheads="1"/>
            </p:cNvSpPr>
            <p:nvPr/>
          </p:nvSpPr>
          <p:spPr bwMode="auto">
            <a:xfrm>
              <a:off x="4838" y="2716"/>
              <a:ext cx="1393" cy="286"/>
            </a:xfrm>
            <a:prstGeom prst="rect">
              <a:avLst/>
            </a:prstGeom>
            <a:noFill/>
            <a:ln w="0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sz="2800" dirty="0">
                  <a:latin typeface="Times New Roman" pitchFamily="18" charset="0"/>
                </a:rPr>
                <a:t>(</a:t>
              </a:r>
              <a:r>
                <a:rPr lang="en-US" sz="2800" dirty="0" err="1">
                  <a:latin typeface="Times New Roman" pitchFamily="18" charset="0"/>
                </a:rPr>
                <a:t>Lít</a:t>
              </a:r>
              <a:r>
                <a:rPr lang="en-US" sz="2800" dirty="0">
                  <a:latin typeface="Times New Roman" pitchFamily="18" charset="0"/>
                </a:rPr>
                <a:t>)</a:t>
              </a:r>
            </a:p>
          </p:txBody>
        </p:sp>
      </p:grpSp>
      <p:graphicFrame>
        <p:nvGraphicFramePr>
          <p:cNvPr id="17" name="Object 44"/>
          <p:cNvGraphicFramePr>
            <a:graphicFrameLocks noChangeAspect="1"/>
          </p:cNvGraphicFramePr>
          <p:nvPr/>
        </p:nvGraphicFramePr>
        <p:xfrm>
          <a:off x="1676400" y="3124200"/>
          <a:ext cx="153074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Equation" r:id="rId11" imgW="660113" imgH="393529" progId="">
                  <p:embed/>
                </p:oleObj>
              </mc:Choice>
              <mc:Fallback>
                <p:oleObj name="Equation" r:id="rId11" imgW="660113" imgH="393529" progId="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124200"/>
                        <a:ext cx="1530747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45"/>
          <p:cNvGraphicFramePr>
            <a:graphicFrameLocks noChangeAspect="1"/>
          </p:cNvGraphicFramePr>
          <p:nvPr/>
        </p:nvGraphicFramePr>
        <p:xfrm>
          <a:off x="3124200" y="3124200"/>
          <a:ext cx="1422400" cy="974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Equation" r:id="rId13" imgW="622030" imgH="393529" progId="">
                  <p:embed/>
                </p:oleObj>
              </mc:Choice>
              <mc:Fallback>
                <p:oleObj name="Equation" r:id="rId13" imgW="622030" imgH="393529" progId="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124200"/>
                        <a:ext cx="1422400" cy="9741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3" descr="POINSET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 descr="POINSET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POINSET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POINSET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4" descr="Picture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600200" y="4191000"/>
            <a:ext cx="2863850" cy="266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oup 37"/>
          <p:cNvGrpSpPr>
            <a:grpSpLocks/>
          </p:cNvGrpSpPr>
          <p:nvPr/>
        </p:nvGrpSpPr>
        <p:grpSpPr bwMode="auto">
          <a:xfrm>
            <a:off x="4495800" y="4343400"/>
            <a:ext cx="2209799" cy="761999"/>
            <a:chOff x="4320" y="1264"/>
            <a:chExt cx="1920" cy="747"/>
          </a:xfrm>
        </p:grpSpPr>
        <p:sp>
          <p:nvSpPr>
            <p:cNvPr id="25" name="Text Box 38"/>
            <p:cNvSpPr txBox="1">
              <a:spLocks noChangeArrowheads="1"/>
            </p:cNvSpPr>
            <p:nvPr/>
          </p:nvSpPr>
          <p:spPr bwMode="auto">
            <a:xfrm>
              <a:off x="4464" y="1520"/>
              <a:ext cx="17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dirty="0" err="1">
                  <a:latin typeface="Times New Roman" pitchFamily="18" charset="0"/>
                </a:rPr>
                <a:t>Đã</a:t>
              </a:r>
              <a:r>
                <a:rPr lang="en-US" sz="3200" dirty="0">
                  <a:latin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</a:rPr>
                <a:t>dùng</a:t>
              </a:r>
              <a:endParaRPr lang="en-US" sz="3200" dirty="0">
                <a:latin typeface="Times New Roman" pitchFamily="18" charset="0"/>
              </a:endParaRPr>
            </a:p>
          </p:txBody>
        </p:sp>
        <p:sp>
          <p:nvSpPr>
            <p:cNvPr id="26" name="AutoShape 39"/>
            <p:cNvSpPr>
              <a:spLocks/>
            </p:cNvSpPr>
            <p:nvPr/>
          </p:nvSpPr>
          <p:spPr bwMode="auto">
            <a:xfrm>
              <a:off x="4320" y="1264"/>
              <a:ext cx="74" cy="704"/>
            </a:xfrm>
            <a:prstGeom prst="rightBrace">
              <a:avLst>
                <a:gd name="adj1" fmla="val 6486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46"/>
          <p:cNvGrpSpPr>
            <a:grpSpLocks/>
          </p:cNvGrpSpPr>
          <p:nvPr/>
        </p:nvGrpSpPr>
        <p:grpSpPr bwMode="auto">
          <a:xfrm>
            <a:off x="4419601" y="5105400"/>
            <a:ext cx="3276096" cy="1521850"/>
            <a:chOff x="4320" y="1968"/>
            <a:chExt cx="2206" cy="912"/>
          </a:xfrm>
        </p:grpSpPr>
        <p:sp>
          <p:nvSpPr>
            <p:cNvPr id="28" name="Text Box 47"/>
            <p:cNvSpPr txBox="1">
              <a:spLocks noChangeArrowheads="1"/>
            </p:cNvSpPr>
            <p:nvPr/>
          </p:nvSpPr>
          <p:spPr bwMode="auto">
            <a:xfrm>
              <a:off x="4464" y="2064"/>
              <a:ext cx="2062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   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Còn</a:t>
              </a: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</a:p>
            <a:p>
              <a:pPr algn="l">
                <a:spcBef>
                  <a:spcPct val="50000"/>
                </a:spcBef>
              </a:pP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.VnTime" pitchFamily="34" charset="0"/>
                </a:rPr>
                <a:t>    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  <a:latin typeface=".VnTime" pitchFamily="34" charset="0"/>
                </a:rPr>
                <a:t>     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dung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tích</a:t>
              </a: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bể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29" name="Object 48"/>
            <p:cNvGraphicFramePr>
              <a:graphicFrameLocks noChangeAspect="1"/>
            </p:cNvGraphicFramePr>
            <p:nvPr/>
          </p:nvGraphicFramePr>
          <p:xfrm>
            <a:off x="4645" y="2246"/>
            <a:ext cx="352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6" name="Equation" r:id="rId17" imgW="228501" imgH="393529" progId="Equation.3">
                    <p:embed/>
                  </p:oleObj>
                </mc:Choice>
                <mc:Fallback>
                  <p:oleObj name="Equation" r:id="rId17" imgW="228501" imgH="393529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5" y="2246"/>
                          <a:ext cx="352" cy="5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AutoShape 49"/>
            <p:cNvSpPr>
              <a:spLocks/>
            </p:cNvSpPr>
            <p:nvPr/>
          </p:nvSpPr>
          <p:spPr bwMode="auto">
            <a:xfrm>
              <a:off x="4320" y="1968"/>
              <a:ext cx="88" cy="912"/>
            </a:xfrm>
            <a:prstGeom prst="rightBrace">
              <a:avLst>
                <a:gd name="adj1" fmla="val 86364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" name="Text Box 35"/>
          <p:cNvSpPr txBox="1">
            <a:spLocks noChangeArrowheads="1"/>
          </p:cNvSpPr>
          <p:nvPr/>
        </p:nvSpPr>
        <p:spPr bwMode="auto">
          <a:xfrm>
            <a:off x="3048000" y="46482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</a:rPr>
              <a:t>350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</a:rPr>
              <a:t>Lít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graphicFrame>
        <p:nvGraphicFramePr>
          <p:cNvPr id="32" name="Object 36"/>
          <p:cNvGraphicFramePr>
            <a:graphicFrameLocks noChangeAspect="1"/>
          </p:cNvGraphicFramePr>
          <p:nvPr/>
        </p:nvGraphicFramePr>
        <p:xfrm>
          <a:off x="3276600" y="5257800"/>
          <a:ext cx="6254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Equation" r:id="rId19" imgW="219192" imgH="380876" progId="Equation.3">
                  <p:embed/>
                </p:oleObj>
              </mc:Choice>
              <mc:Fallback>
                <p:oleObj name="Equation" r:id="rId19" imgW="219192" imgH="380876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257800"/>
                        <a:ext cx="625475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9"/>
          <p:cNvSpPr txBox="1">
            <a:spLocks noChangeArrowheads="1"/>
          </p:cNvSpPr>
          <p:nvPr/>
        </p:nvSpPr>
        <p:spPr bwMode="auto">
          <a:xfrm>
            <a:off x="4495800" y="4419600"/>
            <a:ext cx="3810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/>
              <a:t>.</a:t>
            </a:r>
          </a:p>
        </p:txBody>
      </p:sp>
      <p:pic>
        <p:nvPicPr>
          <p:cNvPr id="24579" name="Picture 10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4343400"/>
            <a:ext cx="2560638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1" descr="buch00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762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8479" name="AutoShape 15"/>
          <p:cNvSpPr>
            <a:spLocks noChangeArrowheads="1"/>
          </p:cNvSpPr>
          <p:nvPr/>
        </p:nvSpPr>
        <p:spPr bwMode="auto">
          <a:xfrm>
            <a:off x="381000" y="1828800"/>
            <a:ext cx="8610600" cy="2133600"/>
          </a:xfrm>
          <a:prstGeom prst="cloudCallout">
            <a:avLst>
              <a:gd name="adj1" fmla="val -19120"/>
              <a:gd name="adj2" fmla="val 81176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524000" y="2133600"/>
            <a:ext cx="7239000" cy="1387475"/>
            <a:chOff x="624" y="96"/>
            <a:chExt cx="4560" cy="874"/>
          </a:xfrm>
        </p:grpSpPr>
        <p:graphicFrame>
          <p:nvGraphicFramePr>
            <p:cNvPr id="24584" name="Object 17"/>
            <p:cNvGraphicFramePr>
              <a:graphicFrameLocks noChangeAspect="1"/>
            </p:cNvGraphicFramePr>
            <p:nvPr/>
          </p:nvGraphicFramePr>
          <p:xfrm>
            <a:off x="768" y="96"/>
            <a:ext cx="302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Equation" r:id="rId5" imgW="152280" imgH="393480" progId="Equation.3">
                    <p:embed/>
                  </p:oleObj>
                </mc:Choice>
                <mc:Fallback>
                  <p:oleObj name="Equation" r:id="rId5" imgW="152280" imgH="39348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96"/>
                          <a:ext cx="302" cy="6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85" name="Text Box 18"/>
            <p:cNvSpPr txBox="1">
              <a:spLocks noChangeArrowheads="1"/>
            </p:cNvSpPr>
            <p:nvPr/>
          </p:nvSpPr>
          <p:spPr bwMode="auto">
            <a:xfrm>
              <a:off x="624" y="144"/>
              <a:ext cx="4560" cy="8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dirty="0">
                  <a:solidFill>
                    <a:sysClr val="windowText" lastClr="000000"/>
                  </a:solidFill>
                  <a:latin typeface=".VnTime" pitchFamily="34" charset="0"/>
                </a:rPr>
                <a:t>       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số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ysClr val="windowText" lastClr="000000"/>
                  </a:solidFill>
                  <a:latin typeface="Times New Roman" pitchFamily="18" charset="0"/>
                </a:rPr>
                <a:t>mèo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của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Hùng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là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12 con.</a:t>
              </a:r>
              <a:endParaRPr lang="en-US" sz="3200" dirty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algn="l">
                <a:spcBef>
                  <a:spcPct val="50000"/>
                </a:spcBef>
              </a:pP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Thế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thì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Hùng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có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bao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nhiêu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con </a:t>
              </a:r>
              <a:r>
                <a:rPr lang="en-US" sz="3200" dirty="0" err="1" smtClean="0">
                  <a:solidFill>
                    <a:sysClr val="windowText" lastClr="000000"/>
                  </a:solidFill>
                  <a:latin typeface="Times New Roman" pitchFamily="18" charset="0"/>
                </a:rPr>
                <a:t>mèo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?</a:t>
              </a: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9" name="Picture 13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3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3429000" y="4267200"/>
            <a:ext cx="5410200" cy="2514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x         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con. 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      .x = 12 =&gt; x = 16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16 con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mèo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/>
        </p:nvGraphicFramePr>
        <p:xfrm>
          <a:off x="5334000" y="5181600"/>
          <a:ext cx="65664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8" imgW="152280" imgH="393480" progId="Equation.3">
                  <p:embed/>
                </p:oleObj>
              </mc:Choice>
              <mc:Fallback>
                <p:oleObj name="Equation" r:id="rId8" imgW="1522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181600"/>
                        <a:ext cx="656648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17"/>
          <p:cNvGraphicFramePr>
            <a:graphicFrameLocks noChangeAspect="1"/>
          </p:cNvGraphicFramePr>
          <p:nvPr/>
        </p:nvGraphicFramePr>
        <p:xfrm>
          <a:off x="3733800" y="4495800"/>
          <a:ext cx="476539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9" imgW="152280" imgH="393480" progId="Equation.3">
                  <p:embed/>
                </p:oleObj>
              </mc:Choice>
              <mc:Fallback>
                <p:oleObj name="Equation" r:id="rId9" imgW="1522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495800"/>
                        <a:ext cx="476539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7696200" y="3962400"/>
          <a:ext cx="14128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Equation" r:id="rId10" imgW="647640" imgH="203040" progId="Equation.3">
                  <p:embed/>
                </p:oleObj>
              </mc:Choice>
              <mc:Fallback>
                <p:oleObj name="Equation" r:id="rId10" imgW="64764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962400"/>
                        <a:ext cx="14128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 advClick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8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8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84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8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479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9200" y="609600"/>
            <a:ext cx="7086600" cy="97155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</a:t>
            </a:r>
          </a:p>
          <a:p>
            <a:pPr algn="l">
              <a:defRPr/>
            </a:pPr>
            <a:endParaRPr lang="en-US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8001000" y="2590800"/>
            <a:ext cx="409575" cy="715963"/>
            <a:chOff x="6301318" y="782916"/>
            <a:chExt cx="455004" cy="967385"/>
          </a:xfrm>
        </p:grpSpPr>
        <p:sp>
          <p:nvSpPr>
            <p:cNvPr id="31767" name="TextBox 13"/>
            <p:cNvSpPr txBox="1">
              <a:spLocks noChangeArrowheads="1"/>
            </p:cNvSpPr>
            <p:nvPr/>
          </p:nvSpPr>
          <p:spPr bwMode="auto">
            <a:xfrm>
              <a:off x="6368334" y="782916"/>
              <a:ext cx="380934" cy="53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2000" b="1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1768" name="TextBox 14"/>
            <p:cNvSpPr txBox="1">
              <a:spLocks noChangeArrowheads="1"/>
            </p:cNvSpPr>
            <p:nvPr/>
          </p:nvSpPr>
          <p:spPr bwMode="auto">
            <a:xfrm>
              <a:off x="6370098" y="1214057"/>
              <a:ext cx="380933" cy="53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2000" b="1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301318" y="1297710"/>
              <a:ext cx="4550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" y="1630025"/>
            <a:ext cx="4595194" cy="640175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An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như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: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(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toán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trị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đó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20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trị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   )</a:t>
            </a: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phải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: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                20  :             =  30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174" y="1606689"/>
            <a:ext cx="4571826" cy="606319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Bích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như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: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(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toán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trị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phân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cho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trước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)</a:t>
            </a: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phải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: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               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</a:rPr>
              <a:t>20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.             =  10,33</a:t>
            </a: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>
              <a:defRPr/>
            </a:pPr>
            <a:endParaRPr lang="en-US" sz="2400" b="1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371600" y="2209800"/>
            <a:ext cx="1600200" cy="533400"/>
            <a:chOff x="3048000" y="1676400"/>
            <a:chExt cx="1447800" cy="533400"/>
          </a:xfrm>
        </p:grpSpPr>
        <p:sp>
          <p:nvSpPr>
            <p:cNvPr id="37" name="7-Point Star 36"/>
            <p:cNvSpPr/>
            <p:nvPr/>
          </p:nvSpPr>
          <p:spPr>
            <a:xfrm>
              <a:off x="3048000" y="1676400"/>
              <a:ext cx="1447800" cy="533400"/>
            </a:xfrm>
            <a:prstGeom prst="star7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0" hangingPunct="0">
                <a:defRPr/>
              </a:pPr>
              <a:endParaRPr lang="en-US" sz="1800" b="1"/>
            </a:p>
          </p:txBody>
        </p:sp>
        <p:sp>
          <p:nvSpPr>
            <p:cNvPr id="31766" name="TextBox 37"/>
            <p:cNvSpPr txBox="1">
              <a:spLocks noChangeArrowheads="1"/>
            </p:cNvSpPr>
            <p:nvPr/>
          </p:nvSpPr>
          <p:spPr bwMode="auto">
            <a:xfrm>
              <a:off x="3254375" y="1752600"/>
              <a:ext cx="1143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2000" b="1">
                  <a:latin typeface="Times New Roman" pitchFamily="18" charset="0"/>
                  <a:cs typeface="Times New Roman" pitchFamily="18" charset="0"/>
                </a:rPr>
                <a:t>An đúng</a:t>
              </a:r>
            </a:p>
          </p:txBody>
        </p:sp>
      </p:grpSp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5791200" y="2209800"/>
            <a:ext cx="1676400" cy="533400"/>
            <a:chOff x="7486936" y="1760560"/>
            <a:chExt cx="1447800" cy="533400"/>
          </a:xfrm>
        </p:grpSpPr>
        <p:sp>
          <p:nvSpPr>
            <p:cNvPr id="41" name="7-Point Star 40"/>
            <p:cNvSpPr/>
            <p:nvPr/>
          </p:nvSpPr>
          <p:spPr>
            <a:xfrm>
              <a:off x="7486936" y="1760560"/>
              <a:ext cx="1447800" cy="533400"/>
            </a:xfrm>
            <a:prstGeom prst="star7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eaLnBrk="0" hangingPunct="0">
                <a:defRPr/>
              </a:pPr>
              <a:endParaRPr lang="en-US" sz="1800" b="1"/>
            </a:p>
          </p:txBody>
        </p:sp>
        <p:sp>
          <p:nvSpPr>
            <p:cNvPr id="31764" name="TextBox 41"/>
            <p:cNvSpPr txBox="1">
              <a:spLocks noChangeArrowheads="1"/>
            </p:cNvSpPr>
            <p:nvPr/>
          </p:nvSpPr>
          <p:spPr bwMode="auto">
            <a:xfrm>
              <a:off x="7693960" y="1836760"/>
              <a:ext cx="102278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0" hangingPunct="0"/>
              <a:r>
                <a:rPr lang="en-US" sz="2000" b="1">
                  <a:latin typeface="Times New Roman" pitchFamily="18" charset="0"/>
                  <a:cs typeface="Times New Roman" pitchFamily="18" charset="0"/>
                </a:rPr>
                <a:t>Bích sai</a:t>
              </a:r>
            </a:p>
          </p:txBody>
        </p:sp>
      </p:grpSp>
      <p:graphicFrame>
        <p:nvGraphicFramePr>
          <p:cNvPr id="31757" name="Object 49"/>
          <p:cNvGraphicFramePr>
            <a:graphicFrameLocks noChangeAspect="1"/>
          </p:cNvGraphicFramePr>
          <p:nvPr/>
        </p:nvGraphicFramePr>
        <p:xfrm>
          <a:off x="3733800" y="533400"/>
          <a:ext cx="5032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Equation" r:id="rId3" imgW="142799" imgH="380876" progId="Equation.3">
                  <p:embed/>
                </p:oleObj>
              </mc:Choice>
              <mc:Fallback>
                <p:oleObj name="Equation" r:id="rId3" imgW="142799" imgH="380876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33400"/>
                        <a:ext cx="503237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WordArt 50"/>
          <p:cNvSpPr>
            <a:spLocks noChangeArrowheads="1" noChangeShapeType="1" noTextEdit="1"/>
          </p:cNvSpPr>
          <p:nvPr/>
        </p:nvSpPr>
        <p:spPr bwMode="auto">
          <a:xfrm>
            <a:off x="2835275" y="76200"/>
            <a:ext cx="3108325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tập</a:t>
            </a:r>
            <a:r>
              <a: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graphicFrame>
        <p:nvGraphicFramePr>
          <p:cNvPr id="31759" name="Object 51"/>
          <p:cNvGraphicFramePr>
            <a:graphicFrameLocks noChangeAspect="1"/>
          </p:cNvGraphicFramePr>
          <p:nvPr/>
        </p:nvGraphicFramePr>
        <p:xfrm>
          <a:off x="2438400" y="5334000"/>
          <a:ext cx="457200" cy="11776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5" imgW="152334" imgH="393529" progId="">
                  <p:embed/>
                </p:oleObj>
              </mc:Choice>
              <mc:Fallback>
                <p:oleObj name="Equation" r:id="rId5" imgW="152334" imgH="393529" progId="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334000"/>
                        <a:ext cx="457200" cy="11776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52"/>
          <p:cNvGraphicFramePr>
            <a:graphicFrameLocks noChangeAspect="1"/>
          </p:cNvGraphicFramePr>
          <p:nvPr/>
        </p:nvGraphicFramePr>
        <p:xfrm>
          <a:off x="3352800" y="3886200"/>
          <a:ext cx="3841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Equation" r:id="rId7" imgW="152334" imgH="393529" progId="">
                  <p:embed/>
                </p:oleObj>
              </mc:Choice>
              <mc:Fallback>
                <p:oleObj name="Equation" r:id="rId7" imgW="152334" imgH="393529" progId="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86200"/>
                        <a:ext cx="384175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1" name="Object 53"/>
          <p:cNvGraphicFramePr>
            <a:graphicFrameLocks noChangeAspect="1"/>
          </p:cNvGraphicFramePr>
          <p:nvPr/>
        </p:nvGraphicFramePr>
        <p:xfrm>
          <a:off x="6934200" y="4537303"/>
          <a:ext cx="457200" cy="1177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9" imgW="152334" imgH="393529" progId="">
                  <p:embed/>
                </p:oleObj>
              </mc:Choice>
              <mc:Fallback>
                <p:oleObj name="Equation" r:id="rId9" imgW="152334" imgH="393529" progId="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537303"/>
                        <a:ext cx="457200" cy="11776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762" name="Picture 21" descr="buch00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j02321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275" y="3611563"/>
            <a:ext cx="2068513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AutoShape 5"/>
          <p:cNvSpPr>
            <a:spLocks noChangeArrowheads="1"/>
          </p:cNvSpPr>
          <p:nvPr/>
        </p:nvSpPr>
        <p:spPr bwMode="auto">
          <a:xfrm>
            <a:off x="1905000" y="1143000"/>
            <a:ext cx="5715000" cy="1554163"/>
          </a:xfrm>
          <a:prstGeom prst="foldedCorner">
            <a:avLst>
              <a:gd name="adj" fmla="val 12500"/>
            </a:avLst>
          </a:prstGeom>
          <a:solidFill>
            <a:srgbClr val="89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en-US" sz="3200" b="1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Đố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em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tìm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số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mà</a:t>
            </a:r>
            <a:endParaRPr lang="en-US" sz="32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nửa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</a:rPr>
              <a:t>đó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latin typeface="Times New Roman" pitchFamily="18" charset="0"/>
              </a:rPr>
              <a:t>bằng</a:t>
            </a:r>
            <a:r>
              <a:rPr lang="en-US" sz="3200" b="1" dirty="0">
                <a:latin typeface=".VnTime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n-US" sz="3200" b="1" dirty="0">
              <a:latin typeface=".VnTime" pitchFamily="34" charset="0"/>
            </a:endParaRPr>
          </a:p>
        </p:txBody>
      </p:sp>
      <p:graphicFrame>
        <p:nvGraphicFramePr>
          <p:cNvPr id="35844" name="Object 6"/>
          <p:cNvGraphicFramePr>
            <a:graphicFrameLocks noChangeAspect="1"/>
          </p:cNvGraphicFramePr>
          <p:nvPr/>
        </p:nvGraphicFramePr>
        <p:xfrm>
          <a:off x="6319837" y="1752600"/>
          <a:ext cx="3857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4" imgW="142799" imgH="380876" progId="Equation.3">
                  <p:embed/>
                </p:oleObj>
              </mc:Choice>
              <mc:Fallback>
                <p:oleObj name="Equation" r:id="rId4" imgW="142799" imgH="38087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9837" y="1752600"/>
                        <a:ext cx="385763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810000" y="3124200"/>
            <a:ext cx="2946400" cy="1463675"/>
            <a:chOff x="2234" y="2333"/>
            <a:chExt cx="1856" cy="922"/>
          </a:xfrm>
        </p:grpSpPr>
        <p:sp>
          <p:nvSpPr>
            <p:cNvPr id="35852" name="Rectangle 8"/>
            <p:cNvSpPr>
              <a:spLocks noChangeArrowheads="1"/>
            </p:cNvSpPr>
            <p:nvPr/>
          </p:nvSpPr>
          <p:spPr bwMode="auto">
            <a:xfrm>
              <a:off x="2234" y="2333"/>
              <a:ext cx="922" cy="922"/>
            </a:xfrm>
            <a:prstGeom prst="rect">
              <a:avLst/>
            </a:prstGeom>
            <a:solidFill>
              <a:srgbClr val="FFFF66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853" name="Rectangle 9"/>
            <p:cNvSpPr>
              <a:spLocks noChangeArrowheads="1"/>
            </p:cNvSpPr>
            <p:nvPr/>
          </p:nvSpPr>
          <p:spPr bwMode="auto">
            <a:xfrm>
              <a:off x="3168" y="2333"/>
              <a:ext cx="922" cy="922"/>
            </a:xfrm>
            <a:prstGeom prst="rect">
              <a:avLst/>
            </a:prstGeom>
            <a:solidFill>
              <a:srgbClr val="FFFF66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32810" name="Object 10"/>
          <p:cNvGraphicFramePr>
            <a:graphicFrameLocks noChangeAspect="1"/>
          </p:cNvGraphicFramePr>
          <p:nvPr/>
        </p:nvGraphicFramePr>
        <p:xfrm>
          <a:off x="5791200" y="3276600"/>
          <a:ext cx="498475" cy="1281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6" imgW="142799" imgH="380876" progId="Equation.3">
                  <p:embed/>
                </p:oleObj>
              </mc:Choice>
              <mc:Fallback>
                <p:oleObj name="Equation" r:id="rId6" imgW="142799" imgH="38087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276600"/>
                        <a:ext cx="498475" cy="1281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11" name="Text Box 11"/>
          <p:cNvSpPr txBox="1">
            <a:spLocks noChangeArrowheads="1"/>
          </p:cNvSpPr>
          <p:nvPr/>
        </p:nvSpPr>
        <p:spPr bwMode="auto">
          <a:xfrm>
            <a:off x="2819400" y="5130225"/>
            <a:ext cx="3048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3200" b="1" dirty="0" err="1">
                <a:latin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phải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tìm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332812" name="Object 12"/>
          <p:cNvGraphicFramePr>
            <a:graphicFrameLocks noChangeAspect="1"/>
          </p:cNvGraphicFramePr>
          <p:nvPr/>
        </p:nvGraphicFramePr>
        <p:xfrm>
          <a:off x="5562600" y="4876800"/>
          <a:ext cx="2667000" cy="1236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8" imgW="1133482" imgH="380876" progId="">
                  <p:embed/>
                </p:oleObj>
              </mc:Choice>
              <mc:Fallback>
                <p:oleObj name="Equation" r:id="rId8" imgW="1133482" imgH="380876" progId="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876800"/>
                        <a:ext cx="2667000" cy="12369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13" name="Text Box 13"/>
          <p:cNvSpPr txBox="1">
            <a:spLocks noChangeArrowheads="1"/>
          </p:cNvSpPr>
          <p:nvPr/>
        </p:nvSpPr>
        <p:spPr bwMode="auto">
          <a:xfrm>
            <a:off x="762000" y="1143000"/>
            <a:ext cx="1219200" cy="5794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́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35850" name="WordArt 14"/>
          <p:cNvSpPr>
            <a:spLocks noChangeArrowheads="1" noChangeShapeType="1" noTextEdit="1"/>
          </p:cNvSpPr>
          <p:nvPr/>
        </p:nvSpPr>
        <p:spPr bwMode="auto">
          <a:xfrm>
            <a:off x="2819400" y="228600"/>
            <a:ext cx="3108325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Bài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tập</a:t>
            </a:r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35851" name="Picture 21" descr="buch005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POINSET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 descr="POINSET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POINSET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POINSET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85" decel="100000"/>
                                        <p:tgtEl>
                                          <p:spTgt spid="3328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385" decel="100000"/>
                                        <p:tgtEl>
                                          <p:spTgt spid="3328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328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385" fill="hold"/>
                                        <p:tgtEl>
                                          <p:spTgt spid="3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385" fill="hold"/>
                                        <p:tgtEl>
                                          <p:spTgt spid="3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3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32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3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077200" cy="1143000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ý ở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ý ở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 </a:t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1789113"/>
            <a:ext cx="2819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0,5 . x = 10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0" y="2779713"/>
            <a:ext cx="2819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x = 3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3770313"/>
            <a:ext cx="2819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x = 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4760913"/>
            <a:ext cx="2819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. x = 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3000" y="5751513"/>
            <a:ext cx="2819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. x = 1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3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3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Object 17"/>
          <p:cNvGraphicFramePr>
            <a:graphicFrameLocks noChangeAspect="1"/>
          </p:cNvGraphicFramePr>
          <p:nvPr/>
        </p:nvGraphicFramePr>
        <p:xfrm>
          <a:off x="1600200" y="2855913"/>
          <a:ext cx="457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4" name="Equation" r:id="rId4" imgW="152280" imgH="393480" progId="Equation.3">
                  <p:embed/>
                </p:oleObj>
              </mc:Choice>
              <mc:Fallback>
                <p:oleObj name="Equation" r:id="rId4" imgW="15228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855913"/>
                        <a:ext cx="4572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17"/>
          <p:cNvGraphicFramePr>
            <a:graphicFrameLocks noChangeAspect="1"/>
          </p:cNvGraphicFramePr>
          <p:nvPr/>
        </p:nvGraphicFramePr>
        <p:xfrm>
          <a:off x="1447800" y="4684713"/>
          <a:ext cx="685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5" name="Equation" r:id="rId6" imgW="330120" imgH="393480" progId="Equation.3">
                  <p:embed/>
                </p:oleObj>
              </mc:Choice>
              <mc:Fallback>
                <p:oleObj name="Equation" r:id="rId6" imgW="33012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684713"/>
                        <a:ext cx="6858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8" name="Object 17"/>
          <p:cNvGraphicFramePr>
            <a:graphicFrameLocks noChangeAspect="1"/>
          </p:cNvGraphicFramePr>
          <p:nvPr/>
        </p:nvGraphicFramePr>
        <p:xfrm>
          <a:off x="1752600" y="5715000"/>
          <a:ext cx="457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Equation" r:id="rId8" imgW="152280" imgH="393480" progId="Equation.3">
                  <p:embed/>
                </p:oleObj>
              </mc:Choice>
              <mc:Fallback>
                <p:oleObj name="Equation" r:id="rId8" imgW="1522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715000"/>
                        <a:ext cx="4572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17"/>
          <p:cNvGraphicFramePr>
            <a:graphicFrameLocks noChangeAspect="1"/>
          </p:cNvGraphicFramePr>
          <p:nvPr/>
        </p:nvGraphicFramePr>
        <p:xfrm>
          <a:off x="1752600" y="3694113"/>
          <a:ext cx="457200" cy="110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10" imgW="152280" imgH="393480" progId="Equation.3">
                  <p:embed/>
                </p:oleObj>
              </mc:Choice>
              <mc:Fallback>
                <p:oleObj name="Equation" r:id="rId10" imgW="15228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694113"/>
                        <a:ext cx="457200" cy="1106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/>
        </p:nvGraphicFramePr>
        <p:xfrm>
          <a:off x="2971800" y="3770313"/>
          <a:ext cx="533400" cy="1064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770313"/>
                        <a:ext cx="533400" cy="10644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/>
        </p:nvGraphicFramePr>
        <p:xfrm>
          <a:off x="3124200" y="4716662"/>
          <a:ext cx="533400" cy="103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tion" r:id="rId14" imgW="203040" imgH="393480" progId="Equation.3">
                  <p:embed/>
                </p:oleObj>
              </mc:Choice>
              <mc:Fallback>
                <p:oleObj name="Equation" r:id="rId14" imgW="20304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716662"/>
                        <a:ext cx="533400" cy="103485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/>
          <p:cNvSpPr/>
          <p:nvPr/>
        </p:nvSpPr>
        <p:spPr>
          <a:xfrm>
            <a:off x="5486400" y="1789113"/>
            <a:ext cx="14478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86400" y="2855913"/>
            <a:ext cx="14478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86400" y="3770313"/>
            <a:ext cx="14478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486400" y="4684713"/>
            <a:ext cx="14478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486400" y="5599113"/>
            <a:ext cx="1447800" cy="1066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-2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Arrow Connector 24"/>
          <p:cNvCxnSpPr>
            <a:stCxn id="6" idx="3"/>
            <a:endCxn id="20" idx="1"/>
          </p:cNvCxnSpPr>
          <p:nvPr/>
        </p:nvCxnSpPr>
        <p:spPr>
          <a:xfrm>
            <a:off x="3962400" y="2284413"/>
            <a:ext cx="1524000" cy="2019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7" idx="3"/>
            <a:endCxn id="19" idx="1"/>
          </p:cNvCxnSpPr>
          <p:nvPr/>
        </p:nvCxnSpPr>
        <p:spPr>
          <a:xfrm>
            <a:off x="3962400" y="3275013"/>
            <a:ext cx="1524000" cy="114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8" idx="3"/>
            <a:endCxn id="18" idx="1"/>
          </p:cNvCxnSpPr>
          <p:nvPr/>
        </p:nvCxnSpPr>
        <p:spPr>
          <a:xfrm flipV="1">
            <a:off x="3962400" y="2322513"/>
            <a:ext cx="1524000" cy="1943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9" idx="3"/>
            <a:endCxn id="22" idx="1"/>
          </p:cNvCxnSpPr>
          <p:nvPr/>
        </p:nvCxnSpPr>
        <p:spPr>
          <a:xfrm>
            <a:off x="3962400" y="5256213"/>
            <a:ext cx="1524000" cy="8763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1753" name="Object 9"/>
          <p:cNvGraphicFramePr>
            <a:graphicFrameLocks noChangeAspect="1"/>
          </p:cNvGraphicFramePr>
          <p:nvPr/>
        </p:nvGraphicFramePr>
        <p:xfrm>
          <a:off x="6019800" y="4684713"/>
          <a:ext cx="457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16" imgW="152280" imgH="393480" progId="Equation.3">
                  <p:embed/>
                </p:oleObj>
              </mc:Choice>
              <mc:Fallback>
                <p:oleObj name="Equation" r:id="rId16" imgW="1522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684713"/>
                        <a:ext cx="457200" cy="954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9" name="Straight Arrow Connector 38"/>
          <p:cNvCxnSpPr>
            <a:stCxn id="10" idx="3"/>
            <a:endCxn id="21" idx="1"/>
          </p:cNvCxnSpPr>
          <p:nvPr/>
        </p:nvCxnSpPr>
        <p:spPr>
          <a:xfrm flipV="1">
            <a:off x="3962400" y="5218113"/>
            <a:ext cx="1524000" cy="10287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143000" y="1143000"/>
            <a:ext cx="2819400" cy="6858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86400" y="1066800"/>
            <a:ext cx="1447800" cy="762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Cột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1000" y="1511300"/>
            <a:ext cx="8382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vi-VN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 ý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 tính toán mà các số viết dưới dạng </a:t>
            </a:r>
            <a:r>
              <a:rPr lang="vi-VN" sz="2800" b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 số, số thập phân hay phần trăm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nên biến đổi chúng về dạng </a:t>
            </a:r>
            <a:r>
              <a:rPr lang="vi-VN" sz="2800" b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số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1200"/>
          </a:xfrm>
        </p:spPr>
        <p:txBody>
          <a:bodyPr>
            <a:no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bông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45%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135 000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TRANBANG\Downloads\gấu bô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3990975" cy="44958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4495800" y="2438400"/>
            <a:ext cx="3962400" cy="12192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45%. </a:t>
            </a:r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=135 000 (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572000" y="3733800"/>
            <a:ext cx="3962400" cy="12192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=135 000: 45% = 300 000(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114800" y="5029200"/>
            <a:ext cx="4876800" cy="15240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300 000 </a:t>
            </a:r>
            <a:r>
              <a:rPr lang="en-US" sz="2800" dirty="0" err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8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00200"/>
            <a:ext cx="77724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thuyết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126 -&gt;131 ( SGK/54, 55)</a:t>
            </a:r>
          </a:p>
          <a:p>
            <a:pPr>
              <a:buFontTx/>
              <a:buChar char="-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98"/>
          <p:cNvGraphicFramePr>
            <a:graphicFrameLocks noChangeAspect="1"/>
          </p:cNvGraphicFramePr>
          <p:nvPr/>
        </p:nvGraphicFramePr>
        <p:xfrm>
          <a:off x="4260850" y="23717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Equation" r:id="rId3" imgW="114102" imgH="177492" progId="">
                  <p:embed/>
                </p:oleObj>
              </mc:Choice>
              <mc:Fallback>
                <p:oleObj name="Equation" r:id="rId3" imgW="114102" imgH="177492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23717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Rectangle 9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286000"/>
            <a:ext cx="533400" cy="1826975"/>
          </a:xfrm>
          <a:prstGeom prst="rect">
            <a:avLst/>
          </a:prstGeom>
          <a:blipFill rotWithShape="0">
            <a:blip r:embed="rId5"/>
            <a:stretch>
              <a:fillRect r="-2273"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sp>
        <p:nvSpPr>
          <p:cNvPr id="105" name="TextBox 104"/>
          <p:cNvSpPr txBox="1">
            <a:spLocks noChangeArrowheads="1"/>
          </p:cNvSpPr>
          <p:nvPr/>
        </p:nvSpPr>
        <p:spPr bwMode="auto">
          <a:xfrm>
            <a:off x="533400" y="2935288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/>
              <a:t>của</a:t>
            </a:r>
          </a:p>
        </p:txBody>
      </p:sp>
      <p:sp>
        <p:nvSpPr>
          <p:cNvPr id="106" name="Rectangle 105"/>
          <p:cNvSpPr>
            <a:spLocks noChangeArrowheads="1"/>
          </p:cNvSpPr>
          <p:nvPr/>
        </p:nvSpPr>
        <p:spPr bwMode="auto">
          <a:xfrm>
            <a:off x="1371600" y="1676400"/>
            <a:ext cx="3962400" cy="3657600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/>
          </a:p>
        </p:txBody>
      </p:sp>
      <p:pic>
        <p:nvPicPr>
          <p:cNvPr id="102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Up Arrow Callout 12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752600" y="5334000"/>
            <a:ext cx="3124200" cy="1219200"/>
          </a:xfrm>
          <a:prstGeom prst="upArrowCallout">
            <a:avLst>
              <a:gd name="adj1" fmla="val 25000"/>
              <a:gd name="adj2" fmla="val 49265"/>
              <a:gd name="adj3" fmla="val 25000"/>
              <a:gd name="adj4" fmla="val 64977"/>
            </a:avLst>
          </a:prstGeom>
          <a:blipFill rotWithShape="0">
            <a:blip r:embed="rId7"/>
            <a:stretch>
              <a:fillRect/>
            </a:stretch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  <p:graphicFrame>
        <p:nvGraphicFramePr>
          <p:cNvPr id="27673" name="Object 123"/>
          <p:cNvGraphicFramePr>
            <a:graphicFrameLocks noChangeAspect="1"/>
          </p:cNvGraphicFramePr>
          <p:nvPr/>
        </p:nvGraphicFramePr>
        <p:xfrm>
          <a:off x="38608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3" name="Equation" r:id="rId8" imgW="114102" imgH="177492" progId="">
                  <p:embed/>
                </p:oleObj>
              </mc:Choice>
              <mc:Fallback>
                <p:oleObj name="Equation" r:id="rId8" imgW="114102" imgH="17749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2362200"/>
                        <a:ext cx="914400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4" name="Rectangle 125"/>
          <p:cNvSpPr>
            <a:spLocks noChangeArrowheads="1"/>
          </p:cNvSpPr>
          <p:nvPr/>
        </p:nvSpPr>
        <p:spPr bwMode="auto">
          <a:xfrm>
            <a:off x="1752600" y="5943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/>
          </a:p>
        </p:txBody>
      </p:sp>
      <p:sp>
        <p:nvSpPr>
          <p:cNvPr id="136" name="TextBox 135"/>
          <p:cNvSpPr txBox="1">
            <a:spLocks noChangeArrowheads="1"/>
          </p:cNvSpPr>
          <p:nvPr/>
        </p:nvSpPr>
        <p:spPr bwMode="auto">
          <a:xfrm>
            <a:off x="5334000" y="2819400"/>
            <a:ext cx="30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6000" b="1" dirty="0">
                <a:solidFill>
                  <a:srgbClr val="FF0000"/>
                </a:solidFill>
              </a:rPr>
              <a:t>=</a:t>
            </a:r>
          </a:p>
        </p:txBody>
      </p:sp>
      <p:pic>
        <p:nvPicPr>
          <p:cNvPr id="38" name="Picture 13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2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2" descr="POINSET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5052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6764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5908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27" descr="FunCat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419600"/>
            <a:ext cx="990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5" grpId="0"/>
      <p:bldP spid="123" grpId="0" animBg="1"/>
      <p:bldP spid="1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9859" name="AutoShape 3"/>
          <p:cNvSpPr>
            <a:spLocks noChangeArrowheads="1"/>
          </p:cNvSpPr>
          <p:nvPr/>
        </p:nvSpPr>
        <p:spPr bwMode="auto">
          <a:xfrm>
            <a:off x="381000" y="0"/>
            <a:ext cx="8610600" cy="2133600"/>
          </a:xfrm>
          <a:prstGeom prst="cloudCallout">
            <a:avLst>
              <a:gd name="adj1" fmla="val -29444"/>
              <a:gd name="adj2" fmla="val 134745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spcBef>
                <a:spcPct val="50000"/>
              </a:spcBef>
            </a:pPr>
            <a:endParaRPr lang="en-US" sz="180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0" y="228600"/>
            <a:ext cx="7239000" cy="1539875"/>
            <a:chOff x="720" y="0"/>
            <a:chExt cx="4560" cy="970"/>
          </a:xfrm>
        </p:grpSpPr>
        <p:graphicFrame>
          <p:nvGraphicFramePr>
            <p:cNvPr id="14352" name="Object 5"/>
            <p:cNvGraphicFramePr>
              <a:graphicFrameLocks noChangeAspect="1"/>
            </p:cNvGraphicFramePr>
            <p:nvPr/>
          </p:nvGraphicFramePr>
          <p:xfrm>
            <a:off x="912" y="0"/>
            <a:ext cx="246" cy="6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Equation" r:id="rId3" imgW="152280" imgH="393480" progId="Equation.3">
                    <p:embed/>
                  </p:oleObj>
                </mc:Choice>
                <mc:Fallback>
                  <p:oleObj name="Equation" r:id="rId3" imgW="152280" imgH="39348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0"/>
                          <a:ext cx="246" cy="6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3" name="Text Box 6"/>
            <p:cNvSpPr txBox="1">
              <a:spLocks noChangeArrowheads="1"/>
            </p:cNvSpPr>
            <p:nvPr/>
          </p:nvSpPr>
          <p:spPr bwMode="auto">
            <a:xfrm>
              <a:off x="720" y="144"/>
              <a:ext cx="4560" cy="8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dirty="0">
                  <a:solidFill>
                    <a:sysClr val="windowText" lastClr="000000"/>
                  </a:solidFill>
                  <a:latin typeface=".VnTime" pitchFamily="34" charset="0"/>
                </a:rPr>
                <a:t>       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số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 smtClean="0">
                  <a:solidFill>
                    <a:sysClr val="windowText" lastClr="000000"/>
                  </a:solidFill>
                  <a:latin typeface="Times New Roman" pitchFamily="18" charset="0"/>
                </a:rPr>
                <a:t>mèo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của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Hùng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là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12 con.</a:t>
              </a:r>
              <a:endParaRPr lang="en-US" sz="3200" dirty="0">
                <a:solidFill>
                  <a:sysClr val="windowText" lastClr="000000"/>
                </a:solidFill>
                <a:latin typeface="Times New Roman" pitchFamily="18" charset="0"/>
              </a:endParaRPr>
            </a:p>
            <a:p>
              <a:pPr algn="l">
                <a:spcBef>
                  <a:spcPct val="50000"/>
                </a:spcBef>
              </a:pP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Thế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thì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Hùng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có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bao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err="1">
                  <a:solidFill>
                    <a:sysClr val="windowText" lastClr="000000"/>
                  </a:solidFill>
                  <a:latin typeface="Times New Roman" pitchFamily="18" charset="0"/>
                </a:rPr>
                <a:t>nhiêu</a:t>
              </a:r>
              <a:r>
                <a:rPr lang="en-US" sz="3200" dirty="0">
                  <a:solidFill>
                    <a:sysClr val="windowText" lastClr="000000"/>
                  </a:solidFill>
                  <a:latin typeface="Times New Roman" pitchFamily="18" charset="0"/>
                </a:rPr>
                <a:t> 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con </a:t>
              </a:r>
              <a:r>
                <a:rPr lang="en-US" sz="3200" dirty="0" err="1" smtClean="0">
                  <a:solidFill>
                    <a:sysClr val="windowText" lastClr="000000"/>
                  </a:solidFill>
                  <a:latin typeface="Times New Roman" pitchFamily="18" charset="0"/>
                </a:rPr>
                <a:t>mèo</a:t>
              </a:r>
              <a:r>
                <a:rPr lang="en-US" sz="3200" dirty="0" smtClean="0">
                  <a:solidFill>
                    <a:sysClr val="windowText" lastClr="000000"/>
                  </a:solidFill>
                  <a:latin typeface="Times New Roman" pitchFamily="18" charset="0"/>
                </a:rPr>
                <a:t>?</a:t>
              </a:r>
              <a:endParaRPr lang="en-US" sz="180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0" y="3048000"/>
            <a:ext cx="9144000" cy="2133600"/>
            <a:chOff x="0" y="1920"/>
            <a:chExt cx="5760" cy="240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0" y="1920"/>
              <a:ext cx="3098" cy="2400"/>
              <a:chOff x="0" y="1920"/>
              <a:chExt cx="5760" cy="2400"/>
            </a:xfrm>
          </p:grpSpPr>
          <p:pic>
            <p:nvPicPr>
              <p:cNvPr id="14348" name="Picture 9" descr="10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0" y="2400"/>
                <a:ext cx="2592" cy="19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49" name="Picture 10" descr="10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544" y="2400"/>
                <a:ext cx="3216" cy="19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50" name="AutoShape 11"/>
              <p:cNvSpPr>
                <a:spLocks noChangeArrowheads="1"/>
              </p:cNvSpPr>
              <p:nvPr/>
            </p:nvSpPr>
            <p:spPr bwMode="auto">
              <a:xfrm>
                <a:off x="1536" y="1920"/>
                <a:ext cx="1392" cy="528"/>
              </a:xfrm>
              <a:prstGeom prst="cloudCallout">
                <a:avLst>
                  <a:gd name="adj1" fmla="val -26509"/>
                  <a:gd name="adj2" fmla="val 9734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400" b="1">
                    <a:latin typeface=".VnTime" pitchFamily="34" charset="0"/>
                  </a:rPr>
                  <a:t>?</a:t>
                </a:r>
              </a:p>
            </p:txBody>
          </p:sp>
          <p:sp>
            <p:nvSpPr>
              <p:cNvPr id="14351" name="AutoShape 12"/>
              <p:cNvSpPr>
                <a:spLocks noChangeArrowheads="1"/>
              </p:cNvSpPr>
              <p:nvPr/>
            </p:nvSpPr>
            <p:spPr bwMode="auto">
              <a:xfrm>
                <a:off x="4464" y="1920"/>
                <a:ext cx="1296" cy="528"/>
              </a:xfrm>
              <a:prstGeom prst="cloudCallout">
                <a:avLst>
                  <a:gd name="adj1" fmla="val -27625"/>
                  <a:gd name="adj2" fmla="val 7784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400" b="1">
                    <a:latin typeface=".VnTime" pitchFamily="34" charset="0"/>
                  </a:rPr>
                  <a:t>?</a:t>
                </a:r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2904" y="1920"/>
              <a:ext cx="2856" cy="2400"/>
              <a:chOff x="0" y="1920"/>
              <a:chExt cx="5760" cy="2400"/>
            </a:xfrm>
          </p:grpSpPr>
          <p:pic>
            <p:nvPicPr>
              <p:cNvPr id="14344" name="Picture 14" descr="10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0" y="2400"/>
                <a:ext cx="2592" cy="19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345" name="Picture 15" descr="10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544" y="2400"/>
                <a:ext cx="3216" cy="19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346" name="AutoShape 16"/>
              <p:cNvSpPr>
                <a:spLocks noChangeArrowheads="1"/>
              </p:cNvSpPr>
              <p:nvPr/>
            </p:nvSpPr>
            <p:spPr bwMode="auto">
              <a:xfrm>
                <a:off x="1536" y="1920"/>
                <a:ext cx="1392" cy="528"/>
              </a:xfrm>
              <a:prstGeom prst="cloudCallout">
                <a:avLst>
                  <a:gd name="adj1" fmla="val -26509"/>
                  <a:gd name="adj2" fmla="val 97347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400" b="1">
                    <a:latin typeface=".VnTime" pitchFamily="34" charset="0"/>
                  </a:rPr>
                  <a:t>?</a:t>
                </a:r>
              </a:p>
            </p:txBody>
          </p:sp>
          <p:sp>
            <p:nvSpPr>
              <p:cNvPr id="14347" name="AutoShape 17"/>
              <p:cNvSpPr>
                <a:spLocks noChangeArrowheads="1"/>
              </p:cNvSpPr>
              <p:nvPr/>
            </p:nvSpPr>
            <p:spPr bwMode="auto">
              <a:xfrm>
                <a:off x="4464" y="1920"/>
                <a:ext cx="1296" cy="528"/>
              </a:xfrm>
              <a:prstGeom prst="cloudCallout">
                <a:avLst>
                  <a:gd name="adj1" fmla="val -27625"/>
                  <a:gd name="adj2" fmla="val 77843"/>
                </a:avLst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>
                <a:prstShdw prst="shdw13" dist="53882" dir="13500000">
                  <a:schemeClr val="bg2">
                    <a:alpha val="50000"/>
                  </a:schemeClr>
                </a:prstShdw>
              </a:effec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4400" b="1">
                    <a:latin typeface=".VnTime" pitchFamily="34" charset="0"/>
                  </a:rPr>
                  <a:t>?</a:t>
                </a:r>
              </a:p>
            </p:txBody>
          </p:sp>
        </p:grpSp>
      </p:grp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28600" y="1524000"/>
            <a:ext cx="9372600" cy="1143000"/>
          </a:xfrm>
        </p:spPr>
        <p:txBody>
          <a:bodyPr>
            <a:noAutofit/>
          </a:bodyPr>
          <a:lstStyle/>
          <a:p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97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15: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95"/>
          <p:cNvSpPr txBox="1">
            <a:spLocks noChangeArrowheads="1"/>
          </p:cNvSpPr>
          <p:nvPr/>
        </p:nvSpPr>
        <p:spPr bwMode="auto">
          <a:xfrm>
            <a:off x="1371600" y="222720"/>
            <a:ext cx="6172200" cy="116955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  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Sô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́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học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lớp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6A là 27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bạn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.</a:t>
            </a:r>
          </a:p>
          <a:p>
            <a:pPr algn="r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Hỏi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lớp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6A có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bao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nhiêu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học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3399"/>
                </a:solidFill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3399"/>
                </a:solidFill>
                <a:latin typeface="Times New Roman" pitchFamily="18" charset="0"/>
              </a:rPr>
              <a:t>?</a:t>
            </a:r>
          </a:p>
        </p:txBody>
      </p:sp>
      <p:graphicFrame>
        <p:nvGraphicFramePr>
          <p:cNvPr id="7" name="Object 113"/>
          <p:cNvGraphicFramePr>
            <a:graphicFrameLocks noChangeAspect="1"/>
          </p:cNvGraphicFramePr>
          <p:nvPr/>
        </p:nvGraphicFramePr>
        <p:xfrm>
          <a:off x="1905000" y="70320"/>
          <a:ext cx="489092" cy="991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3" imgW="142799" imgH="380876" progId="Equation.3">
                  <p:embed/>
                </p:oleObj>
              </mc:Choice>
              <mc:Fallback>
                <p:oleObj name="Equation" r:id="rId3" imgW="142799" imgH="380876" progId="Equation.3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70320"/>
                        <a:ext cx="489092" cy="9919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10"/>
          <p:cNvSpPr txBox="1">
            <a:spLocks noChangeArrowheads="1"/>
          </p:cNvSpPr>
          <p:nvPr/>
        </p:nvSpPr>
        <p:spPr bwMode="auto">
          <a:xfrm>
            <a:off x="1981200" y="6172200"/>
            <a:ext cx="525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eaLnBrk="0" hangingPunct="0"/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Đáp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số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Lớp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6A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45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sinh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97"/>
          <p:cNvSpPr txBox="1">
            <a:spLocks noChangeArrowheads="1"/>
          </p:cNvSpPr>
          <p:nvPr/>
        </p:nvSpPr>
        <p:spPr bwMode="auto">
          <a:xfrm>
            <a:off x="3962400" y="2667000"/>
            <a:ext cx="8382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 i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28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8"/>
          <p:cNvSpPr txBox="1">
            <a:spLocks noChangeArrowheads="1"/>
          </p:cNvSpPr>
          <p:nvPr/>
        </p:nvSpPr>
        <p:spPr bwMode="auto">
          <a:xfrm>
            <a:off x="1981200" y="5334000"/>
            <a:ext cx="13131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800" b="1" dirty="0" err="1">
                <a:latin typeface="Times New Roman" pitchFamily="18" charset="0"/>
              </a:rPr>
              <a:t>Suy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</a:rPr>
              <a:t>ra</a:t>
            </a:r>
            <a:r>
              <a:rPr lang="en-US" sz="2800" b="1" dirty="0" smtClean="0">
                <a:latin typeface="Times New Roman" pitchFamily="18" charset="0"/>
              </a:rPr>
              <a:t>:</a:t>
            </a:r>
            <a:endParaRPr lang="en-US" sz="2800" b="1" dirty="0">
              <a:latin typeface="Times New Roman" pitchFamily="18" charset="0"/>
            </a:endParaRPr>
          </a:p>
        </p:txBody>
      </p:sp>
      <p:graphicFrame>
        <p:nvGraphicFramePr>
          <p:cNvPr id="11" name="Object 99"/>
          <p:cNvGraphicFramePr>
            <a:graphicFrameLocks noChangeAspect="1"/>
          </p:cNvGraphicFramePr>
          <p:nvPr/>
        </p:nvGraphicFramePr>
        <p:xfrm>
          <a:off x="7320751" y="4267200"/>
          <a:ext cx="1670849" cy="90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Microsoft Equation 3.0" r:id="rId5" imgW="714264" imgH="380876" progId="Equation.3">
                  <p:embed/>
                </p:oleObj>
              </mc:Choice>
              <mc:Fallback>
                <p:oleObj name="Microsoft Equation 3.0" r:id="rId5" imgW="714264" imgH="380876" progId="Equation.3">
                  <p:embed/>
                  <p:pic>
                    <p:nvPicPr>
                      <p:cNvPr id="0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0751" y="4267200"/>
                        <a:ext cx="1670849" cy="90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00"/>
          <p:cNvGraphicFramePr>
            <a:graphicFrameLocks noChangeAspect="1"/>
          </p:cNvGraphicFramePr>
          <p:nvPr/>
        </p:nvGraphicFramePr>
        <p:xfrm>
          <a:off x="3276600" y="5187950"/>
          <a:ext cx="1535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7" imgW="761760" imgH="393480" progId="Equation.3">
                  <p:embed/>
                </p:oleObj>
              </mc:Choice>
              <mc:Fallback>
                <p:oleObj name="Equation" r:id="rId7" imgW="761760" imgH="39348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187950"/>
                        <a:ext cx="1535113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02"/>
          <p:cNvGrpSpPr>
            <a:grpSpLocks/>
          </p:cNvGrpSpPr>
          <p:nvPr/>
        </p:nvGrpSpPr>
        <p:grpSpPr bwMode="auto">
          <a:xfrm>
            <a:off x="1676399" y="3657600"/>
            <a:ext cx="4670064" cy="914400"/>
            <a:chOff x="3168" y="2232"/>
            <a:chExt cx="2538" cy="480"/>
          </a:xfrm>
        </p:grpSpPr>
        <p:sp>
          <p:nvSpPr>
            <p:cNvPr id="14" name="Text Box 103"/>
            <p:cNvSpPr txBox="1">
              <a:spLocks noChangeArrowheads="1"/>
            </p:cNvSpPr>
            <p:nvPr/>
          </p:nvSpPr>
          <p:spPr bwMode="auto">
            <a:xfrm>
              <a:off x="3360" y="2296"/>
              <a:ext cx="2346" cy="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Số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học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sinh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của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lớp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6A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là</a:t>
              </a:r>
              <a:r>
                <a:rPr lang="en-US" sz="2800" b="1" dirty="0" smtClean="0">
                  <a:latin typeface="Times New Roman" pitchFamily="18" charset="0"/>
                </a:rPr>
                <a:t>: </a:t>
              </a:r>
              <a:endParaRPr lang="en-US" sz="2800" b="1" dirty="0">
                <a:latin typeface="Times New Roman" pitchFamily="18" charset="0"/>
              </a:endParaRPr>
            </a:p>
          </p:txBody>
        </p:sp>
        <p:graphicFrame>
          <p:nvGraphicFramePr>
            <p:cNvPr id="15" name="Object 104"/>
            <p:cNvGraphicFramePr>
              <a:graphicFrameLocks noChangeAspect="1"/>
            </p:cNvGraphicFramePr>
            <p:nvPr/>
          </p:nvGraphicFramePr>
          <p:xfrm>
            <a:off x="3168" y="2232"/>
            <a:ext cx="24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4" name="Microsoft Equation 3.0" r:id="rId9" imgW="142799" imgH="380876" progId="Equation.3">
                    <p:embed/>
                  </p:oleObj>
                </mc:Choice>
                <mc:Fallback>
                  <p:oleObj name="Microsoft Equation 3.0" r:id="rId9" imgW="142799" imgH="380876" progId="Equation.3">
                    <p:embed/>
                    <p:pic>
                      <p:nvPicPr>
                        <p:cNvPr id="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2232"/>
                          <a:ext cx="240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Text Box 112"/>
          <p:cNvSpPr txBox="1">
            <a:spLocks noChangeArrowheads="1"/>
          </p:cNvSpPr>
          <p:nvPr/>
        </p:nvSpPr>
        <p:spPr bwMode="auto">
          <a:xfrm>
            <a:off x="990600" y="3200400"/>
            <a:ext cx="7315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itchFamily="18" charset="0"/>
              </a:rPr>
              <a:t>Gọi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lớp</a:t>
            </a:r>
            <a:r>
              <a:rPr lang="en-US" sz="2800" b="1" dirty="0">
                <a:latin typeface="Times New Roman" pitchFamily="18" charset="0"/>
              </a:rPr>
              <a:t> 6A </a:t>
            </a:r>
            <a:r>
              <a:rPr lang="en-US" sz="2800" b="1" dirty="0" err="1">
                <a:latin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</a:rPr>
              <a:t>:</a:t>
            </a:r>
            <a:r>
              <a:rPr lang="en-US" sz="2800" b="1" dirty="0">
                <a:solidFill>
                  <a:srgbClr val="A80000"/>
                </a:solidFill>
                <a:latin typeface=".VnTime" pitchFamily="34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.VnTime" pitchFamily="34" charset="0"/>
              </a:rPr>
              <a:t>x </a:t>
            </a:r>
            <a:r>
              <a:rPr lang="en-US" sz="2800" b="1" dirty="0" smtClean="0">
                <a:solidFill>
                  <a:srgbClr val="0000CC"/>
                </a:solidFill>
                <a:latin typeface=".VnTime" pitchFamily="34" charset="0"/>
              </a:rPr>
              <a:t>    (</a:t>
            </a:r>
            <a:r>
              <a:rPr lang="en-US" sz="2800" b="1" dirty="0">
                <a:solidFill>
                  <a:srgbClr val="0000CC"/>
                </a:solidFill>
                <a:latin typeface=".VnTime" pitchFamily="34" charset="0"/>
              </a:rPr>
              <a:t>x </a:t>
            </a:r>
            <a:r>
              <a:rPr lang="en-US" sz="2800" b="1" dirty="0">
                <a:solidFill>
                  <a:srgbClr val="0000CC"/>
                </a:solidFill>
                <a:latin typeface=".VnTime" pitchFamily="34" charset="0"/>
                <a:sym typeface="Symbol" pitchFamily="18" charset="2"/>
              </a:rPr>
              <a:t> N*</a:t>
            </a:r>
            <a:r>
              <a:rPr lang="en-US" sz="2800" b="1" dirty="0">
                <a:solidFill>
                  <a:srgbClr val="0000CC"/>
                </a:solidFill>
                <a:latin typeface=".VnTime" pitchFamily="34" charset="0"/>
              </a:rPr>
              <a:t>)</a:t>
            </a:r>
          </a:p>
        </p:txBody>
      </p:sp>
      <p:sp>
        <p:nvSpPr>
          <p:cNvPr id="17" name="Text Box 116"/>
          <p:cNvSpPr txBox="1">
            <a:spLocks noChangeArrowheads="1"/>
          </p:cNvSpPr>
          <p:nvPr/>
        </p:nvSpPr>
        <p:spPr bwMode="auto">
          <a:xfrm>
            <a:off x="4953000" y="4495800"/>
            <a:ext cx="1905000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err="1" smtClean="0">
                <a:latin typeface="Times New Roman" pitchFamily="18" charset="0"/>
              </a:rPr>
              <a:t>Nên</a:t>
            </a:r>
            <a:r>
              <a:rPr lang="en-US" sz="2800" b="1" dirty="0" smtClean="0">
                <a:latin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</a:rPr>
              <a:t>ta</a:t>
            </a:r>
            <a:r>
              <a:rPr lang="en-US" sz="2800" b="1" dirty="0" smtClean="0">
                <a:latin typeface="Times New Roman" pitchFamily="18" charset="0"/>
              </a:rPr>
              <a:t> có:</a:t>
            </a:r>
            <a:endParaRPr lang="en-US" sz="2800" b="1" dirty="0">
              <a:latin typeface="Times New Roman" pitchFamily="18" charset="0"/>
            </a:endParaRPr>
          </a:p>
        </p:txBody>
      </p: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33601" y="1135062"/>
            <a:ext cx="5029199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6835" name="Object 99"/>
          <p:cNvGraphicFramePr>
            <a:graphicFrameLocks noChangeAspect="1"/>
          </p:cNvGraphicFramePr>
          <p:nvPr/>
        </p:nvGraphicFramePr>
        <p:xfrm>
          <a:off x="6605588" y="3717925"/>
          <a:ext cx="803275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5" name="Equation" r:id="rId13" imgW="342720" imgH="393480" progId="Equation.3">
                  <p:embed/>
                </p:oleObj>
              </mc:Choice>
              <mc:Fallback>
                <p:oleObj name="Equation" r:id="rId13" imgW="34272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5588" y="3717925"/>
                        <a:ext cx="803275" cy="94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102"/>
          <p:cNvGrpSpPr>
            <a:grpSpLocks/>
          </p:cNvGrpSpPr>
          <p:nvPr/>
        </p:nvGrpSpPr>
        <p:grpSpPr bwMode="auto">
          <a:xfrm>
            <a:off x="324" y="4419600"/>
            <a:ext cx="5119039" cy="914400"/>
            <a:chOff x="3168" y="2232"/>
            <a:chExt cx="2782" cy="480"/>
          </a:xfrm>
        </p:grpSpPr>
        <p:sp>
          <p:nvSpPr>
            <p:cNvPr id="25" name="Text Box 103"/>
            <p:cNvSpPr txBox="1">
              <a:spLocks noChangeArrowheads="1"/>
            </p:cNvSpPr>
            <p:nvPr/>
          </p:nvSpPr>
          <p:spPr bwMode="auto">
            <a:xfrm>
              <a:off x="3360" y="2296"/>
              <a:ext cx="2590" cy="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/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Số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học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sinh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của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lớp</a:t>
              </a:r>
              <a:r>
                <a:rPr lang="en-US" sz="2800" b="1" dirty="0">
                  <a:latin typeface="Times New Roman" pitchFamily="18" charset="0"/>
                  <a:sym typeface="Symbol" pitchFamily="18" charset="2"/>
                </a:rPr>
                <a:t> 6A </a:t>
              </a:r>
              <a:r>
                <a:rPr lang="en-US" sz="2800" b="1" dirty="0" err="1">
                  <a:latin typeface="Times New Roman" pitchFamily="18" charset="0"/>
                  <a:sym typeface="Symbol" pitchFamily="18" charset="2"/>
                </a:rPr>
                <a:t>là</a:t>
              </a:r>
              <a:r>
                <a:rPr lang="en-US" sz="2800" b="1" dirty="0" smtClean="0">
                  <a:latin typeface="Times New Roman" pitchFamily="18" charset="0"/>
                </a:rPr>
                <a:t>: 27.</a:t>
              </a:r>
              <a:endParaRPr lang="en-US" sz="2800" b="1" dirty="0">
                <a:latin typeface="Times New Roman" pitchFamily="18" charset="0"/>
              </a:endParaRPr>
            </a:p>
          </p:txBody>
        </p:sp>
        <p:graphicFrame>
          <p:nvGraphicFramePr>
            <p:cNvPr id="26" name="Object 104"/>
            <p:cNvGraphicFramePr>
              <a:graphicFrameLocks noChangeAspect="1"/>
            </p:cNvGraphicFramePr>
            <p:nvPr/>
          </p:nvGraphicFramePr>
          <p:xfrm>
            <a:off x="3168" y="2232"/>
            <a:ext cx="240" cy="4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46" name="Microsoft Equation 3.0" r:id="rId15" imgW="142799" imgH="380876" progId="Equation.3">
                    <p:embed/>
                  </p:oleObj>
                </mc:Choice>
                <mc:Fallback>
                  <p:oleObj name="Microsoft Equation 3.0" r:id="rId15" imgW="142799" imgH="380876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2232"/>
                          <a:ext cx="240" cy="4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6836" name="Object 100"/>
          <p:cNvGraphicFramePr>
            <a:graphicFrameLocks noChangeAspect="1"/>
          </p:cNvGraphicFramePr>
          <p:nvPr/>
        </p:nvGraphicFramePr>
        <p:xfrm>
          <a:off x="4714875" y="5187950"/>
          <a:ext cx="1304925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Equation" r:id="rId17" imgW="647640" imgH="393480" progId="Equation.3">
                  <p:embed/>
                </p:oleObj>
              </mc:Choice>
              <mc:Fallback>
                <p:oleObj name="Equation" r:id="rId17" imgW="64764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75" y="5187950"/>
                        <a:ext cx="1304925" cy="874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00"/>
          <p:cNvGraphicFramePr>
            <a:graphicFrameLocks noChangeAspect="1"/>
          </p:cNvGraphicFramePr>
          <p:nvPr/>
        </p:nvGraphicFramePr>
        <p:xfrm>
          <a:off x="5913437" y="5427663"/>
          <a:ext cx="715963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19" imgW="355320" imgH="177480" progId="Equation.3">
                  <p:embed/>
                </p:oleObj>
              </mc:Choice>
              <mc:Fallback>
                <p:oleObj name="Equation" r:id="rId19" imgW="355320" imgH="177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3437" y="5427663"/>
                        <a:ext cx="715963" cy="39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1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105400" y="0"/>
            <a:ext cx="3276600" cy="1981200"/>
            <a:chOff x="3168" y="1200"/>
            <a:chExt cx="2064" cy="1248"/>
          </a:xfrm>
        </p:grpSpPr>
        <p:sp>
          <p:nvSpPr>
            <p:cNvPr id="104451" name="Oval 3"/>
            <p:cNvSpPr>
              <a:spLocks noChangeArrowheads="1"/>
            </p:cNvSpPr>
            <p:nvPr/>
          </p:nvSpPr>
          <p:spPr bwMode="auto">
            <a:xfrm>
              <a:off x="3168" y="1824"/>
              <a:ext cx="624" cy="624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52" name="AutoShape 4"/>
            <p:cNvSpPr>
              <a:spLocks noChangeArrowheads="1"/>
            </p:cNvSpPr>
            <p:nvPr/>
          </p:nvSpPr>
          <p:spPr bwMode="auto">
            <a:xfrm>
              <a:off x="4080" y="1200"/>
              <a:ext cx="1152" cy="672"/>
            </a:xfrm>
            <a:prstGeom prst="wedgeEllipseCallout">
              <a:avLst>
                <a:gd name="adj1" fmla="val -70139"/>
                <a:gd name="adj2" fmla="val 79019"/>
              </a:avLst>
            </a:prstGeom>
            <a:gradFill rotWithShape="1">
              <a:gsLst>
                <a:gs pos="0">
                  <a:srgbClr val="FF3300"/>
                </a:gs>
                <a:gs pos="50000">
                  <a:schemeClr val="bg1"/>
                </a:gs>
                <a:gs pos="100000">
                  <a:srgbClr val="FF33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400">
                  <a:latin typeface="Times New Roman" pitchFamily="18" charset="0"/>
                </a:rPr>
                <a:t>Giá trị phân số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533400" y="-152400"/>
            <a:ext cx="2895600" cy="2057400"/>
            <a:chOff x="288" y="1104"/>
            <a:chExt cx="1824" cy="1296"/>
          </a:xfrm>
          <a:solidFill>
            <a:srgbClr val="FFFF00"/>
          </a:solidFill>
        </p:grpSpPr>
        <p:sp>
          <p:nvSpPr>
            <p:cNvPr id="104454" name="Oval 6"/>
            <p:cNvSpPr>
              <a:spLocks noChangeArrowheads="1"/>
            </p:cNvSpPr>
            <p:nvPr/>
          </p:nvSpPr>
          <p:spPr bwMode="auto">
            <a:xfrm>
              <a:off x="1632" y="1920"/>
              <a:ext cx="480" cy="48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55" name="AutoShape 7"/>
            <p:cNvSpPr>
              <a:spLocks noChangeArrowheads="1"/>
            </p:cNvSpPr>
            <p:nvPr/>
          </p:nvSpPr>
          <p:spPr bwMode="auto">
            <a:xfrm>
              <a:off x="288" y="1104"/>
              <a:ext cx="1440" cy="624"/>
            </a:xfrm>
            <a:prstGeom prst="wedgeEllipseCallout">
              <a:avLst>
                <a:gd name="adj1" fmla="val 39097"/>
                <a:gd name="adj2" fmla="val 105769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lnSpc>
                  <a:spcPct val="150000"/>
                </a:lnSpc>
              </a:pPr>
              <a:r>
                <a:rPr lang="en-US" sz="2400" dirty="0" err="1" smtClean="0">
                  <a:latin typeface="Times New Roman" pitchFamily="18" charset="0"/>
                </a:rPr>
                <a:t>Số</a:t>
              </a:r>
              <a:r>
                <a:rPr lang="en-US" sz="2400" dirty="0" smtClean="0">
                  <a:latin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</a:rPr>
                <a:t>cần</a:t>
              </a:r>
              <a:r>
                <a:rPr lang="en-US" sz="2400" dirty="0" smtClean="0">
                  <a:latin typeface="Times New Roman" pitchFamily="18" charset="0"/>
                </a:rPr>
                <a:t> </a:t>
              </a:r>
              <a:r>
                <a:rPr lang="en-US" sz="2400" dirty="0" err="1" smtClean="0">
                  <a:latin typeface="Times New Roman" pitchFamily="18" charset="0"/>
                </a:rPr>
                <a:t>tìm</a:t>
              </a:r>
              <a:endParaRPr lang="en-US" sz="2400" dirty="0">
                <a:latin typeface="Times New Roman" pitchFamily="18" charset="0"/>
              </a:endParaRP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3733800" y="533400"/>
            <a:ext cx="3048000" cy="3200400"/>
            <a:chOff x="2304" y="1536"/>
            <a:chExt cx="1920" cy="2016"/>
          </a:xfrm>
          <a:solidFill>
            <a:srgbClr val="92D050"/>
          </a:solidFill>
        </p:grpSpPr>
        <p:sp>
          <p:nvSpPr>
            <p:cNvPr id="104457" name="Oval 9"/>
            <p:cNvSpPr>
              <a:spLocks noChangeArrowheads="1"/>
            </p:cNvSpPr>
            <p:nvPr/>
          </p:nvSpPr>
          <p:spPr bwMode="auto">
            <a:xfrm>
              <a:off x="2304" y="1536"/>
              <a:ext cx="480" cy="1200"/>
            </a:xfrm>
            <a:prstGeom prst="ellips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58" name="AutoShape 10"/>
            <p:cNvSpPr>
              <a:spLocks noChangeArrowheads="1"/>
            </p:cNvSpPr>
            <p:nvPr/>
          </p:nvSpPr>
          <p:spPr bwMode="auto">
            <a:xfrm rot="479840">
              <a:off x="2832" y="2832"/>
              <a:ext cx="1392" cy="720"/>
            </a:xfrm>
            <a:prstGeom prst="wedgeEllipseCallout">
              <a:avLst>
                <a:gd name="adj1" fmla="val -52317"/>
                <a:gd name="adj2" fmla="val -108959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r>
                <a:rPr lang="en-US" sz="2000" dirty="0" err="1">
                  <a:latin typeface="Times New Roman" pitchFamily="18" charset="0"/>
                </a:rPr>
                <a:t>Phân</a:t>
              </a:r>
              <a:r>
                <a:rPr lang="en-US" sz="2000" dirty="0">
                  <a:latin typeface="Times New Roman" pitchFamily="18" charset="0"/>
                </a:rPr>
                <a:t> </a:t>
              </a:r>
              <a:r>
                <a:rPr lang="en-US" sz="2000" dirty="0" err="1">
                  <a:latin typeface="Times New Roman" pitchFamily="18" charset="0"/>
                </a:rPr>
                <a:t>số</a:t>
              </a:r>
              <a:r>
                <a:rPr lang="en-US" sz="2000" dirty="0">
                  <a:latin typeface="Times New Roman" pitchFamily="18" charset="0"/>
                </a:rPr>
                <a:t> </a:t>
              </a:r>
              <a:r>
                <a:rPr lang="en-US" sz="2000" dirty="0" err="1">
                  <a:latin typeface="Times New Roman" pitchFamily="18" charset="0"/>
                </a:rPr>
                <a:t>tương</a:t>
              </a:r>
              <a:r>
                <a:rPr lang="en-US" sz="2000" dirty="0">
                  <a:latin typeface="Times New Roman" pitchFamily="18" charset="0"/>
                </a:rPr>
                <a:t> </a:t>
              </a:r>
              <a:r>
                <a:rPr lang="en-US" sz="2000" dirty="0" err="1">
                  <a:latin typeface="Times New Roman" pitchFamily="18" charset="0"/>
                </a:rPr>
                <a:t>ứng</a:t>
              </a:r>
              <a:r>
                <a:rPr lang="en-US" sz="2000" dirty="0">
                  <a:latin typeface="Times New Roman" pitchFamily="18" charset="0"/>
                </a:rPr>
                <a:t> </a:t>
              </a:r>
              <a:r>
                <a:rPr lang="en-US" sz="2000" dirty="0" err="1">
                  <a:latin typeface="Times New Roman" pitchFamily="18" charset="0"/>
                </a:rPr>
                <a:t>với</a:t>
              </a:r>
              <a:r>
                <a:rPr lang="en-US" sz="2000" dirty="0">
                  <a:latin typeface="Times New Roman" pitchFamily="18" charset="0"/>
                </a:rPr>
                <a:t> 27</a:t>
              </a:r>
            </a:p>
          </p:txBody>
        </p:sp>
      </p:grpSp>
      <p:sp>
        <p:nvSpPr>
          <p:cNvPr id="104460" name="Text Box 12"/>
          <p:cNvSpPr txBox="1">
            <a:spLocks noChangeArrowheads="1"/>
          </p:cNvSpPr>
          <p:nvPr/>
        </p:nvSpPr>
        <p:spPr bwMode="auto">
          <a:xfrm>
            <a:off x="2819400" y="1219200"/>
            <a:ext cx="60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/>
              <a:t>X</a:t>
            </a:r>
          </a:p>
        </p:txBody>
      </p:sp>
      <p:sp>
        <p:nvSpPr>
          <p:cNvPr id="104461" name="Text Box 13"/>
          <p:cNvSpPr txBox="1">
            <a:spLocks noChangeArrowheads="1"/>
          </p:cNvSpPr>
          <p:nvPr/>
        </p:nvSpPr>
        <p:spPr bwMode="auto">
          <a:xfrm>
            <a:off x="5257800" y="121920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/>
              <a:t>27</a:t>
            </a:r>
          </a:p>
        </p:txBody>
      </p: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3429000" y="1066800"/>
            <a:ext cx="30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/>
              <a:t>.</a:t>
            </a:r>
          </a:p>
        </p:txBody>
      </p:sp>
      <p:sp>
        <p:nvSpPr>
          <p:cNvPr id="104463" name="Text Box 15"/>
          <p:cNvSpPr txBox="1">
            <a:spLocks noChangeArrowheads="1"/>
          </p:cNvSpPr>
          <p:nvPr/>
        </p:nvSpPr>
        <p:spPr bwMode="auto">
          <a:xfrm>
            <a:off x="4572000" y="12192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=</a:t>
            </a:r>
          </a:p>
        </p:txBody>
      </p:sp>
      <p:graphicFrame>
        <p:nvGraphicFramePr>
          <p:cNvPr id="104466" name="Object 18"/>
          <p:cNvGraphicFramePr>
            <a:graphicFrameLocks noGrp="1" noChangeAspect="1"/>
          </p:cNvGraphicFramePr>
          <p:nvPr>
            <p:ph/>
          </p:nvPr>
        </p:nvGraphicFramePr>
        <p:xfrm>
          <a:off x="3810000" y="914400"/>
          <a:ext cx="7080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9" name="Equation" r:id="rId3" imgW="139680" imgH="393480" progId="">
                  <p:embed/>
                </p:oleObj>
              </mc:Choice>
              <mc:Fallback>
                <p:oleObj name="Equation" r:id="rId3" imgW="1396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14400"/>
                        <a:ext cx="7080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68" name="Text Box 20"/>
          <p:cNvSpPr txBox="1">
            <a:spLocks noChangeArrowheads="1"/>
          </p:cNvSpPr>
          <p:nvPr/>
        </p:nvSpPr>
        <p:spPr bwMode="auto">
          <a:xfrm>
            <a:off x="685800" y="45720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2" name="Oval 3"/>
          <p:cNvSpPr>
            <a:spLocks noChangeArrowheads="1"/>
          </p:cNvSpPr>
          <p:nvPr/>
        </p:nvSpPr>
        <p:spPr bwMode="auto">
          <a:xfrm>
            <a:off x="2438400" y="4572000"/>
            <a:ext cx="990600" cy="990600"/>
          </a:xfrm>
          <a:prstGeom prst="ellipse">
            <a:avLst/>
          </a:prstGeom>
          <a:gradFill rotWithShape="1">
            <a:gsLst>
              <a:gs pos="0">
                <a:srgbClr val="FF3300"/>
              </a:gs>
              <a:gs pos="50000">
                <a:schemeClr val="bg1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6"/>
          <p:cNvSpPr>
            <a:spLocks noChangeArrowheads="1"/>
          </p:cNvSpPr>
          <p:nvPr/>
        </p:nvSpPr>
        <p:spPr bwMode="auto">
          <a:xfrm>
            <a:off x="914400" y="4724400"/>
            <a:ext cx="762000" cy="762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Oval 9"/>
          <p:cNvSpPr>
            <a:spLocks noChangeArrowheads="1"/>
          </p:cNvSpPr>
          <p:nvPr/>
        </p:nvSpPr>
        <p:spPr bwMode="auto">
          <a:xfrm>
            <a:off x="3810000" y="4038600"/>
            <a:ext cx="762000" cy="1905000"/>
          </a:xfrm>
          <a:prstGeom prst="ellipse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3429000" y="4648200"/>
            <a:ext cx="30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 smtClean="0"/>
              <a:t>:</a:t>
            </a:r>
            <a:endParaRPr lang="en-US" sz="4000" b="1" dirty="0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1905000" y="4830762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/>
              <a:t>=</a:t>
            </a:r>
          </a:p>
        </p:txBody>
      </p:sp>
      <p:graphicFrame>
        <p:nvGraphicFramePr>
          <p:cNvPr id="27" name="Object 18"/>
          <p:cNvGraphicFramePr>
            <a:graphicFrameLocks noChangeAspect="1"/>
          </p:cNvGraphicFramePr>
          <p:nvPr/>
        </p:nvGraphicFramePr>
        <p:xfrm>
          <a:off x="3810000" y="4419600"/>
          <a:ext cx="7080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0" name="Equation" r:id="rId5" imgW="139680" imgH="393480" progId="">
                  <p:embed/>
                </p:oleObj>
              </mc:Choice>
              <mc:Fallback>
                <p:oleObj name="Equation" r:id="rId5" imgW="139680" imgH="393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419600"/>
                        <a:ext cx="7080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13"/>
          <p:cNvSpPr txBox="1">
            <a:spLocks noChangeArrowheads="1"/>
          </p:cNvSpPr>
          <p:nvPr/>
        </p:nvSpPr>
        <p:spPr bwMode="auto">
          <a:xfrm>
            <a:off x="2590800" y="4768850"/>
            <a:ext cx="838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/>
              <a:t>27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1066800" y="4800600"/>
            <a:ext cx="60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/>
              <a:t>X</a:t>
            </a: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1279525" y="6019800"/>
            <a:ext cx="7331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</a:rPr>
              <a:t>cần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</a:rPr>
              <a:t>tìm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=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Giá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trị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phân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số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: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phân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số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tương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</a:rPr>
              <a:t>ứng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aphicFrame>
        <p:nvGraphicFramePr>
          <p:cNvPr id="104472" name="Object 24"/>
          <p:cNvGraphicFramePr>
            <a:graphicFrameLocks noChangeAspect="1"/>
          </p:cNvGraphicFramePr>
          <p:nvPr/>
        </p:nvGraphicFramePr>
        <p:xfrm>
          <a:off x="3886200" y="838200"/>
          <a:ext cx="488950" cy="139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1" name="Equation" r:id="rId6" imgW="190440" imgH="393480" progId="Equation.3">
                  <p:embed/>
                </p:oleObj>
              </mc:Choice>
              <mc:Fallback>
                <p:oleObj name="Equation" r:id="rId6" imgW="19044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838200"/>
                        <a:ext cx="488950" cy="1390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AutoShape 10"/>
          <p:cNvSpPr>
            <a:spLocks noChangeArrowheads="1"/>
          </p:cNvSpPr>
          <p:nvPr/>
        </p:nvSpPr>
        <p:spPr bwMode="auto">
          <a:xfrm rot="226356">
            <a:off x="4321398" y="2520382"/>
            <a:ext cx="2767282" cy="2344118"/>
          </a:xfrm>
          <a:prstGeom prst="wedgeEllipseCallout">
            <a:avLst>
              <a:gd name="adj1" fmla="val -51720"/>
              <a:gd name="adj2" fmla="val -103971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</a:rPr>
              <a:t>Phân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tương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ứng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</a:rPr>
              <a:t> </a:t>
            </a:r>
          </a:p>
        </p:txBody>
      </p:sp>
      <p:graphicFrame>
        <p:nvGraphicFramePr>
          <p:cNvPr id="104473" name="Object 25"/>
          <p:cNvGraphicFramePr>
            <a:graphicFrameLocks noChangeAspect="1"/>
          </p:cNvGraphicFramePr>
          <p:nvPr/>
        </p:nvGraphicFramePr>
        <p:xfrm>
          <a:off x="6329363" y="3686175"/>
          <a:ext cx="325437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2" name="Equation" r:id="rId8" imgW="126720" imgH="139680" progId="Equation.3">
                  <p:embed/>
                </p:oleObj>
              </mc:Choice>
              <mc:Fallback>
                <p:oleObj name="Equation" r:id="rId8" imgW="12672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3686175"/>
                        <a:ext cx="325437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5334000" y="1074003"/>
            <a:ext cx="83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2667000" y="4572000"/>
            <a:ext cx="83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4474" name="Object 26"/>
          <p:cNvGraphicFramePr>
            <a:graphicFrameLocks noChangeAspect="1"/>
          </p:cNvGraphicFramePr>
          <p:nvPr/>
        </p:nvGraphicFramePr>
        <p:xfrm>
          <a:off x="3886200" y="4419600"/>
          <a:ext cx="48895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3" name="Equation" r:id="rId10" imgW="190440" imgH="393480" progId="Equation.3">
                  <p:embed/>
                </p:oleObj>
              </mc:Choice>
              <mc:Fallback>
                <p:oleObj name="Equation" r:id="rId10" imgW="19044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419600"/>
                        <a:ext cx="488950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104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10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10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10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0" grpId="0"/>
      <p:bldP spid="104461" grpId="0"/>
      <p:bldP spid="104461" grpId="1"/>
      <p:bldP spid="104462" grpId="0"/>
      <p:bldP spid="104463" grpId="0"/>
      <p:bldP spid="22" grpId="0" animBg="1"/>
      <p:bldP spid="23" grpId="0" animBg="1"/>
      <p:bldP spid="24" grpId="0" animBg="1"/>
      <p:bldP spid="25" grpId="0"/>
      <p:bldP spid="26" grpId="0"/>
      <p:bldP spid="28" grpId="0"/>
      <p:bldP spid="28" grpId="1"/>
      <p:bldP spid="29" grpId="0"/>
      <p:bldP spid="30" grpId="0"/>
      <p:bldP spid="32" grpId="0" animBg="1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8382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l"/>
            <a:fld id="{8606C884-4B4D-4FD7-AA8F-292037048F2E}" type="datetime1">
              <a:rPr lang="en-US" sz="1400">
                <a:latin typeface="Tahoma" pitchFamily="34" charset="0"/>
              </a:rPr>
              <a:pPr algn="l"/>
              <a:t>1/29/2018</a:t>
            </a:fld>
            <a:endParaRPr lang="en-US" sz="1400">
              <a:latin typeface="Tahoma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7056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/>
            <a:fld id="{54C74E2E-C588-4D09-8A7D-E236BD7B302B}" type="slidenum">
              <a:rPr lang="en-US" sz="1400">
                <a:latin typeface="Tahoma" pitchFamily="34" charset="0"/>
              </a:rPr>
              <a:pPr algn="r"/>
              <a:t>7</a:t>
            </a:fld>
            <a:endParaRPr lang="en-US" sz="1400">
              <a:latin typeface="Tahoma" pitchFamily="34" charset="0"/>
            </a:endParaRPr>
          </a:p>
        </p:txBody>
      </p:sp>
      <p:sp>
        <p:nvSpPr>
          <p:cNvPr id="275460" name="AutoShape 4"/>
          <p:cNvSpPr>
            <a:spLocks noChangeArrowheads="1"/>
          </p:cNvSpPr>
          <p:nvPr/>
        </p:nvSpPr>
        <p:spPr bwMode="auto">
          <a:xfrm>
            <a:off x="715962" y="533400"/>
            <a:ext cx="2560638" cy="1371600"/>
          </a:xfrm>
          <a:custGeom>
            <a:avLst/>
            <a:gdLst>
              <a:gd name="T0" fmla="*/ 1920479 w 21600"/>
              <a:gd name="T1" fmla="*/ 0 h 21600"/>
              <a:gd name="T2" fmla="*/ 0 w 21600"/>
              <a:gd name="T3" fmla="*/ 685800 h 21600"/>
              <a:gd name="T4" fmla="*/ 1920479 w 21600"/>
              <a:gd name="T5" fmla="*/ 1371600 h 21600"/>
              <a:gd name="T6" fmla="*/ 2560638 w 21600"/>
              <a:gd name="T7" fmla="*/ 685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3600" b="1" dirty="0">
                <a:solidFill>
                  <a:schemeClr val="bg1"/>
                </a:solidFill>
                <a:latin typeface=".VnTime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.VnTime" pitchFamily="34" charset="0"/>
              </a:rPr>
              <a:t>Quy</a:t>
            </a:r>
            <a:r>
              <a:rPr lang="en-US" sz="3600" b="1" dirty="0">
                <a:solidFill>
                  <a:schemeClr val="bg1"/>
                </a:solidFill>
                <a:latin typeface=".VnTime" pitchFamily="34" charset="0"/>
              </a:rPr>
              <a:t> t¾c</a:t>
            </a:r>
          </a:p>
        </p:txBody>
      </p:sp>
      <p:sp>
        <p:nvSpPr>
          <p:cNvPr id="275462" name="AutoShape 6"/>
          <p:cNvSpPr>
            <a:spLocks noChangeArrowheads="1"/>
          </p:cNvSpPr>
          <p:nvPr/>
        </p:nvSpPr>
        <p:spPr bwMode="auto">
          <a:xfrm>
            <a:off x="293688" y="2019300"/>
            <a:ext cx="8850312" cy="2454275"/>
          </a:xfrm>
          <a:prstGeom prst="roundRect">
            <a:avLst>
              <a:gd name="adj" fmla="val 16667"/>
            </a:avLst>
          </a:prstGeom>
          <a:solidFill>
            <a:srgbClr val="D1FFFF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100000"/>
              </a:spcBef>
              <a:spcAft>
                <a:spcPct val="50000"/>
              </a:spcAft>
            </a:pPr>
            <a:r>
              <a:rPr lang="en-US" sz="3600" b="1" dirty="0" err="1">
                <a:latin typeface="Times New Roman" pitchFamily="18" charset="0"/>
              </a:rPr>
              <a:t>Muốn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tìm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một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số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biết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>
                <a:latin typeface=".VnTime" pitchFamily="34" charset="0"/>
              </a:rPr>
              <a:t>         </a:t>
            </a:r>
            <a:r>
              <a:rPr lang="en-US" sz="3600" b="1" dirty="0" err="1" smtClean="0">
                <a:latin typeface="Times New Roman" pitchFamily="18" charset="0"/>
              </a:rPr>
              <a:t>của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số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</a:rPr>
              <a:t>đó</a:t>
            </a:r>
            <a:r>
              <a:rPr lang="en-US" sz="3600" b="1" dirty="0" smtClean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bằng</a:t>
            </a:r>
            <a:r>
              <a:rPr lang="en-US" sz="3600" b="1" dirty="0">
                <a:latin typeface=".VnTime" pitchFamily="34" charset="0"/>
              </a:rPr>
              <a:t> </a:t>
            </a:r>
            <a:r>
              <a:rPr lang="en-US" sz="3600" b="1" dirty="0">
                <a:solidFill>
                  <a:srgbClr val="E60000"/>
                </a:solidFill>
                <a:latin typeface=".VnTime" pitchFamily="34" charset="0"/>
              </a:rPr>
              <a:t>a</a:t>
            </a:r>
          </a:p>
          <a:p>
            <a:pPr>
              <a:spcBef>
                <a:spcPct val="100000"/>
              </a:spcBef>
              <a:spcAft>
                <a:spcPct val="50000"/>
              </a:spcAft>
            </a:pPr>
            <a:r>
              <a:rPr lang="en-US" sz="3600" b="1" dirty="0" smtClean="0">
                <a:latin typeface="Times New Roman" pitchFamily="18" charset="0"/>
              </a:rPr>
              <a:t>             Ta </a:t>
            </a:r>
            <a:r>
              <a:rPr lang="en-US" sz="3600" b="1" dirty="0" err="1">
                <a:latin typeface="Times New Roman" pitchFamily="18" charset="0"/>
              </a:rPr>
              <a:t>tính</a:t>
            </a:r>
            <a:r>
              <a:rPr lang="en-US" sz="3600" b="1" dirty="0">
                <a:latin typeface=".VnTime" pitchFamily="34" charset="0"/>
              </a:rPr>
              <a:t>    </a:t>
            </a:r>
            <a:r>
              <a:rPr lang="en-US" sz="3600" b="1" dirty="0" smtClean="0">
                <a:latin typeface=".VnTime" pitchFamily="34" charset="0"/>
              </a:rPr>
              <a:t>              </a:t>
            </a:r>
            <a:r>
              <a:rPr lang="en-US" sz="3600" b="1" dirty="0">
                <a:latin typeface=".VnTime" pitchFamily="34" charset="0"/>
              </a:rPr>
              <a:t>(</a:t>
            </a:r>
            <a:r>
              <a:rPr lang="en-US" sz="3600" b="1" dirty="0">
                <a:latin typeface="Times New Roman" pitchFamily="18" charset="0"/>
              </a:rPr>
              <a:t>m, n</a:t>
            </a:r>
            <a:r>
              <a:rPr lang="en-US" sz="3600" b="1" dirty="0">
                <a:latin typeface=".VnTime" pitchFamily="34" charset="0"/>
              </a:rPr>
              <a:t> </a:t>
            </a:r>
            <a:r>
              <a:rPr lang="en-US" sz="3600" b="1" dirty="0">
                <a:latin typeface=".VnTime" pitchFamily="34" charset="0"/>
                <a:sym typeface="Symbol" pitchFamily="18" charset="2"/>
              </a:rPr>
              <a:t></a:t>
            </a:r>
            <a:r>
              <a:rPr lang="en-US" sz="3600" b="1" dirty="0">
                <a:latin typeface="Times New Roman" pitchFamily="18" charset="0"/>
                <a:sym typeface="Symbol" pitchFamily="18" charset="2"/>
              </a:rPr>
              <a:t>N</a:t>
            </a:r>
            <a:r>
              <a:rPr lang="en-US" sz="3600" b="1" baseline="30000" dirty="0">
                <a:latin typeface="Times New Roman" pitchFamily="18" charset="0"/>
                <a:sym typeface="Symbol" pitchFamily="18" charset="2"/>
              </a:rPr>
              <a:t>*</a:t>
            </a:r>
            <a:r>
              <a:rPr lang="en-US" sz="3600" b="1" dirty="0">
                <a:latin typeface="Times New Roman" pitchFamily="18" charset="0"/>
              </a:rPr>
              <a:t>)</a:t>
            </a:r>
            <a:r>
              <a:rPr lang="en-US" sz="3600" b="1" dirty="0">
                <a:latin typeface=".VnTime" pitchFamily="34" charset="0"/>
              </a:rPr>
              <a:t>  </a:t>
            </a:r>
          </a:p>
        </p:txBody>
      </p:sp>
      <p:graphicFrame>
        <p:nvGraphicFramePr>
          <p:cNvPr id="275463" name="Object 7"/>
          <p:cNvGraphicFramePr>
            <a:graphicFrameLocks noChangeAspect="1"/>
          </p:cNvGraphicFramePr>
          <p:nvPr/>
        </p:nvGraphicFramePr>
        <p:xfrm>
          <a:off x="4876800" y="2057400"/>
          <a:ext cx="722313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Equation" r:id="rId3" imgW="180860" imgH="380876" progId="Equation.3">
                  <p:embed/>
                </p:oleObj>
              </mc:Choice>
              <mc:Fallback>
                <p:oleObj name="Equation" r:id="rId3" imgW="180860" imgH="380876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057400"/>
                        <a:ext cx="722313" cy="1185863"/>
                      </a:xfrm>
                      <a:prstGeom prst="rect">
                        <a:avLst/>
                      </a:prstGeom>
                      <a:solidFill>
                        <a:srgbClr val="D1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76200" cmpd="tri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64" name="Object 8"/>
          <p:cNvGraphicFramePr>
            <a:graphicFrameLocks noChangeAspect="1"/>
          </p:cNvGraphicFramePr>
          <p:nvPr/>
        </p:nvGraphicFramePr>
        <p:xfrm>
          <a:off x="3581400" y="3352800"/>
          <a:ext cx="1555750" cy="1096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Equation" r:id="rId5" imgW="438114" imgH="380876" progId="Equation.3">
                  <p:embed/>
                </p:oleObj>
              </mc:Choice>
              <mc:Fallback>
                <p:oleObj name="Equation" r:id="rId5" imgW="438114" imgH="38087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352800"/>
                        <a:ext cx="1555750" cy="1096963"/>
                      </a:xfrm>
                      <a:prstGeom prst="rect">
                        <a:avLst/>
                      </a:prstGeom>
                      <a:solidFill>
                        <a:srgbClr val="D1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76200" cmpd="tri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5465" name="Object 9"/>
          <p:cNvGraphicFramePr>
            <a:graphicFrameLocks noChangeAspect="1"/>
          </p:cNvGraphicFramePr>
          <p:nvPr/>
        </p:nvGraphicFramePr>
        <p:xfrm>
          <a:off x="5589588" y="4800600"/>
          <a:ext cx="1801812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Equation" r:id="rId7" imgW="638140" imgH="400042" progId="Equation.3">
                  <p:embed/>
                </p:oleObj>
              </mc:Choice>
              <mc:Fallback>
                <p:oleObj name="Equation" r:id="rId7" imgW="638140" imgH="40004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588" y="4800600"/>
                        <a:ext cx="1801812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7" name="Text Box 11"/>
          <p:cNvSpPr txBox="1">
            <a:spLocks noChangeArrowheads="1"/>
          </p:cNvSpPr>
          <p:nvPr/>
        </p:nvSpPr>
        <p:spPr bwMode="auto">
          <a:xfrm>
            <a:off x="1219200" y="5105400"/>
            <a:ext cx="4937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Hay</a:t>
            </a:r>
            <a:r>
              <a:rPr lang="en-US" sz="3200" b="1">
                <a:latin typeface=".VnTime" pitchFamily="34" charset="0"/>
              </a:rPr>
              <a:t>      </a:t>
            </a:r>
            <a:r>
              <a:rPr lang="en-US" sz="3200" b="1">
                <a:latin typeface="Times New Roman" pitchFamily="18" charset="0"/>
              </a:rPr>
              <a:t>của x bằng </a:t>
            </a:r>
            <a:r>
              <a:rPr lang="en-US" sz="3200" b="1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3200" b="1">
                <a:latin typeface="Times New Roman" pitchFamily="18" charset="0"/>
              </a:rPr>
              <a:t> thì</a:t>
            </a:r>
          </a:p>
        </p:txBody>
      </p:sp>
      <p:graphicFrame>
        <p:nvGraphicFramePr>
          <p:cNvPr id="275468" name="Object 12"/>
          <p:cNvGraphicFramePr>
            <a:graphicFrameLocks noChangeAspect="1"/>
          </p:cNvGraphicFramePr>
          <p:nvPr/>
        </p:nvGraphicFramePr>
        <p:xfrm>
          <a:off x="2070100" y="4876800"/>
          <a:ext cx="6731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9" name="Equation" r:id="rId9" imgW="228640" imgH="400042" progId="Equation.3">
                  <p:embed/>
                </p:oleObj>
              </mc:Choice>
              <mc:Fallback>
                <p:oleObj name="Equation" r:id="rId9" imgW="228640" imgH="40004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100" y="4876800"/>
                        <a:ext cx="6731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 cmpd="dbl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5469" name="Text Box 13"/>
          <p:cNvSpPr txBox="1">
            <a:spLocks noChangeArrowheads="1"/>
          </p:cNvSpPr>
          <p:nvPr/>
        </p:nvSpPr>
        <p:spPr bwMode="auto">
          <a:xfrm>
            <a:off x="1492250" y="5965825"/>
            <a:ext cx="26511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(m, n </a:t>
            </a:r>
            <a:r>
              <a:rPr lang="en-US" sz="3200" b="1">
                <a:latin typeface="Times New Roman" pitchFamily="18" charset="0"/>
                <a:sym typeface="Symbol" pitchFamily="18" charset="2"/>
              </a:rPr>
              <a:t>N*</a:t>
            </a:r>
            <a:r>
              <a:rPr lang="en-US" sz="3200" b="1">
                <a:latin typeface="Times New Roman" pitchFamily="18" charset="0"/>
              </a:rPr>
              <a:t>)</a:t>
            </a:r>
          </a:p>
        </p:txBody>
      </p:sp>
      <p:pic>
        <p:nvPicPr>
          <p:cNvPr id="19469" name="Picture 21" descr="buch005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-762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3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 descr="POINSET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5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75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5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5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5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75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75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0" grpId="0" animBg="1"/>
      <p:bldP spid="275462" grpId="0" animBg="1"/>
      <p:bldP spid="275467" grpId="0"/>
      <p:bldP spid="2754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1295400" y="1524000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a)</a:t>
            </a:r>
            <a:r>
              <a:rPr lang="en-US" sz="2800" dirty="0" err="1">
                <a:latin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</a:rPr>
              <a:t>       </a:t>
            </a:r>
            <a:r>
              <a:rPr lang="en-US" sz="2800" dirty="0" err="1">
                <a:latin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đó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</a:rPr>
              <a:t> 14</a:t>
            </a:r>
            <a:endParaRPr lang="en-US" sz="2800" i="1" dirty="0">
              <a:latin typeface="Times New Roman" pitchFamily="18" charset="0"/>
            </a:endParaRPr>
          </a:p>
        </p:txBody>
      </p:sp>
      <p:graphicFrame>
        <p:nvGraphicFramePr>
          <p:cNvPr id="7" name="Object 18"/>
          <p:cNvGraphicFramePr>
            <a:graphicFrameLocks noChangeAspect="1"/>
          </p:cNvGraphicFramePr>
          <p:nvPr/>
        </p:nvGraphicFramePr>
        <p:xfrm>
          <a:off x="4100513" y="1371600"/>
          <a:ext cx="395287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3" imgW="152334" imgH="393529" progId="">
                  <p:embed/>
                </p:oleObj>
              </mc:Choice>
              <mc:Fallback>
                <p:oleObj name="Equation" r:id="rId3" imgW="152334" imgH="393529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0513" y="1371600"/>
                        <a:ext cx="395287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524000" y="3581400"/>
            <a:ext cx="5943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b)</a:t>
            </a:r>
            <a:r>
              <a:rPr lang="en-US" sz="2800" dirty="0" err="1">
                <a:latin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một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</a:rPr>
              <a:t>          </a:t>
            </a:r>
            <a:r>
              <a:rPr lang="en-US" sz="2800" dirty="0" err="1">
                <a:latin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số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</a:rPr>
              <a:t>đó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</a:rPr>
              <a:t>bằng</a:t>
            </a:r>
            <a:endParaRPr lang="en-US" sz="2800" i="1" dirty="0">
              <a:latin typeface="Times New Roman" pitchFamily="18" charset="0"/>
            </a:endParaRPr>
          </a:p>
        </p:txBody>
      </p:sp>
      <p:graphicFrame>
        <p:nvGraphicFramePr>
          <p:cNvPr id="9" name="Object 21"/>
          <p:cNvGraphicFramePr>
            <a:graphicFrameLocks noChangeAspect="1"/>
          </p:cNvGraphicFramePr>
          <p:nvPr/>
        </p:nvGraphicFramePr>
        <p:xfrm>
          <a:off x="4419600" y="3505200"/>
          <a:ext cx="382587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5" imgW="228501" imgH="393529" progId="">
                  <p:embed/>
                </p:oleObj>
              </mc:Choice>
              <mc:Fallback>
                <p:oleObj name="Equation" r:id="rId5" imgW="228501" imgH="393529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505200"/>
                        <a:ext cx="382587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2"/>
          <p:cNvGraphicFramePr>
            <a:graphicFrameLocks noChangeAspect="1"/>
          </p:cNvGraphicFramePr>
          <p:nvPr/>
        </p:nvGraphicFramePr>
        <p:xfrm>
          <a:off x="7229475" y="3536950"/>
          <a:ext cx="46672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7" imgW="228501" imgH="393529" progId="">
                  <p:embed/>
                </p:oleObj>
              </mc:Choice>
              <mc:Fallback>
                <p:oleObj name="Equation" r:id="rId7" imgW="228501" imgH="393529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9475" y="3536950"/>
                        <a:ext cx="466725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8"/>
          <p:cNvGraphicFramePr>
            <a:graphicFrameLocks noChangeAspect="1"/>
          </p:cNvGraphicFramePr>
          <p:nvPr/>
        </p:nvGraphicFramePr>
        <p:xfrm>
          <a:off x="3289300" y="2667000"/>
          <a:ext cx="9604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9" imgW="495085" imgH="393529" progId="">
                  <p:embed/>
                </p:oleObj>
              </mc:Choice>
              <mc:Fallback>
                <p:oleObj name="Equation" r:id="rId9" imgW="495085" imgH="393529" progId="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2667000"/>
                        <a:ext cx="960438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9"/>
          <p:cNvGraphicFramePr>
            <a:graphicFrameLocks noChangeAspect="1"/>
          </p:cNvGraphicFramePr>
          <p:nvPr/>
        </p:nvGraphicFramePr>
        <p:xfrm>
          <a:off x="4279900" y="2667000"/>
          <a:ext cx="8255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11" imgW="457002" imgH="393529" progId="">
                  <p:embed/>
                </p:oleObj>
              </mc:Choice>
              <mc:Fallback>
                <p:oleObj name="Equation" r:id="rId11" imgW="457002" imgH="393529" progId="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2667000"/>
                        <a:ext cx="825500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0"/>
          <p:cNvGraphicFramePr>
            <a:graphicFrameLocks noChangeAspect="1"/>
          </p:cNvGraphicFramePr>
          <p:nvPr/>
        </p:nvGraphicFramePr>
        <p:xfrm>
          <a:off x="5118100" y="2678113"/>
          <a:ext cx="990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13" imgW="520474" imgH="393529" progId="">
                  <p:embed/>
                </p:oleObj>
              </mc:Choice>
              <mc:Fallback>
                <p:oleObj name="Equation" r:id="rId13" imgW="520474" imgH="393529" progId="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2678113"/>
                        <a:ext cx="9906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41"/>
          <p:cNvSpPr>
            <a:spLocks noChangeArrowheads="1"/>
          </p:cNvSpPr>
          <p:nvPr/>
        </p:nvSpPr>
        <p:spPr bwMode="auto">
          <a:xfrm>
            <a:off x="2209800" y="4368800"/>
            <a:ext cx="2286203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phải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tìm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:</a:t>
            </a:r>
          </a:p>
        </p:txBody>
      </p:sp>
      <p:graphicFrame>
        <p:nvGraphicFramePr>
          <p:cNvPr id="15" name="Object 42"/>
          <p:cNvGraphicFramePr>
            <a:graphicFrameLocks noChangeAspect="1"/>
          </p:cNvGraphicFramePr>
          <p:nvPr/>
        </p:nvGraphicFramePr>
        <p:xfrm>
          <a:off x="2479675" y="5073650"/>
          <a:ext cx="949325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15" imgW="507780" imgH="393529" progId="">
                  <p:embed/>
                </p:oleObj>
              </mc:Choice>
              <mc:Fallback>
                <p:oleObj name="Equation" r:id="rId15" imgW="507780" imgH="393529" progId="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9675" y="5073650"/>
                        <a:ext cx="949325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43"/>
          <p:cNvGraphicFramePr>
            <a:graphicFrameLocks noChangeAspect="1"/>
          </p:cNvGraphicFramePr>
          <p:nvPr/>
        </p:nvGraphicFramePr>
        <p:xfrm>
          <a:off x="3517900" y="5029200"/>
          <a:ext cx="1116013" cy="7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17" imgW="596641" imgH="393529" progId="">
                  <p:embed/>
                </p:oleObj>
              </mc:Choice>
              <mc:Fallback>
                <p:oleObj name="Equation" r:id="rId17" imgW="596641" imgH="393529" progId="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5029200"/>
                        <a:ext cx="1116013" cy="7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44"/>
          <p:cNvGraphicFramePr>
            <a:graphicFrameLocks noChangeAspect="1"/>
          </p:cNvGraphicFramePr>
          <p:nvPr/>
        </p:nvGraphicFramePr>
        <p:xfrm>
          <a:off x="4724400" y="5029200"/>
          <a:ext cx="1116013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19" imgW="571252" imgH="393529" progId="">
                  <p:embed/>
                </p:oleObj>
              </mc:Choice>
              <mc:Fallback>
                <p:oleObj name="Equation" r:id="rId19" imgW="571252" imgH="393529" progId="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029200"/>
                        <a:ext cx="1116013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45"/>
          <p:cNvGraphicFramePr>
            <a:graphicFrameLocks noChangeAspect="1"/>
          </p:cNvGraphicFramePr>
          <p:nvPr/>
        </p:nvGraphicFramePr>
        <p:xfrm>
          <a:off x="6019800" y="5029200"/>
          <a:ext cx="8382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21" imgW="431613" imgH="393529" progId="">
                  <p:embed/>
                </p:oleObj>
              </mc:Choice>
              <mc:Fallback>
                <p:oleObj name="Equation" r:id="rId21" imgW="431613" imgH="393529" progId="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029200"/>
                        <a:ext cx="83820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1010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1"/>
          <p:cNvSpPr>
            <a:spLocks noChangeArrowheads="1"/>
          </p:cNvSpPr>
          <p:nvPr/>
        </p:nvSpPr>
        <p:spPr bwMode="auto">
          <a:xfrm>
            <a:off x="2298700" y="2159000"/>
            <a:ext cx="2806700" cy="52322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Số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phải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tìm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itchFamily="18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itchFamily="18" charset="0"/>
              </a:rPr>
              <a:t>:</a:t>
            </a:r>
          </a:p>
        </p:txBody>
      </p:sp>
      <p:pic>
        <p:nvPicPr>
          <p:cNvPr id="20" name="Picture 13" descr="POINSET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2400" y="5486400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2" descr="POINSET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6179" y="5455037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3" descr="POINSET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93819" y="172244"/>
            <a:ext cx="1277937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2" descr="POINSET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42875"/>
            <a:ext cx="127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4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3305224"/>
            <a:ext cx="3244850" cy="301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3048000" y="38100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</a:rPr>
              <a:t>350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</a:rPr>
              <a:t>Lít</a:t>
            </a:r>
            <a:endParaRPr lang="en-US" sz="2400" b="1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graphicFrame>
        <p:nvGraphicFramePr>
          <p:cNvPr id="8" name="Object 36"/>
          <p:cNvGraphicFramePr>
            <a:graphicFrameLocks noChangeAspect="1"/>
          </p:cNvGraphicFramePr>
          <p:nvPr/>
        </p:nvGraphicFramePr>
        <p:xfrm>
          <a:off x="3276600" y="4419600"/>
          <a:ext cx="6254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4" imgW="219192" imgH="380876" progId="Equation.3">
                  <p:embed/>
                </p:oleObj>
              </mc:Choice>
              <mc:Fallback>
                <p:oleObj name="Equation" r:id="rId4" imgW="219192" imgH="380876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19600"/>
                        <a:ext cx="625475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4495800" y="3505200"/>
            <a:ext cx="2133600" cy="889397"/>
            <a:chOff x="4320" y="1264"/>
            <a:chExt cx="1920" cy="747"/>
          </a:xfrm>
        </p:grpSpPr>
        <p:sp>
          <p:nvSpPr>
            <p:cNvPr id="10" name="Text Box 38"/>
            <p:cNvSpPr txBox="1">
              <a:spLocks noChangeArrowheads="1"/>
            </p:cNvSpPr>
            <p:nvPr/>
          </p:nvSpPr>
          <p:spPr bwMode="auto">
            <a:xfrm>
              <a:off x="4464" y="1520"/>
              <a:ext cx="1776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dirty="0" err="1">
                  <a:latin typeface="Times New Roman" pitchFamily="18" charset="0"/>
                </a:rPr>
                <a:t>Đã</a:t>
              </a:r>
              <a:r>
                <a:rPr lang="en-US" sz="3200" dirty="0">
                  <a:latin typeface="Times New Roman" pitchFamily="18" charset="0"/>
                </a:rPr>
                <a:t> </a:t>
              </a:r>
              <a:r>
                <a:rPr lang="en-US" sz="3200" dirty="0" err="1">
                  <a:latin typeface="Times New Roman" pitchFamily="18" charset="0"/>
                </a:rPr>
                <a:t>dùng</a:t>
              </a:r>
              <a:endParaRPr lang="en-US" sz="3200" dirty="0">
                <a:latin typeface="Times New Roman" pitchFamily="18" charset="0"/>
              </a:endParaRPr>
            </a:p>
          </p:txBody>
        </p:sp>
        <p:sp>
          <p:nvSpPr>
            <p:cNvPr id="11" name="AutoShape 39"/>
            <p:cNvSpPr>
              <a:spLocks/>
            </p:cNvSpPr>
            <p:nvPr/>
          </p:nvSpPr>
          <p:spPr bwMode="auto">
            <a:xfrm>
              <a:off x="4320" y="1264"/>
              <a:ext cx="74" cy="704"/>
            </a:xfrm>
            <a:prstGeom prst="rightBrace">
              <a:avLst>
                <a:gd name="adj1" fmla="val 6486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46"/>
          <p:cNvGrpSpPr>
            <a:grpSpLocks/>
          </p:cNvGrpSpPr>
          <p:nvPr/>
        </p:nvGrpSpPr>
        <p:grpSpPr bwMode="auto">
          <a:xfrm>
            <a:off x="4495801" y="4343400"/>
            <a:ext cx="3353012" cy="1752600"/>
            <a:chOff x="4320" y="1968"/>
            <a:chExt cx="2044" cy="912"/>
          </a:xfrm>
        </p:grpSpPr>
        <p:sp>
          <p:nvSpPr>
            <p:cNvPr id="13" name="Text Box 47"/>
            <p:cNvSpPr txBox="1">
              <a:spLocks noChangeArrowheads="1"/>
            </p:cNvSpPr>
            <p:nvPr/>
          </p:nvSpPr>
          <p:spPr bwMode="auto">
            <a:xfrm>
              <a:off x="4464" y="2064"/>
              <a:ext cx="1900" cy="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   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Còn</a:t>
              </a: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</a:p>
            <a:p>
              <a:pPr algn="l">
                <a:spcBef>
                  <a:spcPct val="50000"/>
                </a:spcBef>
              </a:pP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.VnTime" pitchFamily="34" charset="0"/>
                </a:rPr>
                <a:t>    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  <a:latin typeface=".VnTime" pitchFamily="34" charset="0"/>
                </a:rPr>
                <a:t>     </a:t>
              </a:r>
              <a:r>
                <a:rPr lang="en-US" sz="2800" b="1" dirty="0" smtClean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dung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tích</a:t>
              </a:r>
              <a:r>
                <a:rPr lang="en-US" sz="2800" b="1" dirty="0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2">
                      <a:lumMod val="50000"/>
                    </a:schemeClr>
                  </a:solidFill>
                  <a:latin typeface="Times New Roman" pitchFamily="18" charset="0"/>
                </a:rPr>
                <a:t>bể</a:t>
              </a:r>
              <a:endParaRPr lang="en-US" sz="28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4" name="Object 48"/>
            <p:cNvGraphicFramePr>
              <a:graphicFrameLocks noChangeAspect="1"/>
            </p:cNvGraphicFramePr>
            <p:nvPr/>
          </p:nvGraphicFramePr>
          <p:xfrm>
            <a:off x="4645" y="2246"/>
            <a:ext cx="352" cy="5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Equation" r:id="rId6" imgW="228501" imgH="393529" progId="Equation.3">
                    <p:embed/>
                  </p:oleObj>
                </mc:Choice>
                <mc:Fallback>
                  <p:oleObj name="Equation" r:id="rId6" imgW="228501" imgH="393529" progId="Equation.3">
                    <p:embed/>
                    <p:pic>
                      <p:nvPicPr>
                        <p:cNvPr id="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5" y="2246"/>
                          <a:ext cx="352" cy="5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AutoShape 49"/>
            <p:cNvSpPr>
              <a:spLocks/>
            </p:cNvSpPr>
            <p:nvPr/>
          </p:nvSpPr>
          <p:spPr bwMode="auto">
            <a:xfrm>
              <a:off x="4320" y="1968"/>
              <a:ext cx="88" cy="912"/>
            </a:xfrm>
            <a:prstGeom prst="rightBrace">
              <a:avLst>
                <a:gd name="adj1" fmla="val 86364"/>
                <a:gd name="adj2" fmla="val 50000"/>
              </a:avLst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" name="Text Box 50"/>
          <p:cNvSpPr txBox="1">
            <a:spLocks noChangeArrowheads="1"/>
          </p:cNvSpPr>
          <p:nvPr/>
        </p:nvSpPr>
        <p:spPr bwMode="auto">
          <a:xfrm>
            <a:off x="228600" y="304800"/>
            <a:ext cx="8382000" cy="1953868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lnSpc>
                <a:spcPct val="150000"/>
              </a:lnSpc>
              <a:spcBef>
                <a:spcPct val="50000"/>
              </a:spcBef>
            </a:pPr>
            <a:r>
              <a:rPr lang="en-US" sz="2800" b="1" dirty="0" err="1">
                <a:latin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bể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chứa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đầy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dùng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hết</a:t>
            </a:r>
            <a:r>
              <a:rPr lang="en-US" sz="2800" b="1" dirty="0">
                <a:latin typeface="Times New Roman" pitchFamily="18" charset="0"/>
              </a:rPr>
              <a:t> 350 </a:t>
            </a:r>
            <a:r>
              <a:rPr lang="en-US" sz="2800" b="1" dirty="0" err="1">
                <a:latin typeface="Times New Roman" pitchFamily="18" charset="0"/>
              </a:rPr>
              <a:t>lít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thì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bể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lại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lượng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bằng</a:t>
            </a:r>
            <a:r>
              <a:rPr lang="en-US" sz="2800" b="1" dirty="0">
                <a:latin typeface="Times New Roman" pitchFamily="18" charset="0"/>
              </a:rPr>
              <a:t>        dung </a:t>
            </a:r>
            <a:r>
              <a:rPr lang="en-US" sz="2800" b="1" dirty="0" err="1">
                <a:latin typeface="Times New Roman" pitchFamily="18" charset="0"/>
              </a:rPr>
              <a:t>tích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bể</a:t>
            </a:r>
            <a:r>
              <a:rPr lang="en-US" sz="2800" b="1" dirty="0">
                <a:latin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bể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này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chứa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được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bao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nhiêu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lít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</a:rPr>
              <a:t>?</a:t>
            </a:r>
          </a:p>
        </p:txBody>
      </p:sp>
      <p:graphicFrame>
        <p:nvGraphicFramePr>
          <p:cNvPr id="17" name="Object 51"/>
          <p:cNvGraphicFramePr>
            <a:graphicFrameLocks noChangeAspect="1"/>
          </p:cNvGraphicFramePr>
          <p:nvPr/>
        </p:nvGraphicFramePr>
        <p:xfrm>
          <a:off x="6534150" y="914400"/>
          <a:ext cx="743814" cy="984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8" imgW="228600" imgH="393480" progId="Equation.3">
                  <p:embed/>
                </p:oleObj>
              </mc:Choice>
              <mc:Fallback>
                <p:oleObj name="Equation" r:id="rId8" imgW="228600" imgH="3934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914400"/>
                        <a:ext cx="743814" cy="9843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744</Words>
  <Application>Microsoft Office PowerPoint</Application>
  <PresentationFormat>On-screen Show (4:3)</PresentationFormat>
  <Paragraphs>157</Paragraphs>
  <Slides>18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Office Theme</vt:lpstr>
      <vt:lpstr>Equation</vt:lpstr>
      <vt:lpstr>Microsoft Equation 3.0</vt:lpstr>
      <vt:lpstr>PowerPoint Presentation</vt:lpstr>
      <vt:lpstr>PowerPoint Presentation</vt:lpstr>
      <vt:lpstr>PowerPoint Presentation</vt:lpstr>
      <vt:lpstr>Tiết 97: Bài 15:  Tìm một số biết giá trị một phân số của số đó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Nối mỗi ý ở cột A với mỗi ý ở cột B  để được kết quả đúng</vt:lpstr>
      <vt:lpstr>PowerPoint Presentation</vt:lpstr>
      <vt:lpstr>Để chuẩn bị cho hè tới cửa hàng “Gấu bông” có giảm giá 45%  cho mỗi sản phẩm. Vậy chú gấu trắng này có giá gốc là bao nhiêu biết khi giảm giá 45% giá gốc của chú gấu trắng này khách hàng đã được giảm 135 000 đồng?</vt:lpstr>
      <vt:lpstr>Hướng dẫn về nhà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TRANBANG</dc:creator>
  <cp:lastModifiedBy>chuthien</cp:lastModifiedBy>
  <cp:revision>114</cp:revision>
  <dcterms:created xsi:type="dcterms:W3CDTF">2017-03-28T22:25:51Z</dcterms:created>
  <dcterms:modified xsi:type="dcterms:W3CDTF">2018-01-29T01:14:55Z</dcterms:modified>
</cp:coreProperties>
</file>