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275E3A-9044-42CB-9873-D3E628FCCFDF}" type="datetimeFigureOut">
              <a:rPr lang="vi-VN" smtClean="0"/>
              <a:t>04/07/2019</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793A7C-FBAA-4682-9883-6F7B244A6DE4}" type="slidenum">
              <a:rPr lang="vi-VN" smtClean="0"/>
              <a:t>‹#›</a:t>
            </a:fld>
            <a:endParaRPr lang="vi-VN"/>
          </a:p>
        </p:txBody>
      </p:sp>
    </p:spTree>
    <p:extLst>
      <p:ext uri="{BB962C8B-B14F-4D97-AF65-F5344CB8AC3E}">
        <p14:creationId xmlns:p14="http://schemas.microsoft.com/office/powerpoint/2010/main" val="198945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4017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3671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7632FD2-FC9F-42F9-B8FF-80175B39D277}" type="datetimeFigureOut">
              <a:rPr lang="vi-VN" smtClean="0"/>
              <a:t>04/07/2019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21DB7A-1ED9-47CA-A370-A4268F1C13DA}" type="slidenum">
              <a:rPr lang="vi-VN" smtClean="0"/>
              <a:t>‹#›</a:t>
            </a:fld>
            <a:endParaRPr lang="vi-V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346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632FD2-FC9F-42F9-B8FF-80175B39D277}" type="datetimeFigureOut">
              <a:rPr lang="vi-VN" smtClean="0"/>
              <a:t>04/07/2019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21DB7A-1ED9-47CA-A370-A4268F1C13DA}" type="slidenum">
              <a:rPr lang="vi-VN" smtClean="0"/>
              <a:t>‹#›</a:t>
            </a:fld>
            <a:endParaRPr lang="vi-VN"/>
          </a:p>
        </p:txBody>
      </p:sp>
    </p:spTree>
    <p:extLst>
      <p:ext uri="{BB962C8B-B14F-4D97-AF65-F5344CB8AC3E}">
        <p14:creationId xmlns:p14="http://schemas.microsoft.com/office/powerpoint/2010/main" val="2920096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632FD2-FC9F-42F9-B8FF-80175B39D277}" type="datetimeFigureOut">
              <a:rPr lang="vi-VN" smtClean="0"/>
              <a:t>04/07/2019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21DB7A-1ED9-47CA-A370-A4268F1C13DA}" type="slidenum">
              <a:rPr lang="vi-VN" smtClean="0"/>
              <a:t>‹#›</a:t>
            </a:fld>
            <a:endParaRPr lang="vi-VN"/>
          </a:p>
        </p:txBody>
      </p:sp>
    </p:spTree>
    <p:extLst>
      <p:ext uri="{BB962C8B-B14F-4D97-AF65-F5344CB8AC3E}">
        <p14:creationId xmlns:p14="http://schemas.microsoft.com/office/powerpoint/2010/main" val="3013188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632FD2-FC9F-42F9-B8FF-80175B39D277}" type="datetimeFigureOut">
              <a:rPr lang="vi-VN" smtClean="0"/>
              <a:t>04/07/2019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21DB7A-1ED9-47CA-A370-A4268F1C13DA}" type="slidenum">
              <a:rPr lang="vi-VN" smtClean="0"/>
              <a:t>‹#›</a:t>
            </a:fld>
            <a:endParaRPr lang="vi-VN"/>
          </a:p>
        </p:txBody>
      </p:sp>
    </p:spTree>
    <p:extLst>
      <p:ext uri="{BB962C8B-B14F-4D97-AF65-F5344CB8AC3E}">
        <p14:creationId xmlns:p14="http://schemas.microsoft.com/office/powerpoint/2010/main" val="3566203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632FD2-FC9F-42F9-B8FF-80175B39D277}" type="datetimeFigureOut">
              <a:rPr lang="vi-VN" smtClean="0"/>
              <a:t>04/07/2019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21DB7A-1ED9-47CA-A370-A4268F1C13DA}" type="slidenum">
              <a:rPr lang="vi-VN" smtClean="0"/>
              <a:t>‹#›</a:t>
            </a:fld>
            <a:endParaRPr lang="vi-V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8237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632FD2-FC9F-42F9-B8FF-80175B39D277}" type="datetimeFigureOut">
              <a:rPr lang="vi-VN" smtClean="0"/>
              <a:t>04/07/2019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C21DB7A-1ED9-47CA-A370-A4268F1C13DA}" type="slidenum">
              <a:rPr lang="vi-VN" smtClean="0"/>
              <a:t>‹#›</a:t>
            </a:fld>
            <a:endParaRPr lang="vi-VN"/>
          </a:p>
        </p:txBody>
      </p:sp>
    </p:spTree>
    <p:extLst>
      <p:ext uri="{BB962C8B-B14F-4D97-AF65-F5344CB8AC3E}">
        <p14:creationId xmlns:p14="http://schemas.microsoft.com/office/powerpoint/2010/main" val="2340663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632FD2-FC9F-42F9-B8FF-80175B39D277}" type="datetimeFigureOut">
              <a:rPr lang="vi-VN" smtClean="0"/>
              <a:t>04/07/2019</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1C21DB7A-1ED9-47CA-A370-A4268F1C13DA}" type="slidenum">
              <a:rPr lang="vi-VN" smtClean="0"/>
              <a:t>‹#›</a:t>
            </a:fld>
            <a:endParaRPr lang="vi-VN"/>
          </a:p>
        </p:txBody>
      </p:sp>
    </p:spTree>
    <p:extLst>
      <p:ext uri="{BB962C8B-B14F-4D97-AF65-F5344CB8AC3E}">
        <p14:creationId xmlns:p14="http://schemas.microsoft.com/office/powerpoint/2010/main" val="1103381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7632FD2-FC9F-42F9-B8FF-80175B39D277}" type="datetimeFigureOut">
              <a:rPr lang="vi-VN" smtClean="0"/>
              <a:t>04/07/2019</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1C21DB7A-1ED9-47CA-A370-A4268F1C13DA}" type="slidenum">
              <a:rPr lang="vi-VN" smtClean="0"/>
              <a:t>‹#›</a:t>
            </a:fld>
            <a:endParaRPr lang="vi-VN"/>
          </a:p>
        </p:txBody>
      </p:sp>
    </p:spTree>
    <p:extLst>
      <p:ext uri="{BB962C8B-B14F-4D97-AF65-F5344CB8AC3E}">
        <p14:creationId xmlns:p14="http://schemas.microsoft.com/office/powerpoint/2010/main" val="1950628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7632FD2-FC9F-42F9-B8FF-80175B39D277}" type="datetimeFigureOut">
              <a:rPr lang="vi-VN" smtClean="0"/>
              <a:t>04/07/2019</a:t>
            </a:fld>
            <a:endParaRPr lang="vi-V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vi-VN"/>
          </a:p>
        </p:txBody>
      </p:sp>
      <p:sp>
        <p:nvSpPr>
          <p:cNvPr id="9" name="Slide Number Placeholder 8"/>
          <p:cNvSpPr>
            <a:spLocks noGrp="1"/>
          </p:cNvSpPr>
          <p:nvPr>
            <p:ph type="sldNum" sz="quarter" idx="12"/>
          </p:nvPr>
        </p:nvSpPr>
        <p:spPr/>
        <p:txBody>
          <a:bodyPr/>
          <a:lstStyle/>
          <a:p>
            <a:fld id="{1C21DB7A-1ED9-47CA-A370-A4268F1C13DA}" type="slidenum">
              <a:rPr lang="vi-VN" smtClean="0"/>
              <a:t>‹#›</a:t>
            </a:fld>
            <a:endParaRPr lang="vi-VN"/>
          </a:p>
        </p:txBody>
      </p:sp>
    </p:spTree>
    <p:extLst>
      <p:ext uri="{BB962C8B-B14F-4D97-AF65-F5344CB8AC3E}">
        <p14:creationId xmlns:p14="http://schemas.microsoft.com/office/powerpoint/2010/main" val="922278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7632FD2-FC9F-42F9-B8FF-80175B39D277}" type="datetimeFigureOut">
              <a:rPr lang="vi-VN" smtClean="0"/>
              <a:t>04/07/2019</a:t>
            </a:fld>
            <a:endParaRPr lang="vi-V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vi-V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C21DB7A-1ED9-47CA-A370-A4268F1C13DA}" type="slidenum">
              <a:rPr lang="vi-VN" smtClean="0"/>
              <a:t>‹#›</a:t>
            </a:fld>
            <a:endParaRPr lang="vi-VN"/>
          </a:p>
        </p:txBody>
      </p:sp>
    </p:spTree>
    <p:extLst>
      <p:ext uri="{BB962C8B-B14F-4D97-AF65-F5344CB8AC3E}">
        <p14:creationId xmlns:p14="http://schemas.microsoft.com/office/powerpoint/2010/main" val="1005204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632FD2-FC9F-42F9-B8FF-80175B39D277}" type="datetimeFigureOut">
              <a:rPr lang="vi-VN" smtClean="0"/>
              <a:t>04/07/2019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C21DB7A-1ED9-47CA-A370-A4268F1C13DA}" type="slidenum">
              <a:rPr lang="vi-VN" smtClean="0"/>
              <a:t>‹#›</a:t>
            </a:fld>
            <a:endParaRPr lang="vi-VN"/>
          </a:p>
        </p:txBody>
      </p:sp>
    </p:spTree>
    <p:extLst>
      <p:ext uri="{BB962C8B-B14F-4D97-AF65-F5344CB8AC3E}">
        <p14:creationId xmlns:p14="http://schemas.microsoft.com/office/powerpoint/2010/main" val="66642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7632FD2-FC9F-42F9-B8FF-80175B39D277}" type="datetimeFigureOut">
              <a:rPr lang="vi-VN" smtClean="0"/>
              <a:t>04/07/2019</a:t>
            </a:fld>
            <a:endParaRPr lang="vi-V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vi-V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C21DB7A-1ED9-47CA-A370-A4268F1C13DA}" type="slidenum">
              <a:rPr lang="vi-VN" smtClean="0"/>
              <a:t>‹#›</a:t>
            </a:fld>
            <a:endParaRPr lang="vi-V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3284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334250" y="900638"/>
            <a:ext cx="4689683" cy="2590800"/>
          </a:xfrm>
        </p:spPr>
        <p:txBody>
          <a:bodyPr>
            <a:noAutofit/>
          </a:bodyPr>
          <a:lstStyle/>
          <a:p>
            <a:pPr>
              <a:lnSpc>
                <a:spcPct val="150000"/>
              </a:lnSpc>
            </a:pPr>
            <a:r>
              <a:rPr lang="en-US" sz="3200" b="1" dirty="0">
                <a:latin typeface="Cambria" panose="02040503050406030204" pitchFamily="18" charset="0"/>
                <a:ea typeface="Cambria" panose="02040503050406030204" pitchFamily="18" charset="0"/>
              </a:rPr>
              <a:t>GIAO TIẾP TÍCH CỰC </a:t>
            </a:r>
            <a:r>
              <a:rPr lang="en-US" sz="3200" b="1" dirty="0" smtClean="0">
                <a:latin typeface="Cambria" panose="02040503050406030204" pitchFamily="18" charset="0"/>
                <a:ea typeface="Cambria" panose="02040503050406030204" pitchFamily="18" charset="0"/>
              </a:rPr>
              <a:t/>
            </a:r>
            <a:br>
              <a:rPr lang="en-US" sz="3200" b="1" dirty="0" smtClean="0">
                <a:latin typeface="Cambria" panose="02040503050406030204" pitchFamily="18" charset="0"/>
                <a:ea typeface="Cambria" panose="02040503050406030204" pitchFamily="18" charset="0"/>
              </a:rPr>
            </a:br>
            <a:r>
              <a:rPr lang="en-US" sz="3200" b="1" dirty="0" smtClean="0">
                <a:latin typeface="Cambria" panose="02040503050406030204" pitchFamily="18" charset="0"/>
                <a:ea typeface="Cambria" panose="02040503050406030204" pitchFamily="18" charset="0"/>
              </a:rPr>
              <a:t>VỚI </a:t>
            </a:r>
            <a:r>
              <a:rPr lang="en-US" sz="3200" b="1" dirty="0">
                <a:latin typeface="Cambria" panose="02040503050406030204" pitchFamily="18" charset="0"/>
                <a:ea typeface="Cambria" panose="02040503050406030204" pitchFamily="18" charset="0"/>
              </a:rPr>
              <a:t>HS VÀ PHHS</a:t>
            </a:r>
            <a:br>
              <a:rPr lang="en-US" sz="3200" b="1" dirty="0">
                <a:latin typeface="Cambria" panose="02040503050406030204" pitchFamily="18" charset="0"/>
                <a:ea typeface="Cambria" panose="02040503050406030204" pitchFamily="18" charset="0"/>
              </a:rPr>
            </a:br>
            <a:r>
              <a:rPr lang="en-US" sz="2000" b="1" dirty="0">
                <a:latin typeface="Cambria" panose="02040503050406030204" pitchFamily="18" charset="0"/>
                <a:ea typeface="Cambria" panose="02040503050406030204" pitchFamily="18" charset="0"/>
              </a:rPr>
              <a:t>(05/07/2019)</a:t>
            </a:r>
            <a:endParaRPr lang="en-US" sz="1800" b="1" dirty="0">
              <a:latin typeface="Cambria" panose="02040503050406030204" pitchFamily="18" charset="0"/>
              <a:ea typeface="Cambria" panose="02040503050406030204" pitchFamily="18" charset="0"/>
            </a:endParaRPr>
          </a:p>
        </p:txBody>
      </p:sp>
      <p:sp>
        <p:nvSpPr>
          <p:cNvPr id="2" name="Subtitle 1"/>
          <p:cNvSpPr>
            <a:spLocks noGrp="1"/>
          </p:cNvSpPr>
          <p:nvPr>
            <p:ph type="subTitle" idx="1"/>
          </p:nvPr>
        </p:nvSpPr>
        <p:spPr>
          <a:xfrm>
            <a:off x="6150656" y="5199105"/>
            <a:ext cx="7056869" cy="1143000"/>
          </a:xfrm>
        </p:spPr>
        <p:txBody>
          <a:bodyPr>
            <a:normAutofit/>
          </a:bodyPr>
          <a:lstStyle/>
          <a:p>
            <a:r>
              <a:rPr lang="en-US" sz="2000" b="1" i="1" dirty="0" err="1">
                <a:latin typeface="Cambria" panose="02040503050406030204" pitchFamily="18" charset="0"/>
                <a:ea typeface="Cambria" panose="02040503050406030204" pitchFamily="18" charset="0"/>
              </a:rPr>
              <a:t>Câu</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chuyện</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người</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làm</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giáo</a:t>
            </a:r>
            <a:r>
              <a:rPr lang="en-US" sz="2000" b="1" i="1" dirty="0">
                <a:latin typeface="Cambria" panose="02040503050406030204" pitchFamily="18" charset="0"/>
                <a:ea typeface="Cambria" panose="02040503050406030204" pitchFamily="18" charset="0"/>
              </a:rPr>
              <a:t> </a:t>
            </a:r>
            <a:r>
              <a:rPr lang="en-US" sz="2000" b="1" i="1" dirty="0" err="1">
                <a:latin typeface="Cambria" panose="02040503050406030204" pitchFamily="18" charset="0"/>
                <a:ea typeface="Cambria" panose="02040503050406030204" pitchFamily="18" charset="0"/>
              </a:rPr>
              <a:t>dục</a:t>
            </a:r>
            <a:r>
              <a:rPr lang="en-US" sz="2000" b="1" i="1" dirty="0">
                <a:latin typeface="Cambria" panose="02040503050406030204" pitchFamily="18" charset="0"/>
                <a:ea typeface="Cambria" panose="02040503050406030204" pitchFamily="18" charset="0"/>
              </a:rPr>
              <a:t>…</a:t>
            </a:r>
          </a:p>
        </p:txBody>
      </p:sp>
      <p:pic>
        <p:nvPicPr>
          <p:cNvPr id="2050" name="Picture 2" descr="logochuanconh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2757"/>
            <a:ext cx="5130320" cy="412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386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550" y="294588"/>
            <a:ext cx="8324850" cy="1371600"/>
          </a:xfrm>
        </p:spPr>
        <p:txBody>
          <a:bodyPr>
            <a:normAutofit/>
          </a:bodyPr>
          <a:lstStyle/>
          <a:p>
            <a:pPr algn="ctr"/>
            <a:r>
              <a:rPr lang="en-US" sz="4000" b="1" dirty="0">
                <a:latin typeface="Cambria" panose="02040503050406030204" pitchFamily="18" charset="0"/>
                <a:ea typeface="Cambria" panose="02040503050406030204" pitchFamily="18" charset="0"/>
                <a:cs typeface="Arial" panose="020B0604020202020204" pitchFamily="34" charset="0"/>
              </a:rPr>
              <a:t>5 </a:t>
            </a:r>
            <a:r>
              <a:rPr lang="en-US" sz="4000" b="1" dirty="0" err="1">
                <a:latin typeface="Cambria" panose="02040503050406030204" pitchFamily="18" charset="0"/>
                <a:ea typeface="Cambria" panose="02040503050406030204" pitchFamily="18" charset="0"/>
                <a:cs typeface="Arial" panose="020B0604020202020204" pitchFamily="34" charset="0"/>
              </a:rPr>
              <a:t>tình</a:t>
            </a:r>
            <a:r>
              <a:rPr lang="en-US" sz="4000" b="1" dirty="0">
                <a:latin typeface="Cambria" panose="02040503050406030204" pitchFamily="18" charset="0"/>
                <a:ea typeface="Cambria" panose="02040503050406030204" pitchFamily="18" charset="0"/>
                <a:cs typeface="Arial" panose="020B0604020202020204" pitchFamily="34" charset="0"/>
              </a:rPr>
              <a:t> </a:t>
            </a:r>
            <a:r>
              <a:rPr lang="en-US" sz="4000" b="1" dirty="0" err="1">
                <a:latin typeface="Cambria" panose="02040503050406030204" pitchFamily="18" charset="0"/>
                <a:ea typeface="Cambria" panose="02040503050406030204" pitchFamily="18" charset="0"/>
                <a:cs typeface="Arial" panose="020B0604020202020204" pitchFamily="34" charset="0"/>
              </a:rPr>
              <a:t>huống</a:t>
            </a:r>
            <a:r>
              <a:rPr lang="en-US" sz="4000" b="1" dirty="0">
                <a:latin typeface="Cambria" panose="02040503050406030204" pitchFamily="18" charset="0"/>
                <a:ea typeface="Cambria" panose="02040503050406030204" pitchFamily="18" charset="0"/>
                <a:cs typeface="Arial" panose="020B0604020202020204" pitchFamily="34" charset="0"/>
              </a:rPr>
              <a:t> </a:t>
            </a:r>
            <a:r>
              <a:rPr lang="en-US" sz="4000" b="1" dirty="0" err="1">
                <a:latin typeface="Cambria" panose="02040503050406030204" pitchFamily="18" charset="0"/>
                <a:ea typeface="Cambria" panose="02040503050406030204" pitchFamily="18" charset="0"/>
                <a:cs typeface="Arial" panose="020B0604020202020204" pitchFamily="34" charset="0"/>
              </a:rPr>
              <a:t>tại</a:t>
            </a:r>
            <a:r>
              <a:rPr lang="en-US" sz="4000" b="1" dirty="0">
                <a:latin typeface="Cambria" panose="02040503050406030204" pitchFamily="18" charset="0"/>
                <a:ea typeface="Cambria" panose="02040503050406030204" pitchFamily="18" charset="0"/>
                <a:cs typeface="Arial" panose="020B0604020202020204" pitchFamily="34" charset="0"/>
              </a:rPr>
              <a:t> </a:t>
            </a:r>
            <a:r>
              <a:rPr lang="en-US" sz="4000" b="1" dirty="0" err="1">
                <a:latin typeface="Cambria" panose="02040503050406030204" pitchFamily="18" charset="0"/>
                <a:ea typeface="Cambria" panose="02040503050406030204" pitchFamily="18" charset="0"/>
                <a:cs typeface="Arial" panose="020B0604020202020204" pitchFamily="34" charset="0"/>
              </a:rPr>
              <a:t>trường</a:t>
            </a:r>
            <a:r>
              <a:rPr lang="en-US" sz="4000" b="1" dirty="0">
                <a:latin typeface="Cambria" panose="02040503050406030204" pitchFamily="18" charset="0"/>
                <a:ea typeface="Cambria" panose="02040503050406030204" pitchFamily="18" charset="0"/>
                <a:cs typeface="Arial" panose="020B0604020202020204" pitchFamily="34" charset="0"/>
              </a:rPr>
              <a:t>/ </a:t>
            </a:r>
            <a:r>
              <a:rPr lang="en-US" sz="4000" b="1" dirty="0" err="1">
                <a:latin typeface="Cambria" panose="02040503050406030204" pitchFamily="18" charset="0"/>
                <a:ea typeface="Cambria" panose="02040503050406030204" pitchFamily="18" charset="0"/>
                <a:cs typeface="Arial" panose="020B0604020202020204" pitchFamily="34" charset="0"/>
              </a:rPr>
              <a:t>gia</a:t>
            </a:r>
            <a:r>
              <a:rPr lang="en-US" sz="4000" b="1" dirty="0">
                <a:latin typeface="Cambria" panose="02040503050406030204" pitchFamily="18" charset="0"/>
                <a:ea typeface="Cambria" panose="02040503050406030204" pitchFamily="18" charset="0"/>
                <a:cs typeface="Arial" panose="020B0604020202020204" pitchFamily="34" charset="0"/>
              </a:rPr>
              <a:t> </a:t>
            </a:r>
            <a:r>
              <a:rPr lang="en-US" sz="4000" b="1" dirty="0" err="1">
                <a:latin typeface="Cambria" panose="02040503050406030204" pitchFamily="18" charset="0"/>
                <a:ea typeface="Cambria" panose="02040503050406030204" pitchFamily="18" charset="0"/>
                <a:cs typeface="Arial" panose="020B0604020202020204" pitchFamily="34" charset="0"/>
              </a:rPr>
              <a:t>đình</a:t>
            </a:r>
            <a:endParaRPr lang="en-US" sz="4000" b="1" dirty="0">
              <a:latin typeface="Cambria" panose="02040503050406030204" pitchFamily="18" charset="0"/>
              <a:ea typeface="Cambria" panose="02040503050406030204" pitchFamily="18" charset="0"/>
              <a:cs typeface="Arial" panose="020B0604020202020204" pitchFamily="34" charset="0"/>
            </a:endParaRPr>
          </a:p>
        </p:txBody>
      </p:sp>
      <p:sp>
        <p:nvSpPr>
          <p:cNvPr id="3" name="Content Placeholder 2"/>
          <p:cNvSpPr>
            <a:spLocks noGrp="1"/>
          </p:cNvSpPr>
          <p:nvPr>
            <p:ph idx="1"/>
          </p:nvPr>
        </p:nvSpPr>
        <p:spPr>
          <a:xfrm>
            <a:off x="2373086" y="2269672"/>
            <a:ext cx="7929118" cy="3820233"/>
          </a:xfrm>
        </p:spPr>
        <p:txBody>
          <a:bodyPr>
            <a:noAutofit/>
          </a:bodyPr>
          <a:lstStyle/>
          <a:p>
            <a:pPr>
              <a:buFont typeface="Wingdings" panose="05000000000000000000" pitchFamily="2" charset="2"/>
              <a:buChar char="§"/>
            </a:pPr>
            <a:r>
              <a:rPr lang="vi-VN" dirty="0"/>
              <a:t>Tình huống 1: khi trẻ bùng nổ cảm xúc</a:t>
            </a:r>
          </a:p>
          <a:p>
            <a:pPr>
              <a:buFont typeface="Wingdings" panose="05000000000000000000" pitchFamily="2" charset="2"/>
              <a:buChar char="§"/>
            </a:pPr>
            <a:r>
              <a:rPr lang="vi-VN" dirty="0"/>
              <a:t>Tình huống 2: khi trẻ không hợp tác, làm theo</a:t>
            </a:r>
          </a:p>
          <a:p>
            <a:pPr>
              <a:buFont typeface="Wingdings" panose="05000000000000000000" pitchFamily="2" charset="2"/>
              <a:buChar char="§"/>
            </a:pPr>
            <a:r>
              <a:rPr lang="vi-VN" dirty="0"/>
              <a:t>Tình huống 3: khi trẻ mắc lỗi</a:t>
            </a:r>
          </a:p>
          <a:p>
            <a:pPr>
              <a:buFont typeface="Wingdings" panose="05000000000000000000" pitchFamily="2" charset="2"/>
              <a:buChar char="§"/>
            </a:pPr>
            <a:r>
              <a:rPr lang="vi-VN" dirty="0"/>
              <a:t>Tình huống 4: khi trẻ làm việc tốt, có thành tích</a:t>
            </a:r>
          </a:p>
          <a:p>
            <a:pPr>
              <a:buFont typeface="Wingdings" panose="05000000000000000000" pitchFamily="2" charset="2"/>
              <a:buChar char="§"/>
            </a:pPr>
            <a:r>
              <a:rPr lang="vi-VN" dirty="0"/>
              <a:t>Tình huống 5: khi trẻ muốn tự lập</a:t>
            </a:r>
          </a:p>
        </p:txBody>
      </p:sp>
    </p:spTree>
    <p:extLst>
      <p:ext uri="{BB962C8B-B14F-4D97-AF65-F5344CB8AC3E}">
        <p14:creationId xmlns:p14="http://schemas.microsoft.com/office/powerpoint/2010/main" val="33233284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670" y="323163"/>
            <a:ext cx="8507731" cy="1371600"/>
          </a:xfrm>
        </p:spPr>
        <p:txBody>
          <a:bodyPr>
            <a:normAutofit/>
          </a:bodyPr>
          <a:lstStyle/>
          <a:p>
            <a:r>
              <a:rPr lang="en-US" sz="2000" b="1" dirty="0">
                <a:latin typeface="Cambria" panose="02040503050406030204" pitchFamily="18" charset="0"/>
                <a:ea typeface="Cambria" panose="02040503050406030204" pitchFamily="18" charset="0"/>
                <a:cs typeface="Arial" panose="020B0604020202020204" pitchFamily="34" charset="0"/>
              </a:rPr>
              <a:t>TÌNH HUỐNG 1</a:t>
            </a:r>
            <a:br>
              <a:rPr lang="en-US" sz="2000" b="1" dirty="0">
                <a:latin typeface="Cambria" panose="02040503050406030204" pitchFamily="18" charset="0"/>
                <a:ea typeface="Cambria" panose="02040503050406030204" pitchFamily="18" charset="0"/>
                <a:cs typeface="Arial" panose="020B0604020202020204" pitchFamily="34" charset="0"/>
              </a:rPr>
            </a:br>
            <a:r>
              <a:rPr lang="en-US" b="1" i="1" dirty="0" err="1" smtClean="0">
                <a:latin typeface="Cambria" panose="02040503050406030204" pitchFamily="18" charset="0"/>
                <a:ea typeface="Cambria" panose="02040503050406030204" pitchFamily="18" charset="0"/>
                <a:cs typeface="Arial" panose="020B0604020202020204" pitchFamily="34" charset="0"/>
              </a:rPr>
              <a:t>Khi</a:t>
            </a:r>
            <a:r>
              <a:rPr lang="en-US" b="1" i="1" dirty="0" smtClean="0">
                <a:latin typeface="Cambria" panose="02040503050406030204" pitchFamily="18" charset="0"/>
                <a:ea typeface="Cambria" panose="02040503050406030204" pitchFamily="18" charset="0"/>
                <a:cs typeface="Arial" panose="020B0604020202020204" pitchFamily="34" charset="0"/>
              </a:rPr>
              <a:t> </a:t>
            </a:r>
            <a:r>
              <a:rPr lang="en-US" b="1" i="1" dirty="0" err="1" smtClean="0">
                <a:latin typeface="Cambria" panose="02040503050406030204" pitchFamily="18" charset="0"/>
                <a:ea typeface="Cambria" panose="02040503050406030204" pitchFamily="18" charset="0"/>
                <a:cs typeface="Arial" panose="020B0604020202020204" pitchFamily="34" charset="0"/>
              </a:rPr>
              <a:t>trẻ</a:t>
            </a:r>
            <a:r>
              <a:rPr lang="en-US" b="1" i="1" dirty="0" smtClean="0">
                <a:latin typeface="Cambria" panose="02040503050406030204" pitchFamily="18" charset="0"/>
                <a:ea typeface="Cambria" panose="02040503050406030204" pitchFamily="18" charset="0"/>
                <a:cs typeface="Arial" panose="020B0604020202020204" pitchFamily="34" charset="0"/>
              </a:rPr>
              <a:t> BÙNG NỔ </a:t>
            </a:r>
            <a:r>
              <a:rPr lang="en-US" b="1" i="1" dirty="0" err="1" smtClean="0">
                <a:latin typeface="Cambria" panose="02040503050406030204" pitchFamily="18" charset="0"/>
                <a:ea typeface="Cambria" panose="02040503050406030204" pitchFamily="18" charset="0"/>
                <a:cs typeface="Arial" panose="020B0604020202020204" pitchFamily="34" charset="0"/>
              </a:rPr>
              <a:t>cảm</a:t>
            </a:r>
            <a:r>
              <a:rPr lang="en-US" b="1" i="1" dirty="0" smtClean="0">
                <a:latin typeface="Cambria" panose="02040503050406030204" pitchFamily="18" charset="0"/>
                <a:ea typeface="Cambria" panose="02040503050406030204" pitchFamily="18" charset="0"/>
                <a:cs typeface="Arial" panose="020B0604020202020204" pitchFamily="34" charset="0"/>
              </a:rPr>
              <a:t> </a:t>
            </a:r>
            <a:r>
              <a:rPr lang="en-US" b="1" i="1" dirty="0" err="1" smtClean="0">
                <a:latin typeface="Cambria" panose="02040503050406030204" pitchFamily="18" charset="0"/>
                <a:ea typeface="Cambria" panose="02040503050406030204" pitchFamily="18" charset="0"/>
                <a:cs typeface="Arial" panose="020B0604020202020204" pitchFamily="34" charset="0"/>
              </a:rPr>
              <a:t>xúc</a:t>
            </a:r>
            <a:r>
              <a:rPr lang="en-US" b="1" i="1" dirty="0" smtClean="0">
                <a:latin typeface="Cambria" panose="02040503050406030204" pitchFamily="18" charset="0"/>
                <a:ea typeface="Cambria" panose="02040503050406030204" pitchFamily="18" charset="0"/>
                <a:cs typeface="Arial" panose="020B0604020202020204" pitchFamily="34" charset="0"/>
              </a:rPr>
              <a:t>!!!</a:t>
            </a:r>
            <a:endParaRPr lang="en-US" b="1" dirty="0">
              <a:latin typeface="Cambria" panose="02040503050406030204" pitchFamily="18" charset="0"/>
              <a:ea typeface="Cambria" panose="02040503050406030204" pitchFamily="18" charset="0"/>
              <a:cs typeface="Arial" panose="020B0604020202020204" pitchFamily="34" charset="0"/>
            </a:endParaRPr>
          </a:p>
        </p:txBody>
      </p:sp>
      <p:sp>
        <p:nvSpPr>
          <p:cNvPr id="3" name="Content Placeholder 2"/>
          <p:cNvSpPr>
            <a:spLocks noGrp="1"/>
          </p:cNvSpPr>
          <p:nvPr>
            <p:ph idx="1"/>
          </p:nvPr>
        </p:nvSpPr>
        <p:spPr>
          <a:xfrm>
            <a:off x="1670957" y="1869622"/>
            <a:ext cx="4555672" cy="4310743"/>
          </a:xfrm>
        </p:spPr>
        <p:txBody>
          <a:bodyPr>
            <a:noAutofit/>
          </a:bodyPr>
          <a:lstStyle/>
          <a:p>
            <a:pPr>
              <a:buFont typeface="Courier New" panose="02070309020205020404" pitchFamily="49" charset="0"/>
              <a:buChar char="o"/>
            </a:pPr>
            <a:r>
              <a:rPr lang="vi-VN" sz="2400" dirty="0"/>
              <a:t>Khước từ, chối bỏ</a:t>
            </a:r>
          </a:p>
          <a:p>
            <a:pPr>
              <a:buFont typeface="Courier New" panose="02070309020205020404" pitchFamily="49" charset="0"/>
              <a:buChar char="o"/>
            </a:pPr>
            <a:r>
              <a:rPr lang="vi-VN" sz="2400" dirty="0"/>
              <a:t>Triết lý</a:t>
            </a:r>
          </a:p>
          <a:p>
            <a:pPr>
              <a:buFont typeface="Courier New" panose="02070309020205020404" pitchFamily="49" charset="0"/>
              <a:buChar char="o"/>
            </a:pPr>
            <a:r>
              <a:rPr lang="vi-VN" sz="2400" dirty="0"/>
              <a:t>Giáo huấn, khuyên răn</a:t>
            </a:r>
          </a:p>
          <a:p>
            <a:pPr>
              <a:buFont typeface="Courier New" panose="02070309020205020404" pitchFamily="49" charset="0"/>
              <a:buChar char="o"/>
            </a:pPr>
            <a:r>
              <a:rPr lang="vi-VN" sz="2400" dirty="0"/>
              <a:t>Chất vất (Sao, tại sao)</a:t>
            </a:r>
          </a:p>
          <a:p>
            <a:pPr>
              <a:buFont typeface="Courier New" panose="02070309020205020404" pitchFamily="49" charset="0"/>
              <a:buChar char="o"/>
            </a:pPr>
            <a:r>
              <a:rPr lang="vi-VN" sz="2400" dirty="0"/>
              <a:t>Bênh vực bên kia</a:t>
            </a:r>
          </a:p>
          <a:p>
            <a:pPr>
              <a:buFont typeface="Courier New" panose="02070309020205020404" pitchFamily="49" charset="0"/>
              <a:buChar char="o"/>
            </a:pPr>
            <a:r>
              <a:rPr lang="vi-VN" sz="2400" dirty="0"/>
              <a:t>Thương hại</a:t>
            </a:r>
          </a:p>
          <a:p>
            <a:pPr>
              <a:buFont typeface="Courier New" panose="02070309020205020404" pitchFamily="49" charset="0"/>
              <a:buChar char="o"/>
            </a:pPr>
            <a:r>
              <a:rPr lang="vi-VN" sz="2400" dirty="0"/>
              <a:t>Phân tích tâm lý nửa vời</a:t>
            </a:r>
          </a:p>
          <a:p>
            <a:pPr>
              <a:buFont typeface="Courier New" panose="02070309020205020404" pitchFamily="49" charset="0"/>
              <a:buChar char="o"/>
            </a:pPr>
            <a:r>
              <a:rPr lang="vi-VN" sz="2400" dirty="0"/>
              <a:t>Thông cảm theo cách xã giao để dò cảm xúc người khác</a:t>
            </a:r>
          </a:p>
        </p:txBody>
      </p:sp>
      <p:sp>
        <p:nvSpPr>
          <p:cNvPr id="6" name="Content Placeholder 2"/>
          <p:cNvSpPr txBox="1">
            <a:spLocks/>
          </p:cNvSpPr>
          <p:nvPr/>
        </p:nvSpPr>
        <p:spPr>
          <a:xfrm>
            <a:off x="6185534" y="2269672"/>
            <a:ext cx="4555672" cy="4310743"/>
          </a:xfrm>
          <a:prstGeom prst="rect">
            <a:avLst/>
          </a:prstGeom>
        </p:spPr>
        <p:txBody>
          <a:bodyPr vert="horz" lIns="91440" tIns="45720" rIns="91440" bIns="45720" rtlCol="0">
            <a:noAutofit/>
          </a:bodyPr>
          <a:lstStyle>
            <a:lvl1pPr marL="240030" indent="-240030" algn="l" defTabSz="6858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480060" indent="-240030" algn="l" defTabSz="6858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720090" indent="-240030" algn="l" defTabSz="6858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960120" indent="-240030" algn="l" defTabSz="6858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200150" indent="-240030" algn="l" defTabSz="6858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440180" indent="-240030" algn="l" defTabSz="6858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1680210" indent="-240030" algn="l" defTabSz="6858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1920240" indent="-240030" algn="l" defTabSz="685800" rtl="0" eaLnBrk="1" latinLnBrk="0" hangingPunct="1">
              <a:lnSpc>
                <a:spcPct val="111000"/>
              </a:lnSpc>
              <a:spcBef>
                <a:spcPts val="930"/>
              </a:spcBef>
              <a:buFont typeface="Corbel" panose="020B0503020204020204" pitchFamily="34" charset="0"/>
              <a:buChar char="–"/>
              <a:defRPr sz="1400" kern="1200" baseline="0">
                <a:solidFill>
                  <a:schemeClr val="accent1">
                    <a:lumMod val="75000"/>
                  </a:schemeClr>
                </a:solidFill>
                <a:latin typeface="+mn-lt"/>
                <a:ea typeface="+mn-ea"/>
                <a:cs typeface="+mn-cs"/>
              </a:defRPr>
            </a:lvl8pPr>
            <a:lvl9pPr marL="2160270" indent="-240030" algn="l" defTabSz="685800" rtl="0" eaLnBrk="1" latinLnBrk="0" hangingPunct="1">
              <a:lnSpc>
                <a:spcPct val="111000"/>
              </a:lnSpc>
              <a:spcBef>
                <a:spcPts val="930"/>
              </a:spcBef>
              <a:buFont typeface="Corbel" panose="020B0503020204020204" pitchFamily="34" charset="0"/>
              <a:buChar char="–"/>
              <a:defRPr sz="1400" i="1" kern="1200" baseline="0">
                <a:solidFill>
                  <a:schemeClr val="accent1">
                    <a:lumMod val="75000"/>
                  </a:schemeClr>
                </a:solidFill>
                <a:latin typeface="+mn-lt"/>
                <a:ea typeface="+mn-ea"/>
                <a:cs typeface="+mn-cs"/>
              </a:defRPr>
            </a:lvl9pPr>
          </a:lstStyle>
          <a:p>
            <a:pPr>
              <a:buFont typeface="Courier New" panose="02070309020205020404" pitchFamily="49" charset="0"/>
              <a:buChar char="o"/>
            </a:pPr>
            <a:r>
              <a:rPr lang="vi-VN" sz="2400" dirty="0">
                <a:solidFill>
                  <a:srgbClr val="FF0000"/>
                </a:solidFill>
              </a:rPr>
              <a:t>Lắng nghe im lặng, chăm chú hết sức</a:t>
            </a:r>
          </a:p>
          <a:p>
            <a:pPr>
              <a:buFont typeface="Courier New" panose="02070309020205020404" pitchFamily="49" charset="0"/>
              <a:buChar char="o"/>
            </a:pPr>
            <a:r>
              <a:rPr lang="vi-VN" sz="2400" dirty="0">
                <a:solidFill>
                  <a:srgbClr val="FF0000"/>
                </a:solidFill>
              </a:rPr>
              <a:t>Công nhận cảm xúc của trẻ: Ồ, Ừ, Ra vậy...</a:t>
            </a:r>
          </a:p>
          <a:p>
            <a:pPr>
              <a:buFont typeface="Courier New" panose="02070309020205020404" pitchFamily="49" charset="0"/>
              <a:buChar char="o"/>
            </a:pPr>
            <a:r>
              <a:rPr lang="vi-VN" sz="2400" dirty="0">
                <a:solidFill>
                  <a:srgbClr val="FF0000"/>
                </a:solidFill>
              </a:rPr>
              <a:t>Đặt tên cảm xúc</a:t>
            </a:r>
          </a:p>
          <a:p>
            <a:pPr>
              <a:buFont typeface="Courier New" panose="02070309020205020404" pitchFamily="49" charset="0"/>
              <a:buChar char="o"/>
            </a:pPr>
            <a:r>
              <a:rPr lang="vi-VN" sz="2400" dirty="0">
                <a:solidFill>
                  <a:srgbClr val="FF0000"/>
                </a:solidFill>
              </a:rPr>
              <a:t>Nêu ra ước muốn mong đợi</a:t>
            </a:r>
          </a:p>
        </p:txBody>
      </p:sp>
      <p:pic>
        <p:nvPicPr>
          <p:cNvPr id="5" name="Picture 4"/>
          <p:cNvPicPr>
            <a:picLocks noChangeAspect="1"/>
          </p:cNvPicPr>
          <p:nvPr/>
        </p:nvPicPr>
        <p:blipFill>
          <a:blip r:embed="rId2"/>
          <a:stretch>
            <a:fillRect/>
          </a:stretch>
        </p:blipFill>
        <p:spPr>
          <a:xfrm>
            <a:off x="8162925" y="6125447"/>
            <a:ext cx="726688" cy="726688"/>
          </a:xfrm>
          <a:prstGeom prst="rect">
            <a:avLst/>
          </a:prstGeom>
        </p:spPr>
      </p:pic>
      <p:pic>
        <p:nvPicPr>
          <p:cNvPr id="7" name="Picture 6"/>
          <p:cNvPicPr>
            <a:picLocks noChangeAspect="1"/>
          </p:cNvPicPr>
          <p:nvPr/>
        </p:nvPicPr>
        <p:blipFill>
          <a:blip r:embed="rId3"/>
          <a:stretch>
            <a:fillRect/>
          </a:stretch>
        </p:blipFill>
        <p:spPr>
          <a:xfrm>
            <a:off x="2776934" y="6180365"/>
            <a:ext cx="1008433" cy="671771"/>
          </a:xfrm>
          <a:prstGeom prst="rect">
            <a:avLst/>
          </a:prstGeom>
        </p:spPr>
      </p:pic>
    </p:spTree>
    <p:extLst>
      <p:ext uri="{BB962C8B-B14F-4D97-AF65-F5344CB8AC3E}">
        <p14:creationId xmlns:p14="http://schemas.microsoft.com/office/powerpoint/2010/main" val="20499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additive="base">
                                        <p:cTn id="63" dur="500" fill="hold"/>
                                        <p:tgtEl>
                                          <p:spTgt spid="6"/>
                                        </p:tgtEl>
                                        <p:attrNameLst>
                                          <p:attrName>ppt_x</p:attrName>
                                        </p:attrNameLst>
                                      </p:cBhvr>
                                      <p:tavLst>
                                        <p:tav tm="0">
                                          <p:val>
                                            <p:strVal val="#ppt_x"/>
                                          </p:val>
                                        </p:tav>
                                        <p:tav tm="100000">
                                          <p:val>
                                            <p:strVal val="#ppt_x"/>
                                          </p:val>
                                        </p:tav>
                                      </p:tavLst>
                                    </p:anim>
                                    <p:anim calcmode="lin" valueType="num">
                                      <p:cBhvr additive="base">
                                        <p:cTn id="6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fade">
                                      <p:cBhvr>
                                        <p:cTn id="69" dur="500"/>
                                        <p:tgtEl>
                                          <p:spTgt spid="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7"/>
                                        </p:tgtEl>
                                        <p:attrNameLst>
                                          <p:attrName>style.visibility</p:attrName>
                                        </p:attrNameLst>
                                      </p:cBhvr>
                                      <p:to>
                                        <p:strVal val="visible"/>
                                      </p:to>
                                    </p:set>
                                    <p:animEffect transition="in" filter="fade">
                                      <p:cBhvr>
                                        <p:cTn id="7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669" y="268734"/>
            <a:ext cx="8507731" cy="1371600"/>
          </a:xfrm>
        </p:spPr>
        <p:txBody>
          <a:bodyPr>
            <a:normAutofit fontScale="90000"/>
          </a:bodyPr>
          <a:lstStyle/>
          <a:p>
            <a:r>
              <a:rPr lang="en-US" sz="2000" b="1" dirty="0">
                <a:latin typeface="Cambria" panose="02040503050406030204" pitchFamily="18" charset="0"/>
                <a:ea typeface="Cambria" panose="02040503050406030204" pitchFamily="18" charset="0"/>
                <a:cs typeface="Arial" panose="020B0604020202020204" pitchFamily="34" charset="0"/>
              </a:rPr>
              <a:t>TÌNH HUỐNG 2</a:t>
            </a:r>
            <a:r>
              <a:rPr lang="en-US" b="1" dirty="0" smtClean="0">
                <a:latin typeface="Cambria" panose="02040503050406030204" pitchFamily="18" charset="0"/>
                <a:ea typeface="Cambria" panose="02040503050406030204" pitchFamily="18" charset="0"/>
                <a:cs typeface="Arial" panose="020B0604020202020204" pitchFamily="34" charset="0"/>
              </a:rPr>
              <a:t/>
            </a:r>
            <a:br>
              <a:rPr lang="en-US" b="1" dirty="0" smtClean="0">
                <a:latin typeface="Cambria" panose="02040503050406030204" pitchFamily="18" charset="0"/>
                <a:ea typeface="Cambria" panose="02040503050406030204" pitchFamily="18" charset="0"/>
                <a:cs typeface="Arial" panose="020B0604020202020204" pitchFamily="34" charset="0"/>
              </a:rPr>
            </a:br>
            <a:r>
              <a:rPr lang="en-US" b="1" i="1" dirty="0" err="1" smtClean="0">
                <a:latin typeface="Cambria" panose="02040503050406030204" pitchFamily="18" charset="0"/>
                <a:ea typeface="Cambria" panose="02040503050406030204" pitchFamily="18" charset="0"/>
                <a:cs typeface="Arial" panose="020B0604020202020204" pitchFamily="34" charset="0"/>
              </a:rPr>
              <a:t>Khi</a:t>
            </a:r>
            <a:r>
              <a:rPr lang="en-US" b="1" i="1" dirty="0" smtClean="0">
                <a:latin typeface="Cambria" panose="02040503050406030204" pitchFamily="18" charset="0"/>
                <a:ea typeface="Cambria" panose="02040503050406030204" pitchFamily="18" charset="0"/>
                <a:cs typeface="Arial" panose="020B0604020202020204" pitchFamily="34" charset="0"/>
              </a:rPr>
              <a:t> </a:t>
            </a:r>
            <a:r>
              <a:rPr lang="en-US" b="1" i="1" dirty="0" err="1" smtClean="0">
                <a:latin typeface="Cambria" panose="02040503050406030204" pitchFamily="18" charset="0"/>
                <a:ea typeface="Cambria" panose="02040503050406030204" pitchFamily="18" charset="0"/>
                <a:cs typeface="Arial" panose="020B0604020202020204" pitchFamily="34" charset="0"/>
              </a:rPr>
              <a:t>trẻ</a:t>
            </a:r>
            <a:r>
              <a:rPr lang="en-US" b="1" i="1" dirty="0" smtClean="0">
                <a:latin typeface="Cambria" panose="02040503050406030204" pitchFamily="18" charset="0"/>
                <a:ea typeface="Cambria" panose="02040503050406030204" pitchFamily="18" charset="0"/>
                <a:cs typeface="Arial" panose="020B0604020202020204" pitchFamily="34" charset="0"/>
              </a:rPr>
              <a:t> KHÔNG HỢP TÁC, NGHE LỜI</a:t>
            </a:r>
            <a:endParaRPr lang="en-US" b="1" dirty="0">
              <a:latin typeface="Cambria" panose="02040503050406030204" pitchFamily="18" charset="0"/>
              <a:ea typeface="Cambria" panose="02040503050406030204" pitchFamily="18" charset="0"/>
              <a:cs typeface="Arial" panose="020B0604020202020204" pitchFamily="34" charset="0"/>
            </a:endParaRPr>
          </a:p>
        </p:txBody>
      </p:sp>
      <p:sp>
        <p:nvSpPr>
          <p:cNvPr id="3" name="Content Placeholder 2"/>
          <p:cNvSpPr>
            <a:spLocks noGrp="1"/>
          </p:cNvSpPr>
          <p:nvPr>
            <p:ph idx="1"/>
          </p:nvPr>
        </p:nvSpPr>
        <p:spPr>
          <a:xfrm>
            <a:off x="1670957" y="1607676"/>
            <a:ext cx="4555672" cy="5136024"/>
          </a:xfrm>
        </p:spPr>
        <p:txBody>
          <a:bodyPr>
            <a:noAutofit/>
          </a:bodyPr>
          <a:lstStyle/>
          <a:p>
            <a:pPr>
              <a:buFont typeface="Courier New" panose="02070309020205020404" pitchFamily="49" charset="0"/>
              <a:buChar char="o"/>
            </a:pPr>
            <a:r>
              <a:rPr lang="vi-VN" sz="2400" dirty="0"/>
              <a:t> Đổ lỗi, buộc tội</a:t>
            </a:r>
          </a:p>
          <a:p>
            <a:pPr>
              <a:buFont typeface="Courier New" panose="02070309020205020404" pitchFamily="49" charset="0"/>
              <a:buChar char="o"/>
            </a:pPr>
            <a:r>
              <a:rPr lang="vi-VN" sz="2400" dirty="0"/>
              <a:t>Mắng nhiếc, xỉ vả</a:t>
            </a:r>
          </a:p>
          <a:p>
            <a:pPr>
              <a:buFont typeface="Courier New" panose="02070309020205020404" pitchFamily="49" charset="0"/>
              <a:buChar char="o"/>
            </a:pPr>
            <a:r>
              <a:rPr lang="vi-VN" sz="2400" dirty="0"/>
              <a:t>Đe dọa/ Cảnh cáo</a:t>
            </a:r>
          </a:p>
          <a:p>
            <a:pPr>
              <a:buFont typeface="Courier New" panose="02070309020205020404" pitchFamily="49" charset="0"/>
              <a:buChar char="o"/>
            </a:pPr>
            <a:r>
              <a:rPr lang="vi-VN" sz="2400" dirty="0"/>
              <a:t>Ra lệnh</a:t>
            </a:r>
          </a:p>
          <a:p>
            <a:pPr>
              <a:buFont typeface="Courier New" panose="02070309020205020404" pitchFamily="49" charset="0"/>
              <a:buChar char="o"/>
            </a:pPr>
            <a:r>
              <a:rPr lang="vi-VN" sz="2400" dirty="0"/>
              <a:t>Giảng đạo</a:t>
            </a:r>
          </a:p>
          <a:p>
            <a:pPr>
              <a:buFont typeface="Courier New" panose="02070309020205020404" pitchFamily="49" charset="0"/>
              <a:buChar char="o"/>
            </a:pPr>
            <a:r>
              <a:rPr lang="vi-VN" sz="2400" dirty="0"/>
              <a:t>Tuyên bố sẽ chết, đường cùng</a:t>
            </a:r>
          </a:p>
          <a:p>
            <a:pPr>
              <a:buFont typeface="Courier New" panose="02070309020205020404" pitchFamily="49" charset="0"/>
              <a:buChar char="o"/>
            </a:pPr>
            <a:r>
              <a:rPr lang="vi-VN" sz="2400" dirty="0"/>
              <a:t>So sánh</a:t>
            </a:r>
          </a:p>
          <a:p>
            <a:pPr>
              <a:buFont typeface="Courier New" panose="02070309020205020404" pitchFamily="49" charset="0"/>
              <a:buChar char="o"/>
            </a:pPr>
            <a:r>
              <a:rPr lang="vi-VN" sz="2400" dirty="0"/>
              <a:t>Mỉa mai</a:t>
            </a:r>
          </a:p>
          <a:p>
            <a:pPr>
              <a:buFont typeface="Courier New" panose="02070309020205020404" pitchFamily="49" charset="0"/>
              <a:buChar char="o"/>
            </a:pPr>
            <a:r>
              <a:rPr lang="vi-VN" sz="2400" dirty="0"/>
              <a:t>Tiên đoán tiêu cực</a:t>
            </a:r>
          </a:p>
        </p:txBody>
      </p:sp>
      <p:sp>
        <p:nvSpPr>
          <p:cNvPr id="6" name="Content Placeholder 2"/>
          <p:cNvSpPr txBox="1">
            <a:spLocks/>
          </p:cNvSpPr>
          <p:nvPr/>
        </p:nvSpPr>
        <p:spPr>
          <a:xfrm>
            <a:off x="6185534" y="2269672"/>
            <a:ext cx="4555672" cy="4310743"/>
          </a:xfrm>
          <a:prstGeom prst="rect">
            <a:avLst/>
          </a:prstGeom>
        </p:spPr>
        <p:txBody>
          <a:bodyPr vert="horz" lIns="91440" tIns="45720" rIns="91440" bIns="45720" rtlCol="0">
            <a:noAutofit/>
          </a:bodyPr>
          <a:lstStyle>
            <a:lvl1pPr marL="240030" indent="-240030" algn="l" defTabSz="6858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480060" indent="-240030" algn="l" defTabSz="6858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720090" indent="-240030" algn="l" defTabSz="6858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960120" indent="-240030" algn="l" defTabSz="6858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200150" indent="-240030" algn="l" defTabSz="6858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440180" indent="-240030" algn="l" defTabSz="6858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1680210" indent="-240030" algn="l" defTabSz="6858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1920240" indent="-240030" algn="l" defTabSz="685800" rtl="0" eaLnBrk="1" latinLnBrk="0" hangingPunct="1">
              <a:lnSpc>
                <a:spcPct val="111000"/>
              </a:lnSpc>
              <a:spcBef>
                <a:spcPts val="930"/>
              </a:spcBef>
              <a:buFont typeface="Corbel" panose="020B0503020204020204" pitchFamily="34" charset="0"/>
              <a:buChar char="–"/>
              <a:defRPr sz="1400" kern="1200" baseline="0">
                <a:solidFill>
                  <a:schemeClr val="accent1">
                    <a:lumMod val="75000"/>
                  </a:schemeClr>
                </a:solidFill>
                <a:latin typeface="+mn-lt"/>
                <a:ea typeface="+mn-ea"/>
                <a:cs typeface="+mn-cs"/>
              </a:defRPr>
            </a:lvl8pPr>
            <a:lvl9pPr marL="2160270" indent="-240030" algn="l" defTabSz="685800" rtl="0" eaLnBrk="1" latinLnBrk="0" hangingPunct="1">
              <a:lnSpc>
                <a:spcPct val="111000"/>
              </a:lnSpc>
              <a:spcBef>
                <a:spcPts val="930"/>
              </a:spcBef>
              <a:buFont typeface="Corbel" panose="020B0503020204020204" pitchFamily="34" charset="0"/>
              <a:buChar char="–"/>
              <a:defRPr sz="1400" i="1" kern="1200" baseline="0">
                <a:solidFill>
                  <a:schemeClr val="accent1">
                    <a:lumMod val="75000"/>
                  </a:schemeClr>
                </a:solidFill>
                <a:latin typeface="+mn-lt"/>
                <a:ea typeface="+mn-ea"/>
                <a:cs typeface="+mn-cs"/>
              </a:defRPr>
            </a:lvl9pPr>
          </a:lstStyle>
          <a:p>
            <a:pPr>
              <a:buFont typeface="Courier New" panose="02070309020205020404" pitchFamily="49" charset="0"/>
              <a:buChar char="o"/>
            </a:pPr>
            <a:r>
              <a:rPr lang="vi-VN" sz="2400" dirty="0">
                <a:solidFill>
                  <a:srgbClr val="FF0000"/>
                </a:solidFill>
              </a:rPr>
              <a:t> Mô tả khách quan vấn đề</a:t>
            </a:r>
          </a:p>
          <a:p>
            <a:pPr>
              <a:buFont typeface="Courier New" panose="02070309020205020404" pitchFamily="49" charset="0"/>
              <a:buChar char="o"/>
            </a:pPr>
            <a:r>
              <a:rPr lang="vi-VN" sz="2400" dirty="0">
                <a:solidFill>
                  <a:srgbClr val="FF0000"/>
                </a:solidFill>
              </a:rPr>
              <a:t>Cung cấp những thông tin tri thức, logic khách quan</a:t>
            </a:r>
          </a:p>
          <a:p>
            <a:pPr>
              <a:buFont typeface="Courier New" panose="02070309020205020404" pitchFamily="49" charset="0"/>
              <a:buChar char="o"/>
            </a:pPr>
            <a:r>
              <a:rPr lang="vi-VN" sz="2400" dirty="0">
                <a:solidFill>
                  <a:srgbClr val="FF0000"/>
                </a:solidFill>
              </a:rPr>
              <a:t>Nói câu ngắn gọn</a:t>
            </a:r>
          </a:p>
          <a:p>
            <a:pPr>
              <a:buFont typeface="Courier New" panose="02070309020205020404" pitchFamily="49" charset="0"/>
              <a:buChar char="o"/>
            </a:pPr>
            <a:r>
              <a:rPr lang="vi-VN" sz="2400" dirty="0">
                <a:solidFill>
                  <a:srgbClr val="FF0000"/>
                </a:solidFill>
              </a:rPr>
              <a:t>Nói về cảm xúc của mình mà không đánh giá trẻ</a:t>
            </a:r>
          </a:p>
          <a:p>
            <a:pPr>
              <a:buFont typeface="Courier New" panose="02070309020205020404" pitchFamily="49" charset="0"/>
              <a:buChar char="o"/>
            </a:pPr>
            <a:r>
              <a:rPr lang="vi-VN" sz="2400" dirty="0">
                <a:solidFill>
                  <a:srgbClr val="FF0000"/>
                </a:solidFill>
              </a:rPr>
              <a:t>Viết tin nhắn</a:t>
            </a:r>
          </a:p>
        </p:txBody>
      </p:sp>
      <p:pic>
        <p:nvPicPr>
          <p:cNvPr id="5" name="Picture 4"/>
          <p:cNvPicPr>
            <a:picLocks noChangeAspect="1"/>
          </p:cNvPicPr>
          <p:nvPr/>
        </p:nvPicPr>
        <p:blipFill>
          <a:blip r:embed="rId2"/>
          <a:stretch>
            <a:fillRect/>
          </a:stretch>
        </p:blipFill>
        <p:spPr>
          <a:xfrm>
            <a:off x="8162925" y="6125447"/>
            <a:ext cx="726688" cy="726688"/>
          </a:xfrm>
          <a:prstGeom prst="rect">
            <a:avLst/>
          </a:prstGeom>
        </p:spPr>
      </p:pic>
      <p:pic>
        <p:nvPicPr>
          <p:cNvPr id="7" name="Picture 6"/>
          <p:cNvPicPr>
            <a:picLocks noChangeAspect="1"/>
          </p:cNvPicPr>
          <p:nvPr/>
        </p:nvPicPr>
        <p:blipFill>
          <a:blip r:embed="rId3"/>
          <a:stretch>
            <a:fillRect/>
          </a:stretch>
        </p:blipFill>
        <p:spPr>
          <a:xfrm>
            <a:off x="2776934" y="6180365"/>
            <a:ext cx="1008433" cy="671771"/>
          </a:xfrm>
          <a:prstGeom prst="rect">
            <a:avLst/>
          </a:prstGeom>
        </p:spPr>
      </p:pic>
    </p:spTree>
    <p:extLst>
      <p:ext uri="{BB962C8B-B14F-4D97-AF65-F5344CB8AC3E}">
        <p14:creationId xmlns:p14="http://schemas.microsoft.com/office/powerpoint/2010/main" val="223166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additive="base">
                                        <p:cTn id="61" dur="500" fill="hold"/>
                                        <p:tgtEl>
                                          <p:spTgt spid="6"/>
                                        </p:tgtEl>
                                        <p:attrNameLst>
                                          <p:attrName>ppt_x</p:attrName>
                                        </p:attrNameLst>
                                      </p:cBhvr>
                                      <p:tavLst>
                                        <p:tav tm="0">
                                          <p:val>
                                            <p:strVal val="#ppt_x"/>
                                          </p:val>
                                        </p:tav>
                                        <p:tav tm="100000">
                                          <p:val>
                                            <p:strVal val="#ppt_x"/>
                                          </p:val>
                                        </p:tav>
                                      </p:tavLst>
                                    </p:anim>
                                    <p:anim calcmode="lin" valueType="num">
                                      <p:cBhvr additive="base">
                                        <p:cTn id="6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fade">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669" y="268734"/>
            <a:ext cx="8507731" cy="1371600"/>
          </a:xfrm>
        </p:spPr>
        <p:txBody>
          <a:bodyPr>
            <a:normAutofit/>
          </a:bodyPr>
          <a:lstStyle/>
          <a:p>
            <a:pPr algn="ctr"/>
            <a:r>
              <a:rPr lang="en-US" sz="2000" b="1" dirty="0">
                <a:latin typeface="Cambria" panose="02040503050406030204" pitchFamily="18" charset="0"/>
                <a:ea typeface="Cambria" panose="02040503050406030204" pitchFamily="18" charset="0"/>
                <a:cs typeface="Arial" panose="020B0604020202020204" pitchFamily="34" charset="0"/>
              </a:rPr>
              <a:t>TÌNH HUỐNG 3</a:t>
            </a:r>
            <a:r>
              <a:rPr lang="en-US" b="1" dirty="0" smtClean="0">
                <a:latin typeface="Cambria" panose="02040503050406030204" pitchFamily="18" charset="0"/>
                <a:ea typeface="Cambria" panose="02040503050406030204" pitchFamily="18" charset="0"/>
                <a:cs typeface="Arial" panose="020B0604020202020204" pitchFamily="34" charset="0"/>
              </a:rPr>
              <a:t/>
            </a:r>
            <a:br>
              <a:rPr lang="en-US" b="1" dirty="0" smtClean="0">
                <a:latin typeface="Cambria" panose="02040503050406030204" pitchFamily="18" charset="0"/>
                <a:ea typeface="Cambria" panose="02040503050406030204" pitchFamily="18" charset="0"/>
                <a:cs typeface="Arial" panose="020B0604020202020204" pitchFamily="34" charset="0"/>
              </a:rPr>
            </a:br>
            <a:r>
              <a:rPr lang="en-US" b="1" i="1" dirty="0" err="1" smtClean="0">
                <a:latin typeface="Cambria" panose="02040503050406030204" pitchFamily="18" charset="0"/>
                <a:ea typeface="Cambria" panose="02040503050406030204" pitchFamily="18" charset="0"/>
                <a:cs typeface="Arial" panose="020B0604020202020204" pitchFamily="34" charset="0"/>
              </a:rPr>
              <a:t>Khi</a:t>
            </a:r>
            <a:r>
              <a:rPr lang="en-US" b="1" i="1" dirty="0" smtClean="0">
                <a:latin typeface="Cambria" panose="02040503050406030204" pitchFamily="18" charset="0"/>
                <a:ea typeface="Cambria" panose="02040503050406030204" pitchFamily="18" charset="0"/>
                <a:cs typeface="Arial" panose="020B0604020202020204" pitchFamily="34" charset="0"/>
              </a:rPr>
              <a:t> </a:t>
            </a:r>
            <a:r>
              <a:rPr lang="en-US" b="1" i="1" dirty="0" err="1" smtClean="0">
                <a:latin typeface="Cambria" panose="02040503050406030204" pitchFamily="18" charset="0"/>
                <a:ea typeface="Cambria" panose="02040503050406030204" pitchFamily="18" charset="0"/>
                <a:cs typeface="Arial" panose="020B0604020202020204" pitchFamily="34" charset="0"/>
              </a:rPr>
              <a:t>trẻ</a:t>
            </a:r>
            <a:r>
              <a:rPr lang="en-US" b="1" i="1" dirty="0" smtClean="0">
                <a:latin typeface="Cambria" panose="02040503050406030204" pitchFamily="18" charset="0"/>
                <a:ea typeface="Cambria" panose="02040503050406030204" pitchFamily="18" charset="0"/>
                <a:cs typeface="Arial" panose="020B0604020202020204" pitchFamily="34" charset="0"/>
              </a:rPr>
              <a:t> MẮC LỖI!!!</a:t>
            </a:r>
            <a:endParaRPr lang="en-US" b="1" dirty="0">
              <a:latin typeface="Cambria" panose="02040503050406030204" pitchFamily="18" charset="0"/>
              <a:ea typeface="Cambria" panose="02040503050406030204" pitchFamily="18" charset="0"/>
              <a:cs typeface="Arial" panose="020B0604020202020204" pitchFamily="34" charset="0"/>
            </a:endParaRPr>
          </a:p>
        </p:txBody>
      </p:sp>
      <p:sp>
        <p:nvSpPr>
          <p:cNvPr id="3" name="Content Placeholder 2"/>
          <p:cNvSpPr>
            <a:spLocks noGrp="1"/>
          </p:cNvSpPr>
          <p:nvPr>
            <p:ph idx="1"/>
          </p:nvPr>
        </p:nvSpPr>
        <p:spPr>
          <a:xfrm>
            <a:off x="1524000" y="1802931"/>
            <a:ext cx="4555672" cy="5136024"/>
          </a:xfrm>
        </p:spPr>
        <p:txBody>
          <a:bodyPr>
            <a:noAutofit/>
          </a:bodyPr>
          <a:lstStyle/>
          <a:p>
            <a:pPr marL="0" indent="0">
              <a:buNone/>
            </a:pPr>
            <a:r>
              <a:rPr lang="vi-VN" sz="2400" b="1" dirty="0">
                <a:solidFill>
                  <a:srgbClr val="0070C0"/>
                </a:solidFill>
              </a:rPr>
              <a:t>Các phương pháp thay thế:</a:t>
            </a:r>
          </a:p>
          <a:p>
            <a:pPr>
              <a:buFont typeface="Courier New" panose="02070309020205020404" pitchFamily="49" charset="0"/>
              <a:buChar char="o"/>
            </a:pPr>
            <a:r>
              <a:rPr lang="vi-VN" sz="2400" dirty="0">
                <a:solidFill>
                  <a:srgbClr val="0070C0"/>
                </a:solidFill>
              </a:rPr>
              <a:t>Bày tỏ ý kiến một cách rõ ràng, dứt khoát, không đánh giá</a:t>
            </a:r>
          </a:p>
          <a:p>
            <a:pPr>
              <a:buFont typeface="Courier New" panose="02070309020205020404" pitchFamily="49" charset="0"/>
              <a:buChar char="o"/>
            </a:pPr>
            <a:r>
              <a:rPr lang="vi-VN" sz="2400" dirty="0">
                <a:solidFill>
                  <a:srgbClr val="0070C0"/>
                </a:solidFill>
              </a:rPr>
              <a:t>Nêu mong đợi</a:t>
            </a:r>
          </a:p>
          <a:p>
            <a:pPr>
              <a:buFont typeface="Courier New" panose="02070309020205020404" pitchFamily="49" charset="0"/>
              <a:buChar char="o"/>
            </a:pPr>
            <a:r>
              <a:rPr lang="vi-VN" sz="2400" dirty="0">
                <a:solidFill>
                  <a:srgbClr val="0070C0"/>
                </a:solidFill>
              </a:rPr>
              <a:t>Chỉ ra cách khắc phục, đề xuất lựa chọn</a:t>
            </a:r>
          </a:p>
          <a:p>
            <a:pPr>
              <a:buFont typeface="Courier New" panose="02070309020205020404" pitchFamily="49" charset="0"/>
              <a:buChar char="o"/>
            </a:pPr>
            <a:r>
              <a:rPr lang="vi-VN" sz="2400" dirty="0">
                <a:solidFill>
                  <a:srgbClr val="0070C0"/>
                </a:solidFill>
              </a:rPr>
              <a:t>Hành động</a:t>
            </a:r>
          </a:p>
          <a:p>
            <a:pPr>
              <a:buFont typeface="Courier New" panose="02070309020205020404" pitchFamily="49" charset="0"/>
              <a:buChar char="o"/>
            </a:pPr>
            <a:r>
              <a:rPr lang="vi-VN" sz="2400" dirty="0">
                <a:solidFill>
                  <a:srgbClr val="0070C0"/>
                </a:solidFill>
              </a:rPr>
              <a:t>Giải quyết vấn đề</a:t>
            </a:r>
          </a:p>
        </p:txBody>
      </p:sp>
      <p:sp>
        <p:nvSpPr>
          <p:cNvPr id="6" name="Content Placeholder 2"/>
          <p:cNvSpPr txBox="1">
            <a:spLocks/>
          </p:cNvSpPr>
          <p:nvPr/>
        </p:nvSpPr>
        <p:spPr>
          <a:xfrm>
            <a:off x="6185533" y="1631482"/>
            <a:ext cx="4555672" cy="4310743"/>
          </a:xfrm>
          <a:prstGeom prst="rect">
            <a:avLst/>
          </a:prstGeom>
        </p:spPr>
        <p:txBody>
          <a:bodyPr vert="horz" lIns="91440" tIns="45720" rIns="91440" bIns="45720" rtlCol="0">
            <a:noAutofit/>
          </a:bodyPr>
          <a:lstStyle>
            <a:lvl1pPr marL="240030" indent="-240030" algn="l" defTabSz="6858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480060" indent="-240030" algn="l" defTabSz="6858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720090" indent="-240030" algn="l" defTabSz="6858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960120" indent="-240030" algn="l" defTabSz="6858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200150" indent="-240030" algn="l" defTabSz="6858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440180" indent="-240030" algn="l" defTabSz="6858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1680210" indent="-240030" algn="l" defTabSz="6858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1920240" indent="-240030" algn="l" defTabSz="685800" rtl="0" eaLnBrk="1" latinLnBrk="0" hangingPunct="1">
              <a:lnSpc>
                <a:spcPct val="111000"/>
              </a:lnSpc>
              <a:spcBef>
                <a:spcPts val="930"/>
              </a:spcBef>
              <a:buFont typeface="Corbel" panose="020B0503020204020204" pitchFamily="34" charset="0"/>
              <a:buChar char="–"/>
              <a:defRPr sz="1400" kern="1200" baseline="0">
                <a:solidFill>
                  <a:schemeClr val="accent1">
                    <a:lumMod val="75000"/>
                  </a:schemeClr>
                </a:solidFill>
                <a:latin typeface="+mn-lt"/>
                <a:ea typeface="+mn-ea"/>
                <a:cs typeface="+mn-cs"/>
              </a:defRPr>
            </a:lvl8pPr>
            <a:lvl9pPr marL="2160270" indent="-240030" algn="l" defTabSz="685800" rtl="0" eaLnBrk="1" latinLnBrk="0" hangingPunct="1">
              <a:lnSpc>
                <a:spcPct val="111000"/>
              </a:lnSpc>
              <a:spcBef>
                <a:spcPts val="930"/>
              </a:spcBef>
              <a:buFont typeface="Corbel" panose="020B0503020204020204" pitchFamily="34" charset="0"/>
              <a:buChar char="–"/>
              <a:defRPr sz="1400" i="1" kern="1200" baseline="0">
                <a:solidFill>
                  <a:schemeClr val="accent1">
                    <a:lumMod val="75000"/>
                  </a:schemeClr>
                </a:solidFill>
                <a:latin typeface="+mn-lt"/>
                <a:ea typeface="+mn-ea"/>
                <a:cs typeface="+mn-cs"/>
              </a:defRPr>
            </a:lvl9pPr>
          </a:lstStyle>
          <a:p>
            <a:pPr marL="0" indent="0">
              <a:buNone/>
            </a:pPr>
            <a:r>
              <a:rPr lang="vi-VN" sz="2400" b="1" dirty="0">
                <a:solidFill>
                  <a:srgbClr val="FF0000"/>
                </a:solidFill>
              </a:rPr>
              <a:t>Quy trình giải quyết vấn đề:</a:t>
            </a:r>
          </a:p>
          <a:p>
            <a:pPr marL="0" indent="0">
              <a:buNone/>
            </a:pPr>
            <a:r>
              <a:rPr lang="vi-VN" sz="2400" dirty="0">
                <a:solidFill>
                  <a:srgbClr val="FF0000"/>
                </a:solidFill>
              </a:rPr>
              <a:t>1. Nói về cảm xúc nhu cầu của trẻ</a:t>
            </a:r>
          </a:p>
          <a:p>
            <a:pPr marL="0" indent="0">
              <a:buNone/>
            </a:pPr>
            <a:r>
              <a:rPr lang="vi-VN" sz="2400" dirty="0">
                <a:solidFill>
                  <a:srgbClr val="FF0000"/>
                </a:solidFill>
              </a:rPr>
              <a:t>2. Nói về cảm xúc nhu cầu của bạn</a:t>
            </a:r>
          </a:p>
          <a:p>
            <a:pPr marL="0" indent="0">
              <a:buNone/>
            </a:pPr>
            <a:r>
              <a:rPr lang="vi-VN" sz="2400" dirty="0">
                <a:solidFill>
                  <a:srgbClr val="FF0000"/>
                </a:solidFill>
              </a:rPr>
              <a:t>3. Cùng động não để tìm giải pháp</a:t>
            </a:r>
          </a:p>
          <a:p>
            <a:pPr marL="0" indent="0">
              <a:buNone/>
            </a:pPr>
            <a:r>
              <a:rPr lang="vi-VN" sz="2400" dirty="0">
                <a:solidFill>
                  <a:srgbClr val="FF0000"/>
                </a:solidFill>
              </a:rPr>
              <a:t>4. Viết ý kiến ra, không đánh giá</a:t>
            </a:r>
          </a:p>
          <a:p>
            <a:pPr marL="0" indent="0">
              <a:buNone/>
            </a:pPr>
            <a:r>
              <a:rPr lang="vi-VN" sz="2400" dirty="0">
                <a:solidFill>
                  <a:srgbClr val="FF0000"/>
                </a:solidFill>
              </a:rPr>
              <a:t>5. Quyết định thích ý kiến nào, lập kế hoạch thực hiện</a:t>
            </a:r>
          </a:p>
        </p:txBody>
      </p:sp>
    </p:spTree>
    <p:extLst>
      <p:ext uri="{BB962C8B-B14F-4D97-AF65-F5344CB8AC3E}">
        <p14:creationId xmlns:p14="http://schemas.microsoft.com/office/powerpoint/2010/main" val="301935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circle(in)">
                                      <p:cBhvr>
                                        <p:cTn id="3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669" y="268734"/>
            <a:ext cx="8507731" cy="1371600"/>
          </a:xfrm>
        </p:spPr>
        <p:txBody>
          <a:bodyPr>
            <a:normAutofit/>
          </a:bodyPr>
          <a:lstStyle/>
          <a:p>
            <a:pPr algn="ctr"/>
            <a:r>
              <a:rPr lang="en-US" sz="2000" b="1" dirty="0">
                <a:latin typeface="Cambria" panose="02040503050406030204" pitchFamily="18" charset="0"/>
                <a:ea typeface="Cambria" panose="02040503050406030204" pitchFamily="18" charset="0"/>
                <a:cs typeface="Arial" panose="020B0604020202020204" pitchFamily="34" charset="0"/>
              </a:rPr>
              <a:t>TÌNH HUỐNG 3</a:t>
            </a:r>
            <a:r>
              <a:rPr lang="en-US" b="1" dirty="0" smtClean="0">
                <a:latin typeface="Cambria" panose="02040503050406030204" pitchFamily="18" charset="0"/>
                <a:ea typeface="Cambria" panose="02040503050406030204" pitchFamily="18" charset="0"/>
                <a:cs typeface="Arial" panose="020B0604020202020204" pitchFamily="34" charset="0"/>
              </a:rPr>
              <a:t/>
            </a:r>
            <a:br>
              <a:rPr lang="en-US" b="1" dirty="0" smtClean="0">
                <a:latin typeface="Cambria" panose="02040503050406030204" pitchFamily="18" charset="0"/>
                <a:ea typeface="Cambria" panose="02040503050406030204" pitchFamily="18" charset="0"/>
                <a:cs typeface="Arial" panose="020B0604020202020204" pitchFamily="34" charset="0"/>
              </a:rPr>
            </a:br>
            <a:r>
              <a:rPr lang="en-US" b="1" i="1" dirty="0" err="1" smtClean="0">
                <a:latin typeface="Cambria" panose="02040503050406030204" pitchFamily="18" charset="0"/>
                <a:ea typeface="Cambria" panose="02040503050406030204" pitchFamily="18" charset="0"/>
                <a:cs typeface="Arial" panose="020B0604020202020204" pitchFamily="34" charset="0"/>
              </a:rPr>
              <a:t>Khi</a:t>
            </a:r>
            <a:r>
              <a:rPr lang="en-US" b="1" i="1" dirty="0" smtClean="0">
                <a:latin typeface="Cambria" panose="02040503050406030204" pitchFamily="18" charset="0"/>
                <a:ea typeface="Cambria" panose="02040503050406030204" pitchFamily="18" charset="0"/>
                <a:cs typeface="Arial" panose="020B0604020202020204" pitchFamily="34" charset="0"/>
              </a:rPr>
              <a:t> </a:t>
            </a:r>
            <a:r>
              <a:rPr lang="en-US" b="1" i="1" dirty="0" err="1" smtClean="0">
                <a:latin typeface="Cambria" panose="02040503050406030204" pitchFamily="18" charset="0"/>
                <a:ea typeface="Cambria" panose="02040503050406030204" pitchFamily="18" charset="0"/>
                <a:cs typeface="Arial" panose="020B0604020202020204" pitchFamily="34" charset="0"/>
              </a:rPr>
              <a:t>trẻ</a:t>
            </a:r>
            <a:r>
              <a:rPr lang="en-US" b="1" i="1" dirty="0" smtClean="0">
                <a:latin typeface="Cambria" panose="02040503050406030204" pitchFamily="18" charset="0"/>
                <a:ea typeface="Cambria" panose="02040503050406030204" pitchFamily="18" charset="0"/>
                <a:cs typeface="Arial" panose="020B0604020202020204" pitchFamily="34" charset="0"/>
              </a:rPr>
              <a:t> MẮC LỖI!!!</a:t>
            </a:r>
            <a:endParaRPr lang="en-US" b="1" dirty="0">
              <a:latin typeface="Cambria" panose="02040503050406030204" pitchFamily="18" charset="0"/>
              <a:ea typeface="Cambria" panose="02040503050406030204" pitchFamily="18" charset="0"/>
              <a:cs typeface="Arial" panose="020B0604020202020204" pitchFamily="34" charset="0"/>
            </a:endParaRPr>
          </a:p>
        </p:txBody>
      </p:sp>
      <p:sp>
        <p:nvSpPr>
          <p:cNvPr id="3" name="Content Placeholder 2"/>
          <p:cNvSpPr>
            <a:spLocks noGrp="1"/>
          </p:cNvSpPr>
          <p:nvPr>
            <p:ph idx="1"/>
          </p:nvPr>
        </p:nvSpPr>
        <p:spPr>
          <a:xfrm>
            <a:off x="2119720" y="3374212"/>
            <a:ext cx="3225167" cy="1377402"/>
          </a:xfrm>
        </p:spPr>
        <p:txBody>
          <a:bodyPr>
            <a:noAutofit/>
          </a:bodyPr>
          <a:lstStyle/>
          <a:p>
            <a:pPr marL="0" indent="0">
              <a:buNone/>
            </a:pPr>
            <a:r>
              <a:rPr lang="vi-VN" sz="2400" b="1" dirty="0">
                <a:solidFill>
                  <a:srgbClr val="0070C0"/>
                </a:solidFill>
              </a:rPr>
              <a:t>HỆ QUẢ TỰ NHIÊN</a:t>
            </a:r>
            <a:endParaRPr lang="vi-VN" sz="2400" dirty="0">
              <a:solidFill>
                <a:srgbClr val="0070C0"/>
              </a:solidFill>
            </a:endParaRPr>
          </a:p>
        </p:txBody>
      </p:sp>
      <p:sp>
        <p:nvSpPr>
          <p:cNvPr id="6" name="Content Placeholder 2"/>
          <p:cNvSpPr txBox="1">
            <a:spLocks/>
          </p:cNvSpPr>
          <p:nvPr/>
        </p:nvSpPr>
        <p:spPr>
          <a:xfrm>
            <a:off x="6716486" y="3374213"/>
            <a:ext cx="3331029" cy="724259"/>
          </a:xfrm>
          <a:prstGeom prst="rect">
            <a:avLst/>
          </a:prstGeom>
        </p:spPr>
        <p:txBody>
          <a:bodyPr vert="horz" lIns="91440" tIns="45720" rIns="91440" bIns="45720" rtlCol="0">
            <a:noAutofit/>
          </a:bodyPr>
          <a:lstStyle>
            <a:lvl1pPr marL="240030" indent="-240030" algn="l" defTabSz="6858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480060" indent="-240030" algn="l" defTabSz="6858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720090" indent="-240030" algn="l" defTabSz="6858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960120" indent="-240030" algn="l" defTabSz="6858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200150" indent="-240030" algn="l" defTabSz="6858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440180" indent="-240030" algn="l" defTabSz="6858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1680210" indent="-240030" algn="l" defTabSz="6858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1920240" indent="-240030" algn="l" defTabSz="685800" rtl="0" eaLnBrk="1" latinLnBrk="0" hangingPunct="1">
              <a:lnSpc>
                <a:spcPct val="111000"/>
              </a:lnSpc>
              <a:spcBef>
                <a:spcPts val="930"/>
              </a:spcBef>
              <a:buFont typeface="Corbel" panose="020B0503020204020204" pitchFamily="34" charset="0"/>
              <a:buChar char="–"/>
              <a:defRPr sz="1400" kern="1200" baseline="0">
                <a:solidFill>
                  <a:schemeClr val="accent1">
                    <a:lumMod val="75000"/>
                  </a:schemeClr>
                </a:solidFill>
                <a:latin typeface="+mn-lt"/>
                <a:ea typeface="+mn-ea"/>
                <a:cs typeface="+mn-cs"/>
              </a:defRPr>
            </a:lvl8pPr>
            <a:lvl9pPr marL="2160270" indent="-240030" algn="l" defTabSz="685800" rtl="0" eaLnBrk="1" latinLnBrk="0" hangingPunct="1">
              <a:lnSpc>
                <a:spcPct val="111000"/>
              </a:lnSpc>
              <a:spcBef>
                <a:spcPts val="930"/>
              </a:spcBef>
              <a:buFont typeface="Corbel" panose="020B0503020204020204" pitchFamily="34" charset="0"/>
              <a:buChar char="–"/>
              <a:defRPr sz="1400" i="1" kern="1200" baseline="0">
                <a:solidFill>
                  <a:schemeClr val="accent1">
                    <a:lumMod val="75000"/>
                  </a:schemeClr>
                </a:solidFill>
                <a:latin typeface="+mn-lt"/>
                <a:ea typeface="+mn-ea"/>
                <a:cs typeface="+mn-cs"/>
              </a:defRPr>
            </a:lvl9pPr>
          </a:lstStyle>
          <a:p>
            <a:pPr marL="0" indent="0">
              <a:buNone/>
            </a:pPr>
            <a:r>
              <a:rPr lang="vi-VN" sz="2400" b="1" dirty="0">
                <a:solidFill>
                  <a:srgbClr val="FF0000"/>
                </a:solidFill>
              </a:rPr>
              <a:t>HỆ QUẢ LOGIC</a:t>
            </a:r>
            <a:endParaRPr lang="vi-VN" sz="2400" dirty="0">
              <a:solidFill>
                <a:srgbClr val="FF0000"/>
              </a:solidFill>
            </a:endParaRPr>
          </a:p>
        </p:txBody>
      </p:sp>
    </p:spTree>
    <p:extLst>
      <p:ext uri="{BB962C8B-B14F-4D97-AF65-F5344CB8AC3E}">
        <p14:creationId xmlns:p14="http://schemas.microsoft.com/office/powerpoint/2010/main" val="96791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669" y="268734"/>
            <a:ext cx="8507731" cy="1371600"/>
          </a:xfrm>
        </p:spPr>
        <p:txBody>
          <a:bodyPr>
            <a:normAutofit/>
          </a:bodyPr>
          <a:lstStyle/>
          <a:p>
            <a:pPr algn="ctr"/>
            <a:r>
              <a:rPr lang="en-US" sz="2000" b="1" dirty="0">
                <a:latin typeface="Cambria" panose="02040503050406030204" pitchFamily="18" charset="0"/>
                <a:ea typeface="Cambria" panose="02040503050406030204" pitchFamily="18" charset="0"/>
                <a:cs typeface="Arial" panose="020B0604020202020204" pitchFamily="34" charset="0"/>
              </a:rPr>
              <a:t>TÌNH HUỐNG 4</a:t>
            </a:r>
            <a:r>
              <a:rPr lang="en-US" b="1" dirty="0" smtClean="0">
                <a:latin typeface="Cambria" panose="02040503050406030204" pitchFamily="18" charset="0"/>
                <a:ea typeface="Cambria" panose="02040503050406030204" pitchFamily="18" charset="0"/>
                <a:cs typeface="Arial" panose="020B0604020202020204" pitchFamily="34" charset="0"/>
              </a:rPr>
              <a:t/>
            </a:r>
            <a:br>
              <a:rPr lang="en-US" b="1" dirty="0" smtClean="0">
                <a:latin typeface="Cambria" panose="02040503050406030204" pitchFamily="18" charset="0"/>
                <a:ea typeface="Cambria" panose="02040503050406030204" pitchFamily="18" charset="0"/>
                <a:cs typeface="Arial" panose="020B0604020202020204" pitchFamily="34" charset="0"/>
              </a:rPr>
            </a:br>
            <a:r>
              <a:rPr lang="en-US" b="1" i="1" dirty="0" err="1" smtClean="0">
                <a:latin typeface="Cambria" panose="02040503050406030204" pitchFamily="18" charset="0"/>
                <a:ea typeface="Cambria" panose="02040503050406030204" pitchFamily="18" charset="0"/>
                <a:cs typeface="Arial" panose="020B0604020202020204" pitchFamily="34" charset="0"/>
              </a:rPr>
              <a:t>Khi</a:t>
            </a:r>
            <a:r>
              <a:rPr lang="en-US" b="1" i="1" dirty="0" smtClean="0">
                <a:latin typeface="Cambria" panose="02040503050406030204" pitchFamily="18" charset="0"/>
                <a:ea typeface="Cambria" panose="02040503050406030204" pitchFamily="18" charset="0"/>
                <a:cs typeface="Arial" panose="020B0604020202020204" pitchFamily="34" charset="0"/>
              </a:rPr>
              <a:t> </a:t>
            </a:r>
            <a:r>
              <a:rPr lang="en-US" b="1" i="1" dirty="0" err="1" smtClean="0">
                <a:latin typeface="Cambria" panose="02040503050406030204" pitchFamily="18" charset="0"/>
                <a:ea typeface="Cambria" panose="02040503050406030204" pitchFamily="18" charset="0"/>
                <a:cs typeface="Arial" panose="020B0604020202020204" pitchFamily="34" charset="0"/>
              </a:rPr>
              <a:t>trẻ</a:t>
            </a:r>
            <a:r>
              <a:rPr lang="en-US" b="1" i="1" dirty="0" smtClean="0">
                <a:latin typeface="Cambria" panose="02040503050406030204" pitchFamily="18" charset="0"/>
                <a:ea typeface="Cambria" panose="02040503050406030204" pitchFamily="18" charset="0"/>
                <a:cs typeface="Arial" panose="020B0604020202020204" pitchFamily="34" charset="0"/>
              </a:rPr>
              <a:t> LÀM VIỆC TỐT</a:t>
            </a:r>
            <a:endParaRPr lang="en-US" b="1" dirty="0">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3"/>
          <p:cNvSpPr>
            <a:spLocks noGrp="1"/>
          </p:cNvSpPr>
          <p:nvPr>
            <p:ph idx="1"/>
          </p:nvPr>
        </p:nvSpPr>
        <p:spPr/>
        <p:txBody>
          <a:bodyPr/>
          <a:lstStyle/>
          <a:p>
            <a:endParaRPr lang="vi-VN" dirty="0"/>
          </a:p>
        </p:txBody>
      </p:sp>
      <p:sp>
        <p:nvSpPr>
          <p:cNvPr id="5" name="Rectangle 4"/>
          <p:cNvSpPr/>
          <p:nvPr/>
        </p:nvSpPr>
        <p:spPr>
          <a:xfrm>
            <a:off x="2193471" y="1812471"/>
            <a:ext cx="231865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t>Chỉ dẫn, khuyên bảo</a:t>
            </a:r>
          </a:p>
        </p:txBody>
      </p:sp>
      <p:sp>
        <p:nvSpPr>
          <p:cNvPr id="7" name="Rectangle 6"/>
          <p:cNvSpPr/>
          <p:nvPr/>
        </p:nvSpPr>
        <p:spPr>
          <a:xfrm>
            <a:off x="6542314" y="5018314"/>
            <a:ext cx="231865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t>Dễ hơn, nhanh hơn</a:t>
            </a:r>
          </a:p>
        </p:txBody>
      </p:sp>
      <p:sp>
        <p:nvSpPr>
          <p:cNvPr id="8" name="Rectangle 7"/>
          <p:cNvSpPr/>
          <p:nvPr/>
        </p:nvSpPr>
        <p:spPr>
          <a:xfrm>
            <a:off x="2193471" y="5175504"/>
            <a:ext cx="231865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t>Danh dự </a:t>
            </a:r>
          </a:p>
          <a:p>
            <a:pPr algn="ctr"/>
            <a:r>
              <a:rPr lang="vi-VN" sz="2400" dirty="0"/>
              <a:t>của người lớn</a:t>
            </a:r>
          </a:p>
        </p:txBody>
      </p:sp>
      <p:sp>
        <p:nvSpPr>
          <p:cNvPr id="9" name="Rectangle 8"/>
          <p:cNvSpPr/>
          <p:nvPr/>
        </p:nvSpPr>
        <p:spPr>
          <a:xfrm>
            <a:off x="7216784" y="1905165"/>
            <a:ext cx="231865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t>Sai cách, thất bại</a:t>
            </a:r>
          </a:p>
        </p:txBody>
      </p:sp>
      <p:sp>
        <p:nvSpPr>
          <p:cNvPr id="10" name="Rectangle 9"/>
          <p:cNvSpPr/>
          <p:nvPr/>
        </p:nvSpPr>
        <p:spPr>
          <a:xfrm>
            <a:off x="4898126" y="3247681"/>
            <a:ext cx="231865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t>Can thiệp</a:t>
            </a:r>
          </a:p>
        </p:txBody>
      </p:sp>
      <p:pic>
        <p:nvPicPr>
          <p:cNvPr id="14" name="Picture 13"/>
          <p:cNvPicPr>
            <a:picLocks noChangeAspect="1"/>
          </p:cNvPicPr>
          <p:nvPr/>
        </p:nvPicPr>
        <p:blipFill>
          <a:blip r:embed="rId2"/>
          <a:stretch>
            <a:fillRect/>
          </a:stretch>
        </p:blipFill>
        <p:spPr>
          <a:xfrm>
            <a:off x="5310584" y="6186230"/>
            <a:ext cx="1008433" cy="671771"/>
          </a:xfrm>
          <a:prstGeom prst="rect">
            <a:avLst/>
          </a:prstGeom>
        </p:spPr>
      </p:pic>
    </p:spTree>
    <p:extLst>
      <p:ext uri="{BB962C8B-B14F-4D97-AF65-F5344CB8AC3E}">
        <p14:creationId xmlns:p14="http://schemas.microsoft.com/office/powerpoint/2010/main" val="222178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669" y="268734"/>
            <a:ext cx="8507731" cy="1371600"/>
          </a:xfrm>
        </p:spPr>
        <p:txBody>
          <a:bodyPr>
            <a:normAutofit/>
          </a:bodyPr>
          <a:lstStyle/>
          <a:p>
            <a:pPr algn="ctr"/>
            <a:r>
              <a:rPr lang="en-US" sz="2000" b="1" dirty="0">
                <a:latin typeface="Cambria" panose="02040503050406030204" pitchFamily="18" charset="0"/>
                <a:ea typeface="Cambria" panose="02040503050406030204" pitchFamily="18" charset="0"/>
                <a:cs typeface="Arial" panose="020B0604020202020204" pitchFamily="34" charset="0"/>
              </a:rPr>
              <a:t>TÌNH HUỐNG 4</a:t>
            </a:r>
            <a:r>
              <a:rPr lang="en-US" b="1" dirty="0" smtClean="0">
                <a:latin typeface="Cambria" panose="02040503050406030204" pitchFamily="18" charset="0"/>
                <a:ea typeface="Cambria" panose="02040503050406030204" pitchFamily="18" charset="0"/>
                <a:cs typeface="Arial" panose="020B0604020202020204" pitchFamily="34" charset="0"/>
              </a:rPr>
              <a:t/>
            </a:r>
            <a:br>
              <a:rPr lang="en-US" b="1" dirty="0" smtClean="0">
                <a:latin typeface="Cambria" panose="02040503050406030204" pitchFamily="18" charset="0"/>
                <a:ea typeface="Cambria" panose="02040503050406030204" pitchFamily="18" charset="0"/>
                <a:cs typeface="Arial" panose="020B0604020202020204" pitchFamily="34" charset="0"/>
              </a:rPr>
            </a:br>
            <a:r>
              <a:rPr lang="en-US" b="1" i="1" dirty="0" err="1" smtClean="0">
                <a:latin typeface="Cambria" panose="02040503050406030204" pitchFamily="18" charset="0"/>
                <a:ea typeface="Cambria" panose="02040503050406030204" pitchFamily="18" charset="0"/>
                <a:cs typeface="Arial" panose="020B0604020202020204" pitchFamily="34" charset="0"/>
              </a:rPr>
              <a:t>Khi</a:t>
            </a:r>
            <a:r>
              <a:rPr lang="en-US" b="1" i="1" dirty="0" smtClean="0">
                <a:latin typeface="Cambria" panose="02040503050406030204" pitchFamily="18" charset="0"/>
                <a:ea typeface="Cambria" panose="02040503050406030204" pitchFamily="18" charset="0"/>
                <a:cs typeface="Arial" panose="020B0604020202020204" pitchFamily="34" charset="0"/>
              </a:rPr>
              <a:t> </a:t>
            </a:r>
            <a:r>
              <a:rPr lang="en-US" b="1" i="1" dirty="0" err="1" smtClean="0">
                <a:latin typeface="Cambria" panose="02040503050406030204" pitchFamily="18" charset="0"/>
                <a:ea typeface="Cambria" panose="02040503050406030204" pitchFamily="18" charset="0"/>
                <a:cs typeface="Arial" panose="020B0604020202020204" pitchFamily="34" charset="0"/>
              </a:rPr>
              <a:t>trẻ</a:t>
            </a:r>
            <a:r>
              <a:rPr lang="en-US" b="1" i="1" dirty="0" smtClean="0">
                <a:latin typeface="Cambria" panose="02040503050406030204" pitchFamily="18" charset="0"/>
                <a:ea typeface="Cambria" panose="02040503050406030204" pitchFamily="18" charset="0"/>
                <a:cs typeface="Arial" panose="020B0604020202020204" pitchFamily="34" charset="0"/>
              </a:rPr>
              <a:t> MUỐN TỰ LẬP </a:t>
            </a:r>
            <a:endParaRPr lang="en-US" b="1" dirty="0">
              <a:latin typeface="Cambria" panose="02040503050406030204" pitchFamily="18" charset="0"/>
              <a:ea typeface="Cambria" panose="02040503050406030204" pitchFamily="18" charset="0"/>
              <a:cs typeface="Arial" panose="020B0604020202020204" pitchFamily="34" charset="0"/>
            </a:endParaRPr>
          </a:p>
        </p:txBody>
      </p:sp>
      <p:sp>
        <p:nvSpPr>
          <p:cNvPr id="3" name="Content Placeholder 2"/>
          <p:cNvSpPr>
            <a:spLocks noGrp="1"/>
          </p:cNvSpPr>
          <p:nvPr>
            <p:ph idx="1"/>
          </p:nvPr>
        </p:nvSpPr>
        <p:spPr>
          <a:xfrm>
            <a:off x="1696537" y="1719224"/>
            <a:ext cx="4555672" cy="5136024"/>
          </a:xfrm>
        </p:spPr>
        <p:txBody>
          <a:bodyPr>
            <a:noAutofit/>
          </a:bodyPr>
          <a:lstStyle/>
          <a:p>
            <a:pPr marL="0" indent="0">
              <a:buNone/>
            </a:pPr>
            <a:r>
              <a:rPr lang="vi-VN" sz="2400" b="1" dirty="0">
                <a:solidFill>
                  <a:srgbClr val="0070C0"/>
                </a:solidFill>
              </a:rPr>
              <a:t>Kĩ năng khuyến khích:</a:t>
            </a:r>
          </a:p>
          <a:p>
            <a:pPr marL="0" indent="0">
              <a:buNone/>
            </a:pPr>
            <a:r>
              <a:rPr lang="vi-VN" sz="2400" dirty="0">
                <a:solidFill>
                  <a:srgbClr val="0070C0"/>
                </a:solidFill>
              </a:rPr>
              <a:t>- Để cho trẻ tự lựa chọn</a:t>
            </a:r>
          </a:p>
          <a:p>
            <a:pPr marL="0" indent="0">
              <a:buNone/>
            </a:pPr>
            <a:r>
              <a:rPr lang="vi-VN" sz="2400" dirty="0">
                <a:solidFill>
                  <a:srgbClr val="0070C0"/>
                </a:solidFill>
              </a:rPr>
              <a:t>- Thể hiện lòng tôn trọng với những đấu tranh chật vật của chúng.</a:t>
            </a:r>
          </a:p>
          <a:p>
            <a:pPr marL="0" indent="0">
              <a:buNone/>
            </a:pPr>
            <a:r>
              <a:rPr lang="vi-VN" sz="2400" dirty="0">
                <a:solidFill>
                  <a:srgbClr val="0070C0"/>
                </a:solidFill>
              </a:rPr>
              <a:t>- Không hỏi dồn dập quá.</a:t>
            </a:r>
          </a:p>
          <a:p>
            <a:pPr marL="0" indent="0">
              <a:buNone/>
            </a:pPr>
            <a:r>
              <a:rPr lang="vi-VN" sz="2400" dirty="0">
                <a:solidFill>
                  <a:srgbClr val="0070C0"/>
                </a:solidFill>
              </a:rPr>
              <a:t>- Không vội trả lời ngay câu hỏi.</a:t>
            </a:r>
          </a:p>
          <a:p>
            <a:pPr marL="0" indent="0">
              <a:buNone/>
            </a:pPr>
            <a:r>
              <a:rPr lang="vi-VN" sz="2400" dirty="0">
                <a:solidFill>
                  <a:srgbClr val="0070C0"/>
                </a:solidFill>
              </a:rPr>
              <a:t>- Khuyến khích trẻ dùng nguồn lực từ bên ngoài.</a:t>
            </a:r>
          </a:p>
          <a:p>
            <a:pPr marL="0" indent="0">
              <a:buNone/>
            </a:pPr>
            <a:r>
              <a:rPr lang="vi-VN" sz="2400" dirty="0">
                <a:solidFill>
                  <a:srgbClr val="0070C0"/>
                </a:solidFill>
              </a:rPr>
              <a:t>- Đừng dập tắt mong ước, hi vọng của trẻ.</a:t>
            </a:r>
          </a:p>
        </p:txBody>
      </p:sp>
      <p:sp>
        <p:nvSpPr>
          <p:cNvPr id="6" name="Content Placeholder 2"/>
          <p:cNvSpPr txBox="1">
            <a:spLocks/>
          </p:cNvSpPr>
          <p:nvPr/>
        </p:nvSpPr>
        <p:spPr>
          <a:xfrm>
            <a:off x="6112328" y="1793407"/>
            <a:ext cx="4555672" cy="4310743"/>
          </a:xfrm>
          <a:prstGeom prst="rect">
            <a:avLst/>
          </a:prstGeom>
        </p:spPr>
        <p:txBody>
          <a:bodyPr vert="horz" lIns="91440" tIns="45720" rIns="91440" bIns="45720" rtlCol="0">
            <a:noAutofit/>
          </a:bodyPr>
          <a:lstStyle>
            <a:lvl1pPr marL="240030" indent="-240030" algn="l" defTabSz="6858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480060" indent="-240030" algn="l" defTabSz="6858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720090" indent="-240030" algn="l" defTabSz="6858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960120" indent="-240030" algn="l" defTabSz="6858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200150" indent="-240030" algn="l" defTabSz="6858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440180" indent="-240030" algn="l" defTabSz="6858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1680210" indent="-240030" algn="l" defTabSz="6858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1920240" indent="-240030" algn="l" defTabSz="685800" rtl="0" eaLnBrk="1" latinLnBrk="0" hangingPunct="1">
              <a:lnSpc>
                <a:spcPct val="111000"/>
              </a:lnSpc>
              <a:spcBef>
                <a:spcPts val="930"/>
              </a:spcBef>
              <a:buFont typeface="Corbel" panose="020B0503020204020204" pitchFamily="34" charset="0"/>
              <a:buChar char="–"/>
              <a:defRPr sz="1400" kern="1200" baseline="0">
                <a:solidFill>
                  <a:schemeClr val="accent1">
                    <a:lumMod val="75000"/>
                  </a:schemeClr>
                </a:solidFill>
                <a:latin typeface="+mn-lt"/>
                <a:ea typeface="+mn-ea"/>
                <a:cs typeface="+mn-cs"/>
              </a:defRPr>
            </a:lvl8pPr>
            <a:lvl9pPr marL="2160270" indent="-240030" algn="l" defTabSz="685800" rtl="0" eaLnBrk="1" latinLnBrk="0" hangingPunct="1">
              <a:lnSpc>
                <a:spcPct val="111000"/>
              </a:lnSpc>
              <a:spcBef>
                <a:spcPts val="930"/>
              </a:spcBef>
              <a:buFont typeface="Corbel" panose="020B0503020204020204" pitchFamily="34" charset="0"/>
              <a:buChar char="–"/>
              <a:defRPr sz="1400" i="1" kern="1200" baseline="0">
                <a:solidFill>
                  <a:schemeClr val="accent1">
                    <a:lumMod val="75000"/>
                  </a:schemeClr>
                </a:solidFill>
                <a:latin typeface="+mn-lt"/>
                <a:ea typeface="+mn-ea"/>
                <a:cs typeface="+mn-cs"/>
              </a:defRPr>
            </a:lvl9pPr>
          </a:lstStyle>
          <a:p>
            <a:pPr marL="0" indent="0">
              <a:buNone/>
            </a:pPr>
            <a:r>
              <a:rPr lang="vi-VN" sz="2400" b="1" dirty="0">
                <a:solidFill>
                  <a:srgbClr val="FF0000"/>
                </a:solidFill>
              </a:rPr>
              <a:t>Một số giải pháp thay thế cho việc nói "Không" với trẻ:</a:t>
            </a:r>
          </a:p>
          <a:p>
            <a:pPr marL="0" indent="0">
              <a:buNone/>
            </a:pPr>
            <a:r>
              <a:rPr lang="vi-VN" sz="2400" dirty="0">
                <a:solidFill>
                  <a:srgbClr val="FF0000"/>
                </a:solidFill>
              </a:rPr>
              <a:t>- Cung cấp thông tin</a:t>
            </a:r>
          </a:p>
          <a:p>
            <a:pPr marL="0" indent="0">
              <a:buNone/>
            </a:pPr>
            <a:r>
              <a:rPr lang="vi-VN" sz="2400" dirty="0">
                <a:solidFill>
                  <a:srgbClr val="FF0000"/>
                </a:solidFill>
              </a:rPr>
              <a:t>- Công nhận cảm xúc</a:t>
            </a:r>
          </a:p>
          <a:p>
            <a:pPr marL="0" indent="0">
              <a:buNone/>
            </a:pPr>
            <a:r>
              <a:rPr lang="vi-VN" sz="2400" dirty="0">
                <a:solidFill>
                  <a:srgbClr val="FF0000"/>
                </a:solidFill>
              </a:rPr>
              <a:t>- Mô tả vấn đề</a:t>
            </a:r>
          </a:p>
          <a:p>
            <a:pPr marL="0" indent="0">
              <a:buNone/>
            </a:pPr>
            <a:r>
              <a:rPr lang="vi-VN" sz="2400" dirty="0">
                <a:solidFill>
                  <a:srgbClr val="FF0000"/>
                </a:solidFill>
              </a:rPr>
              <a:t>- Nói "được" thay cho "không"</a:t>
            </a:r>
          </a:p>
          <a:p>
            <a:pPr marL="0" indent="0">
              <a:buNone/>
            </a:pPr>
            <a:r>
              <a:rPr lang="vi-VN" sz="2400" dirty="0">
                <a:solidFill>
                  <a:srgbClr val="FF0000"/>
                </a:solidFill>
              </a:rPr>
              <a:t>- Tự trì hoãn cho mình thời gian suy nghĩ</a:t>
            </a:r>
          </a:p>
        </p:txBody>
      </p:sp>
    </p:spTree>
    <p:extLst>
      <p:ext uri="{BB962C8B-B14F-4D97-AF65-F5344CB8AC3E}">
        <p14:creationId xmlns:p14="http://schemas.microsoft.com/office/powerpoint/2010/main" val="354541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arn(inVertical)">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669" y="268734"/>
            <a:ext cx="8507731" cy="1371600"/>
          </a:xfrm>
        </p:spPr>
        <p:txBody>
          <a:bodyPr>
            <a:normAutofit/>
          </a:bodyPr>
          <a:lstStyle/>
          <a:p>
            <a:pPr algn="ctr"/>
            <a:r>
              <a:rPr lang="en-US" sz="2000" b="1" dirty="0">
                <a:latin typeface="Cambria" panose="02040503050406030204" pitchFamily="18" charset="0"/>
                <a:ea typeface="Cambria" panose="02040503050406030204" pitchFamily="18" charset="0"/>
                <a:cs typeface="Arial" panose="020B0604020202020204" pitchFamily="34" charset="0"/>
              </a:rPr>
              <a:t>TÌNH HUỐNG 5</a:t>
            </a:r>
            <a:r>
              <a:rPr lang="en-US" b="1" dirty="0" smtClean="0">
                <a:latin typeface="Cambria" panose="02040503050406030204" pitchFamily="18" charset="0"/>
                <a:ea typeface="Cambria" panose="02040503050406030204" pitchFamily="18" charset="0"/>
                <a:cs typeface="Arial" panose="020B0604020202020204" pitchFamily="34" charset="0"/>
              </a:rPr>
              <a:t/>
            </a:r>
            <a:br>
              <a:rPr lang="en-US" b="1" dirty="0" smtClean="0">
                <a:latin typeface="Cambria" panose="02040503050406030204" pitchFamily="18" charset="0"/>
                <a:ea typeface="Cambria" panose="02040503050406030204" pitchFamily="18" charset="0"/>
                <a:cs typeface="Arial" panose="020B0604020202020204" pitchFamily="34" charset="0"/>
              </a:rPr>
            </a:br>
            <a:r>
              <a:rPr lang="en-US" b="1" i="1" dirty="0" err="1" smtClean="0">
                <a:latin typeface="Cambria" panose="02040503050406030204" pitchFamily="18" charset="0"/>
                <a:ea typeface="Cambria" panose="02040503050406030204" pitchFamily="18" charset="0"/>
                <a:cs typeface="Arial" panose="020B0604020202020204" pitchFamily="34" charset="0"/>
              </a:rPr>
              <a:t>Khi</a:t>
            </a:r>
            <a:r>
              <a:rPr lang="en-US" b="1" i="1" dirty="0" smtClean="0">
                <a:latin typeface="Cambria" panose="02040503050406030204" pitchFamily="18" charset="0"/>
                <a:ea typeface="Cambria" panose="02040503050406030204" pitchFamily="18" charset="0"/>
                <a:cs typeface="Arial" panose="020B0604020202020204" pitchFamily="34" charset="0"/>
              </a:rPr>
              <a:t> </a:t>
            </a:r>
            <a:r>
              <a:rPr lang="en-US" b="1" i="1" dirty="0" err="1" smtClean="0">
                <a:latin typeface="Cambria" panose="02040503050406030204" pitchFamily="18" charset="0"/>
                <a:ea typeface="Cambria" panose="02040503050406030204" pitchFamily="18" charset="0"/>
                <a:cs typeface="Arial" panose="020B0604020202020204" pitchFamily="34" charset="0"/>
              </a:rPr>
              <a:t>trẻ</a:t>
            </a:r>
            <a:r>
              <a:rPr lang="en-US" b="1" i="1" dirty="0" smtClean="0">
                <a:latin typeface="Cambria" panose="02040503050406030204" pitchFamily="18" charset="0"/>
                <a:ea typeface="Cambria" panose="02040503050406030204" pitchFamily="18" charset="0"/>
                <a:cs typeface="Arial" panose="020B0604020202020204" pitchFamily="34" charset="0"/>
              </a:rPr>
              <a:t> LÀM VIỆC TỐT</a:t>
            </a:r>
            <a:endParaRPr lang="en-US" b="1" dirty="0">
              <a:latin typeface="Cambria" panose="02040503050406030204" pitchFamily="18" charset="0"/>
              <a:ea typeface="Cambria" panose="02040503050406030204" pitchFamily="18" charset="0"/>
              <a:cs typeface="Arial" panose="020B0604020202020204" pitchFamily="34" charset="0"/>
            </a:endParaRPr>
          </a:p>
        </p:txBody>
      </p:sp>
      <p:sp>
        <p:nvSpPr>
          <p:cNvPr id="3" name="Content Placeholder 2"/>
          <p:cNvSpPr>
            <a:spLocks noGrp="1"/>
          </p:cNvSpPr>
          <p:nvPr>
            <p:ph idx="1"/>
          </p:nvPr>
        </p:nvSpPr>
        <p:spPr>
          <a:xfrm>
            <a:off x="1931669" y="2508797"/>
            <a:ext cx="8311789" cy="3696060"/>
          </a:xfrm>
        </p:spPr>
        <p:txBody>
          <a:bodyPr>
            <a:noAutofit/>
          </a:bodyPr>
          <a:lstStyle/>
          <a:p>
            <a:pPr marL="0" indent="0">
              <a:buNone/>
            </a:pPr>
            <a:r>
              <a:rPr lang="vi-VN" sz="2400" b="1" dirty="0">
                <a:solidFill>
                  <a:srgbClr val="0070C0"/>
                </a:solidFill>
              </a:rPr>
              <a:t>Kĩ năng khen đúng - khen hữu ích:</a:t>
            </a:r>
          </a:p>
          <a:p>
            <a:pPr marL="0" indent="0">
              <a:buNone/>
            </a:pPr>
            <a:r>
              <a:rPr lang="vi-VN" sz="2400" b="1" dirty="0">
                <a:solidFill>
                  <a:srgbClr val="0070C0"/>
                </a:solidFill>
              </a:rPr>
              <a:t>- Thay vì dùng những từ chung chung, đánh giá, hãy mô tả những gì bạn thấy hoặc cảm thấy</a:t>
            </a:r>
          </a:p>
          <a:p>
            <a:pPr marL="0" indent="0">
              <a:buNone/>
            </a:pPr>
            <a:r>
              <a:rPr lang="vi-VN" sz="2400" b="1" dirty="0">
                <a:solidFill>
                  <a:srgbClr val="0070C0"/>
                </a:solidFill>
              </a:rPr>
              <a:t>- Đúc kết lời khen thành một từ</a:t>
            </a:r>
          </a:p>
          <a:p>
            <a:pPr marL="0" indent="0">
              <a:buNone/>
            </a:pPr>
            <a:r>
              <a:rPr lang="vi-VN" sz="2400" b="1" dirty="0">
                <a:solidFill>
                  <a:srgbClr val="0070C0"/>
                </a:solidFill>
              </a:rPr>
              <a:t>- Cố ý cho trẻ vô tình nghe thấy bạn nói tích cực về chúng</a:t>
            </a:r>
          </a:p>
          <a:p>
            <a:pPr marL="0" indent="0">
              <a:buNone/>
            </a:pPr>
            <a:r>
              <a:rPr lang="vi-VN" sz="2400" b="1" dirty="0">
                <a:solidFill>
                  <a:srgbClr val="0070C0"/>
                </a:solidFill>
              </a:rPr>
              <a:t>- Nhắc lại những khoảnh khắc đặc biệt của trẻ</a:t>
            </a:r>
            <a:endParaRPr lang="vi-VN" sz="2400" dirty="0">
              <a:solidFill>
                <a:srgbClr val="0070C0"/>
              </a:solidFill>
            </a:endParaRPr>
          </a:p>
        </p:txBody>
      </p:sp>
    </p:spTree>
    <p:extLst>
      <p:ext uri="{BB962C8B-B14F-4D97-AF65-F5344CB8AC3E}">
        <p14:creationId xmlns:p14="http://schemas.microsoft.com/office/powerpoint/2010/main" val="166502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1312" y="568346"/>
            <a:ext cx="9310892" cy="830797"/>
          </a:xfrm>
        </p:spPr>
        <p:txBody>
          <a:bodyPr>
            <a:normAutofit fontScale="90000"/>
          </a:bodyPr>
          <a:lstStyle/>
          <a:p>
            <a:r>
              <a:rPr lang="vi-VN" b="1" dirty="0" smtClean="0"/>
              <a:t>CÔNG THỨC GIAO TIẾP TÍCH CỰC</a:t>
            </a:r>
            <a:endParaRPr lang="vi-VN" b="1" dirty="0"/>
          </a:p>
        </p:txBody>
      </p:sp>
      <p:sp>
        <p:nvSpPr>
          <p:cNvPr id="3" name="Content Placeholder 2"/>
          <p:cNvSpPr>
            <a:spLocks noGrp="1"/>
          </p:cNvSpPr>
          <p:nvPr>
            <p:ph idx="1"/>
          </p:nvPr>
        </p:nvSpPr>
        <p:spPr>
          <a:xfrm>
            <a:off x="1733320" y="2438400"/>
            <a:ext cx="8568884" cy="3651504"/>
          </a:xfrm>
        </p:spPr>
        <p:txBody>
          <a:bodyPr>
            <a:normAutofit/>
          </a:bodyPr>
          <a:lstStyle/>
          <a:p>
            <a:pPr marL="0" indent="0">
              <a:buNone/>
            </a:pPr>
            <a:r>
              <a:rPr lang="vi-VN" i="1" dirty="0" smtClean="0"/>
              <a:t>Thầy/cô </a:t>
            </a:r>
            <a:r>
              <a:rPr lang="vi-VN" b="1" i="1" dirty="0" smtClean="0"/>
              <a:t>hiểu/ biết </a:t>
            </a:r>
            <a:r>
              <a:rPr lang="vi-VN" i="1" dirty="0" smtClean="0"/>
              <a:t>là em không cố ý, </a:t>
            </a:r>
            <a:r>
              <a:rPr lang="vi-VN" b="1" i="1" dirty="0" smtClean="0"/>
              <a:t>và </a:t>
            </a:r>
            <a:r>
              <a:rPr lang="vi-VN" i="1" dirty="0" smtClean="0"/>
              <a:t>thầy cô </a:t>
            </a:r>
            <a:r>
              <a:rPr lang="vi-VN" b="1" i="1" dirty="0" smtClean="0"/>
              <a:t>cảm thấy </a:t>
            </a:r>
            <a:r>
              <a:rPr lang="vi-VN" i="1" dirty="0" smtClean="0"/>
              <a:t>rất giận/buồn khi em </a:t>
            </a:r>
            <a:r>
              <a:rPr lang="vi-VN" b="1" i="1" dirty="0" smtClean="0"/>
              <a:t>đã đánh bạn </a:t>
            </a:r>
            <a:r>
              <a:rPr lang="vi-VN" i="1" dirty="0" smtClean="0"/>
              <a:t>Lan trong giờ ra chơi hôm nay, thầy/cô </a:t>
            </a:r>
            <a:r>
              <a:rPr lang="vi-VN" b="1" i="1" dirty="0" smtClean="0"/>
              <a:t>mong đợi </a:t>
            </a:r>
            <a:r>
              <a:rPr lang="vi-VN" i="1" dirty="0" smtClean="0"/>
              <a:t>em sẽ </a:t>
            </a:r>
            <a:r>
              <a:rPr lang="vi-VN" b="1" i="1" dirty="0" smtClean="0"/>
              <a:t>suy nghĩ và tìm giải pháp hòa giải </a:t>
            </a:r>
            <a:r>
              <a:rPr lang="vi-VN" i="1" dirty="0" smtClean="0"/>
              <a:t>với bạn ngay lập tức, trình bày với cô sau 15 phút nữa.</a:t>
            </a:r>
          </a:p>
          <a:p>
            <a:pPr marL="0" indent="0">
              <a:buNone/>
            </a:pPr>
            <a:endParaRPr lang="vi-VN" i="1" dirty="0"/>
          </a:p>
          <a:p>
            <a:pPr marL="0" indent="0">
              <a:buNone/>
            </a:pPr>
            <a:r>
              <a:rPr lang="vi-VN" i="1" dirty="0" smtClean="0"/>
              <a:t>Bố/mẹ </a:t>
            </a:r>
            <a:r>
              <a:rPr lang="vi-VN" b="1" i="1" dirty="0" smtClean="0"/>
              <a:t>hiểu </a:t>
            </a:r>
            <a:r>
              <a:rPr lang="vi-VN" i="1" dirty="0" smtClean="0"/>
              <a:t>là con không có ý gì, </a:t>
            </a:r>
            <a:r>
              <a:rPr lang="vi-VN" b="1" i="1" dirty="0" smtClean="0"/>
              <a:t>và </a:t>
            </a:r>
            <a:r>
              <a:rPr lang="vi-VN" i="1" dirty="0" smtClean="0"/>
              <a:t>bố/mẹ thấy rất </a:t>
            </a:r>
            <a:r>
              <a:rPr lang="vi-VN" b="1" i="1" dirty="0" smtClean="0"/>
              <a:t>khó chịu </a:t>
            </a:r>
            <a:r>
              <a:rPr lang="vi-VN" i="1" dirty="0" smtClean="0"/>
              <a:t>vì con nói </a:t>
            </a:r>
            <a:r>
              <a:rPr lang="vi-VN" b="1" i="1" dirty="0" smtClean="0"/>
              <a:t>to tiếng và đóng cửa rất mạnh </a:t>
            </a:r>
            <a:r>
              <a:rPr lang="vi-VN" i="1" dirty="0" smtClean="0"/>
              <a:t>khi bà nhắc nhở con, bố/mẹ </a:t>
            </a:r>
            <a:r>
              <a:rPr lang="vi-VN" b="1" i="1" dirty="0" smtClean="0"/>
              <a:t>đề nghị </a:t>
            </a:r>
            <a:r>
              <a:rPr lang="vi-VN" i="1" dirty="0" smtClean="0"/>
              <a:t>con xin lỗi bà và chúng ta sẽ nói chuyện với nhau lúc 9h tối nay.</a:t>
            </a:r>
            <a:endParaRPr lang="vi-VN" i="1" dirty="0"/>
          </a:p>
        </p:txBody>
      </p:sp>
    </p:spTree>
    <p:extLst>
      <p:ext uri="{BB962C8B-B14F-4D97-AF65-F5344CB8AC3E}">
        <p14:creationId xmlns:p14="http://schemas.microsoft.com/office/powerpoint/2010/main" val="22967196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GIAO TIẾP VỚI PHHS</a:t>
            </a:r>
            <a:endParaRPr lang="vi-VN" b="1" dirty="0"/>
          </a:p>
        </p:txBody>
      </p:sp>
      <p:sp>
        <p:nvSpPr>
          <p:cNvPr id="3" name="Content Placeholder 2"/>
          <p:cNvSpPr>
            <a:spLocks noGrp="1"/>
          </p:cNvSpPr>
          <p:nvPr>
            <p:ph idx="1"/>
          </p:nvPr>
        </p:nvSpPr>
        <p:spPr/>
        <p:txBody>
          <a:bodyPr/>
          <a:lstStyle/>
          <a:p>
            <a:pPr>
              <a:buFont typeface="Wingdings" panose="05000000000000000000" pitchFamily="2" charset="2"/>
              <a:buChar char="v"/>
            </a:pPr>
            <a:r>
              <a:rPr lang="vi-VN" dirty="0" smtClean="0"/>
              <a:t>Quan điểm</a:t>
            </a:r>
          </a:p>
          <a:p>
            <a:pPr>
              <a:buFont typeface="Wingdings" panose="05000000000000000000" pitchFamily="2" charset="2"/>
              <a:buChar char="v"/>
            </a:pPr>
            <a:r>
              <a:rPr lang="vi-VN" dirty="0" smtClean="0"/>
              <a:t>Các nguyên tắc giao tiếp</a:t>
            </a:r>
          </a:p>
          <a:p>
            <a:pPr>
              <a:buFont typeface="Wingdings" panose="05000000000000000000" pitchFamily="2" charset="2"/>
              <a:buChar char="v"/>
            </a:pPr>
            <a:r>
              <a:rPr lang="vi-VN" dirty="0" smtClean="0"/>
              <a:t>Nhận diện phân loại để có chiến lược giao tiếp</a:t>
            </a:r>
          </a:p>
          <a:p>
            <a:endParaRPr lang="vi-VN" dirty="0"/>
          </a:p>
        </p:txBody>
      </p:sp>
    </p:spTree>
    <p:extLst>
      <p:ext uri="{BB962C8B-B14F-4D97-AF65-F5344CB8AC3E}">
        <p14:creationId xmlns:p14="http://schemas.microsoft.com/office/powerpoint/2010/main" val="37119269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552796"/>
            <a:ext cx="9386371" cy="1560716"/>
          </a:xfrm>
        </p:spPr>
        <p:txBody>
          <a:bodyPr>
            <a:noAutofit/>
          </a:bodyPr>
          <a:lstStyle/>
          <a:p>
            <a:r>
              <a:rPr lang="vi-VN" sz="3200" i="1" dirty="0"/>
              <a:t>? Mong đợi của anh chị về công việc của mình là gì?</a:t>
            </a:r>
            <a:r>
              <a:rPr lang="vi-VN" sz="3200" dirty="0"/>
              <a:t/>
            </a:r>
            <a:br>
              <a:rPr lang="vi-VN" sz="3200" dirty="0"/>
            </a:br>
            <a:endParaRPr lang="vi-VN" sz="3200" dirty="0"/>
          </a:p>
        </p:txBody>
      </p:sp>
      <p:sp>
        <p:nvSpPr>
          <p:cNvPr id="3" name="Content Placeholder 2"/>
          <p:cNvSpPr>
            <a:spLocks noGrp="1"/>
          </p:cNvSpPr>
          <p:nvPr>
            <p:ph idx="1"/>
          </p:nvPr>
        </p:nvSpPr>
        <p:spPr>
          <a:xfrm>
            <a:off x="1854506" y="2438400"/>
            <a:ext cx="8447698" cy="3651504"/>
          </a:xfrm>
        </p:spPr>
        <p:txBody>
          <a:bodyPr/>
          <a:lstStyle/>
          <a:p>
            <a:pPr marL="0" indent="0">
              <a:buNone/>
            </a:pPr>
            <a:r>
              <a:rPr lang="vi-VN" dirty="0"/>
              <a:t>Bộ kĩ năng bộ kỹ năng 5C</a:t>
            </a:r>
            <a:r>
              <a:rPr lang="vi-VN" dirty="0" smtClean="0"/>
              <a:t>:</a:t>
            </a:r>
            <a:endParaRPr lang="en-US" dirty="0"/>
          </a:p>
          <a:p>
            <a:pPr marL="0" indent="0">
              <a:buNone/>
            </a:pPr>
            <a:r>
              <a:rPr lang="en-US" dirty="0" smtClean="0"/>
              <a:t>+ </a:t>
            </a:r>
            <a:r>
              <a:rPr lang="vi-VN" dirty="0"/>
              <a:t>Critical Thinking (Kỹ năng tư duy phản biện</a:t>
            </a:r>
            <a:r>
              <a:rPr lang="vi-VN" dirty="0" smtClean="0"/>
              <a:t>)</a:t>
            </a:r>
            <a:endParaRPr lang="vi-VN" dirty="0"/>
          </a:p>
          <a:p>
            <a:pPr marL="0" indent="0">
              <a:buNone/>
            </a:pPr>
            <a:r>
              <a:rPr lang="vi-VN" dirty="0"/>
              <a:t>+</a:t>
            </a:r>
            <a:r>
              <a:rPr lang="vi-VN" dirty="0" smtClean="0"/>
              <a:t> </a:t>
            </a:r>
            <a:r>
              <a:rPr lang="vi-VN" dirty="0"/>
              <a:t>Communication (Kỹ năng giao tiếp</a:t>
            </a:r>
            <a:r>
              <a:rPr lang="vi-VN" dirty="0" smtClean="0"/>
              <a:t>)</a:t>
            </a:r>
            <a:endParaRPr lang="vi-VN" dirty="0"/>
          </a:p>
          <a:p>
            <a:pPr marL="0" indent="0">
              <a:buNone/>
            </a:pPr>
            <a:r>
              <a:rPr lang="vi-VN" dirty="0" smtClean="0"/>
              <a:t>+ </a:t>
            </a:r>
            <a:r>
              <a:rPr lang="vi-VN" dirty="0"/>
              <a:t>Collaboration (Kỹ năng hợp tác</a:t>
            </a:r>
            <a:r>
              <a:rPr lang="vi-VN" dirty="0" smtClean="0"/>
              <a:t>)</a:t>
            </a:r>
            <a:endParaRPr lang="vi-VN" dirty="0"/>
          </a:p>
          <a:p>
            <a:pPr marL="0" indent="0">
              <a:buNone/>
            </a:pPr>
            <a:r>
              <a:rPr lang="vi-VN" dirty="0" smtClean="0"/>
              <a:t>+ </a:t>
            </a:r>
            <a:r>
              <a:rPr lang="vi-VN" dirty="0"/>
              <a:t>Complex Problem Solving (Kỹ năng giải quyết vấn đề phức tạp) </a:t>
            </a:r>
            <a:endParaRPr lang="en-US" dirty="0"/>
          </a:p>
          <a:p>
            <a:pPr marL="0" indent="0">
              <a:buNone/>
            </a:pPr>
            <a:r>
              <a:rPr lang="en-US" dirty="0" smtClean="0"/>
              <a:t>+ </a:t>
            </a:r>
            <a:r>
              <a:rPr lang="vi-VN" dirty="0"/>
              <a:t>Change Leading (Kỹ năng dẫn dắt sự thay đổi)</a:t>
            </a:r>
          </a:p>
          <a:p>
            <a:pPr marL="0" indent="0">
              <a:buNone/>
            </a:pPr>
            <a:endParaRPr lang="vi-VN" dirty="0"/>
          </a:p>
        </p:txBody>
      </p:sp>
    </p:spTree>
    <p:extLst>
      <p:ext uri="{BB962C8B-B14F-4D97-AF65-F5344CB8AC3E}">
        <p14:creationId xmlns:p14="http://schemas.microsoft.com/office/powerpoint/2010/main" val="185238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Content Placeholder 2"/>
          <p:cNvSpPr>
            <a:spLocks noGrp="1"/>
          </p:cNvSpPr>
          <p:nvPr>
            <p:ph idx="1"/>
          </p:nvPr>
        </p:nvSpPr>
        <p:spPr/>
        <p:txBody>
          <a:bodyPr/>
          <a:lstStyle/>
          <a:p>
            <a:endParaRPr lang="vi-VN"/>
          </a:p>
        </p:txBody>
      </p:sp>
      <p:sp>
        <p:nvSpPr>
          <p:cNvPr id="4" name="Title 1"/>
          <p:cNvSpPr txBox="1">
            <a:spLocks/>
          </p:cNvSpPr>
          <p:nvPr/>
        </p:nvSpPr>
        <p:spPr bwMode="gray">
          <a:xfrm>
            <a:off x="1524001" y="418894"/>
            <a:ext cx="9829799" cy="706964"/>
          </a:xfrm>
          <a:prstGeom prst="rect">
            <a:avLst/>
          </a:prstGeom>
          <a:solidFill>
            <a:schemeClr val="bg2"/>
          </a:solidFill>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chemeClr val="tx1"/>
                </a:solidFill>
                <a:latin typeface="Arial" panose="020B0604020202020204" pitchFamily="34" charset="0"/>
                <a:ea typeface="Times New Roman"/>
                <a:cs typeface="Arial" panose="020B0604020202020204" pitchFamily="34" charset="0"/>
                <a:sym typeface="Times New Roman"/>
              </a:rPr>
              <a:t>MỐI QUAN HỆ ĐỒNG HÀNH NHÀ TRƯỜNG- PHHS</a:t>
            </a:r>
            <a:endParaRPr lang="vi-VN" sz="2800" dirty="0">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1828801" y="2470150"/>
            <a:ext cx="7429501" cy="34163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err="1">
                <a:latin typeface="Arial" panose="020B0604020202020204" pitchFamily="34" charset="0"/>
                <a:cs typeface="Arial" panose="020B0604020202020204" pitchFamily="34" charset="0"/>
              </a:rPr>
              <a:t>Sự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tham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của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phụ</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huynh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là</a:t>
            </a:r>
            <a:r>
              <a:rPr lang="en-US"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yếu</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tố</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sống</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còn</a:t>
            </a:r>
            <a:r>
              <a:rPr lang="en-US" b="1"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đạt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mục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tiêu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giáo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dục</a:t>
            </a:r>
            <a:r>
              <a:rPr lang="en-US" dirty="0">
                <a:latin typeface="Arial" panose="020B0604020202020204" pitchFamily="34" charset="0"/>
                <a:cs typeface="Arial" panose="020B0604020202020204" pitchFamily="34" charset="0"/>
              </a:rPr>
              <a:t>.</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1. Ở </a:t>
            </a:r>
            <a:r>
              <a:rPr lang="en-US" dirty="0" err="1">
                <a:latin typeface="Arial" panose="020B0604020202020204" pitchFamily="34" charset="0"/>
                <a:cs typeface="Arial" panose="020B0604020202020204" pitchFamily="34" charset="0"/>
              </a:rPr>
              <a:t>nhà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môi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trường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học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tập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lớp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học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nhà</a:t>
            </a:r>
            <a:r>
              <a:rPr lang="en-US" dirty="0">
                <a:latin typeface="Arial" panose="020B0604020202020204" pitchFamily="34" charset="0"/>
                <a:cs typeface="Arial" panose="020B0604020202020204" pitchFamily="34" charset="0"/>
              </a:rPr>
              <a:t>)</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2. </a:t>
            </a:r>
            <a:r>
              <a:rPr lang="en-US" dirty="0" err="1">
                <a:latin typeface="Arial" panose="020B0604020202020204" pitchFamily="34" charset="0"/>
                <a:cs typeface="Arial" panose="020B0604020202020204" pitchFamily="34" charset="0"/>
              </a:rPr>
              <a:t>Trong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lớp</a:t>
            </a:r>
            <a:r>
              <a:rPr lang="en-US" dirty="0">
                <a:latin typeface="Arial" panose="020B0604020202020204" pitchFamily="34" charset="0"/>
                <a:cs typeface="Arial" panose="020B0604020202020204" pitchFamily="34" charset="0"/>
              </a:rPr>
              <a:t>: cha </a:t>
            </a:r>
            <a:r>
              <a:rPr lang="en-US" dirty="0" err="1">
                <a:latin typeface="Arial" panose="020B0604020202020204" pitchFamily="34" charset="0"/>
                <a:cs typeface="Arial" panose="020B0604020202020204" pitchFamily="34" charset="0"/>
              </a:rPr>
              <a:t>mẹ</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hỗ</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thầy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cô</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kích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thích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động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lực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học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tập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của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trẻ</a:t>
            </a: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3. </a:t>
            </a:r>
            <a:r>
              <a:rPr lang="en-US" dirty="0" err="1">
                <a:latin typeface="Arial" panose="020B0604020202020204" pitchFamily="34" charset="0"/>
                <a:cs typeface="Arial" panose="020B0604020202020204" pitchFamily="34" charset="0"/>
              </a:rPr>
              <a:t>Bên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ngoài</a:t>
            </a:r>
            <a:r>
              <a:rPr lang="en-US" dirty="0">
                <a:latin typeface="Arial" panose="020B0604020202020204" pitchFamily="34" charset="0"/>
                <a:cs typeface="Arial" panose="020B0604020202020204" pitchFamily="34" charset="0"/>
              </a:rPr>
              <a:t>: cha </a:t>
            </a:r>
            <a:r>
              <a:rPr lang="en-US" dirty="0" err="1">
                <a:latin typeface="Arial" panose="020B0604020202020204" pitchFamily="34" charset="0"/>
                <a:cs typeface="Arial" panose="020B0604020202020204" pitchFamily="34" charset="0"/>
              </a:rPr>
              <a:t>mẹ</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con </a:t>
            </a:r>
            <a:r>
              <a:rPr lang="en-US" dirty="0" err="1">
                <a:latin typeface="Arial" panose="020B0604020202020204" pitchFamily="34" charset="0"/>
                <a:cs typeface="Arial" panose="020B0604020202020204" pitchFamily="34" charset="0"/>
              </a:rPr>
              <a:t>cái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cùng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nói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chuyện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chủ</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đề</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học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hỏi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thảo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luận</a:t>
            </a:r>
            <a:r>
              <a:rPr lang="en-US" dirty="0">
                <a:latin typeface="Arial" panose="020B0604020202020204" pitchFamily="34" charset="0"/>
                <a:cs typeface="Arial" panose="020B0604020202020204" pitchFamily="34" charset="0"/>
              </a:rPr>
              <a:t>, chia </a:t>
            </a:r>
            <a:r>
              <a:rPr lang="en-US" dirty="0" err="1">
                <a:latin typeface="Arial" panose="020B0604020202020204" pitchFamily="34" charset="0"/>
                <a:cs typeface="Arial" panose="020B0604020202020204" pitchFamily="34" charset="0"/>
              </a:rPr>
              <a:t>sẻ</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kinh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nghiệm</a:t>
            </a:r>
            <a:endParaRPr lang="vi-VN" dirty="0">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1524001" y="4818163"/>
            <a:ext cx="8639175" cy="122000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vi-VN" i="1" dirty="0">
                <a:latin typeface="Arial" panose="020B0604020202020204" pitchFamily="34" charset="0"/>
                <a:cs typeface="Arial" panose="020B0604020202020204" pitchFamily="34" charset="0"/>
              </a:rPr>
              <a:t>Khi phụ huynh tham gia vào quá trình học tập, tất cả các trường học trở nên tốt đẹp hơn. Khi trường học trở nên tốt đẹp hơn, trẻ em học tập nhiều hơn. Khi trẻ em học tập nhiều hơn, các em nhận biết giá trị của giáo dục tốt hơn. Khi các em đánh giá giáo dục cao hơn, các em lại học tập nhiều hơn nữa và truyền đạt lại cho con cái của chính các em </a:t>
            </a:r>
          </a:p>
          <a:p>
            <a:pPr marL="685800" lvl="2" indent="0" algn="r">
              <a:buNone/>
            </a:pPr>
            <a:r>
              <a:rPr lang="vi-VN" sz="1600" i="1" dirty="0">
                <a:latin typeface="Arial" panose="020B0604020202020204" pitchFamily="34" charset="0"/>
                <a:cs typeface="Arial" panose="020B0604020202020204" pitchFamily="34" charset="0"/>
              </a:rPr>
              <a:t>(Thống đốc bang Missouri John Ashcroft)</a:t>
            </a:r>
          </a:p>
        </p:txBody>
      </p:sp>
    </p:spTree>
    <p:extLst>
      <p:ext uri="{BB962C8B-B14F-4D97-AF65-F5344CB8AC3E}">
        <p14:creationId xmlns:p14="http://schemas.microsoft.com/office/powerpoint/2010/main" val="189625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1118" y="533400"/>
            <a:ext cx="8914482" cy="195486"/>
          </a:xfrm>
        </p:spPr>
        <p:txBody>
          <a:bodyPr>
            <a:noAutofit/>
          </a:bodyPr>
          <a:lstStyle/>
          <a:p>
            <a:r>
              <a:rPr lang="vi-VN" sz="4000" dirty="0"/>
              <a:t>Hiểu PHHS trên quan điểm ĐỒNG HÀNH</a:t>
            </a:r>
          </a:p>
        </p:txBody>
      </p:sp>
      <p:sp>
        <p:nvSpPr>
          <p:cNvPr id="3" name="Content Placeholder 2"/>
          <p:cNvSpPr>
            <a:spLocks noGrp="1"/>
          </p:cNvSpPr>
          <p:nvPr>
            <p:ph idx="1"/>
          </p:nvPr>
        </p:nvSpPr>
        <p:spPr/>
        <p:txBody>
          <a:bodyPr/>
          <a:lstStyle/>
          <a:p>
            <a:endParaRPr lang="vi-VN" dirty="0"/>
          </a:p>
        </p:txBody>
      </p:sp>
      <p:sp>
        <p:nvSpPr>
          <p:cNvPr id="4" name="Rectangle 3"/>
          <p:cNvSpPr/>
          <p:nvPr/>
        </p:nvSpPr>
        <p:spPr>
          <a:xfrm>
            <a:off x="435836" y="975448"/>
            <a:ext cx="11041166" cy="4524315"/>
          </a:xfrm>
          <a:prstGeom prst="rect">
            <a:avLst/>
          </a:prstGeom>
        </p:spPr>
        <p:txBody>
          <a:bodyPr wrap="square">
            <a:spAutoFit/>
          </a:bodyPr>
          <a:lstStyle/>
          <a:p>
            <a:r>
              <a:rPr lang="vi-VN" sz="2400" dirty="0"/>
              <a:t>Xét về độ tuổi, có 4 giai đoạn mà mỗi PHHS từng trải qua:</a:t>
            </a:r>
          </a:p>
          <a:p>
            <a:r>
              <a:rPr lang="vi-VN" sz="2400" dirty="0"/>
              <a:t>- Với lứa tuổi mẫu giáo đến lớp 2: nhóm PHHS </a:t>
            </a:r>
            <a:r>
              <a:rPr lang="vi-VN" sz="2400" b="1" dirty="0"/>
              <a:t>nhiệt huyết nhất</a:t>
            </a:r>
            <a:r>
              <a:rPr lang="vi-VN" sz="2400" dirty="0"/>
              <a:t>, luôn </a:t>
            </a:r>
            <a:r>
              <a:rPr lang="vi-VN" sz="2400" b="1" dirty="0"/>
              <a:t>sợ trường đối xử bạo lự</a:t>
            </a:r>
            <a:r>
              <a:rPr lang="vi-VN" sz="2400" dirty="0"/>
              <a:t>c với con, mong tìm PHHS để được chia sẻ, tự tin rằng mình </a:t>
            </a:r>
            <a:r>
              <a:rPr lang="vi-VN" sz="2400" b="1" dirty="0"/>
              <a:t>ảnh hưởng nhiều tới con.</a:t>
            </a:r>
          </a:p>
          <a:p>
            <a:r>
              <a:rPr lang="vi-VN" sz="2400" dirty="0"/>
              <a:t>- Từ lớp 3-6: kiến thức quá khó, không học được cùng con, không được hướng dẫn cách dạy con, quay lại công việc và để con tự lập.</a:t>
            </a:r>
          </a:p>
          <a:p>
            <a:r>
              <a:rPr lang="vi-VN" sz="2400" dirty="0"/>
              <a:t>- Từ THCS: khoảng cách cha mẹ và con tăng dần, PHHS thường dần đánh mất động cơ thúc đẩy việc giúp đỡ con.</a:t>
            </a:r>
          </a:p>
          <a:p>
            <a:r>
              <a:rPr lang="vi-VN" sz="2400" dirty="0"/>
              <a:t>- Cấp THPT: rào chắn khổng lồ cha mẹ và con, con cái ngượng nghịu khi cha mẹ tham gia sự kiện, phhs tham gia với trường vì họ hơn vì con cái; nếu cha mẹ càng tham gia sớm với nhà trường thì con cái mới dễ chấp nhận việc này hơn).</a:t>
            </a:r>
          </a:p>
        </p:txBody>
      </p:sp>
    </p:spTree>
    <p:extLst>
      <p:ext uri="{BB962C8B-B14F-4D97-AF65-F5344CB8AC3E}">
        <p14:creationId xmlns:p14="http://schemas.microsoft.com/office/powerpoint/2010/main" val="1661474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7825" y="162780"/>
            <a:ext cx="8629650" cy="846871"/>
          </a:xfrm>
        </p:spPr>
        <p:txBody>
          <a:bodyPr>
            <a:normAutofit/>
          </a:bodyPr>
          <a:lstStyle/>
          <a:p>
            <a:r>
              <a:rPr lang="vi-VN" sz="3200" dirty="0"/>
              <a:t>HIỂU PHHS trên quan điểm ĐỒNG HÀNH</a:t>
            </a:r>
          </a:p>
        </p:txBody>
      </p:sp>
      <p:sp>
        <p:nvSpPr>
          <p:cNvPr id="3" name="Content Placeholder 2"/>
          <p:cNvSpPr>
            <a:spLocks noGrp="1"/>
          </p:cNvSpPr>
          <p:nvPr>
            <p:ph idx="1"/>
          </p:nvPr>
        </p:nvSpPr>
        <p:spPr>
          <a:xfrm>
            <a:off x="393107" y="1264709"/>
            <a:ext cx="10955707" cy="4023360"/>
          </a:xfrm>
        </p:spPr>
        <p:txBody>
          <a:bodyPr>
            <a:noAutofit/>
          </a:bodyPr>
          <a:lstStyle/>
          <a:p>
            <a:pPr marL="0" indent="0">
              <a:buNone/>
            </a:pPr>
            <a:r>
              <a:rPr lang="vi-VN" sz="1800" b="1" dirty="0">
                <a:solidFill>
                  <a:srgbClr val="FF0000"/>
                </a:solidFill>
              </a:rPr>
              <a:t>- 8 nỗi lo chính đáng của PHHS:</a:t>
            </a:r>
          </a:p>
          <a:p>
            <a:pPr marL="0" indent="0">
              <a:buNone/>
            </a:pPr>
            <a:r>
              <a:rPr lang="vi-VN" sz="1800" dirty="0"/>
              <a:t>1. Liệu con cái của họ có được hưởng sự </a:t>
            </a:r>
            <a:r>
              <a:rPr lang="vi-VN" sz="1800" b="1" dirty="0"/>
              <a:t>chăm sóc bình đẳng</a:t>
            </a:r>
            <a:r>
              <a:rPr lang="vi-VN" sz="1800" dirty="0"/>
              <a:t> của thầy cô giáo và trường học hay không? </a:t>
            </a:r>
          </a:p>
          <a:p>
            <a:pPr marL="0" indent="0">
              <a:buNone/>
            </a:pPr>
            <a:r>
              <a:rPr lang="vi-VN" sz="1800" dirty="0"/>
              <a:t>2. Hình thức </a:t>
            </a:r>
            <a:r>
              <a:rPr lang="vi-VN" sz="1800" b="1" dirty="0"/>
              <a:t>kỉ luật </a:t>
            </a:r>
            <a:r>
              <a:rPr lang="vi-VN" sz="1800" dirty="0"/>
              <a:t>dành cho con cái họ </a:t>
            </a:r>
            <a:r>
              <a:rPr lang="vi-VN" sz="1800" b="1" dirty="0"/>
              <a:t>ở trường học </a:t>
            </a:r>
            <a:r>
              <a:rPr lang="vi-VN" sz="1800" dirty="0"/>
              <a:t>là phù hợp và </a:t>
            </a:r>
            <a:r>
              <a:rPr lang="vi-VN" sz="1800" b="1" dirty="0"/>
              <a:t>không bạo lực.</a:t>
            </a:r>
          </a:p>
          <a:p>
            <a:pPr marL="0" indent="0">
              <a:buNone/>
            </a:pPr>
            <a:r>
              <a:rPr lang="vi-VN" sz="1800" dirty="0"/>
              <a:t>3. Hình thức </a:t>
            </a:r>
            <a:r>
              <a:rPr lang="vi-VN" sz="1800" b="1" dirty="0"/>
              <a:t>kỉ luật của họ </a:t>
            </a:r>
            <a:r>
              <a:rPr lang="vi-VN" sz="1800" dirty="0"/>
              <a:t>dành cho con cái là hiệu quả và phù hợp. </a:t>
            </a:r>
          </a:p>
          <a:p>
            <a:pPr marL="0" indent="0">
              <a:buNone/>
            </a:pPr>
            <a:r>
              <a:rPr lang="vi-VN" sz="1800" dirty="0"/>
              <a:t>4. Không có </a:t>
            </a:r>
            <a:r>
              <a:rPr lang="vi-VN" sz="1800" b="1" dirty="0"/>
              <a:t>ma túy/ tệ nạn </a:t>
            </a:r>
            <a:r>
              <a:rPr lang="vi-VN" sz="1800" dirty="0"/>
              <a:t>trong môi trường trường học. </a:t>
            </a:r>
          </a:p>
          <a:p>
            <a:pPr marL="0" indent="0">
              <a:buNone/>
            </a:pPr>
            <a:r>
              <a:rPr lang="vi-VN" sz="1800" dirty="0"/>
              <a:t>5. Thầy cô </a:t>
            </a:r>
            <a:r>
              <a:rPr lang="vi-VN" sz="1800" b="1" dirty="0"/>
              <a:t>thông báo </a:t>
            </a:r>
            <a:r>
              <a:rPr lang="vi-VN" sz="1800" dirty="0"/>
              <a:t>cho họ tình hình học tập của con cái, thành thật lắng nghe những lo âu của họ. </a:t>
            </a:r>
          </a:p>
          <a:p>
            <a:pPr marL="0" indent="0">
              <a:buNone/>
            </a:pPr>
            <a:r>
              <a:rPr lang="vi-VN" sz="1800" dirty="0"/>
              <a:t>6. Thầy cô thực lòng </a:t>
            </a:r>
            <a:r>
              <a:rPr lang="vi-VN" sz="1800" b="1" dirty="0"/>
              <a:t>quan tâm và cảm thông</a:t>
            </a:r>
            <a:r>
              <a:rPr lang="vi-VN" sz="1800" dirty="0"/>
              <a:t> với con cái của họ. </a:t>
            </a:r>
          </a:p>
          <a:p>
            <a:pPr marL="0" indent="0">
              <a:buNone/>
            </a:pPr>
            <a:r>
              <a:rPr lang="vi-VN" sz="1800" dirty="0"/>
              <a:t>7. Có các phương pháp thu nhận </a:t>
            </a:r>
            <a:r>
              <a:rPr lang="vi-VN" sz="1800" b="1" dirty="0"/>
              <a:t>thông tin </a:t>
            </a:r>
            <a:r>
              <a:rPr lang="vi-VN" sz="1800" dirty="0"/>
              <a:t>về hoạt động chung của nhà trường cũng như ngành giáo dục nói chung </a:t>
            </a:r>
          </a:p>
          <a:p>
            <a:pPr marL="0" indent="0">
              <a:buNone/>
            </a:pPr>
            <a:r>
              <a:rPr lang="vi-VN" sz="1800" dirty="0"/>
              <a:t>8. Với tư cách là những người làm cha mẹ, có thể cải thiện cuộc sống của bản thân và </a:t>
            </a:r>
            <a:r>
              <a:rPr lang="vi-VN" sz="1800" b="1" dirty="0"/>
              <a:t>nhận sự trợ giúp</a:t>
            </a:r>
            <a:r>
              <a:rPr lang="vi-VN" sz="1800" dirty="0"/>
              <a:t> cho gia đình, con cái họ. </a:t>
            </a:r>
          </a:p>
        </p:txBody>
      </p:sp>
    </p:spTree>
    <p:extLst>
      <p:ext uri="{BB962C8B-B14F-4D97-AF65-F5344CB8AC3E}">
        <p14:creationId xmlns:p14="http://schemas.microsoft.com/office/powerpoint/2010/main" val="10430367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CÁC NGUYÊN TẮC KHI GIAO TIẾP VỚI PHHS </a:t>
            </a:r>
            <a:endParaRPr lang="vi-VN" sz="3200" b="1" dirty="0"/>
          </a:p>
        </p:txBody>
      </p:sp>
      <p:sp>
        <p:nvSpPr>
          <p:cNvPr id="3" name="Content Placeholder 2"/>
          <p:cNvSpPr>
            <a:spLocks noGrp="1"/>
          </p:cNvSpPr>
          <p:nvPr>
            <p:ph idx="1"/>
          </p:nvPr>
        </p:nvSpPr>
        <p:spPr/>
        <p:txBody>
          <a:bodyPr/>
          <a:lstStyle/>
          <a:p>
            <a:endParaRPr lang="vi-VN"/>
          </a:p>
        </p:txBody>
      </p:sp>
      <p:sp>
        <p:nvSpPr>
          <p:cNvPr id="4" name="Google Shape;310;p32"/>
          <p:cNvSpPr txBox="1">
            <a:spLocks/>
          </p:cNvSpPr>
          <p:nvPr/>
        </p:nvSpPr>
        <p:spPr bwMode="gray">
          <a:xfrm>
            <a:off x="6836102" y="2544510"/>
            <a:ext cx="2571750" cy="742950"/>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vert="horz" wrap="square" lIns="68569" tIns="34275" rIns="68569" bIns="34275" rtlCol="0" anchor="ctr" anchorCtr="0">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spcBef>
                <a:spcPts val="0"/>
              </a:spcBef>
              <a:buClr>
                <a:schemeClr val="dk1"/>
              </a:buClr>
            </a:pPr>
            <a:r>
              <a:rPr lang="vi-VN" sz="3000">
                <a:solidFill>
                  <a:schemeClr val="dk1"/>
                </a:solidFill>
                <a:latin typeface="Times New Roman"/>
                <a:ea typeface="Times New Roman"/>
                <a:cs typeface="Times New Roman"/>
                <a:sym typeface="Times New Roman"/>
              </a:rPr>
              <a:t>ƯU TIÊN</a:t>
            </a:r>
          </a:p>
        </p:txBody>
      </p:sp>
      <p:sp>
        <p:nvSpPr>
          <p:cNvPr id="5" name="Google Shape;311;p32"/>
          <p:cNvSpPr/>
          <p:nvPr/>
        </p:nvSpPr>
        <p:spPr>
          <a:xfrm>
            <a:off x="6778952" y="4705494"/>
            <a:ext cx="2686050" cy="742950"/>
          </a:xfrm>
          <a:prstGeom prst="roundRect">
            <a:avLst>
              <a:gd name="adj" fmla="val 16667"/>
            </a:avLst>
          </a:prstGeom>
          <a:gradFill>
            <a:gsLst>
              <a:gs pos="0">
                <a:srgbClr val="FFBB82"/>
              </a:gs>
              <a:gs pos="35000">
                <a:srgbClr val="FFCFA8"/>
              </a:gs>
              <a:gs pos="100000">
                <a:srgbClr val="FFEBD9"/>
              </a:gs>
            </a:gsLst>
            <a:lin ang="16200000" scaled="0"/>
          </a:gradFill>
          <a:ln w="9525" cap="flat" cmpd="sng">
            <a:solidFill>
              <a:srgbClr val="F5913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68569" tIns="34275" rIns="68569" bIns="34275" anchor="ctr" anchorCtr="0">
            <a:noAutofit/>
          </a:bodyPr>
          <a:lstStyle/>
          <a:p>
            <a:pPr algn="ctr"/>
            <a:r>
              <a:rPr lang="en-US" sz="2100" dirty="0">
                <a:solidFill>
                  <a:schemeClr val="dk1"/>
                </a:solidFill>
                <a:latin typeface="Calibri"/>
                <a:ea typeface="Calibri"/>
                <a:cs typeface="Calibri"/>
                <a:sym typeface="Calibri"/>
              </a:rPr>
              <a:t>TẬP TRUNG VÀO </a:t>
            </a:r>
          </a:p>
          <a:p>
            <a:pPr algn="ctr"/>
            <a:r>
              <a:rPr lang="en-US" sz="2100" dirty="0">
                <a:solidFill>
                  <a:schemeClr val="dk1"/>
                </a:solidFill>
                <a:latin typeface="Calibri"/>
                <a:ea typeface="Calibri"/>
                <a:cs typeface="Calibri"/>
                <a:sym typeface="Calibri"/>
              </a:rPr>
              <a:t>LỢI ÍCH CHO HS</a:t>
            </a:r>
            <a:endParaRPr sz="2100" dirty="0">
              <a:solidFill>
                <a:schemeClr val="dk1"/>
              </a:solidFill>
              <a:latin typeface="Calibri"/>
              <a:ea typeface="Calibri"/>
              <a:cs typeface="Calibri"/>
              <a:sym typeface="Calibri"/>
            </a:endParaRPr>
          </a:p>
        </p:txBody>
      </p:sp>
      <p:sp>
        <p:nvSpPr>
          <p:cNvPr id="6" name="Google Shape;312;p32"/>
          <p:cNvSpPr/>
          <p:nvPr/>
        </p:nvSpPr>
        <p:spPr>
          <a:xfrm>
            <a:off x="7950527" y="3848244"/>
            <a:ext cx="514350" cy="342900"/>
          </a:xfrm>
          <a:prstGeom prst="downArrow">
            <a:avLst>
              <a:gd name="adj1" fmla="val 50000"/>
              <a:gd name="adj2" fmla="val 50000"/>
            </a:avLst>
          </a:prstGeom>
          <a:gradFill>
            <a:gsLst>
              <a:gs pos="0">
                <a:srgbClr val="BABABA"/>
              </a:gs>
              <a:gs pos="35000">
                <a:srgbClr val="CFCFCF"/>
              </a:gs>
              <a:gs pos="100000">
                <a:srgbClr val="EDEDED"/>
              </a:gs>
            </a:gsLst>
            <a:lin ang="16200000" scaled="0"/>
          </a:gradFill>
          <a:ln w="9525"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pic>
        <p:nvPicPr>
          <p:cNvPr id="7" name="Google Shape;319;p33"/>
          <p:cNvPicPr preferRelativeResize="0">
            <a:picLocks/>
          </p:cNvPicPr>
          <p:nvPr/>
        </p:nvPicPr>
        <p:blipFill rotWithShape="1">
          <a:blip r:embed="rId2">
            <a:alphaModFix/>
          </a:blip>
          <a:srcRect/>
          <a:stretch/>
        </p:blipFill>
        <p:spPr>
          <a:xfrm>
            <a:off x="2731452" y="2809875"/>
            <a:ext cx="2246825" cy="2228850"/>
          </a:xfrm>
          <a:prstGeom prst="rect">
            <a:avLst/>
          </a:prstGeom>
          <a:noFill/>
          <a:ln>
            <a:noFill/>
          </a:ln>
        </p:spPr>
      </p:pic>
    </p:spTree>
    <p:extLst>
      <p:ext uri="{BB962C8B-B14F-4D97-AF65-F5344CB8AC3E}">
        <p14:creationId xmlns:p14="http://schemas.microsoft.com/office/powerpoint/2010/main" val="37774463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MÔ TẢ CHI TIẾT</a:t>
            </a:r>
            <a:endParaRPr lang="vi-VN" b="1" dirty="0"/>
          </a:p>
        </p:txBody>
      </p:sp>
      <p:sp>
        <p:nvSpPr>
          <p:cNvPr id="3" name="Content Placeholder 2"/>
          <p:cNvSpPr>
            <a:spLocks noGrp="1"/>
          </p:cNvSpPr>
          <p:nvPr>
            <p:ph idx="1"/>
          </p:nvPr>
        </p:nvSpPr>
        <p:spPr/>
        <p:txBody>
          <a:bodyPr/>
          <a:lstStyle/>
          <a:p>
            <a:endParaRPr lang="vi-VN"/>
          </a:p>
        </p:txBody>
      </p:sp>
      <p:sp>
        <p:nvSpPr>
          <p:cNvPr id="4" name="Content Placeholder 2"/>
          <p:cNvSpPr txBox="1">
            <a:spLocks/>
          </p:cNvSpPr>
          <p:nvPr/>
        </p:nvSpPr>
        <p:spPr>
          <a:xfrm>
            <a:off x="1524000" y="2149264"/>
            <a:ext cx="9144000" cy="34163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buFont typeface="Wingdings" panose="05000000000000000000" pitchFamily="2" charset="2"/>
              <a:buChar char="Ø"/>
            </a:pPr>
            <a:r>
              <a:rPr lang="en-US" sz="2000" dirty="0" err="1">
                <a:latin typeface="Arial" panose="020B0604020202020204" pitchFamily="34" charset="0"/>
                <a:cs typeface="Arial" panose="020B0604020202020204" pitchFamily="34" charset="0"/>
              </a:rPr>
              <a:t>Lắng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nghe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tích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cực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chân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thành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mở</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lòng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cho</a:t>
            </a:r>
            <a:r>
              <a:rPr lang="en-US" sz="2000" dirty="0">
                <a:latin typeface="Arial" panose="020B0604020202020204" pitchFamily="34" charset="0"/>
                <a:cs typeface="Arial" panose="020B0604020202020204" pitchFamily="34" charset="0"/>
              </a:rPr>
              <a:t> PHHS </a:t>
            </a:r>
            <a:r>
              <a:rPr lang="en-US" sz="2000" dirty="0" err="1">
                <a:latin typeface="Arial" panose="020B0604020202020204" pitchFamily="34" charset="0"/>
                <a:cs typeface="Arial" panose="020B0604020202020204" pitchFamily="34" charset="0"/>
              </a:rPr>
              <a:t>được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nói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chủ</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động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hỏi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họ</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cảm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thấy</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thế</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nào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chuyện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gì</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Khích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lệ</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họ</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họ</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nghĩ</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giải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pháp</a:t>
            </a:r>
            <a:r>
              <a:rPr lang="en-US" sz="2000" dirty="0">
                <a:latin typeface="Arial" panose="020B0604020202020204" pitchFamily="34" charset="0"/>
                <a:cs typeface="Arial" panose="020B0604020202020204" pitchFamily="34" charset="0"/>
              </a:rPr>
              <a:t>.</a:t>
            </a:r>
          </a:p>
          <a:p>
            <a:pPr>
              <a:buFont typeface="Wingdings" panose="05000000000000000000" pitchFamily="2" charset="2"/>
              <a:buChar char="Ø"/>
            </a:pPr>
            <a:r>
              <a:rPr lang="en-US" sz="2000" dirty="0" err="1">
                <a:latin typeface="Arial" panose="020B0604020202020204" pitchFamily="34" charset="0"/>
                <a:cs typeface="Arial" panose="020B0604020202020204" pitchFamily="34" charset="0"/>
              </a:rPr>
              <a:t>Tuyệt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đối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khách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quan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trung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tính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mô</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tả</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sự</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cố</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nói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lời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xin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lỗi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luôn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kèm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các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giải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pháp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dùng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tư</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duy</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cùng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thắng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theo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đuổi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sự</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việc</a:t>
            </a:r>
            <a:endParaRPr lang="en-US" sz="2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2000" dirty="0" err="1">
                <a:latin typeface="Arial" panose="020B0604020202020204" pitchFamily="34" charset="0"/>
                <a:cs typeface="Arial" panose="020B0604020202020204" pitchFamily="34" charset="0"/>
              </a:rPr>
              <a:t>Khen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ngợi</a:t>
            </a:r>
            <a:r>
              <a:rPr lang="en-US" sz="2000" dirty="0">
                <a:latin typeface="Arial" panose="020B0604020202020204" pitchFamily="34" charset="0"/>
                <a:cs typeface="Arial" panose="020B0604020202020204" pitchFamily="34" charset="0"/>
              </a:rPr>
              <a:t> con </a:t>
            </a:r>
            <a:r>
              <a:rPr lang="en-US" sz="2000" dirty="0" err="1">
                <a:latin typeface="Arial" panose="020B0604020202020204" pitchFamily="34" charset="0"/>
                <a:cs typeface="Arial" panose="020B0604020202020204" pitchFamily="34" charset="0"/>
              </a:rPr>
              <a:t>bằng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mô</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tả</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hành</a:t>
            </a:r>
            <a:r>
              <a:rPr lang="en-US" sz="2000" dirty="0">
                <a:latin typeface="Arial" panose="020B0604020202020204" pitchFamily="34" charset="0"/>
                <a:cs typeface="Arial" panose="020B0604020202020204" pitchFamily="34" charset="0"/>
              </a:rPr>
              <a:t> vi </a:t>
            </a:r>
            <a:r>
              <a:rPr lang="en-US" sz="2000" dirty="0" err="1">
                <a:latin typeface="Arial" panose="020B0604020202020204" pitchFamily="34" charset="0"/>
                <a:cs typeface="Arial" panose="020B0604020202020204" pitchFamily="34" charset="0"/>
              </a:rPr>
              <a:t>cụ</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cuối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mỗi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ngày</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trước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mặt</a:t>
            </a:r>
            <a:r>
              <a:rPr lang="en-US" sz="2000" dirty="0">
                <a:latin typeface="Arial" panose="020B0604020202020204" pitchFamily="34" charset="0"/>
                <a:cs typeface="Arial" panose="020B0604020202020204" pitchFamily="34" charset="0"/>
              </a:rPr>
              <a:t> con</a:t>
            </a:r>
          </a:p>
          <a:p>
            <a:pPr>
              <a:buFont typeface="Wingdings" panose="05000000000000000000" pitchFamily="2" charset="2"/>
              <a:buChar char="Ø"/>
            </a:pPr>
            <a:r>
              <a:rPr lang="en-US" sz="2000" dirty="0" err="1">
                <a:latin typeface="Arial" panose="020B0604020202020204" pitchFamily="34" charset="0"/>
                <a:cs typeface="Arial" panose="020B0604020202020204" pitchFamily="34" charset="0"/>
              </a:rPr>
              <a:t>Khi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bị</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áp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lực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giao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tiếp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cần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sử</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dụng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thức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giao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tiếp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tích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cực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biết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rút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lui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hoặc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tạm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lắng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bảo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toàn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cảm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xúc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tuyệt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đối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đối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đầu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Báo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cáo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ngay</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lập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tức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cầu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viện</a:t>
            </a:r>
            <a:r>
              <a:rPr lang="en-US" sz="2000" dirty="0">
                <a:latin typeface="Arial" panose="020B0604020202020204" pitchFamily="34" charset="0"/>
                <a:cs typeface="Arial" panose="020B0604020202020204" pitchFamily="34" charset="0"/>
              </a:rPr>
              <a:t> Ban </a:t>
            </a:r>
            <a:r>
              <a:rPr lang="en-US" sz="2000" dirty="0" err="1">
                <a:latin typeface="Arial" panose="020B0604020202020204" pitchFamily="34" charset="0"/>
                <a:cs typeface="Arial" panose="020B0604020202020204" pitchFamily="34" charset="0"/>
              </a:rPr>
              <a:t>giám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hiệu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quyết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định</a:t>
            </a:r>
            <a:r>
              <a:rPr lang="en-US" sz="2000" dirty="0">
                <a:latin typeface="Arial" panose="020B0604020202020204" pitchFamily="34" charset="0"/>
                <a:cs typeface="Arial" panose="020B0604020202020204" pitchFamily="34" charset="0"/>
              </a:rPr>
              <a:t> 1 </a:t>
            </a:r>
            <a:r>
              <a:rPr lang="en-US" sz="2000" dirty="0" err="1">
                <a:latin typeface="Arial" panose="020B0604020202020204" pitchFamily="34" charset="0"/>
                <a:cs typeface="Arial" panose="020B0604020202020204" pitchFamily="34" charset="0"/>
              </a:rPr>
              <a:t>mình</a:t>
            </a:r>
            <a:r>
              <a:rPr lang="en-US" sz="2000" dirty="0">
                <a:latin typeface="Arial" panose="020B0604020202020204" pitchFamily="34" charset="0"/>
                <a:cs typeface="Arial" panose="020B0604020202020204" pitchFamily="34" charset="0"/>
              </a:rPr>
              <a:t>.</a:t>
            </a:r>
          </a:p>
          <a:p>
            <a:pPr>
              <a:buFont typeface="Wingdings" panose="05000000000000000000" pitchFamily="2" charset="2"/>
              <a:buChar char="Ø"/>
            </a:pPr>
            <a:r>
              <a:rPr lang="en-US" sz="2000" dirty="0">
                <a:latin typeface="Arial" panose="020B0604020202020204" pitchFamily="34" charset="0"/>
                <a:cs typeface="Arial" panose="020B0604020202020204" pitchFamily="34" charset="0"/>
              </a:rPr>
              <a:t>GV </a:t>
            </a:r>
            <a:r>
              <a:rPr lang="en-US" sz="2000" dirty="0" err="1">
                <a:latin typeface="Arial" panose="020B0604020202020204" pitchFamily="34" charset="0"/>
                <a:cs typeface="Arial" panose="020B0604020202020204" pitchFamily="34" charset="0"/>
              </a:rPr>
              <a:t>và</a:t>
            </a:r>
            <a:r>
              <a:rPr lang="en-US" sz="2000" dirty="0">
                <a:latin typeface="Arial" panose="020B0604020202020204" pitchFamily="34" charset="0"/>
                <a:cs typeface="Arial" panose="020B0604020202020204" pitchFamily="34" charset="0"/>
              </a:rPr>
              <a:t> PHHS </a:t>
            </a:r>
            <a:r>
              <a:rPr lang="en-US" sz="2000" dirty="0" err="1">
                <a:latin typeface="Arial" panose="020B0604020202020204" pitchFamily="34" charset="0"/>
                <a:cs typeface="Arial" panose="020B0604020202020204" pitchFamily="34" charset="0"/>
              </a:rPr>
              <a:t>luôn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cần</a:t>
            </a:r>
            <a:r>
              <a:rPr lang="en-US" sz="2000" dirty="0">
                <a:latin typeface="Arial" panose="020B0604020202020204" pitchFamily="34" charset="0"/>
                <a:cs typeface="Arial" panose="020B0604020202020204" pitchFamily="34" charset="0"/>
              </a:rPr>
              <a:t> 1 </a:t>
            </a:r>
            <a:r>
              <a:rPr lang="en-US" sz="2000" dirty="0" err="1">
                <a:latin typeface="Arial" panose="020B0604020202020204" pitchFamily="34" charset="0"/>
                <a:cs typeface="Arial" panose="020B0604020202020204" pitchFamily="34" charset="0"/>
              </a:rPr>
              <a:t>khoảng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cách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nhất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định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xử</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đảm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bảo</a:t>
            </a:r>
            <a:r>
              <a:rPr lang="en-US" sz="2000" dirty="0">
                <a:latin typeface="Arial" panose="020B0604020202020204" pitchFamily="34" charset="0"/>
                <a:cs typeface="Arial" panose="020B0604020202020204" pitchFamily="34" charset="0"/>
              </a:rPr>
              <a:t> an </a:t>
            </a:r>
            <a:r>
              <a:rPr lang="en-US" sz="2000" dirty="0" err="1">
                <a:latin typeface="Arial" panose="020B0604020202020204" pitchFamily="34" charset="0"/>
                <a:cs typeface="Arial" panose="020B0604020202020204" pitchFamily="34" charset="0"/>
              </a:rPr>
              <a:t>toàn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chính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mình</a:t>
            </a:r>
            <a:endParaRPr lang="vi-V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58497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8"/>
          <p:cNvSpPr txBox="1">
            <a:spLocks noGrp="1"/>
          </p:cNvSpPr>
          <p:nvPr>
            <p:ph type="title"/>
          </p:nvPr>
        </p:nvSpPr>
        <p:spPr>
          <a:xfrm>
            <a:off x="1869707" y="539486"/>
            <a:ext cx="4629150" cy="642938"/>
          </a:xfrm>
          <a:prstGeom prst="rect">
            <a:avLst/>
          </a:prstGeom>
          <a:noFill/>
          <a:ln>
            <a:noFill/>
          </a:ln>
        </p:spPr>
        <p:txBody>
          <a:bodyPr spcFirstLastPara="1" vert="horz" wrap="square" lIns="51427" tIns="25706" rIns="51427" bIns="25706" rtlCol="0" anchor="ctr" anchorCtr="0">
            <a:noAutofit/>
          </a:bodyPr>
          <a:lstStyle/>
          <a:p>
            <a:r>
              <a:rPr lang="en-US" sz="3200" b="1" dirty="0" err="1"/>
              <a:t>Một</a:t>
            </a:r>
            <a:r>
              <a:rPr lang="en-US" sz="3200" b="1" dirty="0"/>
              <a:t> </a:t>
            </a:r>
            <a:r>
              <a:rPr lang="en-US" sz="3200" b="1" dirty="0" err="1"/>
              <a:t>vài</a:t>
            </a:r>
            <a:r>
              <a:rPr lang="en-US" sz="3200" b="1" dirty="0"/>
              <a:t> </a:t>
            </a:r>
            <a:r>
              <a:rPr lang="en-US" sz="3200" b="1" dirty="0" err="1"/>
              <a:t>câu</a:t>
            </a:r>
            <a:r>
              <a:rPr lang="en-US" sz="3200" b="1" dirty="0"/>
              <a:t> </a:t>
            </a:r>
            <a:r>
              <a:rPr lang="en-US" sz="3200" b="1" dirty="0" err="1"/>
              <a:t>thoại</a:t>
            </a:r>
            <a:r>
              <a:rPr lang="en-US" sz="3200" b="1" dirty="0"/>
              <a:t>…</a:t>
            </a:r>
            <a:endParaRPr sz="3200" b="1" dirty="0"/>
          </a:p>
        </p:txBody>
      </p:sp>
      <p:sp>
        <p:nvSpPr>
          <p:cNvPr id="270" name="Google Shape;270;p28"/>
          <p:cNvSpPr txBox="1">
            <a:spLocks noGrp="1"/>
          </p:cNvSpPr>
          <p:nvPr>
            <p:ph idx="1"/>
          </p:nvPr>
        </p:nvSpPr>
        <p:spPr>
          <a:xfrm>
            <a:off x="1708639" y="1869938"/>
            <a:ext cx="9469260" cy="2128847"/>
          </a:xfrm>
          <a:prstGeom prst="rect">
            <a:avLst/>
          </a:prstGeom>
          <a:noFill/>
          <a:ln>
            <a:noFill/>
          </a:ln>
        </p:spPr>
        <p:txBody>
          <a:bodyPr spcFirstLastPara="1" vert="horz" wrap="square" lIns="51427" tIns="25706" rIns="51427" bIns="25706" rtlCol="0" anchor="t" anchorCtr="0">
            <a:noAutofit/>
          </a:bodyPr>
          <a:lstStyle/>
          <a:p>
            <a:pPr>
              <a:spcBef>
                <a:spcPts val="0"/>
              </a:spcBef>
              <a:buSzPts val="2720"/>
            </a:pPr>
            <a:r>
              <a:rPr lang="en-US" i="1" dirty="0" err="1">
                <a:latin typeface="Times New Roman"/>
                <a:ea typeface="Times New Roman"/>
                <a:cs typeface="Times New Roman"/>
                <a:sym typeface="Times New Roman"/>
              </a:rPr>
              <a:t>Dạ</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vâng</a:t>
            </a:r>
            <a:r>
              <a:rPr lang="en-US" i="1" dirty="0">
                <a:latin typeface="Times New Roman"/>
                <a:ea typeface="Times New Roman"/>
                <a:cs typeface="Times New Roman"/>
                <a:sym typeface="Times New Roman"/>
              </a:rPr>
              <a:t> ạ. </a:t>
            </a:r>
            <a:r>
              <a:rPr lang="en-US" i="1" dirty="0" err="1">
                <a:latin typeface="Times New Roman"/>
                <a:ea typeface="Times New Roman"/>
                <a:cs typeface="Times New Roman"/>
                <a:sym typeface="Times New Roman"/>
              </a:rPr>
              <a:t>Em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chào</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Em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là</a:t>
            </a:r>
            <a:r>
              <a:rPr lang="en-US" i="1" dirty="0">
                <a:latin typeface="Times New Roman"/>
                <a:ea typeface="Times New Roman"/>
                <a:cs typeface="Times New Roman"/>
                <a:sym typeface="Times New Roman"/>
              </a:rPr>
              <a:t> …. GV </a:t>
            </a:r>
            <a:r>
              <a:rPr lang="en-US" i="1" dirty="0" err="1">
                <a:latin typeface="Times New Roman"/>
                <a:ea typeface="Times New Roman"/>
                <a:cs typeface="Times New Roman"/>
                <a:sym typeface="Times New Roman"/>
              </a:rPr>
              <a:t>chủ</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nhiệm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của</a:t>
            </a:r>
            <a:r>
              <a:rPr lang="en-US" i="1" dirty="0">
                <a:latin typeface="Times New Roman"/>
                <a:ea typeface="Times New Roman"/>
                <a:cs typeface="Times New Roman"/>
                <a:sym typeface="Times New Roman"/>
              </a:rPr>
              <a:t> con. </a:t>
            </a:r>
            <a:r>
              <a:rPr lang="en-US" i="1" dirty="0" err="1">
                <a:latin typeface="Times New Roman"/>
                <a:ea typeface="Times New Roman"/>
                <a:cs typeface="Times New Roman"/>
                <a:sym typeface="Times New Roman"/>
              </a:rPr>
              <a:t>Em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nghe</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đây</a:t>
            </a:r>
            <a:r>
              <a:rPr lang="en-US" i="1" dirty="0">
                <a:latin typeface="Times New Roman"/>
                <a:ea typeface="Times New Roman"/>
                <a:cs typeface="Times New Roman"/>
                <a:sym typeface="Times New Roman"/>
              </a:rPr>
              <a:t> ạ</a:t>
            </a:r>
            <a:endParaRPr sz="1400" dirty="0"/>
          </a:p>
          <a:p>
            <a:pPr marL="0" indent="0">
              <a:spcBef>
                <a:spcPts val="306"/>
              </a:spcBef>
              <a:buClr>
                <a:srgbClr val="002060"/>
              </a:buClr>
              <a:buNone/>
            </a:pP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Chào</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hỏi</a:t>
            </a:r>
            <a:r>
              <a:rPr lang="en-US" i="1" dirty="0">
                <a:solidFill>
                  <a:srgbClr val="002060"/>
                </a:solidFill>
                <a:latin typeface="Times New Roman"/>
                <a:ea typeface="Times New Roman"/>
                <a:cs typeface="Times New Roman"/>
                <a:sym typeface="Times New Roman"/>
              </a:rPr>
              <a:t> </a:t>
            </a:r>
            <a:endParaRPr dirty="0">
              <a:solidFill>
                <a:srgbClr val="002060"/>
              </a:solidFill>
              <a:latin typeface="Times New Roman"/>
              <a:ea typeface="Times New Roman"/>
              <a:cs typeface="Times New Roman"/>
              <a:sym typeface="Times New Roman"/>
            </a:endParaRPr>
          </a:p>
          <a:p>
            <a:pPr>
              <a:spcBef>
                <a:spcPts val="306"/>
              </a:spcBef>
              <a:buSzPts val="2720"/>
            </a:pPr>
            <a:r>
              <a:rPr lang="en-US" i="1" dirty="0" err="1">
                <a:latin typeface="Times New Roman"/>
                <a:ea typeface="Times New Roman"/>
                <a:cs typeface="Times New Roman"/>
                <a:sym typeface="Times New Roman"/>
              </a:rPr>
              <a:t>Vâng</a:t>
            </a:r>
            <a:r>
              <a:rPr lang="en-US" i="1" dirty="0">
                <a:latin typeface="Times New Roman"/>
                <a:ea typeface="Times New Roman"/>
                <a:cs typeface="Times New Roman"/>
                <a:sym typeface="Times New Roman"/>
              </a:rPr>
              <a:t> ạ, </a:t>
            </a:r>
            <a:r>
              <a:rPr lang="en-US" i="1" dirty="0" err="1">
                <a:latin typeface="Times New Roman"/>
                <a:ea typeface="Times New Roman"/>
                <a:cs typeface="Times New Roman"/>
                <a:sym typeface="Times New Roman"/>
              </a:rPr>
              <a:t>dạ</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thế</a:t>
            </a:r>
            <a:r>
              <a:rPr lang="en-US" i="1" dirty="0">
                <a:latin typeface="Times New Roman"/>
                <a:ea typeface="Times New Roman"/>
                <a:cs typeface="Times New Roman"/>
                <a:sym typeface="Times New Roman"/>
              </a:rPr>
              <a:t> ạ, </a:t>
            </a:r>
            <a:r>
              <a:rPr lang="en-US" i="1" dirty="0" err="1">
                <a:latin typeface="Times New Roman"/>
                <a:ea typeface="Times New Roman"/>
                <a:cs typeface="Times New Roman"/>
                <a:sym typeface="Times New Roman"/>
              </a:rPr>
              <a:t>thế</a:t>
            </a:r>
            <a:r>
              <a:rPr lang="en-US" i="1" dirty="0">
                <a:latin typeface="Times New Roman"/>
                <a:ea typeface="Times New Roman"/>
                <a:cs typeface="Times New Roman"/>
                <a:sym typeface="Times New Roman"/>
              </a:rPr>
              <a:t> ạ, </a:t>
            </a:r>
            <a:r>
              <a:rPr lang="en-US" i="1" dirty="0" err="1">
                <a:latin typeface="Times New Roman"/>
                <a:ea typeface="Times New Roman"/>
                <a:cs typeface="Times New Roman"/>
                <a:sym typeface="Times New Roman"/>
              </a:rPr>
              <a:t>thế</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cơ</a:t>
            </a:r>
            <a:r>
              <a:rPr lang="en-US" i="1" dirty="0">
                <a:latin typeface="Times New Roman"/>
                <a:ea typeface="Times New Roman"/>
                <a:cs typeface="Times New Roman"/>
                <a:sym typeface="Times New Roman"/>
              </a:rPr>
              <a:t> ạ, ồ </a:t>
            </a:r>
            <a:r>
              <a:rPr lang="en-US" i="1" dirty="0" err="1">
                <a:latin typeface="Times New Roman"/>
                <a:ea typeface="Times New Roman"/>
                <a:cs typeface="Times New Roman"/>
                <a:sym typeface="Times New Roman"/>
              </a:rPr>
              <a:t>vậy</a:t>
            </a:r>
            <a:r>
              <a:rPr lang="en-US" i="1" dirty="0">
                <a:latin typeface="Times New Roman"/>
                <a:ea typeface="Times New Roman"/>
                <a:cs typeface="Times New Roman"/>
                <a:sym typeface="Times New Roman"/>
              </a:rPr>
              <a:t> ạ…</a:t>
            </a:r>
            <a:endParaRPr sz="1400" dirty="0"/>
          </a:p>
          <a:p>
            <a:pPr marL="0" indent="0">
              <a:spcBef>
                <a:spcPts val="306"/>
              </a:spcBef>
              <a:buClr>
                <a:srgbClr val="002060"/>
              </a:buClr>
              <a:buNone/>
            </a:pP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Lắng</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nghe</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tích</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cực</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không</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bình</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luận</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khích</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lệ</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phụ</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huynh</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nói</a:t>
            </a:r>
            <a:endParaRPr dirty="0">
              <a:solidFill>
                <a:srgbClr val="002060"/>
              </a:solidFill>
              <a:latin typeface="Times New Roman"/>
              <a:ea typeface="Times New Roman"/>
              <a:cs typeface="Times New Roman"/>
              <a:sym typeface="Times New Roman"/>
            </a:endParaRPr>
          </a:p>
          <a:p>
            <a:pPr>
              <a:spcBef>
                <a:spcPts val="306"/>
              </a:spcBef>
              <a:buSzPts val="2720"/>
            </a:pPr>
            <a:r>
              <a:rPr lang="en-US" i="1" dirty="0" err="1">
                <a:latin typeface="Times New Roman"/>
                <a:ea typeface="Times New Roman"/>
                <a:cs typeface="Times New Roman"/>
                <a:sym typeface="Times New Roman"/>
              </a:rPr>
              <a:t>Tình</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trạng</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hiện</a:t>
            </a:r>
            <a:r>
              <a:rPr lang="en-US" i="1" dirty="0">
                <a:latin typeface="Times New Roman"/>
                <a:ea typeface="Times New Roman"/>
                <a:cs typeface="Times New Roman"/>
                <a:sym typeface="Times New Roman"/>
              </a:rPr>
              <a:t> nay </a:t>
            </a:r>
            <a:r>
              <a:rPr lang="en-US" i="1" dirty="0" err="1">
                <a:latin typeface="Times New Roman"/>
                <a:ea typeface="Times New Roman"/>
                <a:cs typeface="Times New Roman"/>
                <a:sym typeface="Times New Roman"/>
              </a:rPr>
              <a:t>của</a:t>
            </a:r>
            <a:r>
              <a:rPr lang="en-US" i="1" dirty="0">
                <a:latin typeface="Times New Roman"/>
                <a:ea typeface="Times New Roman"/>
                <a:cs typeface="Times New Roman"/>
                <a:sym typeface="Times New Roman"/>
              </a:rPr>
              <a:t> con </a:t>
            </a:r>
            <a:r>
              <a:rPr lang="en-US" i="1" dirty="0" err="1">
                <a:latin typeface="Times New Roman"/>
                <a:ea typeface="Times New Roman"/>
                <a:cs typeface="Times New Roman"/>
                <a:sym typeface="Times New Roman"/>
              </a:rPr>
              <a:t>ra</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sao</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rồi</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Anh</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chị</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cảm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thấy</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thế</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nào</a:t>
            </a:r>
            <a:r>
              <a:rPr lang="en-US" i="1" dirty="0">
                <a:latin typeface="Times New Roman"/>
                <a:ea typeface="Times New Roman"/>
                <a:cs typeface="Times New Roman"/>
                <a:sym typeface="Times New Roman"/>
              </a:rPr>
              <a:t> ạ?</a:t>
            </a:r>
            <a:endParaRPr i="1" dirty="0">
              <a:latin typeface="Times New Roman"/>
              <a:ea typeface="Times New Roman"/>
              <a:cs typeface="Times New Roman"/>
              <a:sym typeface="Times New Roman"/>
            </a:endParaRPr>
          </a:p>
          <a:p>
            <a:pPr marL="0" indent="0">
              <a:spcBef>
                <a:spcPts val="306"/>
              </a:spcBef>
              <a:buClr>
                <a:srgbClr val="002060"/>
              </a:buClr>
              <a:buNone/>
            </a:pP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Ưu</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tiên</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học</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sinh</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giúp</a:t>
            </a:r>
            <a:r>
              <a:rPr lang="en-US" i="1" dirty="0">
                <a:solidFill>
                  <a:srgbClr val="002060"/>
                </a:solidFill>
                <a:latin typeface="Times New Roman"/>
                <a:ea typeface="Times New Roman"/>
                <a:cs typeface="Times New Roman"/>
                <a:sym typeface="Times New Roman"/>
              </a:rPr>
              <a:t> PHHS </a:t>
            </a:r>
            <a:r>
              <a:rPr lang="en-US" i="1" dirty="0" err="1">
                <a:solidFill>
                  <a:srgbClr val="002060"/>
                </a:solidFill>
                <a:latin typeface="Times New Roman"/>
                <a:ea typeface="Times New Roman"/>
                <a:cs typeface="Times New Roman"/>
                <a:sym typeface="Times New Roman"/>
              </a:rPr>
              <a:t>giải</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tỏa</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cảm</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xúc</a:t>
            </a:r>
            <a:endParaRPr dirty="0">
              <a:solidFill>
                <a:srgbClr val="002060"/>
              </a:solidFill>
              <a:latin typeface="Times New Roman"/>
              <a:ea typeface="Times New Roman"/>
              <a:cs typeface="Times New Roman"/>
              <a:sym typeface="Times New Roman"/>
            </a:endParaRPr>
          </a:p>
          <a:p>
            <a:pPr>
              <a:spcBef>
                <a:spcPts val="306"/>
              </a:spcBef>
              <a:buSzPts val="2720"/>
            </a:pPr>
            <a:r>
              <a:rPr lang="en-US" i="1" dirty="0" err="1">
                <a:latin typeface="Times New Roman"/>
                <a:ea typeface="Times New Roman"/>
                <a:cs typeface="Times New Roman"/>
                <a:sym typeface="Times New Roman"/>
              </a:rPr>
              <a:t>Vậy</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em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cũng</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yên</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tâm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hơn</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rồi</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em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rất</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tiếc</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vì</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chuyện</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đã</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xảy</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ra</a:t>
            </a:r>
            <a:endParaRPr i="1" dirty="0">
              <a:latin typeface="Times New Roman"/>
              <a:ea typeface="Times New Roman"/>
              <a:cs typeface="Times New Roman"/>
              <a:sym typeface="Times New Roman"/>
            </a:endParaRPr>
          </a:p>
          <a:p>
            <a:pPr marL="0" indent="0">
              <a:spcBef>
                <a:spcPts val="306"/>
              </a:spcBef>
              <a:buClr>
                <a:srgbClr val="002060"/>
              </a:buClr>
              <a:buNone/>
            </a:pP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Bày</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tỏ</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sự</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quan</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tâm</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đến</a:t>
            </a:r>
            <a:r>
              <a:rPr lang="en-US" i="1" dirty="0">
                <a:solidFill>
                  <a:srgbClr val="002060"/>
                </a:solidFill>
                <a:latin typeface="Times New Roman"/>
                <a:ea typeface="Times New Roman"/>
                <a:cs typeface="Times New Roman"/>
                <a:sym typeface="Times New Roman"/>
              </a:rPr>
              <a:t> con, </a:t>
            </a:r>
            <a:r>
              <a:rPr lang="en-US" i="1" dirty="0" err="1">
                <a:solidFill>
                  <a:srgbClr val="002060"/>
                </a:solidFill>
                <a:latin typeface="Times New Roman"/>
                <a:ea typeface="Times New Roman"/>
                <a:cs typeface="Times New Roman"/>
                <a:sym typeface="Times New Roman"/>
              </a:rPr>
              <a:t>nêu</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cảm</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xúc</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của</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mình</a:t>
            </a:r>
            <a:endParaRPr dirty="0">
              <a:solidFill>
                <a:srgbClr val="002060"/>
              </a:solidFill>
              <a:latin typeface="Times New Roman"/>
              <a:ea typeface="Times New Roman"/>
              <a:cs typeface="Times New Roman"/>
              <a:sym typeface="Times New Roman"/>
            </a:endParaRPr>
          </a:p>
          <a:p>
            <a:pPr>
              <a:spcBef>
                <a:spcPts val="306"/>
              </a:spcBef>
              <a:buSzPts val="2720"/>
            </a:pPr>
            <a:r>
              <a:rPr lang="en-US" i="1" dirty="0" err="1">
                <a:latin typeface="Times New Roman"/>
                <a:ea typeface="Times New Roman"/>
                <a:cs typeface="Times New Roman"/>
                <a:sym typeface="Times New Roman"/>
              </a:rPr>
              <a:t>Vâng</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em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xin</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lỗi</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là</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em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đã</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chưa</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nghĩ</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đến</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điều</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này</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em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sẽ</a:t>
            </a:r>
            <a:r>
              <a:rPr lang="en-US" i="1" dirty="0">
                <a:latin typeface="Times New Roman"/>
                <a:ea typeface="Times New Roman"/>
                <a:cs typeface="Times New Roman"/>
                <a:sym typeface="Times New Roman"/>
              </a:rPr>
              <a:t> RKN </a:t>
            </a:r>
            <a:r>
              <a:rPr lang="en-US" i="1" dirty="0" err="1">
                <a:latin typeface="Times New Roman"/>
                <a:ea typeface="Times New Roman"/>
                <a:cs typeface="Times New Roman"/>
                <a:sym typeface="Times New Roman"/>
              </a:rPr>
              <a:t>ngay</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mai</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em</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sẽ</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bàn</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với</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các</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cô</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về</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giải</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pháp</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và</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sẽ</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thông</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báo</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lại</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tới</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anh</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chị</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anh</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chị</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có</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mong</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muốn</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gì</a:t>
            </a:r>
            <a:r>
              <a:rPr lang="en-US" i="1" dirty="0">
                <a:latin typeface="Times New Roman"/>
                <a:ea typeface="Times New Roman"/>
                <a:cs typeface="Times New Roman"/>
                <a:sym typeface="Times New Roman"/>
              </a:rPr>
              <a:t> </a:t>
            </a:r>
            <a:r>
              <a:rPr lang="en-US" i="1" dirty="0" err="1">
                <a:latin typeface="Times New Roman"/>
                <a:ea typeface="Times New Roman"/>
                <a:cs typeface="Times New Roman"/>
                <a:sym typeface="Times New Roman"/>
              </a:rPr>
              <a:t>không</a:t>
            </a:r>
            <a:r>
              <a:rPr lang="en-US" i="1" dirty="0">
                <a:latin typeface="Times New Roman"/>
                <a:ea typeface="Times New Roman"/>
                <a:cs typeface="Times New Roman"/>
                <a:sym typeface="Times New Roman"/>
              </a:rPr>
              <a:t> ạ?</a:t>
            </a:r>
          </a:p>
          <a:p>
            <a:pPr marL="0" indent="0">
              <a:spcBef>
                <a:spcPts val="306"/>
              </a:spcBef>
              <a:buSzPts val="2720"/>
              <a:buNone/>
            </a:pP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Chủ</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động</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nhận</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trách</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nhiệm</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tìm</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kiếm</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giải</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pháp</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lắng</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nghe</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phụ</a:t>
            </a:r>
            <a:r>
              <a:rPr lang="en-US" i="1" dirty="0">
                <a:solidFill>
                  <a:srgbClr val="002060"/>
                </a:solidFill>
                <a:latin typeface="Times New Roman"/>
                <a:ea typeface="Times New Roman"/>
                <a:cs typeface="Times New Roman"/>
                <a:sym typeface="Times New Roman"/>
              </a:rPr>
              <a:t> </a:t>
            </a:r>
            <a:r>
              <a:rPr lang="en-US" i="1" dirty="0" err="1">
                <a:solidFill>
                  <a:srgbClr val="002060"/>
                </a:solidFill>
                <a:latin typeface="Times New Roman"/>
                <a:ea typeface="Times New Roman"/>
                <a:cs typeface="Times New Roman"/>
                <a:sym typeface="Times New Roman"/>
              </a:rPr>
              <a:t>huynh</a:t>
            </a:r>
            <a:endParaRPr dirty="0">
              <a:solidFill>
                <a:srgbClr val="002060"/>
              </a:solidFill>
              <a:latin typeface="Times New Roman"/>
              <a:ea typeface="Times New Roman"/>
              <a:cs typeface="Times New Roman"/>
              <a:sym typeface="Times New Roman"/>
            </a:endParaRPr>
          </a:p>
          <a:p>
            <a:pPr marL="0" indent="0">
              <a:spcBef>
                <a:spcPts val="306"/>
              </a:spcBef>
              <a:buNone/>
            </a:pPr>
            <a:endParaRPr dirty="0"/>
          </a:p>
        </p:txBody>
      </p:sp>
    </p:spTree>
    <p:extLst>
      <p:ext uri="{BB962C8B-B14F-4D97-AF65-F5344CB8AC3E}">
        <p14:creationId xmlns:p14="http://schemas.microsoft.com/office/powerpoint/2010/main" val="427919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0">
                                            <p:txEl>
                                              <p:pRg st="0" end="0"/>
                                            </p:txEl>
                                          </p:spTgt>
                                        </p:tgtEl>
                                        <p:attrNameLst>
                                          <p:attrName>style.visibility</p:attrName>
                                        </p:attrNameLst>
                                      </p:cBhvr>
                                      <p:to>
                                        <p:strVal val="visible"/>
                                      </p:to>
                                    </p:set>
                                    <p:animEffect transition="in" filter="fade">
                                      <p:cBhvr>
                                        <p:cTn id="7" dur="500"/>
                                        <p:tgtEl>
                                          <p:spTgt spid="2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0">
                                            <p:txEl>
                                              <p:pRg st="1" end="1"/>
                                            </p:txEl>
                                          </p:spTgt>
                                        </p:tgtEl>
                                        <p:attrNameLst>
                                          <p:attrName>style.visibility</p:attrName>
                                        </p:attrNameLst>
                                      </p:cBhvr>
                                      <p:to>
                                        <p:strVal val="visible"/>
                                      </p:to>
                                    </p:set>
                                    <p:animEffect transition="in" filter="fade">
                                      <p:cBhvr>
                                        <p:cTn id="12" dur="500"/>
                                        <p:tgtEl>
                                          <p:spTgt spid="27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0">
                                            <p:txEl>
                                              <p:pRg st="2" end="2"/>
                                            </p:txEl>
                                          </p:spTgt>
                                        </p:tgtEl>
                                        <p:attrNameLst>
                                          <p:attrName>style.visibility</p:attrName>
                                        </p:attrNameLst>
                                      </p:cBhvr>
                                      <p:to>
                                        <p:strVal val="visible"/>
                                      </p:to>
                                    </p:set>
                                    <p:animEffect transition="in" filter="fade">
                                      <p:cBhvr>
                                        <p:cTn id="17" dur="500"/>
                                        <p:tgtEl>
                                          <p:spTgt spid="27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0">
                                            <p:txEl>
                                              <p:pRg st="3" end="3"/>
                                            </p:txEl>
                                          </p:spTgt>
                                        </p:tgtEl>
                                        <p:attrNameLst>
                                          <p:attrName>style.visibility</p:attrName>
                                        </p:attrNameLst>
                                      </p:cBhvr>
                                      <p:to>
                                        <p:strVal val="visible"/>
                                      </p:to>
                                    </p:set>
                                    <p:animEffect transition="in" filter="fade">
                                      <p:cBhvr>
                                        <p:cTn id="22" dur="500"/>
                                        <p:tgtEl>
                                          <p:spTgt spid="27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0">
                                            <p:txEl>
                                              <p:pRg st="4" end="4"/>
                                            </p:txEl>
                                          </p:spTgt>
                                        </p:tgtEl>
                                        <p:attrNameLst>
                                          <p:attrName>style.visibility</p:attrName>
                                        </p:attrNameLst>
                                      </p:cBhvr>
                                      <p:to>
                                        <p:strVal val="visible"/>
                                      </p:to>
                                    </p:set>
                                    <p:animEffect transition="in" filter="fade">
                                      <p:cBhvr>
                                        <p:cTn id="27" dur="500"/>
                                        <p:tgtEl>
                                          <p:spTgt spid="27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0">
                                            <p:txEl>
                                              <p:pRg st="5" end="5"/>
                                            </p:txEl>
                                          </p:spTgt>
                                        </p:tgtEl>
                                        <p:attrNameLst>
                                          <p:attrName>style.visibility</p:attrName>
                                        </p:attrNameLst>
                                      </p:cBhvr>
                                      <p:to>
                                        <p:strVal val="visible"/>
                                      </p:to>
                                    </p:set>
                                    <p:animEffect transition="in" filter="fade">
                                      <p:cBhvr>
                                        <p:cTn id="32" dur="500"/>
                                        <p:tgtEl>
                                          <p:spTgt spid="27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0">
                                            <p:txEl>
                                              <p:pRg st="6" end="6"/>
                                            </p:txEl>
                                          </p:spTgt>
                                        </p:tgtEl>
                                        <p:attrNameLst>
                                          <p:attrName>style.visibility</p:attrName>
                                        </p:attrNameLst>
                                      </p:cBhvr>
                                      <p:to>
                                        <p:strVal val="visible"/>
                                      </p:to>
                                    </p:set>
                                    <p:animEffect transition="in" filter="fade">
                                      <p:cBhvr>
                                        <p:cTn id="37" dur="500"/>
                                        <p:tgtEl>
                                          <p:spTgt spid="27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0">
                                            <p:txEl>
                                              <p:pRg st="7" end="7"/>
                                            </p:txEl>
                                          </p:spTgt>
                                        </p:tgtEl>
                                        <p:attrNameLst>
                                          <p:attrName>style.visibility</p:attrName>
                                        </p:attrNameLst>
                                      </p:cBhvr>
                                      <p:to>
                                        <p:strVal val="visible"/>
                                      </p:to>
                                    </p:set>
                                    <p:animEffect transition="in" filter="fade">
                                      <p:cBhvr>
                                        <p:cTn id="42" dur="500"/>
                                        <p:tgtEl>
                                          <p:spTgt spid="27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70">
                                            <p:txEl>
                                              <p:pRg st="8" end="8"/>
                                            </p:txEl>
                                          </p:spTgt>
                                        </p:tgtEl>
                                        <p:attrNameLst>
                                          <p:attrName>style.visibility</p:attrName>
                                        </p:attrNameLst>
                                      </p:cBhvr>
                                      <p:to>
                                        <p:strVal val="visible"/>
                                      </p:to>
                                    </p:set>
                                    <p:animEffect transition="in" filter="fade">
                                      <p:cBhvr>
                                        <p:cTn id="47" dur="500"/>
                                        <p:tgtEl>
                                          <p:spTgt spid="27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70">
                                            <p:txEl>
                                              <p:pRg st="9" end="9"/>
                                            </p:txEl>
                                          </p:spTgt>
                                        </p:tgtEl>
                                        <p:attrNameLst>
                                          <p:attrName>style.visibility</p:attrName>
                                        </p:attrNameLst>
                                      </p:cBhvr>
                                      <p:to>
                                        <p:strVal val="visible"/>
                                      </p:to>
                                    </p:set>
                                    <p:animEffect transition="in" filter="fade">
                                      <p:cBhvr>
                                        <p:cTn id="52" dur="500"/>
                                        <p:tgtEl>
                                          <p:spTgt spid="27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vi-VN"/>
          </a:p>
        </p:txBody>
      </p:sp>
      <p:sp>
        <p:nvSpPr>
          <p:cNvPr id="6" name="Title 1"/>
          <p:cNvSpPr txBox="1">
            <a:spLocks/>
          </p:cNvSpPr>
          <p:nvPr/>
        </p:nvSpPr>
        <p:spPr bwMode="gray">
          <a:xfrm>
            <a:off x="991312" y="568327"/>
            <a:ext cx="9290925" cy="530223"/>
          </a:xfrm>
          <a:prstGeom prst="rect">
            <a:avLst/>
          </a:prstGeom>
        </p:spPr>
        <p:txBody>
          <a:bodyPr vert="horz" lIns="68580" tIns="34290" rIns="68580" bIns="3429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vi-VN" sz="2700" b="1" dirty="0">
                <a:solidFill>
                  <a:schemeClr val="tx1"/>
                </a:solidFill>
              </a:rPr>
              <a:t>NHẬN DIỆN, PHÂN LOẠI ĐỐI TƯỢNG PHỤ HUYNH</a:t>
            </a:r>
          </a:p>
        </p:txBody>
      </p:sp>
      <p:sp>
        <p:nvSpPr>
          <p:cNvPr id="8" name="Rectangle 7"/>
          <p:cNvSpPr/>
          <p:nvPr/>
        </p:nvSpPr>
        <p:spPr>
          <a:xfrm>
            <a:off x="1836724" y="2542933"/>
            <a:ext cx="6723871" cy="369332"/>
          </a:xfrm>
          <a:prstGeom prst="rect">
            <a:avLst/>
          </a:prstGeom>
        </p:spPr>
        <p:txBody>
          <a:bodyPr wrap="square">
            <a:spAutoFit/>
          </a:bodyPr>
          <a:lstStyle/>
          <a:p>
            <a:r>
              <a:rPr lang="vi-VN" dirty="0"/>
              <a:t>1. Cực kì nhiệt tình, ủng hộ trường, làm vì con và cộng đồng</a:t>
            </a:r>
          </a:p>
        </p:txBody>
      </p:sp>
      <p:sp>
        <p:nvSpPr>
          <p:cNvPr id="10" name="Rectangle 9"/>
          <p:cNvSpPr/>
          <p:nvPr/>
        </p:nvSpPr>
        <p:spPr>
          <a:xfrm>
            <a:off x="1836722" y="3168693"/>
            <a:ext cx="7931167" cy="369332"/>
          </a:xfrm>
          <a:prstGeom prst="rect">
            <a:avLst/>
          </a:prstGeom>
        </p:spPr>
        <p:txBody>
          <a:bodyPr wrap="square">
            <a:spAutoFit/>
          </a:bodyPr>
          <a:lstStyle/>
          <a:p>
            <a:r>
              <a:rPr lang="vi-VN" dirty="0"/>
              <a:t>2. Quan tâm đến con cái (của mình), góp ý tích cực</a:t>
            </a:r>
          </a:p>
        </p:txBody>
      </p:sp>
      <p:sp>
        <p:nvSpPr>
          <p:cNvPr id="11" name="Rectangle 10"/>
          <p:cNvSpPr/>
          <p:nvPr/>
        </p:nvSpPr>
        <p:spPr>
          <a:xfrm>
            <a:off x="1836721" y="3822879"/>
            <a:ext cx="8445516" cy="369332"/>
          </a:xfrm>
          <a:prstGeom prst="rect">
            <a:avLst/>
          </a:prstGeom>
        </p:spPr>
        <p:txBody>
          <a:bodyPr wrap="square">
            <a:spAutoFit/>
          </a:bodyPr>
          <a:lstStyle/>
          <a:p>
            <a:r>
              <a:rPr lang="vi-VN" dirty="0"/>
              <a:t>3. Chê (trường) nhiều, làm (cho con) ít, trút trách nhiệm</a:t>
            </a:r>
          </a:p>
        </p:txBody>
      </p:sp>
      <p:sp>
        <p:nvSpPr>
          <p:cNvPr id="12" name="Rectangle 11"/>
          <p:cNvSpPr/>
          <p:nvPr/>
        </p:nvSpPr>
        <p:spPr>
          <a:xfrm>
            <a:off x="1836722" y="4545564"/>
            <a:ext cx="6723871" cy="369332"/>
          </a:xfrm>
          <a:prstGeom prst="rect">
            <a:avLst/>
          </a:prstGeom>
        </p:spPr>
        <p:txBody>
          <a:bodyPr wrap="square">
            <a:spAutoFit/>
          </a:bodyPr>
          <a:lstStyle/>
          <a:p>
            <a:r>
              <a:rPr lang="vi-VN" dirty="0"/>
              <a:t>4. Thờ ơ, bỏ rơi, bất lực</a:t>
            </a:r>
          </a:p>
        </p:txBody>
      </p:sp>
    </p:spTree>
    <p:extLst>
      <p:ext uri="{BB962C8B-B14F-4D97-AF65-F5344CB8AC3E}">
        <p14:creationId xmlns:p14="http://schemas.microsoft.com/office/powerpoint/2010/main" val="407979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vi-VN" dirty="0"/>
              <a:t>HOẠT ĐỘNG NHÓM</a:t>
            </a:r>
          </a:p>
        </p:txBody>
      </p:sp>
      <p:sp>
        <p:nvSpPr>
          <p:cNvPr id="4" name="Rectangle 3"/>
          <p:cNvSpPr/>
          <p:nvPr/>
        </p:nvSpPr>
        <p:spPr>
          <a:xfrm>
            <a:off x="1838325" y="2787594"/>
            <a:ext cx="8451056" cy="2074414"/>
          </a:xfrm>
          <a:prstGeom prst="rect">
            <a:avLst/>
          </a:prstGeom>
        </p:spPr>
        <p:txBody>
          <a:bodyPr wrap="square">
            <a:spAutoFit/>
          </a:bodyPr>
          <a:lstStyle/>
          <a:p>
            <a:pPr>
              <a:lnSpc>
                <a:spcPct val="115000"/>
              </a:lnSpc>
            </a:pPr>
            <a:r>
              <a:rPr lang="en-US" sz="2800" dirty="0">
                <a:solidFill>
                  <a:srgbClr val="000000"/>
                </a:solidFill>
                <a:latin typeface="Arial" panose="020B0604020202020204" pitchFamily="34" charset="0"/>
                <a:ea typeface="Calibri" panose="020F0502020204030204" pitchFamily="34" charset="0"/>
              </a:rPr>
              <a:t>4 NHÓM</a:t>
            </a:r>
            <a:endParaRPr lang="vi-VN" sz="3600" dirty="0">
              <a:latin typeface="Times New Roman" panose="02020603050405020304" pitchFamily="18" charset="0"/>
              <a:ea typeface="Calibri" panose="020F0502020204030204" pitchFamily="34" charset="0"/>
            </a:endParaRPr>
          </a:p>
          <a:p>
            <a:pPr>
              <a:lnSpc>
                <a:spcPct val="115000"/>
              </a:lnSpc>
            </a:pP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Mô</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tả</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biểu</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hiện</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của</a:t>
            </a:r>
            <a:r>
              <a:rPr lang="en-US" sz="2800" dirty="0">
                <a:solidFill>
                  <a:srgbClr val="000000"/>
                </a:solidFill>
                <a:latin typeface="Arial" panose="020B0604020202020204" pitchFamily="34" charset="0"/>
                <a:ea typeface="Calibri" panose="020F0502020204030204" pitchFamily="34" charset="0"/>
              </a:rPr>
              <a:t> PHHS </a:t>
            </a:r>
            <a:r>
              <a:rPr lang="en-US" sz="2800" dirty="0" err="1">
                <a:solidFill>
                  <a:srgbClr val="000000"/>
                </a:solidFill>
                <a:latin typeface="Arial" panose="020B0604020202020204" pitchFamily="34" charset="0"/>
                <a:ea typeface="Calibri" panose="020F0502020204030204" pitchFamily="34" charset="0"/>
              </a:rPr>
              <a:t>nhóm</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này</a:t>
            </a:r>
            <a:endParaRPr lang="vi-VN" sz="3600" dirty="0">
              <a:latin typeface="Times New Roman" panose="02020603050405020304" pitchFamily="18" charset="0"/>
              <a:ea typeface="Calibri" panose="020F0502020204030204" pitchFamily="34" charset="0"/>
            </a:endParaRPr>
          </a:p>
          <a:p>
            <a:pPr>
              <a:lnSpc>
                <a:spcPct val="115000"/>
              </a:lnSpc>
            </a:pP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Nêu</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Phương</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án</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giao</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tiếp</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hiệu</a:t>
            </a:r>
            <a:r>
              <a:rPr lang="en-US" sz="2800" dirty="0">
                <a:solidFill>
                  <a:srgbClr val="000000"/>
                </a:solidFill>
                <a:latin typeface="Arial" panose="020B0604020202020204" pitchFamily="34" charset="0"/>
                <a:ea typeface="Calibri" panose="020F0502020204030204" pitchFamily="34" charset="0"/>
              </a:rPr>
              <a:t> </a:t>
            </a:r>
            <a:r>
              <a:rPr lang="en-US" sz="2800" dirty="0" err="1">
                <a:solidFill>
                  <a:srgbClr val="000000"/>
                </a:solidFill>
                <a:latin typeface="Arial" panose="020B0604020202020204" pitchFamily="34" charset="0"/>
                <a:ea typeface="Calibri" panose="020F0502020204030204" pitchFamily="34" charset="0"/>
              </a:rPr>
              <a:t>quả</a:t>
            </a:r>
            <a:endParaRPr lang="vi-VN" sz="3600" dirty="0">
              <a:latin typeface="Times New Roman" panose="02020603050405020304" pitchFamily="18" charset="0"/>
              <a:ea typeface="Calibri" panose="020F0502020204030204" pitchFamily="34" charset="0"/>
            </a:endParaRPr>
          </a:p>
          <a:p>
            <a:pPr>
              <a:lnSpc>
                <a:spcPct val="115000"/>
              </a:lnSpc>
            </a:pPr>
            <a:r>
              <a:rPr lang="en-US" sz="2800" dirty="0">
                <a:solidFill>
                  <a:srgbClr val="000000"/>
                </a:solidFill>
                <a:latin typeface="Arial" panose="020B0604020202020204" pitchFamily="34" charset="0"/>
                <a:ea typeface="Calibri" panose="020F0502020204030204" pitchFamily="34" charset="0"/>
              </a:rPr>
              <a:t> </a:t>
            </a:r>
            <a:endParaRPr lang="vi-VN" sz="36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686812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8300" y="286605"/>
            <a:ext cx="9029700" cy="1450757"/>
          </a:xfrm>
        </p:spPr>
        <p:txBody>
          <a:bodyPr>
            <a:normAutofit/>
          </a:bodyPr>
          <a:lstStyle/>
          <a:p>
            <a:r>
              <a:rPr lang="vi-VN" sz="3200" dirty="0"/>
              <a:t>CHIẾN LƯỢC GIAO TIẾP VỚI TỪNG NHÓM PHHS</a:t>
            </a:r>
          </a:p>
        </p:txBody>
      </p:sp>
      <p:pic>
        <p:nvPicPr>
          <p:cNvPr id="7" name="Picture 6"/>
          <p:cNvPicPr>
            <a:picLocks noChangeAspect="1"/>
          </p:cNvPicPr>
          <p:nvPr/>
        </p:nvPicPr>
        <p:blipFill>
          <a:blip r:embed="rId2"/>
          <a:stretch>
            <a:fillRect/>
          </a:stretch>
        </p:blipFill>
        <p:spPr>
          <a:xfrm>
            <a:off x="1984256" y="2694430"/>
            <a:ext cx="3090188" cy="2711960"/>
          </a:xfrm>
          <a:prstGeom prst="rect">
            <a:avLst/>
          </a:prstGeom>
        </p:spPr>
      </p:pic>
      <p:sp>
        <p:nvSpPr>
          <p:cNvPr id="9" name="Rectangle 8"/>
          <p:cNvSpPr/>
          <p:nvPr/>
        </p:nvSpPr>
        <p:spPr>
          <a:xfrm>
            <a:off x="5388770" y="2275331"/>
            <a:ext cx="4912043" cy="3693319"/>
          </a:xfrm>
          <a:prstGeom prst="rect">
            <a:avLst/>
          </a:prstGeom>
        </p:spPr>
        <p:txBody>
          <a:bodyPr wrap="square">
            <a:spAutoFit/>
          </a:bodyPr>
          <a:lstStyle/>
          <a:p>
            <a:r>
              <a:rPr lang="en-US" b="1" dirty="0" err="1">
                <a:latin typeface="Arial" panose="020B0604020202020204" pitchFamily="34" charset="0"/>
                <a:cs typeface="Arial" panose="020B0604020202020204" pitchFamily="34" charset="0"/>
              </a:rPr>
              <a:t>Nhóm</a:t>
            </a:r>
            <a:r>
              <a:rPr lang="en-US" b="1" dirty="0">
                <a:latin typeface="Arial" panose="020B0604020202020204" pitchFamily="34" charset="0"/>
                <a:cs typeface="Arial" panose="020B0604020202020204" pitchFamily="34" charset="0"/>
              </a:rPr>
              <a:t> 1: </a:t>
            </a:r>
            <a:r>
              <a:rPr lang="en-US" dirty="0" err="1">
                <a:latin typeface="Arial" panose="020B0604020202020204" pitchFamily="34" charset="0"/>
                <a:cs typeface="Arial" panose="020B0604020202020204" pitchFamily="34" charset="0"/>
              </a:rPr>
              <a:t>dễ</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dàng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đồng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thuận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cầu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thị</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thích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cống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hiến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ít</a:t>
            </a:r>
            <a:r>
              <a:rPr lang="en-US" dirty="0">
                <a:latin typeface="Arial" panose="020B0604020202020204" pitchFamily="34" charset="0"/>
                <a:cs typeface="Arial" panose="020B0604020202020204" pitchFamily="34" charset="0"/>
              </a:rPr>
              <a:t>)</a:t>
            </a:r>
          </a:p>
          <a:p>
            <a:endParaRPr lang="vi-VN" dirty="0">
              <a:cs typeface="Arial" panose="020B0604020202020204" pitchFamily="34" charset="0"/>
            </a:endParaRPr>
          </a:p>
          <a:p>
            <a:pPr marL="214313" indent="-214313">
              <a:buFont typeface="Wingdings" panose="05000000000000000000" pitchFamily="2" charset="2"/>
              <a:buChar char="ü"/>
            </a:pPr>
            <a:r>
              <a:rPr lang="en-US" dirty="0" err="1">
                <a:latin typeface="Arial" panose="020B0604020202020204" pitchFamily="34" charset="0"/>
                <a:cs typeface="Arial" panose="020B0604020202020204" pitchFamily="34" charset="0"/>
              </a:rPr>
              <a:t>Họp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đầu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năm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giao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giữa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các</a:t>
            </a:r>
            <a:r>
              <a:rPr lang="en-US" dirty="0">
                <a:latin typeface="Arial" panose="020B0604020202020204" pitchFamily="34" charset="0"/>
                <a:cs typeface="Arial" panose="020B0604020202020204" pitchFamily="34" charset="0"/>
              </a:rPr>
              <a:t> GV-&gt; </a:t>
            </a:r>
            <a:r>
              <a:rPr lang="en-US" dirty="0" err="1">
                <a:latin typeface="Arial" panose="020B0604020202020204" pitchFamily="34" charset="0"/>
                <a:cs typeface="Arial" panose="020B0604020202020204" pitchFamily="34" charset="0"/>
              </a:rPr>
              <a:t>tìm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những</a:t>
            </a:r>
            <a:r>
              <a:rPr lang="en-US" dirty="0">
                <a:latin typeface="Arial" panose="020B0604020202020204" pitchFamily="34" charset="0"/>
                <a:cs typeface="Arial" panose="020B0604020202020204" pitchFamily="34" charset="0"/>
              </a:rPr>
              <a:t> PHHS </a:t>
            </a:r>
            <a:r>
              <a:rPr lang="en-US" dirty="0" err="1">
                <a:latin typeface="Arial" panose="020B0604020202020204" pitchFamily="34" charset="0"/>
                <a:cs typeface="Arial" panose="020B0604020202020204" pitchFamily="34" charset="0"/>
              </a:rPr>
              <a:t>ủng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hộ</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mục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tiêu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chung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của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trường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giúp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trường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một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nguyện</a:t>
            </a:r>
            <a:endParaRPr lang="en-US"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ü"/>
            </a:pPr>
            <a:endParaRPr lang="vi-VN" dirty="0">
              <a:cs typeface="Arial" panose="020B0604020202020204" pitchFamily="34" charset="0"/>
            </a:endParaRPr>
          </a:p>
          <a:p>
            <a:pPr marL="214313" indent="-214313">
              <a:buFont typeface="Wingdings" panose="05000000000000000000" pitchFamily="2" charset="2"/>
              <a:buChar char="ü"/>
            </a:pPr>
            <a:r>
              <a:rPr lang="en-US" dirty="0" err="1">
                <a:latin typeface="Arial" panose="020B0604020202020204" pitchFamily="34" charset="0"/>
                <a:cs typeface="Arial" panose="020B0604020202020204" pitchFamily="34" charset="0"/>
              </a:rPr>
              <a:t>Phải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đưa</a:t>
            </a:r>
            <a:r>
              <a:rPr lang="en-US" dirty="0">
                <a:latin typeface="Arial" panose="020B0604020202020204" pitchFamily="34" charset="0"/>
                <a:cs typeface="Arial" panose="020B0604020202020204" pitchFamily="34" charset="0"/>
              </a:rPr>
              <a:t> PHHS </a:t>
            </a:r>
            <a:r>
              <a:rPr lang="en-US" dirty="0" err="1">
                <a:latin typeface="Arial" panose="020B0604020202020204" pitchFamily="34" charset="0"/>
                <a:cs typeface="Arial" panose="020B0604020202020204" pitchFamily="34" charset="0"/>
              </a:rPr>
              <a:t>này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làm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trưởng</a:t>
            </a:r>
            <a:r>
              <a:rPr lang="en-US" dirty="0">
                <a:latin typeface="Arial" panose="020B0604020202020204" pitchFamily="34" charset="0"/>
                <a:cs typeface="Arial" panose="020B0604020202020204" pitchFamily="34" charset="0"/>
              </a:rPr>
              <a:t> ban PHHS, </a:t>
            </a:r>
            <a:r>
              <a:rPr lang="en-US" dirty="0" err="1">
                <a:latin typeface="Arial" panose="020B0604020202020204" pitchFamily="34" charset="0"/>
                <a:cs typeface="Arial" panose="020B0604020202020204" pitchFamily="34" charset="0"/>
              </a:rPr>
              <a:t>gia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tăng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quyền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lợi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quyền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lực</a:t>
            </a:r>
            <a:endParaRPr lang="en-US"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ü"/>
            </a:pPr>
            <a:endParaRPr lang="vi-VN" dirty="0">
              <a:cs typeface="Arial" panose="020B0604020202020204" pitchFamily="34" charset="0"/>
            </a:endParaRPr>
          </a:p>
          <a:p>
            <a:pPr marL="214313" indent="-214313">
              <a:buFont typeface="Wingdings" panose="05000000000000000000" pitchFamily="2" charset="2"/>
              <a:buChar char="ü"/>
            </a:pPr>
            <a:r>
              <a:rPr lang="en-US" dirty="0" err="1">
                <a:latin typeface="Arial" panose="020B0604020202020204" pitchFamily="34" charset="0"/>
                <a:cs typeface="Arial" panose="020B0604020202020204" pitchFamily="34" charset="0"/>
              </a:rPr>
              <a:t>Giao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tiếp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thân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thiết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trân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trọng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cần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đưa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họ</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cuộc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họp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trọng</a:t>
            </a:r>
            <a:endParaRPr lang="vi-VN" dirty="0">
              <a:cs typeface="Arial" panose="020B0604020202020204" pitchFamily="34" charset="0"/>
            </a:endParaRPr>
          </a:p>
        </p:txBody>
      </p:sp>
    </p:spTree>
    <p:extLst>
      <p:ext uri="{BB962C8B-B14F-4D97-AF65-F5344CB8AC3E}">
        <p14:creationId xmlns:p14="http://schemas.microsoft.com/office/powerpoint/2010/main" val="372513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7354310" y="2829507"/>
            <a:ext cx="3213933" cy="2142622"/>
          </a:xfrm>
          <a:prstGeom prst="rect">
            <a:avLst/>
          </a:prstGeom>
        </p:spPr>
      </p:pic>
      <p:sp>
        <p:nvSpPr>
          <p:cNvPr id="3" name="Rectangle 2"/>
          <p:cNvSpPr/>
          <p:nvPr/>
        </p:nvSpPr>
        <p:spPr>
          <a:xfrm>
            <a:off x="786213" y="2038932"/>
            <a:ext cx="6055118" cy="3785652"/>
          </a:xfrm>
          <a:prstGeom prst="rect">
            <a:avLst/>
          </a:prstGeom>
        </p:spPr>
        <p:txBody>
          <a:bodyPr wrap="square">
            <a:spAutoFit/>
          </a:bodyPr>
          <a:lstStyle/>
          <a:p>
            <a:r>
              <a:rPr lang="en-US" sz="1600" b="1" dirty="0" err="1">
                <a:latin typeface="Arial" panose="020B0604020202020204" pitchFamily="34" charset="0"/>
                <a:cs typeface="Arial" panose="020B0604020202020204" pitchFamily="34" charset="0"/>
              </a:rPr>
              <a:t>Nhóm</a:t>
            </a:r>
            <a:r>
              <a:rPr lang="en-US" sz="1600" b="1" dirty="0">
                <a:latin typeface="Arial" panose="020B0604020202020204" pitchFamily="34" charset="0"/>
                <a:cs typeface="Arial" panose="020B0604020202020204" pitchFamily="34" charset="0"/>
              </a:rPr>
              <a:t> 2:</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nhóm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dẫn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dắt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tích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cực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thông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thái</a:t>
            </a:r>
            <a:endParaRPr lang="en-US" sz="1600" dirty="0">
              <a:latin typeface="Arial" panose="020B0604020202020204" pitchFamily="34" charset="0"/>
              <a:cs typeface="Arial" panose="020B0604020202020204" pitchFamily="34" charset="0"/>
            </a:endParaRPr>
          </a:p>
          <a:p>
            <a:endParaRPr lang="vi-VN" sz="1600" dirty="0">
              <a:cs typeface="Arial" panose="020B0604020202020204" pitchFamily="34" charset="0"/>
            </a:endParaRPr>
          </a:p>
          <a:p>
            <a:pPr marL="600075" lvl="1" indent="-257175">
              <a:buFont typeface="Wingdings" panose="05000000000000000000" pitchFamily="2" charset="2"/>
              <a:buChar char="ü"/>
            </a:pPr>
            <a:r>
              <a:rPr lang="vi-VN" sz="1600" dirty="0">
                <a:cs typeface="Arial" panose="020B0604020202020204" pitchFamily="34" charset="0"/>
              </a:rPr>
              <a:t>Cùng họ tạo động lực cho con</a:t>
            </a:r>
          </a:p>
          <a:p>
            <a:pPr marL="600075" lvl="1" indent="-257175">
              <a:buFont typeface="Wingdings" panose="05000000000000000000" pitchFamily="2" charset="2"/>
              <a:buChar char="ü"/>
            </a:pPr>
            <a:endParaRPr lang="vi-VN" sz="1600" dirty="0">
              <a:cs typeface="Arial" panose="020B0604020202020204" pitchFamily="34" charset="0"/>
            </a:endParaRPr>
          </a:p>
          <a:p>
            <a:pPr marL="600075" lvl="1" indent="-257175">
              <a:buFont typeface="Wingdings" panose="05000000000000000000" pitchFamily="2" charset="2"/>
              <a:buChar char="ü"/>
            </a:pPr>
            <a:r>
              <a:rPr lang="vi-VN" sz="1600" dirty="0">
                <a:cs typeface="Arial" panose="020B0604020202020204" pitchFamily="34" charset="0"/>
              </a:rPr>
              <a:t> Khi con có vấn đề thì cần cùng bàn giải pháp và cho họ được lựa chọn</a:t>
            </a:r>
          </a:p>
          <a:p>
            <a:pPr marL="600075" lvl="1" indent="-257175">
              <a:buFont typeface="Wingdings" panose="05000000000000000000" pitchFamily="2" charset="2"/>
              <a:buChar char="ü"/>
            </a:pPr>
            <a:endParaRPr lang="vi-VN" sz="1600" dirty="0">
              <a:cs typeface="Arial" panose="020B0604020202020204" pitchFamily="34" charset="0"/>
            </a:endParaRPr>
          </a:p>
          <a:p>
            <a:pPr marL="600075" lvl="1" indent="-257175">
              <a:buFont typeface="Wingdings" panose="05000000000000000000" pitchFamily="2" charset="2"/>
              <a:buChar char="ü"/>
            </a:pPr>
            <a:r>
              <a:rPr lang="vi-VN" sz="1600" dirty="0">
                <a:cs typeface="Arial" panose="020B0604020202020204" pitchFamily="34" charset="0"/>
              </a:rPr>
              <a:t> Khai thác sự thông thái mà họ đã áp dụng hiệu quả với con ở nhà</a:t>
            </a:r>
          </a:p>
          <a:p>
            <a:pPr marL="600075" lvl="1" indent="-257175">
              <a:buFont typeface="Wingdings" panose="05000000000000000000" pitchFamily="2" charset="2"/>
              <a:buChar char="ü"/>
            </a:pPr>
            <a:endParaRPr lang="vi-VN" sz="1600" dirty="0">
              <a:cs typeface="Arial" panose="020B0604020202020204" pitchFamily="34" charset="0"/>
            </a:endParaRPr>
          </a:p>
          <a:p>
            <a:pPr marL="600075" lvl="1" indent="-257175">
              <a:buFont typeface="Wingdings" panose="05000000000000000000" pitchFamily="2" charset="2"/>
              <a:buChar char="ü"/>
            </a:pPr>
            <a:r>
              <a:rPr lang="vi-VN" sz="1600" dirty="0">
                <a:cs typeface="Arial" panose="020B0604020202020204" pitchFamily="34" charset="0"/>
              </a:rPr>
              <a:t> Tham vấn ý tưởng cho nhà trường, mời làm chuyên gia</a:t>
            </a:r>
          </a:p>
          <a:p>
            <a:pPr marL="600075" lvl="1" indent="-257175">
              <a:buFont typeface="Wingdings" panose="05000000000000000000" pitchFamily="2" charset="2"/>
              <a:buChar char="ü"/>
            </a:pPr>
            <a:endParaRPr lang="vi-VN" sz="1600" dirty="0">
              <a:cs typeface="Arial" panose="020B0604020202020204" pitchFamily="34" charset="0"/>
            </a:endParaRPr>
          </a:p>
          <a:p>
            <a:pPr marL="600075" lvl="1" indent="-257175">
              <a:buFont typeface="Wingdings" panose="05000000000000000000" pitchFamily="2" charset="2"/>
              <a:buChar char="ü"/>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Tổ</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chức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hoạt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động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giao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lưu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kết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hợp</a:t>
            </a:r>
            <a:r>
              <a:rPr lang="en-US" sz="1600" dirty="0">
                <a:latin typeface="Arial" panose="020B0604020202020204" pitchFamily="34" charset="0"/>
                <a:cs typeface="Arial" panose="020B0604020202020204" pitchFamily="34" charset="0"/>
              </a:rPr>
              <a:t> ban </a:t>
            </a:r>
            <a:r>
              <a:rPr lang="en-US" sz="1600" dirty="0" err="1">
                <a:latin typeface="Arial" panose="020B0604020202020204" pitchFamily="34" charset="0"/>
                <a:cs typeface="Arial" panose="020B0604020202020204" pitchFamily="34" charset="0"/>
              </a:rPr>
              <a:t>phhs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tạo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phong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trào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xu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hướng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chuyển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dần</a:t>
            </a:r>
            <a:r>
              <a:rPr lang="en-US" sz="1600" dirty="0">
                <a:latin typeface="Arial" panose="020B0604020202020204" pitchFamily="34" charset="0"/>
                <a:cs typeface="Arial" panose="020B0604020202020204" pitchFamily="34" charset="0"/>
              </a:rPr>
              <a:t> sang </a:t>
            </a:r>
            <a:r>
              <a:rPr lang="en-US" sz="1600" dirty="0" err="1">
                <a:latin typeface="Arial" panose="020B0604020202020204" pitchFamily="34" charset="0"/>
                <a:cs typeface="Arial" panose="020B0604020202020204" pitchFamily="34" charset="0"/>
              </a:rPr>
              <a:t>nhóm</a:t>
            </a:r>
            <a:r>
              <a:rPr lang="en-US" sz="1600" dirty="0">
                <a:latin typeface="Arial" panose="020B0604020202020204" pitchFamily="34" charset="0"/>
                <a:cs typeface="Arial" panose="020B0604020202020204" pitchFamily="34" charset="0"/>
              </a:rPr>
              <a:t> 1</a:t>
            </a:r>
            <a:endParaRPr lang="vi-VN" sz="1600" dirty="0">
              <a:cs typeface="Arial" panose="020B0604020202020204" pitchFamily="34" charset="0"/>
            </a:endParaRPr>
          </a:p>
          <a:p>
            <a:pPr lvl="1">
              <a:buFont typeface="Wingdings" panose="05000000000000000000" pitchFamily="2" charset="2"/>
              <a:buChar char="Ø"/>
            </a:pPr>
            <a:endParaRPr lang="vi-VN" sz="1600" dirty="0">
              <a:cs typeface="Arial" panose="020B0604020202020204" pitchFamily="34" charset="0"/>
            </a:endParaRPr>
          </a:p>
        </p:txBody>
      </p:sp>
      <p:sp>
        <p:nvSpPr>
          <p:cNvPr id="4" name="Title 3"/>
          <p:cNvSpPr>
            <a:spLocks noGrp="1"/>
          </p:cNvSpPr>
          <p:nvPr>
            <p:ph type="title"/>
          </p:nvPr>
        </p:nvSpPr>
        <p:spPr/>
        <p:txBody>
          <a:bodyPr/>
          <a:lstStyle/>
          <a:p>
            <a:endParaRPr lang="vi-VN"/>
          </a:p>
        </p:txBody>
      </p:sp>
      <p:sp>
        <p:nvSpPr>
          <p:cNvPr id="6" name="Title 1"/>
          <p:cNvSpPr txBox="1">
            <a:spLocks/>
          </p:cNvSpPr>
          <p:nvPr/>
        </p:nvSpPr>
        <p:spPr>
          <a:xfrm>
            <a:off x="1638300" y="286605"/>
            <a:ext cx="90297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vi-VN" sz="3200" dirty="0"/>
              <a:t>CHIẾN LƯỢC GIAO TIẾP VỚI TỪNG NHÓM PHHS</a:t>
            </a:r>
          </a:p>
        </p:txBody>
      </p:sp>
    </p:spTree>
    <p:extLst>
      <p:ext uri="{BB962C8B-B14F-4D97-AF65-F5344CB8AC3E}">
        <p14:creationId xmlns:p14="http://schemas.microsoft.com/office/powerpoint/2010/main" val="226814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1150" y="79499"/>
            <a:ext cx="6673174" cy="764696"/>
          </a:xfrm>
        </p:spPr>
        <p:txBody>
          <a:bodyPr/>
          <a:lstStyle/>
          <a:p>
            <a:r>
              <a:rPr lang="en-US" dirty="0" err="1" smtClean="0"/>
              <a:t>Giới</a:t>
            </a:r>
            <a:r>
              <a:rPr lang="en-US" dirty="0" smtClean="0"/>
              <a:t> </a:t>
            </a:r>
            <a:r>
              <a:rPr lang="en-US" dirty="0" err="1" smtClean="0"/>
              <a:t>thiệu</a:t>
            </a:r>
            <a:r>
              <a:rPr lang="en-US" dirty="0" smtClean="0"/>
              <a:t> </a:t>
            </a:r>
            <a:r>
              <a:rPr lang="en-US" dirty="0" err="1" smtClean="0"/>
              <a:t>Giảng</a:t>
            </a:r>
            <a:r>
              <a:rPr lang="en-US" dirty="0" smtClean="0"/>
              <a:t> </a:t>
            </a:r>
            <a:r>
              <a:rPr lang="en-US" dirty="0" err="1" smtClean="0"/>
              <a:t>viên</a:t>
            </a:r>
            <a:endParaRPr lang="vi-VN" dirty="0"/>
          </a:p>
        </p:txBody>
      </p:sp>
      <p:sp>
        <p:nvSpPr>
          <p:cNvPr id="3" name="Content Placeholder 2"/>
          <p:cNvSpPr>
            <a:spLocks noGrp="1"/>
          </p:cNvSpPr>
          <p:nvPr>
            <p:ph idx="1"/>
          </p:nvPr>
        </p:nvSpPr>
        <p:spPr>
          <a:xfrm>
            <a:off x="2862841" y="777667"/>
            <a:ext cx="8631252" cy="3100271"/>
          </a:xfrm>
        </p:spPr>
        <p:txBody>
          <a:bodyPr>
            <a:noAutofit/>
          </a:bodyPr>
          <a:lstStyle/>
          <a:p>
            <a:pPr marL="0" indent="0">
              <a:lnSpc>
                <a:spcPct val="100000"/>
              </a:lnSpc>
              <a:buNone/>
            </a:pPr>
            <a:r>
              <a:rPr lang="en-US" sz="1800" b="1" dirty="0"/>
              <a:t>1. </a:t>
            </a:r>
            <a:r>
              <a:rPr lang="en-US" sz="1800" b="1" dirty="0" err="1"/>
              <a:t>Công</a:t>
            </a:r>
            <a:r>
              <a:rPr lang="en-US" sz="1800" b="1" dirty="0"/>
              <a:t> </a:t>
            </a:r>
            <a:r>
              <a:rPr lang="en-US" sz="1800" b="1" dirty="0" err="1"/>
              <a:t>tác</a:t>
            </a:r>
            <a:r>
              <a:rPr lang="en-US" sz="1800" b="1" dirty="0"/>
              <a:t> </a:t>
            </a:r>
            <a:r>
              <a:rPr lang="en-US" sz="1800" b="1" dirty="0" err="1"/>
              <a:t>tại</a:t>
            </a:r>
            <a:r>
              <a:rPr lang="en-US" sz="1800" b="1" dirty="0"/>
              <a:t> </a:t>
            </a:r>
            <a:r>
              <a:rPr lang="en-US" sz="1800" b="1" dirty="0" err="1"/>
              <a:t>Trường</a:t>
            </a:r>
            <a:r>
              <a:rPr lang="en-US" sz="1800" b="1" dirty="0"/>
              <a:t> Olympia</a:t>
            </a:r>
          </a:p>
          <a:p>
            <a:pPr marL="0" indent="0">
              <a:lnSpc>
                <a:spcPct val="100000"/>
              </a:lnSpc>
              <a:buNone/>
            </a:pPr>
            <a:r>
              <a:rPr lang="en-US" sz="1800" dirty="0"/>
              <a:t>- Phó </a:t>
            </a:r>
            <a:r>
              <a:rPr lang="en-US" sz="1800" dirty="0" err="1"/>
              <a:t>Hiệu</a:t>
            </a:r>
            <a:r>
              <a:rPr lang="en-US" sz="1800" dirty="0"/>
              <a:t> </a:t>
            </a:r>
            <a:r>
              <a:rPr lang="en-US" sz="1800" dirty="0" err="1"/>
              <a:t>trưởng</a:t>
            </a:r>
            <a:r>
              <a:rPr lang="en-US" sz="1800" dirty="0"/>
              <a:t> </a:t>
            </a:r>
            <a:r>
              <a:rPr lang="en-US" sz="1800" dirty="0" err="1"/>
              <a:t>điều</a:t>
            </a:r>
            <a:r>
              <a:rPr lang="en-US" sz="1800" dirty="0"/>
              <a:t> </a:t>
            </a:r>
            <a:r>
              <a:rPr lang="en-US" sz="1800" dirty="0" err="1"/>
              <a:t>hành</a:t>
            </a:r>
            <a:r>
              <a:rPr lang="en-US" sz="1800" dirty="0"/>
              <a:t> </a:t>
            </a:r>
            <a:r>
              <a:rPr lang="en-US" sz="1800" dirty="0" err="1"/>
              <a:t>cấp</a:t>
            </a:r>
            <a:r>
              <a:rPr lang="en-US" sz="1800" dirty="0"/>
              <a:t> THPT, </a:t>
            </a:r>
            <a:r>
              <a:rPr lang="en-US" sz="1800" dirty="0" err="1"/>
              <a:t>phu</a:t>
            </a:r>
            <a:r>
              <a:rPr lang="en-US" sz="1800" dirty="0"/>
              <a:t>̣ </a:t>
            </a:r>
            <a:r>
              <a:rPr lang="en-US" sz="1800" dirty="0" err="1"/>
              <a:t>trách</a:t>
            </a:r>
            <a:r>
              <a:rPr lang="en-US" sz="1800" dirty="0"/>
              <a:t> </a:t>
            </a:r>
            <a:r>
              <a:rPr lang="en-US" sz="1800" dirty="0" err="1"/>
              <a:t>hoạt</a:t>
            </a:r>
            <a:r>
              <a:rPr lang="en-US" sz="1800" dirty="0"/>
              <a:t> </a:t>
            </a:r>
            <a:r>
              <a:rPr lang="en-US" sz="1800" dirty="0" err="1"/>
              <a:t>động</a:t>
            </a:r>
            <a:r>
              <a:rPr lang="en-US" sz="1800" dirty="0"/>
              <a:t> </a:t>
            </a:r>
            <a:r>
              <a:rPr lang="en-US" sz="1800" dirty="0" err="1"/>
              <a:t>Giáo</a:t>
            </a:r>
            <a:r>
              <a:rPr lang="en-US" sz="1800" dirty="0"/>
              <a:t> </a:t>
            </a:r>
            <a:r>
              <a:rPr lang="en-US" sz="1800" dirty="0" err="1"/>
              <a:t>dục</a:t>
            </a:r>
            <a:r>
              <a:rPr lang="en-US" sz="1800" dirty="0"/>
              <a:t> </a:t>
            </a:r>
            <a:r>
              <a:rPr lang="en-US" sz="1800" dirty="0" err="1"/>
              <a:t>va</a:t>
            </a:r>
            <a:r>
              <a:rPr lang="en-US" sz="1800" dirty="0"/>
              <a:t>̀ </a:t>
            </a:r>
            <a:r>
              <a:rPr lang="en-US" sz="1800" dirty="0" err="1"/>
              <a:t>chương</a:t>
            </a:r>
            <a:r>
              <a:rPr lang="en-US" sz="1800" dirty="0"/>
              <a:t> </a:t>
            </a:r>
            <a:r>
              <a:rPr lang="en-US" sz="1800" dirty="0" err="1"/>
              <a:t>trình</a:t>
            </a:r>
            <a:r>
              <a:rPr lang="en-US" sz="1800" dirty="0"/>
              <a:t> </a:t>
            </a:r>
            <a:r>
              <a:rPr lang="en-US" sz="1800" dirty="0" err="1"/>
              <a:t>Hướng</a:t>
            </a:r>
            <a:r>
              <a:rPr lang="en-US" sz="1800" dirty="0"/>
              <a:t> </a:t>
            </a:r>
            <a:r>
              <a:rPr lang="en-US" sz="1800" dirty="0" err="1"/>
              <a:t>nghiệp</a:t>
            </a:r>
            <a:r>
              <a:rPr lang="en-US" sz="1800" dirty="0"/>
              <a:t> THPT Olympia </a:t>
            </a:r>
            <a:r>
              <a:rPr lang="en-US" sz="1800" dirty="0" err="1"/>
              <a:t>tư</a:t>
            </a:r>
            <a:r>
              <a:rPr lang="en-US" sz="1800" dirty="0"/>
              <a:t>̀ 2013.</a:t>
            </a:r>
          </a:p>
          <a:p>
            <a:pPr marL="0" indent="0">
              <a:lnSpc>
                <a:spcPct val="100000"/>
              </a:lnSpc>
              <a:buNone/>
            </a:pPr>
            <a:r>
              <a:rPr lang="en-US" sz="1800" dirty="0"/>
              <a:t>- </a:t>
            </a:r>
            <a:r>
              <a:rPr lang="en-US" sz="1800" dirty="0" err="1"/>
              <a:t>Thành</a:t>
            </a:r>
            <a:r>
              <a:rPr lang="en-US" sz="1800" dirty="0"/>
              <a:t> </a:t>
            </a:r>
            <a:r>
              <a:rPr lang="en-US" sz="1800" dirty="0" err="1"/>
              <a:t>viên</a:t>
            </a:r>
            <a:r>
              <a:rPr lang="en-US" sz="1800" dirty="0"/>
              <a:t> </a:t>
            </a:r>
            <a:r>
              <a:rPr lang="en-US" sz="1800" dirty="0" err="1"/>
              <a:t>Hội</a:t>
            </a:r>
            <a:r>
              <a:rPr lang="en-US" sz="1800" dirty="0"/>
              <a:t> </a:t>
            </a:r>
            <a:r>
              <a:rPr lang="en-US" sz="1800" dirty="0" err="1"/>
              <a:t>đồng</a:t>
            </a:r>
            <a:r>
              <a:rPr lang="en-US" sz="1800" dirty="0"/>
              <a:t> </a:t>
            </a:r>
            <a:r>
              <a:rPr lang="en-US" sz="1800" dirty="0" err="1"/>
              <a:t>chuyên</a:t>
            </a:r>
            <a:r>
              <a:rPr lang="en-US" sz="1800" dirty="0"/>
              <a:t> </a:t>
            </a:r>
            <a:r>
              <a:rPr lang="en-US" sz="1800" dirty="0" err="1"/>
              <a:t>môn</a:t>
            </a:r>
            <a:r>
              <a:rPr lang="en-US" sz="1800" dirty="0"/>
              <a:t>, </a:t>
            </a:r>
            <a:r>
              <a:rPr lang="en-US" sz="1800" dirty="0" err="1"/>
              <a:t>phu</a:t>
            </a:r>
            <a:r>
              <a:rPr lang="en-US" sz="1800" dirty="0"/>
              <a:t>̣ </a:t>
            </a:r>
            <a:r>
              <a:rPr lang="en-US" sz="1800" dirty="0" err="1"/>
              <a:t>trách</a:t>
            </a:r>
            <a:r>
              <a:rPr lang="en-US" sz="1800" dirty="0"/>
              <a:t> </a:t>
            </a:r>
            <a:r>
              <a:rPr lang="en-US" sz="1800" dirty="0" err="1"/>
              <a:t>Khoa</a:t>
            </a:r>
            <a:r>
              <a:rPr lang="en-US" sz="1800" dirty="0"/>
              <a:t> </a:t>
            </a:r>
            <a:r>
              <a:rPr lang="en-US" sz="1800" dirty="0" err="1"/>
              <a:t>Xa</a:t>
            </a:r>
            <a:r>
              <a:rPr lang="en-US" sz="1800" dirty="0"/>
              <a:t>̃ </a:t>
            </a:r>
            <a:r>
              <a:rPr lang="en-US" sz="1800" dirty="0" err="1"/>
              <a:t>hội</a:t>
            </a:r>
            <a:r>
              <a:rPr lang="en-US" sz="1800" dirty="0"/>
              <a:t> </a:t>
            </a:r>
            <a:r>
              <a:rPr lang="en-US" sz="1800" dirty="0" err="1"/>
              <a:t>tư</a:t>
            </a:r>
            <a:r>
              <a:rPr lang="en-US" sz="1800" dirty="0"/>
              <a:t>̀ 2011.</a:t>
            </a:r>
          </a:p>
          <a:p>
            <a:pPr marL="0" indent="0">
              <a:lnSpc>
                <a:spcPct val="100000"/>
              </a:lnSpc>
              <a:buNone/>
            </a:pPr>
            <a:r>
              <a:rPr lang="en-US" sz="1800" dirty="0"/>
              <a:t>- </a:t>
            </a:r>
            <a:r>
              <a:rPr lang="en-US" sz="1800" dirty="0" err="1"/>
              <a:t>Giáo</a:t>
            </a:r>
            <a:r>
              <a:rPr lang="en-US" sz="1800" dirty="0"/>
              <a:t> </a:t>
            </a:r>
            <a:r>
              <a:rPr lang="en-US" sz="1800" dirty="0" err="1"/>
              <a:t>viên</a:t>
            </a:r>
            <a:r>
              <a:rPr lang="en-US" sz="1800" dirty="0"/>
              <a:t> </a:t>
            </a:r>
            <a:r>
              <a:rPr lang="en-US" sz="1800" dirty="0" err="1"/>
              <a:t>giảng</a:t>
            </a:r>
            <a:r>
              <a:rPr lang="en-US" sz="1800" dirty="0"/>
              <a:t> </a:t>
            </a:r>
            <a:r>
              <a:rPr lang="en-US" sz="1800" dirty="0" err="1"/>
              <a:t>dạy</a:t>
            </a:r>
            <a:r>
              <a:rPr lang="en-US" sz="1800" dirty="0"/>
              <a:t> </a:t>
            </a:r>
            <a:r>
              <a:rPr lang="en-US" sz="1800" dirty="0" err="1"/>
              <a:t>môn</a:t>
            </a:r>
            <a:r>
              <a:rPr lang="en-US" sz="1800" dirty="0"/>
              <a:t> </a:t>
            </a:r>
            <a:r>
              <a:rPr lang="en-US" sz="1800" dirty="0" err="1"/>
              <a:t>Ngư</a:t>
            </a:r>
            <a:r>
              <a:rPr lang="en-US" sz="1800" dirty="0"/>
              <a:t>̃ </a:t>
            </a:r>
            <a:r>
              <a:rPr lang="en-US" sz="1800" dirty="0" err="1"/>
              <a:t>văn</a:t>
            </a:r>
            <a:r>
              <a:rPr lang="en-US" sz="1800" dirty="0"/>
              <a:t> THCS, THPT </a:t>
            </a:r>
            <a:r>
              <a:rPr lang="en-US" sz="1800" dirty="0" err="1"/>
              <a:t>tư</a:t>
            </a:r>
            <a:r>
              <a:rPr lang="en-US" sz="1800" dirty="0"/>
              <a:t>̀ 2009.</a:t>
            </a:r>
          </a:p>
          <a:p>
            <a:pPr marL="0" indent="0">
              <a:lnSpc>
                <a:spcPct val="100000"/>
              </a:lnSpc>
              <a:buNone/>
            </a:pPr>
            <a:r>
              <a:rPr lang="en-US" sz="1800" b="1" dirty="0"/>
              <a:t>2. </a:t>
            </a:r>
            <a:r>
              <a:rPr lang="en-US" sz="1800" b="1" dirty="0" err="1"/>
              <a:t>Công</a:t>
            </a:r>
            <a:r>
              <a:rPr lang="en-US" sz="1800" b="1" dirty="0"/>
              <a:t> </a:t>
            </a:r>
            <a:r>
              <a:rPr lang="en-US" sz="1800" b="1" dirty="0" err="1"/>
              <a:t>tác</a:t>
            </a:r>
            <a:r>
              <a:rPr lang="en-US" sz="1800" b="1" dirty="0"/>
              <a:t> </a:t>
            </a:r>
            <a:r>
              <a:rPr lang="en-US" sz="1800" b="1" dirty="0" err="1"/>
              <a:t>tại</a:t>
            </a:r>
            <a:r>
              <a:rPr lang="en-US" sz="1800" b="1" dirty="0"/>
              <a:t> </a:t>
            </a:r>
            <a:r>
              <a:rPr lang="en-US" sz="1800" b="1" dirty="0" err="1"/>
              <a:t>Quận</a:t>
            </a:r>
            <a:r>
              <a:rPr lang="en-US" sz="1800" b="1" dirty="0"/>
              <a:t> Nam, </a:t>
            </a:r>
            <a:r>
              <a:rPr lang="en-US" sz="1800" b="1" dirty="0" err="1"/>
              <a:t>Bắc</a:t>
            </a:r>
            <a:r>
              <a:rPr lang="en-US" sz="1800" b="1" dirty="0"/>
              <a:t> </a:t>
            </a:r>
            <a:r>
              <a:rPr lang="en-US" sz="1800" b="1" dirty="0" err="1"/>
              <a:t>Tư</a:t>
            </a:r>
            <a:r>
              <a:rPr lang="en-US" sz="1800" b="1" dirty="0"/>
              <a:t>̀ </a:t>
            </a:r>
            <a:r>
              <a:rPr lang="en-US" sz="1800" b="1" dirty="0" err="1"/>
              <a:t>Liêm</a:t>
            </a:r>
            <a:endParaRPr lang="en-US" sz="1800" b="1" dirty="0"/>
          </a:p>
          <a:p>
            <a:pPr>
              <a:lnSpc>
                <a:spcPct val="100000"/>
              </a:lnSpc>
              <a:buFontTx/>
              <a:buChar char="-"/>
            </a:pPr>
            <a:r>
              <a:rPr lang="en-US" sz="1800" dirty="0" err="1"/>
              <a:t>Dạy</a:t>
            </a:r>
            <a:r>
              <a:rPr lang="en-US" sz="1800" dirty="0"/>
              <a:t> </a:t>
            </a:r>
            <a:r>
              <a:rPr lang="en-US" sz="1800" dirty="0" err="1"/>
              <a:t>đội</a:t>
            </a:r>
            <a:r>
              <a:rPr lang="en-US" sz="1800" dirty="0"/>
              <a:t> </a:t>
            </a:r>
            <a:r>
              <a:rPr lang="en-US" sz="1800" dirty="0" err="1"/>
              <a:t>tuyển</a:t>
            </a:r>
            <a:r>
              <a:rPr lang="en-US" sz="1800" dirty="0"/>
              <a:t> HSG </a:t>
            </a:r>
            <a:r>
              <a:rPr lang="en-US" sz="1800" dirty="0" err="1"/>
              <a:t>cấp</a:t>
            </a:r>
            <a:r>
              <a:rPr lang="en-US" sz="1800" dirty="0"/>
              <a:t> </a:t>
            </a:r>
            <a:r>
              <a:rPr lang="en-US" sz="1800" dirty="0" err="1"/>
              <a:t>Quận</a:t>
            </a:r>
            <a:r>
              <a:rPr lang="en-US" sz="1800" dirty="0"/>
              <a:t> </a:t>
            </a:r>
            <a:r>
              <a:rPr lang="en-US" sz="1800" dirty="0" err="1"/>
              <a:t>môn</a:t>
            </a:r>
            <a:r>
              <a:rPr lang="en-US" sz="1800" dirty="0"/>
              <a:t> </a:t>
            </a:r>
            <a:r>
              <a:rPr lang="en-US" sz="1800" dirty="0" err="1"/>
              <a:t>Ngư</a:t>
            </a:r>
            <a:r>
              <a:rPr lang="en-US" sz="1800" dirty="0"/>
              <a:t>̃ </a:t>
            </a:r>
            <a:r>
              <a:rPr lang="en-US" sz="1800" dirty="0" err="1"/>
              <a:t>văn</a:t>
            </a:r>
            <a:r>
              <a:rPr lang="en-US" sz="1800" dirty="0"/>
              <a:t> 2015-2016, 2016-2017, </a:t>
            </a:r>
            <a:r>
              <a:rPr lang="en-US" sz="1800" dirty="0" err="1"/>
              <a:t>thành</a:t>
            </a:r>
            <a:r>
              <a:rPr lang="en-US" sz="1800" dirty="0"/>
              <a:t> </a:t>
            </a:r>
            <a:r>
              <a:rPr lang="en-US" sz="1800" dirty="0" err="1"/>
              <a:t>viên</a:t>
            </a:r>
            <a:r>
              <a:rPr lang="en-US" sz="1800" dirty="0"/>
              <a:t> </a:t>
            </a:r>
            <a:r>
              <a:rPr lang="en-US" sz="1800" dirty="0" err="1"/>
              <a:t>hội</a:t>
            </a:r>
            <a:r>
              <a:rPr lang="en-US" sz="1800" dirty="0"/>
              <a:t> </a:t>
            </a:r>
            <a:r>
              <a:rPr lang="en-US" sz="1800" dirty="0" err="1"/>
              <a:t>đồng</a:t>
            </a:r>
            <a:r>
              <a:rPr lang="en-US" sz="1800" dirty="0"/>
              <a:t> </a:t>
            </a:r>
            <a:r>
              <a:rPr lang="en-US" sz="1800" dirty="0" err="1"/>
              <a:t>chấm</a:t>
            </a:r>
            <a:r>
              <a:rPr lang="en-US" sz="1800" dirty="0"/>
              <a:t> </a:t>
            </a:r>
            <a:r>
              <a:rPr lang="en-US" sz="1800" dirty="0" err="1"/>
              <a:t>thi</a:t>
            </a:r>
            <a:r>
              <a:rPr lang="en-US" sz="1800" dirty="0"/>
              <a:t> GVG </a:t>
            </a:r>
            <a:r>
              <a:rPr lang="en-US" sz="1800" dirty="0" err="1"/>
              <a:t>cấp</a:t>
            </a:r>
            <a:r>
              <a:rPr lang="en-US" sz="1800" dirty="0"/>
              <a:t> </a:t>
            </a:r>
            <a:r>
              <a:rPr lang="en-US" sz="1800" dirty="0" err="1"/>
              <a:t>Quận</a:t>
            </a:r>
            <a:r>
              <a:rPr lang="en-US" sz="1800" dirty="0"/>
              <a:t> 2017-2018.</a:t>
            </a:r>
          </a:p>
          <a:p>
            <a:pPr>
              <a:lnSpc>
                <a:spcPct val="100000"/>
              </a:lnSpc>
              <a:buFontTx/>
              <a:buChar char="-"/>
            </a:pPr>
            <a:r>
              <a:rPr lang="en-US" sz="1800" dirty="0" err="1"/>
              <a:t>Giảng</a:t>
            </a:r>
            <a:r>
              <a:rPr lang="en-US" sz="1800" dirty="0"/>
              <a:t> </a:t>
            </a:r>
            <a:r>
              <a:rPr lang="en-US" sz="1800" dirty="0" err="1"/>
              <a:t>dạy</a:t>
            </a:r>
            <a:r>
              <a:rPr lang="en-US" sz="1800" dirty="0"/>
              <a:t> </a:t>
            </a:r>
            <a:r>
              <a:rPr lang="en-US" sz="1800" dirty="0" err="1"/>
              <a:t>các</a:t>
            </a:r>
            <a:r>
              <a:rPr lang="en-US" sz="1800" dirty="0"/>
              <a:t> </a:t>
            </a:r>
            <a:r>
              <a:rPr lang="en-US" sz="1800" dirty="0" err="1"/>
              <a:t>khóa</a:t>
            </a:r>
            <a:r>
              <a:rPr lang="en-US" sz="1800" dirty="0"/>
              <a:t> </a:t>
            </a:r>
            <a:r>
              <a:rPr lang="en-US" sz="1800" dirty="0" err="1"/>
              <a:t>đào</a:t>
            </a:r>
            <a:r>
              <a:rPr lang="en-US" sz="1800" dirty="0"/>
              <a:t> </a:t>
            </a:r>
            <a:r>
              <a:rPr lang="en-US" sz="1800" dirty="0" err="1"/>
              <a:t>tạo</a:t>
            </a:r>
            <a:r>
              <a:rPr lang="en-US" sz="1800" dirty="0"/>
              <a:t> </a:t>
            </a:r>
            <a:r>
              <a:rPr lang="en-US" sz="1800" dirty="0" err="1"/>
              <a:t>chuyên</a:t>
            </a:r>
            <a:r>
              <a:rPr lang="en-US" sz="1800" dirty="0"/>
              <a:t> </a:t>
            </a:r>
            <a:r>
              <a:rPr lang="en-US" sz="1800" dirty="0" err="1"/>
              <a:t>môn</a:t>
            </a:r>
            <a:r>
              <a:rPr lang="en-US" sz="1800" dirty="0"/>
              <a:t> </a:t>
            </a:r>
            <a:r>
              <a:rPr lang="en-US" sz="1800" dirty="0" err="1"/>
              <a:t>va</a:t>
            </a:r>
            <a:r>
              <a:rPr lang="en-US" sz="1800" dirty="0"/>
              <a:t>̀ </a:t>
            </a:r>
            <a:r>
              <a:rPr lang="en-US" sz="1800" dirty="0" err="1"/>
              <a:t>ki</a:t>
            </a:r>
            <a:r>
              <a:rPr lang="en-US" sz="1800" dirty="0"/>
              <a:t>̃ </a:t>
            </a:r>
            <a:r>
              <a:rPr lang="en-US" sz="1800" dirty="0" err="1"/>
              <a:t>năng</a:t>
            </a:r>
            <a:r>
              <a:rPr lang="en-US" sz="1800" dirty="0"/>
              <a:t> </a:t>
            </a:r>
            <a:r>
              <a:rPr lang="en-US" sz="1800" dirty="0" err="1"/>
              <a:t>cho</a:t>
            </a:r>
            <a:r>
              <a:rPr lang="en-US" sz="1800" dirty="0"/>
              <a:t> </a:t>
            </a:r>
            <a:r>
              <a:rPr lang="en-US" sz="1800" dirty="0" err="1"/>
              <a:t>Quận</a:t>
            </a:r>
            <a:r>
              <a:rPr lang="en-US" sz="1800" dirty="0"/>
              <a:t> </a:t>
            </a:r>
            <a:r>
              <a:rPr lang="en-US" sz="1800" dirty="0" err="1"/>
              <a:t>Tư</a:t>
            </a:r>
            <a:r>
              <a:rPr lang="en-US" sz="1800" dirty="0"/>
              <a:t>̀ </a:t>
            </a:r>
            <a:r>
              <a:rPr lang="en-US" sz="1800" dirty="0" err="1"/>
              <a:t>Liêm</a:t>
            </a:r>
            <a:r>
              <a:rPr lang="en-US" sz="1800" dirty="0"/>
              <a:t> </a:t>
            </a:r>
            <a:r>
              <a:rPr lang="en-US" sz="1800" dirty="0" err="1"/>
              <a:t>tư</a:t>
            </a:r>
            <a:r>
              <a:rPr lang="en-US" sz="1800" dirty="0"/>
              <a:t>̀ 2013.</a:t>
            </a:r>
          </a:p>
          <a:p>
            <a:pPr marL="0" indent="0">
              <a:lnSpc>
                <a:spcPct val="100000"/>
              </a:lnSpc>
              <a:buNone/>
            </a:pPr>
            <a:r>
              <a:rPr lang="en-US" sz="1800" b="1" dirty="0"/>
              <a:t>3. </a:t>
            </a:r>
            <a:r>
              <a:rPr lang="en-US" sz="1800" b="1" dirty="0" err="1"/>
              <a:t>Công</a:t>
            </a:r>
            <a:r>
              <a:rPr lang="en-US" sz="1800" b="1" dirty="0"/>
              <a:t> </a:t>
            </a:r>
            <a:r>
              <a:rPr lang="en-US" sz="1800" b="1" dirty="0" err="1"/>
              <a:t>tác</a:t>
            </a:r>
            <a:r>
              <a:rPr lang="en-US" sz="1800" b="1" dirty="0"/>
              <a:t> </a:t>
            </a:r>
            <a:r>
              <a:rPr lang="en-US" sz="1800" b="1" dirty="0" err="1"/>
              <a:t>tại</a:t>
            </a:r>
            <a:r>
              <a:rPr lang="en-US" sz="1800" b="1" dirty="0"/>
              <a:t> </a:t>
            </a:r>
            <a:r>
              <a:rPr lang="en-US" sz="1800" b="1" dirty="0" err="1"/>
              <a:t>các</a:t>
            </a:r>
            <a:r>
              <a:rPr lang="en-US" sz="1800" b="1" dirty="0"/>
              <a:t> </a:t>
            </a:r>
            <a:r>
              <a:rPr lang="en-US" sz="1800" b="1" dirty="0" err="1"/>
              <a:t>địa</a:t>
            </a:r>
            <a:r>
              <a:rPr lang="en-US" sz="1800" b="1" dirty="0"/>
              <a:t> </a:t>
            </a:r>
            <a:r>
              <a:rPr lang="en-US" sz="1800" b="1" dirty="0" err="1"/>
              <a:t>phương</a:t>
            </a:r>
            <a:endParaRPr lang="en-US" sz="1800" b="1" dirty="0"/>
          </a:p>
          <a:p>
            <a:pPr>
              <a:lnSpc>
                <a:spcPct val="100000"/>
              </a:lnSpc>
              <a:buFontTx/>
              <a:buChar char="-"/>
            </a:pPr>
            <a:r>
              <a:rPr lang="en-US" sz="1800" dirty="0" err="1"/>
              <a:t>Thành</a:t>
            </a:r>
            <a:r>
              <a:rPr lang="en-US" sz="1800" dirty="0"/>
              <a:t> </a:t>
            </a:r>
            <a:r>
              <a:rPr lang="en-US" sz="1800" dirty="0" err="1"/>
              <a:t>viên</a:t>
            </a:r>
            <a:r>
              <a:rPr lang="en-US" sz="1800" dirty="0"/>
              <a:t> </a:t>
            </a:r>
            <a:r>
              <a:rPr lang="en-US" sz="1800" dirty="0" err="1"/>
              <a:t>hội</a:t>
            </a:r>
            <a:r>
              <a:rPr lang="en-US" sz="1800" dirty="0"/>
              <a:t> </a:t>
            </a:r>
            <a:r>
              <a:rPr lang="en-US" sz="1800" dirty="0" err="1"/>
              <a:t>đồng</a:t>
            </a:r>
            <a:r>
              <a:rPr lang="en-US" sz="1800" dirty="0"/>
              <a:t> </a:t>
            </a:r>
            <a:r>
              <a:rPr lang="en-US" sz="1800" dirty="0" err="1"/>
              <a:t>cô</a:t>
            </a:r>
            <a:r>
              <a:rPr lang="en-US" sz="1800" dirty="0"/>
              <a:t>́ </a:t>
            </a:r>
            <a:r>
              <a:rPr lang="en-US" sz="1800" dirty="0" err="1"/>
              <a:t>vấn</a:t>
            </a:r>
            <a:r>
              <a:rPr lang="en-US" sz="1800" dirty="0"/>
              <a:t> </a:t>
            </a:r>
            <a:r>
              <a:rPr lang="en-US" sz="1800" dirty="0" err="1"/>
              <a:t>cho</a:t>
            </a:r>
            <a:r>
              <a:rPr lang="en-US" sz="1800" dirty="0"/>
              <a:t> </a:t>
            </a:r>
            <a:r>
              <a:rPr lang="en-US" sz="1800" dirty="0" err="1"/>
              <a:t>các</a:t>
            </a:r>
            <a:r>
              <a:rPr lang="en-US" sz="1800" dirty="0"/>
              <a:t> </a:t>
            </a:r>
            <a:r>
              <a:rPr lang="en-US" sz="1800" dirty="0" err="1"/>
              <a:t>trường</a:t>
            </a:r>
            <a:r>
              <a:rPr lang="en-US" sz="1800" dirty="0"/>
              <a:t> </a:t>
            </a:r>
            <a:r>
              <a:rPr lang="en-US" sz="1800" dirty="0" err="1"/>
              <a:t>Mầm</a:t>
            </a:r>
            <a:r>
              <a:rPr lang="en-US" sz="1800" dirty="0"/>
              <a:t> non </a:t>
            </a:r>
            <a:r>
              <a:rPr lang="en-US" sz="1800" dirty="0" err="1"/>
              <a:t>va</a:t>
            </a:r>
            <a:r>
              <a:rPr lang="en-US" sz="1800" dirty="0"/>
              <a:t>̀ </a:t>
            </a:r>
            <a:r>
              <a:rPr lang="en-US" sz="1800" dirty="0" err="1"/>
              <a:t>Tiểu</a:t>
            </a:r>
            <a:r>
              <a:rPr lang="en-US" sz="1800" dirty="0"/>
              <a:t> </a:t>
            </a:r>
            <a:r>
              <a:rPr lang="en-US" sz="1800" dirty="0" err="1"/>
              <a:t>học</a:t>
            </a:r>
            <a:r>
              <a:rPr lang="en-US" sz="1800" dirty="0"/>
              <a:t> </a:t>
            </a:r>
            <a:r>
              <a:rPr lang="en-US" sz="1800" dirty="0" err="1"/>
              <a:t>tại</a:t>
            </a:r>
            <a:r>
              <a:rPr lang="en-US" sz="1800" dirty="0"/>
              <a:t> </a:t>
            </a:r>
            <a:r>
              <a:rPr lang="en-US" sz="1800" dirty="0" err="1"/>
              <a:t>Bắc</a:t>
            </a:r>
            <a:r>
              <a:rPr lang="en-US" sz="1800" dirty="0"/>
              <a:t> </a:t>
            </a:r>
            <a:r>
              <a:rPr lang="en-US" sz="1800" dirty="0" err="1"/>
              <a:t>Ninh</a:t>
            </a:r>
            <a:r>
              <a:rPr lang="en-US" sz="1800" dirty="0"/>
              <a:t>, </a:t>
            </a:r>
            <a:r>
              <a:rPr lang="en-US" sz="1800" dirty="0" err="1"/>
              <a:t>Hòa</a:t>
            </a:r>
            <a:r>
              <a:rPr lang="en-US" sz="1800" dirty="0"/>
              <a:t> </a:t>
            </a:r>
            <a:r>
              <a:rPr lang="en-US" sz="1800" dirty="0" err="1"/>
              <a:t>Bình</a:t>
            </a:r>
            <a:r>
              <a:rPr lang="en-US" sz="1800" dirty="0"/>
              <a:t>, </a:t>
            </a:r>
            <a:r>
              <a:rPr lang="en-US" sz="1800" dirty="0" err="1"/>
              <a:t>Thái</a:t>
            </a:r>
            <a:r>
              <a:rPr lang="en-US" sz="1800" dirty="0"/>
              <a:t> </a:t>
            </a:r>
            <a:r>
              <a:rPr lang="en-US" sz="1800" dirty="0" err="1"/>
              <a:t>Nguyên</a:t>
            </a:r>
            <a:r>
              <a:rPr lang="en-US" sz="1800" dirty="0"/>
              <a:t> </a:t>
            </a:r>
            <a:r>
              <a:rPr lang="en-US" sz="1800" dirty="0" err="1"/>
              <a:t>tư</a:t>
            </a:r>
            <a:r>
              <a:rPr lang="en-US" sz="1800" dirty="0"/>
              <a:t>̀ 2018.</a:t>
            </a:r>
          </a:p>
          <a:p>
            <a:pPr marL="0" indent="0">
              <a:lnSpc>
                <a:spcPct val="100000"/>
              </a:lnSpc>
              <a:buNone/>
            </a:pPr>
            <a:r>
              <a:rPr lang="en-US" sz="1800" b="1" dirty="0"/>
              <a:t>4. </a:t>
            </a:r>
            <a:r>
              <a:rPr lang="en-US" sz="1800" b="1" dirty="0" err="1"/>
              <a:t>Công</a:t>
            </a:r>
            <a:r>
              <a:rPr lang="en-US" sz="1800" b="1" dirty="0"/>
              <a:t> </a:t>
            </a:r>
            <a:r>
              <a:rPr lang="en-US" sz="1800" b="1" dirty="0" err="1"/>
              <a:t>tác</a:t>
            </a:r>
            <a:r>
              <a:rPr lang="en-US" sz="1800" b="1" dirty="0"/>
              <a:t> </a:t>
            </a:r>
            <a:r>
              <a:rPr lang="en-US" sz="1800" b="1" dirty="0" err="1"/>
              <a:t>ngoài</a:t>
            </a:r>
            <a:r>
              <a:rPr lang="en-US" sz="1800" b="1" dirty="0"/>
              <a:t> </a:t>
            </a:r>
            <a:r>
              <a:rPr lang="en-US" sz="1800" b="1" dirty="0" err="1"/>
              <a:t>ngành</a:t>
            </a:r>
            <a:endParaRPr lang="en-US" sz="1800" b="1" dirty="0"/>
          </a:p>
          <a:p>
            <a:pPr marL="0" indent="0">
              <a:lnSpc>
                <a:spcPct val="100000"/>
              </a:lnSpc>
              <a:buNone/>
            </a:pPr>
            <a:r>
              <a:rPr lang="en-US" sz="1800" dirty="0"/>
              <a:t>- </a:t>
            </a:r>
            <a:r>
              <a:rPr lang="en-US" sz="1800" dirty="0" err="1"/>
              <a:t>Cộng</a:t>
            </a:r>
            <a:r>
              <a:rPr lang="en-US" sz="1800" dirty="0"/>
              <a:t> </a:t>
            </a:r>
            <a:r>
              <a:rPr lang="en-US" sz="1800" dirty="0" err="1"/>
              <a:t>tác</a:t>
            </a:r>
            <a:r>
              <a:rPr lang="en-US" sz="1800" dirty="0"/>
              <a:t> </a:t>
            </a:r>
            <a:r>
              <a:rPr lang="en-US" sz="1800" dirty="0" err="1"/>
              <a:t>viên</a:t>
            </a:r>
            <a:r>
              <a:rPr lang="en-US" sz="1800" dirty="0"/>
              <a:t> TC </a:t>
            </a:r>
            <a:r>
              <a:rPr lang="en-US" sz="1800" dirty="0" err="1"/>
              <a:t>Văn</a:t>
            </a:r>
            <a:r>
              <a:rPr lang="en-US" sz="1800" dirty="0"/>
              <a:t> </a:t>
            </a:r>
            <a:r>
              <a:rPr lang="en-US" sz="1800" dirty="0" err="1"/>
              <a:t>học</a:t>
            </a:r>
            <a:r>
              <a:rPr lang="en-US" sz="1800" dirty="0"/>
              <a:t> </a:t>
            </a:r>
            <a:r>
              <a:rPr lang="en-US" sz="1800" dirty="0" err="1"/>
              <a:t>va</a:t>
            </a:r>
            <a:r>
              <a:rPr lang="en-US" sz="1800" dirty="0"/>
              <a:t>̀ </a:t>
            </a:r>
            <a:r>
              <a:rPr lang="en-US" sz="1800" dirty="0" err="1"/>
              <a:t>Tuổi</a:t>
            </a:r>
            <a:r>
              <a:rPr lang="en-US" sz="1800" dirty="0"/>
              <a:t> </a:t>
            </a:r>
            <a:r>
              <a:rPr lang="en-US" sz="1800" dirty="0" err="1"/>
              <a:t>tre</a:t>
            </a:r>
            <a:r>
              <a:rPr lang="en-US" sz="1800" dirty="0"/>
              <a:t>̉, </a:t>
            </a:r>
            <a:r>
              <a:rPr lang="en-US" sz="1800" dirty="0" err="1"/>
              <a:t>Giáo</a:t>
            </a:r>
            <a:r>
              <a:rPr lang="en-US" sz="1800" dirty="0"/>
              <a:t> </a:t>
            </a:r>
            <a:r>
              <a:rPr lang="en-US" sz="1800" dirty="0" err="1"/>
              <a:t>dục</a:t>
            </a:r>
            <a:r>
              <a:rPr lang="en-US" sz="1800" dirty="0"/>
              <a:t> </a:t>
            </a:r>
            <a:r>
              <a:rPr lang="en-US" sz="1800" dirty="0" err="1"/>
              <a:t>va</a:t>
            </a:r>
            <a:r>
              <a:rPr lang="en-US" sz="1800" dirty="0"/>
              <a:t>̀ </a:t>
            </a:r>
            <a:r>
              <a:rPr lang="en-US" sz="1800" dirty="0" err="1"/>
              <a:t>thời</a:t>
            </a:r>
            <a:r>
              <a:rPr lang="en-US" sz="1800" dirty="0"/>
              <a:t> </a:t>
            </a:r>
            <a:r>
              <a:rPr lang="en-US" sz="1800" dirty="0" err="1"/>
              <a:t>đại</a:t>
            </a:r>
            <a:r>
              <a:rPr lang="en-US" sz="1800" dirty="0"/>
              <a:t> </a:t>
            </a:r>
            <a:r>
              <a:rPr lang="en-US" sz="1800" dirty="0" err="1"/>
              <a:t>tư</a:t>
            </a:r>
            <a:r>
              <a:rPr lang="en-US" sz="1800" dirty="0"/>
              <a:t>̀ 2013.</a:t>
            </a:r>
          </a:p>
          <a:p>
            <a:pPr marL="0" indent="0">
              <a:lnSpc>
                <a:spcPct val="100000"/>
              </a:lnSpc>
              <a:buNone/>
            </a:pPr>
            <a:r>
              <a:rPr lang="en-US" sz="1800" dirty="0"/>
              <a:t>- </a:t>
            </a:r>
            <a:r>
              <a:rPr lang="en-US" sz="1800" dirty="0" err="1"/>
              <a:t>Quản</a:t>
            </a:r>
            <a:r>
              <a:rPr lang="en-US" sz="1800" dirty="0"/>
              <a:t> lí </a:t>
            </a:r>
            <a:r>
              <a:rPr lang="en-US" sz="1800" dirty="0" err="1"/>
              <a:t>Tài</a:t>
            </a:r>
            <a:r>
              <a:rPr lang="en-US" sz="1800" dirty="0"/>
              <a:t> </a:t>
            </a:r>
            <a:r>
              <a:rPr lang="en-US" sz="1800" dirty="0" err="1"/>
              <a:t>chính</a:t>
            </a:r>
            <a:r>
              <a:rPr lang="en-US" sz="1800" dirty="0"/>
              <a:t> </a:t>
            </a:r>
            <a:r>
              <a:rPr lang="en-US" sz="1800" dirty="0" err="1"/>
              <a:t>của</a:t>
            </a:r>
            <a:r>
              <a:rPr lang="en-US" sz="1800" dirty="0"/>
              <a:t> CT </a:t>
            </a:r>
            <a:r>
              <a:rPr lang="en-US" sz="1800" dirty="0" err="1"/>
              <a:t>Bảo</a:t>
            </a:r>
            <a:r>
              <a:rPr lang="en-US" sz="1800" dirty="0"/>
              <a:t> </a:t>
            </a:r>
            <a:r>
              <a:rPr lang="en-US" sz="1800" dirty="0" err="1"/>
              <a:t>hiểm</a:t>
            </a:r>
            <a:r>
              <a:rPr lang="en-US" sz="1800" dirty="0"/>
              <a:t> </a:t>
            </a:r>
            <a:r>
              <a:rPr lang="en-US" sz="1800" dirty="0" err="1"/>
              <a:t>Nhân</a:t>
            </a:r>
            <a:r>
              <a:rPr lang="en-US" sz="1800" dirty="0"/>
              <a:t> </a:t>
            </a:r>
            <a:r>
              <a:rPr lang="en-US" sz="1800" dirty="0" err="1"/>
              <a:t>tho</a:t>
            </a:r>
            <a:r>
              <a:rPr lang="en-US" sz="1800" dirty="0"/>
              <a:t>̣ Manulife VN </a:t>
            </a:r>
            <a:r>
              <a:rPr lang="en-US" sz="1800" dirty="0" err="1"/>
              <a:t>tư</a:t>
            </a:r>
            <a:r>
              <a:rPr lang="en-US" sz="1800" dirty="0"/>
              <a:t>̀ 2018.</a:t>
            </a:r>
          </a:p>
          <a:p>
            <a:pPr>
              <a:lnSpc>
                <a:spcPct val="100000"/>
              </a:lnSpc>
            </a:pPr>
            <a:endParaRPr lang="vi-VN" sz="1800" dirty="0"/>
          </a:p>
        </p:txBody>
      </p:sp>
      <p:pic>
        <p:nvPicPr>
          <p:cNvPr id="5" name="Picture 4"/>
          <p:cNvPicPr>
            <a:picLocks noChangeAspect="1"/>
          </p:cNvPicPr>
          <p:nvPr/>
        </p:nvPicPr>
        <p:blipFill rotWithShape="1">
          <a:blip r:embed="rId2"/>
          <a:srcRect l="8443" t="873" r="2653" b="21170"/>
          <a:stretch/>
        </p:blipFill>
        <p:spPr>
          <a:xfrm>
            <a:off x="338782" y="87269"/>
            <a:ext cx="1872867" cy="2368626"/>
          </a:xfrm>
          <a:prstGeom prst="rect">
            <a:avLst/>
          </a:prstGeom>
        </p:spPr>
      </p:pic>
      <p:sp>
        <p:nvSpPr>
          <p:cNvPr id="8" name="TextBox 7"/>
          <p:cNvSpPr txBox="1"/>
          <p:nvPr/>
        </p:nvSpPr>
        <p:spPr>
          <a:xfrm>
            <a:off x="6268" y="2455895"/>
            <a:ext cx="2754025" cy="3693319"/>
          </a:xfrm>
          <a:prstGeom prst="rect">
            <a:avLst/>
          </a:prstGeom>
          <a:noFill/>
        </p:spPr>
        <p:txBody>
          <a:bodyPr wrap="square" rtlCol="0">
            <a:spAutoFit/>
          </a:bodyPr>
          <a:lstStyle/>
          <a:p>
            <a:r>
              <a:rPr lang="en-US" dirty="0"/>
              <a:t>NGUYỄN HỒNG DUYÊN - 1985</a:t>
            </a:r>
          </a:p>
          <a:p>
            <a:endParaRPr lang="en-US" dirty="0"/>
          </a:p>
          <a:p>
            <a:r>
              <a:rPr lang="en-US" dirty="0" err="1"/>
              <a:t>Thạc</a:t>
            </a:r>
            <a:r>
              <a:rPr lang="en-US" dirty="0"/>
              <a:t> </a:t>
            </a:r>
            <a:r>
              <a:rPr lang="en-US" dirty="0" err="1"/>
              <a:t>si</a:t>
            </a:r>
            <a:r>
              <a:rPr lang="en-US" dirty="0"/>
              <a:t>̃ </a:t>
            </a:r>
            <a:r>
              <a:rPr lang="en-US" dirty="0" err="1"/>
              <a:t>Văn</a:t>
            </a:r>
            <a:r>
              <a:rPr lang="en-US" dirty="0"/>
              <a:t> </a:t>
            </a:r>
            <a:r>
              <a:rPr lang="en-US" dirty="0" err="1"/>
              <a:t>học</a:t>
            </a:r>
            <a:r>
              <a:rPr lang="en-US" dirty="0"/>
              <a:t> VN 2009</a:t>
            </a:r>
          </a:p>
          <a:p>
            <a:endParaRPr lang="en-US" dirty="0"/>
          </a:p>
          <a:p>
            <a:r>
              <a:rPr lang="en-US" dirty="0" err="1"/>
              <a:t>Tốt</a:t>
            </a:r>
            <a:r>
              <a:rPr lang="en-US" dirty="0"/>
              <a:t> </a:t>
            </a:r>
            <a:r>
              <a:rPr lang="en-US" dirty="0" err="1"/>
              <a:t>nghiệp</a:t>
            </a:r>
            <a:r>
              <a:rPr lang="en-US" dirty="0"/>
              <a:t> CEO </a:t>
            </a:r>
            <a:r>
              <a:rPr lang="en-US" dirty="0" err="1"/>
              <a:t>học</a:t>
            </a:r>
            <a:r>
              <a:rPr lang="en-US" dirty="0"/>
              <a:t> </a:t>
            </a:r>
            <a:r>
              <a:rPr lang="en-US" dirty="0" err="1"/>
              <a:t>viện</a:t>
            </a:r>
            <a:r>
              <a:rPr lang="en-US" dirty="0"/>
              <a:t> </a:t>
            </a:r>
            <a:r>
              <a:rPr lang="en-US" dirty="0" err="1"/>
              <a:t>đào</a:t>
            </a:r>
            <a:r>
              <a:rPr lang="en-US" dirty="0"/>
              <a:t> </a:t>
            </a:r>
            <a:r>
              <a:rPr lang="en-US" dirty="0" err="1"/>
              <a:t>tạo</a:t>
            </a:r>
            <a:r>
              <a:rPr lang="en-US" dirty="0"/>
              <a:t> </a:t>
            </a:r>
            <a:r>
              <a:rPr lang="en-US" dirty="0" err="1"/>
              <a:t>Doanh</a:t>
            </a:r>
            <a:r>
              <a:rPr lang="en-US" dirty="0"/>
              <a:t> </a:t>
            </a:r>
            <a:r>
              <a:rPr lang="en-US" dirty="0" err="1"/>
              <a:t>nhân</a:t>
            </a:r>
            <a:r>
              <a:rPr lang="en-US" dirty="0"/>
              <a:t> PTI 2017</a:t>
            </a:r>
          </a:p>
          <a:p>
            <a:endParaRPr lang="en-US" dirty="0"/>
          </a:p>
          <a:p>
            <a:r>
              <a:rPr lang="en-US" dirty="0"/>
              <a:t>SĐT: </a:t>
            </a:r>
            <a:r>
              <a:rPr lang="en-US" b="1" dirty="0"/>
              <a:t>0904747460</a:t>
            </a:r>
          </a:p>
          <a:p>
            <a:r>
              <a:rPr lang="en-US" dirty="0"/>
              <a:t>Email: hongduyen176@gmail.com</a:t>
            </a:r>
          </a:p>
          <a:p>
            <a:endParaRPr lang="vi-VN" dirty="0"/>
          </a:p>
        </p:txBody>
      </p:sp>
    </p:spTree>
    <p:extLst>
      <p:ext uri="{BB962C8B-B14F-4D97-AF65-F5344CB8AC3E}">
        <p14:creationId xmlns:p14="http://schemas.microsoft.com/office/powerpoint/2010/main" val="33225799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há»¥ huynh khÃ³ tÃ­nh"/>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14343" t="-61" r="1006" b="13012"/>
          <a:stretch/>
        </p:blipFill>
        <p:spPr bwMode="auto">
          <a:xfrm>
            <a:off x="1856137" y="2708996"/>
            <a:ext cx="3139727" cy="259716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153027" y="2114751"/>
            <a:ext cx="6144513" cy="3046988"/>
          </a:xfrm>
          <a:prstGeom prst="rect">
            <a:avLst/>
          </a:prstGeom>
        </p:spPr>
        <p:txBody>
          <a:bodyPr wrap="square">
            <a:spAutoFit/>
          </a:bodyPr>
          <a:lstStyle/>
          <a:p>
            <a:r>
              <a:rPr lang="en-US" sz="1600" b="1" dirty="0" err="1">
                <a:latin typeface="Arial" panose="020B0604020202020204" pitchFamily="34" charset="0"/>
                <a:cs typeface="Arial" panose="020B0604020202020204" pitchFamily="34" charset="0"/>
              </a:rPr>
              <a:t>Nhóm</a:t>
            </a:r>
            <a:r>
              <a:rPr lang="en-US" sz="1600" b="1" dirty="0">
                <a:latin typeface="Arial" panose="020B0604020202020204" pitchFamily="34" charset="0"/>
                <a:cs typeface="Arial" panose="020B0604020202020204" pitchFamily="34" charset="0"/>
              </a:rPr>
              <a:t> 3:</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tiêu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cực</a:t>
            </a:r>
            <a:endParaRPr lang="vi-VN" sz="1600" dirty="0">
              <a:cs typeface="Arial" panose="020B0604020202020204" pitchFamily="34" charset="0"/>
            </a:endParaRPr>
          </a:p>
          <a:p>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Cần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liên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tục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chăm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sóc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chuyển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hóa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họ</a:t>
            </a:r>
            <a:r>
              <a:rPr lang="en-US" sz="1600" dirty="0">
                <a:latin typeface="Arial" panose="020B0604020202020204" pitchFamily="34" charset="0"/>
                <a:cs typeface="Arial" panose="020B0604020202020204" pitchFamily="34" charset="0"/>
              </a:rPr>
              <a:t> sang </a:t>
            </a:r>
            <a:r>
              <a:rPr lang="en-US" sz="1600" dirty="0" err="1">
                <a:latin typeface="Arial" panose="020B0604020202020204" pitchFamily="34" charset="0"/>
                <a:cs typeface="Arial" panose="020B0604020202020204" pitchFamily="34" charset="0"/>
              </a:rPr>
              <a:t>nhóm</a:t>
            </a:r>
            <a:r>
              <a:rPr lang="en-US" sz="1600" dirty="0">
                <a:latin typeface="Arial" panose="020B0604020202020204" pitchFamily="34" charset="0"/>
                <a:cs typeface="Arial" panose="020B0604020202020204" pitchFamily="34" charset="0"/>
              </a:rPr>
              <a:t> 2</a:t>
            </a:r>
            <a:endParaRPr lang="vi-VN" sz="1600" dirty="0">
              <a:cs typeface="Arial" panose="020B0604020202020204" pitchFamily="34" charset="0"/>
            </a:endParaRPr>
          </a:p>
          <a:p>
            <a:pPr lvl="1"/>
            <a:r>
              <a:rPr lang="vi-VN" sz="1600" dirty="0">
                <a:cs typeface="Arial" panose="020B0604020202020204" pitchFamily="34" charset="0"/>
              </a:rPr>
              <a:t> </a:t>
            </a:r>
          </a:p>
          <a:p>
            <a:pPr marL="557213" lvl="1" indent="-214313">
              <a:buFont typeface="Wingdings" panose="05000000000000000000" pitchFamily="2" charset="2"/>
              <a:buChar char="ü"/>
            </a:pPr>
            <a:r>
              <a:rPr lang="vi-VN" sz="1600" dirty="0">
                <a:cs typeface="Arial" panose="020B0604020202020204" pitchFamily="34" charset="0"/>
              </a:rPr>
              <a:t>Cam kết đầu năm, cùng xây dựng mục tiêu chung</a:t>
            </a:r>
          </a:p>
          <a:p>
            <a:pPr marL="557213" lvl="1" indent="-214313">
              <a:buFont typeface="Wingdings" panose="05000000000000000000" pitchFamily="2" charset="2"/>
              <a:buChar char="ü"/>
            </a:pPr>
            <a:r>
              <a:rPr lang="vi-VN" sz="1600" dirty="0">
                <a:cs typeface="Arial" panose="020B0604020202020204" pitchFamily="34" charset="0"/>
              </a:rPr>
              <a:t> Hạ kì vọng</a:t>
            </a:r>
          </a:p>
          <a:p>
            <a:pPr marL="557213" lvl="1" indent="-214313">
              <a:buFont typeface="Wingdings" panose="05000000000000000000" pitchFamily="2" charset="2"/>
              <a:buChar char="ü"/>
            </a:pPr>
            <a:r>
              <a:rPr lang="vi-VN" sz="1600" dirty="0">
                <a:cs typeface="Arial" panose="020B0604020202020204" pitchFamily="34" charset="0"/>
              </a:rPr>
              <a:t> Giải tỏa cảm xúc bằng lắng nghe tích cực, kiên nhẫn và thiện chí</a:t>
            </a:r>
          </a:p>
          <a:p>
            <a:pPr marL="557213" lvl="1" indent="-214313">
              <a:buFont typeface="Wingdings" panose="05000000000000000000" pitchFamily="2" charset="2"/>
              <a:buChar char="ü"/>
            </a:pPr>
            <a:r>
              <a:rPr lang="vi-VN" sz="1600" dirty="0">
                <a:cs typeface="Arial" panose="020B0604020202020204" pitchFamily="34" charset="0"/>
              </a:rPr>
              <a:t> Làm kĩ và có bằng chứng cụ thể, lưu hồ sơ làm việc, thẳng thắn, khách quan</a:t>
            </a:r>
          </a:p>
          <a:p>
            <a:pPr marL="557213" lvl="1" indent="-214313">
              <a:buFont typeface="Wingdings" panose="05000000000000000000" pitchFamily="2" charset="2"/>
              <a:buChar char="ü"/>
            </a:pPr>
            <a:r>
              <a:rPr lang="vi-VN" sz="1600" dirty="0">
                <a:cs typeface="Arial" panose="020B0604020202020204" pitchFamily="34" charset="0"/>
              </a:rPr>
              <a:t> Chuyển ca cho ban giám hiệu hoặc trưởng ban PHHS</a:t>
            </a:r>
          </a:p>
          <a:p>
            <a:pPr marL="557213" lvl="1" indent="-214313">
              <a:buFont typeface="Wingdings" panose="05000000000000000000" pitchFamily="2" charset="2"/>
              <a:buChar char="ü"/>
            </a:pPr>
            <a:r>
              <a:rPr lang="vi-VN" sz="1600" dirty="0">
                <a:cs typeface="Arial" panose="020B0604020202020204" pitchFamily="34" charset="0"/>
              </a:rPr>
              <a:t> Trường hợp khác biệt về quan điểm thì chấp nhận PHHS chuyển trường hoặc chủ động mời PHHS cho con nghỉ học.</a:t>
            </a:r>
          </a:p>
        </p:txBody>
      </p:sp>
      <p:sp>
        <p:nvSpPr>
          <p:cNvPr id="4" name="Title 3"/>
          <p:cNvSpPr>
            <a:spLocks noGrp="1"/>
          </p:cNvSpPr>
          <p:nvPr>
            <p:ph type="title"/>
          </p:nvPr>
        </p:nvSpPr>
        <p:spPr/>
        <p:txBody>
          <a:bodyPr/>
          <a:lstStyle/>
          <a:p>
            <a:endParaRPr lang="vi-VN"/>
          </a:p>
        </p:txBody>
      </p:sp>
      <p:sp>
        <p:nvSpPr>
          <p:cNvPr id="6" name="Title 1"/>
          <p:cNvSpPr txBox="1">
            <a:spLocks/>
          </p:cNvSpPr>
          <p:nvPr/>
        </p:nvSpPr>
        <p:spPr>
          <a:xfrm>
            <a:off x="1638300" y="286605"/>
            <a:ext cx="90297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vi-VN" sz="3200" dirty="0"/>
              <a:t>CHIẾN LƯỢC GIAO TIẾP VỚI TỪNG NHÓM PHHS</a:t>
            </a:r>
          </a:p>
        </p:txBody>
      </p:sp>
    </p:spTree>
    <p:extLst>
      <p:ext uri="{BB962C8B-B14F-4D97-AF65-F5344CB8AC3E}">
        <p14:creationId xmlns:p14="http://schemas.microsoft.com/office/powerpoint/2010/main" val="21964426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báº¥t háº¡nh gia ÄÃ¬nh"/>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14242" t="3652" r="13484" b="6580"/>
          <a:stretch/>
        </p:blipFill>
        <p:spPr bwMode="auto">
          <a:xfrm>
            <a:off x="6323929" y="2770543"/>
            <a:ext cx="3116149" cy="22208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61473" y="1999019"/>
            <a:ext cx="5479101" cy="3293209"/>
          </a:xfrm>
          <a:prstGeom prst="rect">
            <a:avLst/>
          </a:prstGeom>
        </p:spPr>
        <p:txBody>
          <a:bodyPr wrap="square">
            <a:spAutoFit/>
          </a:bodyPr>
          <a:lstStyle/>
          <a:p>
            <a:r>
              <a:rPr lang="en-US" sz="1600" b="1" dirty="0" err="1">
                <a:latin typeface="Arial" panose="020B0604020202020204" pitchFamily="34" charset="0"/>
                <a:cs typeface="Arial" panose="020B0604020202020204" pitchFamily="34" charset="0"/>
              </a:rPr>
              <a:t>Nhóm</a:t>
            </a:r>
            <a:r>
              <a:rPr lang="en-US" sz="1600" b="1" dirty="0">
                <a:latin typeface="Arial" panose="020B0604020202020204" pitchFamily="34" charset="0"/>
                <a:cs typeface="Arial" panose="020B0604020202020204" pitchFamily="34" charset="0"/>
              </a:rPr>
              <a:t> 4:</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cần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được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giúp</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đỡ</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thờ</a:t>
            </a:r>
            <a:r>
              <a:rPr lang="en-US" sz="1600" dirty="0">
                <a:latin typeface="Arial" panose="020B0604020202020204" pitchFamily="34" charset="0"/>
                <a:cs typeface="Arial" panose="020B0604020202020204" pitchFamily="34" charset="0"/>
              </a:rPr>
              <a:t> ơ </a:t>
            </a:r>
            <a:r>
              <a:rPr lang="en-US" sz="1600" dirty="0" err="1">
                <a:latin typeface="Arial" panose="020B0604020202020204" pitchFamily="34" charset="0"/>
                <a:cs typeface="Arial" panose="020B0604020202020204" pitchFamily="34" charset="0"/>
              </a:rPr>
              <a:t>hoặc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bất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lực</a:t>
            </a:r>
            <a:endParaRPr lang="vi-VN" dirty="0">
              <a:cs typeface="Arial" panose="020B0604020202020204" pitchFamily="34" charset="0"/>
            </a:endParaRPr>
          </a:p>
          <a:p>
            <a:pPr marL="214313" lvl="1" indent="-214313">
              <a:buFont typeface="Wingdings" panose="05000000000000000000" pitchFamily="2" charset="2"/>
              <a:buChar char="ü"/>
            </a:pPr>
            <a:r>
              <a:rPr lang="en-US" sz="1600" dirty="0" err="1">
                <a:latin typeface="Arial" panose="020B0604020202020204" pitchFamily="34" charset="0"/>
                <a:cs typeface="Arial" panose="020B0604020202020204" pitchFamily="34" charset="0"/>
              </a:rPr>
              <a:t>Tìm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hiểu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bàn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giao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lập</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danh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sách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hỗ</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trợ</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ngay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từ</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đầu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năm</a:t>
            </a:r>
            <a:r>
              <a:rPr lang="en-US" sz="1600" dirty="0">
                <a:latin typeface="Arial" panose="020B0604020202020204" pitchFamily="34" charset="0"/>
                <a:cs typeface="Arial" panose="020B0604020202020204" pitchFamily="34" charset="0"/>
              </a:rPr>
              <a:t>, GVCN </a:t>
            </a:r>
            <a:r>
              <a:rPr lang="en-US" sz="1600" dirty="0" err="1">
                <a:latin typeface="Arial" panose="020B0604020202020204" pitchFamily="34" charset="0"/>
                <a:cs typeface="Arial" panose="020B0604020202020204" pitchFamily="34" charset="0"/>
              </a:rPr>
              <a:t>và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tất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cả</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các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giáo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viên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đều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cần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biết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để</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tăng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cường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hỗ</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trợ</a:t>
            </a:r>
            <a:r>
              <a:rPr lang="en-US" sz="1600" dirty="0">
                <a:latin typeface="Arial" panose="020B0604020202020204" pitchFamily="34" charset="0"/>
                <a:cs typeface="Arial" panose="020B0604020202020204" pitchFamily="34" charset="0"/>
              </a:rPr>
              <a:t> HS </a:t>
            </a:r>
            <a:r>
              <a:rPr lang="en-US" sz="1600" dirty="0" err="1">
                <a:latin typeface="Arial" panose="020B0604020202020204" pitchFamily="34" charset="0"/>
                <a:cs typeface="Arial" panose="020B0604020202020204" pitchFamily="34" charset="0"/>
              </a:rPr>
              <a:t>và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phối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hợp</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cần</a:t>
            </a:r>
            <a:r>
              <a:rPr lang="en-US" sz="1600" dirty="0">
                <a:latin typeface="Arial" panose="020B0604020202020204" pitchFamily="34" charset="0"/>
                <a:cs typeface="Arial" panose="020B0604020202020204" pitchFamily="34" charset="0"/>
              </a:rPr>
              <a:t>. </a:t>
            </a:r>
          </a:p>
          <a:p>
            <a:pPr marL="214313" lvl="1" indent="-214313">
              <a:buFont typeface="Wingdings" panose="05000000000000000000" pitchFamily="2" charset="2"/>
              <a:buChar char="ü"/>
            </a:pPr>
            <a:endParaRPr lang="vi-VN" sz="1600" dirty="0">
              <a:cs typeface="Arial" panose="020B0604020202020204" pitchFamily="34" charset="0"/>
            </a:endParaRPr>
          </a:p>
          <a:p>
            <a:pPr marL="214313" lvl="1" indent="-214313">
              <a:buFont typeface="Wingdings" panose="05000000000000000000" pitchFamily="2" charset="2"/>
              <a:buChar char="ü"/>
            </a:pPr>
            <a:r>
              <a:rPr lang="vi-VN" sz="1600" dirty="0">
                <a:cs typeface="Arial" panose="020B0604020202020204" pitchFamily="34" charset="0"/>
              </a:rPr>
              <a:t>Đào tạo một số kĩ năng, giá trị sống cho PHHS</a:t>
            </a:r>
          </a:p>
          <a:p>
            <a:pPr marL="214313" lvl="1" indent="-214313">
              <a:buFont typeface="Wingdings" panose="05000000000000000000" pitchFamily="2" charset="2"/>
              <a:buChar char="ü"/>
            </a:pPr>
            <a:endParaRPr lang="vi-VN" sz="1600" dirty="0">
              <a:cs typeface="Arial" panose="020B0604020202020204" pitchFamily="34" charset="0"/>
            </a:endParaRPr>
          </a:p>
          <a:p>
            <a:pPr marL="214313" indent="-214313">
              <a:buFont typeface="Wingdings" panose="05000000000000000000" pitchFamily="2" charset="2"/>
              <a:buChar char="ü"/>
            </a:pPr>
            <a:r>
              <a:rPr lang="en-US" sz="1600" dirty="0" err="1">
                <a:latin typeface="Arial" panose="020B0604020202020204" pitchFamily="34" charset="0"/>
                <a:cs typeface="Arial" panose="020B0604020202020204" pitchFamily="34" charset="0"/>
              </a:rPr>
              <a:t>Cần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tư</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vấn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cá</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nhân</a:t>
            </a:r>
            <a:r>
              <a:rPr lang="en-US" sz="1600" dirty="0">
                <a:latin typeface="Arial" panose="020B0604020202020204" pitchFamily="34" charset="0"/>
                <a:cs typeface="Arial" panose="020B0604020202020204" pitchFamily="34" charset="0"/>
              </a:rPr>
              <a:t>, can </a:t>
            </a:r>
            <a:r>
              <a:rPr lang="en-US" sz="1600" dirty="0" err="1">
                <a:latin typeface="Arial" panose="020B0604020202020204" pitchFamily="34" charset="0"/>
                <a:cs typeface="Arial" panose="020B0604020202020204" pitchFamily="34" charset="0"/>
              </a:rPr>
              <a:t>thiệp</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tâm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lý</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chuyển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bác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sĩ</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nếu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cần</a:t>
            </a:r>
            <a:r>
              <a:rPr lang="vi-VN" sz="1600" dirty="0">
                <a:cs typeface="Arial" panose="020B0604020202020204" pitchFamily="34" charset="0"/>
              </a:rPr>
              <a:t> </a:t>
            </a:r>
          </a:p>
          <a:p>
            <a:pPr marL="214313" indent="-214313">
              <a:buFont typeface="Wingdings" panose="05000000000000000000" pitchFamily="2" charset="2"/>
              <a:buChar char="ü"/>
            </a:pPr>
            <a:endParaRPr lang="vi-VN" sz="1600" dirty="0">
              <a:cs typeface="Arial" panose="020B0604020202020204" pitchFamily="34" charset="0"/>
            </a:endParaRPr>
          </a:p>
          <a:p>
            <a:pPr marL="214313" indent="-214313">
              <a:buFont typeface="Wingdings" panose="05000000000000000000" pitchFamily="2" charset="2"/>
              <a:buChar char="ü"/>
            </a:pPr>
            <a:r>
              <a:rPr lang="en-US" sz="1600" dirty="0" err="1">
                <a:latin typeface="Arial" panose="020B0604020202020204" pitchFamily="34" charset="0"/>
                <a:cs typeface="Arial" panose="020B0604020202020204" pitchFamily="34" charset="0"/>
              </a:rPr>
              <a:t>Cần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liên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tục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cập</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nhật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định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kì</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đưa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phương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án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để</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chủ</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động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từ</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chối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nếu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đã</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làm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việc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nhiều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không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thể</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giúp</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đỡ</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được</a:t>
            </a:r>
            <a:r>
              <a:rPr lang="en-US" sz="1600" dirty="0">
                <a:latin typeface="Arial" panose="020B0604020202020204" pitchFamily="34" charset="0"/>
                <a:cs typeface="Arial" panose="020B0604020202020204" pitchFamily="34" charset="0"/>
              </a:rPr>
              <a:t>.</a:t>
            </a:r>
            <a:endParaRPr lang="vi-VN" dirty="0">
              <a:cs typeface="Arial" panose="020B0604020202020204" pitchFamily="34" charset="0"/>
            </a:endParaRPr>
          </a:p>
        </p:txBody>
      </p:sp>
      <p:sp>
        <p:nvSpPr>
          <p:cNvPr id="4" name="Title 3"/>
          <p:cNvSpPr>
            <a:spLocks noGrp="1"/>
          </p:cNvSpPr>
          <p:nvPr>
            <p:ph type="title"/>
          </p:nvPr>
        </p:nvSpPr>
        <p:spPr/>
        <p:txBody>
          <a:bodyPr/>
          <a:lstStyle/>
          <a:p>
            <a:endParaRPr lang="vi-VN"/>
          </a:p>
        </p:txBody>
      </p:sp>
      <p:sp>
        <p:nvSpPr>
          <p:cNvPr id="6" name="Title 1"/>
          <p:cNvSpPr txBox="1">
            <a:spLocks/>
          </p:cNvSpPr>
          <p:nvPr/>
        </p:nvSpPr>
        <p:spPr>
          <a:xfrm>
            <a:off x="1638300" y="286605"/>
            <a:ext cx="90297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vi-VN" sz="3200" dirty="0"/>
              <a:t>CHIẾN LƯỢC GIAO TIẾP VỚI TỪNG NHÓM PHHS</a:t>
            </a:r>
          </a:p>
        </p:txBody>
      </p:sp>
    </p:spTree>
    <p:extLst>
      <p:ext uri="{BB962C8B-B14F-4D97-AF65-F5344CB8AC3E}">
        <p14:creationId xmlns:p14="http://schemas.microsoft.com/office/powerpoint/2010/main" val="7878825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latin typeface="Arial" panose="020B0604020202020204" pitchFamily="34" charset="0"/>
                <a:cs typeface="Arial" panose="020B0604020202020204" pitchFamily="34" charset="0"/>
              </a:rPr>
              <a:t>GIAO TIẾP TÍCH CỰC VỚI PHHS</a:t>
            </a:r>
            <a:endParaRPr lang="vi-VN" sz="3600" dirty="0"/>
          </a:p>
        </p:txBody>
      </p:sp>
      <p:sp>
        <p:nvSpPr>
          <p:cNvPr id="3" name="Content Placeholder 2"/>
          <p:cNvSpPr>
            <a:spLocks noGrp="1"/>
          </p:cNvSpPr>
          <p:nvPr>
            <p:ph idx="1"/>
          </p:nvPr>
        </p:nvSpPr>
        <p:spPr/>
        <p:txBody>
          <a:bodyPr/>
          <a:lstStyle/>
          <a:p>
            <a:endParaRPr lang="vi-VN" dirty="0"/>
          </a:p>
        </p:txBody>
      </p:sp>
      <p:sp>
        <p:nvSpPr>
          <p:cNvPr id="4" name="Title 1"/>
          <p:cNvSpPr txBox="1">
            <a:spLocks/>
          </p:cNvSpPr>
          <p:nvPr/>
        </p:nvSpPr>
        <p:spPr bwMode="gray">
          <a:xfrm>
            <a:off x="2504516" y="1701802"/>
            <a:ext cx="6571060" cy="530223"/>
          </a:xfrm>
          <a:prstGeom prst="rect">
            <a:avLst/>
          </a:prstGeom>
        </p:spPr>
        <p:txBody>
          <a:bodyPr vert="horz" lIns="68580" tIns="34290" rIns="68580" bIns="3429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vi-VN" sz="2700" dirty="0">
              <a:latin typeface="Arial" panose="020B0604020202020204" pitchFamily="34" charset="0"/>
              <a:cs typeface="Arial" panose="020B0604020202020204" pitchFamily="34" charset="0"/>
            </a:endParaRPr>
          </a:p>
        </p:txBody>
      </p:sp>
      <p:sp>
        <p:nvSpPr>
          <p:cNvPr id="5" name="Content Placeholder 2"/>
          <p:cNvSpPr txBox="1">
            <a:spLocks/>
          </p:cNvSpPr>
          <p:nvPr/>
        </p:nvSpPr>
        <p:spPr>
          <a:xfrm>
            <a:off x="2504516" y="2924176"/>
            <a:ext cx="6619244" cy="2562225"/>
          </a:xfrm>
          <a:prstGeom prst="rect">
            <a:avLst/>
          </a:prstGeom>
        </p:spPr>
        <p:txBody>
          <a:bodyPr vert="horz" lIns="68580" tIns="34290" rIns="68580" bIns="3429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sz="1500" dirty="0">
                <a:latin typeface="Arial" panose="020B0604020202020204" pitchFamily="34" charset="0"/>
                <a:cs typeface="Arial" panose="020B0604020202020204" pitchFamily="34" charset="0"/>
              </a:rPr>
              <a:t>PHỤ HUYNH LÀ NGƯỜI ĐỒNG HÀNH</a:t>
            </a:r>
          </a:p>
          <a:p>
            <a:r>
              <a:rPr lang="en-US" sz="1500" dirty="0">
                <a:latin typeface="Arial" panose="020B0604020202020204" pitchFamily="34" charset="0"/>
                <a:cs typeface="Arial" panose="020B0604020202020204" pitchFamily="34" charset="0"/>
              </a:rPr>
              <a:t>THẤU HIỂU VÀ NHẬN DIỆN</a:t>
            </a:r>
          </a:p>
          <a:p>
            <a:r>
              <a:rPr lang="en-US" sz="1500" dirty="0">
                <a:latin typeface="Arial" panose="020B0604020202020204" pitchFamily="34" charset="0"/>
                <a:cs typeface="Arial" panose="020B0604020202020204" pitchFamily="34" charset="0"/>
              </a:rPr>
              <a:t>CÓ CHIẾN LƯỢC VÀ NGUYÊN TẮC: LẤY HS LÀM TRUNG TÂM</a:t>
            </a:r>
            <a:endParaRPr lang="vi-VN"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5448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TÁI HIỆN</a:t>
            </a:r>
            <a:endParaRPr lang="vi-VN" dirty="0"/>
          </a:p>
        </p:txBody>
      </p:sp>
      <p:sp>
        <p:nvSpPr>
          <p:cNvPr id="3" name="Content Placeholder 2"/>
          <p:cNvSpPr>
            <a:spLocks noGrp="1"/>
          </p:cNvSpPr>
          <p:nvPr>
            <p:ph idx="1"/>
          </p:nvPr>
        </p:nvSpPr>
        <p:spPr/>
        <p:txBody>
          <a:bodyPr/>
          <a:lstStyle/>
          <a:p>
            <a:pPr>
              <a:buFont typeface="Wingdings" panose="05000000000000000000" pitchFamily="2" charset="2"/>
              <a:buChar char="v"/>
            </a:pPr>
            <a:r>
              <a:rPr lang="en-US" dirty="0" smtClean="0"/>
              <a:t> 3 </a:t>
            </a:r>
            <a:r>
              <a:rPr lang="en-US" dirty="0" err="1" smtClean="0"/>
              <a:t>điều</a:t>
            </a:r>
            <a:r>
              <a:rPr lang="en-US" dirty="0" smtClean="0"/>
              <a:t> </a:t>
            </a:r>
            <a:r>
              <a:rPr lang="en-US" dirty="0" err="1" smtClean="0"/>
              <a:t>tâm</a:t>
            </a:r>
            <a:r>
              <a:rPr lang="en-US" dirty="0" smtClean="0"/>
              <a:t> </a:t>
            </a:r>
            <a:r>
              <a:rPr lang="en-US" dirty="0" err="1" smtClean="0"/>
              <a:t>đắc</a:t>
            </a:r>
            <a:endParaRPr lang="en-US" dirty="0" smtClean="0"/>
          </a:p>
          <a:p>
            <a:pPr>
              <a:buFont typeface="Wingdings" panose="05000000000000000000" pitchFamily="2" charset="2"/>
              <a:buChar char="v"/>
            </a:pPr>
            <a:r>
              <a:rPr lang="en-US" dirty="0" smtClean="0"/>
              <a:t> 2 </a:t>
            </a:r>
            <a:r>
              <a:rPr lang="en-US" dirty="0" err="1" smtClean="0"/>
              <a:t>điều</a:t>
            </a:r>
            <a:r>
              <a:rPr lang="en-US" dirty="0" smtClean="0"/>
              <a:t> </a:t>
            </a:r>
            <a:r>
              <a:rPr lang="en-US" dirty="0" err="1" smtClean="0"/>
              <a:t>áp</a:t>
            </a:r>
            <a:r>
              <a:rPr lang="en-US" dirty="0" smtClean="0"/>
              <a:t> </a:t>
            </a:r>
            <a:r>
              <a:rPr lang="en-US" dirty="0" err="1" smtClean="0"/>
              <a:t>dụng</a:t>
            </a:r>
            <a:r>
              <a:rPr lang="en-US" dirty="0" smtClean="0"/>
              <a:t> </a:t>
            </a:r>
            <a:r>
              <a:rPr lang="en-US" dirty="0" err="1" smtClean="0"/>
              <a:t>được</a:t>
            </a:r>
            <a:endParaRPr lang="en-US" dirty="0" smtClean="0"/>
          </a:p>
          <a:p>
            <a:pPr>
              <a:buFont typeface="Wingdings" panose="05000000000000000000" pitchFamily="2" charset="2"/>
              <a:buChar char="v"/>
            </a:pPr>
            <a:r>
              <a:rPr lang="en-US" dirty="0" smtClean="0"/>
              <a:t> 1 </a:t>
            </a:r>
            <a:r>
              <a:rPr lang="en-US" dirty="0" err="1" smtClean="0"/>
              <a:t>điều</a:t>
            </a:r>
            <a:r>
              <a:rPr lang="en-US" dirty="0" smtClean="0"/>
              <a:t> </a:t>
            </a:r>
            <a:r>
              <a:rPr lang="en-US" dirty="0" err="1" smtClean="0"/>
              <a:t>còn</a:t>
            </a:r>
            <a:r>
              <a:rPr lang="en-US" dirty="0" smtClean="0"/>
              <a:t> </a:t>
            </a:r>
            <a:r>
              <a:rPr lang="en-US" dirty="0" err="1" smtClean="0"/>
              <a:t>băn</a:t>
            </a:r>
            <a:r>
              <a:rPr lang="en-US" dirty="0" smtClean="0"/>
              <a:t> </a:t>
            </a:r>
            <a:r>
              <a:rPr lang="en-US" dirty="0" err="1" smtClean="0"/>
              <a:t>khoăn</a:t>
            </a:r>
            <a:endParaRPr lang="en-US" dirty="0" smtClean="0"/>
          </a:p>
          <a:p>
            <a:pPr>
              <a:buFont typeface="Wingdings" panose="05000000000000000000" pitchFamily="2" charset="2"/>
              <a:buChar char="v"/>
            </a:pPr>
            <a:r>
              <a:rPr lang="en-US" dirty="0" smtClean="0"/>
              <a:t> </a:t>
            </a:r>
            <a:r>
              <a:rPr lang="en-US" dirty="0" err="1" smtClean="0"/>
              <a:t>Góp</a:t>
            </a:r>
            <a:r>
              <a:rPr lang="en-US" dirty="0" smtClean="0"/>
              <a:t> ý </a:t>
            </a:r>
            <a:r>
              <a:rPr lang="en-US" dirty="0" err="1" smtClean="0"/>
              <a:t>thêm</a:t>
            </a:r>
            <a:r>
              <a:rPr lang="en-US" dirty="0" smtClean="0"/>
              <a:t> </a:t>
            </a:r>
            <a:r>
              <a:rPr lang="en-US" dirty="0" err="1" smtClean="0"/>
              <a:t>cho</a:t>
            </a:r>
            <a:r>
              <a:rPr lang="en-US" dirty="0" smtClean="0"/>
              <a:t> </a:t>
            </a:r>
            <a:r>
              <a:rPr lang="en-US" dirty="0" err="1" smtClean="0"/>
              <a:t>Giảng</a:t>
            </a:r>
            <a:r>
              <a:rPr lang="en-US" dirty="0" smtClean="0"/>
              <a:t> </a:t>
            </a:r>
            <a:r>
              <a:rPr lang="en-US" dirty="0" err="1" smtClean="0"/>
              <a:t>viên</a:t>
            </a:r>
            <a:endParaRPr lang="en-US" dirty="0" smtClean="0"/>
          </a:p>
          <a:p>
            <a:endParaRPr lang="vi-VN" dirty="0"/>
          </a:p>
        </p:txBody>
      </p:sp>
    </p:spTree>
    <p:extLst>
      <p:ext uri="{BB962C8B-B14F-4D97-AF65-F5344CB8AC3E}">
        <p14:creationId xmlns:p14="http://schemas.microsoft.com/office/powerpoint/2010/main" val="2376935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Picture 2" descr="Image result for thank yo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3443" y="857251"/>
            <a:ext cx="8513088" cy="4480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299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68929" y="568345"/>
            <a:ext cx="8686800" cy="1560716"/>
          </a:xfrm>
        </p:spPr>
        <p:txBody>
          <a:bodyPr/>
          <a:lstStyle/>
          <a:p>
            <a:r>
              <a:rPr lang="vi-VN" sz="4000" b="1" dirty="0"/>
              <a:t>Quy ước lớp học:</a:t>
            </a:r>
            <a:br>
              <a:rPr lang="vi-VN" sz="4000" b="1" dirty="0"/>
            </a:br>
            <a:endParaRPr lang="vi-VN" dirty="0"/>
          </a:p>
        </p:txBody>
      </p:sp>
      <p:sp>
        <p:nvSpPr>
          <p:cNvPr id="5" name="Content Placeholder 4"/>
          <p:cNvSpPr>
            <a:spLocks noGrp="1"/>
          </p:cNvSpPr>
          <p:nvPr>
            <p:ph idx="1"/>
          </p:nvPr>
        </p:nvSpPr>
        <p:spPr>
          <a:xfrm>
            <a:off x="1928133" y="2438400"/>
            <a:ext cx="7743824" cy="3651504"/>
          </a:xfrm>
        </p:spPr>
        <p:txBody>
          <a:bodyPr>
            <a:noAutofit/>
          </a:bodyPr>
          <a:lstStyle/>
          <a:p>
            <a:pPr lvl="1">
              <a:buFont typeface="Wingdings" panose="05000000000000000000" pitchFamily="2" charset="2"/>
              <a:buChar char="Ø"/>
            </a:pPr>
            <a:r>
              <a:rPr lang="vi-VN" sz="2800" dirty="0"/>
              <a:t>Chú tâm </a:t>
            </a:r>
          </a:p>
          <a:p>
            <a:pPr lvl="1">
              <a:buFont typeface="Wingdings" panose="05000000000000000000" pitchFamily="2" charset="2"/>
              <a:buChar char="Ø"/>
            </a:pPr>
            <a:r>
              <a:rPr lang="vi-VN" sz="2800" dirty="0"/>
              <a:t>Cởi mở </a:t>
            </a:r>
          </a:p>
          <a:p>
            <a:pPr lvl="1">
              <a:buFont typeface="Wingdings" panose="05000000000000000000" pitchFamily="2" charset="2"/>
              <a:buChar char="Ø"/>
            </a:pPr>
            <a:r>
              <a:rPr lang="vi-VN" sz="2800" dirty="0"/>
              <a:t>An toàn</a:t>
            </a:r>
          </a:p>
          <a:p>
            <a:pPr lvl="1">
              <a:buFont typeface="Wingdings" panose="05000000000000000000" pitchFamily="2" charset="2"/>
              <a:buChar char="Ø"/>
            </a:pPr>
            <a:r>
              <a:rPr lang="vi-VN" sz="2800" dirty="0"/>
              <a:t>Thực hành</a:t>
            </a:r>
          </a:p>
        </p:txBody>
      </p:sp>
    </p:spTree>
    <p:extLst>
      <p:ext uri="{BB962C8B-B14F-4D97-AF65-F5344CB8AC3E}">
        <p14:creationId xmlns:p14="http://schemas.microsoft.com/office/powerpoint/2010/main" val="3837385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68929" y="568345"/>
            <a:ext cx="8686800" cy="1560716"/>
          </a:xfrm>
        </p:spPr>
        <p:txBody>
          <a:bodyPr>
            <a:normAutofit fontScale="90000"/>
          </a:bodyPr>
          <a:lstStyle/>
          <a:p>
            <a:r>
              <a:rPr lang="vi-VN" dirty="0" smtClean="0"/>
              <a:t>Ứng xử cực đoan nào của trẻ mà anh chị đã nhận được hoặc chứng kiến?</a:t>
            </a:r>
            <a:endParaRPr lang="vi-VN" dirty="0"/>
          </a:p>
        </p:txBody>
      </p:sp>
      <p:sp>
        <p:nvSpPr>
          <p:cNvPr id="5" name="Content Placeholder 4"/>
          <p:cNvSpPr>
            <a:spLocks noGrp="1"/>
          </p:cNvSpPr>
          <p:nvPr>
            <p:ph idx="1"/>
          </p:nvPr>
        </p:nvSpPr>
        <p:spPr>
          <a:xfrm>
            <a:off x="2019759" y="5508434"/>
            <a:ext cx="7652198" cy="581470"/>
          </a:xfrm>
        </p:spPr>
        <p:txBody>
          <a:bodyPr>
            <a:noAutofit/>
          </a:bodyPr>
          <a:lstStyle/>
          <a:p>
            <a:pPr marL="0" indent="0">
              <a:buNone/>
            </a:pPr>
            <a:r>
              <a:rPr lang="vi-VN" dirty="0"/>
              <a:t>http://hatbuinho.com/bi-cha-me-chui-mang-thi-lam-sao/</a:t>
            </a:r>
          </a:p>
        </p:txBody>
      </p:sp>
      <p:pic>
        <p:nvPicPr>
          <p:cNvPr id="2" name="Picture 1"/>
          <p:cNvPicPr>
            <a:picLocks noChangeAspect="1"/>
          </p:cNvPicPr>
          <p:nvPr/>
        </p:nvPicPr>
        <p:blipFill>
          <a:blip r:embed="rId2"/>
          <a:stretch>
            <a:fillRect/>
          </a:stretch>
        </p:blipFill>
        <p:spPr>
          <a:xfrm>
            <a:off x="1894148" y="195342"/>
            <a:ext cx="8436363" cy="5251636"/>
          </a:xfrm>
          <a:prstGeom prst="rect">
            <a:avLst/>
          </a:prstGeom>
        </p:spPr>
      </p:pic>
      <p:pic>
        <p:nvPicPr>
          <p:cNvPr id="4" name="Picture 3"/>
          <p:cNvPicPr>
            <a:picLocks noChangeAspect="1"/>
          </p:cNvPicPr>
          <p:nvPr/>
        </p:nvPicPr>
        <p:blipFill>
          <a:blip r:embed="rId3"/>
          <a:stretch>
            <a:fillRect/>
          </a:stretch>
        </p:blipFill>
        <p:spPr>
          <a:xfrm>
            <a:off x="1592168" y="1"/>
            <a:ext cx="9040320" cy="5354541"/>
          </a:xfrm>
          <a:prstGeom prst="rect">
            <a:avLst/>
          </a:prstGeom>
        </p:spPr>
      </p:pic>
    </p:spTree>
    <p:extLst>
      <p:ext uri="{BB962C8B-B14F-4D97-AF65-F5344CB8AC3E}">
        <p14:creationId xmlns:p14="http://schemas.microsoft.com/office/powerpoint/2010/main" val="44694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endParaRPr lang="vi-VN" dirty="0"/>
          </a:p>
        </p:txBody>
      </p:sp>
      <p:sp>
        <p:nvSpPr>
          <p:cNvPr id="11" name="Content Placeholder 10"/>
          <p:cNvSpPr txBox="1">
            <a:spLocks noGrp="1"/>
          </p:cNvSpPr>
          <p:nvPr>
            <p:ph sz="half" idx="2"/>
          </p:nvPr>
        </p:nvSpPr>
        <p:spPr>
          <a:xfrm>
            <a:off x="6040917" y="5761822"/>
            <a:ext cx="6632153" cy="1082348"/>
          </a:xfrm>
          <a:prstGeom prst="rect">
            <a:avLst/>
          </a:prstGeom>
          <a:noFill/>
        </p:spPr>
        <p:txBody>
          <a:bodyPr wrap="square" rtlCol="0">
            <a:spAutoFit/>
          </a:bodyPr>
          <a:lstStyle/>
          <a:p>
            <a:pPr marL="0" indent="0">
              <a:lnSpc>
                <a:spcPct val="100000"/>
              </a:lnSpc>
              <a:buNone/>
            </a:pPr>
            <a:r>
              <a:rPr lang="vi-VN" dirty="0" smtClean="0"/>
              <a:t>« PHHS là khách hàng - thượng đế»</a:t>
            </a:r>
          </a:p>
          <a:p>
            <a:pPr marL="0" indent="0">
              <a:lnSpc>
                <a:spcPct val="100000"/>
              </a:lnSpc>
              <a:buNone/>
            </a:pPr>
            <a:r>
              <a:rPr lang="vi-VN" dirty="0" smtClean="0"/>
              <a:t>=&gt; Nhà trường - phục vụ</a:t>
            </a:r>
            <a:endParaRPr lang="vi-VN" dirty="0"/>
          </a:p>
        </p:txBody>
      </p:sp>
      <p:pic>
        <p:nvPicPr>
          <p:cNvPr id="3" name="Picture 2"/>
          <p:cNvPicPr>
            <a:picLocks noChangeAspect="1"/>
          </p:cNvPicPr>
          <p:nvPr/>
        </p:nvPicPr>
        <p:blipFill>
          <a:blip r:embed="rId2"/>
          <a:stretch>
            <a:fillRect/>
          </a:stretch>
        </p:blipFill>
        <p:spPr>
          <a:xfrm>
            <a:off x="2017423" y="569563"/>
            <a:ext cx="8157155" cy="5322269"/>
          </a:xfrm>
          <a:prstGeom prst="rect">
            <a:avLst/>
          </a:prstGeom>
        </p:spPr>
      </p:pic>
      <p:sp>
        <p:nvSpPr>
          <p:cNvPr id="7" name="TextBox 6"/>
          <p:cNvSpPr txBox="1"/>
          <p:nvPr/>
        </p:nvSpPr>
        <p:spPr>
          <a:xfrm>
            <a:off x="1865523" y="275422"/>
            <a:ext cx="8309054" cy="369332"/>
          </a:xfrm>
          <a:prstGeom prst="rect">
            <a:avLst/>
          </a:prstGeom>
          <a:noFill/>
        </p:spPr>
        <p:txBody>
          <a:bodyPr wrap="square" rtlCol="0">
            <a:spAutoFit/>
          </a:bodyPr>
          <a:lstStyle/>
          <a:p>
            <a:r>
              <a:rPr lang="vi-VN" b="1" dirty="0"/>
              <a:t>QUAN ĐIỂM VỀ MỐI QUAN HỆ NHÀ TRƯỜNG - GIA ĐÌNH - HỌC SINH?</a:t>
            </a:r>
          </a:p>
        </p:txBody>
      </p:sp>
      <p:sp>
        <p:nvSpPr>
          <p:cNvPr id="9" name="TextBox 8"/>
          <p:cNvSpPr txBox="1"/>
          <p:nvPr/>
        </p:nvSpPr>
        <p:spPr>
          <a:xfrm>
            <a:off x="2017422" y="5891832"/>
            <a:ext cx="3494684" cy="646331"/>
          </a:xfrm>
          <a:prstGeom prst="rect">
            <a:avLst/>
          </a:prstGeom>
          <a:noFill/>
        </p:spPr>
        <p:txBody>
          <a:bodyPr wrap="square" rtlCol="0">
            <a:spAutoFit/>
          </a:bodyPr>
          <a:lstStyle/>
          <a:p>
            <a:r>
              <a:rPr lang="vi-VN" dirty="0"/>
              <a:t>«Yêu cho roi cho vọt»</a:t>
            </a:r>
          </a:p>
          <a:p>
            <a:r>
              <a:rPr lang="vi-VN" dirty="0"/>
              <a:t>« Không thầy đố mày làm nên»</a:t>
            </a:r>
          </a:p>
        </p:txBody>
      </p:sp>
    </p:spTree>
    <p:extLst>
      <p:ext uri="{BB962C8B-B14F-4D97-AF65-F5344CB8AC3E}">
        <p14:creationId xmlns:p14="http://schemas.microsoft.com/office/powerpoint/2010/main" val="1932497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1"/>
          <p:cNvSpPr txBox="1">
            <a:spLocks noGrp="1"/>
          </p:cNvSpPr>
          <p:nvPr>
            <p:ph type="title"/>
          </p:nvPr>
        </p:nvSpPr>
        <p:spPr>
          <a:xfrm>
            <a:off x="2043158" y="1437338"/>
            <a:ext cx="6437921" cy="642938"/>
          </a:xfrm>
          <a:prstGeom prst="rect">
            <a:avLst/>
          </a:prstGeom>
          <a:solidFill>
            <a:schemeClr val="bg2"/>
          </a:solidFill>
          <a:ln w="9525" cap="flat" cmpd="sng">
            <a:solidFill>
              <a:srgbClr val="7C5F9F"/>
            </a:solidFill>
            <a:prstDash val="solid"/>
            <a:round/>
            <a:headEnd type="none" w="sm" len="sm"/>
            <a:tailEnd type="none" w="sm" len="sm"/>
          </a:ln>
          <a:effectLst>
            <a:outerShdw blurRad="40000" dist="20000" dir="5400000" rotWithShape="0">
              <a:srgbClr val="000000">
                <a:alpha val="37647"/>
              </a:srgbClr>
            </a:outerShdw>
          </a:effectLst>
        </p:spPr>
        <p:txBody>
          <a:bodyPr spcFirstLastPara="1" vert="horz" wrap="square" lIns="51427" tIns="25706" rIns="51427" bIns="25706" rtlCol="0" anchor="ctr" anchorCtr="0">
            <a:noAutofit/>
          </a:bodyPr>
          <a:lstStyle/>
          <a:p>
            <a:r>
              <a:rPr lang="en-US" sz="2227" dirty="0">
                <a:latin typeface="Times New Roman"/>
                <a:ea typeface="Times New Roman"/>
                <a:cs typeface="Times New Roman"/>
                <a:sym typeface="Times New Roman"/>
              </a:rPr>
              <a:t>MỐI QUAN HỆ NHÀ TRƯỜNG- PHHS</a:t>
            </a:r>
            <a:endParaRPr sz="2227" dirty="0">
              <a:latin typeface="Times New Roman"/>
              <a:ea typeface="Times New Roman"/>
              <a:cs typeface="Times New Roman"/>
              <a:sym typeface="Times New Roman"/>
            </a:endParaRPr>
          </a:p>
        </p:txBody>
      </p:sp>
      <p:grpSp>
        <p:nvGrpSpPr>
          <p:cNvPr id="167" name="Google Shape;167;p21"/>
          <p:cNvGrpSpPr/>
          <p:nvPr/>
        </p:nvGrpSpPr>
        <p:grpSpPr>
          <a:xfrm>
            <a:off x="5605040" y="2442352"/>
            <a:ext cx="4203644" cy="3396588"/>
            <a:chOff x="1061489" y="4417"/>
            <a:chExt cx="6106621" cy="4517127"/>
          </a:xfrm>
        </p:grpSpPr>
        <p:sp>
          <p:nvSpPr>
            <p:cNvPr id="168" name="Google Shape;168;p21"/>
            <p:cNvSpPr/>
            <p:nvPr/>
          </p:nvSpPr>
          <p:spPr>
            <a:xfrm>
              <a:off x="1919743" y="2262981"/>
              <a:ext cx="563014" cy="1609226"/>
            </a:xfrm>
            <a:custGeom>
              <a:avLst/>
              <a:gdLst/>
              <a:ahLst/>
              <a:cxnLst/>
              <a:rect l="l" t="t" r="r" b="b"/>
              <a:pathLst>
                <a:path w="120000" h="120000" extrusionOk="0">
                  <a:moveTo>
                    <a:pt x="0" y="0"/>
                  </a:moveTo>
                  <a:lnTo>
                    <a:pt x="60000" y="0"/>
                  </a:lnTo>
                  <a:lnTo>
                    <a:pt x="60000" y="120000"/>
                  </a:lnTo>
                  <a:lnTo>
                    <a:pt x="120000" y="120000"/>
                  </a:lnTo>
                </a:path>
              </a:pathLst>
            </a:custGeom>
            <a:noFill/>
            <a:ln w="25400" cap="flat" cmpd="sng">
              <a:solidFill>
                <a:srgbClr val="49ACC5"/>
              </a:solidFill>
              <a:prstDash val="solid"/>
              <a:round/>
              <a:headEnd type="none" w="sm" len="sm"/>
              <a:tailEnd type="none" w="sm" len="sm"/>
            </a:ln>
          </p:spPr>
          <p:txBody>
            <a:bodyPr spcFirstLastPara="1" wrap="square" lIns="51427" tIns="51427" rIns="51427" bIns="51427" anchor="ctr" anchorCtr="0">
              <a:noAutofit/>
            </a:bodyPr>
            <a:lstStyle/>
            <a:p>
              <a:endParaRPr sz="788"/>
            </a:p>
          </p:txBody>
        </p:sp>
        <p:sp>
          <p:nvSpPr>
            <p:cNvPr id="169" name="Google Shape;169;p21"/>
            <p:cNvSpPr txBox="1"/>
            <p:nvPr/>
          </p:nvSpPr>
          <p:spPr>
            <a:xfrm>
              <a:off x="2158628" y="3024972"/>
              <a:ext cx="85243" cy="85243"/>
            </a:xfrm>
            <a:prstGeom prst="rect">
              <a:avLst/>
            </a:prstGeom>
            <a:noFill/>
            <a:ln>
              <a:noFill/>
            </a:ln>
          </p:spPr>
          <p:txBody>
            <a:bodyPr spcFirstLastPara="1" wrap="square" lIns="7144" tIns="0" rIns="7144" bIns="0" anchor="ctr" anchorCtr="0">
              <a:noAutofit/>
            </a:bodyPr>
            <a:lstStyle/>
            <a:p>
              <a:pPr algn="ctr">
                <a:lnSpc>
                  <a:spcPct val="90000"/>
                </a:lnSpc>
              </a:pPr>
              <a:endParaRPr sz="338">
                <a:solidFill>
                  <a:schemeClr val="dk1"/>
                </a:solidFill>
                <a:latin typeface="Calibri"/>
                <a:ea typeface="Calibri"/>
                <a:cs typeface="Calibri"/>
                <a:sym typeface="Calibri"/>
              </a:endParaRPr>
            </a:p>
          </p:txBody>
        </p:sp>
        <p:sp>
          <p:nvSpPr>
            <p:cNvPr id="170" name="Google Shape;170;p21"/>
            <p:cNvSpPr/>
            <p:nvPr/>
          </p:nvSpPr>
          <p:spPr>
            <a:xfrm>
              <a:off x="1919743" y="2262981"/>
              <a:ext cx="453367" cy="551711"/>
            </a:xfrm>
            <a:custGeom>
              <a:avLst/>
              <a:gdLst/>
              <a:ahLst/>
              <a:cxnLst/>
              <a:rect l="l" t="t" r="r" b="b"/>
              <a:pathLst>
                <a:path w="120000" h="120000" extrusionOk="0">
                  <a:moveTo>
                    <a:pt x="0" y="0"/>
                  </a:moveTo>
                  <a:lnTo>
                    <a:pt x="59999" y="0"/>
                  </a:lnTo>
                  <a:lnTo>
                    <a:pt x="59999" y="120000"/>
                  </a:lnTo>
                  <a:lnTo>
                    <a:pt x="120000" y="120000"/>
                  </a:lnTo>
                </a:path>
              </a:pathLst>
            </a:custGeom>
            <a:noFill/>
            <a:ln w="25400" cap="flat" cmpd="sng">
              <a:solidFill>
                <a:srgbClr val="49ACC5"/>
              </a:solidFill>
              <a:prstDash val="solid"/>
              <a:round/>
              <a:headEnd type="none" w="sm" len="sm"/>
              <a:tailEnd type="none" w="sm" len="sm"/>
            </a:ln>
          </p:spPr>
          <p:txBody>
            <a:bodyPr spcFirstLastPara="1" wrap="square" lIns="51427" tIns="51427" rIns="51427" bIns="51427" anchor="ctr" anchorCtr="0">
              <a:noAutofit/>
            </a:bodyPr>
            <a:lstStyle/>
            <a:p>
              <a:endParaRPr sz="788"/>
            </a:p>
          </p:txBody>
        </p:sp>
        <p:sp>
          <p:nvSpPr>
            <p:cNvPr id="171" name="Google Shape;171;p21"/>
            <p:cNvSpPr txBox="1"/>
            <p:nvPr/>
          </p:nvSpPr>
          <p:spPr>
            <a:xfrm>
              <a:off x="2128574" y="2520984"/>
              <a:ext cx="35704" cy="35704"/>
            </a:xfrm>
            <a:prstGeom prst="rect">
              <a:avLst/>
            </a:prstGeom>
            <a:noFill/>
            <a:ln>
              <a:noFill/>
            </a:ln>
          </p:spPr>
          <p:txBody>
            <a:bodyPr spcFirstLastPara="1" wrap="square" lIns="7144" tIns="0" rIns="7144" bIns="0" anchor="ctr" anchorCtr="0">
              <a:noAutofit/>
            </a:bodyPr>
            <a:lstStyle/>
            <a:p>
              <a:pPr algn="ctr">
                <a:lnSpc>
                  <a:spcPct val="90000"/>
                </a:lnSpc>
              </a:pPr>
              <a:endParaRPr sz="281">
                <a:solidFill>
                  <a:schemeClr val="dk1"/>
                </a:solidFill>
                <a:latin typeface="Calibri"/>
                <a:ea typeface="Calibri"/>
                <a:cs typeface="Calibri"/>
                <a:sym typeface="Calibri"/>
              </a:endParaRPr>
            </a:p>
          </p:txBody>
        </p:sp>
        <p:sp>
          <p:nvSpPr>
            <p:cNvPr id="172" name="Google Shape;172;p21"/>
            <p:cNvSpPr/>
            <p:nvPr/>
          </p:nvSpPr>
          <p:spPr>
            <a:xfrm>
              <a:off x="1919743" y="1726572"/>
              <a:ext cx="563014" cy="536408"/>
            </a:xfrm>
            <a:custGeom>
              <a:avLst/>
              <a:gdLst/>
              <a:ahLst/>
              <a:cxnLst/>
              <a:rect l="l" t="t" r="r" b="b"/>
              <a:pathLst>
                <a:path w="120000" h="120000" extrusionOk="0">
                  <a:moveTo>
                    <a:pt x="0" y="120000"/>
                  </a:moveTo>
                  <a:lnTo>
                    <a:pt x="60000" y="120000"/>
                  </a:lnTo>
                  <a:lnTo>
                    <a:pt x="60000" y="0"/>
                  </a:lnTo>
                  <a:lnTo>
                    <a:pt x="120000" y="0"/>
                  </a:lnTo>
                </a:path>
              </a:pathLst>
            </a:custGeom>
            <a:noFill/>
            <a:ln w="25400" cap="flat" cmpd="sng">
              <a:solidFill>
                <a:srgbClr val="49ACC5"/>
              </a:solidFill>
              <a:prstDash val="solid"/>
              <a:round/>
              <a:headEnd type="none" w="sm" len="sm"/>
              <a:tailEnd type="none" w="sm" len="sm"/>
            </a:ln>
          </p:spPr>
          <p:txBody>
            <a:bodyPr spcFirstLastPara="1" wrap="square" lIns="51427" tIns="51427" rIns="51427" bIns="51427" anchor="ctr" anchorCtr="0">
              <a:noAutofit/>
            </a:bodyPr>
            <a:lstStyle/>
            <a:p>
              <a:endParaRPr sz="788"/>
            </a:p>
          </p:txBody>
        </p:sp>
        <p:sp>
          <p:nvSpPr>
            <p:cNvPr id="173" name="Google Shape;173;p21"/>
            <p:cNvSpPr txBox="1"/>
            <p:nvPr/>
          </p:nvSpPr>
          <p:spPr>
            <a:xfrm>
              <a:off x="2181809" y="1975336"/>
              <a:ext cx="38881" cy="38881"/>
            </a:xfrm>
            <a:prstGeom prst="rect">
              <a:avLst/>
            </a:prstGeom>
            <a:noFill/>
            <a:ln>
              <a:noFill/>
            </a:ln>
          </p:spPr>
          <p:txBody>
            <a:bodyPr spcFirstLastPara="1" wrap="square" lIns="7144" tIns="0" rIns="7144" bIns="0" anchor="ctr" anchorCtr="0">
              <a:noAutofit/>
            </a:bodyPr>
            <a:lstStyle/>
            <a:p>
              <a:pPr algn="ctr">
                <a:lnSpc>
                  <a:spcPct val="90000"/>
                </a:lnSpc>
              </a:pPr>
              <a:endParaRPr sz="281">
                <a:solidFill>
                  <a:schemeClr val="dk1"/>
                </a:solidFill>
                <a:latin typeface="Calibri"/>
                <a:ea typeface="Calibri"/>
                <a:cs typeface="Calibri"/>
                <a:sym typeface="Calibri"/>
              </a:endParaRPr>
            </a:p>
          </p:txBody>
        </p:sp>
        <p:sp>
          <p:nvSpPr>
            <p:cNvPr id="174" name="Google Shape;174;p21"/>
            <p:cNvSpPr/>
            <p:nvPr/>
          </p:nvSpPr>
          <p:spPr>
            <a:xfrm>
              <a:off x="1919743" y="653754"/>
              <a:ext cx="563014" cy="1609226"/>
            </a:xfrm>
            <a:custGeom>
              <a:avLst/>
              <a:gdLst/>
              <a:ahLst/>
              <a:cxnLst/>
              <a:rect l="l" t="t" r="r" b="b"/>
              <a:pathLst>
                <a:path w="120000" h="120000" extrusionOk="0">
                  <a:moveTo>
                    <a:pt x="0" y="120000"/>
                  </a:moveTo>
                  <a:lnTo>
                    <a:pt x="60000" y="120000"/>
                  </a:lnTo>
                  <a:lnTo>
                    <a:pt x="60000" y="0"/>
                  </a:lnTo>
                  <a:lnTo>
                    <a:pt x="120000" y="0"/>
                  </a:lnTo>
                </a:path>
              </a:pathLst>
            </a:custGeom>
            <a:noFill/>
            <a:ln w="25400" cap="flat" cmpd="sng">
              <a:solidFill>
                <a:srgbClr val="49ACC5"/>
              </a:solidFill>
              <a:prstDash val="solid"/>
              <a:round/>
              <a:headEnd type="none" w="sm" len="sm"/>
              <a:tailEnd type="none" w="sm" len="sm"/>
            </a:ln>
          </p:spPr>
          <p:txBody>
            <a:bodyPr spcFirstLastPara="1" wrap="square" lIns="51427" tIns="51427" rIns="51427" bIns="51427" anchor="ctr" anchorCtr="0">
              <a:noAutofit/>
            </a:bodyPr>
            <a:lstStyle/>
            <a:p>
              <a:endParaRPr sz="788"/>
            </a:p>
          </p:txBody>
        </p:sp>
        <p:sp>
          <p:nvSpPr>
            <p:cNvPr id="175" name="Google Shape;175;p21"/>
            <p:cNvSpPr txBox="1"/>
            <p:nvPr/>
          </p:nvSpPr>
          <p:spPr>
            <a:xfrm>
              <a:off x="2158628" y="1415746"/>
              <a:ext cx="85243" cy="85243"/>
            </a:xfrm>
            <a:prstGeom prst="rect">
              <a:avLst/>
            </a:prstGeom>
            <a:noFill/>
            <a:ln>
              <a:noFill/>
            </a:ln>
          </p:spPr>
          <p:txBody>
            <a:bodyPr spcFirstLastPara="1" wrap="square" lIns="7144" tIns="0" rIns="7144" bIns="0" anchor="ctr" anchorCtr="0">
              <a:noAutofit/>
            </a:bodyPr>
            <a:lstStyle/>
            <a:p>
              <a:pPr algn="ctr">
                <a:lnSpc>
                  <a:spcPct val="90000"/>
                </a:lnSpc>
              </a:pPr>
              <a:endParaRPr sz="338">
                <a:solidFill>
                  <a:schemeClr val="dk1"/>
                </a:solidFill>
                <a:latin typeface="Calibri"/>
                <a:ea typeface="Calibri"/>
                <a:cs typeface="Calibri"/>
                <a:sym typeface="Calibri"/>
              </a:endParaRPr>
            </a:p>
          </p:txBody>
        </p:sp>
        <p:sp>
          <p:nvSpPr>
            <p:cNvPr id="176" name="Google Shape;176;p21"/>
            <p:cNvSpPr/>
            <p:nvPr/>
          </p:nvSpPr>
          <p:spPr>
            <a:xfrm rot="-5400000">
              <a:off x="-767947" y="1833854"/>
              <a:ext cx="4517127" cy="858254"/>
            </a:xfrm>
            <a:prstGeom prst="rect">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51427" tIns="51427" rIns="51427" bIns="51427" anchor="ctr" anchorCtr="0">
              <a:noAutofit/>
            </a:bodyPr>
            <a:lstStyle/>
            <a:p>
              <a:endParaRPr sz="788"/>
            </a:p>
          </p:txBody>
        </p:sp>
        <p:sp>
          <p:nvSpPr>
            <p:cNvPr id="177" name="Google Shape;177;p21"/>
            <p:cNvSpPr txBox="1"/>
            <p:nvPr/>
          </p:nvSpPr>
          <p:spPr>
            <a:xfrm rot="-5400000">
              <a:off x="-767947" y="1833854"/>
              <a:ext cx="4517127" cy="858254"/>
            </a:xfrm>
            <a:prstGeom prst="rect">
              <a:avLst/>
            </a:prstGeom>
            <a:noFill/>
            <a:ln>
              <a:noFill/>
            </a:ln>
          </p:spPr>
          <p:txBody>
            <a:bodyPr spcFirstLastPara="1" wrap="square" lIns="19997" tIns="19997" rIns="19997" bIns="19997" anchor="ctr" anchorCtr="0">
              <a:noAutofit/>
            </a:bodyPr>
            <a:lstStyle/>
            <a:p>
              <a:pPr algn="ctr">
                <a:lnSpc>
                  <a:spcPct val="90000"/>
                </a:lnSpc>
              </a:pPr>
              <a:r>
                <a:rPr lang="en-US" sz="3150">
                  <a:solidFill>
                    <a:schemeClr val="lt1"/>
                  </a:solidFill>
                  <a:latin typeface="Calibri"/>
                  <a:ea typeface="Calibri"/>
                  <a:cs typeface="Calibri"/>
                  <a:sym typeface="Calibri"/>
                </a:rPr>
                <a:t>ĐỒNG HÀNH </a:t>
              </a:r>
              <a:endParaRPr sz="3150">
                <a:solidFill>
                  <a:schemeClr val="lt1"/>
                </a:solidFill>
                <a:latin typeface="Calibri"/>
                <a:ea typeface="Calibri"/>
                <a:cs typeface="Calibri"/>
                <a:sym typeface="Calibri"/>
              </a:endParaRPr>
            </a:p>
          </p:txBody>
        </p:sp>
        <p:sp>
          <p:nvSpPr>
            <p:cNvPr id="178" name="Google Shape;178;p21"/>
            <p:cNvSpPr/>
            <p:nvPr/>
          </p:nvSpPr>
          <p:spPr>
            <a:xfrm>
              <a:off x="2482758" y="224627"/>
              <a:ext cx="4662832" cy="858254"/>
            </a:xfrm>
            <a:prstGeom prst="rect">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51427" tIns="51427" rIns="51427" bIns="51427" anchor="ctr" anchorCtr="0">
              <a:noAutofit/>
            </a:bodyPr>
            <a:lstStyle/>
            <a:p>
              <a:endParaRPr sz="788"/>
            </a:p>
          </p:txBody>
        </p:sp>
        <p:sp>
          <p:nvSpPr>
            <p:cNvPr id="179" name="Google Shape;179;p21"/>
            <p:cNvSpPr txBox="1"/>
            <p:nvPr/>
          </p:nvSpPr>
          <p:spPr>
            <a:xfrm>
              <a:off x="2482758" y="224627"/>
              <a:ext cx="4662832" cy="858254"/>
            </a:xfrm>
            <a:prstGeom prst="rect">
              <a:avLst/>
            </a:prstGeom>
            <a:noFill/>
            <a:ln>
              <a:noFill/>
            </a:ln>
          </p:spPr>
          <p:txBody>
            <a:bodyPr spcFirstLastPara="1" wrap="square" lIns="11419" tIns="11419" rIns="11419" bIns="11419" anchor="ctr" anchorCtr="0">
              <a:noAutofit/>
            </a:bodyPr>
            <a:lstStyle/>
            <a:p>
              <a:pPr algn="ctr">
                <a:lnSpc>
                  <a:spcPct val="90000"/>
                </a:lnSpc>
              </a:pPr>
              <a:r>
                <a:rPr lang="en-US">
                  <a:solidFill>
                    <a:schemeClr val="dk1"/>
                  </a:solidFill>
                  <a:latin typeface="Calibri"/>
                  <a:ea typeface="Calibri"/>
                  <a:cs typeface="Calibri"/>
                  <a:sym typeface="Calibri"/>
                </a:rPr>
                <a:t>CÙNG QUAN ĐIỂM</a:t>
              </a:r>
              <a:endParaRPr>
                <a:solidFill>
                  <a:schemeClr val="dk1"/>
                </a:solidFill>
                <a:latin typeface="Calibri"/>
                <a:ea typeface="Calibri"/>
                <a:cs typeface="Calibri"/>
                <a:sym typeface="Calibri"/>
              </a:endParaRPr>
            </a:p>
          </p:txBody>
        </p:sp>
        <p:sp>
          <p:nvSpPr>
            <p:cNvPr id="180" name="Google Shape;180;p21"/>
            <p:cNvSpPr/>
            <p:nvPr/>
          </p:nvSpPr>
          <p:spPr>
            <a:xfrm>
              <a:off x="2482758" y="1297445"/>
              <a:ext cx="4685352" cy="858254"/>
            </a:xfrm>
            <a:prstGeom prst="rect">
              <a:avLst/>
            </a:prstGeom>
            <a:gradFill>
              <a:gsLst>
                <a:gs pos="0">
                  <a:srgbClr val="9BE9FF"/>
                </a:gs>
                <a:gs pos="35000">
                  <a:srgbClr val="B8F1FF"/>
                </a:gs>
                <a:gs pos="100000">
                  <a:srgbClr val="E2FBFF"/>
                </a:gs>
              </a:gsLst>
              <a:lin ang="16200000" scaled="0"/>
            </a:gradFill>
            <a:ln w="9525" cap="flat" cmpd="sng">
              <a:solidFill>
                <a:srgbClr val="45A9C4"/>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51427" tIns="51427" rIns="51427" bIns="51427" anchor="ctr" anchorCtr="0">
              <a:noAutofit/>
            </a:bodyPr>
            <a:lstStyle/>
            <a:p>
              <a:endParaRPr sz="788"/>
            </a:p>
          </p:txBody>
        </p:sp>
        <p:sp>
          <p:nvSpPr>
            <p:cNvPr id="181" name="Google Shape;181;p21"/>
            <p:cNvSpPr txBox="1"/>
            <p:nvPr/>
          </p:nvSpPr>
          <p:spPr>
            <a:xfrm>
              <a:off x="2482758" y="1297445"/>
              <a:ext cx="4685352" cy="858254"/>
            </a:xfrm>
            <a:prstGeom prst="rect">
              <a:avLst/>
            </a:prstGeom>
            <a:noFill/>
            <a:ln>
              <a:noFill/>
            </a:ln>
          </p:spPr>
          <p:txBody>
            <a:bodyPr spcFirstLastPara="1" wrap="square" lIns="11419" tIns="11419" rIns="11419" bIns="11419" anchor="ctr" anchorCtr="0">
              <a:noAutofit/>
            </a:bodyPr>
            <a:lstStyle/>
            <a:p>
              <a:pPr algn="ctr">
                <a:lnSpc>
                  <a:spcPct val="90000"/>
                </a:lnSpc>
              </a:pPr>
              <a:r>
                <a:rPr lang="en-US">
                  <a:solidFill>
                    <a:schemeClr val="dk1"/>
                  </a:solidFill>
                  <a:latin typeface="Calibri"/>
                  <a:ea typeface="Calibri"/>
                  <a:cs typeface="Calibri"/>
                  <a:sym typeface="Calibri"/>
                </a:rPr>
                <a:t>CÙNG CÁCH LÀM</a:t>
              </a:r>
              <a:endParaRPr>
                <a:solidFill>
                  <a:schemeClr val="dk1"/>
                </a:solidFill>
                <a:latin typeface="Calibri"/>
                <a:ea typeface="Calibri"/>
                <a:cs typeface="Calibri"/>
                <a:sym typeface="Calibri"/>
              </a:endParaRPr>
            </a:p>
          </p:txBody>
        </p:sp>
        <p:sp>
          <p:nvSpPr>
            <p:cNvPr id="182" name="Google Shape;182;p21"/>
            <p:cNvSpPr/>
            <p:nvPr/>
          </p:nvSpPr>
          <p:spPr>
            <a:xfrm>
              <a:off x="2373111" y="2385565"/>
              <a:ext cx="4640311" cy="858254"/>
            </a:xfrm>
            <a:prstGeom prst="rect">
              <a:avLst/>
            </a:prstGeom>
            <a:gradFill>
              <a:gsLst>
                <a:gs pos="0">
                  <a:srgbClr val="DAFEA4"/>
                </a:gs>
                <a:gs pos="35000">
                  <a:srgbClr val="E3FEBF"/>
                </a:gs>
                <a:gs pos="100000">
                  <a:srgbClr val="F4FEE6"/>
                </a:gs>
              </a:gsLst>
              <a:lin ang="16200000" scaled="0"/>
            </a:gradFill>
            <a:ln w="9525" cap="flat" cmpd="sng">
              <a:solidFill>
                <a:srgbClr val="97B853"/>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51427" tIns="51427" rIns="51427" bIns="51427" anchor="ctr" anchorCtr="0">
              <a:noAutofit/>
            </a:bodyPr>
            <a:lstStyle/>
            <a:p>
              <a:endParaRPr sz="788"/>
            </a:p>
          </p:txBody>
        </p:sp>
        <p:sp>
          <p:nvSpPr>
            <p:cNvPr id="183" name="Google Shape;183;p21"/>
            <p:cNvSpPr txBox="1"/>
            <p:nvPr/>
          </p:nvSpPr>
          <p:spPr>
            <a:xfrm>
              <a:off x="2373111" y="2385565"/>
              <a:ext cx="4640311" cy="858254"/>
            </a:xfrm>
            <a:prstGeom prst="rect">
              <a:avLst/>
            </a:prstGeom>
            <a:noFill/>
            <a:ln>
              <a:noFill/>
            </a:ln>
          </p:spPr>
          <p:txBody>
            <a:bodyPr spcFirstLastPara="1" wrap="square" lIns="11419" tIns="11419" rIns="11419" bIns="11419" anchor="ctr" anchorCtr="0">
              <a:noAutofit/>
            </a:bodyPr>
            <a:lstStyle/>
            <a:p>
              <a:pPr algn="ctr">
                <a:lnSpc>
                  <a:spcPct val="90000"/>
                </a:lnSpc>
              </a:pPr>
              <a:r>
                <a:rPr lang="en-US">
                  <a:solidFill>
                    <a:schemeClr val="dk1"/>
                  </a:solidFill>
                  <a:latin typeface="Calibri"/>
                  <a:ea typeface="Calibri"/>
                  <a:cs typeface="Calibri"/>
                  <a:sym typeface="Calibri"/>
                </a:rPr>
                <a:t>CÙNG LÀM</a:t>
              </a:r>
              <a:endParaRPr>
                <a:solidFill>
                  <a:schemeClr val="dk1"/>
                </a:solidFill>
                <a:latin typeface="Calibri"/>
                <a:ea typeface="Calibri"/>
                <a:cs typeface="Calibri"/>
                <a:sym typeface="Calibri"/>
              </a:endParaRPr>
            </a:p>
          </p:txBody>
        </p:sp>
        <p:sp>
          <p:nvSpPr>
            <p:cNvPr id="184" name="Google Shape;184;p21"/>
            <p:cNvSpPr/>
            <p:nvPr/>
          </p:nvSpPr>
          <p:spPr>
            <a:xfrm>
              <a:off x="2482758" y="3443081"/>
              <a:ext cx="4674739" cy="858254"/>
            </a:xfrm>
            <a:prstGeom prst="rect">
              <a:avLst/>
            </a:prstGeom>
            <a:gradFill>
              <a:gsLst>
                <a:gs pos="0">
                  <a:srgbClr val="FFBB82"/>
                </a:gs>
                <a:gs pos="35000">
                  <a:srgbClr val="FFCFA8"/>
                </a:gs>
                <a:gs pos="100000">
                  <a:srgbClr val="FFEBD9"/>
                </a:gs>
              </a:gsLst>
              <a:lin ang="16200000" scaled="0"/>
            </a:gradFill>
            <a:ln w="9525" cap="flat" cmpd="sng">
              <a:solidFill>
                <a:srgbClr val="F5913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51427" tIns="51427" rIns="51427" bIns="51427" anchor="ctr" anchorCtr="0">
              <a:noAutofit/>
            </a:bodyPr>
            <a:lstStyle/>
            <a:p>
              <a:endParaRPr sz="788"/>
            </a:p>
          </p:txBody>
        </p:sp>
        <p:sp>
          <p:nvSpPr>
            <p:cNvPr id="185" name="Google Shape;185;p21"/>
            <p:cNvSpPr txBox="1"/>
            <p:nvPr/>
          </p:nvSpPr>
          <p:spPr>
            <a:xfrm>
              <a:off x="2482758" y="3443081"/>
              <a:ext cx="4674739" cy="858254"/>
            </a:xfrm>
            <a:prstGeom prst="rect">
              <a:avLst/>
            </a:prstGeom>
            <a:noFill/>
            <a:ln>
              <a:noFill/>
            </a:ln>
          </p:spPr>
          <p:txBody>
            <a:bodyPr spcFirstLastPara="1" wrap="square" lIns="9998" tIns="9998" rIns="9998" bIns="9998" anchor="ctr" anchorCtr="0">
              <a:noAutofit/>
            </a:bodyPr>
            <a:lstStyle/>
            <a:p>
              <a:pPr algn="ctr">
                <a:lnSpc>
                  <a:spcPct val="90000"/>
                </a:lnSpc>
              </a:pPr>
              <a:r>
                <a:rPr lang="en-US" sz="1575" dirty="0">
                  <a:solidFill>
                    <a:schemeClr val="dk1"/>
                  </a:solidFill>
                  <a:latin typeface="Times New Roman"/>
                  <a:ea typeface="Times New Roman"/>
                  <a:cs typeface="Times New Roman"/>
                  <a:sym typeface="Times New Roman"/>
                </a:rPr>
                <a:t>CÙNG HỖ TRỢ, PHỐI HỢP</a:t>
              </a:r>
              <a:endParaRPr sz="1575" dirty="0">
                <a:solidFill>
                  <a:schemeClr val="dk1"/>
                </a:solidFill>
                <a:latin typeface="Times New Roman"/>
                <a:ea typeface="Times New Roman"/>
                <a:cs typeface="Times New Roman"/>
                <a:sym typeface="Times New Roman"/>
              </a:endParaRPr>
            </a:p>
          </p:txBody>
        </p:sp>
      </p:grpSp>
      <p:sp>
        <p:nvSpPr>
          <p:cNvPr id="22" name="Rectangle 21"/>
          <p:cNvSpPr/>
          <p:nvPr/>
        </p:nvSpPr>
        <p:spPr>
          <a:xfrm>
            <a:off x="1684234" y="4551848"/>
            <a:ext cx="4411766" cy="1477328"/>
          </a:xfrm>
          <a:prstGeom prst="rect">
            <a:avLst/>
          </a:prstGeom>
        </p:spPr>
        <p:txBody>
          <a:bodyPr wrap="square">
            <a:spAutoFit/>
          </a:bodyPr>
          <a:lstStyle/>
          <a:p>
            <a:pPr algn="ctr"/>
            <a:endParaRPr lang="en-US" b="1" dirty="0">
              <a:latin typeface="Tahoma" panose="020B0604030504040204" pitchFamily="34" charset="0"/>
              <a:ea typeface="Tahoma" panose="020B0604030504040204" pitchFamily="34" charset="0"/>
            </a:endParaRPr>
          </a:p>
          <a:p>
            <a:pPr algn="ctr"/>
            <a:endParaRPr lang="en-US" b="1" dirty="0">
              <a:latin typeface="Tahoma" panose="020B0604030504040204" pitchFamily="34" charset="0"/>
              <a:ea typeface="Tahoma" panose="020B0604030504040204" pitchFamily="34" charset="0"/>
            </a:endParaRPr>
          </a:p>
          <a:p>
            <a:pPr algn="ctr"/>
            <a:r>
              <a:rPr lang="en-US" b="1" dirty="0">
                <a:latin typeface="Tahoma" panose="020B0604030504040204" pitchFamily="34" charset="0"/>
                <a:ea typeface="Tahoma" panose="020B0604030504040204" pitchFamily="34" charset="0"/>
              </a:rPr>
              <a:t>WIN-WIN</a:t>
            </a:r>
          </a:p>
          <a:p>
            <a:r>
              <a:rPr lang="en-US" dirty="0" err="1">
                <a:latin typeface="Tahoma" panose="020B0604030504040204" pitchFamily="34" charset="0"/>
                <a:ea typeface="Tahoma" panose="020B0604030504040204" pitchFamily="34" charset="0"/>
              </a:rPr>
              <a:t>Người</a:t>
            </a:r>
            <a:r>
              <a:rPr lang="en-US"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thì</a:t>
            </a:r>
            <a:r>
              <a:rPr lang="en-US"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giỏi</a:t>
            </a:r>
            <a:r>
              <a:rPr lang="en-US"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chăm</a:t>
            </a:r>
            <a:r>
              <a:rPr lang="en-US"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sóc</a:t>
            </a:r>
            <a:r>
              <a:rPr lang="en-US"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người</a:t>
            </a:r>
            <a:r>
              <a:rPr lang="en-US"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thì</a:t>
            </a:r>
            <a:r>
              <a:rPr lang="en-US"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có</a:t>
            </a:r>
            <a:r>
              <a:rPr lang="en-US"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chuyên</a:t>
            </a:r>
            <a:r>
              <a:rPr lang="en-US"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môn</a:t>
            </a:r>
            <a:endParaRPr lang="vi-VN" dirty="0"/>
          </a:p>
        </p:txBody>
      </p:sp>
      <p:pic>
        <p:nvPicPr>
          <p:cNvPr id="23" name="Google Shape;320;p33"/>
          <p:cNvPicPr preferRelativeResize="0"/>
          <p:nvPr/>
        </p:nvPicPr>
        <p:blipFill rotWithShape="1">
          <a:blip r:embed="rId3">
            <a:alphaModFix/>
          </a:blip>
          <a:srcRect/>
          <a:stretch/>
        </p:blipFill>
        <p:spPr>
          <a:xfrm>
            <a:off x="2043158" y="2442352"/>
            <a:ext cx="3093067" cy="2074604"/>
          </a:xfrm>
          <a:prstGeom prst="rect">
            <a:avLst/>
          </a:prstGeom>
          <a:noFill/>
          <a:ln>
            <a:noFill/>
          </a:ln>
        </p:spPr>
      </p:pic>
    </p:spTree>
    <p:extLst>
      <p:ext uri="{BB962C8B-B14F-4D97-AF65-F5344CB8AC3E}">
        <p14:creationId xmlns:p14="http://schemas.microsoft.com/office/powerpoint/2010/main" val="49556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rotWithShape="1">
          <a:blip r:embed="rId2"/>
          <a:srcRect l="4887" r="3233"/>
          <a:stretch/>
        </p:blipFill>
        <p:spPr>
          <a:xfrm>
            <a:off x="1899557" y="314325"/>
            <a:ext cx="3984172" cy="5781675"/>
          </a:xfrm>
          <a:prstGeom prst="rect">
            <a:avLst/>
          </a:prstGeom>
        </p:spPr>
      </p:pic>
      <p:pic>
        <p:nvPicPr>
          <p:cNvPr id="7" name="Content Placeholder 6"/>
          <p:cNvPicPr>
            <a:picLocks noGrp="1" noChangeAspect="1"/>
          </p:cNvPicPr>
          <p:nvPr>
            <p:ph sz="half" idx="2"/>
          </p:nvPr>
        </p:nvPicPr>
        <p:blipFill rotWithShape="1">
          <a:blip r:embed="rId3"/>
          <a:stretch/>
        </p:blipFill>
        <p:spPr>
          <a:xfrm>
            <a:off x="6321259" y="314324"/>
            <a:ext cx="4336255" cy="5781675"/>
          </a:xfrm>
          <a:prstGeom prst="rect">
            <a:avLst/>
          </a:prstGeom>
        </p:spPr>
      </p:pic>
    </p:spTree>
    <p:extLst>
      <p:ext uri="{BB962C8B-B14F-4D97-AF65-F5344CB8AC3E}">
        <p14:creationId xmlns:p14="http://schemas.microsoft.com/office/powerpoint/2010/main" val="37542532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670" y="256488"/>
            <a:ext cx="8507731" cy="1371600"/>
          </a:xfrm>
        </p:spPr>
        <p:txBody>
          <a:bodyPr>
            <a:normAutofit/>
          </a:bodyPr>
          <a:lstStyle/>
          <a:p>
            <a:pPr algn="ctr"/>
            <a:r>
              <a:rPr lang="en-US" b="1" dirty="0" smtClean="0">
                <a:latin typeface="Cambria" panose="02040503050406030204" pitchFamily="18" charset="0"/>
                <a:ea typeface="Cambria" panose="02040503050406030204" pitchFamily="18" charset="0"/>
                <a:cs typeface="Arial" panose="020B0604020202020204" pitchFamily="34" charset="0"/>
              </a:rPr>
              <a:t>GIAO TIẾP TÍCH CỰC VỚI HS</a:t>
            </a:r>
            <a:endParaRPr lang="en-US" b="1" dirty="0">
              <a:latin typeface="Cambria" panose="02040503050406030204" pitchFamily="18" charset="0"/>
              <a:ea typeface="Cambria" panose="02040503050406030204" pitchFamily="18" charset="0"/>
              <a:cs typeface="Arial" panose="020B0604020202020204" pitchFamily="34" charset="0"/>
            </a:endParaRPr>
          </a:p>
        </p:txBody>
      </p:sp>
      <p:sp>
        <p:nvSpPr>
          <p:cNvPr id="3" name="Content Placeholder 2"/>
          <p:cNvSpPr>
            <a:spLocks noGrp="1"/>
          </p:cNvSpPr>
          <p:nvPr>
            <p:ph idx="1"/>
          </p:nvPr>
        </p:nvSpPr>
        <p:spPr>
          <a:xfrm>
            <a:off x="2373086" y="2269672"/>
            <a:ext cx="7929118" cy="3820233"/>
          </a:xfrm>
        </p:spPr>
        <p:txBody>
          <a:bodyPr>
            <a:noAutofit/>
          </a:bodyPr>
          <a:lstStyle/>
          <a:p>
            <a:pPr>
              <a:buFont typeface="Wingdings" panose="05000000000000000000" pitchFamily="2" charset="2"/>
              <a:buChar char="§"/>
            </a:pPr>
            <a:r>
              <a:rPr lang="vi-VN" dirty="0"/>
              <a:t>Cả lớp chia làm 5 nhóm </a:t>
            </a:r>
          </a:p>
          <a:p>
            <a:pPr>
              <a:buFont typeface="Wingdings" panose="05000000000000000000" pitchFamily="2" charset="2"/>
              <a:buChar char="§"/>
            </a:pPr>
            <a:r>
              <a:rPr lang="vi-VN" dirty="0"/>
              <a:t>Chọn tình huống, mô tả cho trường hợp cụ thể</a:t>
            </a:r>
          </a:p>
          <a:p>
            <a:pPr>
              <a:buFont typeface="Wingdings" panose="05000000000000000000" pitchFamily="2" charset="2"/>
              <a:buChar char="§"/>
            </a:pPr>
            <a:r>
              <a:rPr lang="en-US" dirty="0" smtClean="0"/>
              <a:t>3 </a:t>
            </a:r>
            <a:r>
              <a:rPr lang="en-US" dirty="0" err="1" smtClean="0"/>
              <a:t>phút</a:t>
            </a:r>
            <a:r>
              <a:rPr lang="en-US" dirty="0" smtClean="0"/>
              <a:t> </a:t>
            </a:r>
            <a:r>
              <a:rPr lang="en-US" dirty="0" err="1" smtClean="0"/>
              <a:t>diễn</a:t>
            </a:r>
            <a:r>
              <a:rPr lang="en-US" dirty="0" smtClean="0"/>
              <a:t>, 2 </a:t>
            </a:r>
            <a:r>
              <a:rPr lang="en-US" dirty="0" err="1" smtClean="0"/>
              <a:t>phút</a:t>
            </a:r>
            <a:r>
              <a:rPr lang="en-US" dirty="0" smtClean="0"/>
              <a:t> </a:t>
            </a:r>
            <a:r>
              <a:rPr lang="en-US" dirty="0" err="1" smtClean="0"/>
              <a:t>thuyết</a:t>
            </a:r>
            <a:r>
              <a:rPr lang="en-US" dirty="0" smtClean="0"/>
              <a:t> </a:t>
            </a:r>
            <a:r>
              <a:rPr lang="en-US" dirty="0" err="1" smtClean="0"/>
              <a:t>trình</a:t>
            </a:r>
            <a:r>
              <a:rPr lang="en-US" dirty="0" smtClean="0"/>
              <a:t>, 2 </a:t>
            </a:r>
            <a:r>
              <a:rPr lang="en-US" dirty="0" err="1" smtClean="0"/>
              <a:t>phút</a:t>
            </a:r>
            <a:r>
              <a:rPr lang="en-US" dirty="0" smtClean="0"/>
              <a:t> </a:t>
            </a:r>
            <a:r>
              <a:rPr lang="en-US" dirty="0" err="1" smtClean="0"/>
              <a:t>phản</a:t>
            </a:r>
            <a:r>
              <a:rPr lang="en-US" dirty="0" smtClean="0"/>
              <a:t> </a:t>
            </a:r>
            <a:r>
              <a:rPr lang="en-US" dirty="0" err="1" smtClean="0"/>
              <a:t>biện</a:t>
            </a:r>
            <a:r>
              <a:rPr lang="en-US" dirty="0" smtClean="0"/>
              <a:t>, 3 </a:t>
            </a:r>
            <a:r>
              <a:rPr lang="en-US" dirty="0" err="1" smtClean="0"/>
              <a:t>phút</a:t>
            </a:r>
            <a:r>
              <a:rPr lang="en-US" dirty="0" smtClean="0"/>
              <a:t> </a:t>
            </a:r>
            <a:r>
              <a:rPr lang="en-US" dirty="0" err="1" smtClean="0"/>
              <a:t>chốt</a:t>
            </a:r>
            <a:endParaRPr lang="vi-VN" dirty="0"/>
          </a:p>
          <a:p>
            <a:pPr>
              <a:buFont typeface="Wingdings" panose="05000000000000000000" pitchFamily="2" charset="2"/>
              <a:buChar char="§"/>
            </a:pPr>
            <a:r>
              <a:rPr lang="vi-VN" dirty="0"/>
              <a:t>Trình bày dạng đóng kịch tình huống</a:t>
            </a:r>
          </a:p>
        </p:txBody>
      </p:sp>
    </p:spTree>
    <p:extLst>
      <p:ext uri="{BB962C8B-B14F-4D97-AF65-F5344CB8AC3E}">
        <p14:creationId xmlns:p14="http://schemas.microsoft.com/office/powerpoint/2010/main" val="274785560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243</TotalTime>
  <Words>2590</Words>
  <Application>Microsoft Office PowerPoint</Application>
  <PresentationFormat>Custom</PresentationFormat>
  <Paragraphs>241</Paragraphs>
  <Slides>34</Slides>
  <Notes>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Retrospect</vt:lpstr>
      <vt:lpstr>GIAO TIẾP TÍCH CỰC  VỚI HS VÀ PHHS (05/07/2019)</vt:lpstr>
      <vt:lpstr>? Mong đợi của anh chị về công việc của mình là gì? </vt:lpstr>
      <vt:lpstr>Giới thiệu Giảng viên</vt:lpstr>
      <vt:lpstr>Quy ước lớp học: </vt:lpstr>
      <vt:lpstr>Ứng xử cực đoan nào của trẻ mà anh chị đã nhận được hoặc chứng kiến?</vt:lpstr>
      <vt:lpstr>PowerPoint Presentation</vt:lpstr>
      <vt:lpstr>MỐI QUAN HỆ NHÀ TRƯỜNG- PHHS</vt:lpstr>
      <vt:lpstr>PowerPoint Presentation</vt:lpstr>
      <vt:lpstr>GIAO TIẾP TÍCH CỰC VỚI HS</vt:lpstr>
      <vt:lpstr>5 tình huống tại trường/ gia đình</vt:lpstr>
      <vt:lpstr>TÌNH HUỐNG 1 Khi trẻ BÙNG NỔ cảm xúc!!!</vt:lpstr>
      <vt:lpstr>TÌNH HUỐNG 2 Khi trẻ KHÔNG HỢP TÁC, NGHE LỜI</vt:lpstr>
      <vt:lpstr>TÌNH HUỐNG 3 Khi trẻ MẮC LỖI!!!</vt:lpstr>
      <vt:lpstr>TÌNH HUỐNG 3 Khi trẻ MẮC LỖI!!!</vt:lpstr>
      <vt:lpstr>TÌNH HUỐNG 4 Khi trẻ LÀM VIỆC TỐT</vt:lpstr>
      <vt:lpstr>TÌNH HUỐNG 4 Khi trẻ MUỐN TỰ LẬP </vt:lpstr>
      <vt:lpstr>TÌNH HUỐNG 5 Khi trẻ LÀM VIỆC TỐT</vt:lpstr>
      <vt:lpstr>CÔNG THỨC GIAO TIẾP TÍCH CỰC</vt:lpstr>
      <vt:lpstr>GIAO TIẾP VỚI PHHS</vt:lpstr>
      <vt:lpstr>PowerPoint Presentation</vt:lpstr>
      <vt:lpstr>Hiểu PHHS trên quan điểm ĐỒNG HÀNH</vt:lpstr>
      <vt:lpstr>HIỂU PHHS trên quan điểm ĐỒNG HÀNH</vt:lpstr>
      <vt:lpstr>CÁC NGUYÊN TẮC KHI GIAO TIẾP VỚI PHHS </vt:lpstr>
      <vt:lpstr>MÔ TẢ CHI TIẾT</vt:lpstr>
      <vt:lpstr>Một vài câu thoại…</vt:lpstr>
      <vt:lpstr>PowerPoint Presentation</vt:lpstr>
      <vt:lpstr>HOẠT ĐỘNG NHÓM</vt:lpstr>
      <vt:lpstr>CHIẾN LƯỢC GIAO TIẾP VỚI TỪNG NHÓM PHHS</vt:lpstr>
      <vt:lpstr>PowerPoint Presentation</vt:lpstr>
      <vt:lpstr>PowerPoint Presentation</vt:lpstr>
      <vt:lpstr>PowerPoint Presentation</vt:lpstr>
      <vt:lpstr>GIAO TIẾP TÍCH CỰC VỚI PHHS</vt:lpstr>
      <vt:lpstr>TÁI HIỆN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GIAO TIẾP TÍCH CỰC  VỚI HS VÀ PHHS (05/07/2019)</dc:title>
  <dc:creator>admin</dc:creator>
  <cp:lastModifiedBy>Windows User</cp:lastModifiedBy>
  <cp:revision>4</cp:revision>
  <dcterms:created xsi:type="dcterms:W3CDTF">2019-07-05T04:16:56Z</dcterms:created>
  <dcterms:modified xsi:type="dcterms:W3CDTF">2019-07-05T10:42:27Z</dcterms:modified>
</cp:coreProperties>
</file>