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82" r:id="rId3"/>
    <p:sldId id="263" r:id="rId4"/>
    <p:sldId id="276" r:id="rId5"/>
    <p:sldId id="265" r:id="rId6"/>
    <p:sldId id="277" r:id="rId7"/>
    <p:sldId id="266" r:id="rId8"/>
    <p:sldId id="267" r:id="rId9"/>
    <p:sldId id="268" r:id="rId10"/>
    <p:sldId id="269" r:id="rId11"/>
    <p:sldId id="270" r:id="rId12"/>
    <p:sldId id="278" r:id="rId13"/>
    <p:sldId id="281" r:id="rId14"/>
    <p:sldId id="272" r:id="rId15"/>
    <p:sldId id="279" r:id="rId16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07" autoAdjust="0"/>
    <p:restoredTop sz="94660"/>
  </p:normalViewPr>
  <p:slideViewPr>
    <p:cSldViewPr>
      <p:cViewPr varScale="1">
        <p:scale>
          <a:sx n="76" d="100"/>
          <a:sy n="76" d="100"/>
        </p:scale>
        <p:origin x="133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image" Target="../media/image25.e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38.wmf"/><Relationship Id="rId5" Type="http://schemas.openxmlformats.org/officeDocument/2006/relationships/image" Target="../media/image37.wmf"/><Relationship Id="rId10" Type="http://schemas.openxmlformats.org/officeDocument/2006/relationships/image" Target="../media/image42.wmf"/><Relationship Id="rId4" Type="http://schemas.openxmlformats.org/officeDocument/2006/relationships/image" Target="../media/image36.wmf"/><Relationship Id="rId9" Type="http://schemas.openxmlformats.org/officeDocument/2006/relationships/image" Target="../media/image4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286D-67D5-4C36-9347-F1477BFD5AEA}" type="datetimeFigureOut">
              <a:rPr lang="vi-VN" smtClean="0"/>
              <a:pPr/>
              <a:t>01/02/2018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FA1B-F8A2-4A81-914F-781AD219213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286D-67D5-4C36-9347-F1477BFD5AEA}" type="datetimeFigureOut">
              <a:rPr lang="vi-VN" smtClean="0"/>
              <a:pPr/>
              <a:t>01/02/2018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FA1B-F8A2-4A81-914F-781AD219213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286D-67D5-4C36-9347-F1477BFD5AEA}" type="datetimeFigureOut">
              <a:rPr lang="vi-VN" smtClean="0"/>
              <a:pPr/>
              <a:t>01/02/2018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FA1B-F8A2-4A81-914F-781AD219213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796A9-18C7-4EE8-8D78-0759F3A18E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7039642-6D6E-4BC8-B997-B6D62A99D3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286D-67D5-4C36-9347-F1477BFD5AEA}" type="datetimeFigureOut">
              <a:rPr lang="vi-VN" smtClean="0"/>
              <a:pPr/>
              <a:t>01/02/2018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FA1B-F8A2-4A81-914F-781AD219213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286D-67D5-4C36-9347-F1477BFD5AEA}" type="datetimeFigureOut">
              <a:rPr lang="vi-VN" smtClean="0"/>
              <a:pPr/>
              <a:t>01/02/2018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FA1B-F8A2-4A81-914F-781AD219213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286D-67D5-4C36-9347-F1477BFD5AEA}" type="datetimeFigureOut">
              <a:rPr lang="vi-VN" smtClean="0"/>
              <a:pPr/>
              <a:t>01/02/2018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FA1B-F8A2-4A81-914F-781AD219213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286D-67D5-4C36-9347-F1477BFD5AEA}" type="datetimeFigureOut">
              <a:rPr lang="vi-VN" smtClean="0"/>
              <a:pPr/>
              <a:t>01/02/2018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FA1B-F8A2-4A81-914F-781AD219213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286D-67D5-4C36-9347-F1477BFD5AEA}" type="datetimeFigureOut">
              <a:rPr lang="vi-VN" smtClean="0"/>
              <a:pPr/>
              <a:t>01/02/2018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FA1B-F8A2-4A81-914F-781AD219213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286D-67D5-4C36-9347-F1477BFD5AEA}" type="datetimeFigureOut">
              <a:rPr lang="vi-VN" smtClean="0"/>
              <a:pPr/>
              <a:t>01/02/2018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FA1B-F8A2-4A81-914F-781AD219213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286D-67D5-4C36-9347-F1477BFD5AEA}" type="datetimeFigureOut">
              <a:rPr lang="vi-VN" smtClean="0"/>
              <a:pPr/>
              <a:t>01/02/2018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FA1B-F8A2-4A81-914F-781AD219213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286D-67D5-4C36-9347-F1477BFD5AEA}" type="datetimeFigureOut">
              <a:rPr lang="vi-VN" smtClean="0"/>
              <a:pPr/>
              <a:t>01/02/2018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FA1B-F8A2-4A81-914F-781AD219213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1286D-67D5-4C36-9347-F1477BFD5AEA}" type="datetimeFigureOut">
              <a:rPr lang="vi-VN" smtClean="0"/>
              <a:pPr/>
              <a:t>01/02/2018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7FA1B-F8A2-4A81-914F-781AD219213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5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22.e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24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slide" Target="slide13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5.bin"/><Relationship Id="rId9" Type="http://schemas.openxmlformats.org/officeDocument/2006/relationships/image" Target="../media/image2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oleObject" Target="../embeddings/oleObject23.bin"/><Relationship Id="rId18" Type="http://schemas.openxmlformats.org/officeDocument/2006/relationships/image" Target="../media/image40.wmf"/><Relationship Id="rId3" Type="http://schemas.openxmlformats.org/officeDocument/2006/relationships/oleObject" Target="../embeddings/oleObject18.bin"/><Relationship Id="rId21" Type="http://schemas.openxmlformats.org/officeDocument/2006/relationships/oleObject" Target="../embeddings/oleObject27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37.wmf"/><Relationship Id="rId1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9.wmf"/><Relationship Id="rId20" Type="http://schemas.openxmlformats.org/officeDocument/2006/relationships/image" Target="../media/image41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34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5" Type="http://schemas.openxmlformats.org/officeDocument/2006/relationships/oleObject" Target="../embeddings/oleObject24.bin"/><Relationship Id="rId10" Type="http://schemas.openxmlformats.org/officeDocument/2006/relationships/image" Target="../media/image36.wmf"/><Relationship Id="rId19" Type="http://schemas.openxmlformats.org/officeDocument/2006/relationships/oleObject" Target="../embeddings/oleObject26.bin"/><Relationship Id="rId4" Type="http://schemas.openxmlformats.org/officeDocument/2006/relationships/image" Target="../media/image33.w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38.wmf"/><Relationship Id="rId22" Type="http://schemas.openxmlformats.org/officeDocument/2006/relationships/image" Target="../media/image42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GALILE.ppt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10" Type="http://schemas.openxmlformats.org/officeDocument/2006/relationships/image" Target="../media/image13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609600"/>
            <a:ext cx="28194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2362200"/>
            <a:ext cx="251460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23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1295400"/>
            <a:ext cx="28289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24" name="Picture 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9500" y="3429000"/>
            <a:ext cx="23241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25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0000" y="2438400"/>
            <a:ext cx="20193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26" name="Picture 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" y="2044700"/>
            <a:ext cx="276225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27" name="Line 19"/>
          <p:cNvSpPr>
            <a:spLocks noChangeShapeType="1"/>
          </p:cNvSpPr>
          <p:nvPr/>
        </p:nvSpPr>
        <p:spPr bwMode="auto">
          <a:xfrm flipV="1">
            <a:off x="2362200" y="1600200"/>
            <a:ext cx="457200" cy="457200"/>
          </a:xfrm>
          <a:prstGeom prst="line">
            <a:avLst/>
          </a:prstGeom>
          <a:noFill/>
          <a:ln w="34925">
            <a:solidFill>
              <a:srgbClr val="0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vi-VN"/>
          </a:p>
        </p:txBody>
      </p:sp>
      <p:sp>
        <p:nvSpPr>
          <p:cNvPr id="68628" name="Line 20"/>
          <p:cNvSpPr>
            <a:spLocks noChangeShapeType="1"/>
          </p:cNvSpPr>
          <p:nvPr/>
        </p:nvSpPr>
        <p:spPr bwMode="auto">
          <a:xfrm>
            <a:off x="2882900" y="2819400"/>
            <a:ext cx="520700" cy="0"/>
          </a:xfrm>
          <a:prstGeom prst="line">
            <a:avLst/>
          </a:prstGeom>
          <a:noFill/>
          <a:ln w="34925">
            <a:solidFill>
              <a:srgbClr val="99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vi-VN"/>
          </a:p>
        </p:txBody>
      </p:sp>
      <p:sp>
        <p:nvSpPr>
          <p:cNvPr id="68630" name="Line 22"/>
          <p:cNvSpPr>
            <a:spLocks noChangeShapeType="1"/>
          </p:cNvSpPr>
          <p:nvPr/>
        </p:nvSpPr>
        <p:spPr bwMode="auto">
          <a:xfrm flipV="1">
            <a:off x="5791200" y="2133600"/>
            <a:ext cx="304800" cy="45720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vi-VN"/>
          </a:p>
        </p:txBody>
      </p:sp>
      <p:sp>
        <p:nvSpPr>
          <p:cNvPr id="68631" name="Line 23"/>
          <p:cNvSpPr>
            <a:spLocks noChangeShapeType="1"/>
          </p:cNvSpPr>
          <p:nvPr/>
        </p:nvSpPr>
        <p:spPr bwMode="auto">
          <a:xfrm>
            <a:off x="5867400" y="2895600"/>
            <a:ext cx="609600" cy="0"/>
          </a:xfrm>
          <a:prstGeom prst="line">
            <a:avLst/>
          </a:prstGeom>
          <a:noFill/>
          <a:ln w="349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vi-VN"/>
          </a:p>
        </p:txBody>
      </p:sp>
      <p:sp>
        <p:nvSpPr>
          <p:cNvPr id="68632" name="Line 24"/>
          <p:cNvSpPr>
            <a:spLocks noChangeShapeType="1"/>
          </p:cNvSpPr>
          <p:nvPr/>
        </p:nvSpPr>
        <p:spPr bwMode="auto">
          <a:xfrm>
            <a:off x="5791200" y="3175000"/>
            <a:ext cx="457200" cy="685800"/>
          </a:xfrm>
          <a:prstGeom prst="line">
            <a:avLst/>
          </a:prstGeom>
          <a:noFill/>
          <a:ln w="349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vi-VN"/>
          </a:p>
        </p:txBody>
      </p:sp>
      <p:pic>
        <p:nvPicPr>
          <p:cNvPr id="68633" name="Picture 2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14600" y="3886200"/>
            <a:ext cx="24193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34" name="Line 26"/>
          <p:cNvSpPr>
            <a:spLocks noChangeShapeType="1"/>
          </p:cNvSpPr>
          <p:nvPr/>
        </p:nvSpPr>
        <p:spPr bwMode="auto">
          <a:xfrm>
            <a:off x="2438400" y="3429000"/>
            <a:ext cx="304800" cy="609600"/>
          </a:xfrm>
          <a:prstGeom prst="line">
            <a:avLst/>
          </a:prstGeom>
          <a:noFill/>
          <a:ln w="34925">
            <a:solidFill>
              <a:srgbClr val="FF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8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8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8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68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68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6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68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68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68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68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27" grpId="0" animBg="1"/>
      <p:bldP spid="68628" grpId="0" animBg="1"/>
      <p:bldP spid="68630" grpId="0" animBg="1"/>
      <p:bldP spid="68631" grpId="0" animBg="1"/>
      <p:bldP spid="68632" grpId="0" animBg="1"/>
      <p:bldP spid="6863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35" name="Group 119"/>
          <p:cNvGraphicFramePr>
            <a:graphicFrameLocks noGrp="1"/>
          </p:cNvGraphicFramePr>
          <p:nvPr/>
        </p:nvGraphicFramePr>
        <p:xfrm>
          <a:off x="152400" y="457200"/>
          <a:ext cx="3581400" cy="774701"/>
        </p:xfrm>
        <a:graphic>
          <a:graphicData uri="http://schemas.openxmlformats.org/drawingml/2006/table">
            <a:tbl>
              <a:tblPr/>
              <a:tblGrid>
                <a:gridCol w="757238"/>
                <a:gridCol w="442912"/>
                <a:gridCol w="400050"/>
                <a:gridCol w="381000"/>
                <a:gridCol w="457200"/>
                <a:gridCol w="381000"/>
                <a:gridCol w="381000"/>
                <a:gridCol w="381000"/>
              </a:tblGrid>
              <a:tr h="392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y=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x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356" name="Group 140"/>
          <p:cNvGraphicFramePr>
            <a:graphicFrameLocks noGrp="1"/>
          </p:cNvGraphicFramePr>
          <p:nvPr/>
        </p:nvGraphicFramePr>
        <p:xfrm>
          <a:off x="152400" y="1905000"/>
          <a:ext cx="3886200" cy="822960"/>
        </p:xfrm>
        <a:graphic>
          <a:graphicData uri="http://schemas.openxmlformats.org/drawingml/2006/table">
            <a:tbl>
              <a:tblPr/>
              <a:tblGrid>
                <a:gridCol w="941388"/>
                <a:gridCol w="506412"/>
                <a:gridCol w="381000"/>
                <a:gridCol w="425450"/>
                <a:gridCol w="388938"/>
                <a:gridCol w="404812"/>
                <a:gridCol w="450850"/>
                <a:gridCol w="38735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y=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.VnTime" pitchFamily="34" charset="0"/>
                        </a:rPr>
                        <a:t>-2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x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-18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78" name="Rectangle 62"/>
          <p:cNvSpPr>
            <a:spLocks noChangeArrowheads="1"/>
          </p:cNvSpPr>
          <p:nvPr/>
        </p:nvSpPr>
        <p:spPr bwMode="auto">
          <a:xfrm>
            <a:off x="1371600" y="83820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>
                <a:solidFill>
                  <a:srgbClr val="FF0000"/>
                </a:solidFill>
                <a:latin typeface=".VnTime" pitchFamily="34" charset="0"/>
              </a:rPr>
              <a:t>8</a:t>
            </a:r>
          </a:p>
        </p:txBody>
      </p:sp>
      <p:sp>
        <p:nvSpPr>
          <p:cNvPr id="9279" name="Rectangle 63"/>
          <p:cNvSpPr>
            <a:spLocks noChangeArrowheads="1"/>
          </p:cNvSpPr>
          <p:nvPr/>
        </p:nvSpPr>
        <p:spPr bwMode="auto">
          <a:xfrm>
            <a:off x="1828800" y="8382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>
                <a:solidFill>
                  <a:srgbClr val="FF0000"/>
                </a:solidFill>
                <a:latin typeface=".VnTime" pitchFamily="34" charset="0"/>
              </a:rPr>
              <a:t>2</a:t>
            </a:r>
          </a:p>
        </p:txBody>
      </p:sp>
      <p:sp>
        <p:nvSpPr>
          <p:cNvPr id="9280" name="Rectangle 64"/>
          <p:cNvSpPr>
            <a:spLocks noChangeArrowheads="1"/>
          </p:cNvSpPr>
          <p:nvPr/>
        </p:nvSpPr>
        <p:spPr bwMode="auto">
          <a:xfrm>
            <a:off x="2209800" y="8382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b="1">
                <a:solidFill>
                  <a:schemeClr val="accent2"/>
                </a:solidFill>
                <a:latin typeface=".VnTime" pitchFamily="34" charset="0"/>
              </a:rPr>
              <a:t>0</a:t>
            </a:r>
          </a:p>
        </p:txBody>
      </p:sp>
      <p:sp>
        <p:nvSpPr>
          <p:cNvPr id="9281" name="Rectangle 65"/>
          <p:cNvSpPr>
            <a:spLocks noChangeArrowheads="1"/>
          </p:cNvSpPr>
          <p:nvPr/>
        </p:nvSpPr>
        <p:spPr bwMode="auto">
          <a:xfrm>
            <a:off x="2667000" y="83820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>
                <a:solidFill>
                  <a:srgbClr val="FF0000"/>
                </a:solidFill>
                <a:latin typeface=".VnTime" pitchFamily="34" charset="0"/>
              </a:rPr>
              <a:t>2</a:t>
            </a:r>
          </a:p>
        </p:txBody>
      </p:sp>
      <p:sp>
        <p:nvSpPr>
          <p:cNvPr id="9282" name="Rectangle 66"/>
          <p:cNvSpPr>
            <a:spLocks noChangeArrowheads="1"/>
          </p:cNvSpPr>
          <p:nvPr/>
        </p:nvSpPr>
        <p:spPr bwMode="auto">
          <a:xfrm>
            <a:off x="3352800" y="838200"/>
            <a:ext cx="41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>
                <a:solidFill>
                  <a:srgbClr val="FF0000"/>
                </a:solidFill>
                <a:latin typeface=".VnTime" pitchFamily="34" charset="0"/>
              </a:rPr>
              <a:t>18</a:t>
            </a:r>
          </a:p>
        </p:txBody>
      </p:sp>
      <p:sp>
        <p:nvSpPr>
          <p:cNvPr id="9283" name="Rectangle 67"/>
          <p:cNvSpPr>
            <a:spLocks noChangeArrowheads="1"/>
          </p:cNvSpPr>
          <p:nvPr/>
        </p:nvSpPr>
        <p:spPr bwMode="auto">
          <a:xfrm>
            <a:off x="1524000" y="2362200"/>
            <a:ext cx="37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>
                <a:solidFill>
                  <a:srgbClr val="FF0000"/>
                </a:solidFill>
                <a:latin typeface=".VnTime" pitchFamily="34" charset="0"/>
              </a:rPr>
              <a:t>-8</a:t>
            </a:r>
          </a:p>
        </p:txBody>
      </p:sp>
      <p:sp>
        <p:nvSpPr>
          <p:cNvPr id="9284" name="Rectangle 68"/>
          <p:cNvSpPr>
            <a:spLocks noChangeArrowheads="1"/>
          </p:cNvSpPr>
          <p:nvPr/>
        </p:nvSpPr>
        <p:spPr bwMode="auto">
          <a:xfrm>
            <a:off x="1981200" y="2362200"/>
            <a:ext cx="37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>
                <a:solidFill>
                  <a:srgbClr val="FF0000"/>
                </a:solidFill>
                <a:latin typeface=".VnTime" pitchFamily="34" charset="0"/>
              </a:rPr>
              <a:t>-2</a:t>
            </a:r>
          </a:p>
        </p:txBody>
      </p:sp>
      <p:sp>
        <p:nvSpPr>
          <p:cNvPr id="9285" name="Rectangle 69"/>
          <p:cNvSpPr>
            <a:spLocks noChangeArrowheads="1"/>
          </p:cNvSpPr>
          <p:nvPr/>
        </p:nvSpPr>
        <p:spPr bwMode="auto">
          <a:xfrm>
            <a:off x="2438400" y="236855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b="1">
                <a:solidFill>
                  <a:schemeClr val="accent2"/>
                </a:solidFill>
                <a:latin typeface=".VnTime" pitchFamily="34" charset="0"/>
              </a:rPr>
              <a:t>0</a:t>
            </a:r>
          </a:p>
        </p:txBody>
      </p:sp>
      <p:sp>
        <p:nvSpPr>
          <p:cNvPr id="9286" name="Rectangle 70"/>
          <p:cNvSpPr>
            <a:spLocks noChangeArrowheads="1"/>
          </p:cNvSpPr>
          <p:nvPr/>
        </p:nvSpPr>
        <p:spPr bwMode="auto">
          <a:xfrm>
            <a:off x="2819400" y="2362200"/>
            <a:ext cx="37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>
                <a:solidFill>
                  <a:srgbClr val="FF0000"/>
                </a:solidFill>
                <a:latin typeface=".VnTime" pitchFamily="34" charset="0"/>
              </a:rPr>
              <a:t>-2</a:t>
            </a:r>
          </a:p>
        </p:txBody>
      </p:sp>
      <p:sp>
        <p:nvSpPr>
          <p:cNvPr id="9287" name="Rectangle 71"/>
          <p:cNvSpPr>
            <a:spLocks noChangeArrowheads="1"/>
          </p:cNvSpPr>
          <p:nvPr/>
        </p:nvSpPr>
        <p:spPr bwMode="auto">
          <a:xfrm>
            <a:off x="3581400" y="2362200"/>
            <a:ext cx="488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>
                <a:solidFill>
                  <a:srgbClr val="FF0000"/>
                </a:solidFill>
                <a:latin typeface=".VnTime" pitchFamily="34" charset="0"/>
              </a:rPr>
              <a:t>-18</a:t>
            </a:r>
          </a:p>
        </p:txBody>
      </p:sp>
      <p:sp>
        <p:nvSpPr>
          <p:cNvPr id="9290" name="Text Box 74"/>
          <p:cNvSpPr txBox="1">
            <a:spLocks noChangeArrowheads="1"/>
          </p:cNvSpPr>
          <p:nvPr/>
        </p:nvSpPr>
        <p:spPr bwMode="auto">
          <a:xfrm>
            <a:off x="3657600" y="152400"/>
            <a:ext cx="381000" cy="304800"/>
          </a:xfrm>
          <a:prstGeom prst="rect">
            <a:avLst/>
          </a:prstGeom>
          <a:gradFill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1400" b="1">
                <a:solidFill>
                  <a:schemeClr val="bg1"/>
                </a:solidFill>
                <a:latin typeface=".VnArial NarrowH" pitchFamily="34" charset="0"/>
              </a:rPr>
              <a:t>?3</a:t>
            </a:r>
            <a:endParaRPr lang="vi-VN" sz="1400" b="1">
              <a:solidFill>
                <a:schemeClr val="bg1"/>
              </a:solidFill>
              <a:latin typeface=".VnArial NarrowH" pitchFamily="34" charset="0"/>
            </a:endParaRPr>
          </a:p>
        </p:txBody>
      </p:sp>
      <p:sp>
        <p:nvSpPr>
          <p:cNvPr id="9293" name="Rectangle 77"/>
          <p:cNvSpPr>
            <a:spLocks noChangeArrowheads="1"/>
          </p:cNvSpPr>
          <p:nvPr/>
        </p:nvSpPr>
        <p:spPr bwMode="auto">
          <a:xfrm>
            <a:off x="4343400" y="2133600"/>
            <a:ext cx="449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-Đối với hàm số y = 2x</a:t>
            </a:r>
            <a:r>
              <a:rPr lang="en-US" baseline="30000"/>
              <a:t>2</a:t>
            </a:r>
            <a:r>
              <a:rPr lang="en-US"/>
              <a:t>, khi x </a:t>
            </a:r>
            <a:r>
              <a:rPr lang="en-US">
                <a:solidFill>
                  <a:schemeClr val="tx2"/>
                </a:solidFill>
              </a:rPr>
              <a:t>≠ 0 gi</a:t>
            </a:r>
            <a:r>
              <a:rPr lang="en-US"/>
              <a:t>á trị của y </a:t>
            </a:r>
            <a:r>
              <a:rPr lang="en-US">
                <a:solidFill>
                  <a:srgbClr val="0066FF"/>
                </a:solidFill>
              </a:rPr>
              <a:t>luôn dương</a:t>
            </a:r>
            <a:r>
              <a:rPr lang="en-US"/>
              <a:t>, khi x = 0 thì </a:t>
            </a:r>
            <a:r>
              <a:rPr lang="en-US">
                <a:solidFill>
                  <a:srgbClr val="0066FF"/>
                </a:solidFill>
              </a:rPr>
              <a:t>y = 0</a:t>
            </a:r>
            <a:endParaRPr lang="en-US"/>
          </a:p>
        </p:txBody>
      </p:sp>
      <p:sp>
        <p:nvSpPr>
          <p:cNvPr id="9294" name="Rectangle 78"/>
          <p:cNvSpPr>
            <a:spLocks noChangeArrowheads="1"/>
          </p:cNvSpPr>
          <p:nvPr/>
        </p:nvSpPr>
        <p:spPr bwMode="auto">
          <a:xfrm>
            <a:off x="4267200" y="2895600"/>
            <a:ext cx="449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-Đối với hàm số y = -2x</a:t>
            </a:r>
            <a:r>
              <a:rPr lang="en-US" baseline="30000"/>
              <a:t>2</a:t>
            </a:r>
            <a:r>
              <a:rPr lang="en-US"/>
              <a:t>, khi x </a:t>
            </a:r>
            <a:r>
              <a:rPr lang="en-US">
                <a:solidFill>
                  <a:schemeClr val="tx2"/>
                </a:solidFill>
              </a:rPr>
              <a:t>≠ 0 gi</a:t>
            </a:r>
            <a:r>
              <a:rPr lang="en-US"/>
              <a:t>á trị của y </a:t>
            </a:r>
            <a:r>
              <a:rPr lang="en-US">
                <a:solidFill>
                  <a:srgbClr val="0066FF"/>
                </a:solidFill>
              </a:rPr>
              <a:t>luôn</a:t>
            </a:r>
            <a:r>
              <a:rPr lang="en-US"/>
              <a:t> </a:t>
            </a:r>
            <a:r>
              <a:rPr lang="en-US">
                <a:solidFill>
                  <a:srgbClr val="0066FF"/>
                </a:solidFill>
              </a:rPr>
              <a:t>âm</a:t>
            </a:r>
            <a:r>
              <a:rPr lang="en-US"/>
              <a:t>,khi x = 0 thì </a:t>
            </a:r>
            <a:r>
              <a:rPr lang="en-US">
                <a:solidFill>
                  <a:srgbClr val="0066FF"/>
                </a:solidFill>
              </a:rPr>
              <a:t>y = 0</a:t>
            </a:r>
          </a:p>
        </p:txBody>
      </p:sp>
      <p:sp>
        <p:nvSpPr>
          <p:cNvPr id="9296" name="AutoShape 80"/>
          <p:cNvSpPr>
            <a:spLocks noChangeArrowheads="1"/>
          </p:cNvSpPr>
          <p:nvPr/>
        </p:nvSpPr>
        <p:spPr bwMode="auto">
          <a:xfrm>
            <a:off x="4038600" y="228600"/>
            <a:ext cx="4419600" cy="1524000"/>
          </a:xfrm>
          <a:prstGeom prst="wedgeRectCallout">
            <a:avLst>
              <a:gd name="adj1" fmla="val -41449"/>
              <a:gd name="adj2" fmla="val 68333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spcBef>
                <a:spcPct val="50000"/>
              </a:spcBef>
            </a:pPr>
            <a:r>
              <a:rPr lang="en-US"/>
              <a:t>Đối với hàm số y = 2x</a:t>
            </a:r>
            <a:r>
              <a:rPr lang="en-US" baseline="30000"/>
              <a:t>2</a:t>
            </a:r>
            <a:r>
              <a:rPr lang="en-US"/>
              <a:t>, khi x </a:t>
            </a:r>
            <a:r>
              <a:rPr lang="en-US">
                <a:solidFill>
                  <a:schemeClr val="tx2"/>
                </a:solidFill>
              </a:rPr>
              <a:t>≠ 0 gi</a:t>
            </a:r>
            <a:r>
              <a:rPr lang="en-US"/>
              <a:t>á trị của y dương hay âm? Khi x = 0 thì sao?</a:t>
            </a:r>
          </a:p>
          <a:p>
            <a:pPr>
              <a:spcBef>
                <a:spcPct val="50000"/>
              </a:spcBef>
            </a:pPr>
            <a:r>
              <a:rPr lang="en-US"/>
              <a:t>-Cũng hỏi tương tự với hàm số y = -2x</a:t>
            </a:r>
            <a:r>
              <a:rPr lang="en-US" baseline="30000"/>
              <a:t>2</a:t>
            </a:r>
            <a:r>
              <a:rPr lang="en-US"/>
              <a:t>.</a:t>
            </a:r>
          </a:p>
        </p:txBody>
      </p:sp>
      <p:sp>
        <p:nvSpPr>
          <p:cNvPr id="9310" name="Text Box 94"/>
          <p:cNvSpPr txBox="1">
            <a:spLocks noChangeArrowheads="1"/>
          </p:cNvSpPr>
          <p:nvPr/>
        </p:nvSpPr>
        <p:spPr bwMode="auto">
          <a:xfrm>
            <a:off x="381000" y="0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Bảng1:          </a:t>
            </a:r>
            <a:r>
              <a:rPr lang="en-US" sz="2000">
                <a:solidFill>
                  <a:schemeClr val="accent2"/>
                </a:solidFill>
              </a:rPr>
              <a:t>a &gt; 0</a:t>
            </a:r>
            <a:r>
              <a:rPr lang="en-US" sz="1400"/>
              <a:t>                 </a:t>
            </a:r>
          </a:p>
        </p:txBody>
      </p:sp>
      <p:sp>
        <p:nvSpPr>
          <p:cNvPr id="9311" name="Text Box 95"/>
          <p:cNvSpPr txBox="1">
            <a:spLocks noChangeArrowheads="1"/>
          </p:cNvSpPr>
          <p:nvPr/>
        </p:nvSpPr>
        <p:spPr bwMode="auto">
          <a:xfrm>
            <a:off x="152400" y="1447800"/>
            <a:ext cx="1981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Bảng2:          </a:t>
            </a:r>
            <a:r>
              <a:rPr lang="en-US" sz="2000" b="1">
                <a:solidFill>
                  <a:schemeClr val="accent2"/>
                </a:solidFill>
              </a:rPr>
              <a:t>a &lt; 0</a:t>
            </a:r>
            <a:r>
              <a:rPr lang="en-US" sz="1400"/>
              <a:t>                 </a:t>
            </a:r>
          </a:p>
        </p:txBody>
      </p:sp>
      <p:sp>
        <p:nvSpPr>
          <p:cNvPr id="9358" name="Rectangle 142"/>
          <p:cNvSpPr>
            <a:spLocks noChangeArrowheads="1"/>
          </p:cNvSpPr>
          <p:nvPr/>
        </p:nvSpPr>
        <p:spPr bwMode="auto">
          <a:xfrm>
            <a:off x="1828800" y="4343400"/>
            <a:ext cx="5600720" cy="147732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err="1"/>
              <a:t>Xét</a:t>
            </a:r>
            <a:r>
              <a:rPr lang="en-US" b="1" dirty="0"/>
              <a:t> </a:t>
            </a:r>
            <a:r>
              <a:rPr lang="en-US" b="1" dirty="0" err="1"/>
              <a:t>hàm</a:t>
            </a:r>
            <a:r>
              <a:rPr lang="en-US" b="1" dirty="0"/>
              <a:t> </a:t>
            </a:r>
            <a:r>
              <a:rPr lang="en-US" b="1" dirty="0" err="1"/>
              <a:t>số</a:t>
            </a:r>
            <a:r>
              <a:rPr lang="en-US" b="1" dirty="0"/>
              <a:t> y = ax</a:t>
            </a:r>
            <a:r>
              <a:rPr lang="en-US" b="1" baseline="30000" dirty="0"/>
              <a:t>2</a:t>
            </a:r>
            <a:r>
              <a:rPr lang="en-US" b="1" dirty="0"/>
              <a:t>  (a </a:t>
            </a:r>
            <a:r>
              <a:rPr lang="en-US" b="1" dirty="0">
                <a:solidFill>
                  <a:schemeClr val="tx2"/>
                </a:solidFill>
              </a:rPr>
              <a:t>≠ 0)</a:t>
            </a:r>
            <a:endParaRPr lang="en-US" b="1" dirty="0"/>
          </a:p>
          <a:p>
            <a:r>
              <a:rPr lang="en-US" b="1" dirty="0"/>
              <a:t>-</a:t>
            </a:r>
            <a:r>
              <a:rPr lang="en-US" b="1" dirty="0" err="1"/>
              <a:t>Nếu</a:t>
            </a:r>
            <a:r>
              <a:rPr lang="en-US" b="1" dirty="0"/>
              <a:t> a &gt; 0 </a:t>
            </a:r>
            <a:r>
              <a:rPr lang="en-US" b="1" dirty="0" err="1"/>
              <a:t>thì</a:t>
            </a:r>
            <a:r>
              <a:rPr lang="en-US" b="1" dirty="0"/>
              <a:t> y &gt; 0 </a:t>
            </a:r>
            <a:r>
              <a:rPr lang="en-US" b="1" dirty="0" err="1"/>
              <a:t>với</a:t>
            </a:r>
            <a:r>
              <a:rPr lang="en-US" b="1" dirty="0"/>
              <a:t> </a:t>
            </a:r>
            <a:r>
              <a:rPr lang="en-US" b="1" dirty="0" err="1"/>
              <a:t>mọi</a:t>
            </a:r>
            <a:r>
              <a:rPr lang="en-US" b="1" dirty="0"/>
              <a:t> x </a:t>
            </a:r>
            <a:r>
              <a:rPr lang="en-US" b="1" dirty="0">
                <a:solidFill>
                  <a:schemeClr val="tx2"/>
                </a:solidFill>
              </a:rPr>
              <a:t>≠ 0</a:t>
            </a:r>
            <a:r>
              <a:rPr lang="en-US" b="1" dirty="0" smtClean="0">
                <a:solidFill>
                  <a:schemeClr val="tx2"/>
                </a:solidFill>
              </a:rPr>
              <a:t>;    </a:t>
            </a:r>
            <a:r>
              <a:rPr lang="en-US" b="1" dirty="0">
                <a:solidFill>
                  <a:schemeClr val="tx2"/>
                </a:solidFill>
              </a:rPr>
              <a:t>y = 0 </a:t>
            </a:r>
            <a:r>
              <a:rPr lang="en-US" b="1" dirty="0" err="1">
                <a:solidFill>
                  <a:schemeClr val="tx2"/>
                </a:solidFill>
              </a:rPr>
              <a:t>khi</a:t>
            </a:r>
            <a:r>
              <a:rPr lang="en-US" b="1" dirty="0">
                <a:solidFill>
                  <a:schemeClr val="tx2"/>
                </a:solidFill>
              </a:rPr>
              <a:t> x</a:t>
            </a:r>
            <a:r>
              <a:rPr lang="en-US" b="1" dirty="0"/>
              <a:t> = 0</a:t>
            </a:r>
          </a:p>
          <a:p>
            <a:r>
              <a:rPr lang="en-US" b="1" dirty="0"/>
              <a:t>        </a:t>
            </a:r>
            <a:r>
              <a:rPr lang="en-US" b="1" dirty="0" err="1"/>
              <a:t>Giá</a:t>
            </a:r>
            <a:r>
              <a:rPr lang="en-US" b="1" dirty="0"/>
              <a:t> </a:t>
            </a:r>
            <a:r>
              <a:rPr lang="en-US" b="1" dirty="0" err="1"/>
              <a:t>trị</a:t>
            </a:r>
            <a:r>
              <a:rPr lang="en-US" b="1" dirty="0"/>
              <a:t> </a:t>
            </a:r>
            <a:r>
              <a:rPr lang="en-US" b="1" dirty="0" err="1"/>
              <a:t>nhỏ</a:t>
            </a:r>
            <a:r>
              <a:rPr lang="en-US" b="1" dirty="0"/>
              <a:t> </a:t>
            </a:r>
            <a:r>
              <a:rPr lang="en-US" b="1" dirty="0" err="1"/>
              <a:t>nhất</a:t>
            </a:r>
            <a:r>
              <a:rPr lang="en-US" b="1" dirty="0"/>
              <a:t> </a:t>
            </a:r>
            <a:r>
              <a:rPr lang="en-US" b="1" dirty="0" err="1"/>
              <a:t>của</a:t>
            </a:r>
            <a:r>
              <a:rPr lang="en-US" b="1" dirty="0"/>
              <a:t> </a:t>
            </a:r>
            <a:r>
              <a:rPr lang="en-US" b="1" dirty="0" err="1"/>
              <a:t>hàm</a:t>
            </a:r>
            <a:r>
              <a:rPr lang="en-US" b="1" dirty="0"/>
              <a:t> </a:t>
            </a:r>
            <a:r>
              <a:rPr lang="en-US" b="1" dirty="0" err="1"/>
              <a:t>số</a:t>
            </a:r>
            <a:r>
              <a:rPr lang="en-US" b="1" dirty="0"/>
              <a:t> </a:t>
            </a:r>
            <a:r>
              <a:rPr lang="en-US" b="1" dirty="0" err="1"/>
              <a:t>là</a:t>
            </a:r>
            <a:r>
              <a:rPr lang="en-US" b="1" dirty="0"/>
              <a:t> y = 0</a:t>
            </a:r>
          </a:p>
          <a:p>
            <a:r>
              <a:rPr lang="en-US" b="1" dirty="0"/>
              <a:t>-</a:t>
            </a:r>
            <a:r>
              <a:rPr lang="en-US" b="1" dirty="0" err="1"/>
              <a:t>Nếu</a:t>
            </a:r>
            <a:r>
              <a:rPr lang="en-US" b="1" dirty="0"/>
              <a:t> a &lt; 0 </a:t>
            </a:r>
            <a:r>
              <a:rPr lang="en-US" b="1" dirty="0" err="1"/>
              <a:t>thì</a:t>
            </a:r>
            <a:r>
              <a:rPr lang="en-US" b="1" dirty="0"/>
              <a:t> y &lt; 0 </a:t>
            </a:r>
            <a:r>
              <a:rPr lang="en-US" b="1" dirty="0" err="1"/>
              <a:t>với</a:t>
            </a:r>
            <a:r>
              <a:rPr lang="en-US" b="1" dirty="0"/>
              <a:t> </a:t>
            </a:r>
            <a:r>
              <a:rPr lang="en-US" b="1" dirty="0" err="1"/>
              <a:t>mọi</a:t>
            </a:r>
            <a:r>
              <a:rPr lang="en-US" b="1" dirty="0"/>
              <a:t> x </a:t>
            </a:r>
            <a:r>
              <a:rPr lang="en-US" b="1" dirty="0">
                <a:solidFill>
                  <a:schemeClr val="tx2"/>
                </a:solidFill>
              </a:rPr>
              <a:t>≠ 0</a:t>
            </a:r>
            <a:r>
              <a:rPr lang="en-US" b="1" dirty="0" smtClean="0">
                <a:solidFill>
                  <a:schemeClr val="tx2"/>
                </a:solidFill>
              </a:rPr>
              <a:t>;    </a:t>
            </a:r>
            <a:r>
              <a:rPr lang="en-US" b="1" dirty="0">
                <a:solidFill>
                  <a:schemeClr val="tx2"/>
                </a:solidFill>
              </a:rPr>
              <a:t>y = 0 </a:t>
            </a:r>
            <a:r>
              <a:rPr lang="en-US" b="1" dirty="0" err="1">
                <a:solidFill>
                  <a:schemeClr val="tx2"/>
                </a:solidFill>
              </a:rPr>
              <a:t>khi</a:t>
            </a:r>
            <a:r>
              <a:rPr lang="en-US" b="1" dirty="0">
                <a:solidFill>
                  <a:schemeClr val="tx2"/>
                </a:solidFill>
              </a:rPr>
              <a:t> x</a:t>
            </a:r>
            <a:r>
              <a:rPr lang="en-US" b="1" dirty="0"/>
              <a:t> = 0</a:t>
            </a:r>
          </a:p>
          <a:p>
            <a:r>
              <a:rPr lang="en-US" b="1" dirty="0"/>
              <a:t>        </a:t>
            </a:r>
            <a:r>
              <a:rPr lang="en-US" b="1" dirty="0" err="1"/>
              <a:t>Giá</a:t>
            </a:r>
            <a:r>
              <a:rPr lang="en-US" b="1" dirty="0"/>
              <a:t> </a:t>
            </a:r>
            <a:r>
              <a:rPr lang="en-US" b="1" dirty="0" err="1"/>
              <a:t>trị</a:t>
            </a:r>
            <a:r>
              <a:rPr lang="en-US" b="1" dirty="0"/>
              <a:t> </a:t>
            </a:r>
            <a:r>
              <a:rPr lang="en-US" b="1" dirty="0" err="1"/>
              <a:t>lớn</a:t>
            </a:r>
            <a:r>
              <a:rPr lang="en-US" b="1" dirty="0"/>
              <a:t> </a:t>
            </a:r>
            <a:r>
              <a:rPr lang="en-US" b="1" dirty="0" err="1"/>
              <a:t>nhất</a:t>
            </a:r>
            <a:r>
              <a:rPr lang="en-US" b="1" dirty="0"/>
              <a:t> </a:t>
            </a:r>
            <a:r>
              <a:rPr lang="en-US" b="1" dirty="0" err="1"/>
              <a:t>của</a:t>
            </a:r>
            <a:r>
              <a:rPr lang="en-US" b="1" dirty="0"/>
              <a:t> </a:t>
            </a:r>
            <a:r>
              <a:rPr lang="en-US" b="1" dirty="0" err="1"/>
              <a:t>hàm</a:t>
            </a:r>
            <a:r>
              <a:rPr lang="en-US" b="1" dirty="0"/>
              <a:t> </a:t>
            </a:r>
            <a:r>
              <a:rPr lang="en-US" b="1" dirty="0" err="1"/>
              <a:t>số</a:t>
            </a:r>
            <a:r>
              <a:rPr lang="en-US" b="1" dirty="0"/>
              <a:t> </a:t>
            </a:r>
            <a:r>
              <a:rPr lang="en-US" b="1" dirty="0" err="1"/>
              <a:t>là</a:t>
            </a:r>
            <a:r>
              <a:rPr lang="en-US" b="1" dirty="0"/>
              <a:t> y = 0</a:t>
            </a:r>
          </a:p>
        </p:txBody>
      </p:sp>
      <p:sp>
        <p:nvSpPr>
          <p:cNvPr id="9359" name="Text Box 143"/>
          <p:cNvSpPr txBox="1">
            <a:spLocks noChangeArrowheads="1"/>
          </p:cNvSpPr>
          <p:nvPr/>
        </p:nvSpPr>
        <p:spPr bwMode="auto">
          <a:xfrm>
            <a:off x="2667000" y="3810000"/>
            <a:ext cx="2057400" cy="457200"/>
          </a:xfrm>
          <a:prstGeom prst="rect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rgbClr val="FFFF00"/>
                </a:solidFill>
              </a:rPr>
              <a:t>c. </a:t>
            </a:r>
            <a:r>
              <a:rPr lang="en-US" sz="2400" dirty="0" err="1">
                <a:solidFill>
                  <a:srgbClr val="FFFF00"/>
                </a:solidFill>
              </a:rPr>
              <a:t>Nhận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xét</a:t>
            </a:r>
            <a:r>
              <a:rPr lang="en-US" sz="2400" dirty="0">
                <a:solidFill>
                  <a:srgbClr val="FFFF00"/>
                </a:solidFill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93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93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93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93" grpId="0"/>
      <p:bldP spid="9294" grpId="0"/>
      <p:bldP spid="9358" grpId="0" animBg="1"/>
      <p:bldP spid="935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AutoShape 4"/>
          <p:cNvSpPr>
            <a:spLocks noChangeArrowheads="1"/>
          </p:cNvSpPr>
          <p:nvPr/>
        </p:nvSpPr>
        <p:spPr bwMode="auto">
          <a:xfrm>
            <a:off x="304800" y="1371600"/>
            <a:ext cx="304800" cy="762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>
            <a:off x="304800" y="2209800"/>
            <a:ext cx="304800" cy="762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228600" y="457200"/>
            <a:ext cx="4343400" cy="2024063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Xét hàm số y = ax</a:t>
            </a:r>
            <a:r>
              <a:rPr lang="en-US" baseline="30000"/>
              <a:t>2</a:t>
            </a:r>
            <a:r>
              <a:rPr lang="en-US"/>
              <a:t>  (a </a:t>
            </a:r>
            <a:r>
              <a:rPr lang="en-US">
                <a:solidFill>
                  <a:schemeClr val="tx2"/>
                </a:solidFill>
              </a:rPr>
              <a:t>≠ 0)</a:t>
            </a:r>
            <a:endParaRPr lang="en-US"/>
          </a:p>
          <a:p>
            <a:r>
              <a:rPr lang="en-US"/>
              <a:t>-Nếu a &gt; 0 thì y &gt; 0 với mọi x </a:t>
            </a:r>
            <a:r>
              <a:rPr lang="en-US">
                <a:solidFill>
                  <a:schemeClr val="tx2"/>
                </a:solidFill>
              </a:rPr>
              <a:t>≠ 0;</a:t>
            </a:r>
          </a:p>
          <a:p>
            <a:r>
              <a:rPr lang="en-US">
                <a:solidFill>
                  <a:schemeClr val="tx2"/>
                </a:solidFill>
              </a:rPr>
              <a:t>                        y = 0 khi x</a:t>
            </a:r>
            <a:r>
              <a:rPr lang="en-US"/>
              <a:t> = 0</a:t>
            </a:r>
          </a:p>
          <a:p>
            <a:r>
              <a:rPr lang="en-US"/>
              <a:t>        Giá trị nhỏ nhất của hàm số là y = 0</a:t>
            </a:r>
          </a:p>
          <a:p>
            <a:r>
              <a:rPr lang="en-US"/>
              <a:t>-Nếu a &lt; 0 thì y &lt; 0 với mọi x </a:t>
            </a:r>
            <a:r>
              <a:rPr lang="en-US">
                <a:solidFill>
                  <a:schemeClr val="tx2"/>
                </a:solidFill>
              </a:rPr>
              <a:t>≠ 0;</a:t>
            </a:r>
          </a:p>
          <a:p>
            <a:r>
              <a:rPr lang="en-US">
                <a:solidFill>
                  <a:schemeClr val="tx2"/>
                </a:solidFill>
              </a:rPr>
              <a:t>                      y = 0 khi x</a:t>
            </a:r>
            <a:r>
              <a:rPr lang="en-US"/>
              <a:t> = 0</a:t>
            </a:r>
          </a:p>
          <a:p>
            <a:r>
              <a:rPr lang="en-US"/>
              <a:t>        Giá trị lớn nhất của hàm số là y = 0</a:t>
            </a:r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1295400" y="0"/>
            <a:ext cx="1371600" cy="396875"/>
          </a:xfrm>
          <a:prstGeom prst="rect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</a:rPr>
              <a:t>Nhận xét:</a:t>
            </a:r>
          </a:p>
        </p:txBody>
      </p:sp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4572000" y="1143000"/>
            <a:ext cx="45720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Cho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hàm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smtClean="0"/>
              <a:t>                     </a:t>
            </a:r>
            <a:r>
              <a:rPr lang="en-US" dirty="0" err="1"/>
              <a:t>và</a:t>
            </a:r>
            <a:endParaRPr lang="en-US" dirty="0"/>
          </a:p>
          <a:p>
            <a:pPr>
              <a:spcBef>
                <a:spcPct val="50000"/>
              </a:spcBef>
            </a:pP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y </a:t>
            </a:r>
            <a:r>
              <a:rPr lang="en-US" dirty="0" err="1"/>
              <a:t>rồi</a:t>
            </a:r>
            <a:r>
              <a:rPr lang="en-US" dirty="0"/>
              <a:t> </a:t>
            </a:r>
            <a:r>
              <a:rPr lang="en-US" dirty="0" err="1"/>
              <a:t>điền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ô </a:t>
            </a:r>
            <a:r>
              <a:rPr lang="en-US" dirty="0" err="1"/>
              <a:t>trống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ở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;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nghiệm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/>
              <a:t> </a:t>
            </a:r>
            <a:r>
              <a:rPr lang="en-US" dirty="0" err="1"/>
              <a:t>nói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:</a:t>
            </a:r>
          </a:p>
        </p:txBody>
      </p:sp>
      <p:graphicFrame>
        <p:nvGraphicFramePr>
          <p:cNvPr id="55306" name="Object 10"/>
          <p:cNvGraphicFramePr>
            <a:graphicFrameLocks noChangeAspect="1"/>
          </p:cNvGraphicFramePr>
          <p:nvPr/>
        </p:nvGraphicFramePr>
        <p:xfrm>
          <a:off x="6215074" y="914400"/>
          <a:ext cx="94297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Equation" r:id="rId3" imgW="571320" imgH="419040" progId="Equation.DSMT4">
                  <p:embed/>
                </p:oleObj>
              </mc:Choice>
              <mc:Fallback>
                <p:oleObj name="Equation" r:id="rId3" imgW="571320" imgH="419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5074" y="914400"/>
                        <a:ext cx="942975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7" name="Object 11"/>
          <p:cNvGraphicFramePr>
            <a:graphicFrameLocks noChangeAspect="1"/>
          </p:cNvGraphicFramePr>
          <p:nvPr/>
        </p:nvGraphicFramePr>
        <p:xfrm>
          <a:off x="7696200" y="914400"/>
          <a:ext cx="12954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5" imgW="698400" imgH="419040" progId="Equation.DSMT4">
                  <p:embed/>
                </p:oleObj>
              </mc:Choice>
              <mc:Fallback>
                <p:oleObj name="Equation" r:id="rId5" imgW="698400" imgH="4190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914400"/>
                        <a:ext cx="1295400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9" name="Text Box 13"/>
          <p:cNvSpPr txBox="1">
            <a:spLocks noChangeArrowheads="1"/>
          </p:cNvSpPr>
          <p:nvPr/>
        </p:nvSpPr>
        <p:spPr bwMode="auto">
          <a:xfrm>
            <a:off x="4572000" y="838200"/>
            <a:ext cx="381000" cy="304800"/>
          </a:xfrm>
          <a:prstGeom prst="rect">
            <a:avLst/>
          </a:prstGeom>
          <a:gradFill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1400" b="1">
                <a:solidFill>
                  <a:schemeClr val="bg1"/>
                </a:solidFill>
                <a:latin typeface=".VnArial NarrowH" pitchFamily="34" charset="0"/>
              </a:rPr>
              <a:t>?4</a:t>
            </a:r>
            <a:endParaRPr lang="vi-VN" sz="1400" b="1">
              <a:solidFill>
                <a:schemeClr val="bg1"/>
              </a:solidFill>
              <a:latin typeface=".VnArial NarrowH" pitchFamily="34" charset="0"/>
            </a:endParaRPr>
          </a:p>
        </p:txBody>
      </p:sp>
      <p:graphicFrame>
        <p:nvGraphicFramePr>
          <p:cNvPr id="55333" name="Group 37"/>
          <p:cNvGraphicFramePr>
            <a:graphicFrameLocks noGrp="1"/>
          </p:cNvGraphicFramePr>
          <p:nvPr/>
        </p:nvGraphicFramePr>
        <p:xfrm>
          <a:off x="3733800" y="2590800"/>
          <a:ext cx="5105400" cy="1371600"/>
        </p:xfrm>
        <a:graphic>
          <a:graphicData uri="http://schemas.openxmlformats.org/drawingml/2006/table">
            <a:tbl>
              <a:tblPr/>
              <a:tblGrid>
                <a:gridCol w="1062038"/>
                <a:gridCol w="530225"/>
                <a:gridCol w="561975"/>
                <a:gridCol w="493712"/>
                <a:gridCol w="641350"/>
                <a:gridCol w="641350"/>
                <a:gridCol w="642938"/>
                <a:gridCol w="531812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5369" name="Object 73"/>
          <p:cNvGraphicFramePr>
            <a:graphicFrameLocks noGrp="1" noChangeAspect="1"/>
          </p:cNvGraphicFramePr>
          <p:nvPr>
            <p:ph sz="half" idx="1"/>
          </p:nvPr>
        </p:nvGraphicFramePr>
        <p:xfrm>
          <a:off x="3810000" y="3352800"/>
          <a:ext cx="914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Equation" r:id="rId7" imgW="533160" imgH="393480" progId="Equation.DSMT4">
                  <p:embed/>
                </p:oleObj>
              </mc:Choice>
              <mc:Fallback>
                <p:oleObj name="Equation" r:id="rId7" imgW="53316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352800"/>
                        <a:ext cx="9144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413" name="Object 117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191000" y="3886200"/>
          <a:ext cx="4572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Equation" r:id="rId9" imgW="152280" imgH="393480" progId="Equation.DSMT4">
                  <p:embed/>
                </p:oleObj>
              </mc:Choice>
              <mc:Fallback>
                <p:oleObj name="Equation" r:id="rId9" imgW="15228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3886200"/>
                        <a:ext cx="457200" cy="698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71" name="Group 75"/>
          <p:cNvGraphicFramePr>
            <a:graphicFrameLocks noGrp="1"/>
          </p:cNvGraphicFramePr>
          <p:nvPr/>
        </p:nvGraphicFramePr>
        <p:xfrm>
          <a:off x="3733800" y="4724400"/>
          <a:ext cx="5067300" cy="1219200"/>
        </p:xfrm>
        <a:graphic>
          <a:graphicData uri="http://schemas.openxmlformats.org/drawingml/2006/table">
            <a:tbl>
              <a:tblPr/>
              <a:tblGrid>
                <a:gridCol w="1333500"/>
                <a:gridCol w="617538"/>
                <a:gridCol w="471487"/>
                <a:gridCol w="550863"/>
                <a:gridCol w="471487"/>
                <a:gridCol w="549275"/>
                <a:gridCol w="541338"/>
                <a:gridCol w="531812"/>
              </a:tblGrid>
              <a:tr h="638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5400" name="Object 104"/>
          <p:cNvGraphicFramePr>
            <a:graphicFrameLocks noChangeAspect="1"/>
          </p:cNvGraphicFramePr>
          <p:nvPr/>
        </p:nvGraphicFramePr>
        <p:xfrm>
          <a:off x="3822700" y="5295900"/>
          <a:ext cx="11795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Equation" r:id="rId11" imgW="634680" imgH="393480" progId="Equation.DSMT4">
                  <p:embed/>
                </p:oleObj>
              </mc:Choice>
              <mc:Fallback>
                <p:oleObj name="Equation" r:id="rId11" imgW="63468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2700" y="5295900"/>
                        <a:ext cx="1179513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401" name="Object 105"/>
          <p:cNvGraphicFramePr>
            <a:graphicFrameLocks noChangeAspect="1"/>
          </p:cNvGraphicFramePr>
          <p:nvPr/>
        </p:nvGraphicFramePr>
        <p:xfrm>
          <a:off x="4203700" y="4876800"/>
          <a:ext cx="30480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Equation" r:id="rId13" imgW="126720" imgH="139680" progId="Equation.DSMT4">
                  <p:embed/>
                </p:oleObj>
              </mc:Choice>
              <mc:Fallback>
                <p:oleObj name="Equation" r:id="rId13" imgW="126720" imgH="1396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3700" y="4876800"/>
                        <a:ext cx="30480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412" name="Text Box 116"/>
          <p:cNvSpPr txBox="1">
            <a:spLocks noChangeArrowheads="1"/>
          </p:cNvSpPr>
          <p:nvPr/>
        </p:nvSpPr>
        <p:spPr bwMode="auto">
          <a:xfrm>
            <a:off x="2743200" y="4038600"/>
            <a:ext cx="640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/>
              <a:t>: </a:t>
            </a:r>
            <a:r>
              <a:rPr lang="en-US" dirty="0" smtClean="0"/>
              <a:t>    </a:t>
            </a:r>
            <a:r>
              <a:rPr lang="en-US" dirty="0"/>
              <a:t>a=       &gt; 0 </a:t>
            </a:r>
            <a:r>
              <a:rPr lang="en-US" dirty="0" err="1"/>
              <a:t>thì</a:t>
            </a:r>
            <a:r>
              <a:rPr lang="en-US" dirty="0"/>
              <a:t> y &gt; 0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mọi</a:t>
            </a:r>
            <a:r>
              <a:rPr lang="en-US" dirty="0"/>
              <a:t> x </a:t>
            </a:r>
            <a:r>
              <a:rPr lang="en-US" dirty="0">
                <a:solidFill>
                  <a:schemeClr val="tx2"/>
                </a:solidFill>
              </a:rPr>
              <a:t>≠ 0;   y = 0 </a:t>
            </a:r>
            <a:r>
              <a:rPr lang="en-US" dirty="0" err="1">
                <a:solidFill>
                  <a:schemeClr val="tx2"/>
                </a:solidFill>
              </a:rPr>
              <a:t>khi</a:t>
            </a:r>
            <a:r>
              <a:rPr lang="en-US" dirty="0">
                <a:solidFill>
                  <a:schemeClr val="tx2"/>
                </a:solidFill>
              </a:rPr>
              <a:t> x</a:t>
            </a:r>
            <a:r>
              <a:rPr lang="en-US" dirty="0"/>
              <a:t> = 0</a:t>
            </a:r>
          </a:p>
          <a:p>
            <a:r>
              <a:rPr lang="en-US" dirty="0"/>
              <a:t>                                  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nhỏ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hàm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y = 0</a:t>
            </a:r>
          </a:p>
        </p:txBody>
      </p:sp>
      <p:sp>
        <p:nvSpPr>
          <p:cNvPr id="55416" name="Text Box 120"/>
          <p:cNvSpPr txBox="1">
            <a:spLocks noChangeArrowheads="1"/>
          </p:cNvSpPr>
          <p:nvPr/>
        </p:nvSpPr>
        <p:spPr bwMode="auto">
          <a:xfrm>
            <a:off x="2514600" y="6096000"/>
            <a:ext cx="640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 smtClean="0"/>
              <a:t>:    </a:t>
            </a:r>
            <a:r>
              <a:rPr lang="en-US" dirty="0"/>
              <a:t>a=        &lt; 0 </a:t>
            </a:r>
            <a:r>
              <a:rPr lang="en-US" dirty="0" err="1"/>
              <a:t>thì</a:t>
            </a:r>
            <a:r>
              <a:rPr lang="en-US" dirty="0"/>
              <a:t> y &lt; 0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mọi</a:t>
            </a:r>
            <a:r>
              <a:rPr lang="en-US" dirty="0"/>
              <a:t> x </a:t>
            </a:r>
            <a:r>
              <a:rPr lang="en-US" dirty="0">
                <a:solidFill>
                  <a:schemeClr val="tx2"/>
                </a:solidFill>
              </a:rPr>
              <a:t>≠ 0;   y = 0 </a:t>
            </a:r>
            <a:r>
              <a:rPr lang="en-US" dirty="0" err="1">
                <a:solidFill>
                  <a:schemeClr val="tx2"/>
                </a:solidFill>
              </a:rPr>
              <a:t>khi</a:t>
            </a:r>
            <a:r>
              <a:rPr lang="en-US" dirty="0">
                <a:solidFill>
                  <a:schemeClr val="tx2"/>
                </a:solidFill>
              </a:rPr>
              <a:t> x</a:t>
            </a:r>
            <a:r>
              <a:rPr lang="en-US" dirty="0"/>
              <a:t> = 0</a:t>
            </a:r>
          </a:p>
          <a:p>
            <a:r>
              <a:rPr lang="en-US" dirty="0"/>
              <a:t>                                  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lớn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hàm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y = 0</a:t>
            </a:r>
          </a:p>
        </p:txBody>
      </p:sp>
      <p:graphicFrame>
        <p:nvGraphicFramePr>
          <p:cNvPr id="55418" name="Object 122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962400" y="5895536"/>
          <a:ext cx="3937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Equation" r:id="rId15" imgW="253800" imgH="393480" progId="Equation.DSMT4">
                  <p:embed/>
                </p:oleObj>
              </mc:Choice>
              <mc:Fallback>
                <p:oleObj name="Equation" r:id="rId15" imgW="253800" imgH="3934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5895536"/>
                        <a:ext cx="393700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421" name="Rectangle 125"/>
          <p:cNvSpPr>
            <a:spLocks noChangeArrowheads="1"/>
          </p:cNvSpPr>
          <p:nvPr/>
        </p:nvSpPr>
        <p:spPr bwMode="auto">
          <a:xfrm>
            <a:off x="2743200" y="25146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Bảng 3</a:t>
            </a:r>
          </a:p>
        </p:txBody>
      </p:sp>
      <p:sp>
        <p:nvSpPr>
          <p:cNvPr id="55422" name="Rectangle 126"/>
          <p:cNvSpPr>
            <a:spLocks noChangeArrowheads="1"/>
          </p:cNvSpPr>
          <p:nvPr/>
        </p:nvSpPr>
        <p:spPr bwMode="auto">
          <a:xfrm>
            <a:off x="2667000" y="5029200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Bảng 4</a:t>
            </a:r>
          </a:p>
        </p:txBody>
      </p:sp>
      <p:sp>
        <p:nvSpPr>
          <p:cNvPr id="55423" name="Text Box 127"/>
          <p:cNvSpPr txBox="1">
            <a:spLocks noChangeArrowheads="1"/>
          </p:cNvSpPr>
          <p:nvPr/>
        </p:nvSpPr>
        <p:spPr bwMode="auto">
          <a:xfrm>
            <a:off x="4883150" y="3402013"/>
            <a:ext cx="473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FF3300"/>
                </a:solidFill>
                <a:latin typeface=".VnArial Narrow" pitchFamily="34" charset="0"/>
              </a:rPr>
              <a:t>4,5</a:t>
            </a:r>
          </a:p>
        </p:txBody>
      </p:sp>
      <p:sp>
        <p:nvSpPr>
          <p:cNvPr id="55424" name="Text Box 128"/>
          <p:cNvSpPr txBox="1">
            <a:spLocks noChangeArrowheads="1"/>
          </p:cNvSpPr>
          <p:nvPr/>
        </p:nvSpPr>
        <p:spPr bwMode="auto">
          <a:xfrm>
            <a:off x="5492750" y="3409950"/>
            <a:ext cx="300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FF3300"/>
                </a:solidFill>
                <a:latin typeface=".VnArial Narrow" pitchFamily="34" charset="0"/>
              </a:rPr>
              <a:t>2</a:t>
            </a:r>
          </a:p>
        </p:txBody>
      </p:sp>
      <p:sp>
        <p:nvSpPr>
          <p:cNvPr id="55425" name="Text Box 129"/>
          <p:cNvSpPr txBox="1">
            <a:spLocks noChangeArrowheads="1"/>
          </p:cNvSpPr>
          <p:nvPr/>
        </p:nvSpPr>
        <p:spPr bwMode="auto">
          <a:xfrm>
            <a:off x="5943600" y="3429000"/>
            <a:ext cx="473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FF3300"/>
                </a:solidFill>
                <a:latin typeface=".VnArial Narrow" pitchFamily="34" charset="0"/>
              </a:rPr>
              <a:t>0,5</a:t>
            </a:r>
          </a:p>
        </p:txBody>
      </p:sp>
      <p:sp>
        <p:nvSpPr>
          <p:cNvPr id="55426" name="Text Box 130"/>
          <p:cNvSpPr txBox="1">
            <a:spLocks noChangeArrowheads="1"/>
          </p:cNvSpPr>
          <p:nvPr/>
        </p:nvSpPr>
        <p:spPr bwMode="auto">
          <a:xfrm>
            <a:off x="6602413" y="3422650"/>
            <a:ext cx="3000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FF3300"/>
                </a:solidFill>
                <a:latin typeface=".VnArial Narrow" pitchFamily="34" charset="0"/>
              </a:rPr>
              <a:t>0</a:t>
            </a:r>
          </a:p>
        </p:txBody>
      </p:sp>
      <p:sp>
        <p:nvSpPr>
          <p:cNvPr id="55427" name="Text Box 131"/>
          <p:cNvSpPr txBox="1">
            <a:spLocks noChangeArrowheads="1"/>
          </p:cNvSpPr>
          <p:nvPr/>
        </p:nvSpPr>
        <p:spPr bwMode="auto">
          <a:xfrm>
            <a:off x="7092950" y="3429000"/>
            <a:ext cx="473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FF3300"/>
                </a:solidFill>
                <a:latin typeface=".VnArial Narrow" pitchFamily="34" charset="0"/>
              </a:rPr>
              <a:t>0,5</a:t>
            </a:r>
          </a:p>
        </p:txBody>
      </p:sp>
      <p:sp>
        <p:nvSpPr>
          <p:cNvPr id="55428" name="Text Box 132"/>
          <p:cNvSpPr txBox="1">
            <a:spLocks noChangeArrowheads="1"/>
          </p:cNvSpPr>
          <p:nvPr/>
        </p:nvSpPr>
        <p:spPr bwMode="auto">
          <a:xfrm>
            <a:off x="7702550" y="3429000"/>
            <a:ext cx="300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FF3300"/>
                </a:solidFill>
                <a:latin typeface=".VnArial Narrow" pitchFamily="34" charset="0"/>
              </a:rPr>
              <a:t>2</a:t>
            </a:r>
          </a:p>
        </p:txBody>
      </p:sp>
      <p:sp>
        <p:nvSpPr>
          <p:cNvPr id="55429" name="Text Box 133"/>
          <p:cNvSpPr txBox="1">
            <a:spLocks noChangeArrowheads="1"/>
          </p:cNvSpPr>
          <p:nvPr/>
        </p:nvSpPr>
        <p:spPr bwMode="auto">
          <a:xfrm>
            <a:off x="8305800" y="3429000"/>
            <a:ext cx="473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FF3300"/>
                </a:solidFill>
                <a:latin typeface=".VnArial Narrow" pitchFamily="34" charset="0"/>
              </a:rPr>
              <a:t>4,5</a:t>
            </a:r>
          </a:p>
        </p:txBody>
      </p:sp>
      <p:sp>
        <p:nvSpPr>
          <p:cNvPr id="55430" name="Text Box 134"/>
          <p:cNvSpPr txBox="1">
            <a:spLocks noChangeArrowheads="1"/>
          </p:cNvSpPr>
          <p:nvPr/>
        </p:nvSpPr>
        <p:spPr bwMode="auto">
          <a:xfrm>
            <a:off x="5029200" y="5459413"/>
            <a:ext cx="600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FF3300"/>
                </a:solidFill>
                <a:latin typeface=".VnArial Narrow" pitchFamily="34" charset="0"/>
              </a:rPr>
              <a:t>- 4,5</a:t>
            </a:r>
          </a:p>
        </p:txBody>
      </p:sp>
      <p:sp>
        <p:nvSpPr>
          <p:cNvPr id="55431" name="Text Box 135"/>
          <p:cNvSpPr txBox="1">
            <a:spLocks noChangeArrowheads="1"/>
          </p:cNvSpPr>
          <p:nvPr/>
        </p:nvSpPr>
        <p:spPr bwMode="auto">
          <a:xfrm>
            <a:off x="5638800" y="5467350"/>
            <a:ext cx="427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FF3300"/>
                </a:solidFill>
                <a:latin typeface=".VnArial Narrow" pitchFamily="34" charset="0"/>
              </a:rPr>
              <a:t>- 2</a:t>
            </a:r>
          </a:p>
        </p:txBody>
      </p:sp>
      <p:sp>
        <p:nvSpPr>
          <p:cNvPr id="55432" name="Text Box 136"/>
          <p:cNvSpPr txBox="1">
            <a:spLocks noChangeArrowheads="1"/>
          </p:cNvSpPr>
          <p:nvPr/>
        </p:nvSpPr>
        <p:spPr bwMode="auto">
          <a:xfrm>
            <a:off x="6096000" y="5486400"/>
            <a:ext cx="600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FF3300"/>
                </a:solidFill>
                <a:latin typeface=".VnArial Narrow" pitchFamily="34" charset="0"/>
              </a:rPr>
              <a:t>- 0,5</a:t>
            </a:r>
          </a:p>
        </p:txBody>
      </p:sp>
      <p:sp>
        <p:nvSpPr>
          <p:cNvPr id="55433" name="Text Box 137"/>
          <p:cNvSpPr txBox="1">
            <a:spLocks noChangeArrowheads="1"/>
          </p:cNvSpPr>
          <p:nvPr/>
        </p:nvSpPr>
        <p:spPr bwMode="auto">
          <a:xfrm>
            <a:off x="6877050" y="5500688"/>
            <a:ext cx="300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FF3300"/>
                </a:solidFill>
                <a:latin typeface=".VnArial Narrow" pitchFamily="34" charset="0"/>
              </a:rPr>
              <a:t>0</a:t>
            </a:r>
          </a:p>
        </p:txBody>
      </p:sp>
      <p:sp>
        <p:nvSpPr>
          <p:cNvPr id="55434" name="Text Box 138"/>
          <p:cNvSpPr txBox="1">
            <a:spLocks noChangeArrowheads="1"/>
          </p:cNvSpPr>
          <p:nvPr/>
        </p:nvSpPr>
        <p:spPr bwMode="auto">
          <a:xfrm>
            <a:off x="7162800" y="5486400"/>
            <a:ext cx="600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FF3300"/>
                </a:solidFill>
                <a:latin typeface=".VnArial Narrow" pitchFamily="34" charset="0"/>
              </a:rPr>
              <a:t>- 0,5</a:t>
            </a:r>
          </a:p>
        </p:txBody>
      </p:sp>
      <p:sp>
        <p:nvSpPr>
          <p:cNvPr id="55435" name="Text Box 139"/>
          <p:cNvSpPr txBox="1">
            <a:spLocks noChangeArrowheads="1"/>
          </p:cNvSpPr>
          <p:nvPr/>
        </p:nvSpPr>
        <p:spPr bwMode="auto">
          <a:xfrm>
            <a:off x="7848600" y="5486400"/>
            <a:ext cx="427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FF3300"/>
                </a:solidFill>
                <a:latin typeface=".VnArial Narrow" pitchFamily="34" charset="0"/>
              </a:rPr>
              <a:t>- 2</a:t>
            </a:r>
          </a:p>
        </p:txBody>
      </p:sp>
      <p:sp>
        <p:nvSpPr>
          <p:cNvPr id="55436" name="Text Box 140"/>
          <p:cNvSpPr txBox="1">
            <a:spLocks noChangeArrowheads="1"/>
          </p:cNvSpPr>
          <p:nvPr/>
        </p:nvSpPr>
        <p:spPr bwMode="auto">
          <a:xfrm>
            <a:off x="8229600" y="5486400"/>
            <a:ext cx="600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FF3300"/>
                </a:solidFill>
                <a:latin typeface=".VnArial Narrow" pitchFamily="34" charset="0"/>
              </a:rPr>
              <a:t>- 4,5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5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5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5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5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5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55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000"/>
                                        <p:tgtEl>
                                          <p:spTgt spid="55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000"/>
                                        <p:tgtEl>
                                          <p:spTgt spid="55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1000"/>
                                        <p:tgtEl>
                                          <p:spTgt spid="55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1000"/>
                                        <p:tgtEl>
                                          <p:spTgt spid="55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1000"/>
                                        <p:tgtEl>
                                          <p:spTgt spid="55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1000"/>
                                        <p:tgtEl>
                                          <p:spTgt spid="55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1000"/>
                                        <p:tgtEl>
                                          <p:spTgt spid="55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1000"/>
                                        <p:tgtEl>
                                          <p:spTgt spid="5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1000"/>
                                        <p:tgtEl>
                                          <p:spTgt spid="55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1000"/>
                                        <p:tgtEl>
                                          <p:spTgt spid="55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1000"/>
                                        <p:tgtEl>
                                          <p:spTgt spid="55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1000"/>
                                        <p:tgtEl>
                                          <p:spTgt spid="55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1000"/>
                                        <p:tgtEl>
                                          <p:spTgt spid="55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1000"/>
                                        <p:tgtEl>
                                          <p:spTgt spid="55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5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5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55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55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5" grpId="0"/>
      <p:bldP spid="55309" grpId="0" animBg="1"/>
      <p:bldP spid="55412" grpId="0"/>
      <p:bldP spid="55416" grpId="0"/>
      <p:bldP spid="55421" grpId="0"/>
      <p:bldP spid="55422" grpId="0"/>
      <p:bldP spid="55424" grpId="0"/>
      <p:bldP spid="55425" grpId="0"/>
      <p:bldP spid="55426" grpId="0"/>
      <p:bldP spid="55427" grpId="0"/>
      <p:bldP spid="55428" grpId="0"/>
      <p:bldP spid="55429" grpId="0"/>
      <p:bldP spid="55430" grpId="0"/>
      <p:bldP spid="55431" grpId="0"/>
      <p:bldP spid="55432" grpId="0"/>
      <p:bldP spid="55433" grpId="0"/>
      <p:bldP spid="55434" grpId="0"/>
      <p:bldP spid="55435" grpId="0"/>
      <p:bldP spid="554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 Box 4"/>
          <p:cNvSpPr txBox="1">
            <a:spLocks noChangeArrowheads="1"/>
          </p:cNvSpPr>
          <p:nvPr/>
        </p:nvSpPr>
        <p:spPr bwMode="auto">
          <a:xfrm>
            <a:off x="-32" y="228600"/>
            <a:ext cx="914400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u="sng" dirty="0" err="1">
                <a:solidFill>
                  <a:srgbClr val="FF0000"/>
                </a:solidFill>
                <a:latin typeface=".VnTime" pitchFamily="34" charset="0"/>
              </a:rPr>
              <a:t>Bµi</a:t>
            </a:r>
            <a:r>
              <a:rPr lang="en-US" sz="2400" b="1" u="sng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.VnTime" pitchFamily="34" charset="0"/>
              </a:rPr>
              <a:t>tËp</a:t>
            </a:r>
            <a:r>
              <a:rPr lang="en-US" sz="2400" b="1" u="sng" dirty="0">
                <a:solidFill>
                  <a:srgbClr val="FF0000"/>
                </a:solidFill>
                <a:latin typeface=".VnTime" pitchFamily="34" charset="0"/>
              </a:rPr>
              <a:t> tr¾c </a:t>
            </a:r>
            <a:r>
              <a:rPr lang="en-US" sz="2400" b="1" u="sng" dirty="0" err="1">
                <a:solidFill>
                  <a:srgbClr val="FF0000"/>
                </a:solidFill>
                <a:latin typeface=".VnTime" pitchFamily="34" charset="0"/>
              </a:rPr>
              <a:t>nghiÖm</a:t>
            </a:r>
            <a:r>
              <a:rPr lang="en-US" sz="2400" dirty="0">
                <a:solidFill>
                  <a:srgbClr val="FF0000"/>
                </a:solidFill>
                <a:latin typeface=".VnTime" pitchFamily="34" charset="0"/>
              </a:rPr>
              <a:t>: </a:t>
            </a:r>
          </a:p>
          <a:p>
            <a:pPr algn="ctr">
              <a:spcBef>
                <a:spcPct val="50000"/>
              </a:spcBef>
            </a:pPr>
            <a:r>
              <a:rPr lang="en-US" sz="2400" dirty="0" err="1">
                <a:solidFill>
                  <a:srgbClr val="FF0000"/>
                </a:solidFill>
                <a:latin typeface=".VnTime" pitchFamily="34" charset="0"/>
              </a:rPr>
              <a:t>C¸c</a:t>
            </a:r>
            <a:r>
              <a:rPr lang="en-US" sz="2400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.VnTime" pitchFamily="34" charset="0"/>
              </a:rPr>
              <a:t>sau</a:t>
            </a:r>
            <a:r>
              <a:rPr lang="en-US" sz="2400" dirty="0">
                <a:solidFill>
                  <a:srgbClr val="FF0000"/>
                </a:solidFill>
                <a:latin typeface=".VnTime" pitchFamily="34" charset="0"/>
              </a:rPr>
              <a:t> ®©y ®</a:t>
            </a:r>
            <a:r>
              <a:rPr lang="en-US" sz="2400" dirty="0" err="1">
                <a:solidFill>
                  <a:srgbClr val="FF0000"/>
                </a:solidFill>
                <a:latin typeface=".VnTime" pitchFamily="34" charset="0"/>
              </a:rPr>
              <a:t>óng</a:t>
            </a:r>
            <a:r>
              <a:rPr lang="en-US" sz="2400" dirty="0">
                <a:solidFill>
                  <a:srgbClr val="FF0000"/>
                </a:solidFill>
                <a:latin typeface=".VnTime" pitchFamily="34" charset="0"/>
              </a:rPr>
              <a:t> hay </a:t>
            </a:r>
            <a:r>
              <a:rPr lang="en-US" sz="2400" dirty="0" err="1">
                <a:solidFill>
                  <a:srgbClr val="FF0000"/>
                </a:solidFill>
                <a:latin typeface=".VnTime" pitchFamily="34" charset="0"/>
              </a:rPr>
              <a:t>sai</a:t>
            </a:r>
            <a:r>
              <a:rPr lang="en-US" sz="2400" dirty="0">
                <a:solidFill>
                  <a:srgbClr val="FF0000"/>
                </a:solidFill>
                <a:latin typeface=".VnTime" pitchFamily="34" charset="0"/>
              </a:rPr>
              <a:t>.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</a:rPr>
              <a:t>Đ</a:t>
            </a:r>
            <a:r>
              <a:rPr lang="en-US" sz="2400" dirty="0" err="1">
                <a:solidFill>
                  <a:srgbClr val="FF0000"/>
                </a:solidFill>
                <a:latin typeface=".VnTime" pitchFamily="34" charset="0"/>
              </a:rPr>
              <a:t>óng</a:t>
            </a:r>
            <a:r>
              <a:rPr lang="en-US" sz="2400" dirty="0">
                <a:solidFill>
                  <a:srgbClr val="FF0000"/>
                </a:solidFill>
                <a:latin typeface=".VnTime" pitchFamily="34" charset="0"/>
              </a:rPr>
              <a:t> ®</a:t>
            </a:r>
            <a:r>
              <a:rPr lang="en-US" sz="2400" dirty="0" err="1">
                <a:solidFill>
                  <a:srgbClr val="FF0000"/>
                </a:solidFill>
                <a:latin typeface=".VnTime" pitchFamily="34" charset="0"/>
              </a:rPr>
              <a:t>iÒn</a:t>
            </a:r>
            <a:r>
              <a:rPr lang="en-US" sz="2400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Đ</a:t>
            </a:r>
            <a:r>
              <a:rPr lang="en-US" sz="2400" dirty="0">
                <a:solidFill>
                  <a:srgbClr val="FF0000"/>
                </a:solidFill>
                <a:latin typeface=".VnTime" pitchFamily="34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.VnTime" pitchFamily="34" charset="0"/>
              </a:rPr>
              <a:t>Sai</a:t>
            </a:r>
            <a:r>
              <a:rPr lang="en-US" sz="2400" dirty="0">
                <a:solidFill>
                  <a:srgbClr val="FF0000"/>
                </a:solidFill>
                <a:latin typeface=".VnTime" pitchFamily="34" charset="0"/>
              </a:rPr>
              <a:t> ®</a:t>
            </a:r>
            <a:r>
              <a:rPr lang="en-US" sz="2400" dirty="0" err="1">
                <a:solidFill>
                  <a:srgbClr val="FF0000"/>
                </a:solidFill>
                <a:latin typeface=".VnTime" pitchFamily="34" charset="0"/>
              </a:rPr>
              <a:t>iÒn</a:t>
            </a:r>
            <a:r>
              <a:rPr lang="en-US" sz="2400" dirty="0">
                <a:solidFill>
                  <a:srgbClr val="FF0000"/>
                </a:solidFill>
                <a:latin typeface=".VnTime" pitchFamily="34" charset="0"/>
              </a:rPr>
              <a:t> S.</a:t>
            </a:r>
          </a:p>
        </p:txBody>
      </p:sp>
      <p:graphicFrame>
        <p:nvGraphicFramePr>
          <p:cNvPr id="21557" name="Group 53"/>
          <p:cNvGraphicFramePr>
            <a:graphicFrameLocks noGrp="1"/>
          </p:cNvGraphicFramePr>
          <p:nvPr>
            <p:ph/>
          </p:nvPr>
        </p:nvGraphicFramePr>
        <p:xfrm>
          <a:off x="428625" y="1571612"/>
          <a:ext cx="8258175" cy="2351088"/>
        </p:xfrm>
        <a:graphic>
          <a:graphicData uri="http://schemas.openxmlformats.org/drawingml/2006/table">
            <a:tbl>
              <a:tblPr/>
              <a:tblGrid>
                <a:gridCol w="7343775"/>
                <a:gridCol w="914400"/>
              </a:tblGrid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1.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Hµm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sè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y= -3x</a:t>
                      </a:r>
                      <a:r>
                        <a:rPr kumimoji="0" lang="en-US" sz="2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2 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®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ång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biÕn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khi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x &lt;0 vµ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nghÞch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biÕn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khi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x&gt;0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2.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Hµm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sè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y=      x</a:t>
                      </a:r>
                      <a:r>
                        <a:rPr kumimoji="0" lang="en-US" sz="2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2 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®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ång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biÕn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khi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x&gt;0 vµ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nghÞch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biÕn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khi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x&lt;0.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3.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Hµm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sè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y =               x</a:t>
                      </a:r>
                      <a:r>
                        <a:rPr kumimoji="0" lang="en-US" sz="2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2 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cã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gi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¸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trÞ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nhá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nhÊt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lµ y = 0.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4.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Hµm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sè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y=                  x</a:t>
                      </a:r>
                      <a:r>
                        <a:rPr kumimoji="0" lang="en-US" sz="2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2 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cã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gi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¸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trÞ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nhá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nhÊt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Arial" charset="0"/>
                        </a:rPr>
                        <a:t> lµ y = 0.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35" name="Rectangle 31"/>
          <p:cNvSpPr>
            <a:spLocks noChangeArrowheads="1"/>
          </p:cNvSpPr>
          <p:nvPr/>
        </p:nvSpPr>
        <p:spPr bwMode="auto">
          <a:xfrm>
            <a:off x="7988300" y="1741489"/>
            <a:ext cx="4048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</a:rPr>
              <a:t>Đ</a:t>
            </a:r>
          </a:p>
        </p:txBody>
      </p:sp>
      <p:sp>
        <p:nvSpPr>
          <p:cNvPr id="21536" name="Rectangle 3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988300" y="283527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</a:rPr>
              <a:t>S</a:t>
            </a:r>
          </a:p>
        </p:txBody>
      </p:sp>
      <p:sp>
        <p:nvSpPr>
          <p:cNvPr id="21538" name="Rectangle 34"/>
          <p:cNvSpPr>
            <a:spLocks noChangeArrowheads="1"/>
          </p:cNvSpPr>
          <p:nvPr/>
        </p:nvSpPr>
        <p:spPr bwMode="auto">
          <a:xfrm>
            <a:off x="7988300" y="2330452"/>
            <a:ext cx="4048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</a:rPr>
              <a:t>Đ</a:t>
            </a:r>
          </a:p>
        </p:txBody>
      </p:sp>
      <p:sp>
        <p:nvSpPr>
          <p:cNvPr id="21539" name="Rectangle 35"/>
          <p:cNvSpPr>
            <a:spLocks noChangeArrowheads="1"/>
          </p:cNvSpPr>
          <p:nvPr/>
        </p:nvSpPr>
        <p:spPr bwMode="auto">
          <a:xfrm>
            <a:off x="7988300" y="3513139"/>
            <a:ext cx="4048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</a:rPr>
              <a:t>Đ</a:t>
            </a:r>
          </a:p>
        </p:txBody>
      </p:sp>
      <p:graphicFrame>
        <p:nvGraphicFramePr>
          <p:cNvPr id="9218" name="Object 46"/>
          <p:cNvGraphicFramePr>
            <a:graphicFrameLocks noChangeAspect="1"/>
          </p:cNvGraphicFramePr>
          <p:nvPr/>
        </p:nvGraphicFramePr>
        <p:xfrm>
          <a:off x="2209800" y="2751139"/>
          <a:ext cx="9906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4" name="Equation" r:id="rId4" imgW="533160" imgH="241200" progId="Equation.DSMT4">
                  <p:embed/>
                </p:oleObj>
              </mc:Choice>
              <mc:Fallback>
                <p:oleObj name="Equation" r:id="rId4" imgW="533160" imgH="241200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751139"/>
                        <a:ext cx="990600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47"/>
          <p:cNvGraphicFramePr>
            <a:graphicFrameLocks noChangeAspect="1"/>
          </p:cNvGraphicFramePr>
          <p:nvPr/>
        </p:nvGraphicFramePr>
        <p:xfrm>
          <a:off x="2133600" y="3328989"/>
          <a:ext cx="1219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5" name="Equation" r:id="rId6" imgW="660240" imgH="241200" progId="Equation.DSMT4">
                  <p:embed/>
                </p:oleObj>
              </mc:Choice>
              <mc:Fallback>
                <p:oleObj name="Equation" r:id="rId6" imgW="660240" imgH="241200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328989"/>
                        <a:ext cx="12192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48"/>
          <p:cNvGraphicFramePr>
            <a:graphicFrameLocks noChangeAspect="1"/>
          </p:cNvGraphicFramePr>
          <p:nvPr/>
        </p:nvGraphicFramePr>
        <p:xfrm>
          <a:off x="2133600" y="2192339"/>
          <a:ext cx="381000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" name="Equation" r:id="rId8" imgW="228600" imgH="215640" progId="Equation.DSMT4">
                  <p:embed/>
                </p:oleObj>
              </mc:Choice>
              <mc:Fallback>
                <p:oleObj name="Equation" r:id="rId8" imgW="228600" imgH="215640" progId="Equation.DSMT4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192339"/>
                        <a:ext cx="381000" cy="360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2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35" grpId="0"/>
      <p:bldP spid="21536" grpId="0"/>
      <p:bldP spid="21538" grpId="0"/>
      <p:bldP spid="215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Text Box 2"/>
          <p:cNvSpPr txBox="1">
            <a:spLocks noChangeArrowheads="1"/>
          </p:cNvSpPr>
          <p:nvPr/>
        </p:nvSpPr>
        <p:spPr bwMode="auto">
          <a:xfrm>
            <a:off x="142875" y="952473"/>
            <a:ext cx="2239963" cy="2400312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sz="1200" dirty="0">
              <a:latin typeface="Times New Roman" pitchFamily="18" charset="0"/>
            </a:endParaRPr>
          </a:p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Hàm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số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y =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ax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(a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≠ 0)</a:t>
            </a:r>
            <a:endParaRPr lang="en-US" sz="3200" dirty="0">
              <a:latin typeface="Times New Roman" pitchFamily="18" charset="0"/>
            </a:endParaRPr>
          </a:p>
        </p:txBody>
      </p:sp>
      <p:pic>
        <p:nvPicPr>
          <p:cNvPr id="307203" name="Picture 3" descr="image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4550" y="857232"/>
            <a:ext cx="3895725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04" name="Picture 4" descr="image0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938319"/>
            <a:ext cx="3765550" cy="16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05" name="Picture 5" descr="image00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86350" y="1709719"/>
            <a:ext cx="3719513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06" name="Picture 6" descr="image00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81588" y="2700319"/>
            <a:ext cx="4221162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142"/>
          <p:cNvSpPr>
            <a:spLocks noChangeArrowheads="1"/>
          </p:cNvSpPr>
          <p:nvPr/>
        </p:nvSpPr>
        <p:spPr bwMode="auto">
          <a:xfrm>
            <a:off x="2757494" y="3832863"/>
            <a:ext cx="5600720" cy="147732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err="1"/>
              <a:t>Xét</a:t>
            </a:r>
            <a:r>
              <a:rPr lang="en-US" b="1" dirty="0"/>
              <a:t> </a:t>
            </a:r>
            <a:r>
              <a:rPr lang="en-US" b="1" dirty="0" err="1"/>
              <a:t>hàm</a:t>
            </a:r>
            <a:r>
              <a:rPr lang="en-US" b="1" dirty="0"/>
              <a:t> </a:t>
            </a:r>
            <a:r>
              <a:rPr lang="en-US" b="1" dirty="0" err="1"/>
              <a:t>số</a:t>
            </a:r>
            <a:r>
              <a:rPr lang="en-US" b="1" dirty="0"/>
              <a:t> y = ax</a:t>
            </a:r>
            <a:r>
              <a:rPr lang="en-US" b="1" baseline="30000" dirty="0"/>
              <a:t>2</a:t>
            </a:r>
            <a:r>
              <a:rPr lang="en-US" b="1" dirty="0"/>
              <a:t>  (a </a:t>
            </a:r>
            <a:r>
              <a:rPr lang="en-US" b="1" dirty="0">
                <a:solidFill>
                  <a:schemeClr val="tx2"/>
                </a:solidFill>
              </a:rPr>
              <a:t>≠ 0)</a:t>
            </a:r>
            <a:endParaRPr lang="en-US" b="1" dirty="0"/>
          </a:p>
          <a:p>
            <a:r>
              <a:rPr lang="en-US" b="1" dirty="0"/>
              <a:t>-</a:t>
            </a:r>
            <a:r>
              <a:rPr lang="en-US" b="1" dirty="0" err="1"/>
              <a:t>Nếu</a:t>
            </a:r>
            <a:r>
              <a:rPr lang="en-US" b="1" dirty="0"/>
              <a:t> a &gt; 0 </a:t>
            </a:r>
            <a:r>
              <a:rPr lang="en-US" b="1" dirty="0" err="1"/>
              <a:t>thì</a:t>
            </a:r>
            <a:r>
              <a:rPr lang="en-US" b="1" dirty="0"/>
              <a:t> y &gt; 0 </a:t>
            </a:r>
            <a:r>
              <a:rPr lang="en-US" b="1" dirty="0" err="1"/>
              <a:t>với</a:t>
            </a:r>
            <a:r>
              <a:rPr lang="en-US" b="1" dirty="0"/>
              <a:t> </a:t>
            </a:r>
            <a:r>
              <a:rPr lang="en-US" b="1" dirty="0" err="1"/>
              <a:t>mọi</a:t>
            </a:r>
            <a:r>
              <a:rPr lang="en-US" b="1" dirty="0"/>
              <a:t> x </a:t>
            </a:r>
            <a:r>
              <a:rPr lang="en-US" b="1" dirty="0">
                <a:solidFill>
                  <a:schemeClr val="tx2"/>
                </a:solidFill>
              </a:rPr>
              <a:t>≠ 0</a:t>
            </a:r>
            <a:r>
              <a:rPr lang="en-US" b="1" dirty="0" smtClean="0">
                <a:solidFill>
                  <a:schemeClr val="tx2"/>
                </a:solidFill>
              </a:rPr>
              <a:t>;    </a:t>
            </a:r>
            <a:r>
              <a:rPr lang="en-US" b="1" dirty="0">
                <a:solidFill>
                  <a:schemeClr val="tx2"/>
                </a:solidFill>
              </a:rPr>
              <a:t>y = 0 </a:t>
            </a:r>
            <a:r>
              <a:rPr lang="en-US" b="1" dirty="0" err="1">
                <a:solidFill>
                  <a:schemeClr val="tx2"/>
                </a:solidFill>
              </a:rPr>
              <a:t>khi</a:t>
            </a:r>
            <a:r>
              <a:rPr lang="en-US" b="1" dirty="0">
                <a:solidFill>
                  <a:schemeClr val="tx2"/>
                </a:solidFill>
              </a:rPr>
              <a:t> x</a:t>
            </a:r>
            <a:r>
              <a:rPr lang="en-US" b="1" dirty="0"/>
              <a:t> = 0</a:t>
            </a:r>
          </a:p>
          <a:p>
            <a:r>
              <a:rPr lang="en-US" b="1" dirty="0"/>
              <a:t>        </a:t>
            </a:r>
            <a:r>
              <a:rPr lang="en-US" b="1" dirty="0" err="1"/>
              <a:t>Giá</a:t>
            </a:r>
            <a:r>
              <a:rPr lang="en-US" b="1" dirty="0"/>
              <a:t> </a:t>
            </a:r>
            <a:r>
              <a:rPr lang="en-US" b="1" dirty="0" err="1"/>
              <a:t>trị</a:t>
            </a:r>
            <a:r>
              <a:rPr lang="en-US" b="1" dirty="0"/>
              <a:t> </a:t>
            </a:r>
            <a:r>
              <a:rPr lang="en-US" b="1" dirty="0" err="1"/>
              <a:t>nhỏ</a:t>
            </a:r>
            <a:r>
              <a:rPr lang="en-US" b="1" dirty="0"/>
              <a:t> </a:t>
            </a:r>
            <a:r>
              <a:rPr lang="en-US" b="1" dirty="0" err="1"/>
              <a:t>nhất</a:t>
            </a:r>
            <a:r>
              <a:rPr lang="en-US" b="1" dirty="0"/>
              <a:t> </a:t>
            </a:r>
            <a:r>
              <a:rPr lang="en-US" b="1" dirty="0" err="1"/>
              <a:t>của</a:t>
            </a:r>
            <a:r>
              <a:rPr lang="en-US" b="1" dirty="0"/>
              <a:t> </a:t>
            </a:r>
            <a:r>
              <a:rPr lang="en-US" b="1" dirty="0" err="1"/>
              <a:t>hàm</a:t>
            </a:r>
            <a:r>
              <a:rPr lang="en-US" b="1" dirty="0"/>
              <a:t> </a:t>
            </a:r>
            <a:r>
              <a:rPr lang="en-US" b="1" dirty="0" err="1"/>
              <a:t>số</a:t>
            </a:r>
            <a:r>
              <a:rPr lang="en-US" b="1" dirty="0"/>
              <a:t> </a:t>
            </a:r>
            <a:r>
              <a:rPr lang="en-US" b="1" dirty="0" err="1"/>
              <a:t>là</a:t>
            </a:r>
            <a:r>
              <a:rPr lang="en-US" b="1" dirty="0"/>
              <a:t> y = 0</a:t>
            </a:r>
          </a:p>
          <a:p>
            <a:r>
              <a:rPr lang="en-US" b="1" dirty="0"/>
              <a:t>-</a:t>
            </a:r>
            <a:r>
              <a:rPr lang="en-US" b="1" dirty="0" err="1"/>
              <a:t>Nếu</a:t>
            </a:r>
            <a:r>
              <a:rPr lang="en-US" b="1" dirty="0"/>
              <a:t> a &lt; 0 </a:t>
            </a:r>
            <a:r>
              <a:rPr lang="en-US" b="1" dirty="0" err="1"/>
              <a:t>thì</a:t>
            </a:r>
            <a:r>
              <a:rPr lang="en-US" b="1" dirty="0"/>
              <a:t> y &lt; 0 </a:t>
            </a:r>
            <a:r>
              <a:rPr lang="en-US" b="1" dirty="0" err="1"/>
              <a:t>với</a:t>
            </a:r>
            <a:r>
              <a:rPr lang="en-US" b="1" dirty="0"/>
              <a:t> </a:t>
            </a:r>
            <a:r>
              <a:rPr lang="en-US" b="1" dirty="0" err="1"/>
              <a:t>mọi</a:t>
            </a:r>
            <a:r>
              <a:rPr lang="en-US" b="1" dirty="0"/>
              <a:t> x </a:t>
            </a:r>
            <a:r>
              <a:rPr lang="en-US" b="1" dirty="0">
                <a:solidFill>
                  <a:schemeClr val="tx2"/>
                </a:solidFill>
              </a:rPr>
              <a:t>≠ 0</a:t>
            </a:r>
            <a:r>
              <a:rPr lang="en-US" b="1" dirty="0" smtClean="0">
                <a:solidFill>
                  <a:schemeClr val="tx2"/>
                </a:solidFill>
              </a:rPr>
              <a:t>;    </a:t>
            </a:r>
            <a:r>
              <a:rPr lang="en-US" b="1" dirty="0">
                <a:solidFill>
                  <a:schemeClr val="tx2"/>
                </a:solidFill>
              </a:rPr>
              <a:t>y = 0 </a:t>
            </a:r>
            <a:r>
              <a:rPr lang="en-US" b="1" dirty="0" err="1">
                <a:solidFill>
                  <a:schemeClr val="tx2"/>
                </a:solidFill>
              </a:rPr>
              <a:t>khi</a:t>
            </a:r>
            <a:r>
              <a:rPr lang="en-US" b="1" dirty="0">
                <a:solidFill>
                  <a:schemeClr val="tx2"/>
                </a:solidFill>
              </a:rPr>
              <a:t> x</a:t>
            </a:r>
            <a:r>
              <a:rPr lang="en-US" b="1" dirty="0"/>
              <a:t> = 0</a:t>
            </a:r>
          </a:p>
          <a:p>
            <a:r>
              <a:rPr lang="en-US" b="1" dirty="0"/>
              <a:t>        </a:t>
            </a:r>
            <a:r>
              <a:rPr lang="en-US" b="1" dirty="0" err="1"/>
              <a:t>Giá</a:t>
            </a:r>
            <a:r>
              <a:rPr lang="en-US" b="1" dirty="0"/>
              <a:t> </a:t>
            </a:r>
            <a:r>
              <a:rPr lang="en-US" b="1" dirty="0" err="1"/>
              <a:t>trị</a:t>
            </a:r>
            <a:r>
              <a:rPr lang="en-US" b="1" dirty="0"/>
              <a:t> </a:t>
            </a:r>
            <a:r>
              <a:rPr lang="en-US" b="1" dirty="0" err="1"/>
              <a:t>lớn</a:t>
            </a:r>
            <a:r>
              <a:rPr lang="en-US" b="1" dirty="0"/>
              <a:t> </a:t>
            </a:r>
            <a:r>
              <a:rPr lang="en-US" b="1" dirty="0" err="1"/>
              <a:t>nhất</a:t>
            </a:r>
            <a:r>
              <a:rPr lang="en-US" b="1" dirty="0"/>
              <a:t> </a:t>
            </a:r>
            <a:r>
              <a:rPr lang="en-US" b="1" dirty="0" err="1"/>
              <a:t>của</a:t>
            </a:r>
            <a:r>
              <a:rPr lang="en-US" b="1" dirty="0"/>
              <a:t> </a:t>
            </a:r>
            <a:r>
              <a:rPr lang="en-US" b="1" dirty="0" err="1"/>
              <a:t>hàm</a:t>
            </a:r>
            <a:r>
              <a:rPr lang="en-US" b="1" dirty="0"/>
              <a:t> </a:t>
            </a:r>
            <a:r>
              <a:rPr lang="en-US" b="1" dirty="0" err="1"/>
              <a:t>số</a:t>
            </a:r>
            <a:r>
              <a:rPr lang="en-US" b="1" dirty="0"/>
              <a:t> </a:t>
            </a:r>
            <a:r>
              <a:rPr lang="en-US" b="1" dirty="0" err="1"/>
              <a:t>là</a:t>
            </a:r>
            <a:r>
              <a:rPr lang="en-US" b="1" dirty="0"/>
              <a:t> y = 0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428860" y="2738423"/>
            <a:ext cx="1357322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43"/>
          <p:cNvSpPr txBox="1">
            <a:spLocks noChangeArrowheads="1"/>
          </p:cNvSpPr>
          <p:nvPr/>
        </p:nvSpPr>
        <p:spPr bwMode="auto">
          <a:xfrm rot="2392849">
            <a:off x="2250129" y="2773338"/>
            <a:ext cx="2057400" cy="457200"/>
          </a:xfrm>
          <a:prstGeom prst="rect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Nhận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xét</a:t>
            </a:r>
            <a:r>
              <a:rPr lang="en-US" sz="2400" dirty="0">
                <a:solidFill>
                  <a:srgbClr val="FFFF00"/>
                </a:solidFill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19" name="Text Box 35"/>
          <p:cNvSpPr txBox="1">
            <a:spLocks noChangeArrowheads="1"/>
          </p:cNvSpPr>
          <p:nvPr/>
        </p:nvSpPr>
        <p:spPr bwMode="auto">
          <a:xfrm>
            <a:off x="228600" y="857232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3.Bài tập 1(SGK -30)</a:t>
            </a:r>
          </a:p>
        </p:txBody>
      </p:sp>
      <p:sp>
        <p:nvSpPr>
          <p:cNvPr id="67620" name="Text Box 36"/>
          <p:cNvSpPr txBox="1">
            <a:spLocks noChangeArrowheads="1"/>
          </p:cNvSpPr>
          <p:nvPr/>
        </p:nvSpPr>
        <p:spPr bwMode="auto">
          <a:xfrm>
            <a:off x="228600" y="1162032"/>
            <a:ext cx="426720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a, Dùng máy tính bỏ túi, tính các giá trị của   s rồi điền vào ô trống trong bảng sau (              , làm tròn kết quả đến chữ số thập phân thứ hai)</a:t>
            </a:r>
          </a:p>
          <a:p>
            <a:pPr>
              <a:spcBef>
                <a:spcPct val="50000"/>
              </a:spcBef>
            </a:pPr>
            <a:endParaRPr lang="en-US"/>
          </a:p>
        </p:txBody>
      </p:sp>
      <p:graphicFrame>
        <p:nvGraphicFramePr>
          <p:cNvPr id="67621" name="Group 37"/>
          <p:cNvGraphicFramePr>
            <a:graphicFrameLocks noGrp="1"/>
          </p:cNvGraphicFramePr>
          <p:nvPr/>
        </p:nvGraphicFramePr>
        <p:xfrm>
          <a:off x="4572000" y="1162032"/>
          <a:ext cx="4419600" cy="1143000"/>
        </p:xfrm>
        <a:graphic>
          <a:graphicData uri="http://schemas.openxmlformats.org/drawingml/2006/table">
            <a:tbl>
              <a:tblPr/>
              <a:tblGrid>
                <a:gridCol w="1524000"/>
                <a:gridCol w="685800"/>
                <a:gridCol w="663575"/>
                <a:gridCol w="809625"/>
                <a:gridCol w="7366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R(cm)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S=    R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(cm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7641" name="Text Box 57"/>
          <p:cNvSpPr txBox="1">
            <a:spLocks noChangeArrowheads="1"/>
          </p:cNvSpPr>
          <p:nvPr/>
        </p:nvSpPr>
        <p:spPr bwMode="auto">
          <a:xfrm>
            <a:off x="228600" y="2305032"/>
            <a:ext cx="822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b,Nếu bán kính tăng 3 lần thì diện tích tăng hay giảm bao nhiêu lần? </a:t>
            </a:r>
          </a:p>
        </p:txBody>
      </p:sp>
      <p:sp>
        <p:nvSpPr>
          <p:cNvPr id="67642" name="Text Box 58"/>
          <p:cNvSpPr txBox="1">
            <a:spLocks noChangeArrowheads="1"/>
          </p:cNvSpPr>
          <p:nvPr/>
        </p:nvSpPr>
        <p:spPr bwMode="auto">
          <a:xfrm>
            <a:off x="228600" y="3600432"/>
            <a:ext cx="2743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c,Tính R biết S= 79,5cm</a:t>
            </a:r>
            <a:r>
              <a:rPr lang="en-US" baseline="30000"/>
              <a:t>2</a:t>
            </a:r>
            <a:endParaRPr lang="en-US"/>
          </a:p>
        </p:txBody>
      </p:sp>
      <p:graphicFrame>
        <p:nvGraphicFramePr>
          <p:cNvPr id="67643" name="Object 59"/>
          <p:cNvGraphicFramePr>
            <a:graphicFrameLocks noChangeAspect="1"/>
          </p:cNvGraphicFramePr>
          <p:nvPr/>
        </p:nvGraphicFramePr>
        <p:xfrm>
          <a:off x="4876800" y="1771632"/>
          <a:ext cx="381000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Equation" r:id="rId3" imgW="139680" imgH="126720" progId="Equation.DSMT4">
                  <p:embed/>
                </p:oleObj>
              </mc:Choice>
              <mc:Fallback>
                <p:oleObj name="Equation" r:id="rId3" imgW="139680" imgH="12672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771632"/>
                        <a:ext cx="381000" cy="346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44" name="Object 60"/>
          <p:cNvGraphicFramePr>
            <a:graphicFrameLocks noChangeAspect="1"/>
          </p:cNvGraphicFramePr>
          <p:nvPr/>
        </p:nvGraphicFramePr>
        <p:xfrm>
          <a:off x="1381108" y="2052630"/>
          <a:ext cx="762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Equation" r:id="rId5" imgW="609480" imgH="203040" progId="Equation.DSMT4">
                  <p:embed/>
                </p:oleObj>
              </mc:Choice>
              <mc:Fallback>
                <p:oleObj name="Equation" r:id="rId5" imgW="609480" imgH="2030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1108" y="2052630"/>
                        <a:ext cx="7620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45" name="Text Box 61"/>
          <p:cNvSpPr txBox="1">
            <a:spLocks noChangeArrowheads="1"/>
          </p:cNvSpPr>
          <p:nvPr/>
        </p:nvSpPr>
        <p:spPr bwMode="auto">
          <a:xfrm>
            <a:off x="6026150" y="1847832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0000"/>
                </a:solidFill>
              </a:rPr>
              <a:t>1,02</a:t>
            </a:r>
          </a:p>
        </p:txBody>
      </p:sp>
      <p:sp>
        <p:nvSpPr>
          <p:cNvPr id="67646" name="Text Box 62"/>
          <p:cNvSpPr txBox="1">
            <a:spLocks noChangeArrowheads="1"/>
          </p:cNvSpPr>
          <p:nvPr/>
        </p:nvSpPr>
        <p:spPr bwMode="auto">
          <a:xfrm>
            <a:off x="6788150" y="1847832"/>
            <a:ext cx="62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0000"/>
                </a:solidFill>
              </a:rPr>
              <a:t>5,89</a:t>
            </a:r>
          </a:p>
        </p:txBody>
      </p:sp>
      <p:sp>
        <p:nvSpPr>
          <p:cNvPr id="67647" name="Text Box 63"/>
          <p:cNvSpPr txBox="1">
            <a:spLocks noChangeArrowheads="1"/>
          </p:cNvSpPr>
          <p:nvPr/>
        </p:nvSpPr>
        <p:spPr bwMode="auto">
          <a:xfrm>
            <a:off x="7473950" y="1847832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0000"/>
                </a:solidFill>
              </a:rPr>
              <a:t>14,51</a:t>
            </a:r>
          </a:p>
        </p:txBody>
      </p:sp>
      <p:sp>
        <p:nvSpPr>
          <p:cNvPr id="67648" name="Text Box 64"/>
          <p:cNvSpPr txBox="1">
            <a:spLocks noChangeArrowheads="1"/>
          </p:cNvSpPr>
          <p:nvPr/>
        </p:nvSpPr>
        <p:spPr bwMode="auto">
          <a:xfrm>
            <a:off x="8229600" y="1847832"/>
            <a:ext cx="75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0000"/>
                </a:solidFill>
              </a:rPr>
              <a:t>52,53</a:t>
            </a:r>
          </a:p>
        </p:txBody>
      </p:sp>
      <p:sp>
        <p:nvSpPr>
          <p:cNvPr id="67649" name="Text Box 65"/>
          <p:cNvSpPr txBox="1">
            <a:spLocks noChangeArrowheads="1"/>
          </p:cNvSpPr>
          <p:nvPr/>
        </p:nvSpPr>
        <p:spPr bwMode="auto">
          <a:xfrm>
            <a:off x="533400" y="2609832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R</a:t>
            </a:r>
            <a:r>
              <a:rPr lang="en-US" baseline="30000"/>
              <a:t>’</a:t>
            </a:r>
            <a:r>
              <a:rPr lang="en-US"/>
              <a:t> = 3R</a:t>
            </a:r>
          </a:p>
        </p:txBody>
      </p:sp>
      <p:graphicFrame>
        <p:nvGraphicFramePr>
          <p:cNvPr id="67650" name="Object 66"/>
          <p:cNvGraphicFramePr>
            <a:graphicFrameLocks noChangeAspect="1"/>
          </p:cNvGraphicFramePr>
          <p:nvPr/>
        </p:nvGraphicFramePr>
        <p:xfrm>
          <a:off x="488950" y="2838432"/>
          <a:ext cx="138906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Equation" r:id="rId7" imgW="647640" imgH="215640" progId="Equation.DSMT4">
                  <p:embed/>
                </p:oleObj>
              </mc:Choice>
              <mc:Fallback>
                <p:oleObj name="Equation" r:id="rId7" imgW="647640" imgH="2156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" y="2838432"/>
                        <a:ext cx="1389063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51" name="Object 67"/>
          <p:cNvGraphicFramePr>
            <a:graphicFrameLocks noChangeAspect="1"/>
          </p:cNvGraphicFramePr>
          <p:nvPr/>
        </p:nvGraphicFramePr>
        <p:xfrm>
          <a:off x="1752600" y="2838432"/>
          <a:ext cx="2011363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Equation" r:id="rId9" imgW="990360" imgH="241200" progId="Equation.DSMT4">
                  <p:embed/>
                </p:oleObj>
              </mc:Choice>
              <mc:Fallback>
                <p:oleObj name="Equation" r:id="rId9" imgW="990360" imgH="2412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838432"/>
                        <a:ext cx="2011363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52" name="Object 68"/>
          <p:cNvGraphicFramePr>
            <a:graphicFrameLocks noChangeAspect="1"/>
          </p:cNvGraphicFramePr>
          <p:nvPr/>
        </p:nvGraphicFramePr>
        <p:xfrm>
          <a:off x="3657600" y="2762232"/>
          <a:ext cx="13716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Equation" r:id="rId11" imgW="533160" imgH="215640" progId="Equation.DSMT4">
                  <p:embed/>
                </p:oleObj>
              </mc:Choice>
              <mc:Fallback>
                <p:oleObj name="Equation" r:id="rId11" imgW="533160" imgH="21564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762232"/>
                        <a:ext cx="13716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53" name="Object 69"/>
          <p:cNvGraphicFramePr>
            <a:graphicFrameLocks noChangeAspect="1"/>
          </p:cNvGraphicFramePr>
          <p:nvPr/>
        </p:nvGraphicFramePr>
        <p:xfrm>
          <a:off x="4800600" y="2838432"/>
          <a:ext cx="137160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Equation" r:id="rId13" imgW="634680" imgH="241200" progId="Equation.DSMT4">
                  <p:embed/>
                </p:oleObj>
              </mc:Choice>
              <mc:Fallback>
                <p:oleObj name="Equation" r:id="rId13" imgW="634680" imgH="241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2838432"/>
                        <a:ext cx="1371600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54" name="Object 70"/>
          <p:cNvGraphicFramePr>
            <a:graphicFrameLocks noChangeAspect="1"/>
          </p:cNvGraphicFramePr>
          <p:nvPr/>
        </p:nvGraphicFramePr>
        <p:xfrm>
          <a:off x="6172200" y="2838432"/>
          <a:ext cx="914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Equation" r:id="rId15" imgW="368280" imgH="164880" progId="Equation.DSMT4">
                  <p:embed/>
                </p:oleObj>
              </mc:Choice>
              <mc:Fallback>
                <p:oleObj name="Equation" r:id="rId15" imgW="368280" imgH="1648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2838432"/>
                        <a:ext cx="9144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55" name="Text Box 71"/>
          <p:cNvSpPr txBox="1">
            <a:spLocks noChangeArrowheads="1"/>
          </p:cNvSpPr>
          <p:nvPr/>
        </p:nvSpPr>
        <p:spPr bwMode="auto">
          <a:xfrm>
            <a:off x="457200" y="3219432"/>
            <a:ext cx="289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>
                <a:solidFill>
                  <a:schemeClr val="accent2"/>
                </a:solidFill>
              </a:rPr>
              <a:t>Vậy diện tích tăng 9 lần</a:t>
            </a:r>
          </a:p>
        </p:txBody>
      </p:sp>
      <p:graphicFrame>
        <p:nvGraphicFramePr>
          <p:cNvPr id="67657" name="Object 73"/>
          <p:cNvGraphicFramePr>
            <a:graphicFrameLocks noChangeAspect="1"/>
          </p:cNvGraphicFramePr>
          <p:nvPr/>
        </p:nvGraphicFramePr>
        <p:xfrm>
          <a:off x="2133600" y="3829032"/>
          <a:ext cx="16764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Equation" r:id="rId17" imgW="914400" imgH="419040" progId="Equation.DSMT4">
                  <p:embed/>
                </p:oleObj>
              </mc:Choice>
              <mc:Fallback>
                <p:oleObj name="Equation" r:id="rId17" imgW="914400" imgH="41904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829032"/>
                        <a:ext cx="1676400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58" name="Object 74"/>
          <p:cNvGraphicFramePr>
            <a:graphicFrameLocks noChangeAspect="1"/>
          </p:cNvGraphicFramePr>
          <p:nvPr/>
        </p:nvGraphicFramePr>
        <p:xfrm>
          <a:off x="3886200" y="3600432"/>
          <a:ext cx="19812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Equation" r:id="rId19" imgW="965160" imgH="469800" progId="Equation.DSMT4">
                  <p:embed/>
                </p:oleObj>
              </mc:Choice>
              <mc:Fallback>
                <p:oleObj name="Equation" r:id="rId19" imgW="965160" imgH="46980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600432"/>
                        <a:ext cx="1981200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59" name="Object 75"/>
          <p:cNvGraphicFramePr>
            <a:graphicFrameLocks noChangeAspect="1"/>
          </p:cNvGraphicFramePr>
          <p:nvPr/>
        </p:nvGraphicFramePr>
        <p:xfrm>
          <a:off x="6096000" y="3905232"/>
          <a:ext cx="2057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Equation" r:id="rId21" imgW="774360" imgH="203040" progId="Equation.DSMT4">
                  <p:embed/>
                </p:oleObj>
              </mc:Choice>
              <mc:Fallback>
                <p:oleObj name="Equation" r:id="rId21" imgW="774360" imgH="20304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3905232"/>
                        <a:ext cx="2057400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66" name="Rectangle 82"/>
          <p:cNvSpPr>
            <a:spLocks noChangeArrowheads="1"/>
          </p:cNvSpPr>
          <p:nvPr/>
        </p:nvSpPr>
        <p:spPr bwMode="auto">
          <a:xfrm>
            <a:off x="762000" y="3967145"/>
            <a:ext cx="1190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2000"/>
              <a:t>S = </a:t>
            </a:r>
            <a:r>
              <a:rPr lang="en-US" sz="2000">
                <a:sym typeface="Symbol" pitchFamily="18" charset="2"/>
              </a:rPr>
              <a:t></a:t>
            </a:r>
            <a:r>
              <a:rPr lang="en-US" sz="2000"/>
              <a:t>.R</a:t>
            </a:r>
            <a:r>
              <a:rPr lang="en-US" sz="2000" baseline="30000">
                <a:sym typeface="Symbol" pitchFamily="18" charset="2"/>
              </a:rPr>
              <a:t>2</a:t>
            </a:r>
            <a:r>
              <a:rPr lang="en-US">
                <a:sym typeface="Symbol" pitchFamily="18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7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7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7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7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7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7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7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67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67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67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67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6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6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6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6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6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6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6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6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6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6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6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19" grpId="0"/>
      <p:bldP spid="67620" grpId="0"/>
      <p:bldP spid="67641" grpId="0"/>
      <p:bldP spid="67642" grpId="0"/>
      <p:bldP spid="67645" grpId="0"/>
      <p:bldP spid="67646" grpId="0"/>
      <p:bldP spid="67647" grpId="0"/>
      <p:bldP spid="67648" grpId="0"/>
      <p:bldP spid="67649" grpId="0"/>
      <p:bldP spid="67655" grpId="0"/>
      <p:bldP spid="6766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228600" y="152400"/>
            <a:ext cx="8534400" cy="701675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Hướng dẫn sử dụng máy tính bỏ túi casio FX 500MS để tính giá trị của biểu thức</a:t>
            </a:r>
          </a:p>
        </p:txBody>
      </p:sp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533400" y="1828800"/>
            <a:ext cx="3048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66566" name="Text Box 6"/>
          <p:cNvSpPr txBox="1">
            <a:spLocks noChangeArrowheads="1"/>
          </p:cNvSpPr>
          <p:nvPr/>
        </p:nvSpPr>
        <p:spPr bwMode="auto">
          <a:xfrm>
            <a:off x="1828800" y="1828800"/>
            <a:ext cx="3048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X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133600" y="1828800"/>
            <a:ext cx="381000" cy="37623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0</a:t>
            </a:r>
          </a:p>
        </p:txBody>
      </p:sp>
      <p:sp>
        <p:nvSpPr>
          <p:cNvPr id="66568" name="Text Box 8"/>
          <p:cNvSpPr txBox="1">
            <a:spLocks noChangeArrowheads="1"/>
          </p:cNvSpPr>
          <p:nvPr/>
        </p:nvSpPr>
        <p:spPr bwMode="auto">
          <a:xfrm>
            <a:off x="2514600" y="1828800"/>
            <a:ext cx="304800" cy="37623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.</a:t>
            </a:r>
          </a:p>
        </p:txBody>
      </p:sp>
      <p:sp>
        <p:nvSpPr>
          <p:cNvPr id="66569" name="Text Box 9"/>
          <p:cNvSpPr txBox="1">
            <a:spLocks noChangeArrowheads="1"/>
          </p:cNvSpPr>
          <p:nvPr/>
        </p:nvSpPr>
        <p:spPr bwMode="auto">
          <a:xfrm>
            <a:off x="3505200" y="1828800"/>
            <a:ext cx="457200" cy="406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x</a:t>
            </a:r>
            <a:r>
              <a:rPr lang="en-US" sz="2000" baseline="30000"/>
              <a:t>2</a:t>
            </a:r>
            <a:endParaRPr lang="en-US" sz="2000"/>
          </a:p>
        </p:txBody>
      </p:sp>
      <p:sp>
        <p:nvSpPr>
          <p:cNvPr id="66570" name="Text Box 10"/>
          <p:cNvSpPr txBox="1">
            <a:spLocks noChangeArrowheads="1"/>
          </p:cNvSpPr>
          <p:nvPr/>
        </p:nvSpPr>
        <p:spPr bwMode="auto">
          <a:xfrm>
            <a:off x="6019800" y="2819400"/>
            <a:ext cx="381000" cy="37623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=</a:t>
            </a:r>
          </a:p>
        </p:txBody>
      </p:sp>
      <p:sp>
        <p:nvSpPr>
          <p:cNvPr id="66571" name="Text Box 11"/>
          <p:cNvSpPr txBox="1">
            <a:spLocks noChangeArrowheads="1"/>
          </p:cNvSpPr>
          <p:nvPr/>
        </p:nvSpPr>
        <p:spPr bwMode="auto">
          <a:xfrm>
            <a:off x="152400" y="28194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Ấn</a:t>
            </a:r>
          </a:p>
        </p:txBody>
      </p:sp>
      <p:sp>
        <p:nvSpPr>
          <p:cNvPr id="66572" name="Text Box 12"/>
          <p:cNvSpPr txBox="1">
            <a:spLocks noChangeArrowheads="1"/>
          </p:cNvSpPr>
          <p:nvPr/>
        </p:nvSpPr>
        <p:spPr bwMode="auto">
          <a:xfrm>
            <a:off x="0" y="1828800"/>
            <a:ext cx="53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Ấn</a:t>
            </a:r>
          </a:p>
        </p:txBody>
      </p:sp>
      <p:sp>
        <p:nvSpPr>
          <p:cNvPr id="66573" name="AutoShape 13"/>
          <p:cNvSpPr>
            <a:spLocks noChangeArrowheads="1"/>
          </p:cNvSpPr>
          <p:nvPr/>
        </p:nvSpPr>
        <p:spPr bwMode="auto">
          <a:xfrm rot="16021113">
            <a:off x="571500" y="2857500"/>
            <a:ext cx="381000" cy="304800"/>
          </a:xfrm>
          <a:prstGeom prst="triangle">
            <a:avLst>
              <a:gd name="adj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sp>
        <p:nvSpPr>
          <p:cNvPr id="66574" name="Text Box 14"/>
          <p:cNvSpPr txBox="1">
            <a:spLocks noChangeArrowheads="1"/>
          </p:cNvSpPr>
          <p:nvPr/>
        </p:nvSpPr>
        <p:spPr bwMode="auto">
          <a:xfrm>
            <a:off x="914400" y="2819400"/>
            <a:ext cx="571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</a:rPr>
              <a:t>Và điều chỉnh trên màn hình thành     3.14x1.37</a:t>
            </a:r>
            <a:r>
              <a:rPr lang="en-US" baseline="30000">
                <a:solidFill>
                  <a:schemeClr val="accent2"/>
                </a:solidFill>
              </a:rPr>
              <a:t>2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66575" name="Text Box 15"/>
          <p:cNvSpPr txBox="1">
            <a:spLocks noChangeArrowheads="1"/>
          </p:cNvSpPr>
          <p:nvPr/>
        </p:nvSpPr>
        <p:spPr bwMode="auto">
          <a:xfrm>
            <a:off x="6629400" y="37338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</a:rPr>
              <a:t>Kq: 14,51465</a:t>
            </a:r>
          </a:p>
        </p:txBody>
      </p:sp>
      <p:sp>
        <p:nvSpPr>
          <p:cNvPr id="66576" name="Text Box 16"/>
          <p:cNvSpPr txBox="1">
            <a:spLocks noChangeArrowheads="1"/>
          </p:cNvSpPr>
          <p:nvPr/>
        </p:nvSpPr>
        <p:spPr bwMode="auto">
          <a:xfrm>
            <a:off x="228600" y="37338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Ấn</a:t>
            </a:r>
          </a:p>
        </p:txBody>
      </p:sp>
      <p:sp>
        <p:nvSpPr>
          <p:cNvPr id="66577" name="AutoShape 17"/>
          <p:cNvSpPr>
            <a:spLocks noChangeArrowheads="1"/>
          </p:cNvSpPr>
          <p:nvPr/>
        </p:nvSpPr>
        <p:spPr bwMode="auto">
          <a:xfrm rot="16021113">
            <a:off x="647700" y="3771900"/>
            <a:ext cx="381000" cy="304800"/>
          </a:xfrm>
          <a:prstGeom prst="triangle">
            <a:avLst>
              <a:gd name="adj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sp>
        <p:nvSpPr>
          <p:cNvPr id="66578" name="Text Box 18"/>
          <p:cNvSpPr txBox="1">
            <a:spLocks noChangeArrowheads="1"/>
          </p:cNvSpPr>
          <p:nvPr/>
        </p:nvSpPr>
        <p:spPr bwMode="auto">
          <a:xfrm>
            <a:off x="152400" y="5486400"/>
            <a:ext cx="8534400" cy="701675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Hướng dẫn sử dụng máy tính bỏ túi casio FX 220 để tính giá trị của biểu thức(đọc sgk – 32)</a:t>
            </a:r>
          </a:p>
        </p:txBody>
      </p:sp>
      <p:sp>
        <p:nvSpPr>
          <p:cNvPr id="66579" name="Text Box 19"/>
          <p:cNvSpPr txBox="1">
            <a:spLocks noChangeArrowheads="1"/>
          </p:cNvSpPr>
          <p:nvPr/>
        </p:nvSpPr>
        <p:spPr bwMode="auto">
          <a:xfrm>
            <a:off x="228600" y="914400"/>
            <a:ext cx="861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Ví dụ:Tính giá trị của biểu thức A = 3,14x</a:t>
            </a:r>
            <a:r>
              <a:rPr lang="en-US" baseline="30000"/>
              <a:t>2</a:t>
            </a:r>
            <a:r>
              <a:rPr lang="en-US"/>
              <a:t>  với x = 0,57; x = 1,37; x = 2,15; x = 4,09</a:t>
            </a:r>
          </a:p>
        </p:txBody>
      </p:sp>
      <p:sp>
        <p:nvSpPr>
          <p:cNvPr id="66580" name="Text Box 20"/>
          <p:cNvSpPr txBox="1">
            <a:spLocks noChangeArrowheads="1"/>
          </p:cNvSpPr>
          <p:nvPr/>
        </p:nvSpPr>
        <p:spPr bwMode="auto">
          <a:xfrm>
            <a:off x="457200" y="13716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* Với x = 0,57 ta </a:t>
            </a:r>
          </a:p>
        </p:txBody>
      </p:sp>
      <p:sp>
        <p:nvSpPr>
          <p:cNvPr id="66582" name="Text Box 22"/>
          <p:cNvSpPr txBox="1">
            <a:spLocks noChangeArrowheads="1"/>
          </p:cNvSpPr>
          <p:nvPr/>
        </p:nvSpPr>
        <p:spPr bwMode="auto">
          <a:xfrm>
            <a:off x="2819400" y="1828800"/>
            <a:ext cx="381000" cy="37623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66583" name="Text Box 23"/>
          <p:cNvSpPr txBox="1">
            <a:spLocks noChangeArrowheads="1"/>
          </p:cNvSpPr>
          <p:nvPr/>
        </p:nvSpPr>
        <p:spPr bwMode="auto">
          <a:xfrm>
            <a:off x="3200400" y="1828800"/>
            <a:ext cx="304800" cy="37623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66584" name="Text Box 24"/>
          <p:cNvSpPr txBox="1">
            <a:spLocks noChangeArrowheads="1"/>
          </p:cNvSpPr>
          <p:nvPr/>
        </p:nvSpPr>
        <p:spPr bwMode="auto">
          <a:xfrm>
            <a:off x="838200" y="1828800"/>
            <a:ext cx="3048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.</a:t>
            </a:r>
          </a:p>
        </p:txBody>
      </p:sp>
      <p:sp>
        <p:nvSpPr>
          <p:cNvPr id="66585" name="Text Box 25"/>
          <p:cNvSpPr txBox="1">
            <a:spLocks noChangeArrowheads="1"/>
          </p:cNvSpPr>
          <p:nvPr/>
        </p:nvSpPr>
        <p:spPr bwMode="auto">
          <a:xfrm>
            <a:off x="1143000" y="1828800"/>
            <a:ext cx="381000" cy="37623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66586" name="Text Box 26"/>
          <p:cNvSpPr txBox="1">
            <a:spLocks noChangeArrowheads="1"/>
          </p:cNvSpPr>
          <p:nvPr/>
        </p:nvSpPr>
        <p:spPr bwMode="auto">
          <a:xfrm>
            <a:off x="1524000" y="1828800"/>
            <a:ext cx="304800" cy="37623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66587" name="Text Box 27"/>
          <p:cNvSpPr txBox="1">
            <a:spLocks noChangeArrowheads="1"/>
          </p:cNvSpPr>
          <p:nvPr/>
        </p:nvSpPr>
        <p:spPr bwMode="auto">
          <a:xfrm>
            <a:off x="4114800" y="1828800"/>
            <a:ext cx="2743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/>
          </a:p>
        </p:txBody>
      </p:sp>
      <p:sp>
        <p:nvSpPr>
          <p:cNvPr id="66588" name="Text Box 28"/>
          <p:cNvSpPr txBox="1">
            <a:spLocks noChangeArrowheads="1"/>
          </p:cNvSpPr>
          <p:nvPr/>
        </p:nvSpPr>
        <p:spPr bwMode="auto">
          <a:xfrm>
            <a:off x="4191000" y="18288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/>
          </a:p>
        </p:txBody>
      </p:sp>
      <p:sp>
        <p:nvSpPr>
          <p:cNvPr id="66589" name="Text Box 29"/>
          <p:cNvSpPr txBox="1">
            <a:spLocks noChangeArrowheads="1"/>
          </p:cNvSpPr>
          <p:nvPr/>
        </p:nvSpPr>
        <p:spPr bwMode="auto">
          <a:xfrm>
            <a:off x="3886200" y="19050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</a:rPr>
              <a:t>Trên màn hình ghi 3.14x0.57</a:t>
            </a:r>
            <a:r>
              <a:rPr lang="en-US" baseline="30000">
                <a:solidFill>
                  <a:schemeClr val="accent2"/>
                </a:solidFill>
              </a:rPr>
              <a:t>2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66590" name="Text Box 30"/>
          <p:cNvSpPr txBox="1">
            <a:spLocks noChangeArrowheads="1"/>
          </p:cNvSpPr>
          <p:nvPr/>
        </p:nvSpPr>
        <p:spPr bwMode="auto">
          <a:xfrm>
            <a:off x="7010400" y="1905000"/>
            <a:ext cx="3048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=</a:t>
            </a:r>
          </a:p>
        </p:txBody>
      </p:sp>
      <p:sp>
        <p:nvSpPr>
          <p:cNvPr id="66591" name="Text Box 31"/>
          <p:cNvSpPr txBox="1">
            <a:spLocks noChangeArrowheads="1"/>
          </p:cNvSpPr>
          <p:nvPr/>
        </p:nvSpPr>
        <p:spPr bwMode="auto">
          <a:xfrm>
            <a:off x="7239000" y="1905000"/>
            <a:ext cx="1752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</a:t>
            </a:r>
            <a:r>
              <a:rPr lang="en-US">
                <a:solidFill>
                  <a:schemeClr val="accent2"/>
                </a:solidFill>
              </a:rPr>
              <a:t>Kq:  1.020186</a:t>
            </a:r>
          </a:p>
        </p:txBody>
      </p:sp>
      <p:sp>
        <p:nvSpPr>
          <p:cNvPr id="66592" name="Text Box 32"/>
          <p:cNvSpPr txBox="1">
            <a:spLocks noChangeArrowheads="1"/>
          </p:cNvSpPr>
          <p:nvPr/>
        </p:nvSpPr>
        <p:spPr bwMode="auto">
          <a:xfrm>
            <a:off x="381000" y="24384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* Với x = 1,37 ta </a:t>
            </a:r>
          </a:p>
        </p:txBody>
      </p:sp>
      <p:sp>
        <p:nvSpPr>
          <p:cNvPr id="66593" name="Text Box 33"/>
          <p:cNvSpPr txBox="1">
            <a:spLocks noChangeArrowheads="1"/>
          </p:cNvSpPr>
          <p:nvPr/>
        </p:nvSpPr>
        <p:spPr bwMode="auto">
          <a:xfrm>
            <a:off x="6629400" y="2819400"/>
            <a:ext cx="213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</a:rPr>
              <a:t>Kq:     5.893466</a:t>
            </a:r>
          </a:p>
        </p:txBody>
      </p:sp>
      <p:sp>
        <p:nvSpPr>
          <p:cNvPr id="66594" name="Text Box 34"/>
          <p:cNvSpPr txBox="1">
            <a:spLocks noChangeArrowheads="1"/>
          </p:cNvSpPr>
          <p:nvPr/>
        </p:nvSpPr>
        <p:spPr bwMode="auto">
          <a:xfrm>
            <a:off x="990600" y="3733800"/>
            <a:ext cx="571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</a:rPr>
              <a:t>Và điều chỉnh trên màn hình thành     3.14x2.15</a:t>
            </a:r>
            <a:r>
              <a:rPr lang="en-US" baseline="30000">
                <a:solidFill>
                  <a:schemeClr val="accent2"/>
                </a:solidFill>
              </a:rPr>
              <a:t>2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66595" name="Text Box 35"/>
          <p:cNvSpPr txBox="1">
            <a:spLocks noChangeArrowheads="1"/>
          </p:cNvSpPr>
          <p:nvPr/>
        </p:nvSpPr>
        <p:spPr bwMode="auto">
          <a:xfrm>
            <a:off x="6019800" y="3733800"/>
            <a:ext cx="381000" cy="37623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=</a:t>
            </a:r>
          </a:p>
        </p:txBody>
      </p:sp>
      <p:sp>
        <p:nvSpPr>
          <p:cNvPr id="66615" name="Text Box 55"/>
          <p:cNvSpPr txBox="1">
            <a:spLocks noChangeArrowheads="1"/>
          </p:cNvSpPr>
          <p:nvPr/>
        </p:nvSpPr>
        <p:spPr bwMode="auto">
          <a:xfrm>
            <a:off x="457200" y="32766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* Với x = 2,15 ta </a:t>
            </a:r>
          </a:p>
        </p:txBody>
      </p:sp>
      <p:sp>
        <p:nvSpPr>
          <p:cNvPr id="66616" name="Text Box 56"/>
          <p:cNvSpPr txBox="1">
            <a:spLocks noChangeArrowheads="1"/>
          </p:cNvSpPr>
          <p:nvPr/>
        </p:nvSpPr>
        <p:spPr bwMode="auto">
          <a:xfrm>
            <a:off x="6629400" y="46482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</a:rPr>
              <a:t>Kq: 52,526234</a:t>
            </a:r>
          </a:p>
        </p:txBody>
      </p:sp>
      <p:sp>
        <p:nvSpPr>
          <p:cNvPr id="66617" name="Text Box 57"/>
          <p:cNvSpPr txBox="1">
            <a:spLocks noChangeArrowheads="1"/>
          </p:cNvSpPr>
          <p:nvPr/>
        </p:nvSpPr>
        <p:spPr bwMode="auto">
          <a:xfrm>
            <a:off x="228600" y="4648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Ấn</a:t>
            </a:r>
          </a:p>
        </p:txBody>
      </p:sp>
      <p:sp>
        <p:nvSpPr>
          <p:cNvPr id="66618" name="AutoShape 58"/>
          <p:cNvSpPr>
            <a:spLocks noChangeArrowheads="1"/>
          </p:cNvSpPr>
          <p:nvPr/>
        </p:nvSpPr>
        <p:spPr bwMode="auto">
          <a:xfrm rot="16021113">
            <a:off x="647700" y="4686300"/>
            <a:ext cx="381000" cy="304800"/>
          </a:xfrm>
          <a:prstGeom prst="triangle">
            <a:avLst>
              <a:gd name="adj" fmla="val 50000"/>
            </a:avLst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sp>
        <p:nvSpPr>
          <p:cNvPr id="66619" name="Text Box 59"/>
          <p:cNvSpPr txBox="1">
            <a:spLocks noChangeArrowheads="1"/>
          </p:cNvSpPr>
          <p:nvPr/>
        </p:nvSpPr>
        <p:spPr bwMode="auto">
          <a:xfrm>
            <a:off x="990600" y="4648200"/>
            <a:ext cx="571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</a:rPr>
              <a:t>Và điều chỉnh trên màn hình thành     3.14x4.09</a:t>
            </a:r>
            <a:r>
              <a:rPr lang="en-US" baseline="30000">
                <a:solidFill>
                  <a:schemeClr val="accent2"/>
                </a:solidFill>
              </a:rPr>
              <a:t>2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66620" name="Text Box 60"/>
          <p:cNvSpPr txBox="1">
            <a:spLocks noChangeArrowheads="1"/>
          </p:cNvSpPr>
          <p:nvPr/>
        </p:nvSpPr>
        <p:spPr bwMode="auto">
          <a:xfrm>
            <a:off x="6019800" y="4648200"/>
            <a:ext cx="381000" cy="37623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=</a:t>
            </a:r>
          </a:p>
        </p:txBody>
      </p:sp>
      <p:sp>
        <p:nvSpPr>
          <p:cNvPr id="66621" name="Text Box 61"/>
          <p:cNvSpPr txBox="1">
            <a:spLocks noChangeArrowheads="1"/>
          </p:cNvSpPr>
          <p:nvPr/>
        </p:nvSpPr>
        <p:spPr bwMode="auto">
          <a:xfrm>
            <a:off x="533400" y="41910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* Với x = 4,09 ta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6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66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66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66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66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10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10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1000"/>
                                        <p:tgtEl>
                                          <p:spTgt spid="66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1000"/>
                                        <p:tgtEl>
                                          <p:spTgt spid="66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10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1000"/>
                                        <p:tgtEl>
                                          <p:spTgt spid="665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1000"/>
                                        <p:tgtEl>
                                          <p:spTgt spid="665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000"/>
                                        <p:tgtEl>
                                          <p:spTgt spid="665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4000"/>
                            </p:stCondLst>
                            <p:childTnLst>
                              <p:par>
                                <p:cTn id="5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1000"/>
                                        <p:tgtEl>
                                          <p:spTgt spid="66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0"/>
                            </p:stCondLst>
                            <p:childTnLst>
                              <p:par>
                                <p:cTn id="6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1000"/>
                                        <p:tgtEl>
                                          <p:spTgt spid="66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6000"/>
                            </p:stCondLst>
                            <p:childTnLst>
                              <p:par>
                                <p:cTn id="6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1000"/>
                                        <p:tgtEl>
                                          <p:spTgt spid="66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7000"/>
                            </p:stCondLst>
                            <p:childTnLst>
                              <p:par>
                                <p:cTn id="7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10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8000"/>
                            </p:stCondLst>
                            <p:childTnLst>
                              <p:par>
                                <p:cTn id="7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10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9000"/>
                            </p:stCondLst>
                            <p:childTnLst>
                              <p:par>
                                <p:cTn id="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1000"/>
                                        <p:tgtEl>
                                          <p:spTgt spid="66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0"/>
                            </p:stCondLst>
                            <p:childTnLst>
                              <p:par>
                                <p:cTn id="8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10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1000"/>
                            </p:stCondLst>
                            <p:childTnLst>
                              <p:par>
                                <p:cTn id="8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1000"/>
                                        <p:tgtEl>
                                          <p:spTgt spid="665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1000"/>
                                        <p:tgtEl>
                                          <p:spTgt spid="665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000"/>
                                        <p:tgtEl>
                                          <p:spTgt spid="665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7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1000"/>
                                        <p:tgtEl>
                                          <p:spTgt spid="66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80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10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1000"/>
                                        <p:tgtEl>
                                          <p:spTgt spid="66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1000"/>
                                        <p:tgtEl>
                                          <p:spTgt spid="66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1000"/>
                            </p:stCondLst>
                            <p:childTnLst>
                              <p:par>
                                <p:cTn id="10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1000"/>
                                        <p:tgtEl>
                                          <p:spTgt spid="66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10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3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1000"/>
                                        <p:tgtEl>
                                          <p:spTgt spid="66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40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1000"/>
                                        <p:tgtEl>
                                          <p:spTgt spid="66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5000"/>
                            </p:stCondLst>
                            <p:childTnLst>
                              <p:par>
                                <p:cTn id="1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1000"/>
                                        <p:tgtEl>
                                          <p:spTgt spid="66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6000"/>
                            </p:stCondLst>
                            <p:childTnLst>
                              <p:par>
                                <p:cTn id="1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1" dur="1000"/>
                                        <p:tgtEl>
                                          <p:spTgt spid="66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7000"/>
                            </p:stCondLst>
                            <p:childTnLst>
                              <p:par>
                                <p:cTn id="1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1000"/>
                                        <p:tgtEl>
                                          <p:spTgt spid="66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8000"/>
                            </p:stCondLst>
                            <p:childTnLst>
                              <p:par>
                                <p:cTn id="1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1000"/>
                                        <p:tgtEl>
                                          <p:spTgt spid="66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9000"/>
                            </p:stCondLst>
                            <p:childTnLst>
                              <p:par>
                                <p:cTn id="1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3" dur="10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5" grpId="0" animBg="1"/>
      <p:bldP spid="66566" grpId="0" animBg="1"/>
      <p:bldP spid="66567" grpId="0" animBg="1"/>
      <p:bldP spid="66568" grpId="0" animBg="1"/>
      <p:bldP spid="66569" grpId="0" animBg="1"/>
      <p:bldP spid="66570" grpId="0" animBg="1"/>
      <p:bldP spid="66571" grpId="0"/>
      <p:bldP spid="66572" grpId="0"/>
      <p:bldP spid="66573" grpId="0" animBg="1"/>
      <p:bldP spid="66574" grpId="0"/>
      <p:bldP spid="66575" grpId="0"/>
      <p:bldP spid="66576" grpId="0"/>
      <p:bldP spid="66577" grpId="0" animBg="1"/>
      <p:bldP spid="66578" grpId="0" animBg="1"/>
      <p:bldP spid="66580" grpId="0"/>
      <p:bldP spid="66582" grpId="0" animBg="1"/>
      <p:bldP spid="66583" grpId="0" animBg="1"/>
      <p:bldP spid="66584" grpId="0" animBg="1"/>
      <p:bldP spid="66585" grpId="0" animBg="1"/>
      <p:bldP spid="66586" grpId="0" animBg="1"/>
      <p:bldP spid="66589" grpId="0"/>
      <p:bldP spid="66590" grpId="0" animBg="1"/>
      <p:bldP spid="66591" grpId="0"/>
      <p:bldP spid="66592" grpId="0"/>
      <p:bldP spid="66593" grpId="0"/>
      <p:bldP spid="66594" grpId="0"/>
      <p:bldP spid="66595" grpId="0" animBg="1"/>
      <p:bldP spid="66615" grpId="0"/>
      <p:bldP spid="66616" grpId="0"/>
      <p:bldP spid="66617" grpId="0"/>
      <p:bldP spid="66618" grpId="0" animBg="1"/>
      <p:bldP spid="66619" grpId="0"/>
      <p:bldP spid="66620" grpId="0" animBg="1"/>
      <p:bldP spid="666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Picture 4" descr="Tour-de-Pise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105400" y="609600"/>
            <a:ext cx="3581400" cy="5943600"/>
          </a:xfrm>
          <a:noFill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638800" y="698500"/>
            <a:ext cx="685800" cy="381000"/>
            <a:chOff x="3600" y="1296"/>
            <a:chExt cx="432" cy="240"/>
          </a:xfrm>
        </p:grpSpPr>
        <p:sp>
          <p:nvSpPr>
            <p:cNvPr id="15417" name="Oval 6"/>
            <p:cNvSpPr>
              <a:spLocks noChangeArrowheads="1"/>
            </p:cNvSpPr>
            <p:nvPr/>
          </p:nvSpPr>
          <p:spPr bwMode="auto">
            <a:xfrm flipH="1">
              <a:off x="3888" y="1344"/>
              <a:ext cx="144" cy="144"/>
            </a:xfrm>
            <a:prstGeom prst="ellipse">
              <a:avLst/>
            </a:prstGeom>
            <a:solidFill>
              <a:srgbClr val="3333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15418" name="Oval 7"/>
            <p:cNvSpPr>
              <a:spLocks noChangeArrowheads="1"/>
            </p:cNvSpPr>
            <p:nvPr/>
          </p:nvSpPr>
          <p:spPr bwMode="auto">
            <a:xfrm flipH="1">
              <a:off x="3600" y="1296"/>
              <a:ext cx="240" cy="24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/>
            </a:p>
          </p:txBody>
        </p:sp>
      </p:grpSp>
      <p:pic>
        <p:nvPicPr>
          <p:cNvPr id="63496" name="Picture 8" descr="33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94600" y="609600"/>
            <a:ext cx="134778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rgbClr val="00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FF3300"/>
                </a:solidFill>
              </a:rPr>
              <a:t>Tiết 47  </a:t>
            </a:r>
            <a:r>
              <a:rPr lang="en-US" sz="3200" b="1">
                <a:solidFill>
                  <a:srgbClr val="FF3300"/>
                </a:solidFill>
              </a:rPr>
              <a:t> Hàm số y = ax</a:t>
            </a:r>
            <a:r>
              <a:rPr lang="en-US" sz="3200" b="1" baseline="30000">
                <a:solidFill>
                  <a:srgbClr val="FF3300"/>
                </a:solidFill>
              </a:rPr>
              <a:t>2</a:t>
            </a:r>
            <a:r>
              <a:rPr lang="en-US" sz="3200" b="1">
                <a:solidFill>
                  <a:srgbClr val="FF3300"/>
                </a:solidFill>
              </a:rPr>
              <a:t> (a </a:t>
            </a:r>
            <a:r>
              <a:rPr lang="en-US" sz="3200">
                <a:solidFill>
                  <a:srgbClr val="FF3300"/>
                </a:solidFill>
              </a:rPr>
              <a:t>≠</a:t>
            </a:r>
            <a:r>
              <a:rPr lang="en-US" sz="3200" b="1">
                <a:solidFill>
                  <a:srgbClr val="FF3300"/>
                </a:solidFill>
              </a:rPr>
              <a:t> 0)</a:t>
            </a:r>
            <a:endParaRPr lang="en-US" sz="3200">
              <a:solidFill>
                <a:srgbClr val="FF3300"/>
              </a:solidFill>
            </a:endParaRPr>
          </a:p>
        </p:txBody>
      </p:sp>
      <p:sp>
        <p:nvSpPr>
          <p:cNvPr id="63498" name="Text Box 10"/>
          <p:cNvSpPr txBox="1">
            <a:spLocks noChangeArrowheads="1"/>
          </p:cNvSpPr>
          <p:nvPr/>
        </p:nvSpPr>
        <p:spPr bwMode="auto">
          <a:xfrm>
            <a:off x="0" y="609600"/>
            <a:ext cx="3476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CC"/>
                </a:solidFill>
                <a:latin typeface=".VnTime" pitchFamily="34" charset="0"/>
              </a:rPr>
              <a:t>1. </a:t>
            </a:r>
            <a:r>
              <a:rPr lang="en-US" b="1" u="sng">
                <a:solidFill>
                  <a:srgbClr val="0000CC"/>
                </a:solidFill>
                <a:latin typeface=".VnTime" pitchFamily="34" charset="0"/>
              </a:rPr>
              <a:t>VÝ dô më ®Çu</a:t>
            </a:r>
            <a:r>
              <a:rPr lang="en-US" b="1">
                <a:solidFill>
                  <a:srgbClr val="0000CC"/>
                </a:solidFill>
                <a:latin typeface=".VnTime" pitchFamily="34" charset="0"/>
              </a:rPr>
              <a:t>.</a:t>
            </a:r>
          </a:p>
        </p:txBody>
      </p:sp>
      <p:sp>
        <p:nvSpPr>
          <p:cNvPr id="63499" name="Rectangle 11"/>
          <p:cNvSpPr>
            <a:spLocks noChangeArrowheads="1"/>
          </p:cNvSpPr>
          <p:nvPr/>
        </p:nvSpPr>
        <p:spPr bwMode="auto">
          <a:xfrm>
            <a:off x="0" y="1041400"/>
            <a:ext cx="5029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 T¹i ®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Ønh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th¸p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nghiªng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Pi-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da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, ë I-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ta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-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li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-a,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Ga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-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li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-lª (</a:t>
            </a:r>
            <a:r>
              <a:rPr lang="en-US" sz="1800" b="1" dirty="0" err="1">
                <a:solidFill>
                  <a:srgbClr val="0000FF"/>
                </a:solidFill>
                <a:latin typeface="Times New Roman" pitchFamily="18" charset="0"/>
              </a:rPr>
              <a:t>hình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bªn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) ®·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th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¶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hai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qu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¶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cÇu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b»ng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ch</a:t>
            </a:r>
            <a:r>
              <a:rPr lang="en-US" sz="1800" b="1" dirty="0" err="1">
                <a:solidFill>
                  <a:srgbClr val="0000FF"/>
                </a:solidFill>
                <a:latin typeface="Times New Roman" pitchFamily="18" charset="0"/>
              </a:rPr>
              <a:t>ì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cã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träng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l­îng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kh¸c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nhau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®Ó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lµm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thÝ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nghiÖm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nghiªn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cøu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chuyÓn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®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éng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cña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mét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vËt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r¬i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 dirty="0" err="1">
                <a:solidFill>
                  <a:srgbClr val="0000FF"/>
                </a:solidFill>
                <a:latin typeface=".VnTime" pitchFamily="34" charset="0"/>
              </a:rPr>
              <a:t>tù</a:t>
            </a:r>
            <a:r>
              <a:rPr lang="en-US" sz="1800" b="1" dirty="0">
                <a:solidFill>
                  <a:srgbClr val="0000FF"/>
                </a:solidFill>
                <a:latin typeface=".VnTime" pitchFamily="34" charset="0"/>
              </a:rPr>
              <a:t> do.</a:t>
            </a:r>
          </a:p>
        </p:txBody>
      </p:sp>
      <p:sp>
        <p:nvSpPr>
          <p:cNvPr id="63500" name="Rectangle 12"/>
          <p:cNvSpPr>
            <a:spLocks noChangeArrowheads="1"/>
          </p:cNvSpPr>
          <p:nvPr/>
        </p:nvSpPr>
        <p:spPr bwMode="auto">
          <a:xfrm>
            <a:off x="0" y="3276600"/>
            <a:ext cx="5029200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800" b="1">
                <a:solidFill>
                  <a:srgbClr val="0000FF"/>
                </a:solidFill>
                <a:latin typeface=".VnTime" pitchFamily="34" charset="0"/>
              </a:rPr>
              <a:t>   Qu·ng ®­êng chuyÓn ®éng s cña nã ®­îc biÓu diÔn gÇn ®óng bëi c«ng thøc</a:t>
            </a:r>
            <a:r>
              <a:rPr lang="en-US" sz="1800">
                <a:solidFill>
                  <a:srgbClr val="0000FF"/>
                </a:solidFill>
                <a:latin typeface=".VnTime" pitchFamily="34" charset="0"/>
              </a:rPr>
              <a:t>:</a:t>
            </a:r>
            <a:endParaRPr lang="en-US" sz="2000" b="1" baseline="30000">
              <a:solidFill>
                <a:srgbClr val="FF0000"/>
              </a:solidFill>
              <a:latin typeface=".VnTime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sz="1800" b="1">
                <a:solidFill>
                  <a:srgbClr val="0000FF"/>
                </a:solidFill>
                <a:latin typeface=".VnTime" pitchFamily="34" charset="0"/>
              </a:rPr>
              <a:t>   Trong ®ã t lµ thêi gian tÝnh b»ng gi©y, s tÝnh b»ng mÐt.</a:t>
            </a:r>
          </a:p>
        </p:txBody>
      </p:sp>
      <p:sp>
        <p:nvSpPr>
          <p:cNvPr id="63501" name="Rectangle 13"/>
          <p:cNvSpPr>
            <a:spLocks noChangeArrowheads="1"/>
          </p:cNvSpPr>
          <p:nvPr/>
        </p:nvSpPr>
        <p:spPr bwMode="auto">
          <a:xfrm>
            <a:off x="0" y="2162175"/>
            <a:ext cx="49545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1800" b="1">
                <a:solidFill>
                  <a:srgbClr val="0000FF"/>
                </a:solidFill>
                <a:latin typeface=".VnTime" pitchFamily="34" charset="0"/>
              </a:rPr>
              <a:t>  ¤ng kh¼ng ®Þnh r»ng, khi mét vËt r¬i tù do (kh«ng kÓ ®Õn søc c¶n cña kh«ng khÝ), vËn tèc cña nã </a:t>
            </a:r>
            <a:r>
              <a:rPr lang="en-US" sz="1800" b="1">
                <a:solidFill>
                  <a:srgbClr val="0000FF"/>
                </a:solidFill>
                <a:latin typeface="Times New Roman" pitchFamily="18" charset="0"/>
              </a:rPr>
              <a:t>tăng</a:t>
            </a:r>
            <a:r>
              <a:rPr lang="en-US" sz="180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1800" b="1">
                <a:solidFill>
                  <a:srgbClr val="0000FF"/>
                </a:solidFill>
                <a:latin typeface=".VnTime" pitchFamily="34" charset="0"/>
              </a:rPr>
              <a:t>dÇn vµ kh«ng phô thuéc vµo träng l­îng cña vËt.</a:t>
            </a: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 flipH="1">
            <a:off x="6248400" y="457200"/>
            <a:ext cx="609600" cy="609600"/>
            <a:chOff x="1920" y="2448"/>
            <a:chExt cx="1804" cy="1303"/>
          </a:xfrm>
        </p:grpSpPr>
        <p:sp>
          <p:nvSpPr>
            <p:cNvPr id="15373" name="AutoShape 15"/>
            <p:cNvSpPr>
              <a:spLocks noChangeAspect="1" noChangeArrowheads="1" noTextEdit="1"/>
            </p:cNvSpPr>
            <p:nvPr/>
          </p:nvSpPr>
          <p:spPr bwMode="auto">
            <a:xfrm>
              <a:off x="1920" y="2448"/>
              <a:ext cx="1536" cy="1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74" name="Freeform 16"/>
            <p:cNvSpPr>
              <a:spLocks/>
            </p:cNvSpPr>
            <p:nvPr/>
          </p:nvSpPr>
          <p:spPr bwMode="auto">
            <a:xfrm>
              <a:off x="2301" y="3064"/>
              <a:ext cx="318" cy="258"/>
            </a:xfrm>
            <a:custGeom>
              <a:avLst/>
              <a:gdLst>
                <a:gd name="T0" fmla="*/ 257 w 318"/>
                <a:gd name="T1" fmla="*/ 0 h 517"/>
                <a:gd name="T2" fmla="*/ 250 w 318"/>
                <a:gd name="T3" fmla="*/ 1 h 517"/>
                <a:gd name="T4" fmla="*/ 232 w 318"/>
                <a:gd name="T5" fmla="*/ 5 h 517"/>
                <a:gd name="T6" fmla="*/ 206 w 318"/>
                <a:gd name="T7" fmla="*/ 9 h 517"/>
                <a:gd name="T8" fmla="*/ 177 w 318"/>
                <a:gd name="T9" fmla="*/ 14 h 517"/>
                <a:gd name="T10" fmla="*/ 147 w 318"/>
                <a:gd name="T11" fmla="*/ 20 h 517"/>
                <a:gd name="T12" fmla="*/ 117 w 318"/>
                <a:gd name="T13" fmla="*/ 26 h 517"/>
                <a:gd name="T14" fmla="*/ 95 w 318"/>
                <a:gd name="T15" fmla="*/ 31 h 517"/>
                <a:gd name="T16" fmla="*/ 82 w 318"/>
                <a:gd name="T17" fmla="*/ 34 h 517"/>
                <a:gd name="T18" fmla="*/ 74 w 318"/>
                <a:gd name="T19" fmla="*/ 37 h 517"/>
                <a:gd name="T20" fmla="*/ 64 w 318"/>
                <a:gd name="T21" fmla="*/ 40 h 517"/>
                <a:gd name="T22" fmla="*/ 55 w 318"/>
                <a:gd name="T23" fmla="*/ 45 h 517"/>
                <a:gd name="T24" fmla="*/ 45 w 318"/>
                <a:gd name="T25" fmla="*/ 49 h 517"/>
                <a:gd name="T26" fmla="*/ 37 w 318"/>
                <a:gd name="T27" fmla="*/ 54 h 517"/>
                <a:gd name="T28" fmla="*/ 29 w 318"/>
                <a:gd name="T29" fmla="*/ 58 h 517"/>
                <a:gd name="T30" fmla="*/ 23 w 318"/>
                <a:gd name="T31" fmla="*/ 63 h 517"/>
                <a:gd name="T32" fmla="*/ 20 w 318"/>
                <a:gd name="T33" fmla="*/ 67 h 517"/>
                <a:gd name="T34" fmla="*/ 7 w 318"/>
                <a:gd name="T35" fmla="*/ 113 h 517"/>
                <a:gd name="T36" fmla="*/ 1 w 318"/>
                <a:gd name="T37" fmla="*/ 177 h 517"/>
                <a:gd name="T38" fmla="*/ 0 w 318"/>
                <a:gd name="T39" fmla="*/ 234 h 517"/>
                <a:gd name="T40" fmla="*/ 0 w 318"/>
                <a:gd name="T41" fmla="*/ 258 h 517"/>
                <a:gd name="T42" fmla="*/ 281 w 318"/>
                <a:gd name="T43" fmla="*/ 120 h 517"/>
                <a:gd name="T44" fmla="*/ 318 w 318"/>
                <a:gd name="T45" fmla="*/ 13 h 517"/>
                <a:gd name="T46" fmla="*/ 257 w 318"/>
                <a:gd name="T47" fmla="*/ 0 h 51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18"/>
                <a:gd name="T73" fmla="*/ 0 h 517"/>
                <a:gd name="T74" fmla="*/ 318 w 318"/>
                <a:gd name="T75" fmla="*/ 517 h 51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18" h="517">
                  <a:moveTo>
                    <a:pt x="257" y="0"/>
                  </a:moveTo>
                  <a:lnTo>
                    <a:pt x="250" y="3"/>
                  </a:lnTo>
                  <a:lnTo>
                    <a:pt x="232" y="10"/>
                  </a:lnTo>
                  <a:lnTo>
                    <a:pt x="206" y="19"/>
                  </a:lnTo>
                  <a:lnTo>
                    <a:pt x="177" y="29"/>
                  </a:lnTo>
                  <a:lnTo>
                    <a:pt x="147" y="41"/>
                  </a:lnTo>
                  <a:lnTo>
                    <a:pt x="117" y="52"/>
                  </a:lnTo>
                  <a:lnTo>
                    <a:pt x="95" y="62"/>
                  </a:lnTo>
                  <a:lnTo>
                    <a:pt x="82" y="68"/>
                  </a:lnTo>
                  <a:lnTo>
                    <a:pt x="74" y="74"/>
                  </a:lnTo>
                  <a:lnTo>
                    <a:pt x="64" y="81"/>
                  </a:lnTo>
                  <a:lnTo>
                    <a:pt x="55" y="90"/>
                  </a:lnTo>
                  <a:lnTo>
                    <a:pt x="45" y="98"/>
                  </a:lnTo>
                  <a:lnTo>
                    <a:pt x="37" y="108"/>
                  </a:lnTo>
                  <a:lnTo>
                    <a:pt x="29" y="117"/>
                  </a:lnTo>
                  <a:lnTo>
                    <a:pt x="23" y="126"/>
                  </a:lnTo>
                  <a:lnTo>
                    <a:pt x="20" y="134"/>
                  </a:lnTo>
                  <a:lnTo>
                    <a:pt x="7" y="227"/>
                  </a:lnTo>
                  <a:lnTo>
                    <a:pt x="1" y="354"/>
                  </a:lnTo>
                  <a:lnTo>
                    <a:pt x="0" y="468"/>
                  </a:lnTo>
                  <a:lnTo>
                    <a:pt x="0" y="517"/>
                  </a:lnTo>
                  <a:lnTo>
                    <a:pt x="281" y="241"/>
                  </a:lnTo>
                  <a:lnTo>
                    <a:pt x="318" y="27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C66B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75" name="Freeform 17"/>
            <p:cNvSpPr>
              <a:spLocks/>
            </p:cNvSpPr>
            <p:nvPr/>
          </p:nvSpPr>
          <p:spPr bwMode="auto">
            <a:xfrm>
              <a:off x="2603" y="3088"/>
              <a:ext cx="202" cy="120"/>
            </a:xfrm>
            <a:custGeom>
              <a:avLst/>
              <a:gdLst>
                <a:gd name="T0" fmla="*/ 91 w 202"/>
                <a:gd name="T1" fmla="*/ 0 h 241"/>
                <a:gd name="T2" fmla="*/ 0 w 202"/>
                <a:gd name="T3" fmla="*/ 18 h 241"/>
                <a:gd name="T4" fmla="*/ 102 w 202"/>
                <a:gd name="T5" fmla="*/ 120 h 241"/>
                <a:gd name="T6" fmla="*/ 202 w 202"/>
                <a:gd name="T7" fmla="*/ 58 h 241"/>
                <a:gd name="T8" fmla="*/ 91 w 202"/>
                <a:gd name="T9" fmla="*/ 0 h 2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2"/>
                <a:gd name="T16" fmla="*/ 0 h 241"/>
                <a:gd name="T17" fmla="*/ 202 w 202"/>
                <a:gd name="T18" fmla="*/ 241 h 2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2" h="241">
                  <a:moveTo>
                    <a:pt x="91" y="0"/>
                  </a:moveTo>
                  <a:lnTo>
                    <a:pt x="0" y="37"/>
                  </a:lnTo>
                  <a:lnTo>
                    <a:pt x="102" y="241"/>
                  </a:lnTo>
                  <a:lnTo>
                    <a:pt x="202" y="11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FFFFE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76" name="Freeform 18"/>
            <p:cNvSpPr>
              <a:spLocks/>
            </p:cNvSpPr>
            <p:nvPr/>
          </p:nvSpPr>
          <p:spPr bwMode="auto">
            <a:xfrm>
              <a:off x="2925" y="3051"/>
              <a:ext cx="599" cy="585"/>
            </a:xfrm>
            <a:custGeom>
              <a:avLst/>
              <a:gdLst>
                <a:gd name="T0" fmla="*/ 88 w 599"/>
                <a:gd name="T1" fmla="*/ 119 h 1171"/>
                <a:gd name="T2" fmla="*/ 100 w 599"/>
                <a:gd name="T3" fmla="*/ 165 h 1171"/>
                <a:gd name="T4" fmla="*/ 85 w 599"/>
                <a:gd name="T5" fmla="*/ 188 h 1171"/>
                <a:gd name="T6" fmla="*/ 62 w 599"/>
                <a:gd name="T7" fmla="*/ 218 h 1171"/>
                <a:gd name="T8" fmla="*/ 54 w 599"/>
                <a:gd name="T9" fmla="*/ 235 h 1171"/>
                <a:gd name="T10" fmla="*/ 41 w 599"/>
                <a:gd name="T11" fmla="*/ 288 h 1171"/>
                <a:gd name="T12" fmla="*/ 53 w 599"/>
                <a:gd name="T13" fmla="*/ 366 h 1171"/>
                <a:gd name="T14" fmla="*/ 20 w 599"/>
                <a:gd name="T15" fmla="*/ 578 h 1171"/>
                <a:gd name="T16" fmla="*/ 68 w 599"/>
                <a:gd name="T17" fmla="*/ 580 h 1171"/>
                <a:gd name="T18" fmla="*/ 130 w 599"/>
                <a:gd name="T19" fmla="*/ 583 h 1171"/>
                <a:gd name="T20" fmla="*/ 177 w 599"/>
                <a:gd name="T21" fmla="*/ 585 h 1171"/>
                <a:gd name="T22" fmla="*/ 212 w 599"/>
                <a:gd name="T23" fmla="*/ 578 h 1171"/>
                <a:gd name="T24" fmla="*/ 232 w 599"/>
                <a:gd name="T25" fmla="*/ 572 h 1171"/>
                <a:gd name="T26" fmla="*/ 227 w 599"/>
                <a:gd name="T27" fmla="*/ 370 h 1171"/>
                <a:gd name="T28" fmla="*/ 235 w 599"/>
                <a:gd name="T29" fmla="*/ 338 h 1171"/>
                <a:gd name="T30" fmla="*/ 278 w 599"/>
                <a:gd name="T31" fmla="*/ 355 h 1171"/>
                <a:gd name="T32" fmla="*/ 318 w 599"/>
                <a:gd name="T33" fmla="*/ 367 h 1171"/>
                <a:gd name="T34" fmla="*/ 350 w 599"/>
                <a:gd name="T35" fmla="*/ 371 h 1171"/>
                <a:gd name="T36" fmla="*/ 385 w 599"/>
                <a:gd name="T37" fmla="*/ 375 h 1171"/>
                <a:gd name="T38" fmla="*/ 449 w 599"/>
                <a:gd name="T39" fmla="*/ 374 h 1171"/>
                <a:gd name="T40" fmla="*/ 530 w 599"/>
                <a:gd name="T41" fmla="*/ 357 h 1171"/>
                <a:gd name="T42" fmla="*/ 566 w 599"/>
                <a:gd name="T43" fmla="*/ 340 h 1171"/>
                <a:gd name="T44" fmla="*/ 584 w 599"/>
                <a:gd name="T45" fmla="*/ 327 h 1171"/>
                <a:gd name="T46" fmla="*/ 594 w 599"/>
                <a:gd name="T47" fmla="*/ 288 h 1171"/>
                <a:gd name="T48" fmla="*/ 566 w 599"/>
                <a:gd name="T49" fmla="*/ 267 h 1171"/>
                <a:gd name="T50" fmla="*/ 480 w 599"/>
                <a:gd name="T51" fmla="*/ 199 h 1171"/>
                <a:gd name="T52" fmla="*/ 458 w 599"/>
                <a:gd name="T53" fmla="*/ 197 h 1171"/>
                <a:gd name="T54" fmla="*/ 431 w 599"/>
                <a:gd name="T55" fmla="*/ 196 h 1171"/>
                <a:gd name="T56" fmla="*/ 410 w 599"/>
                <a:gd name="T57" fmla="*/ 199 h 1171"/>
                <a:gd name="T58" fmla="*/ 386 w 599"/>
                <a:gd name="T59" fmla="*/ 202 h 1171"/>
                <a:gd name="T60" fmla="*/ 377 w 599"/>
                <a:gd name="T61" fmla="*/ 200 h 1171"/>
                <a:gd name="T62" fmla="*/ 338 w 599"/>
                <a:gd name="T63" fmla="*/ 166 h 1171"/>
                <a:gd name="T64" fmla="*/ 296 w 599"/>
                <a:gd name="T65" fmla="*/ 131 h 1171"/>
                <a:gd name="T66" fmla="*/ 272 w 599"/>
                <a:gd name="T67" fmla="*/ 117 h 1171"/>
                <a:gd name="T68" fmla="*/ 251 w 599"/>
                <a:gd name="T69" fmla="*/ 94 h 1171"/>
                <a:gd name="T70" fmla="*/ 222 w 599"/>
                <a:gd name="T71" fmla="*/ 80 h 1171"/>
                <a:gd name="T72" fmla="*/ 197 w 599"/>
                <a:gd name="T73" fmla="*/ 72 h 1171"/>
                <a:gd name="T74" fmla="*/ 187 w 599"/>
                <a:gd name="T75" fmla="*/ 61 h 1171"/>
                <a:gd name="T76" fmla="*/ 167 w 599"/>
                <a:gd name="T77" fmla="*/ 38 h 1171"/>
                <a:gd name="T78" fmla="*/ 141 w 599"/>
                <a:gd name="T79" fmla="*/ 29 h 1171"/>
                <a:gd name="T80" fmla="*/ 111 w 599"/>
                <a:gd name="T81" fmla="*/ 24 h 1171"/>
                <a:gd name="T82" fmla="*/ 91 w 599"/>
                <a:gd name="T83" fmla="*/ 23 h 1171"/>
                <a:gd name="T84" fmla="*/ 75 w 599"/>
                <a:gd name="T85" fmla="*/ 16 h 1171"/>
                <a:gd name="T86" fmla="*/ 68 w 599"/>
                <a:gd name="T87" fmla="*/ 13 h 117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99"/>
                <a:gd name="T133" fmla="*/ 0 h 1171"/>
                <a:gd name="T134" fmla="*/ 599 w 599"/>
                <a:gd name="T135" fmla="*/ 1171 h 117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99" h="1171">
                  <a:moveTo>
                    <a:pt x="0" y="81"/>
                  </a:moveTo>
                  <a:lnTo>
                    <a:pt x="85" y="224"/>
                  </a:lnTo>
                  <a:lnTo>
                    <a:pt x="88" y="238"/>
                  </a:lnTo>
                  <a:lnTo>
                    <a:pt x="93" y="272"/>
                  </a:lnTo>
                  <a:lnTo>
                    <a:pt x="97" y="309"/>
                  </a:lnTo>
                  <a:lnTo>
                    <a:pt x="100" y="331"/>
                  </a:lnTo>
                  <a:lnTo>
                    <a:pt x="97" y="340"/>
                  </a:lnTo>
                  <a:lnTo>
                    <a:pt x="93" y="356"/>
                  </a:lnTo>
                  <a:lnTo>
                    <a:pt x="85" y="376"/>
                  </a:lnTo>
                  <a:lnTo>
                    <a:pt x="77" y="396"/>
                  </a:lnTo>
                  <a:lnTo>
                    <a:pt x="69" y="418"/>
                  </a:lnTo>
                  <a:lnTo>
                    <a:pt x="62" y="436"/>
                  </a:lnTo>
                  <a:lnTo>
                    <a:pt x="57" y="448"/>
                  </a:lnTo>
                  <a:lnTo>
                    <a:pt x="55" y="453"/>
                  </a:lnTo>
                  <a:lnTo>
                    <a:pt x="54" y="471"/>
                  </a:lnTo>
                  <a:lnTo>
                    <a:pt x="49" y="510"/>
                  </a:lnTo>
                  <a:lnTo>
                    <a:pt x="44" y="553"/>
                  </a:lnTo>
                  <a:lnTo>
                    <a:pt x="41" y="576"/>
                  </a:lnTo>
                  <a:lnTo>
                    <a:pt x="42" y="608"/>
                  </a:lnTo>
                  <a:lnTo>
                    <a:pt x="47" y="671"/>
                  </a:lnTo>
                  <a:lnTo>
                    <a:pt x="53" y="732"/>
                  </a:lnTo>
                  <a:lnTo>
                    <a:pt x="55" y="758"/>
                  </a:lnTo>
                  <a:lnTo>
                    <a:pt x="15" y="1157"/>
                  </a:lnTo>
                  <a:lnTo>
                    <a:pt x="20" y="1157"/>
                  </a:lnTo>
                  <a:lnTo>
                    <a:pt x="30" y="1158"/>
                  </a:lnTo>
                  <a:lnTo>
                    <a:pt x="48" y="1159"/>
                  </a:lnTo>
                  <a:lnTo>
                    <a:pt x="68" y="1160"/>
                  </a:lnTo>
                  <a:lnTo>
                    <a:pt x="89" y="1162"/>
                  </a:lnTo>
                  <a:lnTo>
                    <a:pt x="110" y="1164"/>
                  </a:lnTo>
                  <a:lnTo>
                    <a:pt x="130" y="1166"/>
                  </a:lnTo>
                  <a:lnTo>
                    <a:pt x="144" y="1169"/>
                  </a:lnTo>
                  <a:lnTo>
                    <a:pt x="162" y="1171"/>
                  </a:lnTo>
                  <a:lnTo>
                    <a:pt x="177" y="1170"/>
                  </a:lnTo>
                  <a:lnTo>
                    <a:pt x="190" y="1166"/>
                  </a:lnTo>
                  <a:lnTo>
                    <a:pt x="202" y="1162"/>
                  </a:lnTo>
                  <a:lnTo>
                    <a:pt x="212" y="1156"/>
                  </a:lnTo>
                  <a:lnTo>
                    <a:pt x="221" y="1151"/>
                  </a:lnTo>
                  <a:lnTo>
                    <a:pt x="227" y="1147"/>
                  </a:lnTo>
                  <a:lnTo>
                    <a:pt x="232" y="1144"/>
                  </a:lnTo>
                  <a:lnTo>
                    <a:pt x="237" y="1068"/>
                  </a:lnTo>
                  <a:lnTo>
                    <a:pt x="234" y="905"/>
                  </a:lnTo>
                  <a:lnTo>
                    <a:pt x="227" y="741"/>
                  </a:lnTo>
                  <a:lnTo>
                    <a:pt x="223" y="667"/>
                  </a:lnTo>
                  <a:lnTo>
                    <a:pt x="227" y="670"/>
                  </a:lnTo>
                  <a:lnTo>
                    <a:pt x="235" y="676"/>
                  </a:lnTo>
                  <a:lnTo>
                    <a:pt x="246" y="687"/>
                  </a:lnTo>
                  <a:lnTo>
                    <a:pt x="262" y="698"/>
                  </a:lnTo>
                  <a:lnTo>
                    <a:pt x="278" y="711"/>
                  </a:lnTo>
                  <a:lnTo>
                    <a:pt x="293" y="721"/>
                  </a:lnTo>
                  <a:lnTo>
                    <a:pt x="308" y="731"/>
                  </a:lnTo>
                  <a:lnTo>
                    <a:pt x="318" y="735"/>
                  </a:lnTo>
                  <a:lnTo>
                    <a:pt x="328" y="738"/>
                  </a:lnTo>
                  <a:lnTo>
                    <a:pt x="338" y="740"/>
                  </a:lnTo>
                  <a:lnTo>
                    <a:pt x="350" y="743"/>
                  </a:lnTo>
                  <a:lnTo>
                    <a:pt x="362" y="746"/>
                  </a:lnTo>
                  <a:lnTo>
                    <a:pt x="373" y="748"/>
                  </a:lnTo>
                  <a:lnTo>
                    <a:pt x="385" y="750"/>
                  </a:lnTo>
                  <a:lnTo>
                    <a:pt x="398" y="751"/>
                  </a:lnTo>
                  <a:lnTo>
                    <a:pt x="411" y="751"/>
                  </a:lnTo>
                  <a:lnTo>
                    <a:pt x="449" y="748"/>
                  </a:lnTo>
                  <a:lnTo>
                    <a:pt x="480" y="740"/>
                  </a:lnTo>
                  <a:lnTo>
                    <a:pt x="507" y="727"/>
                  </a:lnTo>
                  <a:lnTo>
                    <a:pt x="530" y="714"/>
                  </a:lnTo>
                  <a:lnTo>
                    <a:pt x="547" y="701"/>
                  </a:lnTo>
                  <a:lnTo>
                    <a:pt x="559" y="689"/>
                  </a:lnTo>
                  <a:lnTo>
                    <a:pt x="566" y="681"/>
                  </a:lnTo>
                  <a:lnTo>
                    <a:pt x="568" y="678"/>
                  </a:lnTo>
                  <a:lnTo>
                    <a:pt x="573" y="672"/>
                  </a:lnTo>
                  <a:lnTo>
                    <a:pt x="584" y="655"/>
                  </a:lnTo>
                  <a:lnTo>
                    <a:pt x="594" y="628"/>
                  </a:lnTo>
                  <a:lnTo>
                    <a:pt x="599" y="595"/>
                  </a:lnTo>
                  <a:lnTo>
                    <a:pt x="594" y="577"/>
                  </a:lnTo>
                  <a:lnTo>
                    <a:pt x="583" y="558"/>
                  </a:lnTo>
                  <a:lnTo>
                    <a:pt x="571" y="540"/>
                  </a:lnTo>
                  <a:lnTo>
                    <a:pt x="566" y="534"/>
                  </a:lnTo>
                  <a:lnTo>
                    <a:pt x="486" y="399"/>
                  </a:lnTo>
                  <a:lnTo>
                    <a:pt x="485" y="399"/>
                  </a:lnTo>
                  <a:lnTo>
                    <a:pt x="480" y="398"/>
                  </a:lnTo>
                  <a:lnTo>
                    <a:pt x="474" y="396"/>
                  </a:lnTo>
                  <a:lnTo>
                    <a:pt x="466" y="395"/>
                  </a:lnTo>
                  <a:lnTo>
                    <a:pt x="458" y="394"/>
                  </a:lnTo>
                  <a:lnTo>
                    <a:pt x="449" y="393"/>
                  </a:lnTo>
                  <a:lnTo>
                    <a:pt x="439" y="393"/>
                  </a:lnTo>
                  <a:lnTo>
                    <a:pt x="431" y="393"/>
                  </a:lnTo>
                  <a:lnTo>
                    <a:pt x="425" y="394"/>
                  </a:lnTo>
                  <a:lnTo>
                    <a:pt x="418" y="395"/>
                  </a:lnTo>
                  <a:lnTo>
                    <a:pt x="410" y="398"/>
                  </a:lnTo>
                  <a:lnTo>
                    <a:pt x="402" y="400"/>
                  </a:lnTo>
                  <a:lnTo>
                    <a:pt x="393" y="402"/>
                  </a:lnTo>
                  <a:lnTo>
                    <a:pt x="386" y="404"/>
                  </a:lnTo>
                  <a:lnTo>
                    <a:pt x="382" y="406"/>
                  </a:lnTo>
                  <a:lnTo>
                    <a:pt x="380" y="407"/>
                  </a:lnTo>
                  <a:lnTo>
                    <a:pt x="377" y="401"/>
                  </a:lnTo>
                  <a:lnTo>
                    <a:pt x="368" y="384"/>
                  </a:lnTo>
                  <a:lnTo>
                    <a:pt x="355" y="361"/>
                  </a:lnTo>
                  <a:lnTo>
                    <a:pt x="338" y="333"/>
                  </a:lnTo>
                  <a:lnTo>
                    <a:pt x="323" y="305"/>
                  </a:lnTo>
                  <a:lnTo>
                    <a:pt x="308" y="281"/>
                  </a:lnTo>
                  <a:lnTo>
                    <a:pt x="296" y="262"/>
                  </a:lnTo>
                  <a:lnTo>
                    <a:pt x="289" y="252"/>
                  </a:lnTo>
                  <a:lnTo>
                    <a:pt x="281" y="244"/>
                  </a:lnTo>
                  <a:lnTo>
                    <a:pt x="272" y="234"/>
                  </a:lnTo>
                  <a:lnTo>
                    <a:pt x="264" y="220"/>
                  </a:lnTo>
                  <a:lnTo>
                    <a:pt x="257" y="200"/>
                  </a:lnTo>
                  <a:lnTo>
                    <a:pt x="251" y="189"/>
                  </a:lnTo>
                  <a:lnTo>
                    <a:pt x="243" y="179"/>
                  </a:lnTo>
                  <a:lnTo>
                    <a:pt x="232" y="168"/>
                  </a:lnTo>
                  <a:lnTo>
                    <a:pt x="222" y="160"/>
                  </a:lnTo>
                  <a:lnTo>
                    <a:pt x="211" y="153"/>
                  </a:lnTo>
                  <a:lnTo>
                    <a:pt x="203" y="147"/>
                  </a:lnTo>
                  <a:lnTo>
                    <a:pt x="197" y="144"/>
                  </a:lnTo>
                  <a:lnTo>
                    <a:pt x="195" y="143"/>
                  </a:lnTo>
                  <a:lnTo>
                    <a:pt x="192" y="137"/>
                  </a:lnTo>
                  <a:lnTo>
                    <a:pt x="187" y="122"/>
                  </a:lnTo>
                  <a:lnTo>
                    <a:pt x="180" y="103"/>
                  </a:lnTo>
                  <a:lnTo>
                    <a:pt x="171" y="84"/>
                  </a:lnTo>
                  <a:lnTo>
                    <a:pt x="167" y="76"/>
                  </a:lnTo>
                  <a:lnTo>
                    <a:pt x="158" y="68"/>
                  </a:lnTo>
                  <a:lnTo>
                    <a:pt x="150" y="62"/>
                  </a:lnTo>
                  <a:lnTo>
                    <a:pt x="141" y="58"/>
                  </a:lnTo>
                  <a:lnTo>
                    <a:pt x="130" y="54"/>
                  </a:lnTo>
                  <a:lnTo>
                    <a:pt x="121" y="52"/>
                  </a:lnTo>
                  <a:lnTo>
                    <a:pt x="111" y="49"/>
                  </a:lnTo>
                  <a:lnTo>
                    <a:pt x="104" y="49"/>
                  </a:lnTo>
                  <a:lnTo>
                    <a:pt x="98" y="48"/>
                  </a:lnTo>
                  <a:lnTo>
                    <a:pt x="91" y="46"/>
                  </a:lnTo>
                  <a:lnTo>
                    <a:pt x="85" y="43"/>
                  </a:lnTo>
                  <a:lnTo>
                    <a:pt x="80" y="38"/>
                  </a:lnTo>
                  <a:lnTo>
                    <a:pt x="75" y="33"/>
                  </a:lnTo>
                  <a:lnTo>
                    <a:pt x="71" y="30"/>
                  </a:lnTo>
                  <a:lnTo>
                    <a:pt x="69" y="28"/>
                  </a:lnTo>
                  <a:lnTo>
                    <a:pt x="68" y="26"/>
                  </a:lnTo>
                  <a:lnTo>
                    <a:pt x="20" y="0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AABF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77" name="Freeform 19"/>
            <p:cNvSpPr>
              <a:spLocks/>
            </p:cNvSpPr>
            <p:nvPr/>
          </p:nvSpPr>
          <p:spPr bwMode="auto">
            <a:xfrm>
              <a:off x="2258" y="3088"/>
              <a:ext cx="577" cy="562"/>
            </a:xfrm>
            <a:custGeom>
              <a:avLst/>
              <a:gdLst>
                <a:gd name="T0" fmla="*/ 322 w 577"/>
                <a:gd name="T1" fmla="*/ 1 h 1124"/>
                <a:gd name="T2" fmla="*/ 286 w 577"/>
                <a:gd name="T3" fmla="*/ 7 h 1124"/>
                <a:gd name="T4" fmla="*/ 239 w 577"/>
                <a:gd name="T5" fmla="*/ 15 h 1124"/>
                <a:gd name="T6" fmla="*/ 200 w 577"/>
                <a:gd name="T7" fmla="*/ 24 h 1124"/>
                <a:gd name="T8" fmla="*/ 183 w 577"/>
                <a:gd name="T9" fmla="*/ 30 h 1124"/>
                <a:gd name="T10" fmla="*/ 164 w 577"/>
                <a:gd name="T11" fmla="*/ 37 h 1124"/>
                <a:gd name="T12" fmla="*/ 144 w 577"/>
                <a:gd name="T13" fmla="*/ 46 h 1124"/>
                <a:gd name="T14" fmla="*/ 130 w 577"/>
                <a:gd name="T15" fmla="*/ 57 h 1124"/>
                <a:gd name="T16" fmla="*/ 120 w 577"/>
                <a:gd name="T17" fmla="*/ 72 h 1124"/>
                <a:gd name="T18" fmla="*/ 121 w 577"/>
                <a:gd name="T19" fmla="*/ 94 h 1124"/>
                <a:gd name="T20" fmla="*/ 135 w 577"/>
                <a:gd name="T21" fmla="*/ 103 h 1124"/>
                <a:gd name="T22" fmla="*/ 139 w 577"/>
                <a:gd name="T23" fmla="*/ 109 h 1124"/>
                <a:gd name="T24" fmla="*/ 133 w 577"/>
                <a:gd name="T25" fmla="*/ 115 h 1124"/>
                <a:gd name="T26" fmla="*/ 97 w 577"/>
                <a:gd name="T27" fmla="*/ 154 h 1124"/>
                <a:gd name="T28" fmla="*/ 47 w 577"/>
                <a:gd name="T29" fmla="*/ 207 h 1124"/>
                <a:gd name="T30" fmla="*/ 11 w 577"/>
                <a:gd name="T31" fmla="*/ 248 h 1124"/>
                <a:gd name="T32" fmla="*/ 4 w 577"/>
                <a:gd name="T33" fmla="*/ 264 h 1124"/>
                <a:gd name="T34" fmla="*/ 0 w 577"/>
                <a:gd name="T35" fmla="*/ 288 h 1124"/>
                <a:gd name="T36" fmla="*/ 6 w 577"/>
                <a:gd name="T37" fmla="*/ 310 h 1124"/>
                <a:gd name="T38" fmla="*/ 33 w 577"/>
                <a:gd name="T39" fmla="*/ 335 h 1124"/>
                <a:gd name="T40" fmla="*/ 69 w 577"/>
                <a:gd name="T41" fmla="*/ 361 h 1124"/>
                <a:gd name="T42" fmla="*/ 94 w 577"/>
                <a:gd name="T43" fmla="*/ 379 h 1124"/>
                <a:gd name="T44" fmla="*/ 56 w 577"/>
                <a:gd name="T45" fmla="*/ 542 h 1124"/>
                <a:gd name="T46" fmla="*/ 577 w 577"/>
                <a:gd name="T47" fmla="*/ 403 h 1124"/>
                <a:gd name="T48" fmla="*/ 552 w 577"/>
                <a:gd name="T49" fmla="*/ 278 h 1124"/>
                <a:gd name="T50" fmla="*/ 559 w 577"/>
                <a:gd name="T51" fmla="*/ 220 h 1124"/>
                <a:gd name="T52" fmla="*/ 557 w 577"/>
                <a:gd name="T53" fmla="*/ 201 h 1124"/>
                <a:gd name="T54" fmla="*/ 547 w 577"/>
                <a:gd name="T55" fmla="*/ 187 h 1124"/>
                <a:gd name="T56" fmla="*/ 532 w 577"/>
                <a:gd name="T57" fmla="*/ 171 h 1124"/>
                <a:gd name="T58" fmla="*/ 519 w 577"/>
                <a:gd name="T59" fmla="*/ 156 h 1124"/>
                <a:gd name="T60" fmla="*/ 507 w 577"/>
                <a:gd name="T61" fmla="*/ 143 h 1124"/>
                <a:gd name="T62" fmla="*/ 456 w 577"/>
                <a:gd name="T63" fmla="*/ 100 h 1124"/>
                <a:gd name="T64" fmla="*/ 388 w 577"/>
                <a:gd name="T65" fmla="*/ 46 h 1124"/>
                <a:gd name="T66" fmla="*/ 339 w 577"/>
                <a:gd name="T67" fmla="*/ 6 h 112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77"/>
                <a:gd name="T103" fmla="*/ 0 h 1124"/>
                <a:gd name="T104" fmla="*/ 577 w 577"/>
                <a:gd name="T105" fmla="*/ 1124 h 112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77" h="1124">
                  <a:moveTo>
                    <a:pt x="331" y="0"/>
                  </a:moveTo>
                  <a:lnTo>
                    <a:pt x="322" y="2"/>
                  </a:lnTo>
                  <a:lnTo>
                    <a:pt x="307" y="7"/>
                  </a:lnTo>
                  <a:lnTo>
                    <a:pt x="286" y="14"/>
                  </a:lnTo>
                  <a:lnTo>
                    <a:pt x="262" y="22"/>
                  </a:lnTo>
                  <a:lnTo>
                    <a:pt x="239" y="31"/>
                  </a:lnTo>
                  <a:lnTo>
                    <a:pt x="218" y="40"/>
                  </a:lnTo>
                  <a:lnTo>
                    <a:pt x="200" y="48"/>
                  </a:lnTo>
                  <a:lnTo>
                    <a:pt x="190" y="54"/>
                  </a:lnTo>
                  <a:lnTo>
                    <a:pt x="183" y="60"/>
                  </a:lnTo>
                  <a:lnTo>
                    <a:pt x="173" y="67"/>
                  </a:lnTo>
                  <a:lnTo>
                    <a:pt x="164" y="75"/>
                  </a:lnTo>
                  <a:lnTo>
                    <a:pt x="154" y="84"/>
                  </a:lnTo>
                  <a:lnTo>
                    <a:pt x="144" y="93"/>
                  </a:lnTo>
                  <a:lnTo>
                    <a:pt x="135" y="103"/>
                  </a:lnTo>
                  <a:lnTo>
                    <a:pt x="130" y="114"/>
                  </a:lnTo>
                  <a:lnTo>
                    <a:pt x="125" y="123"/>
                  </a:lnTo>
                  <a:lnTo>
                    <a:pt x="120" y="144"/>
                  </a:lnTo>
                  <a:lnTo>
                    <a:pt x="119" y="167"/>
                  </a:lnTo>
                  <a:lnTo>
                    <a:pt x="121" y="188"/>
                  </a:lnTo>
                  <a:lnTo>
                    <a:pt x="128" y="200"/>
                  </a:lnTo>
                  <a:lnTo>
                    <a:pt x="135" y="207"/>
                  </a:lnTo>
                  <a:lnTo>
                    <a:pt x="139" y="214"/>
                  </a:lnTo>
                  <a:lnTo>
                    <a:pt x="139" y="219"/>
                  </a:lnTo>
                  <a:lnTo>
                    <a:pt x="139" y="220"/>
                  </a:lnTo>
                  <a:lnTo>
                    <a:pt x="133" y="231"/>
                  </a:lnTo>
                  <a:lnTo>
                    <a:pt x="118" y="264"/>
                  </a:lnTo>
                  <a:lnTo>
                    <a:pt x="97" y="309"/>
                  </a:lnTo>
                  <a:lnTo>
                    <a:pt x="72" y="362"/>
                  </a:lnTo>
                  <a:lnTo>
                    <a:pt x="47" y="415"/>
                  </a:lnTo>
                  <a:lnTo>
                    <a:pt x="26" y="462"/>
                  </a:lnTo>
                  <a:lnTo>
                    <a:pt x="11" y="496"/>
                  </a:lnTo>
                  <a:lnTo>
                    <a:pt x="5" y="513"/>
                  </a:lnTo>
                  <a:lnTo>
                    <a:pt x="4" y="528"/>
                  </a:lnTo>
                  <a:lnTo>
                    <a:pt x="2" y="549"/>
                  </a:lnTo>
                  <a:lnTo>
                    <a:pt x="0" y="576"/>
                  </a:lnTo>
                  <a:lnTo>
                    <a:pt x="2" y="604"/>
                  </a:lnTo>
                  <a:lnTo>
                    <a:pt x="6" y="621"/>
                  </a:lnTo>
                  <a:lnTo>
                    <a:pt x="18" y="644"/>
                  </a:lnTo>
                  <a:lnTo>
                    <a:pt x="33" y="670"/>
                  </a:lnTo>
                  <a:lnTo>
                    <a:pt x="51" y="698"/>
                  </a:lnTo>
                  <a:lnTo>
                    <a:pt x="69" y="723"/>
                  </a:lnTo>
                  <a:lnTo>
                    <a:pt x="84" y="745"/>
                  </a:lnTo>
                  <a:lnTo>
                    <a:pt x="94" y="759"/>
                  </a:lnTo>
                  <a:lnTo>
                    <a:pt x="98" y="765"/>
                  </a:lnTo>
                  <a:lnTo>
                    <a:pt x="56" y="1084"/>
                  </a:lnTo>
                  <a:lnTo>
                    <a:pt x="468" y="1124"/>
                  </a:lnTo>
                  <a:lnTo>
                    <a:pt x="577" y="806"/>
                  </a:lnTo>
                  <a:lnTo>
                    <a:pt x="550" y="581"/>
                  </a:lnTo>
                  <a:lnTo>
                    <a:pt x="552" y="555"/>
                  </a:lnTo>
                  <a:lnTo>
                    <a:pt x="555" y="499"/>
                  </a:lnTo>
                  <a:lnTo>
                    <a:pt x="559" y="440"/>
                  </a:lnTo>
                  <a:lnTo>
                    <a:pt x="560" y="409"/>
                  </a:lnTo>
                  <a:lnTo>
                    <a:pt x="557" y="402"/>
                  </a:lnTo>
                  <a:lnTo>
                    <a:pt x="554" y="390"/>
                  </a:lnTo>
                  <a:lnTo>
                    <a:pt x="547" y="375"/>
                  </a:lnTo>
                  <a:lnTo>
                    <a:pt x="539" y="359"/>
                  </a:lnTo>
                  <a:lnTo>
                    <a:pt x="532" y="342"/>
                  </a:lnTo>
                  <a:lnTo>
                    <a:pt x="524" y="326"/>
                  </a:lnTo>
                  <a:lnTo>
                    <a:pt x="519" y="313"/>
                  </a:lnTo>
                  <a:lnTo>
                    <a:pt x="516" y="304"/>
                  </a:lnTo>
                  <a:lnTo>
                    <a:pt x="507" y="287"/>
                  </a:lnTo>
                  <a:lnTo>
                    <a:pt x="486" y="250"/>
                  </a:lnTo>
                  <a:lnTo>
                    <a:pt x="456" y="200"/>
                  </a:lnTo>
                  <a:lnTo>
                    <a:pt x="422" y="146"/>
                  </a:lnTo>
                  <a:lnTo>
                    <a:pt x="388" y="92"/>
                  </a:lnTo>
                  <a:lnTo>
                    <a:pt x="359" y="45"/>
                  </a:lnTo>
                  <a:lnTo>
                    <a:pt x="339" y="12"/>
                  </a:lnTo>
                  <a:lnTo>
                    <a:pt x="331" y="0"/>
                  </a:lnTo>
                  <a:close/>
                </a:path>
              </a:pathLst>
            </a:custGeom>
            <a:solidFill>
              <a:srgbClr val="AABF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78" name="Freeform 20"/>
            <p:cNvSpPr>
              <a:spLocks/>
            </p:cNvSpPr>
            <p:nvPr/>
          </p:nvSpPr>
          <p:spPr bwMode="auto">
            <a:xfrm>
              <a:off x="2780" y="3086"/>
              <a:ext cx="250" cy="373"/>
            </a:xfrm>
            <a:custGeom>
              <a:avLst/>
              <a:gdLst>
                <a:gd name="T0" fmla="*/ 131 w 250"/>
                <a:gd name="T1" fmla="*/ 7 h 746"/>
                <a:gd name="T2" fmla="*/ 0 w 250"/>
                <a:gd name="T3" fmla="*/ 168 h 746"/>
                <a:gd name="T4" fmla="*/ 1 w 250"/>
                <a:gd name="T5" fmla="*/ 170 h 746"/>
                <a:gd name="T6" fmla="*/ 6 w 250"/>
                <a:gd name="T7" fmla="*/ 175 h 746"/>
                <a:gd name="T8" fmla="*/ 11 w 250"/>
                <a:gd name="T9" fmla="*/ 182 h 746"/>
                <a:gd name="T10" fmla="*/ 18 w 250"/>
                <a:gd name="T11" fmla="*/ 190 h 746"/>
                <a:gd name="T12" fmla="*/ 25 w 250"/>
                <a:gd name="T13" fmla="*/ 199 h 746"/>
                <a:gd name="T14" fmla="*/ 30 w 250"/>
                <a:gd name="T15" fmla="*/ 206 h 746"/>
                <a:gd name="T16" fmla="*/ 34 w 250"/>
                <a:gd name="T17" fmla="*/ 212 h 746"/>
                <a:gd name="T18" fmla="*/ 35 w 250"/>
                <a:gd name="T19" fmla="*/ 216 h 746"/>
                <a:gd name="T20" fmla="*/ 35 w 250"/>
                <a:gd name="T21" fmla="*/ 242 h 746"/>
                <a:gd name="T22" fmla="*/ 34 w 250"/>
                <a:gd name="T23" fmla="*/ 297 h 746"/>
                <a:gd name="T24" fmla="*/ 32 w 250"/>
                <a:gd name="T25" fmla="*/ 350 h 746"/>
                <a:gd name="T26" fmla="*/ 32 w 250"/>
                <a:gd name="T27" fmla="*/ 373 h 746"/>
                <a:gd name="T28" fmla="*/ 203 w 250"/>
                <a:gd name="T29" fmla="*/ 366 h 746"/>
                <a:gd name="T30" fmla="*/ 196 w 250"/>
                <a:gd name="T31" fmla="*/ 257 h 746"/>
                <a:gd name="T32" fmla="*/ 213 w 250"/>
                <a:gd name="T33" fmla="*/ 226 h 746"/>
                <a:gd name="T34" fmla="*/ 209 w 250"/>
                <a:gd name="T35" fmla="*/ 189 h 746"/>
                <a:gd name="T36" fmla="*/ 250 w 250"/>
                <a:gd name="T37" fmla="*/ 109 h 746"/>
                <a:gd name="T38" fmla="*/ 209 w 250"/>
                <a:gd name="T39" fmla="*/ 53 h 746"/>
                <a:gd name="T40" fmla="*/ 151 w 250"/>
                <a:gd name="T41" fmla="*/ 0 h 746"/>
                <a:gd name="T42" fmla="*/ 131 w 250"/>
                <a:gd name="T43" fmla="*/ 7 h 7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0"/>
                <a:gd name="T67" fmla="*/ 0 h 746"/>
                <a:gd name="T68" fmla="*/ 250 w 250"/>
                <a:gd name="T69" fmla="*/ 746 h 7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0" h="746">
                  <a:moveTo>
                    <a:pt x="131" y="14"/>
                  </a:moveTo>
                  <a:lnTo>
                    <a:pt x="0" y="336"/>
                  </a:lnTo>
                  <a:lnTo>
                    <a:pt x="1" y="339"/>
                  </a:lnTo>
                  <a:lnTo>
                    <a:pt x="6" y="349"/>
                  </a:lnTo>
                  <a:lnTo>
                    <a:pt x="11" y="363"/>
                  </a:lnTo>
                  <a:lnTo>
                    <a:pt x="18" y="381"/>
                  </a:lnTo>
                  <a:lnTo>
                    <a:pt x="25" y="398"/>
                  </a:lnTo>
                  <a:lnTo>
                    <a:pt x="30" y="413"/>
                  </a:lnTo>
                  <a:lnTo>
                    <a:pt x="34" y="425"/>
                  </a:lnTo>
                  <a:lnTo>
                    <a:pt x="35" y="432"/>
                  </a:lnTo>
                  <a:lnTo>
                    <a:pt x="35" y="485"/>
                  </a:lnTo>
                  <a:lnTo>
                    <a:pt x="34" y="593"/>
                  </a:lnTo>
                  <a:lnTo>
                    <a:pt x="32" y="699"/>
                  </a:lnTo>
                  <a:lnTo>
                    <a:pt x="32" y="746"/>
                  </a:lnTo>
                  <a:lnTo>
                    <a:pt x="203" y="732"/>
                  </a:lnTo>
                  <a:lnTo>
                    <a:pt x="196" y="513"/>
                  </a:lnTo>
                  <a:lnTo>
                    <a:pt x="213" y="453"/>
                  </a:lnTo>
                  <a:lnTo>
                    <a:pt x="209" y="379"/>
                  </a:lnTo>
                  <a:lnTo>
                    <a:pt x="250" y="218"/>
                  </a:lnTo>
                  <a:lnTo>
                    <a:pt x="209" y="106"/>
                  </a:lnTo>
                  <a:lnTo>
                    <a:pt x="151" y="0"/>
                  </a:lnTo>
                  <a:lnTo>
                    <a:pt x="131" y="14"/>
                  </a:lnTo>
                  <a:close/>
                </a:path>
              </a:pathLst>
            </a:custGeom>
            <a:solidFill>
              <a:srgbClr val="FFFFE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79" name="Freeform 21"/>
            <p:cNvSpPr>
              <a:spLocks/>
            </p:cNvSpPr>
            <p:nvPr/>
          </p:nvSpPr>
          <p:spPr bwMode="auto">
            <a:xfrm>
              <a:off x="2496" y="2833"/>
              <a:ext cx="638" cy="193"/>
            </a:xfrm>
            <a:custGeom>
              <a:avLst/>
              <a:gdLst>
                <a:gd name="T0" fmla="*/ 506 w 638"/>
                <a:gd name="T1" fmla="*/ 69 h 386"/>
                <a:gd name="T2" fmla="*/ 495 w 638"/>
                <a:gd name="T3" fmla="*/ 57 h 386"/>
                <a:gd name="T4" fmla="*/ 476 w 638"/>
                <a:gd name="T5" fmla="*/ 41 h 386"/>
                <a:gd name="T6" fmla="*/ 455 w 638"/>
                <a:gd name="T7" fmla="*/ 26 h 386"/>
                <a:gd name="T8" fmla="*/ 432 w 638"/>
                <a:gd name="T9" fmla="*/ 18 h 386"/>
                <a:gd name="T10" fmla="*/ 404 w 638"/>
                <a:gd name="T11" fmla="*/ 11 h 386"/>
                <a:gd name="T12" fmla="*/ 370 w 638"/>
                <a:gd name="T13" fmla="*/ 4 h 386"/>
                <a:gd name="T14" fmla="*/ 329 w 638"/>
                <a:gd name="T15" fmla="*/ 1 h 386"/>
                <a:gd name="T16" fmla="*/ 295 w 638"/>
                <a:gd name="T17" fmla="*/ 1 h 386"/>
                <a:gd name="T18" fmla="*/ 269 w 638"/>
                <a:gd name="T19" fmla="*/ 3 h 386"/>
                <a:gd name="T20" fmla="*/ 239 w 638"/>
                <a:gd name="T21" fmla="*/ 7 h 386"/>
                <a:gd name="T22" fmla="*/ 211 w 638"/>
                <a:gd name="T23" fmla="*/ 12 h 386"/>
                <a:gd name="T24" fmla="*/ 185 w 638"/>
                <a:gd name="T25" fmla="*/ 20 h 386"/>
                <a:gd name="T26" fmla="*/ 164 w 638"/>
                <a:gd name="T27" fmla="*/ 29 h 386"/>
                <a:gd name="T28" fmla="*/ 149 w 638"/>
                <a:gd name="T29" fmla="*/ 38 h 386"/>
                <a:gd name="T30" fmla="*/ 137 w 638"/>
                <a:gd name="T31" fmla="*/ 45 h 386"/>
                <a:gd name="T32" fmla="*/ 123 w 638"/>
                <a:gd name="T33" fmla="*/ 56 h 386"/>
                <a:gd name="T34" fmla="*/ 107 w 638"/>
                <a:gd name="T35" fmla="*/ 80 h 386"/>
                <a:gd name="T36" fmla="*/ 96 w 638"/>
                <a:gd name="T37" fmla="*/ 105 h 386"/>
                <a:gd name="T38" fmla="*/ 90 w 638"/>
                <a:gd name="T39" fmla="*/ 123 h 386"/>
                <a:gd name="T40" fmla="*/ 88 w 638"/>
                <a:gd name="T41" fmla="*/ 127 h 386"/>
                <a:gd name="T42" fmla="*/ 71 w 638"/>
                <a:gd name="T43" fmla="*/ 140 h 386"/>
                <a:gd name="T44" fmla="*/ 47 w 638"/>
                <a:gd name="T45" fmla="*/ 154 h 386"/>
                <a:gd name="T46" fmla="*/ 29 w 638"/>
                <a:gd name="T47" fmla="*/ 163 h 386"/>
                <a:gd name="T48" fmla="*/ 13 w 638"/>
                <a:gd name="T49" fmla="*/ 173 h 386"/>
                <a:gd name="T50" fmla="*/ 1 w 638"/>
                <a:gd name="T51" fmla="*/ 180 h 386"/>
                <a:gd name="T52" fmla="*/ 1 w 638"/>
                <a:gd name="T53" fmla="*/ 185 h 386"/>
                <a:gd name="T54" fmla="*/ 14 w 638"/>
                <a:gd name="T55" fmla="*/ 192 h 386"/>
                <a:gd name="T56" fmla="*/ 44 w 638"/>
                <a:gd name="T57" fmla="*/ 193 h 386"/>
                <a:gd name="T58" fmla="*/ 80 w 638"/>
                <a:gd name="T59" fmla="*/ 190 h 386"/>
                <a:gd name="T60" fmla="*/ 114 w 638"/>
                <a:gd name="T61" fmla="*/ 186 h 386"/>
                <a:gd name="T62" fmla="*/ 136 w 638"/>
                <a:gd name="T63" fmla="*/ 182 h 386"/>
                <a:gd name="T64" fmla="*/ 487 w 638"/>
                <a:gd name="T65" fmla="*/ 119 h 386"/>
                <a:gd name="T66" fmla="*/ 497 w 638"/>
                <a:gd name="T67" fmla="*/ 118 h 386"/>
                <a:gd name="T68" fmla="*/ 517 w 638"/>
                <a:gd name="T69" fmla="*/ 115 h 386"/>
                <a:gd name="T70" fmla="*/ 540 w 638"/>
                <a:gd name="T71" fmla="*/ 112 h 386"/>
                <a:gd name="T72" fmla="*/ 556 w 638"/>
                <a:gd name="T73" fmla="*/ 110 h 386"/>
                <a:gd name="T74" fmla="*/ 596 w 638"/>
                <a:gd name="T75" fmla="*/ 102 h 386"/>
                <a:gd name="T76" fmla="*/ 620 w 638"/>
                <a:gd name="T77" fmla="*/ 95 h 386"/>
                <a:gd name="T78" fmla="*/ 632 w 638"/>
                <a:gd name="T79" fmla="*/ 88 h 386"/>
                <a:gd name="T80" fmla="*/ 636 w 638"/>
                <a:gd name="T81" fmla="*/ 86 h 386"/>
                <a:gd name="T82" fmla="*/ 638 w 638"/>
                <a:gd name="T83" fmla="*/ 83 h 386"/>
                <a:gd name="T84" fmla="*/ 633 w 638"/>
                <a:gd name="T85" fmla="*/ 80 h 386"/>
                <a:gd name="T86" fmla="*/ 610 w 638"/>
                <a:gd name="T87" fmla="*/ 78 h 386"/>
                <a:gd name="T88" fmla="*/ 567 w 638"/>
                <a:gd name="T89" fmla="*/ 75 h 386"/>
                <a:gd name="T90" fmla="*/ 526 w 638"/>
                <a:gd name="T91" fmla="*/ 74 h 386"/>
                <a:gd name="T92" fmla="*/ 507 w 638"/>
                <a:gd name="T93" fmla="*/ 72 h 38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38"/>
                <a:gd name="T142" fmla="*/ 0 h 386"/>
                <a:gd name="T143" fmla="*/ 638 w 638"/>
                <a:gd name="T144" fmla="*/ 386 h 38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38" h="386">
                  <a:moveTo>
                    <a:pt x="507" y="144"/>
                  </a:moveTo>
                  <a:lnTo>
                    <a:pt x="506" y="138"/>
                  </a:lnTo>
                  <a:lnTo>
                    <a:pt x="502" y="128"/>
                  </a:lnTo>
                  <a:lnTo>
                    <a:pt x="495" y="114"/>
                  </a:lnTo>
                  <a:lnTo>
                    <a:pt x="486" y="98"/>
                  </a:lnTo>
                  <a:lnTo>
                    <a:pt x="476" y="82"/>
                  </a:lnTo>
                  <a:lnTo>
                    <a:pt x="465" y="66"/>
                  </a:lnTo>
                  <a:lnTo>
                    <a:pt x="455" y="53"/>
                  </a:lnTo>
                  <a:lnTo>
                    <a:pt x="444" y="43"/>
                  </a:lnTo>
                  <a:lnTo>
                    <a:pt x="432" y="35"/>
                  </a:lnTo>
                  <a:lnTo>
                    <a:pt x="419" y="28"/>
                  </a:lnTo>
                  <a:lnTo>
                    <a:pt x="404" y="21"/>
                  </a:lnTo>
                  <a:lnTo>
                    <a:pt x="388" y="14"/>
                  </a:lnTo>
                  <a:lnTo>
                    <a:pt x="370" y="8"/>
                  </a:lnTo>
                  <a:lnTo>
                    <a:pt x="350" y="4"/>
                  </a:lnTo>
                  <a:lnTo>
                    <a:pt x="329" y="1"/>
                  </a:lnTo>
                  <a:lnTo>
                    <a:pt x="305" y="0"/>
                  </a:lnTo>
                  <a:lnTo>
                    <a:pt x="295" y="1"/>
                  </a:lnTo>
                  <a:lnTo>
                    <a:pt x="283" y="2"/>
                  </a:lnTo>
                  <a:lnTo>
                    <a:pt x="269" y="6"/>
                  </a:lnTo>
                  <a:lnTo>
                    <a:pt x="254" y="9"/>
                  </a:lnTo>
                  <a:lnTo>
                    <a:pt x="239" y="14"/>
                  </a:lnTo>
                  <a:lnTo>
                    <a:pt x="224" y="19"/>
                  </a:lnTo>
                  <a:lnTo>
                    <a:pt x="211" y="24"/>
                  </a:lnTo>
                  <a:lnTo>
                    <a:pt x="201" y="30"/>
                  </a:lnTo>
                  <a:lnTo>
                    <a:pt x="185" y="40"/>
                  </a:lnTo>
                  <a:lnTo>
                    <a:pt x="174" y="50"/>
                  </a:lnTo>
                  <a:lnTo>
                    <a:pt x="164" y="59"/>
                  </a:lnTo>
                  <a:lnTo>
                    <a:pt x="156" y="67"/>
                  </a:lnTo>
                  <a:lnTo>
                    <a:pt x="149" y="76"/>
                  </a:lnTo>
                  <a:lnTo>
                    <a:pt x="143" y="83"/>
                  </a:lnTo>
                  <a:lnTo>
                    <a:pt x="137" y="90"/>
                  </a:lnTo>
                  <a:lnTo>
                    <a:pt x="133" y="97"/>
                  </a:lnTo>
                  <a:lnTo>
                    <a:pt x="123" y="113"/>
                  </a:lnTo>
                  <a:lnTo>
                    <a:pt x="115" y="134"/>
                  </a:lnTo>
                  <a:lnTo>
                    <a:pt x="107" y="159"/>
                  </a:lnTo>
                  <a:lnTo>
                    <a:pt x="101" y="186"/>
                  </a:lnTo>
                  <a:lnTo>
                    <a:pt x="96" y="211"/>
                  </a:lnTo>
                  <a:lnTo>
                    <a:pt x="93" y="232"/>
                  </a:lnTo>
                  <a:lnTo>
                    <a:pt x="90" y="246"/>
                  </a:lnTo>
                  <a:lnTo>
                    <a:pt x="89" y="251"/>
                  </a:lnTo>
                  <a:lnTo>
                    <a:pt x="88" y="255"/>
                  </a:lnTo>
                  <a:lnTo>
                    <a:pt x="82" y="264"/>
                  </a:lnTo>
                  <a:lnTo>
                    <a:pt x="71" y="279"/>
                  </a:lnTo>
                  <a:lnTo>
                    <a:pt x="55" y="299"/>
                  </a:lnTo>
                  <a:lnTo>
                    <a:pt x="47" y="307"/>
                  </a:lnTo>
                  <a:lnTo>
                    <a:pt x="39" y="316"/>
                  </a:lnTo>
                  <a:lnTo>
                    <a:pt x="29" y="326"/>
                  </a:lnTo>
                  <a:lnTo>
                    <a:pt x="21" y="336"/>
                  </a:lnTo>
                  <a:lnTo>
                    <a:pt x="13" y="345"/>
                  </a:lnTo>
                  <a:lnTo>
                    <a:pt x="6" y="353"/>
                  </a:lnTo>
                  <a:lnTo>
                    <a:pt x="1" y="359"/>
                  </a:lnTo>
                  <a:lnTo>
                    <a:pt x="0" y="363"/>
                  </a:lnTo>
                  <a:lnTo>
                    <a:pt x="1" y="370"/>
                  </a:lnTo>
                  <a:lnTo>
                    <a:pt x="4" y="377"/>
                  </a:lnTo>
                  <a:lnTo>
                    <a:pt x="14" y="383"/>
                  </a:lnTo>
                  <a:lnTo>
                    <a:pt x="31" y="386"/>
                  </a:lnTo>
                  <a:lnTo>
                    <a:pt x="44" y="386"/>
                  </a:lnTo>
                  <a:lnTo>
                    <a:pt x="61" y="384"/>
                  </a:lnTo>
                  <a:lnTo>
                    <a:pt x="80" y="380"/>
                  </a:lnTo>
                  <a:lnTo>
                    <a:pt x="97" y="376"/>
                  </a:lnTo>
                  <a:lnTo>
                    <a:pt x="114" y="371"/>
                  </a:lnTo>
                  <a:lnTo>
                    <a:pt x="127" y="367"/>
                  </a:lnTo>
                  <a:lnTo>
                    <a:pt x="136" y="364"/>
                  </a:lnTo>
                  <a:lnTo>
                    <a:pt x="140" y="363"/>
                  </a:lnTo>
                  <a:lnTo>
                    <a:pt x="487" y="239"/>
                  </a:lnTo>
                  <a:lnTo>
                    <a:pt x="490" y="238"/>
                  </a:lnTo>
                  <a:lnTo>
                    <a:pt x="497" y="236"/>
                  </a:lnTo>
                  <a:lnTo>
                    <a:pt x="506" y="233"/>
                  </a:lnTo>
                  <a:lnTo>
                    <a:pt x="517" y="231"/>
                  </a:lnTo>
                  <a:lnTo>
                    <a:pt x="529" y="227"/>
                  </a:lnTo>
                  <a:lnTo>
                    <a:pt x="540" y="224"/>
                  </a:lnTo>
                  <a:lnTo>
                    <a:pt x="550" y="221"/>
                  </a:lnTo>
                  <a:lnTo>
                    <a:pt x="556" y="220"/>
                  </a:lnTo>
                  <a:lnTo>
                    <a:pt x="578" y="213"/>
                  </a:lnTo>
                  <a:lnTo>
                    <a:pt x="596" y="205"/>
                  </a:lnTo>
                  <a:lnTo>
                    <a:pt x="610" y="197"/>
                  </a:lnTo>
                  <a:lnTo>
                    <a:pt x="620" y="189"/>
                  </a:lnTo>
                  <a:lnTo>
                    <a:pt x="627" y="182"/>
                  </a:lnTo>
                  <a:lnTo>
                    <a:pt x="632" y="176"/>
                  </a:lnTo>
                  <a:lnTo>
                    <a:pt x="634" y="172"/>
                  </a:lnTo>
                  <a:lnTo>
                    <a:pt x="636" y="171"/>
                  </a:lnTo>
                  <a:lnTo>
                    <a:pt x="637" y="170"/>
                  </a:lnTo>
                  <a:lnTo>
                    <a:pt x="638" y="166"/>
                  </a:lnTo>
                  <a:lnTo>
                    <a:pt x="638" y="163"/>
                  </a:lnTo>
                  <a:lnTo>
                    <a:pt x="633" y="159"/>
                  </a:lnTo>
                  <a:lnTo>
                    <a:pt x="625" y="158"/>
                  </a:lnTo>
                  <a:lnTo>
                    <a:pt x="610" y="156"/>
                  </a:lnTo>
                  <a:lnTo>
                    <a:pt x="590" y="153"/>
                  </a:lnTo>
                  <a:lnTo>
                    <a:pt x="567" y="150"/>
                  </a:lnTo>
                  <a:lnTo>
                    <a:pt x="545" y="148"/>
                  </a:lnTo>
                  <a:lnTo>
                    <a:pt x="526" y="147"/>
                  </a:lnTo>
                  <a:lnTo>
                    <a:pt x="512" y="144"/>
                  </a:lnTo>
                  <a:lnTo>
                    <a:pt x="507" y="144"/>
                  </a:lnTo>
                  <a:close/>
                </a:path>
              </a:pathLst>
            </a:custGeom>
            <a:solidFill>
              <a:srgbClr val="BFDD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80" name="Freeform 22"/>
            <p:cNvSpPr>
              <a:spLocks/>
            </p:cNvSpPr>
            <p:nvPr/>
          </p:nvSpPr>
          <p:spPr bwMode="auto">
            <a:xfrm>
              <a:off x="2550" y="3011"/>
              <a:ext cx="166" cy="102"/>
            </a:xfrm>
            <a:custGeom>
              <a:avLst/>
              <a:gdLst>
                <a:gd name="T0" fmla="*/ 95 w 166"/>
                <a:gd name="T1" fmla="*/ 0 h 204"/>
                <a:gd name="T2" fmla="*/ 94 w 166"/>
                <a:gd name="T3" fmla="*/ 0 h 204"/>
                <a:gd name="T4" fmla="*/ 89 w 166"/>
                <a:gd name="T5" fmla="*/ 1 h 204"/>
                <a:gd name="T6" fmla="*/ 83 w 166"/>
                <a:gd name="T7" fmla="*/ 2 h 204"/>
                <a:gd name="T8" fmla="*/ 76 w 166"/>
                <a:gd name="T9" fmla="*/ 3 h 204"/>
                <a:gd name="T10" fmla="*/ 68 w 166"/>
                <a:gd name="T11" fmla="*/ 5 h 204"/>
                <a:gd name="T12" fmla="*/ 61 w 166"/>
                <a:gd name="T13" fmla="*/ 6 h 204"/>
                <a:gd name="T14" fmla="*/ 55 w 166"/>
                <a:gd name="T15" fmla="*/ 7 h 204"/>
                <a:gd name="T16" fmla="*/ 52 w 166"/>
                <a:gd name="T17" fmla="*/ 9 h 204"/>
                <a:gd name="T18" fmla="*/ 48 w 166"/>
                <a:gd name="T19" fmla="*/ 13 h 204"/>
                <a:gd name="T20" fmla="*/ 48 w 166"/>
                <a:gd name="T21" fmla="*/ 17 h 204"/>
                <a:gd name="T22" fmla="*/ 48 w 166"/>
                <a:gd name="T23" fmla="*/ 21 h 204"/>
                <a:gd name="T24" fmla="*/ 49 w 166"/>
                <a:gd name="T25" fmla="*/ 22 h 204"/>
                <a:gd name="T26" fmla="*/ 47 w 166"/>
                <a:gd name="T27" fmla="*/ 23 h 204"/>
                <a:gd name="T28" fmla="*/ 42 w 166"/>
                <a:gd name="T29" fmla="*/ 24 h 204"/>
                <a:gd name="T30" fmla="*/ 35 w 166"/>
                <a:gd name="T31" fmla="*/ 26 h 204"/>
                <a:gd name="T32" fmla="*/ 28 w 166"/>
                <a:gd name="T33" fmla="*/ 29 h 204"/>
                <a:gd name="T34" fmla="*/ 20 w 166"/>
                <a:gd name="T35" fmla="*/ 33 h 204"/>
                <a:gd name="T36" fmla="*/ 12 w 166"/>
                <a:gd name="T37" fmla="*/ 38 h 204"/>
                <a:gd name="T38" fmla="*/ 5 w 166"/>
                <a:gd name="T39" fmla="*/ 43 h 204"/>
                <a:gd name="T40" fmla="*/ 1 w 166"/>
                <a:gd name="T41" fmla="*/ 46 h 204"/>
                <a:gd name="T42" fmla="*/ 0 w 166"/>
                <a:gd name="T43" fmla="*/ 51 h 204"/>
                <a:gd name="T44" fmla="*/ 0 w 166"/>
                <a:gd name="T45" fmla="*/ 55 h 204"/>
                <a:gd name="T46" fmla="*/ 2 w 166"/>
                <a:gd name="T47" fmla="*/ 62 h 204"/>
                <a:gd name="T48" fmla="*/ 8 w 166"/>
                <a:gd name="T49" fmla="*/ 67 h 204"/>
                <a:gd name="T50" fmla="*/ 16 w 166"/>
                <a:gd name="T51" fmla="*/ 71 h 204"/>
                <a:gd name="T52" fmla="*/ 24 w 166"/>
                <a:gd name="T53" fmla="*/ 72 h 204"/>
                <a:gd name="T54" fmla="*/ 30 w 166"/>
                <a:gd name="T55" fmla="*/ 73 h 204"/>
                <a:gd name="T56" fmla="*/ 33 w 166"/>
                <a:gd name="T57" fmla="*/ 73 h 204"/>
                <a:gd name="T58" fmla="*/ 32 w 166"/>
                <a:gd name="T59" fmla="*/ 75 h 204"/>
                <a:gd name="T60" fmla="*/ 30 w 166"/>
                <a:gd name="T61" fmla="*/ 79 h 204"/>
                <a:gd name="T62" fmla="*/ 29 w 166"/>
                <a:gd name="T63" fmla="*/ 84 h 204"/>
                <a:gd name="T64" fmla="*/ 33 w 166"/>
                <a:gd name="T65" fmla="*/ 89 h 204"/>
                <a:gd name="T66" fmla="*/ 39 w 166"/>
                <a:gd name="T67" fmla="*/ 92 h 204"/>
                <a:gd name="T68" fmla="*/ 44 w 166"/>
                <a:gd name="T69" fmla="*/ 94 h 204"/>
                <a:gd name="T70" fmla="*/ 52 w 166"/>
                <a:gd name="T71" fmla="*/ 96 h 204"/>
                <a:gd name="T72" fmla="*/ 60 w 166"/>
                <a:gd name="T73" fmla="*/ 96 h 204"/>
                <a:gd name="T74" fmla="*/ 69 w 166"/>
                <a:gd name="T75" fmla="*/ 94 h 204"/>
                <a:gd name="T76" fmla="*/ 75 w 166"/>
                <a:gd name="T77" fmla="*/ 93 h 204"/>
                <a:gd name="T78" fmla="*/ 77 w 166"/>
                <a:gd name="T79" fmla="*/ 92 h 204"/>
                <a:gd name="T80" fmla="*/ 79 w 166"/>
                <a:gd name="T81" fmla="*/ 91 h 204"/>
                <a:gd name="T82" fmla="*/ 81 w 166"/>
                <a:gd name="T83" fmla="*/ 93 h 204"/>
                <a:gd name="T84" fmla="*/ 86 w 166"/>
                <a:gd name="T85" fmla="*/ 97 h 204"/>
                <a:gd name="T86" fmla="*/ 94 w 166"/>
                <a:gd name="T87" fmla="*/ 101 h 204"/>
                <a:gd name="T88" fmla="*/ 103 w 166"/>
                <a:gd name="T89" fmla="*/ 102 h 204"/>
                <a:gd name="T90" fmla="*/ 109 w 166"/>
                <a:gd name="T91" fmla="*/ 102 h 204"/>
                <a:gd name="T92" fmla="*/ 115 w 166"/>
                <a:gd name="T93" fmla="*/ 101 h 204"/>
                <a:gd name="T94" fmla="*/ 122 w 166"/>
                <a:gd name="T95" fmla="*/ 98 h 204"/>
                <a:gd name="T96" fmla="*/ 129 w 166"/>
                <a:gd name="T97" fmla="*/ 96 h 204"/>
                <a:gd name="T98" fmla="*/ 134 w 166"/>
                <a:gd name="T99" fmla="*/ 94 h 204"/>
                <a:gd name="T100" fmla="*/ 138 w 166"/>
                <a:gd name="T101" fmla="*/ 92 h 204"/>
                <a:gd name="T102" fmla="*/ 142 w 166"/>
                <a:gd name="T103" fmla="*/ 90 h 204"/>
                <a:gd name="T104" fmla="*/ 143 w 166"/>
                <a:gd name="T105" fmla="*/ 90 h 204"/>
                <a:gd name="T106" fmla="*/ 166 w 166"/>
                <a:gd name="T107" fmla="*/ 71 h 204"/>
                <a:gd name="T108" fmla="*/ 161 w 166"/>
                <a:gd name="T109" fmla="*/ 18 h 204"/>
                <a:gd name="T110" fmla="*/ 95 w 166"/>
                <a:gd name="T111" fmla="*/ 0 h 20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6"/>
                <a:gd name="T169" fmla="*/ 0 h 204"/>
                <a:gd name="T170" fmla="*/ 166 w 166"/>
                <a:gd name="T171" fmla="*/ 204 h 20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6" h="204">
                  <a:moveTo>
                    <a:pt x="95" y="0"/>
                  </a:moveTo>
                  <a:lnTo>
                    <a:pt x="94" y="0"/>
                  </a:lnTo>
                  <a:lnTo>
                    <a:pt x="89" y="2"/>
                  </a:lnTo>
                  <a:lnTo>
                    <a:pt x="83" y="4"/>
                  </a:lnTo>
                  <a:lnTo>
                    <a:pt x="76" y="6"/>
                  </a:lnTo>
                  <a:lnTo>
                    <a:pt x="68" y="10"/>
                  </a:lnTo>
                  <a:lnTo>
                    <a:pt x="61" y="12"/>
                  </a:lnTo>
                  <a:lnTo>
                    <a:pt x="55" y="15"/>
                  </a:lnTo>
                  <a:lnTo>
                    <a:pt x="52" y="18"/>
                  </a:lnTo>
                  <a:lnTo>
                    <a:pt x="48" y="25"/>
                  </a:lnTo>
                  <a:lnTo>
                    <a:pt x="48" y="34"/>
                  </a:lnTo>
                  <a:lnTo>
                    <a:pt x="48" y="41"/>
                  </a:lnTo>
                  <a:lnTo>
                    <a:pt x="49" y="44"/>
                  </a:lnTo>
                  <a:lnTo>
                    <a:pt x="47" y="45"/>
                  </a:lnTo>
                  <a:lnTo>
                    <a:pt x="42" y="48"/>
                  </a:lnTo>
                  <a:lnTo>
                    <a:pt x="35" y="52"/>
                  </a:lnTo>
                  <a:lnTo>
                    <a:pt x="28" y="58"/>
                  </a:lnTo>
                  <a:lnTo>
                    <a:pt x="20" y="66"/>
                  </a:lnTo>
                  <a:lnTo>
                    <a:pt x="12" y="75"/>
                  </a:lnTo>
                  <a:lnTo>
                    <a:pt x="5" y="85"/>
                  </a:lnTo>
                  <a:lnTo>
                    <a:pt x="1" y="91"/>
                  </a:lnTo>
                  <a:lnTo>
                    <a:pt x="0" y="101"/>
                  </a:lnTo>
                  <a:lnTo>
                    <a:pt x="0" y="111"/>
                  </a:lnTo>
                  <a:lnTo>
                    <a:pt x="2" y="124"/>
                  </a:lnTo>
                  <a:lnTo>
                    <a:pt x="8" y="134"/>
                  </a:lnTo>
                  <a:lnTo>
                    <a:pt x="16" y="142"/>
                  </a:lnTo>
                  <a:lnTo>
                    <a:pt x="24" y="144"/>
                  </a:lnTo>
                  <a:lnTo>
                    <a:pt x="30" y="146"/>
                  </a:lnTo>
                  <a:lnTo>
                    <a:pt x="33" y="146"/>
                  </a:lnTo>
                  <a:lnTo>
                    <a:pt x="32" y="149"/>
                  </a:lnTo>
                  <a:lnTo>
                    <a:pt x="30" y="157"/>
                  </a:lnTo>
                  <a:lnTo>
                    <a:pt x="29" y="168"/>
                  </a:lnTo>
                  <a:lnTo>
                    <a:pt x="33" y="177"/>
                  </a:lnTo>
                  <a:lnTo>
                    <a:pt x="39" y="184"/>
                  </a:lnTo>
                  <a:lnTo>
                    <a:pt x="44" y="188"/>
                  </a:lnTo>
                  <a:lnTo>
                    <a:pt x="52" y="191"/>
                  </a:lnTo>
                  <a:lnTo>
                    <a:pt x="60" y="191"/>
                  </a:lnTo>
                  <a:lnTo>
                    <a:pt x="69" y="188"/>
                  </a:lnTo>
                  <a:lnTo>
                    <a:pt x="75" y="185"/>
                  </a:lnTo>
                  <a:lnTo>
                    <a:pt x="77" y="183"/>
                  </a:lnTo>
                  <a:lnTo>
                    <a:pt x="79" y="181"/>
                  </a:lnTo>
                  <a:lnTo>
                    <a:pt x="81" y="185"/>
                  </a:lnTo>
                  <a:lnTo>
                    <a:pt x="86" y="193"/>
                  </a:lnTo>
                  <a:lnTo>
                    <a:pt x="94" y="201"/>
                  </a:lnTo>
                  <a:lnTo>
                    <a:pt x="103" y="204"/>
                  </a:lnTo>
                  <a:lnTo>
                    <a:pt x="109" y="203"/>
                  </a:lnTo>
                  <a:lnTo>
                    <a:pt x="115" y="201"/>
                  </a:lnTo>
                  <a:lnTo>
                    <a:pt x="122" y="196"/>
                  </a:lnTo>
                  <a:lnTo>
                    <a:pt x="129" y="192"/>
                  </a:lnTo>
                  <a:lnTo>
                    <a:pt x="134" y="187"/>
                  </a:lnTo>
                  <a:lnTo>
                    <a:pt x="138" y="183"/>
                  </a:lnTo>
                  <a:lnTo>
                    <a:pt x="142" y="180"/>
                  </a:lnTo>
                  <a:lnTo>
                    <a:pt x="143" y="179"/>
                  </a:lnTo>
                  <a:lnTo>
                    <a:pt x="166" y="141"/>
                  </a:lnTo>
                  <a:lnTo>
                    <a:pt x="161" y="36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4C4C4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81" name="Freeform 23"/>
            <p:cNvSpPr>
              <a:spLocks/>
            </p:cNvSpPr>
            <p:nvPr/>
          </p:nvSpPr>
          <p:spPr bwMode="auto">
            <a:xfrm>
              <a:off x="2664" y="3439"/>
              <a:ext cx="468" cy="99"/>
            </a:xfrm>
            <a:custGeom>
              <a:avLst/>
              <a:gdLst>
                <a:gd name="T0" fmla="*/ 0 w 468"/>
                <a:gd name="T1" fmla="*/ 24 h 198"/>
                <a:gd name="T2" fmla="*/ 10 w 468"/>
                <a:gd name="T3" fmla="*/ 26 h 198"/>
                <a:gd name="T4" fmla="*/ 36 w 468"/>
                <a:gd name="T5" fmla="*/ 33 h 198"/>
                <a:gd name="T6" fmla="*/ 62 w 468"/>
                <a:gd name="T7" fmla="*/ 40 h 198"/>
                <a:gd name="T8" fmla="*/ 77 w 468"/>
                <a:gd name="T9" fmla="*/ 46 h 198"/>
                <a:gd name="T10" fmla="*/ 96 w 468"/>
                <a:gd name="T11" fmla="*/ 51 h 198"/>
                <a:gd name="T12" fmla="*/ 110 w 468"/>
                <a:gd name="T13" fmla="*/ 53 h 198"/>
                <a:gd name="T14" fmla="*/ 117 w 468"/>
                <a:gd name="T15" fmla="*/ 51 h 198"/>
                <a:gd name="T16" fmla="*/ 134 w 468"/>
                <a:gd name="T17" fmla="*/ 50 h 198"/>
                <a:gd name="T18" fmla="*/ 151 w 468"/>
                <a:gd name="T19" fmla="*/ 47 h 198"/>
                <a:gd name="T20" fmla="*/ 161 w 468"/>
                <a:gd name="T21" fmla="*/ 46 h 198"/>
                <a:gd name="T22" fmla="*/ 171 w 468"/>
                <a:gd name="T23" fmla="*/ 47 h 198"/>
                <a:gd name="T24" fmla="*/ 185 w 468"/>
                <a:gd name="T25" fmla="*/ 51 h 198"/>
                <a:gd name="T26" fmla="*/ 200 w 468"/>
                <a:gd name="T27" fmla="*/ 70 h 198"/>
                <a:gd name="T28" fmla="*/ 204 w 468"/>
                <a:gd name="T29" fmla="*/ 88 h 198"/>
                <a:gd name="T30" fmla="*/ 213 w 468"/>
                <a:gd name="T31" fmla="*/ 95 h 198"/>
                <a:gd name="T32" fmla="*/ 236 w 468"/>
                <a:gd name="T33" fmla="*/ 99 h 198"/>
                <a:gd name="T34" fmla="*/ 261 w 468"/>
                <a:gd name="T35" fmla="*/ 99 h 198"/>
                <a:gd name="T36" fmla="*/ 296 w 468"/>
                <a:gd name="T37" fmla="*/ 98 h 198"/>
                <a:gd name="T38" fmla="*/ 328 w 468"/>
                <a:gd name="T39" fmla="*/ 97 h 198"/>
                <a:gd name="T40" fmla="*/ 348 w 468"/>
                <a:gd name="T41" fmla="*/ 96 h 198"/>
                <a:gd name="T42" fmla="*/ 358 w 468"/>
                <a:gd name="T43" fmla="*/ 96 h 198"/>
                <a:gd name="T44" fmla="*/ 371 w 468"/>
                <a:gd name="T45" fmla="*/ 95 h 198"/>
                <a:gd name="T46" fmla="*/ 385 w 468"/>
                <a:gd name="T47" fmla="*/ 93 h 198"/>
                <a:gd name="T48" fmla="*/ 401 w 468"/>
                <a:gd name="T49" fmla="*/ 88 h 198"/>
                <a:gd name="T50" fmla="*/ 421 w 468"/>
                <a:gd name="T51" fmla="*/ 77 h 198"/>
                <a:gd name="T52" fmla="*/ 425 w 468"/>
                <a:gd name="T53" fmla="*/ 70 h 198"/>
                <a:gd name="T54" fmla="*/ 425 w 468"/>
                <a:gd name="T55" fmla="*/ 64 h 198"/>
                <a:gd name="T56" fmla="*/ 425 w 468"/>
                <a:gd name="T57" fmla="*/ 58 h 198"/>
                <a:gd name="T58" fmla="*/ 425 w 468"/>
                <a:gd name="T59" fmla="*/ 50 h 198"/>
                <a:gd name="T60" fmla="*/ 425 w 468"/>
                <a:gd name="T61" fmla="*/ 46 h 198"/>
                <a:gd name="T62" fmla="*/ 466 w 468"/>
                <a:gd name="T63" fmla="*/ 31 h 198"/>
                <a:gd name="T64" fmla="*/ 466 w 468"/>
                <a:gd name="T65" fmla="*/ 25 h 198"/>
                <a:gd name="T66" fmla="*/ 453 w 468"/>
                <a:gd name="T67" fmla="*/ 25 h 198"/>
                <a:gd name="T68" fmla="*/ 410 w 468"/>
                <a:gd name="T69" fmla="*/ 28 h 198"/>
                <a:gd name="T70" fmla="*/ 354 w 468"/>
                <a:gd name="T71" fmla="*/ 34 h 198"/>
                <a:gd name="T72" fmla="*/ 311 w 468"/>
                <a:gd name="T73" fmla="*/ 38 h 198"/>
                <a:gd name="T74" fmla="*/ 332 w 468"/>
                <a:gd name="T75" fmla="*/ 11 h 198"/>
                <a:gd name="T76" fmla="*/ 328 w 468"/>
                <a:gd name="T77" fmla="*/ 11 h 198"/>
                <a:gd name="T78" fmla="*/ 317 w 468"/>
                <a:gd name="T79" fmla="*/ 12 h 198"/>
                <a:gd name="T80" fmla="*/ 304 w 468"/>
                <a:gd name="T81" fmla="*/ 12 h 198"/>
                <a:gd name="T82" fmla="*/ 295 w 468"/>
                <a:gd name="T83" fmla="*/ 12 h 198"/>
                <a:gd name="T84" fmla="*/ 281 w 468"/>
                <a:gd name="T85" fmla="*/ 14 h 198"/>
                <a:gd name="T86" fmla="*/ 257 w 468"/>
                <a:gd name="T87" fmla="*/ 19 h 198"/>
                <a:gd name="T88" fmla="*/ 231 w 468"/>
                <a:gd name="T89" fmla="*/ 22 h 198"/>
                <a:gd name="T90" fmla="*/ 213 w 468"/>
                <a:gd name="T91" fmla="*/ 24 h 198"/>
                <a:gd name="T92" fmla="*/ 178 w 468"/>
                <a:gd name="T93" fmla="*/ 20 h 198"/>
                <a:gd name="T94" fmla="*/ 121 w 468"/>
                <a:gd name="T95" fmla="*/ 12 h 198"/>
                <a:gd name="T96" fmla="*/ 67 w 468"/>
                <a:gd name="T97" fmla="*/ 3 h 198"/>
                <a:gd name="T98" fmla="*/ 43 w 468"/>
                <a:gd name="T99" fmla="*/ 0 h 19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68"/>
                <a:gd name="T151" fmla="*/ 0 h 198"/>
                <a:gd name="T152" fmla="*/ 468 w 468"/>
                <a:gd name="T153" fmla="*/ 198 h 19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68" h="198">
                  <a:moveTo>
                    <a:pt x="43" y="0"/>
                  </a:moveTo>
                  <a:lnTo>
                    <a:pt x="0" y="47"/>
                  </a:lnTo>
                  <a:lnTo>
                    <a:pt x="3" y="48"/>
                  </a:lnTo>
                  <a:lnTo>
                    <a:pt x="10" y="53"/>
                  </a:lnTo>
                  <a:lnTo>
                    <a:pt x="22" y="58"/>
                  </a:lnTo>
                  <a:lnTo>
                    <a:pt x="36" y="65"/>
                  </a:lnTo>
                  <a:lnTo>
                    <a:pt x="49" y="72"/>
                  </a:lnTo>
                  <a:lnTo>
                    <a:pt x="62" y="79"/>
                  </a:lnTo>
                  <a:lnTo>
                    <a:pt x="71" y="86"/>
                  </a:lnTo>
                  <a:lnTo>
                    <a:pt x="77" y="91"/>
                  </a:lnTo>
                  <a:lnTo>
                    <a:pt x="86" y="98"/>
                  </a:lnTo>
                  <a:lnTo>
                    <a:pt x="96" y="102"/>
                  </a:lnTo>
                  <a:lnTo>
                    <a:pt x="106" y="105"/>
                  </a:lnTo>
                  <a:lnTo>
                    <a:pt x="110" y="106"/>
                  </a:lnTo>
                  <a:lnTo>
                    <a:pt x="113" y="105"/>
                  </a:lnTo>
                  <a:lnTo>
                    <a:pt x="117" y="103"/>
                  </a:lnTo>
                  <a:lnTo>
                    <a:pt x="126" y="101"/>
                  </a:lnTo>
                  <a:lnTo>
                    <a:pt x="134" y="99"/>
                  </a:lnTo>
                  <a:lnTo>
                    <a:pt x="143" y="95"/>
                  </a:lnTo>
                  <a:lnTo>
                    <a:pt x="151" y="93"/>
                  </a:lnTo>
                  <a:lnTo>
                    <a:pt x="157" y="92"/>
                  </a:lnTo>
                  <a:lnTo>
                    <a:pt x="161" y="92"/>
                  </a:lnTo>
                  <a:lnTo>
                    <a:pt x="166" y="93"/>
                  </a:lnTo>
                  <a:lnTo>
                    <a:pt x="171" y="93"/>
                  </a:lnTo>
                  <a:lnTo>
                    <a:pt x="177" y="95"/>
                  </a:lnTo>
                  <a:lnTo>
                    <a:pt x="185" y="103"/>
                  </a:lnTo>
                  <a:lnTo>
                    <a:pt x="194" y="120"/>
                  </a:lnTo>
                  <a:lnTo>
                    <a:pt x="200" y="140"/>
                  </a:lnTo>
                  <a:lnTo>
                    <a:pt x="203" y="160"/>
                  </a:lnTo>
                  <a:lnTo>
                    <a:pt x="204" y="175"/>
                  </a:lnTo>
                  <a:lnTo>
                    <a:pt x="207" y="183"/>
                  </a:lnTo>
                  <a:lnTo>
                    <a:pt x="213" y="189"/>
                  </a:lnTo>
                  <a:lnTo>
                    <a:pt x="223" y="193"/>
                  </a:lnTo>
                  <a:lnTo>
                    <a:pt x="236" y="197"/>
                  </a:lnTo>
                  <a:lnTo>
                    <a:pt x="247" y="198"/>
                  </a:lnTo>
                  <a:lnTo>
                    <a:pt x="261" y="198"/>
                  </a:lnTo>
                  <a:lnTo>
                    <a:pt x="277" y="197"/>
                  </a:lnTo>
                  <a:lnTo>
                    <a:pt x="296" y="196"/>
                  </a:lnTo>
                  <a:lnTo>
                    <a:pt x="312" y="194"/>
                  </a:lnTo>
                  <a:lnTo>
                    <a:pt x="328" y="193"/>
                  </a:lnTo>
                  <a:lnTo>
                    <a:pt x="341" y="192"/>
                  </a:lnTo>
                  <a:lnTo>
                    <a:pt x="348" y="191"/>
                  </a:lnTo>
                  <a:lnTo>
                    <a:pt x="352" y="191"/>
                  </a:lnTo>
                  <a:lnTo>
                    <a:pt x="358" y="191"/>
                  </a:lnTo>
                  <a:lnTo>
                    <a:pt x="365" y="190"/>
                  </a:lnTo>
                  <a:lnTo>
                    <a:pt x="371" y="190"/>
                  </a:lnTo>
                  <a:lnTo>
                    <a:pt x="378" y="188"/>
                  </a:lnTo>
                  <a:lnTo>
                    <a:pt x="385" y="185"/>
                  </a:lnTo>
                  <a:lnTo>
                    <a:pt x="393" y="181"/>
                  </a:lnTo>
                  <a:lnTo>
                    <a:pt x="401" y="175"/>
                  </a:lnTo>
                  <a:lnTo>
                    <a:pt x="413" y="162"/>
                  </a:lnTo>
                  <a:lnTo>
                    <a:pt x="421" y="153"/>
                  </a:lnTo>
                  <a:lnTo>
                    <a:pt x="424" y="145"/>
                  </a:lnTo>
                  <a:lnTo>
                    <a:pt x="425" y="139"/>
                  </a:lnTo>
                  <a:lnTo>
                    <a:pt x="425" y="133"/>
                  </a:lnTo>
                  <a:lnTo>
                    <a:pt x="425" y="128"/>
                  </a:lnTo>
                  <a:lnTo>
                    <a:pt x="425" y="122"/>
                  </a:lnTo>
                  <a:lnTo>
                    <a:pt x="425" y="116"/>
                  </a:lnTo>
                  <a:lnTo>
                    <a:pt x="425" y="109"/>
                  </a:lnTo>
                  <a:lnTo>
                    <a:pt x="425" y="101"/>
                  </a:lnTo>
                  <a:lnTo>
                    <a:pt x="425" y="94"/>
                  </a:lnTo>
                  <a:lnTo>
                    <a:pt x="425" y="91"/>
                  </a:lnTo>
                  <a:lnTo>
                    <a:pt x="465" y="65"/>
                  </a:lnTo>
                  <a:lnTo>
                    <a:pt x="466" y="63"/>
                  </a:lnTo>
                  <a:lnTo>
                    <a:pt x="468" y="56"/>
                  </a:lnTo>
                  <a:lnTo>
                    <a:pt x="466" y="50"/>
                  </a:lnTo>
                  <a:lnTo>
                    <a:pt x="463" y="48"/>
                  </a:lnTo>
                  <a:lnTo>
                    <a:pt x="453" y="49"/>
                  </a:lnTo>
                  <a:lnTo>
                    <a:pt x="435" y="53"/>
                  </a:lnTo>
                  <a:lnTo>
                    <a:pt x="410" y="57"/>
                  </a:lnTo>
                  <a:lnTo>
                    <a:pt x="381" y="62"/>
                  </a:lnTo>
                  <a:lnTo>
                    <a:pt x="354" y="68"/>
                  </a:lnTo>
                  <a:lnTo>
                    <a:pt x="329" y="72"/>
                  </a:lnTo>
                  <a:lnTo>
                    <a:pt x="311" y="76"/>
                  </a:lnTo>
                  <a:lnTo>
                    <a:pt x="305" y="77"/>
                  </a:lnTo>
                  <a:lnTo>
                    <a:pt x="332" y="22"/>
                  </a:lnTo>
                  <a:lnTo>
                    <a:pt x="331" y="22"/>
                  </a:lnTo>
                  <a:lnTo>
                    <a:pt x="328" y="22"/>
                  </a:lnTo>
                  <a:lnTo>
                    <a:pt x="323" y="22"/>
                  </a:lnTo>
                  <a:lnTo>
                    <a:pt x="317" y="23"/>
                  </a:lnTo>
                  <a:lnTo>
                    <a:pt x="310" y="23"/>
                  </a:lnTo>
                  <a:lnTo>
                    <a:pt x="304" y="24"/>
                  </a:lnTo>
                  <a:lnTo>
                    <a:pt x="298" y="24"/>
                  </a:lnTo>
                  <a:lnTo>
                    <a:pt x="295" y="25"/>
                  </a:lnTo>
                  <a:lnTo>
                    <a:pt x="290" y="26"/>
                  </a:lnTo>
                  <a:lnTo>
                    <a:pt x="281" y="29"/>
                  </a:lnTo>
                  <a:lnTo>
                    <a:pt x="270" y="32"/>
                  </a:lnTo>
                  <a:lnTo>
                    <a:pt x="257" y="37"/>
                  </a:lnTo>
                  <a:lnTo>
                    <a:pt x="244" y="40"/>
                  </a:lnTo>
                  <a:lnTo>
                    <a:pt x="231" y="43"/>
                  </a:lnTo>
                  <a:lnTo>
                    <a:pt x="221" y="46"/>
                  </a:lnTo>
                  <a:lnTo>
                    <a:pt x="213" y="47"/>
                  </a:lnTo>
                  <a:lnTo>
                    <a:pt x="201" y="45"/>
                  </a:lnTo>
                  <a:lnTo>
                    <a:pt x="178" y="40"/>
                  </a:lnTo>
                  <a:lnTo>
                    <a:pt x="151" y="32"/>
                  </a:lnTo>
                  <a:lnTo>
                    <a:pt x="121" y="23"/>
                  </a:lnTo>
                  <a:lnTo>
                    <a:pt x="93" y="15"/>
                  </a:lnTo>
                  <a:lnTo>
                    <a:pt x="67" y="7"/>
                  </a:lnTo>
                  <a:lnTo>
                    <a:pt x="50" y="2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25B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82" name="Freeform 24"/>
            <p:cNvSpPr>
              <a:spLocks/>
            </p:cNvSpPr>
            <p:nvPr/>
          </p:nvSpPr>
          <p:spPr bwMode="auto">
            <a:xfrm>
              <a:off x="3370" y="3093"/>
              <a:ext cx="354" cy="246"/>
            </a:xfrm>
            <a:custGeom>
              <a:avLst/>
              <a:gdLst>
                <a:gd name="T0" fmla="*/ 145 w 354"/>
                <a:gd name="T1" fmla="*/ 10 h 491"/>
                <a:gd name="T2" fmla="*/ 123 w 354"/>
                <a:gd name="T3" fmla="*/ 19 h 491"/>
                <a:gd name="T4" fmla="*/ 102 w 354"/>
                <a:gd name="T5" fmla="*/ 31 h 491"/>
                <a:gd name="T6" fmla="*/ 86 w 354"/>
                <a:gd name="T7" fmla="*/ 40 h 491"/>
                <a:gd name="T8" fmla="*/ 78 w 354"/>
                <a:gd name="T9" fmla="*/ 46 h 491"/>
                <a:gd name="T10" fmla="*/ 65 w 354"/>
                <a:gd name="T11" fmla="*/ 58 h 491"/>
                <a:gd name="T12" fmla="*/ 49 w 354"/>
                <a:gd name="T13" fmla="*/ 69 h 491"/>
                <a:gd name="T14" fmla="*/ 41 w 354"/>
                <a:gd name="T15" fmla="*/ 83 h 491"/>
                <a:gd name="T16" fmla="*/ 39 w 354"/>
                <a:gd name="T17" fmla="*/ 97 h 491"/>
                <a:gd name="T18" fmla="*/ 37 w 354"/>
                <a:gd name="T19" fmla="*/ 127 h 491"/>
                <a:gd name="T20" fmla="*/ 34 w 354"/>
                <a:gd name="T21" fmla="*/ 137 h 491"/>
                <a:gd name="T22" fmla="*/ 25 w 354"/>
                <a:gd name="T23" fmla="*/ 151 h 491"/>
                <a:gd name="T24" fmla="*/ 11 w 354"/>
                <a:gd name="T25" fmla="*/ 169 h 491"/>
                <a:gd name="T26" fmla="*/ 1 w 354"/>
                <a:gd name="T27" fmla="*/ 182 h 491"/>
                <a:gd name="T28" fmla="*/ 1 w 354"/>
                <a:gd name="T29" fmla="*/ 194 h 491"/>
                <a:gd name="T30" fmla="*/ 8 w 354"/>
                <a:gd name="T31" fmla="*/ 224 h 491"/>
                <a:gd name="T32" fmla="*/ 21 w 354"/>
                <a:gd name="T33" fmla="*/ 238 h 491"/>
                <a:gd name="T34" fmla="*/ 34 w 354"/>
                <a:gd name="T35" fmla="*/ 242 h 491"/>
                <a:gd name="T36" fmla="*/ 49 w 354"/>
                <a:gd name="T37" fmla="*/ 245 h 491"/>
                <a:gd name="T38" fmla="*/ 61 w 354"/>
                <a:gd name="T39" fmla="*/ 246 h 491"/>
                <a:gd name="T40" fmla="*/ 71 w 354"/>
                <a:gd name="T41" fmla="*/ 245 h 491"/>
                <a:gd name="T42" fmla="*/ 88 w 354"/>
                <a:gd name="T43" fmla="*/ 242 h 491"/>
                <a:gd name="T44" fmla="*/ 107 w 354"/>
                <a:gd name="T45" fmla="*/ 239 h 491"/>
                <a:gd name="T46" fmla="*/ 121 w 354"/>
                <a:gd name="T47" fmla="*/ 236 h 491"/>
                <a:gd name="T48" fmla="*/ 126 w 354"/>
                <a:gd name="T49" fmla="*/ 231 h 491"/>
                <a:gd name="T50" fmla="*/ 136 w 354"/>
                <a:gd name="T51" fmla="*/ 205 h 491"/>
                <a:gd name="T52" fmla="*/ 153 w 354"/>
                <a:gd name="T53" fmla="*/ 170 h 491"/>
                <a:gd name="T54" fmla="*/ 168 w 354"/>
                <a:gd name="T55" fmla="*/ 143 h 491"/>
                <a:gd name="T56" fmla="*/ 176 w 354"/>
                <a:gd name="T57" fmla="*/ 135 h 491"/>
                <a:gd name="T58" fmla="*/ 187 w 354"/>
                <a:gd name="T59" fmla="*/ 131 h 491"/>
                <a:gd name="T60" fmla="*/ 201 w 354"/>
                <a:gd name="T61" fmla="*/ 128 h 491"/>
                <a:gd name="T62" fmla="*/ 216 w 354"/>
                <a:gd name="T63" fmla="*/ 126 h 491"/>
                <a:gd name="T64" fmla="*/ 234 w 354"/>
                <a:gd name="T65" fmla="*/ 124 h 491"/>
                <a:gd name="T66" fmla="*/ 252 w 354"/>
                <a:gd name="T67" fmla="*/ 122 h 491"/>
                <a:gd name="T68" fmla="*/ 266 w 354"/>
                <a:gd name="T69" fmla="*/ 120 h 491"/>
                <a:gd name="T70" fmla="*/ 277 w 354"/>
                <a:gd name="T71" fmla="*/ 117 h 491"/>
                <a:gd name="T72" fmla="*/ 287 w 354"/>
                <a:gd name="T73" fmla="*/ 111 h 491"/>
                <a:gd name="T74" fmla="*/ 294 w 354"/>
                <a:gd name="T75" fmla="*/ 106 h 491"/>
                <a:gd name="T76" fmla="*/ 301 w 354"/>
                <a:gd name="T77" fmla="*/ 97 h 491"/>
                <a:gd name="T78" fmla="*/ 300 w 354"/>
                <a:gd name="T79" fmla="*/ 83 h 491"/>
                <a:gd name="T80" fmla="*/ 302 w 354"/>
                <a:gd name="T81" fmla="*/ 64 h 491"/>
                <a:gd name="T82" fmla="*/ 299 w 354"/>
                <a:gd name="T83" fmla="*/ 61 h 491"/>
                <a:gd name="T84" fmla="*/ 290 w 354"/>
                <a:gd name="T85" fmla="*/ 57 h 491"/>
                <a:gd name="T86" fmla="*/ 283 w 354"/>
                <a:gd name="T87" fmla="*/ 50 h 491"/>
                <a:gd name="T88" fmla="*/ 280 w 354"/>
                <a:gd name="T89" fmla="*/ 44 h 491"/>
                <a:gd name="T90" fmla="*/ 351 w 354"/>
                <a:gd name="T91" fmla="*/ 12 h 491"/>
                <a:gd name="T92" fmla="*/ 354 w 354"/>
                <a:gd name="T93" fmla="*/ 7 h 491"/>
                <a:gd name="T94" fmla="*/ 341 w 354"/>
                <a:gd name="T95" fmla="*/ 0 h 491"/>
                <a:gd name="T96" fmla="*/ 306 w 354"/>
                <a:gd name="T97" fmla="*/ 3 h 491"/>
                <a:gd name="T98" fmla="*/ 249 w 354"/>
                <a:gd name="T99" fmla="*/ 13 h 491"/>
                <a:gd name="T100" fmla="*/ 195 w 354"/>
                <a:gd name="T101" fmla="*/ 23 h 491"/>
                <a:gd name="T102" fmla="*/ 172 w 354"/>
                <a:gd name="T103" fmla="*/ 28 h 491"/>
                <a:gd name="T104" fmla="*/ 172 w 354"/>
                <a:gd name="T105" fmla="*/ 17 h 491"/>
                <a:gd name="T106" fmla="*/ 154 w 354"/>
                <a:gd name="T107" fmla="*/ 8 h 49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54"/>
                <a:gd name="T163" fmla="*/ 0 h 491"/>
                <a:gd name="T164" fmla="*/ 354 w 354"/>
                <a:gd name="T165" fmla="*/ 491 h 49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54" h="491">
                  <a:moveTo>
                    <a:pt x="154" y="15"/>
                  </a:moveTo>
                  <a:lnTo>
                    <a:pt x="145" y="20"/>
                  </a:lnTo>
                  <a:lnTo>
                    <a:pt x="135" y="27"/>
                  </a:lnTo>
                  <a:lnTo>
                    <a:pt x="123" y="38"/>
                  </a:lnTo>
                  <a:lnTo>
                    <a:pt x="113" y="50"/>
                  </a:lnTo>
                  <a:lnTo>
                    <a:pt x="102" y="61"/>
                  </a:lnTo>
                  <a:lnTo>
                    <a:pt x="93" y="72"/>
                  </a:lnTo>
                  <a:lnTo>
                    <a:pt x="86" y="80"/>
                  </a:lnTo>
                  <a:lnTo>
                    <a:pt x="82" y="84"/>
                  </a:lnTo>
                  <a:lnTo>
                    <a:pt x="78" y="91"/>
                  </a:lnTo>
                  <a:lnTo>
                    <a:pt x="72" y="103"/>
                  </a:lnTo>
                  <a:lnTo>
                    <a:pt x="65" y="115"/>
                  </a:lnTo>
                  <a:lnTo>
                    <a:pt x="57" y="126"/>
                  </a:lnTo>
                  <a:lnTo>
                    <a:pt x="49" y="137"/>
                  </a:lnTo>
                  <a:lnTo>
                    <a:pt x="45" y="151"/>
                  </a:lnTo>
                  <a:lnTo>
                    <a:pt x="41" y="165"/>
                  </a:lnTo>
                  <a:lnTo>
                    <a:pt x="40" y="175"/>
                  </a:lnTo>
                  <a:lnTo>
                    <a:pt x="39" y="194"/>
                  </a:lnTo>
                  <a:lnTo>
                    <a:pt x="38" y="224"/>
                  </a:lnTo>
                  <a:lnTo>
                    <a:pt x="37" y="254"/>
                  </a:lnTo>
                  <a:lnTo>
                    <a:pt x="35" y="269"/>
                  </a:lnTo>
                  <a:lnTo>
                    <a:pt x="34" y="274"/>
                  </a:lnTo>
                  <a:lnTo>
                    <a:pt x="29" y="286"/>
                  </a:lnTo>
                  <a:lnTo>
                    <a:pt x="25" y="302"/>
                  </a:lnTo>
                  <a:lnTo>
                    <a:pt x="18" y="319"/>
                  </a:lnTo>
                  <a:lnTo>
                    <a:pt x="11" y="337"/>
                  </a:lnTo>
                  <a:lnTo>
                    <a:pt x="6" y="352"/>
                  </a:lnTo>
                  <a:lnTo>
                    <a:pt x="1" y="363"/>
                  </a:lnTo>
                  <a:lnTo>
                    <a:pt x="0" y="370"/>
                  </a:lnTo>
                  <a:lnTo>
                    <a:pt x="1" y="387"/>
                  </a:lnTo>
                  <a:lnTo>
                    <a:pt x="4" y="417"/>
                  </a:lnTo>
                  <a:lnTo>
                    <a:pt x="8" y="448"/>
                  </a:lnTo>
                  <a:lnTo>
                    <a:pt x="15" y="470"/>
                  </a:lnTo>
                  <a:lnTo>
                    <a:pt x="21" y="476"/>
                  </a:lnTo>
                  <a:lnTo>
                    <a:pt x="27" y="481"/>
                  </a:lnTo>
                  <a:lnTo>
                    <a:pt x="34" y="484"/>
                  </a:lnTo>
                  <a:lnTo>
                    <a:pt x="42" y="488"/>
                  </a:lnTo>
                  <a:lnTo>
                    <a:pt x="49" y="489"/>
                  </a:lnTo>
                  <a:lnTo>
                    <a:pt x="55" y="490"/>
                  </a:lnTo>
                  <a:lnTo>
                    <a:pt x="61" y="491"/>
                  </a:lnTo>
                  <a:lnTo>
                    <a:pt x="66" y="491"/>
                  </a:lnTo>
                  <a:lnTo>
                    <a:pt x="71" y="490"/>
                  </a:lnTo>
                  <a:lnTo>
                    <a:pt x="79" y="488"/>
                  </a:lnTo>
                  <a:lnTo>
                    <a:pt x="88" y="484"/>
                  </a:lnTo>
                  <a:lnTo>
                    <a:pt x="98" y="481"/>
                  </a:lnTo>
                  <a:lnTo>
                    <a:pt x="107" y="477"/>
                  </a:lnTo>
                  <a:lnTo>
                    <a:pt x="115" y="474"/>
                  </a:lnTo>
                  <a:lnTo>
                    <a:pt x="121" y="471"/>
                  </a:lnTo>
                  <a:lnTo>
                    <a:pt x="123" y="470"/>
                  </a:lnTo>
                  <a:lnTo>
                    <a:pt x="126" y="462"/>
                  </a:lnTo>
                  <a:lnTo>
                    <a:pt x="131" y="440"/>
                  </a:lnTo>
                  <a:lnTo>
                    <a:pt x="136" y="410"/>
                  </a:lnTo>
                  <a:lnTo>
                    <a:pt x="145" y="375"/>
                  </a:lnTo>
                  <a:lnTo>
                    <a:pt x="153" y="339"/>
                  </a:lnTo>
                  <a:lnTo>
                    <a:pt x="161" y="308"/>
                  </a:lnTo>
                  <a:lnTo>
                    <a:pt x="168" y="285"/>
                  </a:lnTo>
                  <a:lnTo>
                    <a:pt x="172" y="274"/>
                  </a:lnTo>
                  <a:lnTo>
                    <a:pt x="176" y="270"/>
                  </a:lnTo>
                  <a:lnTo>
                    <a:pt x="181" y="264"/>
                  </a:lnTo>
                  <a:lnTo>
                    <a:pt x="187" y="261"/>
                  </a:lnTo>
                  <a:lnTo>
                    <a:pt x="195" y="257"/>
                  </a:lnTo>
                  <a:lnTo>
                    <a:pt x="201" y="256"/>
                  </a:lnTo>
                  <a:lnTo>
                    <a:pt x="208" y="254"/>
                  </a:lnTo>
                  <a:lnTo>
                    <a:pt x="216" y="251"/>
                  </a:lnTo>
                  <a:lnTo>
                    <a:pt x="226" y="249"/>
                  </a:lnTo>
                  <a:lnTo>
                    <a:pt x="234" y="248"/>
                  </a:lnTo>
                  <a:lnTo>
                    <a:pt x="243" y="246"/>
                  </a:lnTo>
                  <a:lnTo>
                    <a:pt x="252" y="243"/>
                  </a:lnTo>
                  <a:lnTo>
                    <a:pt x="259" y="242"/>
                  </a:lnTo>
                  <a:lnTo>
                    <a:pt x="266" y="240"/>
                  </a:lnTo>
                  <a:lnTo>
                    <a:pt x="272" y="236"/>
                  </a:lnTo>
                  <a:lnTo>
                    <a:pt x="277" y="233"/>
                  </a:lnTo>
                  <a:lnTo>
                    <a:pt x="282" y="227"/>
                  </a:lnTo>
                  <a:lnTo>
                    <a:pt x="287" y="222"/>
                  </a:lnTo>
                  <a:lnTo>
                    <a:pt x="290" y="217"/>
                  </a:lnTo>
                  <a:lnTo>
                    <a:pt x="294" y="211"/>
                  </a:lnTo>
                  <a:lnTo>
                    <a:pt x="297" y="205"/>
                  </a:lnTo>
                  <a:lnTo>
                    <a:pt x="301" y="193"/>
                  </a:lnTo>
                  <a:lnTo>
                    <a:pt x="301" y="178"/>
                  </a:lnTo>
                  <a:lnTo>
                    <a:pt x="300" y="165"/>
                  </a:lnTo>
                  <a:lnTo>
                    <a:pt x="299" y="160"/>
                  </a:lnTo>
                  <a:lnTo>
                    <a:pt x="302" y="128"/>
                  </a:lnTo>
                  <a:lnTo>
                    <a:pt x="301" y="126"/>
                  </a:lnTo>
                  <a:lnTo>
                    <a:pt x="299" y="122"/>
                  </a:lnTo>
                  <a:lnTo>
                    <a:pt x="294" y="118"/>
                  </a:lnTo>
                  <a:lnTo>
                    <a:pt x="290" y="114"/>
                  </a:lnTo>
                  <a:lnTo>
                    <a:pt x="286" y="110"/>
                  </a:lnTo>
                  <a:lnTo>
                    <a:pt x="283" y="100"/>
                  </a:lnTo>
                  <a:lnTo>
                    <a:pt x="281" y="91"/>
                  </a:lnTo>
                  <a:lnTo>
                    <a:pt x="280" y="88"/>
                  </a:lnTo>
                  <a:lnTo>
                    <a:pt x="259" y="73"/>
                  </a:lnTo>
                  <a:lnTo>
                    <a:pt x="351" y="23"/>
                  </a:lnTo>
                  <a:lnTo>
                    <a:pt x="353" y="20"/>
                  </a:lnTo>
                  <a:lnTo>
                    <a:pt x="354" y="13"/>
                  </a:lnTo>
                  <a:lnTo>
                    <a:pt x="351" y="6"/>
                  </a:lnTo>
                  <a:lnTo>
                    <a:pt x="341" y="0"/>
                  </a:lnTo>
                  <a:lnTo>
                    <a:pt x="328" y="1"/>
                  </a:lnTo>
                  <a:lnTo>
                    <a:pt x="306" y="6"/>
                  </a:lnTo>
                  <a:lnTo>
                    <a:pt x="279" y="15"/>
                  </a:lnTo>
                  <a:lnTo>
                    <a:pt x="249" y="25"/>
                  </a:lnTo>
                  <a:lnTo>
                    <a:pt x="220" y="36"/>
                  </a:lnTo>
                  <a:lnTo>
                    <a:pt x="195" y="46"/>
                  </a:lnTo>
                  <a:lnTo>
                    <a:pt x="178" y="53"/>
                  </a:lnTo>
                  <a:lnTo>
                    <a:pt x="172" y="55"/>
                  </a:lnTo>
                  <a:lnTo>
                    <a:pt x="172" y="48"/>
                  </a:lnTo>
                  <a:lnTo>
                    <a:pt x="172" y="33"/>
                  </a:lnTo>
                  <a:lnTo>
                    <a:pt x="166" y="19"/>
                  </a:lnTo>
                  <a:lnTo>
                    <a:pt x="154" y="15"/>
                  </a:lnTo>
                  <a:close/>
                </a:path>
              </a:pathLst>
            </a:custGeom>
            <a:solidFill>
              <a:srgbClr val="B25B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83" name="Freeform 25"/>
            <p:cNvSpPr>
              <a:spLocks/>
            </p:cNvSpPr>
            <p:nvPr/>
          </p:nvSpPr>
          <p:spPr bwMode="auto">
            <a:xfrm>
              <a:off x="2641" y="2943"/>
              <a:ext cx="347" cy="200"/>
            </a:xfrm>
            <a:custGeom>
              <a:avLst/>
              <a:gdLst>
                <a:gd name="T0" fmla="*/ 4 w 347"/>
                <a:gd name="T1" fmla="*/ 63 h 399"/>
                <a:gd name="T2" fmla="*/ 17 w 347"/>
                <a:gd name="T3" fmla="*/ 81 h 399"/>
                <a:gd name="T4" fmla="*/ 24 w 347"/>
                <a:gd name="T5" fmla="*/ 89 h 399"/>
                <a:gd name="T6" fmla="*/ 35 w 347"/>
                <a:gd name="T7" fmla="*/ 91 h 399"/>
                <a:gd name="T8" fmla="*/ 47 w 347"/>
                <a:gd name="T9" fmla="*/ 92 h 399"/>
                <a:gd name="T10" fmla="*/ 58 w 347"/>
                <a:gd name="T11" fmla="*/ 92 h 399"/>
                <a:gd name="T12" fmla="*/ 59 w 347"/>
                <a:gd name="T13" fmla="*/ 97 h 399"/>
                <a:gd name="T14" fmla="*/ 59 w 347"/>
                <a:gd name="T15" fmla="*/ 122 h 399"/>
                <a:gd name="T16" fmla="*/ 62 w 347"/>
                <a:gd name="T17" fmla="*/ 138 h 399"/>
                <a:gd name="T18" fmla="*/ 78 w 347"/>
                <a:gd name="T19" fmla="*/ 152 h 399"/>
                <a:gd name="T20" fmla="*/ 97 w 347"/>
                <a:gd name="T21" fmla="*/ 165 h 399"/>
                <a:gd name="T22" fmla="*/ 118 w 347"/>
                <a:gd name="T23" fmla="*/ 177 h 399"/>
                <a:gd name="T24" fmla="*/ 140 w 347"/>
                <a:gd name="T25" fmla="*/ 190 h 399"/>
                <a:gd name="T26" fmla="*/ 156 w 347"/>
                <a:gd name="T27" fmla="*/ 199 h 399"/>
                <a:gd name="T28" fmla="*/ 206 w 347"/>
                <a:gd name="T29" fmla="*/ 198 h 399"/>
                <a:gd name="T30" fmla="*/ 266 w 347"/>
                <a:gd name="T31" fmla="*/ 156 h 399"/>
                <a:gd name="T32" fmla="*/ 272 w 347"/>
                <a:gd name="T33" fmla="*/ 154 h 399"/>
                <a:gd name="T34" fmla="*/ 286 w 347"/>
                <a:gd name="T35" fmla="*/ 149 h 399"/>
                <a:gd name="T36" fmla="*/ 304 w 347"/>
                <a:gd name="T37" fmla="*/ 142 h 399"/>
                <a:gd name="T38" fmla="*/ 318 w 347"/>
                <a:gd name="T39" fmla="*/ 136 h 399"/>
                <a:gd name="T40" fmla="*/ 334 w 347"/>
                <a:gd name="T41" fmla="*/ 111 h 399"/>
                <a:gd name="T42" fmla="*/ 342 w 347"/>
                <a:gd name="T43" fmla="*/ 85 h 399"/>
                <a:gd name="T44" fmla="*/ 345 w 347"/>
                <a:gd name="T45" fmla="*/ 29 h 399"/>
                <a:gd name="T46" fmla="*/ 339 w 347"/>
                <a:gd name="T47" fmla="*/ 0 h 399"/>
                <a:gd name="T48" fmla="*/ 330 w 347"/>
                <a:gd name="T49" fmla="*/ 2 h 399"/>
                <a:gd name="T50" fmla="*/ 306 w 347"/>
                <a:gd name="T51" fmla="*/ 7 h 399"/>
                <a:gd name="T52" fmla="*/ 281 w 347"/>
                <a:gd name="T53" fmla="*/ 11 h 399"/>
                <a:gd name="T54" fmla="*/ 266 w 347"/>
                <a:gd name="T55" fmla="*/ 14 h 399"/>
                <a:gd name="T56" fmla="*/ 255 w 347"/>
                <a:gd name="T57" fmla="*/ 15 h 399"/>
                <a:gd name="T58" fmla="*/ 237 w 347"/>
                <a:gd name="T59" fmla="*/ 15 h 399"/>
                <a:gd name="T60" fmla="*/ 213 w 347"/>
                <a:gd name="T61" fmla="*/ 15 h 399"/>
                <a:gd name="T62" fmla="*/ 184 w 347"/>
                <a:gd name="T63" fmla="*/ 15 h 399"/>
                <a:gd name="T64" fmla="*/ 156 w 347"/>
                <a:gd name="T65" fmla="*/ 15 h 399"/>
                <a:gd name="T66" fmla="*/ 133 w 347"/>
                <a:gd name="T67" fmla="*/ 17 h 399"/>
                <a:gd name="T68" fmla="*/ 112 w 347"/>
                <a:gd name="T69" fmla="*/ 19 h 399"/>
                <a:gd name="T70" fmla="*/ 93 w 347"/>
                <a:gd name="T71" fmla="*/ 23 h 399"/>
                <a:gd name="T72" fmla="*/ 67 w 347"/>
                <a:gd name="T73" fmla="*/ 30 h 399"/>
                <a:gd name="T74" fmla="*/ 37 w 347"/>
                <a:gd name="T75" fmla="*/ 43 h 399"/>
                <a:gd name="T76" fmla="*/ 11 w 347"/>
                <a:gd name="T77" fmla="*/ 54 h 399"/>
                <a:gd name="T78" fmla="*/ 0 w 347"/>
                <a:gd name="T79" fmla="*/ 59 h 39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47"/>
                <a:gd name="T121" fmla="*/ 0 h 399"/>
                <a:gd name="T122" fmla="*/ 347 w 347"/>
                <a:gd name="T123" fmla="*/ 399 h 39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47" h="399">
                  <a:moveTo>
                    <a:pt x="0" y="117"/>
                  </a:moveTo>
                  <a:lnTo>
                    <a:pt x="4" y="126"/>
                  </a:lnTo>
                  <a:lnTo>
                    <a:pt x="10" y="143"/>
                  </a:lnTo>
                  <a:lnTo>
                    <a:pt x="17" y="161"/>
                  </a:lnTo>
                  <a:lnTo>
                    <a:pt x="22" y="173"/>
                  </a:lnTo>
                  <a:lnTo>
                    <a:pt x="24" y="177"/>
                  </a:lnTo>
                  <a:lnTo>
                    <a:pt x="27" y="179"/>
                  </a:lnTo>
                  <a:lnTo>
                    <a:pt x="35" y="181"/>
                  </a:lnTo>
                  <a:lnTo>
                    <a:pt x="40" y="183"/>
                  </a:lnTo>
                  <a:lnTo>
                    <a:pt x="47" y="184"/>
                  </a:lnTo>
                  <a:lnTo>
                    <a:pt x="53" y="184"/>
                  </a:lnTo>
                  <a:lnTo>
                    <a:pt x="58" y="184"/>
                  </a:lnTo>
                  <a:lnTo>
                    <a:pt x="59" y="184"/>
                  </a:lnTo>
                  <a:lnTo>
                    <a:pt x="59" y="194"/>
                  </a:lnTo>
                  <a:lnTo>
                    <a:pt x="59" y="217"/>
                  </a:lnTo>
                  <a:lnTo>
                    <a:pt x="59" y="244"/>
                  </a:lnTo>
                  <a:lnTo>
                    <a:pt x="59" y="262"/>
                  </a:lnTo>
                  <a:lnTo>
                    <a:pt x="62" y="275"/>
                  </a:lnTo>
                  <a:lnTo>
                    <a:pt x="69" y="289"/>
                  </a:lnTo>
                  <a:lnTo>
                    <a:pt x="78" y="304"/>
                  </a:lnTo>
                  <a:lnTo>
                    <a:pt x="90" y="320"/>
                  </a:lnTo>
                  <a:lnTo>
                    <a:pt x="97" y="329"/>
                  </a:lnTo>
                  <a:lnTo>
                    <a:pt x="107" y="342"/>
                  </a:lnTo>
                  <a:lnTo>
                    <a:pt x="118" y="354"/>
                  </a:lnTo>
                  <a:lnTo>
                    <a:pt x="130" y="368"/>
                  </a:lnTo>
                  <a:lnTo>
                    <a:pt x="140" y="380"/>
                  </a:lnTo>
                  <a:lnTo>
                    <a:pt x="150" y="390"/>
                  </a:lnTo>
                  <a:lnTo>
                    <a:pt x="156" y="397"/>
                  </a:lnTo>
                  <a:lnTo>
                    <a:pt x="158" y="399"/>
                  </a:lnTo>
                  <a:lnTo>
                    <a:pt x="206" y="395"/>
                  </a:lnTo>
                  <a:lnTo>
                    <a:pt x="246" y="345"/>
                  </a:lnTo>
                  <a:lnTo>
                    <a:pt x="266" y="312"/>
                  </a:lnTo>
                  <a:lnTo>
                    <a:pt x="267" y="310"/>
                  </a:lnTo>
                  <a:lnTo>
                    <a:pt x="272" y="307"/>
                  </a:lnTo>
                  <a:lnTo>
                    <a:pt x="278" y="304"/>
                  </a:lnTo>
                  <a:lnTo>
                    <a:pt x="286" y="298"/>
                  </a:lnTo>
                  <a:lnTo>
                    <a:pt x="294" y="291"/>
                  </a:lnTo>
                  <a:lnTo>
                    <a:pt x="304" y="284"/>
                  </a:lnTo>
                  <a:lnTo>
                    <a:pt x="311" y="278"/>
                  </a:lnTo>
                  <a:lnTo>
                    <a:pt x="318" y="271"/>
                  </a:lnTo>
                  <a:lnTo>
                    <a:pt x="328" y="251"/>
                  </a:lnTo>
                  <a:lnTo>
                    <a:pt x="334" y="222"/>
                  </a:lnTo>
                  <a:lnTo>
                    <a:pt x="339" y="193"/>
                  </a:lnTo>
                  <a:lnTo>
                    <a:pt x="342" y="170"/>
                  </a:lnTo>
                  <a:lnTo>
                    <a:pt x="347" y="113"/>
                  </a:lnTo>
                  <a:lnTo>
                    <a:pt x="345" y="58"/>
                  </a:lnTo>
                  <a:lnTo>
                    <a:pt x="341" y="17"/>
                  </a:lnTo>
                  <a:lnTo>
                    <a:pt x="339" y="0"/>
                  </a:lnTo>
                  <a:lnTo>
                    <a:pt x="337" y="2"/>
                  </a:lnTo>
                  <a:lnTo>
                    <a:pt x="330" y="4"/>
                  </a:lnTo>
                  <a:lnTo>
                    <a:pt x="319" y="8"/>
                  </a:lnTo>
                  <a:lnTo>
                    <a:pt x="306" y="13"/>
                  </a:lnTo>
                  <a:lnTo>
                    <a:pt x="294" y="18"/>
                  </a:lnTo>
                  <a:lnTo>
                    <a:pt x="281" y="22"/>
                  </a:lnTo>
                  <a:lnTo>
                    <a:pt x="272" y="26"/>
                  </a:lnTo>
                  <a:lnTo>
                    <a:pt x="266" y="27"/>
                  </a:lnTo>
                  <a:lnTo>
                    <a:pt x="261" y="28"/>
                  </a:lnTo>
                  <a:lnTo>
                    <a:pt x="255" y="29"/>
                  </a:lnTo>
                  <a:lnTo>
                    <a:pt x="247" y="29"/>
                  </a:lnTo>
                  <a:lnTo>
                    <a:pt x="237" y="30"/>
                  </a:lnTo>
                  <a:lnTo>
                    <a:pt x="225" y="30"/>
                  </a:lnTo>
                  <a:lnTo>
                    <a:pt x="213" y="30"/>
                  </a:lnTo>
                  <a:lnTo>
                    <a:pt x="199" y="30"/>
                  </a:lnTo>
                  <a:lnTo>
                    <a:pt x="184" y="29"/>
                  </a:lnTo>
                  <a:lnTo>
                    <a:pt x="170" y="28"/>
                  </a:lnTo>
                  <a:lnTo>
                    <a:pt x="156" y="29"/>
                  </a:lnTo>
                  <a:lnTo>
                    <a:pt x="144" y="30"/>
                  </a:lnTo>
                  <a:lnTo>
                    <a:pt x="133" y="33"/>
                  </a:lnTo>
                  <a:lnTo>
                    <a:pt x="123" y="35"/>
                  </a:lnTo>
                  <a:lnTo>
                    <a:pt x="112" y="38"/>
                  </a:lnTo>
                  <a:lnTo>
                    <a:pt x="103" y="42"/>
                  </a:lnTo>
                  <a:lnTo>
                    <a:pt x="93" y="45"/>
                  </a:lnTo>
                  <a:lnTo>
                    <a:pt x="82" y="51"/>
                  </a:lnTo>
                  <a:lnTo>
                    <a:pt x="67" y="60"/>
                  </a:lnTo>
                  <a:lnTo>
                    <a:pt x="52" y="73"/>
                  </a:lnTo>
                  <a:lnTo>
                    <a:pt x="37" y="85"/>
                  </a:lnTo>
                  <a:lnTo>
                    <a:pt x="23" y="97"/>
                  </a:lnTo>
                  <a:lnTo>
                    <a:pt x="11" y="108"/>
                  </a:lnTo>
                  <a:lnTo>
                    <a:pt x="3" y="115"/>
                  </a:lnTo>
                  <a:lnTo>
                    <a:pt x="0" y="117"/>
                  </a:lnTo>
                  <a:close/>
                </a:path>
              </a:pathLst>
            </a:custGeom>
            <a:solidFill>
              <a:srgbClr val="B25B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84" name="Freeform 26"/>
            <p:cNvSpPr>
              <a:spLocks/>
            </p:cNvSpPr>
            <p:nvPr/>
          </p:nvSpPr>
          <p:spPr bwMode="auto">
            <a:xfrm>
              <a:off x="2712" y="3141"/>
              <a:ext cx="288" cy="121"/>
            </a:xfrm>
            <a:custGeom>
              <a:avLst/>
              <a:gdLst>
                <a:gd name="T0" fmla="*/ 141 w 288"/>
                <a:gd name="T1" fmla="*/ 0 h 242"/>
                <a:gd name="T2" fmla="*/ 86 w 288"/>
                <a:gd name="T3" fmla="*/ 4 h 242"/>
                <a:gd name="T4" fmla="*/ 41 w 288"/>
                <a:gd name="T5" fmla="*/ 34 h 242"/>
                <a:gd name="T6" fmla="*/ 23 w 288"/>
                <a:gd name="T7" fmla="*/ 32 h 242"/>
                <a:gd name="T8" fmla="*/ 19 w 288"/>
                <a:gd name="T9" fmla="*/ 36 h 242"/>
                <a:gd name="T10" fmla="*/ 11 w 288"/>
                <a:gd name="T11" fmla="*/ 43 h 242"/>
                <a:gd name="T12" fmla="*/ 2 w 288"/>
                <a:gd name="T13" fmla="*/ 51 h 242"/>
                <a:gd name="T14" fmla="*/ 0 w 288"/>
                <a:gd name="T15" fmla="*/ 57 h 242"/>
                <a:gd name="T16" fmla="*/ 5 w 288"/>
                <a:gd name="T17" fmla="*/ 61 h 242"/>
                <a:gd name="T18" fmla="*/ 14 w 288"/>
                <a:gd name="T19" fmla="*/ 69 h 242"/>
                <a:gd name="T20" fmla="*/ 27 w 288"/>
                <a:gd name="T21" fmla="*/ 80 h 242"/>
                <a:gd name="T22" fmla="*/ 42 w 288"/>
                <a:gd name="T23" fmla="*/ 91 h 242"/>
                <a:gd name="T24" fmla="*/ 58 w 288"/>
                <a:gd name="T25" fmla="*/ 102 h 242"/>
                <a:gd name="T26" fmla="*/ 69 w 288"/>
                <a:gd name="T27" fmla="*/ 112 h 242"/>
                <a:gd name="T28" fmla="*/ 79 w 288"/>
                <a:gd name="T29" fmla="*/ 119 h 242"/>
                <a:gd name="T30" fmla="*/ 82 w 288"/>
                <a:gd name="T31" fmla="*/ 121 h 242"/>
                <a:gd name="T32" fmla="*/ 130 w 288"/>
                <a:gd name="T33" fmla="*/ 96 h 242"/>
                <a:gd name="T34" fmla="*/ 147 w 288"/>
                <a:gd name="T35" fmla="*/ 62 h 242"/>
                <a:gd name="T36" fmla="*/ 149 w 288"/>
                <a:gd name="T37" fmla="*/ 65 h 242"/>
                <a:gd name="T38" fmla="*/ 155 w 288"/>
                <a:gd name="T39" fmla="*/ 69 h 242"/>
                <a:gd name="T40" fmla="*/ 163 w 288"/>
                <a:gd name="T41" fmla="*/ 74 h 242"/>
                <a:gd name="T42" fmla="*/ 172 w 288"/>
                <a:gd name="T43" fmla="*/ 77 h 242"/>
                <a:gd name="T44" fmla="*/ 177 w 288"/>
                <a:gd name="T45" fmla="*/ 78 h 242"/>
                <a:gd name="T46" fmla="*/ 186 w 288"/>
                <a:gd name="T47" fmla="*/ 80 h 242"/>
                <a:gd name="T48" fmla="*/ 196 w 288"/>
                <a:gd name="T49" fmla="*/ 83 h 242"/>
                <a:gd name="T50" fmla="*/ 208 w 288"/>
                <a:gd name="T51" fmla="*/ 85 h 242"/>
                <a:gd name="T52" fmla="*/ 219 w 288"/>
                <a:gd name="T53" fmla="*/ 87 h 242"/>
                <a:gd name="T54" fmla="*/ 228 w 288"/>
                <a:gd name="T55" fmla="*/ 89 h 242"/>
                <a:gd name="T56" fmla="*/ 234 w 288"/>
                <a:gd name="T57" fmla="*/ 91 h 242"/>
                <a:gd name="T58" fmla="*/ 236 w 288"/>
                <a:gd name="T59" fmla="*/ 91 h 242"/>
                <a:gd name="T60" fmla="*/ 268 w 288"/>
                <a:gd name="T61" fmla="*/ 106 h 242"/>
                <a:gd name="T62" fmla="*/ 288 w 288"/>
                <a:gd name="T63" fmla="*/ 61 h 242"/>
                <a:gd name="T64" fmla="*/ 268 w 288"/>
                <a:gd name="T65" fmla="*/ 30 h 242"/>
                <a:gd name="T66" fmla="*/ 220 w 288"/>
                <a:gd name="T67" fmla="*/ 12 h 242"/>
                <a:gd name="T68" fmla="*/ 195 w 288"/>
                <a:gd name="T69" fmla="*/ 15 h 242"/>
                <a:gd name="T70" fmla="*/ 141 w 288"/>
                <a:gd name="T71" fmla="*/ 0 h 24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88"/>
                <a:gd name="T109" fmla="*/ 0 h 242"/>
                <a:gd name="T110" fmla="*/ 288 w 288"/>
                <a:gd name="T111" fmla="*/ 242 h 24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88" h="242">
                  <a:moveTo>
                    <a:pt x="141" y="0"/>
                  </a:moveTo>
                  <a:lnTo>
                    <a:pt x="86" y="7"/>
                  </a:lnTo>
                  <a:lnTo>
                    <a:pt x="41" y="68"/>
                  </a:lnTo>
                  <a:lnTo>
                    <a:pt x="23" y="64"/>
                  </a:lnTo>
                  <a:lnTo>
                    <a:pt x="19" y="71"/>
                  </a:lnTo>
                  <a:lnTo>
                    <a:pt x="11" y="85"/>
                  </a:lnTo>
                  <a:lnTo>
                    <a:pt x="2" y="102"/>
                  </a:lnTo>
                  <a:lnTo>
                    <a:pt x="0" y="114"/>
                  </a:lnTo>
                  <a:lnTo>
                    <a:pt x="5" y="122"/>
                  </a:lnTo>
                  <a:lnTo>
                    <a:pt x="14" y="138"/>
                  </a:lnTo>
                  <a:lnTo>
                    <a:pt x="27" y="159"/>
                  </a:lnTo>
                  <a:lnTo>
                    <a:pt x="42" y="182"/>
                  </a:lnTo>
                  <a:lnTo>
                    <a:pt x="58" y="204"/>
                  </a:lnTo>
                  <a:lnTo>
                    <a:pt x="69" y="223"/>
                  </a:lnTo>
                  <a:lnTo>
                    <a:pt x="79" y="237"/>
                  </a:lnTo>
                  <a:lnTo>
                    <a:pt x="82" y="242"/>
                  </a:lnTo>
                  <a:lnTo>
                    <a:pt x="130" y="191"/>
                  </a:lnTo>
                  <a:lnTo>
                    <a:pt x="147" y="124"/>
                  </a:lnTo>
                  <a:lnTo>
                    <a:pt x="149" y="129"/>
                  </a:lnTo>
                  <a:lnTo>
                    <a:pt x="155" y="138"/>
                  </a:lnTo>
                  <a:lnTo>
                    <a:pt x="163" y="148"/>
                  </a:lnTo>
                  <a:lnTo>
                    <a:pt x="172" y="154"/>
                  </a:lnTo>
                  <a:lnTo>
                    <a:pt x="177" y="156"/>
                  </a:lnTo>
                  <a:lnTo>
                    <a:pt x="186" y="160"/>
                  </a:lnTo>
                  <a:lnTo>
                    <a:pt x="196" y="165"/>
                  </a:lnTo>
                  <a:lnTo>
                    <a:pt x="208" y="169"/>
                  </a:lnTo>
                  <a:lnTo>
                    <a:pt x="219" y="174"/>
                  </a:lnTo>
                  <a:lnTo>
                    <a:pt x="228" y="178"/>
                  </a:lnTo>
                  <a:lnTo>
                    <a:pt x="234" y="181"/>
                  </a:lnTo>
                  <a:lnTo>
                    <a:pt x="236" y="182"/>
                  </a:lnTo>
                  <a:lnTo>
                    <a:pt x="268" y="212"/>
                  </a:lnTo>
                  <a:lnTo>
                    <a:pt x="288" y="121"/>
                  </a:lnTo>
                  <a:lnTo>
                    <a:pt x="268" y="61"/>
                  </a:lnTo>
                  <a:lnTo>
                    <a:pt x="220" y="24"/>
                  </a:lnTo>
                  <a:lnTo>
                    <a:pt x="195" y="30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rgbClr val="3F9E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85" name="Freeform 27"/>
            <p:cNvSpPr>
              <a:spLocks/>
            </p:cNvSpPr>
            <p:nvPr/>
          </p:nvSpPr>
          <p:spPr bwMode="auto">
            <a:xfrm>
              <a:off x="2492" y="3634"/>
              <a:ext cx="134" cy="116"/>
            </a:xfrm>
            <a:custGeom>
              <a:avLst/>
              <a:gdLst>
                <a:gd name="T0" fmla="*/ 26 w 134"/>
                <a:gd name="T1" fmla="*/ 2 h 233"/>
                <a:gd name="T2" fmla="*/ 11 w 134"/>
                <a:gd name="T3" fmla="*/ 25 h 233"/>
                <a:gd name="T4" fmla="*/ 21 w 134"/>
                <a:gd name="T5" fmla="*/ 30 h 233"/>
                <a:gd name="T6" fmla="*/ 20 w 134"/>
                <a:gd name="T7" fmla="*/ 32 h 233"/>
                <a:gd name="T8" fmla="*/ 18 w 134"/>
                <a:gd name="T9" fmla="*/ 36 h 233"/>
                <a:gd name="T10" fmla="*/ 15 w 134"/>
                <a:gd name="T11" fmla="*/ 41 h 233"/>
                <a:gd name="T12" fmla="*/ 13 w 134"/>
                <a:gd name="T13" fmla="*/ 46 h 233"/>
                <a:gd name="T14" fmla="*/ 14 w 134"/>
                <a:gd name="T15" fmla="*/ 51 h 233"/>
                <a:gd name="T16" fmla="*/ 18 w 134"/>
                <a:gd name="T17" fmla="*/ 56 h 233"/>
                <a:gd name="T18" fmla="*/ 23 w 134"/>
                <a:gd name="T19" fmla="*/ 61 h 233"/>
                <a:gd name="T20" fmla="*/ 25 w 134"/>
                <a:gd name="T21" fmla="*/ 63 h 233"/>
                <a:gd name="T22" fmla="*/ 21 w 134"/>
                <a:gd name="T23" fmla="*/ 64 h 233"/>
                <a:gd name="T24" fmla="*/ 14 w 134"/>
                <a:gd name="T25" fmla="*/ 66 h 233"/>
                <a:gd name="T26" fmla="*/ 7 w 134"/>
                <a:gd name="T27" fmla="*/ 69 h 233"/>
                <a:gd name="T28" fmla="*/ 4 w 134"/>
                <a:gd name="T29" fmla="*/ 72 h 233"/>
                <a:gd name="T30" fmla="*/ 3 w 134"/>
                <a:gd name="T31" fmla="*/ 75 h 233"/>
                <a:gd name="T32" fmla="*/ 0 w 134"/>
                <a:gd name="T33" fmla="*/ 80 h 233"/>
                <a:gd name="T34" fmla="*/ 0 w 134"/>
                <a:gd name="T35" fmla="*/ 85 h 233"/>
                <a:gd name="T36" fmla="*/ 4 w 134"/>
                <a:gd name="T37" fmla="*/ 90 h 233"/>
                <a:gd name="T38" fmla="*/ 12 w 134"/>
                <a:gd name="T39" fmla="*/ 94 h 233"/>
                <a:gd name="T40" fmla="*/ 20 w 134"/>
                <a:gd name="T41" fmla="*/ 97 h 233"/>
                <a:gd name="T42" fmla="*/ 26 w 134"/>
                <a:gd name="T43" fmla="*/ 98 h 233"/>
                <a:gd name="T44" fmla="*/ 28 w 134"/>
                <a:gd name="T45" fmla="*/ 99 h 233"/>
                <a:gd name="T46" fmla="*/ 12 w 134"/>
                <a:gd name="T47" fmla="*/ 116 h 233"/>
                <a:gd name="T48" fmla="*/ 14 w 134"/>
                <a:gd name="T49" fmla="*/ 116 h 233"/>
                <a:gd name="T50" fmla="*/ 20 w 134"/>
                <a:gd name="T51" fmla="*/ 116 h 233"/>
                <a:gd name="T52" fmla="*/ 28 w 134"/>
                <a:gd name="T53" fmla="*/ 115 h 233"/>
                <a:gd name="T54" fmla="*/ 40 w 134"/>
                <a:gd name="T55" fmla="*/ 114 h 233"/>
                <a:gd name="T56" fmla="*/ 52 w 134"/>
                <a:gd name="T57" fmla="*/ 113 h 233"/>
                <a:gd name="T58" fmla="*/ 64 w 134"/>
                <a:gd name="T59" fmla="*/ 112 h 233"/>
                <a:gd name="T60" fmla="*/ 75 w 134"/>
                <a:gd name="T61" fmla="*/ 111 h 233"/>
                <a:gd name="T62" fmla="*/ 86 w 134"/>
                <a:gd name="T63" fmla="*/ 109 h 233"/>
                <a:gd name="T64" fmla="*/ 100 w 134"/>
                <a:gd name="T65" fmla="*/ 106 h 233"/>
                <a:gd name="T66" fmla="*/ 106 w 134"/>
                <a:gd name="T67" fmla="*/ 102 h 233"/>
                <a:gd name="T68" fmla="*/ 110 w 134"/>
                <a:gd name="T69" fmla="*/ 99 h 233"/>
                <a:gd name="T70" fmla="*/ 114 w 134"/>
                <a:gd name="T71" fmla="*/ 97 h 233"/>
                <a:gd name="T72" fmla="*/ 119 w 134"/>
                <a:gd name="T73" fmla="*/ 92 h 233"/>
                <a:gd name="T74" fmla="*/ 122 w 134"/>
                <a:gd name="T75" fmla="*/ 86 h 233"/>
                <a:gd name="T76" fmla="*/ 122 w 134"/>
                <a:gd name="T77" fmla="*/ 80 h 233"/>
                <a:gd name="T78" fmla="*/ 122 w 134"/>
                <a:gd name="T79" fmla="*/ 78 h 233"/>
                <a:gd name="T80" fmla="*/ 115 w 134"/>
                <a:gd name="T81" fmla="*/ 67 h 233"/>
                <a:gd name="T82" fmla="*/ 117 w 134"/>
                <a:gd name="T83" fmla="*/ 67 h 233"/>
                <a:gd name="T84" fmla="*/ 118 w 134"/>
                <a:gd name="T85" fmla="*/ 65 h 233"/>
                <a:gd name="T86" fmla="*/ 121 w 134"/>
                <a:gd name="T87" fmla="*/ 64 h 233"/>
                <a:gd name="T88" fmla="*/ 127 w 134"/>
                <a:gd name="T89" fmla="*/ 61 h 233"/>
                <a:gd name="T90" fmla="*/ 131 w 134"/>
                <a:gd name="T91" fmla="*/ 55 h 233"/>
                <a:gd name="T92" fmla="*/ 128 w 134"/>
                <a:gd name="T93" fmla="*/ 47 h 233"/>
                <a:gd name="T94" fmla="*/ 125 w 134"/>
                <a:gd name="T95" fmla="*/ 40 h 233"/>
                <a:gd name="T96" fmla="*/ 122 w 134"/>
                <a:gd name="T97" fmla="*/ 37 h 233"/>
                <a:gd name="T98" fmla="*/ 134 w 134"/>
                <a:gd name="T99" fmla="*/ 27 h 233"/>
                <a:gd name="T100" fmla="*/ 127 w 134"/>
                <a:gd name="T101" fmla="*/ 0 h 233"/>
                <a:gd name="T102" fmla="*/ 26 w 134"/>
                <a:gd name="T103" fmla="*/ 2 h 23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34"/>
                <a:gd name="T157" fmla="*/ 0 h 233"/>
                <a:gd name="T158" fmla="*/ 134 w 134"/>
                <a:gd name="T159" fmla="*/ 233 h 23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34" h="233">
                  <a:moveTo>
                    <a:pt x="26" y="5"/>
                  </a:moveTo>
                  <a:lnTo>
                    <a:pt x="11" y="51"/>
                  </a:lnTo>
                  <a:lnTo>
                    <a:pt x="21" y="61"/>
                  </a:lnTo>
                  <a:lnTo>
                    <a:pt x="20" y="65"/>
                  </a:lnTo>
                  <a:lnTo>
                    <a:pt x="18" y="73"/>
                  </a:lnTo>
                  <a:lnTo>
                    <a:pt x="15" y="83"/>
                  </a:lnTo>
                  <a:lnTo>
                    <a:pt x="13" y="92"/>
                  </a:lnTo>
                  <a:lnTo>
                    <a:pt x="14" y="103"/>
                  </a:lnTo>
                  <a:lnTo>
                    <a:pt x="18" y="113"/>
                  </a:lnTo>
                  <a:lnTo>
                    <a:pt x="23" y="122"/>
                  </a:lnTo>
                  <a:lnTo>
                    <a:pt x="25" y="126"/>
                  </a:lnTo>
                  <a:lnTo>
                    <a:pt x="21" y="128"/>
                  </a:lnTo>
                  <a:lnTo>
                    <a:pt x="14" y="133"/>
                  </a:lnTo>
                  <a:lnTo>
                    <a:pt x="7" y="138"/>
                  </a:lnTo>
                  <a:lnTo>
                    <a:pt x="4" y="144"/>
                  </a:lnTo>
                  <a:lnTo>
                    <a:pt x="3" y="151"/>
                  </a:lnTo>
                  <a:lnTo>
                    <a:pt x="0" y="160"/>
                  </a:lnTo>
                  <a:lnTo>
                    <a:pt x="0" y="171"/>
                  </a:lnTo>
                  <a:lnTo>
                    <a:pt x="4" y="180"/>
                  </a:lnTo>
                  <a:lnTo>
                    <a:pt x="12" y="188"/>
                  </a:lnTo>
                  <a:lnTo>
                    <a:pt x="20" y="194"/>
                  </a:lnTo>
                  <a:lnTo>
                    <a:pt x="26" y="197"/>
                  </a:lnTo>
                  <a:lnTo>
                    <a:pt x="28" y="198"/>
                  </a:lnTo>
                  <a:lnTo>
                    <a:pt x="12" y="233"/>
                  </a:lnTo>
                  <a:lnTo>
                    <a:pt x="14" y="233"/>
                  </a:lnTo>
                  <a:lnTo>
                    <a:pt x="20" y="232"/>
                  </a:lnTo>
                  <a:lnTo>
                    <a:pt x="28" y="231"/>
                  </a:lnTo>
                  <a:lnTo>
                    <a:pt x="40" y="229"/>
                  </a:lnTo>
                  <a:lnTo>
                    <a:pt x="52" y="227"/>
                  </a:lnTo>
                  <a:lnTo>
                    <a:pt x="64" y="225"/>
                  </a:lnTo>
                  <a:lnTo>
                    <a:pt x="75" y="222"/>
                  </a:lnTo>
                  <a:lnTo>
                    <a:pt x="86" y="219"/>
                  </a:lnTo>
                  <a:lnTo>
                    <a:pt x="100" y="212"/>
                  </a:lnTo>
                  <a:lnTo>
                    <a:pt x="106" y="205"/>
                  </a:lnTo>
                  <a:lnTo>
                    <a:pt x="110" y="199"/>
                  </a:lnTo>
                  <a:lnTo>
                    <a:pt x="114" y="194"/>
                  </a:lnTo>
                  <a:lnTo>
                    <a:pt x="119" y="184"/>
                  </a:lnTo>
                  <a:lnTo>
                    <a:pt x="122" y="173"/>
                  </a:lnTo>
                  <a:lnTo>
                    <a:pt x="122" y="161"/>
                  </a:lnTo>
                  <a:lnTo>
                    <a:pt x="122" y="157"/>
                  </a:lnTo>
                  <a:lnTo>
                    <a:pt x="115" y="135"/>
                  </a:lnTo>
                  <a:lnTo>
                    <a:pt x="117" y="134"/>
                  </a:lnTo>
                  <a:lnTo>
                    <a:pt x="118" y="131"/>
                  </a:lnTo>
                  <a:lnTo>
                    <a:pt x="121" y="128"/>
                  </a:lnTo>
                  <a:lnTo>
                    <a:pt x="127" y="122"/>
                  </a:lnTo>
                  <a:lnTo>
                    <a:pt x="131" y="111"/>
                  </a:lnTo>
                  <a:lnTo>
                    <a:pt x="128" y="95"/>
                  </a:lnTo>
                  <a:lnTo>
                    <a:pt x="125" y="81"/>
                  </a:lnTo>
                  <a:lnTo>
                    <a:pt x="122" y="74"/>
                  </a:lnTo>
                  <a:lnTo>
                    <a:pt x="134" y="55"/>
                  </a:lnTo>
                  <a:lnTo>
                    <a:pt x="127" y="0"/>
                  </a:lnTo>
                  <a:lnTo>
                    <a:pt x="26" y="5"/>
                  </a:lnTo>
                  <a:close/>
                </a:path>
              </a:pathLst>
            </a:custGeom>
            <a:solidFill>
              <a:srgbClr val="C69E7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86" name="Freeform 28"/>
            <p:cNvSpPr>
              <a:spLocks/>
            </p:cNvSpPr>
            <p:nvPr/>
          </p:nvSpPr>
          <p:spPr bwMode="auto">
            <a:xfrm>
              <a:off x="2391" y="3649"/>
              <a:ext cx="109" cy="101"/>
            </a:xfrm>
            <a:custGeom>
              <a:avLst/>
              <a:gdLst>
                <a:gd name="T0" fmla="*/ 87 w 109"/>
                <a:gd name="T1" fmla="*/ 0 h 202"/>
                <a:gd name="T2" fmla="*/ 80 w 109"/>
                <a:gd name="T3" fmla="*/ 1 h 202"/>
                <a:gd name="T4" fmla="*/ 72 w 109"/>
                <a:gd name="T5" fmla="*/ 3 h 202"/>
                <a:gd name="T6" fmla="*/ 62 w 109"/>
                <a:gd name="T7" fmla="*/ 7 h 202"/>
                <a:gd name="T8" fmla="*/ 55 w 109"/>
                <a:gd name="T9" fmla="*/ 11 h 202"/>
                <a:gd name="T10" fmla="*/ 47 w 109"/>
                <a:gd name="T11" fmla="*/ 15 h 202"/>
                <a:gd name="T12" fmla="*/ 41 w 109"/>
                <a:gd name="T13" fmla="*/ 19 h 202"/>
                <a:gd name="T14" fmla="*/ 38 w 109"/>
                <a:gd name="T15" fmla="*/ 22 h 202"/>
                <a:gd name="T16" fmla="*/ 37 w 109"/>
                <a:gd name="T17" fmla="*/ 23 h 202"/>
                <a:gd name="T18" fmla="*/ 0 w 109"/>
                <a:gd name="T19" fmla="*/ 101 h 202"/>
                <a:gd name="T20" fmla="*/ 57 w 109"/>
                <a:gd name="T21" fmla="*/ 76 h 202"/>
                <a:gd name="T22" fmla="*/ 109 w 109"/>
                <a:gd name="T23" fmla="*/ 7 h 202"/>
                <a:gd name="T24" fmla="*/ 87 w 109"/>
                <a:gd name="T25" fmla="*/ 0 h 2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9"/>
                <a:gd name="T40" fmla="*/ 0 h 202"/>
                <a:gd name="T41" fmla="*/ 109 w 109"/>
                <a:gd name="T42" fmla="*/ 202 h 20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9" h="202">
                  <a:moveTo>
                    <a:pt x="87" y="0"/>
                  </a:moveTo>
                  <a:lnTo>
                    <a:pt x="80" y="2"/>
                  </a:lnTo>
                  <a:lnTo>
                    <a:pt x="72" y="7"/>
                  </a:lnTo>
                  <a:lnTo>
                    <a:pt x="62" y="14"/>
                  </a:lnTo>
                  <a:lnTo>
                    <a:pt x="55" y="22"/>
                  </a:lnTo>
                  <a:lnTo>
                    <a:pt x="47" y="31"/>
                  </a:lnTo>
                  <a:lnTo>
                    <a:pt x="41" y="38"/>
                  </a:lnTo>
                  <a:lnTo>
                    <a:pt x="38" y="43"/>
                  </a:lnTo>
                  <a:lnTo>
                    <a:pt x="37" y="45"/>
                  </a:lnTo>
                  <a:lnTo>
                    <a:pt x="0" y="202"/>
                  </a:lnTo>
                  <a:lnTo>
                    <a:pt x="57" y="151"/>
                  </a:lnTo>
                  <a:lnTo>
                    <a:pt x="109" y="14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72727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87" name="Freeform 29"/>
            <p:cNvSpPr>
              <a:spLocks/>
            </p:cNvSpPr>
            <p:nvPr/>
          </p:nvSpPr>
          <p:spPr bwMode="auto">
            <a:xfrm>
              <a:off x="2697" y="3657"/>
              <a:ext cx="142" cy="94"/>
            </a:xfrm>
            <a:custGeom>
              <a:avLst/>
              <a:gdLst>
                <a:gd name="T0" fmla="*/ 91 w 142"/>
                <a:gd name="T1" fmla="*/ 0 h 188"/>
                <a:gd name="T2" fmla="*/ 33 w 142"/>
                <a:gd name="T3" fmla="*/ 29 h 188"/>
                <a:gd name="T4" fmla="*/ 0 w 142"/>
                <a:gd name="T5" fmla="*/ 83 h 188"/>
                <a:gd name="T6" fmla="*/ 74 w 142"/>
                <a:gd name="T7" fmla="*/ 94 h 188"/>
                <a:gd name="T8" fmla="*/ 75 w 142"/>
                <a:gd name="T9" fmla="*/ 86 h 188"/>
                <a:gd name="T10" fmla="*/ 77 w 142"/>
                <a:gd name="T11" fmla="*/ 66 h 188"/>
                <a:gd name="T12" fmla="*/ 83 w 142"/>
                <a:gd name="T13" fmla="*/ 45 h 188"/>
                <a:gd name="T14" fmla="*/ 91 w 142"/>
                <a:gd name="T15" fmla="*/ 34 h 188"/>
                <a:gd name="T16" fmla="*/ 97 w 142"/>
                <a:gd name="T17" fmla="*/ 31 h 188"/>
                <a:gd name="T18" fmla="*/ 105 w 142"/>
                <a:gd name="T19" fmla="*/ 27 h 188"/>
                <a:gd name="T20" fmla="*/ 114 w 142"/>
                <a:gd name="T21" fmla="*/ 23 h 188"/>
                <a:gd name="T22" fmla="*/ 122 w 142"/>
                <a:gd name="T23" fmla="*/ 18 h 188"/>
                <a:gd name="T24" fmla="*/ 130 w 142"/>
                <a:gd name="T25" fmla="*/ 13 h 188"/>
                <a:gd name="T26" fmla="*/ 136 w 142"/>
                <a:gd name="T27" fmla="*/ 9 h 188"/>
                <a:gd name="T28" fmla="*/ 141 w 142"/>
                <a:gd name="T29" fmla="*/ 6 h 188"/>
                <a:gd name="T30" fmla="*/ 142 w 142"/>
                <a:gd name="T31" fmla="*/ 5 h 188"/>
                <a:gd name="T32" fmla="*/ 91 w 142"/>
                <a:gd name="T33" fmla="*/ 0 h 1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2"/>
                <a:gd name="T52" fmla="*/ 0 h 188"/>
                <a:gd name="T53" fmla="*/ 142 w 142"/>
                <a:gd name="T54" fmla="*/ 188 h 18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2" h="188">
                  <a:moveTo>
                    <a:pt x="91" y="0"/>
                  </a:moveTo>
                  <a:lnTo>
                    <a:pt x="33" y="58"/>
                  </a:lnTo>
                  <a:lnTo>
                    <a:pt x="0" y="166"/>
                  </a:lnTo>
                  <a:lnTo>
                    <a:pt x="74" y="188"/>
                  </a:lnTo>
                  <a:lnTo>
                    <a:pt x="75" y="171"/>
                  </a:lnTo>
                  <a:lnTo>
                    <a:pt x="77" y="131"/>
                  </a:lnTo>
                  <a:lnTo>
                    <a:pt x="83" y="90"/>
                  </a:lnTo>
                  <a:lnTo>
                    <a:pt x="91" y="67"/>
                  </a:lnTo>
                  <a:lnTo>
                    <a:pt x="97" y="63"/>
                  </a:lnTo>
                  <a:lnTo>
                    <a:pt x="105" y="54"/>
                  </a:lnTo>
                  <a:lnTo>
                    <a:pt x="114" y="45"/>
                  </a:lnTo>
                  <a:lnTo>
                    <a:pt x="122" y="35"/>
                  </a:lnTo>
                  <a:lnTo>
                    <a:pt x="130" y="26"/>
                  </a:lnTo>
                  <a:lnTo>
                    <a:pt x="136" y="18"/>
                  </a:lnTo>
                  <a:lnTo>
                    <a:pt x="141" y="12"/>
                  </a:lnTo>
                  <a:lnTo>
                    <a:pt x="142" y="10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72727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88" name="Freeform 30"/>
            <p:cNvSpPr>
              <a:spLocks/>
            </p:cNvSpPr>
            <p:nvPr/>
          </p:nvSpPr>
          <p:spPr bwMode="auto">
            <a:xfrm>
              <a:off x="2943" y="3400"/>
              <a:ext cx="257" cy="83"/>
            </a:xfrm>
            <a:custGeom>
              <a:avLst/>
              <a:gdLst>
                <a:gd name="T0" fmla="*/ 77 w 257"/>
                <a:gd name="T1" fmla="*/ 3 h 167"/>
                <a:gd name="T2" fmla="*/ 0 w 257"/>
                <a:gd name="T3" fmla="*/ 75 h 167"/>
                <a:gd name="T4" fmla="*/ 51 w 257"/>
                <a:gd name="T5" fmla="*/ 83 h 167"/>
                <a:gd name="T6" fmla="*/ 179 w 257"/>
                <a:gd name="T7" fmla="*/ 62 h 167"/>
                <a:gd name="T8" fmla="*/ 257 w 257"/>
                <a:gd name="T9" fmla="*/ 15 h 167"/>
                <a:gd name="T10" fmla="*/ 225 w 257"/>
                <a:gd name="T11" fmla="*/ 0 h 167"/>
                <a:gd name="T12" fmla="*/ 77 w 257"/>
                <a:gd name="T13" fmla="*/ 3 h 1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7"/>
                <a:gd name="T22" fmla="*/ 0 h 167"/>
                <a:gd name="T23" fmla="*/ 257 w 257"/>
                <a:gd name="T24" fmla="*/ 167 h 16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7" h="167">
                  <a:moveTo>
                    <a:pt x="77" y="6"/>
                  </a:moveTo>
                  <a:lnTo>
                    <a:pt x="0" y="150"/>
                  </a:lnTo>
                  <a:lnTo>
                    <a:pt x="51" y="167"/>
                  </a:lnTo>
                  <a:lnTo>
                    <a:pt x="179" y="125"/>
                  </a:lnTo>
                  <a:lnTo>
                    <a:pt x="257" y="31"/>
                  </a:lnTo>
                  <a:lnTo>
                    <a:pt x="225" y="0"/>
                  </a:lnTo>
                  <a:lnTo>
                    <a:pt x="77" y="6"/>
                  </a:lnTo>
                  <a:close/>
                </a:path>
              </a:pathLst>
            </a:custGeom>
            <a:solidFill>
              <a:srgbClr val="EA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89" name="Freeform 31"/>
            <p:cNvSpPr>
              <a:spLocks/>
            </p:cNvSpPr>
            <p:nvPr/>
          </p:nvSpPr>
          <p:spPr bwMode="auto">
            <a:xfrm>
              <a:off x="3032" y="3428"/>
              <a:ext cx="90" cy="35"/>
            </a:xfrm>
            <a:custGeom>
              <a:avLst/>
              <a:gdLst>
                <a:gd name="T0" fmla="*/ 44 w 90"/>
                <a:gd name="T1" fmla="*/ 35 h 70"/>
                <a:gd name="T2" fmla="*/ 54 w 90"/>
                <a:gd name="T3" fmla="*/ 35 h 70"/>
                <a:gd name="T4" fmla="*/ 62 w 90"/>
                <a:gd name="T5" fmla="*/ 34 h 70"/>
                <a:gd name="T6" fmla="*/ 70 w 90"/>
                <a:gd name="T7" fmla="*/ 32 h 70"/>
                <a:gd name="T8" fmla="*/ 77 w 90"/>
                <a:gd name="T9" fmla="*/ 30 h 70"/>
                <a:gd name="T10" fmla="*/ 82 w 90"/>
                <a:gd name="T11" fmla="*/ 27 h 70"/>
                <a:gd name="T12" fmla="*/ 87 w 90"/>
                <a:gd name="T13" fmla="*/ 24 h 70"/>
                <a:gd name="T14" fmla="*/ 89 w 90"/>
                <a:gd name="T15" fmla="*/ 20 h 70"/>
                <a:gd name="T16" fmla="*/ 90 w 90"/>
                <a:gd name="T17" fmla="*/ 17 h 70"/>
                <a:gd name="T18" fmla="*/ 89 w 90"/>
                <a:gd name="T19" fmla="*/ 13 h 70"/>
                <a:gd name="T20" fmla="*/ 87 w 90"/>
                <a:gd name="T21" fmla="*/ 11 h 70"/>
                <a:gd name="T22" fmla="*/ 82 w 90"/>
                <a:gd name="T23" fmla="*/ 7 h 70"/>
                <a:gd name="T24" fmla="*/ 77 w 90"/>
                <a:gd name="T25" fmla="*/ 5 h 70"/>
                <a:gd name="T26" fmla="*/ 70 w 90"/>
                <a:gd name="T27" fmla="*/ 2 h 70"/>
                <a:gd name="T28" fmla="*/ 62 w 90"/>
                <a:gd name="T29" fmla="*/ 1 h 70"/>
                <a:gd name="T30" fmla="*/ 54 w 90"/>
                <a:gd name="T31" fmla="*/ 1 h 70"/>
                <a:gd name="T32" fmla="*/ 44 w 90"/>
                <a:gd name="T33" fmla="*/ 0 h 70"/>
                <a:gd name="T34" fmla="*/ 35 w 90"/>
                <a:gd name="T35" fmla="*/ 1 h 70"/>
                <a:gd name="T36" fmla="*/ 27 w 90"/>
                <a:gd name="T37" fmla="*/ 1 h 70"/>
                <a:gd name="T38" fmla="*/ 20 w 90"/>
                <a:gd name="T39" fmla="*/ 2 h 70"/>
                <a:gd name="T40" fmla="*/ 13 w 90"/>
                <a:gd name="T41" fmla="*/ 5 h 70"/>
                <a:gd name="T42" fmla="*/ 7 w 90"/>
                <a:gd name="T43" fmla="*/ 7 h 70"/>
                <a:gd name="T44" fmla="*/ 3 w 90"/>
                <a:gd name="T45" fmla="*/ 11 h 70"/>
                <a:gd name="T46" fmla="*/ 1 w 90"/>
                <a:gd name="T47" fmla="*/ 13 h 70"/>
                <a:gd name="T48" fmla="*/ 0 w 90"/>
                <a:gd name="T49" fmla="*/ 17 h 70"/>
                <a:gd name="T50" fmla="*/ 1 w 90"/>
                <a:gd name="T51" fmla="*/ 20 h 70"/>
                <a:gd name="T52" fmla="*/ 3 w 90"/>
                <a:gd name="T53" fmla="*/ 24 h 70"/>
                <a:gd name="T54" fmla="*/ 7 w 90"/>
                <a:gd name="T55" fmla="*/ 27 h 70"/>
                <a:gd name="T56" fmla="*/ 13 w 90"/>
                <a:gd name="T57" fmla="*/ 30 h 70"/>
                <a:gd name="T58" fmla="*/ 20 w 90"/>
                <a:gd name="T59" fmla="*/ 32 h 70"/>
                <a:gd name="T60" fmla="*/ 27 w 90"/>
                <a:gd name="T61" fmla="*/ 34 h 70"/>
                <a:gd name="T62" fmla="*/ 35 w 90"/>
                <a:gd name="T63" fmla="*/ 35 h 70"/>
                <a:gd name="T64" fmla="*/ 44 w 90"/>
                <a:gd name="T65" fmla="*/ 35 h 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0"/>
                <a:gd name="T100" fmla="*/ 0 h 70"/>
                <a:gd name="T101" fmla="*/ 90 w 90"/>
                <a:gd name="T102" fmla="*/ 70 h 7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0" h="70">
                  <a:moveTo>
                    <a:pt x="44" y="70"/>
                  </a:moveTo>
                  <a:lnTo>
                    <a:pt x="54" y="69"/>
                  </a:lnTo>
                  <a:lnTo>
                    <a:pt x="62" y="68"/>
                  </a:lnTo>
                  <a:lnTo>
                    <a:pt x="70" y="64"/>
                  </a:lnTo>
                  <a:lnTo>
                    <a:pt x="77" y="60"/>
                  </a:lnTo>
                  <a:lnTo>
                    <a:pt x="82" y="54"/>
                  </a:lnTo>
                  <a:lnTo>
                    <a:pt x="87" y="48"/>
                  </a:lnTo>
                  <a:lnTo>
                    <a:pt x="89" y="41"/>
                  </a:lnTo>
                  <a:lnTo>
                    <a:pt x="90" y="34"/>
                  </a:lnTo>
                  <a:lnTo>
                    <a:pt x="89" y="27"/>
                  </a:lnTo>
                  <a:lnTo>
                    <a:pt x="87" y="22"/>
                  </a:lnTo>
                  <a:lnTo>
                    <a:pt x="82" y="15"/>
                  </a:lnTo>
                  <a:lnTo>
                    <a:pt x="77" y="10"/>
                  </a:lnTo>
                  <a:lnTo>
                    <a:pt x="70" y="5"/>
                  </a:lnTo>
                  <a:lnTo>
                    <a:pt x="62" y="2"/>
                  </a:lnTo>
                  <a:lnTo>
                    <a:pt x="54" y="1"/>
                  </a:lnTo>
                  <a:lnTo>
                    <a:pt x="44" y="0"/>
                  </a:lnTo>
                  <a:lnTo>
                    <a:pt x="35" y="1"/>
                  </a:lnTo>
                  <a:lnTo>
                    <a:pt x="27" y="2"/>
                  </a:lnTo>
                  <a:lnTo>
                    <a:pt x="20" y="5"/>
                  </a:lnTo>
                  <a:lnTo>
                    <a:pt x="13" y="10"/>
                  </a:lnTo>
                  <a:lnTo>
                    <a:pt x="7" y="15"/>
                  </a:lnTo>
                  <a:lnTo>
                    <a:pt x="3" y="22"/>
                  </a:lnTo>
                  <a:lnTo>
                    <a:pt x="1" y="27"/>
                  </a:lnTo>
                  <a:lnTo>
                    <a:pt x="0" y="34"/>
                  </a:lnTo>
                  <a:lnTo>
                    <a:pt x="1" y="41"/>
                  </a:lnTo>
                  <a:lnTo>
                    <a:pt x="3" y="48"/>
                  </a:lnTo>
                  <a:lnTo>
                    <a:pt x="7" y="54"/>
                  </a:lnTo>
                  <a:lnTo>
                    <a:pt x="13" y="60"/>
                  </a:lnTo>
                  <a:lnTo>
                    <a:pt x="20" y="64"/>
                  </a:lnTo>
                  <a:lnTo>
                    <a:pt x="27" y="68"/>
                  </a:lnTo>
                  <a:lnTo>
                    <a:pt x="35" y="69"/>
                  </a:lnTo>
                  <a:lnTo>
                    <a:pt x="44" y="70"/>
                  </a:lnTo>
                  <a:close/>
                </a:path>
              </a:pathLst>
            </a:custGeom>
            <a:solidFill>
              <a:srgbClr val="A3F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90" name="Freeform 32"/>
            <p:cNvSpPr>
              <a:spLocks/>
            </p:cNvSpPr>
            <p:nvPr/>
          </p:nvSpPr>
          <p:spPr bwMode="auto">
            <a:xfrm>
              <a:off x="2505" y="2837"/>
              <a:ext cx="617" cy="185"/>
            </a:xfrm>
            <a:custGeom>
              <a:avLst/>
              <a:gdLst>
                <a:gd name="T0" fmla="*/ 473 w 617"/>
                <a:gd name="T1" fmla="*/ 66 h 369"/>
                <a:gd name="T2" fmla="*/ 456 w 617"/>
                <a:gd name="T3" fmla="*/ 61 h 369"/>
                <a:gd name="T4" fmla="*/ 449 w 617"/>
                <a:gd name="T5" fmla="*/ 49 h 369"/>
                <a:gd name="T6" fmla="*/ 394 w 617"/>
                <a:gd name="T7" fmla="*/ 22 h 369"/>
                <a:gd name="T8" fmla="*/ 330 w 617"/>
                <a:gd name="T9" fmla="*/ 10 h 369"/>
                <a:gd name="T10" fmla="*/ 270 w 617"/>
                <a:gd name="T11" fmla="*/ 9 h 369"/>
                <a:gd name="T12" fmla="*/ 218 w 617"/>
                <a:gd name="T13" fmla="*/ 19 h 369"/>
                <a:gd name="T14" fmla="*/ 169 w 617"/>
                <a:gd name="T15" fmla="*/ 38 h 369"/>
                <a:gd name="T16" fmla="*/ 135 w 617"/>
                <a:gd name="T17" fmla="*/ 68 h 369"/>
                <a:gd name="T18" fmla="*/ 126 w 617"/>
                <a:gd name="T19" fmla="*/ 97 h 369"/>
                <a:gd name="T20" fmla="*/ 118 w 617"/>
                <a:gd name="T21" fmla="*/ 126 h 369"/>
                <a:gd name="T22" fmla="*/ 89 w 617"/>
                <a:gd name="T23" fmla="*/ 147 h 369"/>
                <a:gd name="T24" fmla="*/ 53 w 617"/>
                <a:gd name="T25" fmla="*/ 165 h 369"/>
                <a:gd name="T26" fmla="*/ 34 w 617"/>
                <a:gd name="T27" fmla="*/ 178 h 369"/>
                <a:gd name="T28" fmla="*/ 57 w 617"/>
                <a:gd name="T29" fmla="*/ 178 h 369"/>
                <a:gd name="T30" fmla="*/ 135 w 617"/>
                <a:gd name="T31" fmla="*/ 160 h 369"/>
                <a:gd name="T32" fmla="*/ 203 w 617"/>
                <a:gd name="T33" fmla="*/ 134 h 369"/>
                <a:gd name="T34" fmla="*/ 236 w 617"/>
                <a:gd name="T35" fmla="*/ 124 h 369"/>
                <a:gd name="T36" fmla="*/ 279 w 617"/>
                <a:gd name="T37" fmla="*/ 119 h 369"/>
                <a:gd name="T38" fmla="*/ 323 w 617"/>
                <a:gd name="T39" fmla="*/ 117 h 369"/>
                <a:gd name="T40" fmla="*/ 379 w 617"/>
                <a:gd name="T41" fmla="*/ 116 h 369"/>
                <a:gd name="T42" fmla="*/ 428 w 617"/>
                <a:gd name="T43" fmla="*/ 104 h 369"/>
                <a:gd name="T44" fmla="*/ 483 w 617"/>
                <a:gd name="T45" fmla="*/ 97 h 369"/>
                <a:gd name="T46" fmla="*/ 528 w 617"/>
                <a:gd name="T47" fmla="*/ 94 h 369"/>
                <a:gd name="T48" fmla="*/ 569 w 617"/>
                <a:gd name="T49" fmla="*/ 89 h 369"/>
                <a:gd name="T50" fmla="*/ 565 w 617"/>
                <a:gd name="T51" fmla="*/ 88 h 369"/>
                <a:gd name="T52" fmla="*/ 509 w 617"/>
                <a:gd name="T53" fmla="*/ 83 h 369"/>
                <a:gd name="T54" fmla="*/ 460 w 617"/>
                <a:gd name="T55" fmla="*/ 76 h 369"/>
                <a:gd name="T56" fmla="*/ 477 w 617"/>
                <a:gd name="T57" fmla="*/ 74 h 369"/>
                <a:gd name="T58" fmla="*/ 563 w 617"/>
                <a:gd name="T59" fmla="*/ 76 h 369"/>
                <a:gd name="T60" fmla="*/ 617 w 617"/>
                <a:gd name="T61" fmla="*/ 79 h 369"/>
                <a:gd name="T62" fmla="*/ 602 w 617"/>
                <a:gd name="T63" fmla="*/ 88 h 369"/>
                <a:gd name="T64" fmla="*/ 570 w 617"/>
                <a:gd name="T65" fmla="*/ 97 h 369"/>
                <a:gd name="T66" fmla="*/ 537 w 617"/>
                <a:gd name="T67" fmla="*/ 102 h 369"/>
                <a:gd name="T68" fmla="*/ 493 w 617"/>
                <a:gd name="T69" fmla="*/ 107 h 369"/>
                <a:gd name="T70" fmla="*/ 453 w 617"/>
                <a:gd name="T71" fmla="*/ 116 h 369"/>
                <a:gd name="T72" fmla="*/ 431 w 617"/>
                <a:gd name="T73" fmla="*/ 123 h 369"/>
                <a:gd name="T74" fmla="*/ 415 w 617"/>
                <a:gd name="T75" fmla="*/ 126 h 369"/>
                <a:gd name="T76" fmla="*/ 391 w 617"/>
                <a:gd name="T77" fmla="*/ 127 h 369"/>
                <a:gd name="T78" fmla="*/ 287 w 617"/>
                <a:gd name="T79" fmla="*/ 127 h 369"/>
                <a:gd name="T80" fmla="*/ 226 w 617"/>
                <a:gd name="T81" fmla="*/ 139 h 369"/>
                <a:gd name="T82" fmla="*/ 173 w 617"/>
                <a:gd name="T83" fmla="*/ 158 h 369"/>
                <a:gd name="T84" fmla="*/ 151 w 617"/>
                <a:gd name="T85" fmla="*/ 164 h 369"/>
                <a:gd name="T86" fmla="*/ 127 w 617"/>
                <a:gd name="T87" fmla="*/ 170 h 369"/>
                <a:gd name="T88" fmla="*/ 100 w 617"/>
                <a:gd name="T89" fmla="*/ 178 h 369"/>
                <a:gd name="T90" fmla="*/ 59 w 617"/>
                <a:gd name="T91" fmla="*/ 184 h 369"/>
                <a:gd name="T92" fmla="*/ 15 w 617"/>
                <a:gd name="T93" fmla="*/ 184 h 369"/>
                <a:gd name="T94" fmla="*/ 5 w 617"/>
                <a:gd name="T95" fmla="*/ 173 h 369"/>
                <a:gd name="T96" fmla="*/ 41 w 617"/>
                <a:gd name="T97" fmla="*/ 156 h 369"/>
                <a:gd name="T98" fmla="*/ 77 w 617"/>
                <a:gd name="T99" fmla="*/ 136 h 369"/>
                <a:gd name="T100" fmla="*/ 101 w 617"/>
                <a:gd name="T101" fmla="*/ 96 h 369"/>
                <a:gd name="T102" fmla="*/ 119 w 617"/>
                <a:gd name="T103" fmla="*/ 62 h 369"/>
                <a:gd name="T104" fmla="*/ 144 w 617"/>
                <a:gd name="T105" fmla="*/ 40 h 369"/>
                <a:gd name="T106" fmla="*/ 166 w 617"/>
                <a:gd name="T107" fmla="*/ 28 h 369"/>
                <a:gd name="T108" fmla="*/ 196 w 617"/>
                <a:gd name="T109" fmla="*/ 17 h 369"/>
                <a:gd name="T110" fmla="*/ 227 w 617"/>
                <a:gd name="T111" fmla="*/ 9 h 369"/>
                <a:gd name="T112" fmla="*/ 267 w 617"/>
                <a:gd name="T113" fmla="*/ 2 h 369"/>
                <a:gd name="T114" fmla="*/ 323 w 617"/>
                <a:gd name="T115" fmla="*/ 2 h 369"/>
                <a:gd name="T116" fmla="*/ 433 w 617"/>
                <a:gd name="T117" fmla="*/ 27 h 369"/>
                <a:gd name="T118" fmla="*/ 480 w 617"/>
                <a:gd name="T119" fmla="*/ 56 h 36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17"/>
                <a:gd name="T181" fmla="*/ 0 h 369"/>
                <a:gd name="T182" fmla="*/ 617 w 617"/>
                <a:gd name="T183" fmla="*/ 369 h 36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17" h="369">
                  <a:moveTo>
                    <a:pt x="483" y="131"/>
                  </a:moveTo>
                  <a:lnTo>
                    <a:pt x="477" y="132"/>
                  </a:lnTo>
                  <a:lnTo>
                    <a:pt x="473" y="131"/>
                  </a:lnTo>
                  <a:lnTo>
                    <a:pt x="467" y="128"/>
                  </a:lnTo>
                  <a:lnTo>
                    <a:pt x="461" y="128"/>
                  </a:lnTo>
                  <a:lnTo>
                    <a:pt x="456" y="121"/>
                  </a:lnTo>
                  <a:lnTo>
                    <a:pt x="454" y="113"/>
                  </a:lnTo>
                  <a:lnTo>
                    <a:pt x="453" y="105"/>
                  </a:lnTo>
                  <a:lnTo>
                    <a:pt x="449" y="98"/>
                  </a:lnTo>
                  <a:lnTo>
                    <a:pt x="431" y="76"/>
                  </a:lnTo>
                  <a:lnTo>
                    <a:pt x="413" y="59"/>
                  </a:lnTo>
                  <a:lnTo>
                    <a:pt x="394" y="44"/>
                  </a:lnTo>
                  <a:lnTo>
                    <a:pt x="373" y="34"/>
                  </a:lnTo>
                  <a:lnTo>
                    <a:pt x="352" y="26"/>
                  </a:lnTo>
                  <a:lnTo>
                    <a:pt x="330" y="20"/>
                  </a:lnTo>
                  <a:lnTo>
                    <a:pt x="308" y="17"/>
                  </a:lnTo>
                  <a:lnTo>
                    <a:pt x="287" y="15"/>
                  </a:lnTo>
                  <a:lnTo>
                    <a:pt x="270" y="17"/>
                  </a:lnTo>
                  <a:lnTo>
                    <a:pt x="254" y="21"/>
                  </a:lnTo>
                  <a:lnTo>
                    <a:pt x="235" y="28"/>
                  </a:lnTo>
                  <a:lnTo>
                    <a:pt x="218" y="37"/>
                  </a:lnTo>
                  <a:lnTo>
                    <a:pt x="200" y="49"/>
                  </a:lnTo>
                  <a:lnTo>
                    <a:pt x="183" y="61"/>
                  </a:lnTo>
                  <a:lnTo>
                    <a:pt x="169" y="76"/>
                  </a:lnTo>
                  <a:lnTo>
                    <a:pt x="159" y="93"/>
                  </a:lnTo>
                  <a:lnTo>
                    <a:pt x="145" y="112"/>
                  </a:lnTo>
                  <a:lnTo>
                    <a:pt x="135" y="135"/>
                  </a:lnTo>
                  <a:lnTo>
                    <a:pt x="129" y="158"/>
                  </a:lnTo>
                  <a:lnTo>
                    <a:pt x="126" y="182"/>
                  </a:lnTo>
                  <a:lnTo>
                    <a:pt x="126" y="193"/>
                  </a:lnTo>
                  <a:lnTo>
                    <a:pt x="126" y="215"/>
                  </a:lnTo>
                  <a:lnTo>
                    <a:pt x="122" y="239"/>
                  </a:lnTo>
                  <a:lnTo>
                    <a:pt x="118" y="252"/>
                  </a:lnTo>
                  <a:lnTo>
                    <a:pt x="109" y="267"/>
                  </a:lnTo>
                  <a:lnTo>
                    <a:pt x="100" y="280"/>
                  </a:lnTo>
                  <a:lnTo>
                    <a:pt x="89" y="293"/>
                  </a:lnTo>
                  <a:lnTo>
                    <a:pt x="79" y="306"/>
                  </a:lnTo>
                  <a:lnTo>
                    <a:pt x="66" y="318"/>
                  </a:lnTo>
                  <a:lnTo>
                    <a:pt x="53" y="329"/>
                  </a:lnTo>
                  <a:lnTo>
                    <a:pt x="41" y="340"/>
                  </a:lnTo>
                  <a:lnTo>
                    <a:pt x="28" y="352"/>
                  </a:lnTo>
                  <a:lnTo>
                    <a:pt x="34" y="356"/>
                  </a:lnTo>
                  <a:lnTo>
                    <a:pt x="41" y="358"/>
                  </a:lnTo>
                  <a:lnTo>
                    <a:pt x="50" y="356"/>
                  </a:lnTo>
                  <a:lnTo>
                    <a:pt x="57" y="356"/>
                  </a:lnTo>
                  <a:lnTo>
                    <a:pt x="81" y="348"/>
                  </a:lnTo>
                  <a:lnTo>
                    <a:pt x="108" y="336"/>
                  </a:lnTo>
                  <a:lnTo>
                    <a:pt x="135" y="320"/>
                  </a:lnTo>
                  <a:lnTo>
                    <a:pt x="161" y="301"/>
                  </a:lnTo>
                  <a:lnTo>
                    <a:pt x="185" y="284"/>
                  </a:lnTo>
                  <a:lnTo>
                    <a:pt x="203" y="268"/>
                  </a:lnTo>
                  <a:lnTo>
                    <a:pt x="216" y="257"/>
                  </a:lnTo>
                  <a:lnTo>
                    <a:pt x="222" y="253"/>
                  </a:lnTo>
                  <a:lnTo>
                    <a:pt x="236" y="248"/>
                  </a:lnTo>
                  <a:lnTo>
                    <a:pt x="250" y="244"/>
                  </a:lnTo>
                  <a:lnTo>
                    <a:pt x="265" y="240"/>
                  </a:lnTo>
                  <a:lnTo>
                    <a:pt x="279" y="238"/>
                  </a:lnTo>
                  <a:lnTo>
                    <a:pt x="293" y="235"/>
                  </a:lnTo>
                  <a:lnTo>
                    <a:pt x="308" y="234"/>
                  </a:lnTo>
                  <a:lnTo>
                    <a:pt x="323" y="233"/>
                  </a:lnTo>
                  <a:lnTo>
                    <a:pt x="339" y="233"/>
                  </a:lnTo>
                  <a:lnTo>
                    <a:pt x="360" y="235"/>
                  </a:lnTo>
                  <a:lnTo>
                    <a:pt x="379" y="232"/>
                  </a:lnTo>
                  <a:lnTo>
                    <a:pt x="395" y="226"/>
                  </a:lnTo>
                  <a:lnTo>
                    <a:pt x="411" y="217"/>
                  </a:lnTo>
                  <a:lnTo>
                    <a:pt x="428" y="208"/>
                  </a:lnTo>
                  <a:lnTo>
                    <a:pt x="446" y="200"/>
                  </a:lnTo>
                  <a:lnTo>
                    <a:pt x="463" y="195"/>
                  </a:lnTo>
                  <a:lnTo>
                    <a:pt x="483" y="194"/>
                  </a:lnTo>
                  <a:lnTo>
                    <a:pt x="497" y="193"/>
                  </a:lnTo>
                  <a:lnTo>
                    <a:pt x="513" y="191"/>
                  </a:lnTo>
                  <a:lnTo>
                    <a:pt x="528" y="187"/>
                  </a:lnTo>
                  <a:lnTo>
                    <a:pt x="544" y="184"/>
                  </a:lnTo>
                  <a:lnTo>
                    <a:pt x="557" y="181"/>
                  </a:lnTo>
                  <a:lnTo>
                    <a:pt x="569" y="178"/>
                  </a:lnTo>
                  <a:lnTo>
                    <a:pt x="577" y="177"/>
                  </a:lnTo>
                  <a:lnTo>
                    <a:pt x="580" y="176"/>
                  </a:lnTo>
                  <a:lnTo>
                    <a:pt x="565" y="176"/>
                  </a:lnTo>
                  <a:lnTo>
                    <a:pt x="549" y="173"/>
                  </a:lnTo>
                  <a:lnTo>
                    <a:pt x="529" y="170"/>
                  </a:lnTo>
                  <a:lnTo>
                    <a:pt x="509" y="165"/>
                  </a:lnTo>
                  <a:lnTo>
                    <a:pt x="490" y="161"/>
                  </a:lnTo>
                  <a:lnTo>
                    <a:pt x="473" y="156"/>
                  </a:lnTo>
                  <a:lnTo>
                    <a:pt x="460" y="151"/>
                  </a:lnTo>
                  <a:lnTo>
                    <a:pt x="453" y="148"/>
                  </a:lnTo>
                  <a:lnTo>
                    <a:pt x="460" y="147"/>
                  </a:lnTo>
                  <a:lnTo>
                    <a:pt x="477" y="147"/>
                  </a:lnTo>
                  <a:lnTo>
                    <a:pt x="503" y="149"/>
                  </a:lnTo>
                  <a:lnTo>
                    <a:pt x="533" y="150"/>
                  </a:lnTo>
                  <a:lnTo>
                    <a:pt x="563" y="152"/>
                  </a:lnTo>
                  <a:lnTo>
                    <a:pt x="589" y="155"/>
                  </a:lnTo>
                  <a:lnTo>
                    <a:pt x="609" y="157"/>
                  </a:lnTo>
                  <a:lnTo>
                    <a:pt x="617" y="158"/>
                  </a:lnTo>
                  <a:lnTo>
                    <a:pt x="616" y="163"/>
                  </a:lnTo>
                  <a:lnTo>
                    <a:pt x="610" y="169"/>
                  </a:lnTo>
                  <a:lnTo>
                    <a:pt x="602" y="176"/>
                  </a:lnTo>
                  <a:lnTo>
                    <a:pt x="592" y="182"/>
                  </a:lnTo>
                  <a:lnTo>
                    <a:pt x="581" y="188"/>
                  </a:lnTo>
                  <a:lnTo>
                    <a:pt x="570" y="194"/>
                  </a:lnTo>
                  <a:lnTo>
                    <a:pt x="560" y="200"/>
                  </a:lnTo>
                  <a:lnTo>
                    <a:pt x="552" y="203"/>
                  </a:lnTo>
                  <a:lnTo>
                    <a:pt x="537" y="204"/>
                  </a:lnTo>
                  <a:lnTo>
                    <a:pt x="522" y="207"/>
                  </a:lnTo>
                  <a:lnTo>
                    <a:pt x="508" y="210"/>
                  </a:lnTo>
                  <a:lnTo>
                    <a:pt x="493" y="214"/>
                  </a:lnTo>
                  <a:lnTo>
                    <a:pt x="478" y="219"/>
                  </a:lnTo>
                  <a:lnTo>
                    <a:pt x="466" y="225"/>
                  </a:lnTo>
                  <a:lnTo>
                    <a:pt x="453" y="232"/>
                  </a:lnTo>
                  <a:lnTo>
                    <a:pt x="440" y="239"/>
                  </a:lnTo>
                  <a:lnTo>
                    <a:pt x="436" y="242"/>
                  </a:lnTo>
                  <a:lnTo>
                    <a:pt x="431" y="245"/>
                  </a:lnTo>
                  <a:lnTo>
                    <a:pt x="427" y="247"/>
                  </a:lnTo>
                  <a:lnTo>
                    <a:pt x="421" y="249"/>
                  </a:lnTo>
                  <a:lnTo>
                    <a:pt x="415" y="252"/>
                  </a:lnTo>
                  <a:lnTo>
                    <a:pt x="408" y="253"/>
                  </a:lnTo>
                  <a:lnTo>
                    <a:pt x="401" y="254"/>
                  </a:lnTo>
                  <a:lnTo>
                    <a:pt x="391" y="254"/>
                  </a:lnTo>
                  <a:lnTo>
                    <a:pt x="333" y="250"/>
                  </a:lnTo>
                  <a:lnTo>
                    <a:pt x="309" y="250"/>
                  </a:lnTo>
                  <a:lnTo>
                    <a:pt x="287" y="254"/>
                  </a:lnTo>
                  <a:lnTo>
                    <a:pt x="266" y="260"/>
                  </a:lnTo>
                  <a:lnTo>
                    <a:pt x="246" y="268"/>
                  </a:lnTo>
                  <a:lnTo>
                    <a:pt x="226" y="278"/>
                  </a:lnTo>
                  <a:lnTo>
                    <a:pt x="207" y="290"/>
                  </a:lnTo>
                  <a:lnTo>
                    <a:pt x="189" y="302"/>
                  </a:lnTo>
                  <a:lnTo>
                    <a:pt x="173" y="315"/>
                  </a:lnTo>
                  <a:lnTo>
                    <a:pt x="166" y="320"/>
                  </a:lnTo>
                  <a:lnTo>
                    <a:pt x="158" y="324"/>
                  </a:lnTo>
                  <a:lnTo>
                    <a:pt x="151" y="328"/>
                  </a:lnTo>
                  <a:lnTo>
                    <a:pt x="142" y="332"/>
                  </a:lnTo>
                  <a:lnTo>
                    <a:pt x="135" y="336"/>
                  </a:lnTo>
                  <a:lnTo>
                    <a:pt x="127" y="340"/>
                  </a:lnTo>
                  <a:lnTo>
                    <a:pt x="120" y="344"/>
                  </a:lnTo>
                  <a:lnTo>
                    <a:pt x="112" y="348"/>
                  </a:lnTo>
                  <a:lnTo>
                    <a:pt x="100" y="355"/>
                  </a:lnTo>
                  <a:lnTo>
                    <a:pt x="87" y="360"/>
                  </a:lnTo>
                  <a:lnTo>
                    <a:pt x="73" y="365"/>
                  </a:lnTo>
                  <a:lnTo>
                    <a:pt x="59" y="368"/>
                  </a:lnTo>
                  <a:lnTo>
                    <a:pt x="45" y="369"/>
                  </a:lnTo>
                  <a:lnTo>
                    <a:pt x="30" y="369"/>
                  </a:lnTo>
                  <a:lnTo>
                    <a:pt x="15" y="367"/>
                  </a:lnTo>
                  <a:lnTo>
                    <a:pt x="1" y="362"/>
                  </a:lnTo>
                  <a:lnTo>
                    <a:pt x="0" y="354"/>
                  </a:lnTo>
                  <a:lnTo>
                    <a:pt x="5" y="345"/>
                  </a:lnTo>
                  <a:lnTo>
                    <a:pt x="14" y="335"/>
                  </a:lnTo>
                  <a:lnTo>
                    <a:pt x="27" y="323"/>
                  </a:lnTo>
                  <a:lnTo>
                    <a:pt x="41" y="312"/>
                  </a:lnTo>
                  <a:lnTo>
                    <a:pt x="55" y="299"/>
                  </a:lnTo>
                  <a:lnTo>
                    <a:pt x="67" y="285"/>
                  </a:lnTo>
                  <a:lnTo>
                    <a:pt x="77" y="272"/>
                  </a:lnTo>
                  <a:lnTo>
                    <a:pt x="88" y="245"/>
                  </a:lnTo>
                  <a:lnTo>
                    <a:pt x="97" y="218"/>
                  </a:lnTo>
                  <a:lnTo>
                    <a:pt x="101" y="191"/>
                  </a:lnTo>
                  <a:lnTo>
                    <a:pt x="107" y="159"/>
                  </a:lnTo>
                  <a:lnTo>
                    <a:pt x="112" y="140"/>
                  </a:lnTo>
                  <a:lnTo>
                    <a:pt x="119" y="123"/>
                  </a:lnTo>
                  <a:lnTo>
                    <a:pt x="127" y="106"/>
                  </a:lnTo>
                  <a:lnTo>
                    <a:pt x="135" y="91"/>
                  </a:lnTo>
                  <a:lnTo>
                    <a:pt x="144" y="80"/>
                  </a:lnTo>
                  <a:lnTo>
                    <a:pt x="151" y="71"/>
                  </a:lnTo>
                  <a:lnTo>
                    <a:pt x="158" y="63"/>
                  </a:lnTo>
                  <a:lnTo>
                    <a:pt x="166" y="55"/>
                  </a:lnTo>
                  <a:lnTo>
                    <a:pt x="175" y="48"/>
                  </a:lnTo>
                  <a:lnTo>
                    <a:pt x="185" y="41"/>
                  </a:lnTo>
                  <a:lnTo>
                    <a:pt x="196" y="34"/>
                  </a:lnTo>
                  <a:lnTo>
                    <a:pt x="209" y="27"/>
                  </a:lnTo>
                  <a:lnTo>
                    <a:pt x="218" y="22"/>
                  </a:lnTo>
                  <a:lnTo>
                    <a:pt x="227" y="18"/>
                  </a:lnTo>
                  <a:lnTo>
                    <a:pt x="239" y="12"/>
                  </a:lnTo>
                  <a:lnTo>
                    <a:pt x="252" y="7"/>
                  </a:lnTo>
                  <a:lnTo>
                    <a:pt x="267" y="4"/>
                  </a:lnTo>
                  <a:lnTo>
                    <a:pt x="283" y="2"/>
                  </a:lnTo>
                  <a:lnTo>
                    <a:pt x="302" y="0"/>
                  </a:lnTo>
                  <a:lnTo>
                    <a:pt x="323" y="3"/>
                  </a:lnTo>
                  <a:lnTo>
                    <a:pt x="368" y="15"/>
                  </a:lnTo>
                  <a:lnTo>
                    <a:pt x="404" y="33"/>
                  </a:lnTo>
                  <a:lnTo>
                    <a:pt x="433" y="53"/>
                  </a:lnTo>
                  <a:lnTo>
                    <a:pt x="455" y="74"/>
                  </a:lnTo>
                  <a:lnTo>
                    <a:pt x="470" y="94"/>
                  </a:lnTo>
                  <a:lnTo>
                    <a:pt x="480" y="111"/>
                  </a:lnTo>
                  <a:lnTo>
                    <a:pt x="483" y="124"/>
                  </a:lnTo>
                  <a:lnTo>
                    <a:pt x="483" y="1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91" name="Freeform 33"/>
            <p:cNvSpPr>
              <a:spLocks/>
            </p:cNvSpPr>
            <p:nvPr/>
          </p:nvSpPr>
          <p:spPr bwMode="auto">
            <a:xfrm>
              <a:off x="2714" y="2852"/>
              <a:ext cx="71" cy="72"/>
            </a:xfrm>
            <a:custGeom>
              <a:avLst/>
              <a:gdLst>
                <a:gd name="T0" fmla="*/ 39 w 71"/>
                <a:gd name="T1" fmla="*/ 22 h 145"/>
                <a:gd name="T2" fmla="*/ 29 w 71"/>
                <a:gd name="T3" fmla="*/ 33 h 145"/>
                <a:gd name="T4" fmla="*/ 23 w 71"/>
                <a:gd name="T5" fmla="*/ 45 h 145"/>
                <a:gd name="T6" fmla="*/ 19 w 71"/>
                <a:gd name="T7" fmla="*/ 57 h 145"/>
                <a:gd name="T8" fmla="*/ 19 w 71"/>
                <a:gd name="T9" fmla="*/ 69 h 145"/>
                <a:gd name="T10" fmla="*/ 14 w 71"/>
                <a:gd name="T11" fmla="*/ 70 h 145"/>
                <a:gd name="T12" fmla="*/ 11 w 71"/>
                <a:gd name="T13" fmla="*/ 71 h 145"/>
                <a:gd name="T14" fmla="*/ 6 w 71"/>
                <a:gd name="T15" fmla="*/ 71 h 145"/>
                <a:gd name="T16" fmla="*/ 3 w 71"/>
                <a:gd name="T17" fmla="*/ 72 h 145"/>
                <a:gd name="T18" fmla="*/ 0 w 71"/>
                <a:gd name="T19" fmla="*/ 61 h 145"/>
                <a:gd name="T20" fmla="*/ 3 w 71"/>
                <a:gd name="T21" fmla="*/ 49 h 145"/>
                <a:gd name="T22" fmla="*/ 10 w 71"/>
                <a:gd name="T23" fmla="*/ 37 h 145"/>
                <a:gd name="T24" fmla="*/ 19 w 71"/>
                <a:gd name="T25" fmla="*/ 26 h 145"/>
                <a:gd name="T26" fmla="*/ 24 w 71"/>
                <a:gd name="T27" fmla="*/ 22 h 145"/>
                <a:gd name="T28" fmla="*/ 30 w 71"/>
                <a:gd name="T29" fmla="*/ 18 h 145"/>
                <a:gd name="T30" fmla="*/ 36 w 71"/>
                <a:gd name="T31" fmla="*/ 14 h 145"/>
                <a:gd name="T32" fmla="*/ 41 w 71"/>
                <a:gd name="T33" fmla="*/ 11 h 145"/>
                <a:gd name="T34" fmla="*/ 49 w 71"/>
                <a:gd name="T35" fmla="*/ 7 h 145"/>
                <a:gd name="T36" fmla="*/ 56 w 71"/>
                <a:gd name="T37" fmla="*/ 4 h 145"/>
                <a:gd name="T38" fmla="*/ 63 w 71"/>
                <a:gd name="T39" fmla="*/ 2 h 145"/>
                <a:gd name="T40" fmla="*/ 71 w 71"/>
                <a:gd name="T41" fmla="*/ 0 h 145"/>
                <a:gd name="T42" fmla="*/ 67 w 71"/>
                <a:gd name="T43" fmla="*/ 2 h 145"/>
                <a:gd name="T44" fmla="*/ 59 w 71"/>
                <a:gd name="T45" fmla="*/ 8 h 145"/>
                <a:gd name="T46" fmla="*/ 49 w 71"/>
                <a:gd name="T47" fmla="*/ 15 h 145"/>
                <a:gd name="T48" fmla="*/ 39 w 71"/>
                <a:gd name="T49" fmla="*/ 22 h 14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1"/>
                <a:gd name="T76" fmla="*/ 0 h 145"/>
                <a:gd name="T77" fmla="*/ 71 w 71"/>
                <a:gd name="T78" fmla="*/ 145 h 14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1" h="145">
                  <a:moveTo>
                    <a:pt x="39" y="44"/>
                  </a:moveTo>
                  <a:lnTo>
                    <a:pt x="29" y="67"/>
                  </a:lnTo>
                  <a:lnTo>
                    <a:pt x="23" y="90"/>
                  </a:lnTo>
                  <a:lnTo>
                    <a:pt x="19" y="114"/>
                  </a:lnTo>
                  <a:lnTo>
                    <a:pt x="19" y="138"/>
                  </a:lnTo>
                  <a:lnTo>
                    <a:pt x="14" y="141"/>
                  </a:lnTo>
                  <a:lnTo>
                    <a:pt x="11" y="142"/>
                  </a:lnTo>
                  <a:lnTo>
                    <a:pt x="6" y="143"/>
                  </a:lnTo>
                  <a:lnTo>
                    <a:pt x="3" y="145"/>
                  </a:lnTo>
                  <a:lnTo>
                    <a:pt x="0" y="122"/>
                  </a:lnTo>
                  <a:lnTo>
                    <a:pt x="3" y="98"/>
                  </a:lnTo>
                  <a:lnTo>
                    <a:pt x="10" y="74"/>
                  </a:lnTo>
                  <a:lnTo>
                    <a:pt x="19" y="52"/>
                  </a:lnTo>
                  <a:lnTo>
                    <a:pt x="24" y="44"/>
                  </a:lnTo>
                  <a:lnTo>
                    <a:pt x="30" y="37"/>
                  </a:lnTo>
                  <a:lnTo>
                    <a:pt x="36" y="29"/>
                  </a:lnTo>
                  <a:lnTo>
                    <a:pt x="41" y="22"/>
                  </a:lnTo>
                  <a:lnTo>
                    <a:pt x="49" y="15"/>
                  </a:lnTo>
                  <a:lnTo>
                    <a:pt x="56" y="9"/>
                  </a:lnTo>
                  <a:lnTo>
                    <a:pt x="63" y="4"/>
                  </a:lnTo>
                  <a:lnTo>
                    <a:pt x="71" y="0"/>
                  </a:lnTo>
                  <a:lnTo>
                    <a:pt x="67" y="5"/>
                  </a:lnTo>
                  <a:lnTo>
                    <a:pt x="59" y="16"/>
                  </a:lnTo>
                  <a:lnTo>
                    <a:pt x="49" y="30"/>
                  </a:lnTo>
                  <a:lnTo>
                    <a:pt x="39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92" name="Freeform 34"/>
            <p:cNvSpPr>
              <a:spLocks/>
            </p:cNvSpPr>
            <p:nvPr/>
          </p:nvSpPr>
          <p:spPr bwMode="auto">
            <a:xfrm>
              <a:off x="2650" y="2901"/>
              <a:ext cx="285" cy="51"/>
            </a:xfrm>
            <a:custGeom>
              <a:avLst/>
              <a:gdLst>
                <a:gd name="T0" fmla="*/ 283 w 285"/>
                <a:gd name="T1" fmla="*/ 5 h 103"/>
                <a:gd name="T2" fmla="*/ 285 w 285"/>
                <a:gd name="T3" fmla="*/ 6 h 103"/>
                <a:gd name="T4" fmla="*/ 285 w 285"/>
                <a:gd name="T5" fmla="*/ 8 h 103"/>
                <a:gd name="T6" fmla="*/ 284 w 285"/>
                <a:gd name="T7" fmla="*/ 10 h 103"/>
                <a:gd name="T8" fmla="*/ 282 w 285"/>
                <a:gd name="T9" fmla="*/ 11 h 103"/>
                <a:gd name="T10" fmla="*/ 250 w 285"/>
                <a:gd name="T11" fmla="*/ 11 h 103"/>
                <a:gd name="T12" fmla="*/ 222 w 285"/>
                <a:gd name="T13" fmla="*/ 13 h 103"/>
                <a:gd name="T14" fmla="*/ 196 w 285"/>
                <a:gd name="T15" fmla="*/ 15 h 103"/>
                <a:gd name="T16" fmla="*/ 172 w 285"/>
                <a:gd name="T17" fmla="*/ 17 h 103"/>
                <a:gd name="T18" fmla="*/ 151 w 285"/>
                <a:gd name="T19" fmla="*/ 21 h 103"/>
                <a:gd name="T20" fmla="*/ 131 w 285"/>
                <a:gd name="T21" fmla="*/ 24 h 103"/>
                <a:gd name="T22" fmla="*/ 113 w 285"/>
                <a:gd name="T23" fmla="*/ 28 h 103"/>
                <a:gd name="T24" fmla="*/ 96 w 285"/>
                <a:gd name="T25" fmla="*/ 31 h 103"/>
                <a:gd name="T26" fmla="*/ 84 w 285"/>
                <a:gd name="T27" fmla="*/ 34 h 103"/>
                <a:gd name="T28" fmla="*/ 71 w 285"/>
                <a:gd name="T29" fmla="*/ 37 h 103"/>
                <a:gd name="T30" fmla="*/ 56 w 285"/>
                <a:gd name="T31" fmla="*/ 40 h 103"/>
                <a:gd name="T32" fmla="*/ 42 w 285"/>
                <a:gd name="T33" fmla="*/ 44 h 103"/>
                <a:gd name="T34" fmla="*/ 29 w 285"/>
                <a:gd name="T35" fmla="*/ 47 h 103"/>
                <a:gd name="T36" fmla="*/ 17 w 285"/>
                <a:gd name="T37" fmla="*/ 49 h 103"/>
                <a:gd name="T38" fmla="*/ 7 w 285"/>
                <a:gd name="T39" fmla="*/ 51 h 103"/>
                <a:gd name="T40" fmla="*/ 1 w 285"/>
                <a:gd name="T41" fmla="*/ 51 h 103"/>
                <a:gd name="T42" fmla="*/ 0 w 285"/>
                <a:gd name="T43" fmla="*/ 50 h 103"/>
                <a:gd name="T44" fmla="*/ 0 w 285"/>
                <a:gd name="T45" fmla="*/ 49 h 103"/>
                <a:gd name="T46" fmla="*/ 0 w 285"/>
                <a:gd name="T47" fmla="*/ 47 h 103"/>
                <a:gd name="T48" fmla="*/ 1 w 285"/>
                <a:gd name="T49" fmla="*/ 46 h 103"/>
                <a:gd name="T50" fmla="*/ 7 w 285"/>
                <a:gd name="T51" fmla="*/ 45 h 103"/>
                <a:gd name="T52" fmla="*/ 18 w 285"/>
                <a:gd name="T53" fmla="*/ 41 h 103"/>
                <a:gd name="T54" fmla="*/ 34 w 285"/>
                <a:gd name="T55" fmla="*/ 37 h 103"/>
                <a:gd name="T56" fmla="*/ 53 w 285"/>
                <a:gd name="T57" fmla="*/ 33 h 103"/>
                <a:gd name="T58" fmla="*/ 70 w 285"/>
                <a:gd name="T59" fmla="*/ 28 h 103"/>
                <a:gd name="T60" fmla="*/ 85 w 285"/>
                <a:gd name="T61" fmla="*/ 25 h 103"/>
                <a:gd name="T62" fmla="*/ 96 w 285"/>
                <a:gd name="T63" fmla="*/ 22 h 103"/>
                <a:gd name="T64" fmla="*/ 101 w 285"/>
                <a:gd name="T65" fmla="*/ 21 h 103"/>
                <a:gd name="T66" fmla="*/ 116 w 285"/>
                <a:gd name="T67" fmla="*/ 18 h 103"/>
                <a:gd name="T68" fmla="*/ 130 w 285"/>
                <a:gd name="T69" fmla="*/ 14 h 103"/>
                <a:gd name="T70" fmla="*/ 145 w 285"/>
                <a:gd name="T71" fmla="*/ 12 h 103"/>
                <a:gd name="T72" fmla="*/ 160 w 285"/>
                <a:gd name="T73" fmla="*/ 9 h 103"/>
                <a:gd name="T74" fmla="*/ 175 w 285"/>
                <a:gd name="T75" fmla="*/ 7 h 103"/>
                <a:gd name="T76" fmla="*/ 190 w 285"/>
                <a:gd name="T77" fmla="*/ 5 h 103"/>
                <a:gd name="T78" fmla="*/ 205 w 285"/>
                <a:gd name="T79" fmla="*/ 3 h 103"/>
                <a:gd name="T80" fmla="*/ 222 w 285"/>
                <a:gd name="T81" fmla="*/ 2 h 103"/>
                <a:gd name="T82" fmla="*/ 230 w 285"/>
                <a:gd name="T83" fmla="*/ 1 h 103"/>
                <a:gd name="T84" fmla="*/ 238 w 285"/>
                <a:gd name="T85" fmla="*/ 0 h 103"/>
                <a:gd name="T86" fmla="*/ 246 w 285"/>
                <a:gd name="T87" fmla="*/ 0 h 103"/>
                <a:gd name="T88" fmla="*/ 255 w 285"/>
                <a:gd name="T89" fmla="*/ 0 h 103"/>
                <a:gd name="T90" fmla="*/ 263 w 285"/>
                <a:gd name="T91" fmla="*/ 0 h 103"/>
                <a:gd name="T92" fmla="*/ 270 w 285"/>
                <a:gd name="T93" fmla="*/ 1 h 103"/>
                <a:gd name="T94" fmla="*/ 277 w 285"/>
                <a:gd name="T95" fmla="*/ 3 h 103"/>
                <a:gd name="T96" fmla="*/ 283 w 285"/>
                <a:gd name="T97" fmla="*/ 5 h 10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85"/>
                <a:gd name="T148" fmla="*/ 0 h 103"/>
                <a:gd name="T149" fmla="*/ 285 w 285"/>
                <a:gd name="T150" fmla="*/ 103 h 10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85" h="103">
                  <a:moveTo>
                    <a:pt x="283" y="11"/>
                  </a:moveTo>
                  <a:lnTo>
                    <a:pt x="285" y="13"/>
                  </a:lnTo>
                  <a:lnTo>
                    <a:pt x="285" y="16"/>
                  </a:lnTo>
                  <a:lnTo>
                    <a:pt x="284" y="20"/>
                  </a:lnTo>
                  <a:lnTo>
                    <a:pt x="282" y="22"/>
                  </a:lnTo>
                  <a:lnTo>
                    <a:pt x="250" y="23"/>
                  </a:lnTo>
                  <a:lnTo>
                    <a:pt x="222" y="26"/>
                  </a:lnTo>
                  <a:lnTo>
                    <a:pt x="196" y="30"/>
                  </a:lnTo>
                  <a:lnTo>
                    <a:pt x="172" y="35"/>
                  </a:lnTo>
                  <a:lnTo>
                    <a:pt x="151" y="42"/>
                  </a:lnTo>
                  <a:lnTo>
                    <a:pt x="131" y="49"/>
                  </a:lnTo>
                  <a:lnTo>
                    <a:pt x="113" y="56"/>
                  </a:lnTo>
                  <a:lnTo>
                    <a:pt x="96" y="63"/>
                  </a:lnTo>
                  <a:lnTo>
                    <a:pt x="84" y="68"/>
                  </a:lnTo>
                  <a:lnTo>
                    <a:pt x="71" y="74"/>
                  </a:lnTo>
                  <a:lnTo>
                    <a:pt x="56" y="81"/>
                  </a:lnTo>
                  <a:lnTo>
                    <a:pt x="42" y="88"/>
                  </a:lnTo>
                  <a:lnTo>
                    <a:pt x="29" y="94"/>
                  </a:lnTo>
                  <a:lnTo>
                    <a:pt x="17" y="98"/>
                  </a:lnTo>
                  <a:lnTo>
                    <a:pt x="7" y="102"/>
                  </a:lnTo>
                  <a:lnTo>
                    <a:pt x="1" y="103"/>
                  </a:lnTo>
                  <a:lnTo>
                    <a:pt x="0" y="101"/>
                  </a:lnTo>
                  <a:lnTo>
                    <a:pt x="0" y="98"/>
                  </a:lnTo>
                  <a:lnTo>
                    <a:pt x="0" y="95"/>
                  </a:lnTo>
                  <a:lnTo>
                    <a:pt x="1" y="92"/>
                  </a:lnTo>
                  <a:lnTo>
                    <a:pt x="7" y="90"/>
                  </a:lnTo>
                  <a:lnTo>
                    <a:pt x="18" y="83"/>
                  </a:lnTo>
                  <a:lnTo>
                    <a:pt x="34" y="75"/>
                  </a:lnTo>
                  <a:lnTo>
                    <a:pt x="53" y="66"/>
                  </a:lnTo>
                  <a:lnTo>
                    <a:pt x="70" y="57"/>
                  </a:lnTo>
                  <a:lnTo>
                    <a:pt x="85" y="50"/>
                  </a:lnTo>
                  <a:lnTo>
                    <a:pt x="96" y="44"/>
                  </a:lnTo>
                  <a:lnTo>
                    <a:pt x="101" y="42"/>
                  </a:lnTo>
                  <a:lnTo>
                    <a:pt x="116" y="36"/>
                  </a:lnTo>
                  <a:lnTo>
                    <a:pt x="130" y="29"/>
                  </a:lnTo>
                  <a:lnTo>
                    <a:pt x="145" y="24"/>
                  </a:lnTo>
                  <a:lnTo>
                    <a:pt x="160" y="19"/>
                  </a:lnTo>
                  <a:lnTo>
                    <a:pt x="175" y="15"/>
                  </a:lnTo>
                  <a:lnTo>
                    <a:pt x="190" y="11"/>
                  </a:lnTo>
                  <a:lnTo>
                    <a:pt x="205" y="7"/>
                  </a:lnTo>
                  <a:lnTo>
                    <a:pt x="222" y="4"/>
                  </a:lnTo>
                  <a:lnTo>
                    <a:pt x="230" y="3"/>
                  </a:lnTo>
                  <a:lnTo>
                    <a:pt x="238" y="0"/>
                  </a:lnTo>
                  <a:lnTo>
                    <a:pt x="246" y="0"/>
                  </a:lnTo>
                  <a:lnTo>
                    <a:pt x="255" y="0"/>
                  </a:lnTo>
                  <a:lnTo>
                    <a:pt x="263" y="0"/>
                  </a:lnTo>
                  <a:lnTo>
                    <a:pt x="270" y="3"/>
                  </a:lnTo>
                  <a:lnTo>
                    <a:pt x="277" y="6"/>
                  </a:lnTo>
                  <a:lnTo>
                    <a:pt x="283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93" name="Freeform 35"/>
            <p:cNvSpPr>
              <a:spLocks/>
            </p:cNvSpPr>
            <p:nvPr/>
          </p:nvSpPr>
          <p:spPr bwMode="auto">
            <a:xfrm>
              <a:off x="2659" y="2907"/>
              <a:ext cx="33" cy="20"/>
            </a:xfrm>
            <a:custGeom>
              <a:avLst/>
              <a:gdLst>
                <a:gd name="T0" fmla="*/ 14 w 33"/>
                <a:gd name="T1" fmla="*/ 8 h 38"/>
                <a:gd name="T2" fmla="*/ 14 w 33"/>
                <a:gd name="T3" fmla="*/ 11 h 38"/>
                <a:gd name="T4" fmla="*/ 15 w 33"/>
                <a:gd name="T5" fmla="*/ 12 h 38"/>
                <a:gd name="T6" fmla="*/ 15 w 33"/>
                <a:gd name="T7" fmla="*/ 13 h 38"/>
                <a:gd name="T8" fmla="*/ 17 w 33"/>
                <a:gd name="T9" fmla="*/ 15 h 38"/>
                <a:gd name="T10" fmla="*/ 22 w 33"/>
                <a:gd name="T11" fmla="*/ 16 h 38"/>
                <a:gd name="T12" fmla="*/ 27 w 33"/>
                <a:gd name="T13" fmla="*/ 16 h 38"/>
                <a:gd name="T14" fmla="*/ 32 w 33"/>
                <a:gd name="T15" fmla="*/ 16 h 38"/>
                <a:gd name="T16" fmla="*/ 33 w 33"/>
                <a:gd name="T17" fmla="*/ 17 h 38"/>
                <a:gd name="T18" fmla="*/ 28 w 33"/>
                <a:gd name="T19" fmla="*/ 18 h 38"/>
                <a:gd name="T20" fmla="*/ 24 w 33"/>
                <a:gd name="T21" fmla="*/ 19 h 38"/>
                <a:gd name="T22" fmla="*/ 18 w 33"/>
                <a:gd name="T23" fmla="*/ 20 h 38"/>
                <a:gd name="T24" fmla="*/ 12 w 33"/>
                <a:gd name="T25" fmla="*/ 20 h 38"/>
                <a:gd name="T26" fmla="*/ 6 w 33"/>
                <a:gd name="T27" fmla="*/ 19 h 38"/>
                <a:gd name="T28" fmla="*/ 4 w 33"/>
                <a:gd name="T29" fmla="*/ 16 h 38"/>
                <a:gd name="T30" fmla="*/ 1 w 33"/>
                <a:gd name="T31" fmla="*/ 14 h 38"/>
                <a:gd name="T32" fmla="*/ 0 w 33"/>
                <a:gd name="T33" fmla="*/ 11 h 38"/>
                <a:gd name="T34" fmla="*/ 2 w 33"/>
                <a:gd name="T35" fmla="*/ 7 h 38"/>
                <a:gd name="T36" fmla="*/ 5 w 33"/>
                <a:gd name="T37" fmla="*/ 4 h 38"/>
                <a:gd name="T38" fmla="*/ 8 w 33"/>
                <a:gd name="T39" fmla="*/ 1 h 38"/>
                <a:gd name="T40" fmla="*/ 15 w 33"/>
                <a:gd name="T41" fmla="*/ 0 h 38"/>
                <a:gd name="T42" fmla="*/ 18 w 33"/>
                <a:gd name="T43" fmla="*/ 1 h 38"/>
                <a:gd name="T44" fmla="*/ 18 w 33"/>
                <a:gd name="T45" fmla="*/ 3 h 38"/>
                <a:gd name="T46" fmla="*/ 17 w 33"/>
                <a:gd name="T47" fmla="*/ 5 h 38"/>
                <a:gd name="T48" fmla="*/ 14 w 33"/>
                <a:gd name="T49" fmla="*/ 8 h 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3"/>
                <a:gd name="T76" fmla="*/ 0 h 38"/>
                <a:gd name="T77" fmla="*/ 33 w 33"/>
                <a:gd name="T78" fmla="*/ 38 h 3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3" h="38">
                  <a:moveTo>
                    <a:pt x="14" y="16"/>
                  </a:moveTo>
                  <a:lnTo>
                    <a:pt x="14" y="20"/>
                  </a:lnTo>
                  <a:lnTo>
                    <a:pt x="15" y="22"/>
                  </a:lnTo>
                  <a:lnTo>
                    <a:pt x="15" y="25"/>
                  </a:lnTo>
                  <a:lnTo>
                    <a:pt x="17" y="28"/>
                  </a:lnTo>
                  <a:lnTo>
                    <a:pt x="22" y="30"/>
                  </a:lnTo>
                  <a:lnTo>
                    <a:pt x="27" y="30"/>
                  </a:lnTo>
                  <a:lnTo>
                    <a:pt x="32" y="30"/>
                  </a:lnTo>
                  <a:lnTo>
                    <a:pt x="33" y="32"/>
                  </a:lnTo>
                  <a:lnTo>
                    <a:pt x="28" y="35"/>
                  </a:lnTo>
                  <a:lnTo>
                    <a:pt x="24" y="37"/>
                  </a:lnTo>
                  <a:lnTo>
                    <a:pt x="18" y="38"/>
                  </a:lnTo>
                  <a:lnTo>
                    <a:pt x="12" y="38"/>
                  </a:lnTo>
                  <a:lnTo>
                    <a:pt x="6" y="36"/>
                  </a:lnTo>
                  <a:lnTo>
                    <a:pt x="4" y="31"/>
                  </a:lnTo>
                  <a:lnTo>
                    <a:pt x="1" y="26"/>
                  </a:lnTo>
                  <a:lnTo>
                    <a:pt x="0" y="21"/>
                  </a:lnTo>
                  <a:lnTo>
                    <a:pt x="2" y="14"/>
                  </a:lnTo>
                  <a:lnTo>
                    <a:pt x="5" y="7"/>
                  </a:lnTo>
                  <a:lnTo>
                    <a:pt x="8" y="2"/>
                  </a:lnTo>
                  <a:lnTo>
                    <a:pt x="15" y="0"/>
                  </a:lnTo>
                  <a:lnTo>
                    <a:pt x="18" y="1"/>
                  </a:lnTo>
                  <a:lnTo>
                    <a:pt x="18" y="5"/>
                  </a:lnTo>
                  <a:lnTo>
                    <a:pt x="17" y="10"/>
                  </a:lnTo>
                  <a:lnTo>
                    <a:pt x="14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94" name="Freeform 36"/>
            <p:cNvSpPr>
              <a:spLocks/>
            </p:cNvSpPr>
            <p:nvPr/>
          </p:nvSpPr>
          <p:spPr bwMode="auto">
            <a:xfrm>
              <a:off x="2738" y="2956"/>
              <a:ext cx="559" cy="437"/>
            </a:xfrm>
            <a:custGeom>
              <a:avLst/>
              <a:gdLst>
                <a:gd name="T0" fmla="*/ 480 w 559"/>
                <a:gd name="T1" fmla="*/ 257 h 873"/>
                <a:gd name="T2" fmla="*/ 410 w 559"/>
                <a:gd name="T3" fmla="*/ 204 h 873"/>
                <a:gd name="T4" fmla="*/ 369 w 559"/>
                <a:gd name="T5" fmla="*/ 182 h 873"/>
                <a:gd name="T6" fmla="*/ 338 w 559"/>
                <a:gd name="T7" fmla="*/ 226 h 873"/>
                <a:gd name="T8" fmla="*/ 358 w 559"/>
                <a:gd name="T9" fmla="*/ 276 h 873"/>
                <a:gd name="T10" fmla="*/ 402 w 559"/>
                <a:gd name="T11" fmla="*/ 240 h 873"/>
                <a:gd name="T12" fmla="*/ 431 w 559"/>
                <a:gd name="T13" fmla="*/ 240 h 873"/>
                <a:gd name="T14" fmla="*/ 438 w 559"/>
                <a:gd name="T15" fmla="*/ 255 h 873"/>
                <a:gd name="T16" fmla="*/ 430 w 559"/>
                <a:gd name="T17" fmla="*/ 250 h 873"/>
                <a:gd name="T18" fmla="*/ 396 w 559"/>
                <a:gd name="T19" fmla="*/ 284 h 873"/>
                <a:gd name="T20" fmla="*/ 423 w 559"/>
                <a:gd name="T21" fmla="*/ 279 h 873"/>
                <a:gd name="T22" fmla="*/ 436 w 559"/>
                <a:gd name="T23" fmla="*/ 281 h 873"/>
                <a:gd name="T24" fmla="*/ 401 w 559"/>
                <a:gd name="T25" fmla="*/ 298 h 873"/>
                <a:gd name="T26" fmla="*/ 395 w 559"/>
                <a:gd name="T27" fmla="*/ 346 h 873"/>
                <a:gd name="T28" fmla="*/ 378 w 559"/>
                <a:gd name="T29" fmla="*/ 336 h 873"/>
                <a:gd name="T30" fmla="*/ 362 w 559"/>
                <a:gd name="T31" fmla="*/ 289 h 873"/>
                <a:gd name="T32" fmla="*/ 327 w 559"/>
                <a:gd name="T33" fmla="*/ 258 h 873"/>
                <a:gd name="T34" fmla="*/ 307 w 559"/>
                <a:gd name="T35" fmla="*/ 289 h 873"/>
                <a:gd name="T36" fmla="*/ 349 w 559"/>
                <a:gd name="T37" fmla="*/ 337 h 873"/>
                <a:gd name="T38" fmla="*/ 386 w 559"/>
                <a:gd name="T39" fmla="*/ 360 h 873"/>
                <a:gd name="T40" fmla="*/ 382 w 559"/>
                <a:gd name="T41" fmla="*/ 376 h 873"/>
                <a:gd name="T42" fmla="*/ 396 w 559"/>
                <a:gd name="T43" fmla="*/ 437 h 873"/>
                <a:gd name="T44" fmla="*/ 363 w 559"/>
                <a:gd name="T45" fmla="*/ 420 h 873"/>
                <a:gd name="T46" fmla="*/ 355 w 559"/>
                <a:gd name="T47" fmla="*/ 363 h 873"/>
                <a:gd name="T48" fmla="*/ 328 w 559"/>
                <a:gd name="T49" fmla="*/ 334 h 873"/>
                <a:gd name="T50" fmla="*/ 304 w 559"/>
                <a:gd name="T51" fmla="*/ 300 h 873"/>
                <a:gd name="T52" fmla="*/ 294 w 559"/>
                <a:gd name="T53" fmla="*/ 302 h 873"/>
                <a:gd name="T54" fmla="*/ 317 w 559"/>
                <a:gd name="T55" fmla="*/ 228 h 873"/>
                <a:gd name="T56" fmla="*/ 342 w 559"/>
                <a:gd name="T57" fmla="*/ 170 h 873"/>
                <a:gd name="T58" fmla="*/ 321 w 559"/>
                <a:gd name="T59" fmla="*/ 144 h 873"/>
                <a:gd name="T60" fmla="*/ 290 w 559"/>
                <a:gd name="T61" fmla="*/ 137 h 873"/>
                <a:gd name="T62" fmla="*/ 269 w 559"/>
                <a:gd name="T63" fmla="*/ 134 h 873"/>
                <a:gd name="T64" fmla="*/ 243 w 559"/>
                <a:gd name="T65" fmla="*/ 127 h 873"/>
                <a:gd name="T66" fmla="*/ 213 w 559"/>
                <a:gd name="T67" fmla="*/ 121 h 873"/>
                <a:gd name="T68" fmla="*/ 167 w 559"/>
                <a:gd name="T69" fmla="*/ 138 h 873"/>
                <a:gd name="T70" fmla="*/ 82 w 559"/>
                <a:gd name="T71" fmla="*/ 136 h 873"/>
                <a:gd name="T72" fmla="*/ 3 w 559"/>
                <a:gd name="T73" fmla="*/ 105 h 873"/>
                <a:gd name="T74" fmla="*/ 80 w 559"/>
                <a:gd name="T75" fmla="*/ 125 h 873"/>
                <a:gd name="T76" fmla="*/ 157 w 559"/>
                <a:gd name="T77" fmla="*/ 129 h 873"/>
                <a:gd name="T78" fmla="*/ 200 w 559"/>
                <a:gd name="T79" fmla="*/ 108 h 873"/>
                <a:gd name="T80" fmla="*/ 227 w 559"/>
                <a:gd name="T81" fmla="*/ 28 h 873"/>
                <a:gd name="T82" fmla="*/ 175 w 559"/>
                <a:gd name="T83" fmla="*/ 48 h 873"/>
                <a:gd name="T84" fmla="*/ 154 w 559"/>
                <a:gd name="T85" fmla="*/ 68 h 873"/>
                <a:gd name="T86" fmla="*/ 167 w 559"/>
                <a:gd name="T87" fmla="*/ 32 h 873"/>
                <a:gd name="T88" fmla="*/ 240 w 559"/>
                <a:gd name="T89" fmla="*/ 1 h 873"/>
                <a:gd name="T90" fmla="*/ 260 w 559"/>
                <a:gd name="T91" fmla="*/ 13 h 873"/>
                <a:gd name="T92" fmla="*/ 242 w 559"/>
                <a:gd name="T93" fmla="*/ 30 h 873"/>
                <a:gd name="T94" fmla="*/ 234 w 559"/>
                <a:gd name="T95" fmla="*/ 89 h 873"/>
                <a:gd name="T96" fmla="*/ 248 w 559"/>
                <a:gd name="T97" fmla="*/ 114 h 873"/>
                <a:gd name="T98" fmla="*/ 280 w 559"/>
                <a:gd name="T99" fmla="*/ 128 h 873"/>
                <a:gd name="T100" fmla="*/ 319 w 559"/>
                <a:gd name="T101" fmla="*/ 130 h 873"/>
                <a:gd name="T102" fmla="*/ 359 w 559"/>
                <a:gd name="T103" fmla="*/ 154 h 873"/>
                <a:gd name="T104" fmla="*/ 410 w 559"/>
                <a:gd name="T105" fmla="*/ 184 h 873"/>
                <a:gd name="T106" fmla="*/ 452 w 559"/>
                <a:gd name="T107" fmla="*/ 217 h 873"/>
                <a:gd name="T108" fmla="*/ 523 w 559"/>
                <a:gd name="T109" fmla="*/ 266 h 87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59"/>
                <a:gd name="T166" fmla="*/ 0 h 873"/>
                <a:gd name="T167" fmla="*/ 559 w 559"/>
                <a:gd name="T168" fmla="*/ 873 h 87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59" h="873">
                  <a:moveTo>
                    <a:pt x="544" y="617"/>
                  </a:moveTo>
                  <a:lnTo>
                    <a:pt x="536" y="600"/>
                  </a:lnTo>
                  <a:lnTo>
                    <a:pt x="522" y="575"/>
                  </a:lnTo>
                  <a:lnTo>
                    <a:pt x="503" y="545"/>
                  </a:lnTo>
                  <a:lnTo>
                    <a:pt x="480" y="513"/>
                  </a:lnTo>
                  <a:lnTo>
                    <a:pt x="459" y="480"/>
                  </a:lnTo>
                  <a:lnTo>
                    <a:pt x="441" y="452"/>
                  </a:lnTo>
                  <a:lnTo>
                    <a:pt x="425" y="428"/>
                  </a:lnTo>
                  <a:lnTo>
                    <a:pt x="417" y="415"/>
                  </a:lnTo>
                  <a:lnTo>
                    <a:pt x="410" y="407"/>
                  </a:lnTo>
                  <a:lnTo>
                    <a:pt x="402" y="397"/>
                  </a:lnTo>
                  <a:lnTo>
                    <a:pt x="392" y="387"/>
                  </a:lnTo>
                  <a:lnTo>
                    <a:pt x="384" y="378"/>
                  </a:lnTo>
                  <a:lnTo>
                    <a:pt x="376" y="370"/>
                  </a:lnTo>
                  <a:lnTo>
                    <a:pt x="369" y="363"/>
                  </a:lnTo>
                  <a:lnTo>
                    <a:pt x="364" y="358"/>
                  </a:lnTo>
                  <a:lnTo>
                    <a:pt x="363" y="357"/>
                  </a:lnTo>
                  <a:lnTo>
                    <a:pt x="356" y="389"/>
                  </a:lnTo>
                  <a:lnTo>
                    <a:pt x="347" y="420"/>
                  </a:lnTo>
                  <a:lnTo>
                    <a:pt x="338" y="452"/>
                  </a:lnTo>
                  <a:lnTo>
                    <a:pt x="332" y="484"/>
                  </a:lnTo>
                  <a:lnTo>
                    <a:pt x="337" y="502"/>
                  </a:lnTo>
                  <a:lnTo>
                    <a:pt x="344" y="518"/>
                  </a:lnTo>
                  <a:lnTo>
                    <a:pt x="351" y="535"/>
                  </a:lnTo>
                  <a:lnTo>
                    <a:pt x="358" y="551"/>
                  </a:lnTo>
                  <a:lnTo>
                    <a:pt x="371" y="568"/>
                  </a:lnTo>
                  <a:lnTo>
                    <a:pt x="376" y="545"/>
                  </a:lnTo>
                  <a:lnTo>
                    <a:pt x="382" y="522"/>
                  </a:lnTo>
                  <a:lnTo>
                    <a:pt x="389" y="500"/>
                  </a:lnTo>
                  <a:lnTo>
                    <a:pt x="402" y="480"/>
                  </a:lnTo>
                  <a:lnTo>
                    <a:pt x="408" y="478"/>
                  </a:lnTo>
                  <a:lnTo>
                    <a:pt x="412" y="476"/>
                  </a:lnTo>
                  <a:lnTo>
                    <a:pt x="418" y="475"/>
                  </a:lnTo>
                  <a:lnTo>
                    <a:pt x="425" y="476"/>
                  </a:lnTo>
                  <a:lnTo>
                    <a:pt x="431" y="480"/>
                  </a:lnTo>
                  <a:lnTo>
                    <a:pt x="437" y="485"/>
                  </a:lnTo>
                  <a:lnTo>
                    <a:pt x="441" y="491"/>
                  </a:lnTo>
                  <a:lnTo>
                    <a:pt x="442" y="499"/>
                  </a:lnTo>
                  <a:lnTo>
                    <a:pt x="441" y="503"/>
                  </a:lnTo>
                  <a:lnTo>
                    <a:pt x="438" y="510"/>
                  </a:lnTo>
                  <a:lnTo>
                    <a:pt x="437" y="516"/>
                  </a:lnTo>
                  <a:lnTo>
                    <a:pt x="435" y="520"/>
                  </a:lnTo>
                  <a:lnTo>
                    <a:pt x="430" y="514"/>
                  </a:lnTo>
                  <a:lnTo>
                    <a:pt x="430" y="506"/>
                  </a:lnTo>
                  <a:lnTo>
                    <a:pt x="430" y="499"/>
                  </a:lnTo>
                  <a:lnTo>
                    <a:pt x="426" y="493"/>
                  </a:lnTo>
                  <a:lnTo>
                    <a:pt x="419" y="503"/>
                  </a:lnTo>
                  <a:lnTo>
                    <a:pt x="409" y="525"/>
                  </a:lnTo>
                  <a:lnTo>
                    <a:pt x="399" y="551"/>
                  </a:lnTo>
                  <a:lnTo>
                    <a:pt x="396" y="567"/>
                  </a:lnTo>
                  <a:lnTo>
                    <a:pt x="401" y="563"/>
                  </a:lnTo>
                  <a:lnTo>
                    <a:pt x="405" y="561"/>
                  </a:lnTo>
                  <a:lnTo>
                    <a:pt x="411" y="559"/>
                  </a:lnTo>
                  <a:lnTo>
                    <a:pt x="417" y="558"/>
                  </a:lnTo>
                  <a:lnTo>
                    <a:pt x="423" y="558"/>
                  </a:lnTo>
                  <a:lnTo>
                    <a:pt x="429" y="556"/>
                  </a:lnTo>
                  <a:lnTo>
                    <a:pt x="435" y="556"/>
                  </a:lnTo>
                  <a:lnTo>
                    <a:pt x="441" y="556"/>
                  </a:lnTo>
                  <a:lnTo>
                    <a:pt x="439" y="559"/>
                  </a:lnTo>
                  <a:lnTo>
                    <a:pt x="436" y="562"/>
                  </a:lnTo>
                  <a:lnTo>
                    <a:pt x="430" y="568"/>
                  </a:lnTo>
                  <a:lnTo>
                    <a:pt x="423" y="574"/>
                  </a:lnTo>
                  <a:lnTo>
                    <a:pt x="416" y="581"/>
                  </a:lnTo>
                  <a:lnTo>
                    <a:pt x="408" y="589"/>
                  </a:lnTo>
                  <a:lnTo>
                    <a:pt x="401" y="596"/>
                  </a:lnTo>
                  <a:lnTo>
                    <a:pt x="395" y="603"/>
                  </a:lnTo>
                  <a:lnTo>
                    <a:pt x="397" y="621"/>
                  </a:lnTo>
                  <a:lnTo>
                    <a:pt x="398" y="649"/>
                  </a:lnTo>
                  <a:lnTo>
                    <a:pt x="398" y="675"/>
                  </a:lnTo>
                  <a:lnTo>
                    <a:pt x="395" y="691"/>
                  </a:lnTo>
                  <a:lnTo>
                    <a:pt x="391" y="691"/>
                  </a:lnTo>
                  <a:lnTo>
                    <a:pt x="389" y="690"/>
                  </a:lnTo>
                  <a:lnTo>
                    <a:pt x="386" y="688"/>
                  </a:lnTo>
                  <a:lnTo>
                    <a:pt x="383" y="688"/>
                  </a:lnTo>
                  <a:lnTo>
                    <a:pt x="378" y="671"/>
                  </a:lnTo>
                  <a:lnTo>
                    <a:pt x="375" y="644"/>
                  </a:lnTo>
                  <a:lnTo>
                    <a:pt x="372" y="619"/>
                  </a:lnTo>
                  <a:lnTo>
                    <a:pt x="371" y="607"/>
                  </a:lnTo>
                  <a:lnTo>
                    <a:pt x="368" y="593"/>
                  </a:lnTo>
                  <a:lnTo>
                    <a:pt x="362" y="578"/>
                  </a:lnTo>
                  <a:lnTo>
                    <a:pt x="354" y="562"/>
                  </a:lnTo>
                  <a:lnTo>
                    <a:pt x="347" y="547"/>
                  </a:lnTo>
                  <a:lnTo>
                    <a:pt x="338" y="535"/>
                  </a:lnTo>
                  <a:lnTo>
                    <a:pt x="331" y="523"/>
                  </a:lnTo>
                  <a:lnTo>
                    <a:pt x="327" y="516"/>
                  </a:lnTo>
                  <a:lnTo>
                    <a:pt x="324" y="514"/>
                  </a:lnTo>
                  <a:lnTo>
                    <a:pt x="319" y="531"/>
                  </a:lnTo>
                  <a:lnTo>
                    <a:pt x="314" y="551"/>
                  </a:lnTo>
                  <a:lnTo>
                    <a:pt x="309" y="569"/>
                  </a:lnTo>
                  <a:lnTo>
                    <a:pt x="307" y="578"/>
                  </a:lnTo>
                  <a:lnTo>
                    <a:pt x="315" y="592"/>
                  </a:lnTo>
                  <a:lnTo>
                    <a:pt x="322" y="609"/>
                  </a:lnTo>
                  <a:lnTo>
                    <a:pt x="331" y="630"/>
                  </a:lnTo>
                  <a:lnTo>
                    <a:pt x="339" y="652"/>
                  </a:lnTo>
                  <a:lnTo>
                    <a:pt x="349" y="673"/>
                  </a:lnTo>
                  <a:lnTo>
                    <a:pt x="358" y="690"/>
                  </a:lnTo>
                  <a:lnTo>
                    <a:pt x="368" y="702"/>
                  </a:lnTo>
                  <a:lnTo>
                    <a:pt x="378" y="706"/>
                  </a:lnTo>
                  <a:lnTo>
                    <a:pt x="381" y="712"/>
                  </a:lnTo>
                  <a:lnTo>
                    <a:pt x="386" y="720"/>
                  </a:lnTo>
                  <a:lnTo>
                    <a:pt x="391" y="729"/>
                  </a:lnTo>
                  <a:lnTo>
                    <a:pt x="392" y="736"/>
                  </a:lnTo>
                  <a:lnTo>
                    <a:pt x="390" y="742"/>
                  </a:lnTo>
                  <a:lnTo>
                    <a:pt x="385" y="745"/>
                  </a:lnTo>
                  <a:lnTo>
                    <a:pt x="382" y="751"/>
                  </a:lnTo>
                  <a:lnTo>
                    <a:pt x="383" y="758"/>
                  </a:lnTo>
                  <a:lnTo>
                    <a:pt x="386" y="781"/>
                  </a:lnTo>
                  <a:lnTo>
                    <a:pt x="392" y="815"/>
                  </a:lnTo>
                  <a:lnTo>
                    <a:pt x="396" y="849"/>
                  </a:lnTo>
                  <a:lnTo>
                    <a:pt x="396" y="873"/>
                  </a:lnTo>
                  <a:lnTo>
                    <a:pt x="390" y="873"/>
                  </a:lnTo>
                  <a:lnTo>
                    <a:pt x="378" y="870"/>
                  </a:lnTo>
                  <a:lnTo>
                    <a:pt x="368" y="863"/>
                  </a:lnTo>
                  <a:lnTo>
                    <a:pt x="363" y="856"/>
                  </a:lnTo>
                  <a:lnTo>
                    <a:pt x="363" y="840"/>
                  </a:lnTo>
                  <a:lnTo>
                    <a:pt x="364" y="805"/>
                  </a:lnTo>
                  <a:lnTo>
                    <a:pt x="364" y="768"/>
                  </a:lnTo>
                  <a:lnTo>
                    <a:pt x="362" y="748"/>
                  </a:lnTo>
                  <a:lnTo>
                    <a:pt x="361" y="736"/>
                  </a:lnTo>
                  <a:lnTo>
                    <a:pt x="355" y="726"/>
                  </a:lnTo>
                  <a:lnTo>
                    <a:pt x="348" y="717"/>
                  </a:lnTo>
                  <a:lnTo>
                    <a:pt x="343" y="706"/>
                  </a:lnTo>
                  <a:lnTo>
                    <a:pt x="337" y="694"/>
                  </a:lnTo>
                  <a:lnTo>
                    <a:pt x="332" y="680"/>
                  </a:lnTo>
                  <a:lnTo>
                    <a:pt x="328" y="667"/>
                  </a:lnTo>
                  <a:lnTo>
                    <a:pt x="323" y="653"/>
                  </a:lnTo>
                  <a:lnTo>
                    <a:pt x="318" y="641"/>
                  </a:lnTo>
                  <a:lnTo>
                    <a:pt x="314" y="627"/>
                  </a:lnTo>
                  <a:lnTo>
                    <a:pt x="309" y="614"/>
                  </a:lnTo>
                  <a:lnTo>
                    <a:pt x="304" y="600"/>
                  </a:lnTo>
                  <a:lnTo>
                    <a:pt x="302" y="604"/>
                  </a:lnTo>
                  <a:lnTo>
                    <a:pt x="301" y="608"/>
                  </a:lnTo>
                  <a:lnTo>
                    <a:pt x="298" y="612"/>
                  </a:lnTo>
                  <a:lnTo>
                    <a:pt x="294" y="612"/>
                  </a:lnTo>
                  <a:lnTo>
                    <a:pt x="294" y="603"/>
                  </a:lnTo>
                  <a:lnTo>
                    <a:pt x="296" y="582"/>
                  </a:lnTo>
                  <a:lnTo>
                    <a:pt x="300" y="552"/>
                  </a:lnTo>
                  <a:lnTo>
                    <a:pt x="305" y="518"/>
                  </a:lnTo>
                  <a:lnTo>
                    <a:pt x="311" y="485"/>
                  </a:lnTo>
                  <a:lnTo>
                    <a:pt x="317" y="455"/>
                  </a:lnTo>
                  <a:lnTo>
                    <a:pt x="322" y="432"/>
                  </a:lnTo>
                  <a:lnTo>
                    <a:pt x="325" y="419"/>
                  </a:lnTo>
                  <a:lnTo>
                    <a:pt x="330" y="392"/>
                  </a:lnTo>
                  <a:lnTo>
                    <a:pt x="338" y="365"/>
                  </a:lnTo>
                  <a:lnTo>
                    <a:pt x="342" y="339"/>
                  </a:lnTo>
                  <a:lnTo>
                    <a:pt x="336" y="312"/>
                  </a:lnTo>
                  <a:lnTo>
                    <a:pt x="334" y="305"/>
                  </a:lnTo>
                  <a:lnTo>
                    <a:pt x="330" y="298"/>
                  </a:lnTo>
                  <a:lnTo>
                    <a:pt x="325" y="293"/>
                  </a:lnTo>
                  <a:lnTo>
                    <a:pt x="321" y="288"/>
                  </a:lnTo>
                  <a:lnTo>
                    <a:pt x="315" y="284"/>
                  </a:lnTo>
                  <a:lnTo>
                    <a:pt x="308" y="280"/>
                  </a:lnTo>
                  <a:lnTo>
                    <a:pt x="302" y="276"/>
                  </a:lnTo>
                  <a:lnTo>
                    <a:pt x="295" y="273"/>
                  </a:lnTo>
                  <a:lnTo>
                    <a:pt x="290" y="274"/>
                  </a:lnTo>
                  <a:lnTo>
                    <a:pt x="287" y="273"/>
                  </a:lnTo>
                  <a:lnTo>
                    <a:pt x="282" y="273"/>
                  </a:lnTo>
                  <a:lnTo>
                    <a:pt x="277" y="271"/>
                  </a:lnTo>
                  <a:lnTo>
                    <a:pt x="272" y="268"/>
                  </a:lnTo>
                  <a:lnTo>
                    <a:pt x="269" y="267"/>
                  </a:lnTo>
                  <a:lnTo>
                    <a:pt x="264" y="265"/>
                  </a:lnTo>
                  <a:lnTo>
                    <a:pt x="260" y="263"/>
                  </a:lnTo>
                  <a:lnTo>
                    <a:pt x="254" y="260"/>
                  </a:lnTo>
                  <a:lnTo>
                    <a:pt x="249" y="257"/>
                  </a:lnTo>
                  <a:lnTo>
                    <a:pt x="243" y="253"/>
                  </a:lnTo>
                  <a:lnTo>
                    <a:pt x="238" y="249"/>
                  </a:lnTo>
                  <a:lnTo>
                    <a:pt x="233" y="245"/>
                  </a:lnTo>
                  <a:lnTo>
                    <a:pt x="227" y="243"/>
                  </a:lnTo>
                  <a:lnTo>
                    <a:pt x="221" y="241"/>
                  </a:lnTo>
                  <a:lnTo>
                    <a:pt x="213" y="241"/>
                  </a:lnTo>
                  <a:lnTo>
                    <a:pt x="204" y="248"/>
                  </a:lnTo>
                  <a:lnTo>
                    <a:pt x="195" y="256"/>
                  </a:lnTo>
                  <a:lnTo>
                    <a:pt x="187" y="263"/>
                  </a:lnTo>
                  <a:lnTo>
                    <a:pt x="177" y="269"/>
                  </a:lnTo>
                  <a:lnTo>
                    <a:pt x="167" y="275"/>
                  </a:lnTo>
                  <a:lnTo>
                    <a:pt x="156" y="279"/>
                  </a:lnTo>
                  <a:lnTo>
                    <a:pt x="146" y="281"/>
                  </a:lnTo>
                  <a:lnTo>
                    <a:pt x="133" y="282"/>
                  </a:lnTo>
                  <a:lnTo>
                    <a:pt x="107" y="280"/>
                  </a:lnTo>
                  <a:lnTo>
                    <a:pt x="82" y="272"/>
                  </a:lnTo>
                  <a:lnTo>
                    <a:pt x="60" y="261"/>
                  </a:lnTo>
                  <a:lnTo>
                    <a:pt x="40" y="248"/>
                  </a:lnTo>
                  <a:lnTo>
                    <a:pt x="23" y="234"/>
                  </a:lnTo>
                  <a:lnTo>
                    <a:pt x="12" y="221"/>
                  </a:lnTo>
                  <a:lnTo>
                    <a:pt x="3" y="210"/>
                  </a:lnTo>
                  <a:lnTo>
                    <a:pt x="0" y="200"/>
                  </a:lnTo>
                  <a:lnTo>
                    <a:pt x="20" y="216"/>
                  </a:lnTo>
                  <a:lnTo>
                    <a:pt x="41" y="229"/>
                  </a:lnTo>
                  <a:lnTo>
                    <a:pt x="60" y="241"/>
                  </a:lnTo>
                  <a:lnTo>
                    <a:pt x="80" y="249"/>
                  </a:lnTo>
                  <a:lnTo>
                    <a:pt x="97" y="256"/>
                  </a:lnTo>
                  <a:lnTo>
                    <a:pt x="115" y="259"/>
                  </a:lnTo>
                  <a:lnTo>
                    <a:pt x="130" y="261"/>
                  </a:lnTo>
                  <a:lnTo>
                    <a:pt x="144" y="260"/>
                  </a:lnTo>
                  <a:lnTo>
                    <a:pt x="157" y="258"/>
                  </a:lnTo>
                  <a:lnTo>
                    <a:pt x="168" y="253"/>
                  </a:lnTo>
                  <a:lnTo>
                    <a:pt x="178" y="246"/>
                  </a:lnTo>
                  <a:lnTo>
                    <a:pt x="187" y="237"/>
                  </a:lnTo>
                  <a:lnTo>
                    <a:pt x="194" y="228"/>
                  </a:lnTo>
                  <a:lnTo>
                    <a:pt x="200" y="216"/>
                  </a:lnTo>
                  <a:lnTo>
                    <a:pt x="205" y="206"/>
                  </a:lnTo>
                  <a:lnTo>
                    <a:pt x="210" y="195"/>
                  </a:lnTo>
                  <a:lnTo>
                    <a:pt x="218" y="157"/>
                  </a:lnTo>
                  <a:lnTo>
                    <a:pt x="224" y="103"/>
                  </a:lnTo>
                  <a:lnTo>
                    <a:pt x="227" y="56"/>
                  </a:lnTo>
                  <a:lnTo>
                    <a:pt x="228" y="36"/>
                  </a:lnTo>
                  <a:lnTo>
                    <a:pt x="210" y="44"/>
                  </a:lnTo>
                  <a:lnTo>
                    <a:pt x="196" y="57"/>
                  </a:lnTo>
                  <a:lnTo>
                    <a:pt x="184" y="76"/>
                  </a:lnTo>
                  <a:lnTo>
                    <a:pt x="175" y="95"/>
                  </a:lnTo>
                  <a:lnTo>
                    <a:pt x="168" y="116"/>
                  </a:lnTo>
                  <a:lnTo>
                    <a:pt x="163" y="133"/>
                  </a:lnTo>
                  <a:lnTo>
                    <a:pt x="160" y="145"/>
                  </a:lnTo>
                  <a:lnTo>
                    <a:pt x="158" y="150"/>
                  </a:lnTo>
                  <a:lnTo>
                    <a:pt x="154" y="136"/>
                  </a:lnTo>
                  <a:lnTo>
                    <a:pt x="154" y="121"/>
                  </a:lnTo>
                  <a:lnTo>
                    <a:pt x="155" y="105"/>
                  </a:lnTo>
                  <a:lnTo>
                    <a:pt x="157" y="90"/>
                  </a:lnTo>
                  <a:lnTo>
                    <a:pt x="160" y="78"/>
                  </a:lnTo>
                  <a:lnTo>
                    <a:pt x="167" y="64"/>
                  </a:lnTo>
                  <a:lnTo>
                    <a:pt x="176" y="48"/>
                  </a:lnTo>
                  <a:lnTo>
                    <a:pt x="189" y="32"/>
                  </a:lnTo>
                  <a:lnTo>
                    <a:pt x="204" y="18"/>
                  </a:lnTo>
                  <a:lnTo>
                    <a:pt x="221" y="8"/>
                  </a:lnTo>
                  <a:lnTo>
                    <a:pt x="240" y="1"/>
                  </a:lnTo>
                  <a:lnTo>
                    <a:pt x="260" y="0"/>
                  </a:lnTo>
                  <a:lnTo>
                    <a:pt x="258" y="7"/>
                  </a:lnTo>
                  <a:lnTo>
                    <a:pt x="260" y="14"/>
                  </a:lnTo>
                  <a:lnTo>
                    <a:pt x="260" y="21"/>
                  </a:lnTo>
                  <a:lnTo>
                    <a:pt x="260" y="26"/>
                  </a:lnTo>
                  <a:lnTo>
                    <a:pt x="255" y="27"/>
                  </a:lnTo>
                  <a:lnTo>
                    <a:pt x="250" y="29"/>
                  </a:lnTo>
                  <a:lnTo>
                    <a:pt x="245" y="30"/>
                  </a:lnTo>
                  <a:lnTo>
                    <a:pt x="241" y="32"/>
                  </a:lnTo>
                  <a:lnTo>
                    <a:pt x="242" y="59"/>
                  </a:lnTo>
                  <a:lnTo>
                    <a:pt x="242" y="97"/>
                  </a:lnTo>
                  <a:lnTo>
                    <a:pt x="240" y="130"/>
                  </a:lnTo>
                  <a:lnTo>
                    <a:pt x="238" y="145"/>
                  </a:lnTo>
                  <a:lnTo>
                    <a:pt x="236" y="162"/>
                  </a:lnTo>
                  <a:lnTo>
                    <a:pt x="234" y="178"/>
                  </a:lnTo>
                  <a:lnTo>
                    <a:pt x="230" y="195"/>
                  </a:lnTo>
                  <a:lnTo>
                    <a:pt x="225" y="212"/>
                  </a:lnTo>
                  <a:lnTo>
                    <a:pt x="234" y="216"/>
                  </a:lnTo>
                  <a:lnTo>
                    <a:pt x="241" y="222"/>
                  </a:lnTo>
                  <a:lnTo>
                    <a:pt x="248" y="227"/>
                  </a:lnTo>
                  <a:lnTo>
                    <a:pt x="254" y="233"/>
                  </a:lnTo>
                  <a:lnTo>
                    <a:pt x="260" y="238"/>
                  </a:lnTo>
                  <a:lnTo>
                    <a:pt x="267" y="244"/>
                  </a:lnTo>
                  <a:lnTo>
                    <a:pt x="272" y="250"/>
                  </a:lnTo>
                  <a:lnTo>
                    <a:pt x="280" y="256"/>
                  </a:lnTo>
                  <a:lnTo>
                    <a:pt x="288" y="254"/>
                  </a:lnTo>
                  <a:lnTo>
                    <a:pt x="295" y="254"/>
                  </a:lnTo>
                  <a:lnTo>
                    <a:pt x="303" y="256"/>
                  </a:lnTo>
                  <a:lnTo>
                    <a:pt x="311" y="257"/>
                  </a:lnTo>
                  <a:lnTo>
                    <a:pt x="319" y="259"/>
                  </a:lnTo>
                  <a:lnTo>
                    <a:pt x="327" y="263"/>
                  </a:lnTo>
                  <a:lnTo>
                    <a:pt x="332" y="267"/>
                  </a:lnTo>
                  <a:lnTo>
                    <a:pt x="338" y="273"/>
                  </a:lnTo>
                  <a:lnTo>
                    <a:pt x="349" y="290"/>
                  </a:lnTo>
                  <a:lnTo>
                    <a:pt x="359" y="307"/>
                  </a:lnTo>
                  <a:lnTo>
                    <a:pt x="367" y="326"/>
                  </a:lnTo>
                  <a:lnTo>
                    <a:pt x="372" y="340"/>
                  </a:lnTo>
                  <a:lnTo>
                    <a:pt x="386" y="348"/>
                  </a:lnTo>
                  <a:lnTo>
                    <a:pt x="398" y="357"/>
                  </a:lnTo>
                  <a:lnTo>
                    <a:pt x="410" y="367"/>
                  </a:lnTo>
                  <a:lnTo>
                    <a:pt x="422" y="380"/>
                  </a:lnTo>
                  <a:lnTo>
                    <a:pt x="431" y="393"/>
                  </a:lnTo>
                  <a:lnTo>
                    <a:pt x="439" y="407"/>
                  </a:lnTo>
                  <a:lnTo>
                    <a:pt x="446" y="420"/>
                  </a:lnTo>
                  <a:lnTo>
                    <a:pt x="452" y="434"/>
                  </a:lnTo>
                  <a:lnTo>
                    <a:pt x="459" y="446"/>
                  </a:lnTo>
                  <a:lnTo>
                    <a:pt x="471" y="462"/>
                  </a:lnTo>
                  <a:lnTo>
                    <a:pt x="488" y="483"/>
                  </a:lnTo>
                  <a:lnTo>
                    <a:pt x="505" y="507"/>
                  </a:lnTo>
                  <a:lnTo>
                    <a:pt x="523" y="532"/>
                  </a:lnTo>
                  <a:lnTo>
                    <a:pt x="539" y="556"/>
                  </a:lnTo>
                  <a:lnTo>
                    <a:pt x="552" y="581"/>
                  </a:lnTo>
                  <a:lnTo>
                    <a:pt x="559" y="603"/>
                  </a:lnTo>
                  <a:lnTo>
                    <a:pt x="544" y="6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95" name="Freeform 37"/>
            <p:cNvSpPr>
              <a:spLocks/>
            </p:cNvSpPr>
            <p:nvPr/>
          </p:nvSpPr>
          <p:spPr bwMode="auto">
            <a:xfrm>
              <a:off x="2788" y="2974"/>
              <a:ext cx="73" cy="28"/>
            </a:xfrm>
            <a:custGeom>
              <a:avLst/>
              <a:gdLst>
                <a:gd name="T0" fmla="*/ 73 w 73"/>
                <a:gd name="T1" fmla="*/ 5 h 55"/>
                <a:gd name="T2" fmla="*/ 72 w 73"/>
                <a:gd name="T3" fmla="*/ 9 h 55"/>
                <a:gd name="T4" fmla="*/ 71 w 73"/>
                <a:gd name="T5" fmla="*/ 13 h 55"/>
                <a:gd name="T6" fmla="*/ 69 w 73"/>
                <a:gd name="T7" fmla="*/ 16 h 55"/>
                <a:gd name="T8" fmla="*/ 65 w 73"/>
                <a:gd name="T9" fmla="*/ 20 h 55"/>
                <a:gd name="T10" fmla="*/ 60 w 73"/>
                <a:gd name="T11" fmla="*/ 23 h 55"/>
                <a:gd name="T12" fmla="*/ 54 w 73"/>
                <a:gd name="T13" fmla="*/ 25 h 55"/>
                <a:gd name="T14" fmla="*/ 46 w 73"/>
                <a:gd name="T15" fmla="*/ 27 h 55"/>
                <a:gd name="T16" fmla="*/ 36 w 73"/>
                <a:gd name="T17" fmla="*/ 28 h 55"/>
                <a:gd name="T18" fmla="*/ 27 w 73"/>
                <a:gd name="T19" fmla="*/ 27 h 55"/>
                <a:gd name="T20" fmla="*/ 19 w 73"/>
                <a:gd name="T21" fmla="*/ 23 h 55"/>
                <a:gd name="T22" fmla="*/ 13 w 73"/>
                <a:gd name="T23" fmla="*/ 19 h 55"/>
                <a:gd name="T24" fmla="*/ 9 w 73"/>
                <a:gd name="T25" fmla="*/ 14 h 55"/>
                <a:gd name="T26" fmla="*/ 5 w 73"/>
                <a:gd name="T27" fmla="*/ 9 h 55"/>
                <a:gd name="T28" fmla="*/ 3 w 73"/>
                <a:gd name="T29" fmla="*/ 4 h 55"/>
                <a:gd name="T30" fmla="*/ 0 w 73"/>
                <a:gd name="T31" fmla="*/ 1 h 55"/>
                <a:gd name="T32" fmla="*/ 0 w 73"/>
                <a:gd name="T33" fmla="*/ 0 h 55"/>
                <a:gd name="T34" fmla="*/ 4 w 73"/>
                <a:gd name="T35" fmla="*/ 1 h 55"/>
                <a:gd name="T36" fmla="*/ 6 w 73"/>
                <a:gd name="T37" fmla="*/ 2 h 55"/>
                <a:gd name="T38" fmla="*/ 10 w 73"/>
                <a:gd name="T39" fmla="*/ 5 h 55"/>
                <a:gd name="T40" fmla="*/ 14 w 73"/>
                <a:gd name="T41" fmla="*/ 8 h 55"/>
                <a:gd name="T42" fmla="*/ 19 w 73"/>
                <a:gd name="T43" fmla="*/ 12 h 55"/>
                <a:gd name="T44" fmla="*/ 24 w 73"/>
                <a:gd name="T45" fmla="*/ 14 h 55"/>
                <a:gd name="T46" fmla="*/ 31 w 73"/>
                <a:gd name="T47" fmla="*/ 17 h 55"/>
                <a:gd name="T48" fmla="*/ 39 w 73"/>
                <a:gd name="T49" fmla="*/ 19 h 55"/>
                <a:gd name="T50" fmla="*/ 53 w 73"/>
                <a:gd name="T51" fmla="*/ 17 h 55"/>
                <a:gd name="T52" fmla="*/ 63 w 73"/>
                <a:gd name="T53" fmla="*/ 12 h 55"/>
                <a:gd name="T54" fmla="*/ 69 w 73"/>
                <a:gd name="T55" fmla="*/ 6 h 55"/>
                <a:gd name="T56" fmla="*/ 73 w 73"/>
                <a:gd name="T57" fmla="*/ 5 h 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3"/>
                <a:gd name="T88" fmla="*/ 0 h 55"/>
                <a:gd name="T89" fmla="*/ 73 w 73"/>
                <a:gd name="T90" fmla="*/ 55 h 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3" h="55">
                  <a:moveTo>
                    <a:pt x="73" y="10"/>
                  </a:moveTo>
                  <a:lnTo>
                    <a:pt x="72" y="17"/>
                  </a:lnTo>
                  <a:lnTo>
                    <a:pt x="71" y="25"/>
                  </a:lnTo>
                  <a:lnTo>
                    <a:pt x="69" y="32"/>
                  </a:lnTo>
                  <a:lnTo>
                    <a:pt x="65" y="39"/>
                  </a:lnTo>
                  <a:lnTo>
                    <a:pt x="60" y="45"/>
                  </a:lnTo>
                  <a:lnTo>
                    <a:pt x="54" y="49"/>
                  </a:lnTo>
                  <a:lnTo>
                    <a:pt x="46" y="53"/>
                  </a:lnTo>
                  <a:lnTo>
                    <a:pt x="36" y="55"/>
                  </a:lnTo>
                  <a:lnTo>
                    <a:pt x="27" y="53"/>
                  </a:lnTo>
                  <a:lnTo>
                    <a:pt x="19" y="46"/>
                  </a:lnTo>
                  <a:lnTo>
                    <a:pt x="13" y="37"/>
                  </a:lnTo>
                  <a:lnTo>
                    <a:pt x="9" y="27"/>
                  </a:lnTo>
                  <a:lnTo>
                    <a:pt x="5" y="17"/>
                  </a:lnTo>
                  <a:lnTo>
                    <a:pt x="3" y="8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1"/>
                  </a:lnTo>
                  <a:lnTo>
                    <a:pt x="6" y="4"/>
                  </a:lnTo>
                  <a:lnTo>
                    <a:pt x="10" y="10"/>
                  </a:lnTo>
                  <a:lnTo>
                    <a:pt x="14" y="16"/>
                  </a:lnTo>
                  <a:lnTo>
                    <a:pt x="19" y="23"/>
                  </a:lnTo>
                  <a:lnTo>
                    <a:pt x="24" y="28"/>
                  </a:lnTo>
                  <a:lnTo>
                    <a:pt x="31" y="33"/>
                  </a:lnTo>
                  <a:lnTo>
                    <a:pt x="39" y="37"/>
                  </a:lnTo>
                  <a:lnTo>
                    <a:pt x="53" y="33"/>
                  </a:lnTo>
                  <a:lnTo>
                    <a:pt x="63" y="23"/>
                  </a:lnTo>
                  <a:lnTo>
                    <a:pt x="69" y="12"/>
                  </a:lnTo>
                  <a:lnTo>
                    <a:pt x="73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96" name="Freeform 38"/>
            <p:cNvSpPr>
              <a:spLocks/>
            </p:cNvSpPr>
            <p:nvPr/>
          </p:nvSpPr>
          <p:spPr bwMode="auto">
            <a:xfrm>
              <a:off x="2311" y="3008"/>
              <a:ext cx="399" cy="267"/>
            </a:xfrm>
            <a:custGeom>
              <a:avLst/>
              <a:gdLst>
                <a:gd name="T0" fmla="*/ 6 w 399"/>
                <a:gd name="T1" fmla="*/ 203 h 535"/>
                <a:gd name="T2" fmla="*/ 27 w 399"/>
                <a:gd name="T3" fmla="*/ 128 h 535"/>
                <a:gd name="T4" fmla="*/ 43 w 399"/>
                <a:gd name="T5" fmla="*/ 116 h 535"/>
                <a:gd name="T6" fmla="*/ 60 w 399"/>
                <a:gd name="T7" fmla="*/ 105 h 535"/>
                <a:gd name="T8" fmla="*/ 105 w 399"/>
                <a:gd name="T9" fmla="*/ 92 h 535"/>
                <a:gd name="T10" fmla="*/ 195 w 399"/>
                <a:gd name="T11" fmla="*/ 74 h 535"/>
                <a:gd name="T12" fmla="*/ 251 w 399"/>
                <a:gd name="T13" fmla="*/ 63 h 535"/>
                <a:gd name="T14" fmla="*/ 251 w 399"/>
                <a:gd name="T15" fmla="*/ 45 h 535"/>
                <a:gd name="T16" fmla="*/ 266 w 399"/>
                <a:gd name="T17" fmla="*/ 37 h 535"/>
                <a:gd name="T18" fmla="*/ 280 w 399"/>
                <a:gd name="T19" fmla="*/ 32 h 535"/>
                <a:gd name="T20" fmla="*/ 296 w 399"/>
                <a:gd name="T21" fmla="*/ 31 h 535"/>
                <a:gd name="T22" fmla="*/ 293 w 399"/>
                <a:gd name="T23" fmla="*/ 20 h 535"/>
                <a:gd name="T24" fmla="*/ 302 w 399"/>
                <a:gd name="T25" fmla="*/ 12 h 535"/>
                <a:gd name="T26" fmla="*/ 316 w 399"/>
                <a:gd name="T27" fmla="*/ 7 h 535"/>
                <a:gd name="T28" fmla="*/ 334 w 399"/>
                <a:gd name="T29" fmla="*/ 7 h 535"/>
                <a:gd name="T30" fmla="*/ 336 w 399"/>
                <a:gd name="T31" fmla="*/ 2 h 535"/>
                <a:gd name="T32" fmla="*/ 346 w 399"/>
                <a:gd name="T33" fmla="*/ 11 h 535"/>
                <a:gd name="T34" fmla="*/ 375 w 399"/>
                <a:gd name="T35" fmla="*/ 22 h 535"/>
                <a:gd name="T36" fmla="*/ 387 w 399"/>
                <a:gd name="T37" fmla="*/ 21 h 535"/>
                <a:gd name="T38" fmla="*/ 397 w 399"/>
                <a:gd name="T39" fmla="*/ 65 h 535"/>
                <a:gd name="T40" fmla="*/ 383 w 399"/>
                <a:gd name="T41" fmla="*/ 60 h 535"/>
                <a:gd name="T42" fmla="*/ 361 w 399"/>
                <a:gd name="T43" fmla="*/ 31 h 535"/>
                <a:gd name="T44" fmla="*/ 342 w 399"/>
                <a:gd name="T45" fmla="*/ 23 h 535"/>
                <a:gd name="T46" fmla="*/ 332 w 399"/>
                <a:gd name="T47" fmla="*/ 15 h 535"/>
                <a:gd name="T48" fmla="*/ 320 w 399"/>
                <a:gd name="T49" fmla="*/ 26 h 535"/>
                <a:gd name="T50" fmla="*/ 320 w 399"/>
                <a:gd name="T51" fmla="*/ 39 h 535"/>
                <a:gd name="T52" fmla="*/ 291 w 399"/>
                <a:gd name="T53" fmla="*/ 41 h 535"/>
                <a:gd name="T54" fmla="*/ 272 w 399"/>
                <a:gd name="T55" fmla="*/ 52 h 535"/>
                <a:gd name="T56" fmla="*/ 285 w 399"/>
                <a:gd name="T57" fmla="*/ 65 h 535"/>
                <a:gd name="T58" fmla="*/ 291 w 399"/>
                <a:gd name="T59" fmla="*/ 78 h 535"/>
                <a:gd name="T60" fmla="*/ 303 w 399"/>
                <a:gd name="T61" fmla="*/ 88 h 535"/>
                <a:gd name="T62" fmla="*/ 325 w 399"/>
                <a:gd name="T63" fmla="*/ 81 h 535"/>
                <a:gd name="T64" fmla="*/ 330 w 399"/>
                <a:gd name="T65" fmla="*/ 84 h 535"/>
                <a:gd name="T66" fmla="*/ 336 w 399"/>
                <a:gd name="T67" fmla="*/ 93 h 535"/>
                <a:gd name="T68" fmla="*/ 348 w 399"/>
                <a:gd name="T69" fmla="*/ 96 h 535"/>
                <a:gd name="T70" fmla="*/ 360 w 399"/>
                <a:gd name="T71" fmla="*/ 92 h 535"/>
                <a:gd name="T72" fmla="*/ 365 w 399"/>
                <a:gd name="T73" fmla="*/ 95 h 535"/>
                <a:gd name="T74" fmla="*/ 352 w 399"/>
                <a:gd name="T75" fmla="*/ 101 h 535"/>
                <a:gd name="T76" fmla="*/ 335 w 399"/>
                <a:gd name="T77" fmla="*/ 103 h 535"/>
                <a:gd name="T78" fmla="*/ 321 w 399"/>
                <a:gd name="T79" fmla="*/ 98 h 535"/>
                <a:gd name="T80" fmla="*/ 309 w 399"/>
                <a:gd name="T81" fmla="*/ 97 h 535"/>
                <a:gd name="T82" fmla="*/ 286 w 399"/>
                <a:gd name="T83" fmla="*/ 93 h 535"/>
                <a:gd name="T84" fmla="*/ 279 w 399"/>
                <a:gd name="T85" fmla="*/ 77 h 535"/>
                <a:gd name="T86" fmla="*/ 262 w 399"/>
                <a:gd name="T87" fmla="*/ 71 h 535"/>
                <a:gd name="T88" fmla="*/ 226 w 399"/>
                <a:gd name="T89" fmla="*/ 77 h 535"/>
                <a:gd name="T90" fmla="*/ 137 w 399"/>
                <a:gd name="T91" fmla="*/ 97 h 535"/>
                <a:gd name="T92" fmla="*/ 79 w 399"/>
                <a:gd name="T93" fmla="*/ 112 h 535"/>
                <a:gd name="T94" fmla="*/ 100 w 399"/>
                <a:gd name="T95" fmla="*/ 114 h 535"/>
                <a:gd name="T96" fmla="*/ 87 w 399"/>
                <a:gd name="T97" fmla="*/ 118 h 535"/>
                <a:gd name="T98" fmla="*/ 67 w 399"/>
                <a:gd name="T99" fmla="*/ 121 h 535"/>
                <a:gd name="T100" fmla="*/ 55 w 399"/>
                <a:gd name="T101" fmla="*/ 128 h 535"/>
                <a:gd name="T102" fmla="*/ 40 w 399"/>
                <a:gd name="T103" fmla="*/ 167 h 535"/>
                <a:gd name="T104" fmla="*/ 23 w 399"/>
                <a:gd name="T105" fmla="*/ 228 h 535"/>
                <a:gd name="T106" fmla="*/ 0 w 399"/>
                <a:gd name="T107" fmla="*/ 267 h 53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99"/>
                <a:gd name="T163" fmla="*/ 0 h 535"/>
                <a:gd name="T164" fmla="*/ 399 w 399"/>
                <a:gd name="T165" fmla="*/ 535 h 53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99" h="535">
                  <a:moveTo>
                    <a:pt x="0" y="535"/>
                  </a:moveTo>
                  <a:lnTo>
                    <a:pt x="0" y="493"/>
                  </a:lnTo>
                  <a:lnTo>
                    <a:pt x="6" y="407"/>
                  </a:lnTo>
                  <a:lnTo>
                    <a:pt x="14" y="320"/>
                  </a:lnTo>
                  <a:lnTo>
                    <a:pt x="24" y="267"/>
                  </a:lnTo>
                  <a:lnTo>
                    <a:pt x="27" y="257"/>
                  </a:lnTo>
                  <a:lnTo>
                    <a:pt x="32" y="249"/>
                  </a:lnTo>
                  <a:lnTo>
                    <a:pt x="37" y="240"/>
                  </a:lnTo>
                  <a:lnTo>
                    <a:pt x="43" y="233"/>
                  </a:lnTo>
                  <a:lnTo>
                    <a:pt x="47" y="225"/>
                  </a:lnTo>
                  <a:lnTo>
                    <a:pt x="54" y="218"/>
                  </a:lnTo>
                  <a:lnTo>
                    <a:pt x="60" y="210"/>
                  </a:lnTo>
                  <a:lnTo>
                    <a:pt x="67" y="203"/>
                  </a:lnTo>
                  <a:lnTo>
                    <a:pt x="81" y="194"/>
                  </a:lnTo>
                  <a:lnTo>
                    <a:pt x="105" y="184"/>
                  </a:lnTo>
                  <a:lnTo>
                    <a:pt x="133" y="171"/>
                  </a:lnTo>
                  <a:lnTo>
                    <a:pt x="165" y="160"/>
                  </a:lnTo>
                  <a:lnTo>
                    <a:pt x="195" y="148"/>
                  </a:lnTo>
                  <a:lnTo>
                    <a:pt x="222" y="138"/>
                  </a:lnTo>
                  <a:lnTo>
                    <a:pt x="241" y="131"/>
                  </a:lnTo>
                  <a:lnTo>
                    <a:pt x="251" y="126"/>
                  </a:lnTo>
                  <a:lnTo>
                    <a:pt x="249" y="115"/>
                  </a:lnTo>
                  <a:lnTo>
                    <a:pt x="248" y="102"/>
                  </a:lnTo>
                  <a:lnTo>
                    <a:pt x="251" y="90"/>
                  </a:lnTo>
                  <a:lnTo>
                    <a:pt x="258" y="81"/>
                  </a:lnTo>
                  <a:lnTo>
                    <a:pt x="262" y="79"/>
                  </a:lnTo>
                  <a:lnTo>
                    <a:pt x="266" y="75"/>
                  </a:lnTo>
                  <a:lnTo>
                    <a:pt x="271" y="72"/>
                  </a:lnTo>
                  <a:lnTo>
                    <a:pt x="275" y="68"/>
                  </a:lnTo>
                  <a:lnTo>
                    <a:pt x="280" y="65"/>
                  </a:lnTo>
                  <a:lnTo>
                    <a:pt x="285" y="63"/>
                  </a:lnTo>
                  <a:lnTo>
                    <a:pt x="291" y="62"/>
                  </a:lnTo>
                  <a:lnTo>
                    <a:pt x="296" y="62"/>
                  </a:lnTo>
                  <a:lnTo>
                    <a:pt x="296" y="55"/>
                  </a:lnTo>
                  <a:lnTo>
                    <a:pt x="294" y="48"/>
                  </a:lnTo>
                  <a:lnTo>
                    <a:pt x="293" y="41"/>
                  </a:lnTo>
                  <a:lnTo>
                    <a:pt x="294" y="33"/>
                  </a:lnTo>
                  <a:lnTo>
                    <a:pt x="298" y="29"/>
                  </a:lnTo>
                  <a:lnTo>
                    <a:pt x="302" y="25"/>
                  </a:lnTo>
                  <a:lnTo>
                    <a:pt x="306" y="21"/>
                  </a:lnTo>
                  <a:lnTo>
                    <a:pt x="310" y="18"/>
                  </a:lnTo>
                  <a:lnTo>
                    <a:pt x="316" y="15"/>
                  </a:lnTo>
                  <a:lnTo>
                    <a:pt x="321" y="14"/>
                  </a:lnTo>
                  <a:lnTo>
                    <a:pt x="328" y="14"/>
                  </a:lnTo>
                  <a:lnTo>
                    <a:pt x="334" y="15"/>
                  </a:lnTo>
                  <a:lnTo>
                    <a:pt x="335" y="12"/>
                  </a:lnTo>
                  <a:lnTo>
                    <a:pt x="336" y="7"/>
                  </a:lnTo>
                  <a:lnTo>
                    <a:pt x="336" y="4"/>
                  </a:lnTo>
                  <a:lnTo>
                    <a:pt x="339" y="0"/>
                  </a:lnTo>
                  <a:lnTo>
                    <a:pt x="342" y="7"/>
                  </a:lnTo>
                  <a:lnTo>
                    <a:pt x="346" y="22"/>
                  </a:lnTo>
                  <a:lnTo>
                    <a:pt x="354" y="37"/>
                  </a:lnTo>
                  <a:lnTo>
                    <a:pt x="372" y="44"/>
                  </a:lnTo>
                  <a:lnTo>
                    <a:pt x="375" y="44"/>
                  </a:lnTo>
                  <a:lnTo>
                    <a:pt x="379" y="43"/>
                  </a:lnTo>
                  <a:lnTo>
                    <a:pt x="382" y="42"/>
                  </a:lnTo>
                  <a:lnTo>
                    <a:pt x="387" y="43"/>
                  </a:lnTo>
                  <a:lnTo>
                    <a:pt x="393" y="66"/>
                  </a:lnTo>
                  <a:lnTo>
                    <a:pt x="399" y="97"/>
                  </a:lnTo>
                  <a:lnTo>
                    <a:pt x="397" y="131"/>
                  </a:lnTo>
                  <a:lnTo>
                    <a:pt x="385" y="158"/>
                  </a:lnTo>
                  <a:lnTo>
                    <a:pt x="383" y="148"/>
                  </a:lnTo>
                  <a:lnTo>
                    <a:pt x="383" y="120"/>
                  </a:lnTo>
                  <a:lnTo>
                    <a:pt x="381" y="89"/>
                  </a:lnTo>
                  <a:lnTo>
                    <a:pt x="372" y="63"/>
                  </a:lnTo>
                  <a:lnTo>
                    <a:pt x="361" y="62"/>
                  </a:lnTo>
                  <a:lnTo>
                    <a:pt x="354" y="58"/>
                  </a:lnTo>
                  <a:lnTo>
                    <a:pt x="347" y="52"/>
                  </a:lnTo>
                  <a:lnTo>
                    <a:pt x="342" y="47"/>
                  </a:lnTo>
                  <a:lnTo>
                    <a:pt x="338" y="40"/>
                  </a:lnTo>
                  <a:lnTo>
                    <a:pt x="334" y="35"/>
                  </a:lnTo>
                  <a:lnTo>
                    <a:pt x="332" y="30"/>
                  </a:lnTo>
                  <a:lnTo>
                    <a:pt x="329" y="29"/>
                  </a:lnTo>
                  <a:lnTo>
                    <a:pt x="322" y="40"/>
                  </a:lnTo>
                  <a:lnTo>
                    <a:pt x="320" y="52"/>
                  </a:lnTo>
                  <a:lnTo>
                    <a:pt x="321" y="65"/>
                  </a:lnTo>
                  <a:lnTo>
                    <a:pt x="325" y="77"/>
                  </a:lnTo>
                  <a:lnTo>
                    <a:pt x="320" y="78"/>
                  </a:lnTo>
                  <a:lnTo>
                    <a:pt x="310" y="78"/>
                  </a:lnTo>
                  <a:lnTo>
                    <a:pt x="300" y="79"/>
                  </a:lnTo>
                  <a:lnTo>
                    <a:pt x="291" y="82"/>
                  </a:lnTo>
                  <a:lnTo>
                    <a:pt x="283" y="88"/>
                  </a:lnTo>
                  <a:lnTo>
                    <a:pt x="276" y="96"/>
                  </a:lnTo>
                  <a:lnTo>
                    <a:pt x="272" y="104"/>
                  </a:lnTo>
                  <a:lnTo>
                    <a:pt x="269" y="113"/>
                  </a:lnTo>
                  <a:lnTo>
                    <a:pt x="275" y="122"/>
                  </a:lnTo>
                  <a:lnTo>
                    <a:pt x="285" y="130"/>
                  </a:lnTo>
                  <a:lnTo>
                    <a:pt x="293" y="139"/>
                  </a:lnTo>
                  <a:lnTo>
                    <a:pt x="294" y="146"/>
                  </a:lnTo>
                  <a:lnTo>
                    <a:pt x="291" y="157"/>
                  </a:lnTo>
                  <a:lnTo>
                    <a:pt x="292" y="166"/>
                  </a:lnTo>
                  <a:lnTo>
                    <a:pt x="298" y="172"/>
                  </a:lnTo>
                  <a:lnTo>
                    <a:pt x="303" y="176"/>
                  </a:lnTo>
                  <a:lnTo>
                    <a:pt x="312" y="175"/>
                  </a:lnTo>
                  <a:lnTo>
                    <a:pt x="319" y="169"/>
                  </a:lnTo>
                  <a:lnTo>
                    <a:pt x="325" y="163"/>
                  </a:lnTo>
                  <a:lnTo>
                    <a:pt x="328" y="160"/>
                  </a:lnTo>
                  <a:lnTo>
                    <a:pt x="329" y="162"/>
                  </a:lnTo>
                  <a:lnTo>
                    <a:pt x="330" y="168"/>
                  </a:lnTo>
                  <a:lnTo>
                    <a:pt x="332" y="176"/>
                  </a:lnTo>
                  <a:lnTo>
                    <a:pt x="334" y="183"/>
                  </a:lnTo>
                  <a:lnTo>
                    <a:pt x="336" y="187"/>
                  </a:lnTo>
                  <a:lnTo>
                    <a:pt x="340" y="191"/>
                  </a:lnTo>
                  <a:lnTo>
                    <a:pt x="343" y="192"/>
                  </a:lnTo>
                  <a:lnTo>
                    <a:pt x="348" y="192"/>
                  </a:lnTo>
                  <a:lnTo>
                    <a:pt x="353" y="191"/>
                  </a:lnTo>
                  <a:lnTo>
                    <a:pt x="356" y="186"/>
                  </a:lnTo>
                  <a:lnTo>
                    <a:pt x="360" y="184"/>
                  </a:lnTo>
                  <a:lnTo>
                    <a:pt x="366" y="184"/>
                  </a:lnTo>
                  <a:lnTo>
                    <a:pt x="366" y="186"/>
                  </a:lnTo>
                  <a:lnTo>
                    <a:pt x="365" y="190"/>
                  </a:lnTo>
                  <a:lnTo>
                    <a:pt x="361" y="194"/>
                  </a:lnTo>
                  <a:lnTo>
                    <a:pt x="356" y="199"/>
                  </a:lnTo>
                  <a:lnTo>
                    <a:pt x="352" y="202"/>
                  </a:lnTo>
                  <a:lnTo>
                    <a:pt x="346" y="206"/>
                  </a:lnTo>
                  <a:lnTo>
                    <a:pt x="340" y="207"/>
                  </a:lnTo>
                  <a:lnTo>
                    <a:pt x="335" y="207"/>
                  </a:lnTo>
                  <a:lnTo>
                    <a:pt x="330" y="204"/>
                  </a:lnTo>
                  <a:lnTo>
                    <a:pt x="326" y="201"/>
                  </a:lnTo>
                  <a:lnTo>
                    <a:pt x="321" y="196"/>
                  </a:lnTo>
                  <a:lnTo>
                    <a:pt x="319" y="192"/>
                  </a:lnTo>
                  <a:lnTo>
                    <a:pt x="314" y="193"/>
                  </a:lnTo>
                  <a:lnTo>
                    <a:pt x="309" y="194"/>
                  </a:lnTo>
                  <a:lnTo>
                    <a:pt x="303" y="195"/>
                  </a:lnTo>
                  <a:lnTo>
                    <a:pt x="299" y="194"/>
                  </a:lnTo>
                  <a:lnTo>
                    <a:pt x="286" y="187"/>
                  </a:lnTo>
                  <a:lnTo>
                    <a:pt x="279" y="176"/>
                  </a:lnTo>
                  <a:lnTo>
                    <a:pt x="276" y="164"/>
                  </a:lnTo>
                  <a:lnTo>
                    <a:pt x="279" y="154"/>
                  </a:lnTo>
                  <a:lnTo>
                    <a:pt x="273" y="150"/>
                  </a:lnTo>
                  <a:lnTo>
                    <a:pt x="268" y="147"/>
                  </a:lnTo>
                  <a:lnTo>
                    <a:pt x="262" y="143"/>
                  </a:lnTo>
                  <a:lnTo>
                    <a:pt x="258" y="139"/>
                  </a:lnTo>
                  <a:lnTo>
                    <a:pt x="247" y="145"/>
                  </a:lnTo>
                  <a:lnTo>
                    <a:pt x="226" y="154"/>
                  </a:lnTo>
                  <a:lnTo>
                    <a:pt x="198" y="166"/>
                  </a:lnTo>
                  <a:lnTo>
                    <a:pt x="167" y="180"/>
                  </a:lnTo>
                  <a:lnTo>
                    <a:pt x="137" y="195"/>
                  </a:lnTo>
                  <a:lnTo>
                    <a:pt x="108" y="208"/>
                  </a:lnTo>
                  <a:lnTo>
                    <a:pt x="88" y="218"/>
                  </a:lnTo>
                  <a:lnTo>
                    <a:pt x="79" y="225"/>
                  </a:lnTo>
                  <a:lnTo>
                    <a:pt x="85" y="225"/>
                  </a:lnTo>
                  <a:lnTo>
                    <a:pt x="93" y="225"/>
                  </a:lnTo>
                  <a:lnTo>
                    <a:pt x="100" y="228"/>
                  </a:lnTo>
                  <a:lnTo>
                    <a:pt x="102" y="233"/>
                  </a:lnTo>
                  <a:lnTo>
                    <a:pt x="95" y="234"/>
                  </a:lnTo>
                  <a:lnTo>
                    <a:pt x="87" y="236"/>
                  </a:lnTo>
                  <a:lnTo>
                    <a:pt x="80" y="237"/>
                  </a:lnTo>
                  <a:lnTo>
                    <a:pt x="73" y="239"/>
                  </a:lnTo>
                  <a:lnTo>
                    <a:pt x="67" y="243"/>
                  </a:lnTo>
                  <a:lnTo>
                    <a:pt x="63" y="247"/>
                  </a:lnTo>
                  <a:lnTo>
                    <a:pt x="58" y="252"/>
                  </a:lnTo>
                  <a:lnTo>
                    <a:pt x="55" y="257"/>
                  </a:lnTo>
                  <a:lnTo>
                    <a:pt x="52" y="271"/>
                  </a:lnTo>
                  <a:lnTo>
                    <a:pt x="46" y="299"/>
                  </a:lnTo>
                  <a:lnTo>
                    <a:pt x="40" y="335"/>
                  </a:lnTo>
                  <a:lnTo>
                    <a:pt x="33" y="376"/>
                  </a:lnTo>
                  <a:lnTo>
                    <a:pt x="27" y="418"/>
                  </a:lnTo>
                  <a:lnTo>
                    <a:pt x="23" y="457"/>
                  </a:lnTo>
                  <a:lnTo>
                    <a:pt x="19" y="488"/>
                  </a:lnTo>
                  <a:lnTo>
                    <a:pt x="18" y="509"/>
                  </a:lnTo>
                  <a:lnTo>
                    <a:pt x="0" y="5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97" name="Freeform 39"/>
            <p:cNvSpPr>
              <a:spLocks/>
            </p:cNvSpPr>
            <p:nvPr/>
          </p:nvSpPr>
          <p:spPr bwMode="auto">
            <a:xfrm>
              <a:off x="2820" y="3046"/>
              <a:ext cx="105" cy="27"/>
            </a:xfrm>
            <a:custGeom>
              <a:avLst/>
              <a:gdLst>
                <a:gd name="T0" fmla="*/ 105 w 105"/>
                <a:gd name="T1" fmla="*/ 4 h 54"/>
                <a:gd name="T2" fmla="*/ 102 w 105"/>
                <a:gd name="T3" fmla="*/ 5 h 54"/>
                <a:gd name="T4" fmla="*/ 95 w 105"/>
                <a:gd name="T5" fmla="*/ 6 h 54"/>
                <a:gd name="T6" fmla="*/ 87 w 105"/>
                <a:gd name="T7" fmla="*/ 7 h 54"/>
                <a:gd name="T8" fmla="*/ 76 w 105"/>
                <a:gd name="T9" fmla="*/ 8 h 54"/>
                <a:gd name="T10" fmla="*/ 66 w 105"/>
                <a:gd name="T11" fmla="*/ 9 h 54"/>
                <a:gd name="T12" fmla="*/ 58 w 105"/>
                <a:gd name="T13" fmla="*/ 9 h 54"/>
                <a:gd name="T14" fmla="*/ 51 w 105"/>
                <a:gd name="T15" fmla="*/ 9 h 54"/>
                <a:gd name="T16" fmla="*/ 48 w 105"/>
                <a:gd name="T17" fmla="*/ 9 h 54"/>
                <a:gd name="T18" fmla="*/ 45 w 105"/>
                <a:gd name="T19" fmla="*/ 10 h 54"/>
                <a:gd name="T20" fmla="*/ 40 w 105"/>
                <a:gd name="T21" fmla="*/ 11 h 54"/>
                <a:gd name="T22" fmla="*/ 35 w 105"/>
                <a:gd name="T23" fmla="*/ 12 h 54"/>
                <a:gd name="T24" fmla="*/ 31 w 105"/>
                <a:gd name="T25" fmla="*/ 13 h 54"/>
                <a:gd name="T26" fmla="*/ 40 w 105"/>
                <a:gd name="T27" fmla="*/ 16 h 54"/>
                <a:gd name="T28" fmla="*/ 48 w 105"/>
                <a:gd name="T29" fmla="*/ 18 h 54"/>
                <a:gd name="T30" fmla="*/ 57 w 105"/>
                <a:gd name="T31" fmla="*/ 18 h 54"/>
                <a:gd name="T32" fmla="*/ 65 w 105"/>
                <a:gd name="T33" fmla="*/ 18 h 54"/>
                <a:gd name="T34" fmla="*/ 71 w 105"/>
                <a:gd name="T35" fmla="*/ 17 h 54"/>
                <a:gd name="T36" fmla="*/ 76 w 105"/>
                <a:gd name="T37" fmla="*/ 15 h 54"/>
                <a:gd name="T38" fmla="*/ 81 w 105"/>
                <a:gd name="T39" fmla="*/ 15 h 54"/>
                <a:gd name="T40" fmla="*/ 85 w 105"/>
                <a:gd name="T41" fmla="*/ 14 h 54"/>
                <a:gd name="T42" fmla="*/ 85 w 105"/>
                <a:gd name="T43" fmla="*/ 17 h 54"/>
                <a:gd name="T44" fmla="*/ 81 w 105"/>
                <a:gd name="T45" fmla="*/ 20 h 54"/>
                <a:gd name="T46" fmla="*/ 73 w 105"/>
                <a:gd name="T47" fmla="*/ 24 h 54"/>
                <a:gd name="T48" fmla="*/ 60 w 105"/>
                <a:gd name="T49" fmla="*/ 27 h 54"/>
                <a:gd name="T50" fmla="*/ 54 w 105"/>
                <a:gd name="T51" fmla="*/ 27 h 54"/>
                <a:gd name="T52" fmla="*/ 48 w 105"/>
                <a:gd name="T53" fmla="*/ 26 h 54"/>
                <a:gd name="T54" fmla="*/ 44 w 105"/>
                <a:gd name="T55" fmla="*/ 25 h 54"/>
                <a:gd name="T56" fmla="*/ 40 w 105"/>
                <a:gd name="T57" fmla="*/ 24 h 54"/>
                <a:gd name="T58" fmla="*/ 35 w 105"/>
                <a:gd name="T59" fmla="*/ 23 h 54"/>
                <a:gd name="T60" fmla="*/ 32 w 105"/>
                <a:gd name="T61" fmla="*/ 21 h 54"/>
                <a:gd name="T62" fmla="*/ 27 w 105"/>
                <a:gd name="T63" fmla="*/ 20 h 54"/>
                <a:gd name="T64" fmla="*/ 22 w 105"/>
                <a:gd name="T65" fmla="*/ 17 h 54"/>
                <a:gd name="T66" fmla="*/ 15 w 105"/>
                <a:gd name="T67" fmla="*/ 14 h 54"/>
                <a:gd name="T68" fmla="*/ 12 w 105"/>
                <a:gd name="T69" fmla="*/ 12 h 54"/>
                <a:gd name="T70" fmla="*/ 7 w 105"/>
                <a:gd name="T71" fmla="*/ 9 h 54"/>
                <a:gd name="T72" fmla="*/ 0 w 105"/>
                <a:gd name="T73" fmla="*/ 6 h 54"/>
                <a:gd name="T74" fmla="*/ 5 w 105"/>
                <a:gd name="T75" fmla="*/ 7 h 54"/>
                <a:gd name="T76" fmla="*/ 11 w 105"/>
                <a:gd name="T77" fmla="*/ 8 h 54"/>
                <a:gd name="T78" fmla="*/ 17 w 105"/>
                <a:gd name="T79" fmla="*/ 7 h 54"/>
                <a:gd name="T80" fmla="*/ 24 w 105"/>
                <a:gd name="T81" fmla="*/ 7 h 54"/>
                <a:gd name="T82" fmla="*/ 31 w 105"/>
                <a:gd name="T83" fmla="*/ 6 h 54"/>
                <a:gd name="T84" fmla="*/ 37 w 105"/>
                <a:gd name="T85" fmla="*/ 5 h 54"/>
                <a:gd name="T86" fmla="*/ 41 w 105"/>
                <a:gd name="T87" fmla="*/ 3 h 54"/>
                <a:gd name="T88" fmla="*/ 46 w 105"/>
                <a:gd name="T89" fmla="*/ 2 h 54"/>
                <a:gd name="T90" fmla="*/ 53 w 105"/>
                <a:gd name="T91" fmla="*/ 1 h 54"/>
                <a:gd name="T92" fmla="*/ 59 w 105"/>
                <a:gd name="T93" fmla="*/ 3 h 54"/>
                <a:gd name="T94" fmla="*/ 65 w 105"/>
                <a:gd name="T95" fmla="*/ 3 h 54"/>
                <a:gd name="T96" fmla="*/ 69 w 105"/>
                <a:gd name="T97" fmla="*/ 1 h 54"/>
                <a:gd name="T98" fmla="*/ 74 w 105"/>
                <a:gd name="T99" fmla="*/ 0 h 54"/>
                <a:gd name="T100" fmla="*/ 80 w 105"/>
                <a:gd name="T101" fmla="*/ 0 h 54"/>
                <a:gd name="T102" fmla="*/ 85 w 105"/>
                <a:gd name="T103" fmla="*/ 1 h 54"/>
                <a:gd name="T104" fmla="*/ 91 w 105"/>
                <a:gd name="T105" fmla="*/ 1 h 54"/>
                <a:gd name="T106" fmla="*/ 95 w 105"/>
                <a:gd name="T107" fmla="*/ 2 h 54"/>
                <a:gd name="T108" fmla="*/ 100 w 105"/>
                <a:gd name="T109" fmla="*/ 3 h 54"/>
                <a:gd name="T110" fmla="*/ 104 w 105"/>
                <a:gd name="T111" fmla="*/ 3 h 54"/>
                <a:gd name="T112" fmla="*/ 105 w 105"/>
                <a:gd name="T113" fmla="*/ 4 h 5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5"/>
                <a:gd name="T172" fmla="*/ 0 h 54"/>
                <a:gd name="T173" fmla="*/ 105 w 105"/>
                <a:gd name="T174" fmla="*/ 54 h 5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5" h="54">
                  <a:moveTo>
                    <a:pt x="105" y="8"/>
                  </a:moveTo>
                  <a:lnTo>
                    <a:pt x="102" y="10"/>
                  </a:lnTo>
                  <a:lnTo>
                    <a:pt x="95" y="12"/>
                  </a:lnTo>
                  <a:lnTo>
                    <a:pt x="87" y="15"/>
                  </a:lnTo>
                  <a:lnTo>
                    <a:pt x="76" y="16"/>
                  </a:lnTo>
                  <a:lnTo>
                    <a:pt x="66" y="17"/>
                  </a:lnTo>
                  <a:lnTo>
                    <a:pt x="58" y="18"/>
                  </a:lnTo>
                  <a:lnTo>
                    <a:pt x="51" y="18"/>
                  </a:lnTo>
                  <a:lnTo>
                    <a:pt x="48" y="18"/>
                  </a:lnTo>
                  <a:lnTo>
                    <a:pt x="45" y="20"/>
                  </a:lnTo>
                  <a:lnTo>
                    <a:pt x="40" y="21"/>
                  </a:lnTo>
                  <a:lnTo>
                    <a:pt x="35" y="24"/>
                  </a:lnTo>
                  <a:lnTo>
                    <a:pt x="31" y="26"/>
                  </a:lnTo>
                  <a:lnTo>
                    <a:pt x="40" y="32"/>
                  </a:lnTo>
                  <a:lnTo>
                    <a:pt x="48" y="35"/>
                  </a:lnTo>
                  <a:lnTo>
                    <a:pt x="57" y="36"/>
                  </a:lnTo>
                  <a:lnTo>
                    <a:pt x="65" y="35"/>
                  </a:lnTo>
                  <a:lnTo>
                    <a:pt x="71" y="33"/>
                  </a:lnTo>
                  <a:lnTo>
                    <a:pt x="76" y="31"/>
                  </a:lnTo>
                  <a:lnTo>
                    <a:pt x="81" y="30"/>
                  </a:lnTo>
                  <a:lnTo>
                    <a:pt x="85" y="28"/>
                  </a:lnTo>
                  <a:lnTo>
                    <a:pt x="85" y="33"/>
                  </a:lnTo>
                  <a:lnTo>
                    <a:pt x="81" y="40"/>
                  </a:lnTo>
                  <a:lnTo>
                    <a:pt x="73" y="48"/>
                  </a:lnTo>
                  <a:lnTo>
                    <a:pt x="60" y="54"/>
                  </a:lnTo>
                  <a:lnTo>
                    <a:pt x="54" y="53"/>
                  </a:lnTo>
                  <a:lnTo>
                    <a:pt x="48" y="51"/>
                  </a:lnTo>
                  <a:lnTo>
                    <a:pt x="44" y="50"/>
                  </a:lnTo>
                  <a:lnTo>
                    <a:pt x="40" y="48"/>
                  </a:lnTo>
                  <a:lnTo>
                    <a:pt x="35" y="46"/>
                  </a:lnTo>
                  <a:lnTo>
                    <a:pt x="32" y="42"/>
                  </a:lnTo>
                  <a:lnTo>
                    <a:pt x="27" y="39"/>
                  </a:lnTo>
                  <a:lnTo>
                    <a:pt x="22" y="34"/>
                  </a:lnTo>
                  <a:lnTo>
                    <a:pt x="15" y="27"/>
                  </a:lnTo>
                  <a:lnTo>
                    <a:pt x="12" y="23"/>
                  </a:lnTo>
                  <a:lnTo>
                    <a:pt x="7" y="18"/>
                  </a:lnTo>
                  <a:lnTo>
                    <a:pt x="0" y="12"/>
                  </a:lnTo>
                  <a:lnTo>
                    <a:pt x="5" y="15"/>
                  </a:lnTo>
                  <a:lnTo>
                    <a:pt x="11" y="16"/>
                  </a:lnTo>
                  <a:lnTo>
                    <a:pt x="17" y="15"/>
                  </a:lnTo>
                  <a:lnTo>
                    <a:pt x="24" y="15"/>
                  </a:lnTo>
                  <a:lnTo>
                    <a:pt x="31" y="12"/>
                  </a:lnTo>
                  <a:lnTo>
                    <a:pt x="37" y="10"/>
                  </a:lnTo>
                  <a:lnTo>
                    <a:pt x="41" y="6"/>
                  </a:lnTo>
                  <a:lnTo>
                    <a:pt x="46" y="3"/>
                  </a:lnTo>
                  <a:lnTo>
                    <a:pt x="53" y="2"/>
                  </a:lnTo>
                  <a:lnTo>
                    <a:pt x="59" y="5"/>
                  </a:lnTo>
                  <a:lnTo>
                    <a:pt x="65" y="6"/>
                  </a:lnTo>
                  <a:lnTo>
                    <a:pt x="69" y="1"/>
                  </a:lnTo>
                  <a:lnTo>
                    <a:pt x="74" y="0"/>
                  </a:lnTo>
                  <a:lnTo>
                    <a:pt x="80" y="0"/>
                  </a:lnTo>
                  <a:lnTo>
                    <a:pt x="85" y="1"/>
                  </a:lnTo>
                  <a:lnTo>
                    <a:pt x="91" y="2"/>
                  </a:lnTo>
                  <a:lnTo>
                    <a:pt x="95" y="3"/>
                  </a:lnTo>
                  <a:lnTo>
                    <a:pt x="100" y="5"/>
                  </a:lnTo>
                  <a:lnTo>
                    <a:pt x="104" y="6"/>
                  </a:lnTo>
                  <a:lnTo>
                    <a:pt x="105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98" name="Freeform 40"/>
            <p:cNvSpPr>
              <a:spLocks/>
            </p:cNvSpPr>
            <p:nvPr/>
          </p:nvSpPr>
          <p:spPr bwMode="auto">
            <a:xfrm>
              <a:off x="3213" y="3091"/>
              <a:ext cx="506" cy="278"/>
            </a:xfrm>
            <a:custGeom>
              <a:avLst/>
              <a:gdLst>
                <a:gd name="T0" fmla="*/ 470 w 506"/>
                <a:gd name="T1" fmla="*/ 25 h 557"/>
                <a:gd name="T2" fmla="*/ 407 w 506"/>
                <a:gd name="T3" fmla="*/ 35 h 557"/>
                <a:gd name="T4" fmla="*/ 477 w 506"/>
                <a:gd name="T5" fmla="*/ 16 h 557"/>
                <a:gd name="T6" fmla="*/ 369 w 506"/>
                <a:gd name="T7" fmla="*/ 28 h 557"/>
                <a:gd name="T8" fmla="*/ 312 w 506"/>
                <a:gd name="T9" fmla="*/ 47 h 557"/>
                <a:gd name="T10" fmla="*/ 303 w 506"/>
                <a:gd name="T11" fmla="*/ 77 h 557"/>
                <a:gd name="T12" fmla="*/ 308 w 506"/>
                <a:gd name="T13" fmla="*/ 35 h 557"/>
                <a:gd name="T14" fmla="*/ 300 w 506"/>
                <a:gd name="T15" fmla="*/ 28 h 557"/>
                <a:gd name="T16" fmla="*/ 239 w 506"/>
                <a:gd name="T17" fmla="*/ 69 h 557"/>
                <a:gd name="T18" fmla="*/ 216 w 506"/>
                <a:gd name="T19" fmla="*/ 152 h 557"/>
                <a:gd name="T20" fmla="*/ 176 w 506"/>
                <a:gd name="T21" fmla="*/ 227 h 557"/>
                <a:gd name="T22" fmla="*/ 263 w 506"/>
                <a:gd name="T23" fmla="*/ 221 h 557"/>
                <a:gd name="T24" fmla="*/ 300 w 506"/>
                <a:gd name="T25" fmla="*/ 141 h 557"/>
                <a:gd name="T26" fmla="*/ 302 w 506"/>
                <a:gd name="T27" fmla="*/ 132 h 557"/>
                <a:gd name="T28" fmla="*/ 413 w 506"/>
                <a:gd name="T29" fmla="*/ 112 h 557"/>
                <a:gd name="T30" fmla="*/ 440 w 506"/>
                <a:gd name="T31" fmla="*/ 82 h 557"/>
                <a:gd name="T32" fmla="*/ 443 w 506"/>
                <a:gd name="T33" fmla="*/ 66 h 557"/>
                <a:gd name="T34" fmla="*/ 419 w 506"/>
                <a:gd name="T35" fmla="*/ 48 h 557"/>
                <a:gd name="T36" fmla="*/ 362 w 506"/>
                <a:gd name="T37" fmla="*/ 62 h 557"/>
                <a:gd name="T38" fmla="*/ 418 w 506"/>
                <a:gd name="T39" fmla="*/ 66 h 557"/>
                <a:gd name="T40" fmla="*/ 346 w 506"/>
                <a:gd name="T41" fmla="*/ 80 h 557"/>
                <a:gd name="T42" fmla="*/ 382 w 506"/>
                <a:gd name="T43" fmla="*/ 85 h 557"/>
                <a:gd name="T44" fmla="*/ 403 w 506"/>
                <a:gd name="T45" fmla="*/ 89 h 557"/>
                <a:gd name="T46" fmla="*/ 344 w 506"/>
                <a:gd name="T47" fmla="*/ 98 h 557"/>
                <a:gd name="T48" fmla="*/ 391 w 506"/>
                <a:gd name="T49" fmla="*/ 102 h 557"/>
                <a:gd name="T50" fmla="*/ 403 w 506"/>
                <a:gd name="T51" fmla="*/ 106 h 557"/>
                <a:gd name="T52" fmla="*/ 323 w 506"/>
                <a:gd name="T53" fmla="*/ 105 h 557"/>
                <a:gd name="T54" fmla="*/ 319 w 506"/>
                <a:gd name="T55" fmla="*/ 84 h 557"/>
                <a:gd name="T56" fmla="*/ 344 w 506"/>
                <a:gd name="T57" fmla="*/ 63 h 557"/>
                <a:gd name="T58" fmla="*/ 387 w 506"/>
                <a:gd name="T59" fmla="*/ 44 h 557"/>
                <a:gd name="T60" fmla="*/ 442 w 506"/>
                <a:gd name="T61" fmla="*/ 40 h 557"/>
                <a:gd name="T62" fmla="*/ 449 w 506"/>
                <a:gd name="T63" fmla="*/ 54 h 557"/>
                <a:gd name="T64" fmla="*/ 454 w 506"/>
                <a:gd name="T65" fmla="*/ 79 h 557"/>
                <a:gd name="T66" fmla="*/ 405 w 506"/>
                <a:gd name="T67" fmla="*/ 122 h 557"/>
                <a:gd name="T68" fmla="*/ 317 w 506"/>
                <a:gd name="T69" fmla="*/ 139 h 557"/>
                <a:gd name="T70" fmla="*/ 271 w 506"/>
                <a:gd name="T71" fmla="*/ 239 h 557"/>
                <a:gd name="T72" fmla="*/ 217 w 506"/>
                <a:gd name="T73" fmla="*/ 254 h 557"/>
                <a:gd name="T74" fmla="*/ 165 w 506"/>
                <a:gd name="T75" fmla="*/ 238 h 557"/>
                <a:gd name="T76" fmla="*/ 136 w 506"/>
                <a:gd name="T77" fmla="*/ 238 h 557"/>
                <a:gd name="T78" fmla="*/ 191 w 506"/>
                <a:gd name="T79" fmla="*/ 265 h 557"/>
                <a:gd name="T80" fmla="*/ 253 w 506"/>
                <a:gd name="T81" fmla="*/ 252 h 557"/>
                <a:gd name="T82" fmla="*/ 210 w 506"/>
                <a:gd name="T83" fmla="*/ 275 h 557"/>
                <a:gd name="T84" fmla="*/ 156 w 506"/>
                <a:gd name="T85" fmla="*/ 267 h 557"/>
                <a:gd name="T86" fmla="*/ 127 w 506"/>
                <a:gd name="T87" fmla="*/ 196 h 557"/>
                <a:gd name="T88" fmla="*/ 168 w 506"/>
                <a:gd name="T89" fmla="*/ 172 h 557"/>
                <a:gd name="T90" fmla="*/ 72 w 506"/>
                <a:gd name="T91" fmla="*/ 217 h 557"/>
                <a:gd name="T92" fmla="*/ 97 w 506"/>
                <a:gd name="T93" fmla="*/ 274 h 557"/>
                <a:gd name="T94" fmla="*/ 63 w 506"/>
                <a:gd name="T95" fmla="*/ 269 h 557"/>
                <a:gd name="T96" fmla="*/ 64 w 506"/>
                <a:gd name="T97" fmla="*/ 192 h 557"/>
                <a:gd name="T98" fmla="*/ 18 w 506"/>
                <a:gd name="T99" fmla="*/ 217 h 557"/>
                <a:gd name="T100" fmla="*/ 23 w 506"/>
                <a:gd name="T101" fmla="*/ 232 h 557"/>
                <a:gd name="T102" fmla="*/ 17 w 506"/>
                <a:gd name="T103" fmla="*/ 202 h 557"/>
                <a:gd name="T104" fmla="*/ 84 w 506"/>
                <a:gd name="T105" fmla="*/ 177 h 557"/>
                <a:gd name="T106" fmla="*/ 149 w 506"/>
                <a:gd name="T107" fmla="*/ 164 h 557"/>
                <a:gd name="T108" fmla="*/ 205 w 506"/>
                <a:gd name="T109" fmla="*/ 124 h 557"/>
                <a:gd name="T110" fmla="*/ 238 w 506"/>
                <a:gd name="T111" fmla="*/ 51 h 557"/>
                <a:gd name="T112" fmla="*/ 316 w 506"/>
                <a:gd name="T113" fmla="*/ 11 h 557"/>
                <a:gd name="T114" fmla="*/ 389 w 506"/>
                <a:gd name="T115" fmla="*/ 15 h 557"/>
                <a:gd name="T116" fmla="*/ 499 w 506"/>
                <a:gd name="T117" fmla="*/ 3 h 55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06"/>
                <a:gd name="T178" fmla="*/ 0 h 557"/>
                <a:gd name="T179" fmla="*/ 506 w 506"/>
                <a:gd name="T180" fmla="*/ 557 h 55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06" h="557">
                  <a:moveTo>
                    <a:pt x="499" y="6"/>
                  </a:moveTo>
                  <a:lnTo>
                    <a:pt x="503" y="11"/>
                  </a:lnTo>
                  <a:lnTo>
                    <a:pt x="505" y="15"/>
                  </a:lnTo>
                  <a:lnTo>
                    <a:pt x="506" y="21"/>
                  </a:lnTo>
                  <a:lnTo>
                    <a:pt x="505" y="27"/>
                  </a:lnTo>
                  <a:lnTo>
                    <a:pt x="496" y="34"/>
                  </a:lnTo>
                  <a:lnTo>
                    <a:pt x="484" y="42"/>
                  </a:lnTo>
                  <a:lnTo>
                    <a:pt x="470" y="50"/>
                  </a:lnTo>
                  <a:lnTo>
                    <a:pt x="456" y="58"/>
                  </a:lnTo>
                  <a:lnTo>
                    <a:pt x="442" y="64"/>
                  </a:lnTo>
                  <a:lnTo>
                    <a:pt x="429" y="70"/>
                  </a:lnTo>
                  <a:lnTo>
                    <a:pt x="417" y="74"/>
                  </a:lnTo>
                  <a:lnTo>
                    <a:pt x="410" y="75"/>
                  </a:lnTo>
                  <a:lnTo>
                    <a:pt x="409" y="73"/>
                  </a:lnTo>
                  <a:lnTo>
                    <a:pt x="407" y="72"/>
                  </a:lnTo>
                  <a:lnTo>
                    <a:pt x="407" y="70"/>
                  </a:lnTo>
                  <a:lnTo>
                    <a:pt x="407" y="67"/>
                  </a:lnTo>
                  <a:lnTo>
                    <a:pt x="417" y="62"/>
                  </a:lnTo>
                  <a:lnTo>
                    <a:pt x="426" y="56"/>
                  </a:lnTo>
                  <a:lnTo>
                    <a:pt x="436" y="50"/>
                  </a:lnTo>
                  <a:lnTo>
                    <a:pt x="446" y="45"/>
                  </a:lnTo>
                  <a:lnTo>
                    <a:pt x="456" y="41"/>
                  </a:lnTo>
                  <a:lnTo>
                    <a:pt x="466" y="36"/>
                  </a:lnTo>
                  <a:lnTo>
                    <a:pt x="477" y="32"/>
                  </a:lnTo>
                  <a:lnTo>
                    <a:pt x="487" y="27"/>
                  </a:lnTo>
                  <a:lnTo>
                    <a:pt x="489" y="18"/>
                  </a:lnTo>
                  <a:lnTo>
                    <a:pt x="483" y="17"/>
                  </a:lnTo>
                  <a:lnTo>
                    <a:pt x="466" y="20"/>
                  </a:lnTo>
                  <a:lnTo>
                    <a:pt x="445" y="27"/>
                  </a:lnTo>
                  <a:lnTo>
                    <a:pt x="419" y="37"/>
                  </a:lnTo>
                  <a:lnTo>
                    <a:pt x="392" y="48"/>
                  </a:lnTo>
                  <a:lnTo>
                    <a:pt x="369" y="57"/>
                  </a:lnTo>
                  <a:lnTo>
                    <a:pt x="350" y="65"/>
                  </a:lnTo>
                  <a:lnTo>
                    <a:pt x="339" y="71"/>
                  </a:lnTo>
                  <a:lnTo>
                    <a:pt x="333" y="72"/>
                  </a:lnTo>
                  <a:lnTo>
                    <a:pt x="328" y="75"/>
                  </a:lnTo>
                  <a:lnTo>
                    <a:pt x="323" y="80"/>
                  </a:lnTo>
                  <a:lnTo>
                    <a:pt x="319" y="85"/>
                  </a:lnTo>
                  <a:lnTo>
                    <a:pt x="316" y="90"/>
                  </a:lnTo>
                  <a:lnTo>
                    <a:pt x="312" y="95"/>
                  </a:lnTo>
                  <a:lnTo>
                    <a:pt x="309" y="101"/>
                  </a:lnTo>
                  <a:lnTo>
                    <a:pt x="304" y="105"/>
                  </a:lnTo>
                  <a:lnTo>
                    <a:pt x="298" y="118"/>
                  </a:lnTo>
                  <a:lnTo>
                    <a:pt x="300" y="131"/>
                  </a:lnTo>
                  <a:lnTo>
                    <a:pt x="305" y="143"/>
                  </a:lnTo>
                  <a:lnTo>
                    <a:pt x="309" y="157"/>
                  </a:lnTo>
                  <a:lnTo>
                    <a:pt x="306" y="157"/>
                  </a:lnTo>
                  <a:lnTo>
                    <a:pt x="303" y="155"/>
                  </a:lnTo>
                  <a:lnTo>
                    <a:pt x="298" y="151"/>
                  </a:lnTo>
                  <a:lnTo>
                    <a:pt x="293" y="148"/>
                  </a:lnTo>
                  <a:lnTo>
                    <a:pt x="288" y="135"/>
                  </a:lnTo>
                  <a:lnTo>
                    <a:pt x="284" y="120"/>
                  </a:lnTo>
                  <a:lnTo>
                    <a:pt x="283" y="106"/>
                  </a:lnTo>
                  <a:lnTo>
                    <a:pt x="289" y="94"/>
                  </a:lnTo>
                  <a:lnTo>
                    <a:pt x="300" y="81"/>
                  </a:lnTo>
                  <a:lnTo>
                    <a:pt x="308" y="70"/>
                  </a:lnTo>
                  <a:lnTo>
                    <a:pt x="312" y="59"/>
                  </a:lnTo>
                  <a:lnTo>
                    <a:pt x="315" y="51"/>
                  </a:lnTo>
                  <a:lnTo>
                    <a:pt x="316" y="45"/>
                  </a:lnTo>
                  <a:lnTo>
                    <a:pt x="315" y="41"/>
                  </a:lnTo>
                  <a:lnTo>
                    <a:pt x="313" y="38"/>
                  </a:lnTo>
                  <a:lnTo>
                    <a:pt x="313" y="37"/>
                  </a:lnTo>
                  <a:lnTo>
                    <a:pt x="308" y="47"/>
                  </a:lnTo>
                  <a:lnTo>
                    <a:pt x="300" y="56"/>
                  </a:lnTo>
                  <a:lnTo>
                    <a:pt x="292" y="66"/>
                  </a:lnTo>
                  <a:lnTo>
                    <a:pt x="285" y="75"/>
                  </a:lnTo>
                  <a:lnTo>
                    <a:pt x="277" y="85"/>
                  </a:lnTo>
                  <a:lnTo>
                    <a:pt x="269" y="93"/>
                  </a:lnTo>
                  <a:lnTo>
                    <a:pt x="261" y="102"/>
                  </a:lnTo>
                  <a:lnTo>
                    <a:pt x="252" y="110"/>
                  </a:lnTo>
                  <a:lnTo>
                    <a:pt x="245" y="124"/>
                  </a:lnTo>
                  <a:lnTo>
                    <a:pt x="239" y="139"/>
                  </a:lnTo>
                  <a:lnTo>
                    <a:pt x="232" y="154"/>
                  </a:lnTo>
                  <a:lnTo>
                    <a:pt x="225" y="168"/>
                  </a:lnTo>
                  <a:lnTo>
                    <a:pt x="223" y="196"/>
                  </a:lnTo>
                  <a:lnTo>
                    <a:pt x="225" y="221"/>
                  </a:lnTo>
                  <a:lnTo>
                    <a:pt x="229" y="244"/>
                  </a:lnTo>
                  <a:lnTo>
                    <a:pt x="228" y="271"/>
                  </a:lnTo>
                  <a:lnTo>
                    <a:pt x="224" y="286"/>
                  </a:lnTo>
                  <a:lnTo>
                    <a:pt x="216" y="304"/>
                  </a:lnTo>
                  <a:lnTo>
                    <a:pt x="206" y="322"/>
                  </a:lnTo>
                  <a:lnTo>
                    <a:pt x="196" y="340"/>
                  </a:lnTo>
                  <a:lnTo>
                    <a:pt x="185" y="358"/>
                  </a:lnTo>
                  <a:lnTo>
                    <a:pt x="176" y="375"/>
                  </a:lnTo>
                  <a:lnTo>
                    <a:pt x="170" y="389"/>
                  </a:lnTo>
                  <a:lnTo>
                    <a:pt x="167" y="400"/>
                  </a:lnTo>
                  <a:lnTo>
                    <a:pt x="169" y="431"/>
                  </a:lnTo>
                  <a:lnTo>
                    <a:pt x="176" y="455"/>
                  </a:lnTo>
                  <a:lnTo>
                    <a:pt x="186" y="471"/>
                  </a:lnTo>
                  <a:lnTo>
                    <a:pt x="198" y="481"/>
                  </a:lnTo>
                  <a:lnTo>
                    <a:pt x="211" y="487"/>
                  </a:lnTo>
                  <a:lnTo>
                    <a:pt x="225" y="488"/>
                  </a:lnTo>
                  <a:lnTo>
                    <a:pt x="237" y="484"/>
                  </a:lnTo>
                  <a:lnTo>
                    <a:pt x="249" y="479"/>
                  </a:lnTo>
                  <a:lnTo>
                    <a:pt x="256" y="465"/>
                  </a:lnTo>
                  <a:lnTo>
                    <a:pt x="263" y="442"/>
                  </a:lnTo>
                  <a:lnTo>
                    <a:pt x="271" y="414"/>
                  </a:lnTo>
                  <a:lnTo>
                    <a:pt x="279" y="382"/>
                  </a:lnTo>
                  <a:lnTo>
                    <a:pt x="286" y="350"/>
                  </a:lnTo>
                  <a:lnTo>
                    <a:pt x="293" y="320"/>
                  </a:lnTo>
                  <a:lnTo>
                    <a:pt x="300" y="297"/>
                  </a:lnTo>
                  <a:lnTo>
                    <a:pt x="305" y="281"/>
                  </a:lnTo>
                  <a:lnTo>
                    <a:pt x="304" y="279"/>
                  </a:lnTo>
                  <a:lnTo>
                    <a:pt x="300" y="283"/>
                  </a:lnTo>
                  <a:lnTo>
                    <a:pt x="297" y="285"/>
                  </a:lnTo>
                  <a:lnTo>
                    <a:pt x="293" y="285"/>
                  </a:lnTo>
                  <a:lnTo>
                    <a:pt x="289" y="284"/>
                  </a:lnTo>
                  <a:lnTo>
                    <a:pt x="289" y="283"/>
                  </a:lnTo>
                  <a:lnTo>
                    <a:pt x="290" y="279"/>
                  </a:lnTo>
                  <a:lnTo>
                    <a:pt x="292" y="275"/>
                  </a:lnTo>
                  <a:lnTo>
                    <a:pt x="296" y="270"/>
                  </a:lnTo>
                  <a:lnTo>
                    <a:pt x="302" y="264"/>
                  </a:lnTo>
                  <a:lnTo>
                    <a:pt x="308" y="259"/>
                  </a:lnTo>
                  <a:lnTo>
                    <a:pt x="315" y="254"/>
                  </a:lnTo>
                  <a:lnTo>
                    <a:pt x="324" y="249"/>
                  </a:lnTo>
                  <a:lnTo>
                    <a:pt x="338" y="245"/>
                  </a:lnTo>
                  <a:lnTo>
                    <a:pt x="356" y="240"/>
                  </a:lnTo>
                  <a:lnTo>
                    <a:pt x="375" y="236"/>
                  </a:lnTo>
                  <a:lnTo>
                    <a:pt x="394" y="230"/>
                  </a:lnTo>
                  <a:lnTo>
                    <a:pt x="413" y="224"/>
                  </a:lnTo>
                  <a:lnTo>
                    <a:pt x="430" y="217"/>
                  </a:lnTo>
                  <a:lnTo>
                    <a:pt x="442" y="208"/>
                  </a:lnTo>
                  <a:lnTo>
                    <a:pt x="447" y="198"/>
                  </a:lnTo>
                  <a:lnTo>
                    <a:pt x="449" y="191"/>
                  </a:lnTo>
                  <a:lnTo>
                    <a:pt x="449" y="183"/>
                  </a:lnTo>
                  <a:lnTo>
                    <a:pt x="447" y="174"/>
                  </a:lnTo>
                  <a:lnTo>
                    <a:pt x="444" y="168"/>
                  </a:lnTo>
                  <a:lnTo>
                    <a:pt x="440" y="164"/>
                  </a:lnTo>
                  <a:lnTo>
                    <a:pt x="437" y="162"/>
                  </a:lnTo>
                  <a:lnTo>
                    <a:pt x="434" y="159"/>
                  </a:lnTo>
                  <a:lnTo>
                    <a:pt x="433" y="155"/>
                  </a:lnTo>
                  <a:lnTo>
                    <a:pt x="437" y="150"/>
                  </a:lnTo>
                  <a:lnTo>
                    <a:pt x="440" y="146"/>
                  </a:lnTo>
                  <a:lnTo>
                    <a:pt x="444" y="141"/>
                  </a:lnTo>
                  <a:lnTo>
                    <a:pt x="446" y="136"/>
                  </a:lnTo>
                  <a:lnTo>
                    <a:pt x="443" y="133"/>
                  </a:lnTo>
                  <a:lnTo>
                    <a:pt x="438" y="131"/>
                  </a:lnTo>
                  <a:lnTo>
                    <a:pt x="432" y="127"/>
                  </a:lnTo>
                  <a:lnTo>
                    <a:pt x="431" y="124"/>
                  </a:lnTo>
                  <a:lnTo>
                    <a:pt x="433" y="117"/>
                  </a:lnTo>
                  <a:lnTo>
                    <a:pt x="436" y="109"/>
                  </a:lnTo>
                  <a:lnTo>
                    <a:pt x="434" y="101"/>
                  </a:lnTo>
                  <a:lnTo>
                    <a:pt x="429" y="94"/>
                  </a:lnTo>
                  <a:lnTo>
                    <a:pt x="419" y="96"/>
                  </a:lnTo>
                  <a:lnTo>
                    <a:pt x="410" y="97"/>
                  </a:lnTo>
                  <a:lnTo>
                    <a:pt x="400" y="100"/>
                  </a:lnTo>
                  <a:lnTo>
                    <a:pt x="391" y="102"/>
                  </a:lnTo>
                  <a:lnTo>
                    <a:pt x="383" y="105"/>
                  </a:lnTo>
                  <a:lnTo>
                    <a:pt x="375" y="109"/>
                  </a:lnTo>
                  <a:lnTo>
                    <a:pt x="366" y="115"/>
                  </a:lnTo>
                  <a:lnTo>
                    <a:pt x="360" y="121"/>
                  </a:lnTo>
                  <a:lnTo>
                    <a:pt x="362" y="125"/>
                  </a:lnTo>
                  <a:lnTo>
                    <a:pt x="369" y="126"/>
                  </a:lnTo>
                  <a:lnTo>
                    <a:pt x="378" y="127"/>
                  </a:lnTo>
                  <a:lnTo>
                    <a:pt x="390" y="127"/>
                  </a:lnTo>
                  <a:lnTo>
                    <a:pt x="402" y="127"/>
                  </a:lnTo>
                  <a:lnTo>
                    <a:pt x="411" y="127"/>
                  </a:lnTo>
                  <a:lnTo>
                    <a:pt x="418" y="127"/>
                  </a:lnTo>
                  <a:lnTo>
                    <a:pt x="420" y="130"/>
                  </a:lnTo>
                  <a:lnTo>
                    <a:pt x="418" y="133"/>
                  </a:lnTo>
                  <a:lnTo>
                    <a:pt x="414" y="135"/>
                  </a:lnTo>
                  <a:lnTo>
                    <a:pt x="409" y="136"/>
                  </a:lnTo>
                  <a:lnTo>
                    <a:pt x="404" y="138"/>
                  </a:lnTo>
                  <a:lnTo>
                    <a:pt x="393" y="141"/>
                  </a:lnTo>
                  <a:lnTo>
                    <a:pt x="382" y="145"/>
                  </a:lnTo>
                  <a:lnTo>
                    <a:pt x="369" y="149"/>
                  </a:lnTo>
                  <a:lnTo>
                    <a:pt x="357" y="155"/>
                  </a:lnTo>
                  <a:lnTo>
                    <a:pt x="346" y="161"/>
                  </a:lnTo>
                  <a:lnTo>
                    <a:pt x="339" y="165"/>
                  </a:lnTo>
                  <a:lnTo>
                    <a:pt x="335" y="171"/>
                  </a:lnTo>
                  <a:lnTo>
                    <a:pt x="336" y="176"/>
                  </a:lnTo>
                  <a:lnTo>
                    <a:pt x="343" y="178"/>
                  </a:lnTo>
                  <a:lnTo>
                    <a:pt x="351" y="178"/>
                  </a:lnTo>
                  <a:lnTo>
                    <a:pt x="360" y="176"/>
                  </a:lnTo>
                  <a:lnTo>
                    <a:pt x="371" y="173"/>
                  </a:lnTo>
                  <a:lnTo>
                    <a:pt x="382" y="171"/>
                  </a:lnTo>
                  <a:lnTo>
                    <a:pt x="392" y="169"/>
                  </a:lnTo>
                  <a:lnTo>
                    <a:pt x="403" y="166"/>
                  </a:lnTo>
                  <a:lnTo>
                    <a:pt x="412" y="166"/>
                  </a:lnTo>
                  <a:lnTo>
                    <a:pt x="412" y="169"/>
                  </a:lnTo>
                  <a:lnTo>
                    <a:pt x="413" y="172"/>
                  </a:lnTo>
                  <a:lnTo>
                    <a:pt x="413" y="176"/>
                  </a:lnTo>
                  <a:lnTo>
                    <a:pt x="411" y="178"/>
                  </a:lnTo>
                  <a:lnTo>
                    <a:pt x="403" y="179"/>
                  </a:lnTo>
                  <a:lnTo>
                    <a:pt x="394" y="181"/>
                  </a:lnTo>
                  <a:lnTo>
                    <a:pt x="387" y="183"/>
                  </a:lnTo>
                  <a:lnTo>
                    <a:pt x="379" y="185"/>
                  </a:lnTo>
                  <a:lnTo>
                    <a:pt x="372" y="186"/>
                  </a:lnTo>
                  <a:lnTo>
                    <a:pt x="364" y="188"/>
                  </a:lnTo>
                  <a:lnTo>
                    <a:pt x="357" y="189"/>
                  </a:lnTo>
                  <a:lnTo>
                    <a:pt x="351" y="192"/>
                  </a:lnTo>
                  <a:lnTo>
                    <a:pt x="344" y="196"/>
                  </a:lnTo>
                  <a:lnTo>
                    <a:pt x="340" y="200"/>
                  </a:lnTo>
                  <a:lnTo>
                    <a:pt x="340" y="203"/>
                  </a:lnTo>
                  <a:lnTo>
                    <a:pt x="342" y="207"/>
                  </a:lnTo>
                  <a:lnTo>
                    <a:pt x="351" y="209"/>
                  </a:lnTo>
                  <a:lnTo>
                    <a:pt x="360" y="209"/>
                  </a:lnTo>
                  <a:lnTo>
                    <a:pt x="370" y="209"/>
                  </a:lnTo>
                  <a:lnTo>
                    <a:pt x="380" y="207"/>
                  </a:lnTo>
                  <a:lnTo>
                    <a:pt x="391" y="204"/>
                  </a:lnTo>
                  <a:lnTo>
                    <a:pt x="402" y="202"/>
                  </a:lnTo>
                  <a:lnTo>
                    <a:pt x="412" y="200"/>
                  </a:lnTo>
                  <a:lnTo>
                    <a:pt x="422" y="199"/>
                  </a:lnTo>
                  <a:lnTo>
                    <a:pt x="420" y="201"/>
                  </a:lnTo>
                  <a:lnTo>
                    <a:pt x="419" y="206"/>
                  </a:lnTo>
                  <a:lnTo>
                    <a:pt x="416" y="209"/>
                  </a:lnTo>
                  <a:lnTo>
                    <a:pt x="413" y="210"/>
                  </a:lnTo>
                  <a:lnTo>
                    <a:pt x="403" y="213"/>
                  </a:lnTo>
                  <a:lnTo>
                    <a:pt x="390" y="215"/>
                  </a:lnTo>
                  <a:lnTo>
                    <a:pt x="376" y="217"/>
                  </a:lnTo>
                  <a:lnTo>
                    <a:pt x="362" y="219"/>
                  </a:lnTo>
                  <a:lnTo>
                    <a:pt x="349" y="221"/>
                  </a:lnTo>
                  <a:lnTo>
                    <a:pt x="338" y="221"/>
                  </a:lnTo>
                  <a:lnTo>
                    <a:pt x="329" y="219"/>
                  </a:lnTo>
                  <a:lnTo>
                    <a:pt x="324" y="216"/>
                  </a:lnTo>
                  <a:lnTo>
                    <a:pt x="323" y="211"/>
                  </a:lnTo>
                  <a:lnTo>
                    <a:pt x="326" y="203"/>
                  </a:lnTo>
                  <a:lnTo>
                    <a:pt x="331" y="194"/>
                  </a:lnTo>
                  <a:lnTo>
                    <a:pt x="335" y="188"/>
                  </a:lnTo>
                  <a:lnTo>
                    <a:pt x="331" y="187"/>
                  </a:lnTo>
                  <a:lnTo>
                    <a:pt x="326" y="185"/>
                  </a:lnTo>
                  <a:lnTo>
                    <a:pt x="322" y="183"/>
                  </a:lnTo>
                  <a:lnTo>
                    <a:pt x="319" y="179"/>
                  </a:lnTo>
                  <a:lnTo>
                    <a:pt x="319" y="169"/>
                  </a:lnTo>
                  <a:lnTo>
                    <a:pt x="325" y="161"/>
                  </a:lnTo>
                  <a:lnTo>
                    <a:pt x="333" y="154"/>
                  </a:lnTo>
                  <a:lnTo>
                    <a:pt x="343" y="147"/>
                  </a:lnTo>
                  <a:lnTo>
                    <a:pt x="363" y="138"/>
                  </a:lnTo>
                  <a:lnTo>
                    <a:pt x="357" y="136"/>
                  </a:lnTo>
                  <a:lnTo>
                    <a:pt x="352" y="134"/>
                  </a:lnTo>
                  <a:lnTo>
                    <a:pt x="347" y="131"/>
                  </a:lnTo>
                  <a:lnTo>
                    <a:pt x="344" y="127"/>
                  </a:lnTo>
                  <a:lnTo>
                    <a:pt x="344" y="120"/>
                  </a:lnTo>
                  <a:lnTo>
                    <a:pt x="345" y="115"/>
                  </a:lnTo>
                  <a:lnTo>
                    <a:pt x="347" y="110"/>
                  </a:lnTo>
                  <a:lnTo>
                    <a:pt x="352" y="105"/>
                  </a:lnTo>
                  <a:lnTo>
                    <a:pt x="360" y="102"/>
                  </a:lnTo>
                  <a:lnTo>
                    <a:pt x="369" y="97"/>
                  </a:lnTo>
                  <a:lnTo>
                    <a:pt x="378" y="94"/>
                  </a:lnTo>
                  <a:lnTo>
                    <a:pt x="387" y="89"/>
                  </a:lnTo>
                  <a:lnTo>
                    <a:pt x="397" y="86"/>
                  </a:lnTo>
                  <a:lnTo>
                    <a:pt x="406" y="83"/>
                  </a:lnTo>
                  <a:lnTo>
                    <a:pt x="414" y="80"/>
                  </a:lnTo>
                  <a:lnTo>
                    <a:pt x="424" y="79"/>
                  </a:lnTo>
                  <a:lnTo>
                    <a:pt x="427" y="78"/>
                  </a:lnTo>
                  <a:lnTo>
                    <a:pt x="432" y="78"/>
                  </a:lnTo>
                  <a:lnTo>
                    <a:pt x="437" y="79"/>
                  </a:lnTo>
                  <a:lnTo>
                    <a:pt x="442" y="80"/>
                  </a:lnTo>
                  <a:lnTo>
                    <a:pt x="446" y="83"/>
                  </a:lnTo>
                  <a:lnTo>
                    <a:pt x="449" y="87"/>
                  </a:lnTo>
                  <a:lnTo>
                    <a:pt x="450" y="90"/>
                  </a:lnTo>
                  <a:lnTo>
                    <a:pt x="452" y="95"/>
                  </a:lnTo>
                  <a:lnTo>
                    <a:pt x="452" y="98"/>
                  </a:lnTo>
                  <a:lnTo>
                    <a:pt x="452" y="102"/>
                  </a:lnTo>
                  <a:lnTo>
                    <a:pt x="451" y="105"/>
                  </a:lnTo>
                  <a:lnTo>
                    <a:pt x="449" y="109"/>
                  </a:lnTo>
                  <a:lnTo>
                    <a:pt x="457" y="111"/>
                  </a:lnTo>
                  <a:lnTo>
                    <a:pt x="464" y="113"/>
                  </a:lnTo>
                  <a:lnTo>
                    <a:pt x="470" y="118"/>
                  </a:lnTo>
                  <a:lnTo>
                    <a:pt x="472" y="125"/>
                  </a:lnTo>
                  <a:lnTo>
                    <a:pt x="471" y="135"/>
                  </a:lnTo>
                  <a:lnTo>
                    <a:pt x="467" y="143"/>
                  </a:lnTo>
                  <a:lnTo>
                    <a:pt x="460" y="151"/>
                  </a:lnTo>
                  <a:lnTo>
                    <a:pt x="454" y="159"/>
                  </a:lnTo>
                  <a:lnTo>
                    <a:pt x="463" y="171"/>
                  </a:lnTo>
                  <a:lnTo>
                    <a:pt x="467" y="185"/>
                  </a:lnTo>
                  <a:lnTo>
                    <a:pt x="467" y="200"/>
                  </a:lnTo>
                  <a:lnTo>
                    <a:pt x="463" y="214"/>
                  </a:lnTo>
                  <a:lnTo>
                    <a:pt x="451" y="227"/>
                  </a:lnTo>
                  <a:lnTo>
                    <a:pt x="437" y="236"/>
                  </a:lnTo>
                  <a:lnTo>
                    <a:pt x="422" y="241"/>
                  </a:lnTo>
                  <a:lnTo>
                    <a:pt x="405" y="245"/>
                  </a:lnTo>
                  <a:lnTo>
                    <a:pt x="389" y="247"/>
                  </a:lnTo>
                  <a:lnTo>
                    <a:pt x="371" y="249"/>
                  </a:lnTo>
                  <a:lnTo>
                    <a:pt x="356" y="254"/>
                  </a:lnTo>
                  <a:lnTo>
                    <a:pt x="340" y="261"/>
                  </a:lnTo>
                  <a:lnTo>
                    <a:pt x="333" y="266"/>
                  </a:lnTo>
                  <a:lnTo>
                    <a:pt x="325" y="271"/>
                  </a:lnTo>
                  <a:lnTo>
                    <a:pt x="319" y="277"/>
                  </a:lnTo>
                  <a:lnTo>
                    <a:pt x="317" y="279"/>
                  </a:lnTo>
                  <a:lnTo>
                    <a:pt x="315" y="287"/>
                  </a:lnTo>
                  <a:lnTo>
                    <a:pt x="310" y="310"/>
                  </a:lnTo>
                  <a:lnTo>
                    <a:pt x="303" y="342"/>
                  </a:lnTo>
                  <a:lnTo>
                    <a:pt x="295" y="378"/>
                  </a:lnTo>
                  <a:lnTo>
                    <a:pt x="286" y="414"/>
                  </a:lnTo>
                  <a:lnTo>
                    <a:pt x="279" y="446"/>
                  </a:lnTo>
                  <a:lnTo>
                    <a:pt x="273" y="468"/>
                  </a:lnTo>
                  <a:lnTo>
                    <a:pt x="271" y="478"/>
                  </a:lnTo>
                  <a:lnTo>
                    <a:pt x="262" y="486"/>
                  </a:lnTo>
                  <a:lnTo>
                    <a:pt x="252" y="493"/>
                  </a:lnTo>
                  <a:lnTo>
                    <a:pt x="244" y="498"/>
                  </a:lnTo>
                  <a:lnTo>
                    <a:pt x="236" y="502"/>
                  </a:lnTo>
                  <a:lnTo>
                    <a:pt x="228" y="505"/>
                  </a:lnTo>
                  <a:lnTo>
                    <a:pt x="222" y="506"/>
                  </a:lnTo>
                  <a:lnTo>
                    <a:pt x="218" y="508"/>
                  </a:lnTo>
                  <a:lnTo>
                    <a:pt x="217" y="508"/>
                  </a:lnTo>
                  <a:lnTo>
                    <a:pt x="209" y="508"/>
                  </a:lnTo>
                  <a:lnTo>
                    <a:pt x="201" y="505"/>
                  </a:lnTo>
                  <a:lnTo>
                    <a:pt x="194" y="503"/>
                  </a:lnTo>
                  <a:lnTo>
                    <a:pt x="186" y="498"/>
                  </a:lnTo>
                  <a:lnTo>
                    <a:pt x="179" y="494"/>
                  </a:lnTo>
                  <a:lnTo>
                    <a:pt x="175" y="489"/>
                  </a:lnTo>
                  <a:lnTo>
                    <a:pt x="169" y="483"/>
                  </a:lnTo>
                  <a:lnTo>
                    <a:pt x="165" y="476"/>
                  </a:lnTo>
                  <a:lnTo>
                    <a:pt x="157" y="456"/>
                  </a:lnTo>
                  <a:lnTo>
                    <a:pt x="151" y="433"/>
                  </a:lnTo>
                  <a:lnTo>
                    <a:pt x="149" y="410"/>
                  </a:lnTo>
                  <a:lnTo>
                    <a:pt x="150" y="387"/>
                  </a:lnTo>
                  <a:lnTo>
                    <a:pt x="139" y="407"/>
                  </a:lnTo>
                  <a:lnTo>
                    <a:pt x="132" y="429"/>
                  </a:lnTo>
                  <a:lnTo>
                    <a:pt x="130" y="453"/>
                  </a:lnTo>
                  <a:lnTo>
                    <a:pt x="136" y="476"/>
                  </a:lnTo>
                  <a:lnTo>
                    <a:pt x="141" y="484"/>
                  </a:lnTo>
                  <a:lnTo>
                    <a:pt x="145" y="493"/>
                  </a:lnTo>
                  <a:lnTo>
                    <a:pt x="152" y="501"/>
                  </a:lnTo>
                  <a:lnTo>
                    <a:pt x="158" y="509"/>
                  </a:lnTo>
                  <a:lnTo>
                    <a:pt x="167" y="516"/>
                  </a:lnTo>
                  <a:lnTo>
                    <a:pt x="174" y="521"/>
                  </a:lnTo>
                  <a:lnTo>
                    <a:pt x="183" y="527"/>
                  </a:lnTo>
                  <a:lnTo>
                    <a:pt x="191" y="531"/>
                  </a:lnTo>
                  <a:lnTo>
                    <a:pt x="205" y="534"/>
                  </a:lnTo>
                  <a:lnTo>
                    <a:pt x="217" y="534"/>
                  </a:lnTo>
                  <a:lnTo>
                    <a:pt x="228" y="531"/>
                  </a:lnTo>
                  <a:lnTo>
                    <a:pt x="235" y="525"/>
                  </a:lnTo>
                  <a:lnTo>
                    <a:pt x="242" y="519"/>
                  </a:lnTo>
                  <a:lnTo>
                    <a:pt x="246" y="513"/>
                  </a:lnTo>
                  <a:lnTo>
                    <a:pt x="250" y="509"/>
                  </a:lnTo>
                  <a:lnTo>
                    <a:pt x="253" y="505"/>
                  </a:lnTo>
                  <a:lnTo>
                    <a:pt x="253" y="512"/>
                  </a:lnTo>
                  <a:lnTo>
                    <a:pt x="251" y="524"/>
                  </a:lnTo>
                  <a:lnTo>
                    <a:pt x="244" y="536"/>
                  </a:lnTo>
                  <a:lnTo>
                    <a:pt x="233" y="544"/>
                  </a:lnTo>
                  <a:lnTo>
                    <a:pt x="228" y="547"/>
                  </a:lnTo>
                  <a:lnTo>
                    <a:pt x="222" y="548"/>
                  </a:lnTo>
                  <a:lnTo>
                    <a:pt x="216" y="550"/>
                  </a:lnTo>
                  <a:lnTo>
                    <a:pt x="210" y="551"/>
                  </a:lnTo>
                  <a:lnTo>
                    <a:pt x="204" y="552"/>
                  </a:lnTo>
                  <a:lnTo>
                    <a:pt x="198" y="552"/>
                  </a:lnTo>
                  <a:lnTo>
                    <a:pt x="192" y="551"/>
                  </a:lnTo>
                  <a:lnTo>
                    <a:pt x="186" y="549"/>
                  </a:lnTo>
                  <a:lnTo>
                    <a:pt x="178" y="546"/>
                  </a:lnTo>
                  <a:lnTo>
                    <a:pt x="170" y="542"/>
                  </a:lnTo>
                  <a:lnTo>
                    <a:pt x="163" y="539"/>
                  </a:lnTo>
                  <a:lnTo>
                    <a:pt x="156" y="534"/>
                  </a:lnTo>
                  <a:lnTo>
                    <a:pt x="148" y="527"/>
                  </a:lnTo>
                  <a:lnTo>
                    <a:pt x="141" y="520"/>
                  </a:lnTo>
                  <a:lnTo>
                    <a:pt x="132" y="510"/>
                  </a:lnTo>
                  <a:lnTo>
                    <a:pt x="124" y="498"/>
                  </a:lnTo>
                  <a:lnTo>
                    <a:pt x="114" y="474"/>
                  </a:lnTo>
                  <a:lnTo>
                    <a:pt x="111" y="446"/>
                  </a:lnTo>
                  <a:lnTo>
                    <a:pt x="115" y="418"/>
                  </a:lnTo>
                  <a:lnTo>
                    <a:pt x="127" y="392"/>
                  </a:lnTo>
                  <a:lnTo>
                    <a:pt x="128" y="390"/>
                  </a:lnTo>
                  <a:lnTo>
                    <a:pt x="131" y="384"/>
                  </a:lnTo>
                  <a:lnTo>
                    <a:pt x="136" y="377"/>
                  </a:lnTo>
                  <a:lnTo>
                    <a:pt x="141" y="369"/>
                  </a:lnTo>
                  <a:lnTo>
                    <a:pt x="147" y="361"/>
                  </a:lnTo>
                  <a:lnTo>
                    <a:pt x="154" y="354"/>
                  </a:lnTo>
                  <a:lnTo>
                    <a:pt x="161" y="348"/>
                  </a:lnTo>
                  <a:lnTo>
                    <a:pt x="168" y="345"/>
                  </a:lnTo>
                  <a:lnTo>
                    <a:pt x="163" y="342"/>
                  </a:lnTo>
                  <a:lnTo>
                    <a:pt x="157" y="340"/>
                  </a:lnTo>
                  <a:lnTo>
                    <a:pt x="149" y="340"/>
                  </a:lnTo>
                  <a:lnTo>
                    <a:pt x="142" y="340"/>
                  </a:lnTo>
                  <a:lnTo>
                    <a:pt x="114" y="355"/>
                  </a:lnTo>
                  <a:lnTo>
                    <a:pt x="94" y="378"/>
                  </a:lnTo>
                  <a:lnTo>
                    <a:pt x="80" y="406"/>
                  </a:lnTo>
                  <a:lnTo>
                    <a:pt x="72" y="435"/>
                  </a:lnTo>
                  <a:lnTo>
                    <a:pt x="69" y="463"/>
                  </a:lnTo>
                  <a:lnTo>
                    <a:pt x="68" y="486"/>
                  </a:lnTo>
                  <a:lnTo>
                    <a:pt x="69" y="502"/>
                  </a:lnTo>
                  <a:lnTo>
                    <a:pt x="69" y="508"/>
                  </a:lnTo>
                  <a:lnTo>
                    <a:pt x="76" y="526"/>
                  </a:lnTo>
                  <a:lnTo>
                    <a:pt x="85" y="539"/>
                  </a:lnTo>
                  <a:lnTo>
                    <a:pt x="94" y="546"/>
                  </a:lnTo>
                  <a:lnTo>
                    <a:pt x="97" y="548"/>
                  </a:lnTo>
                  <a:lnTo>
                    <a:pt x="96" y="551"/>
                  </a:lnTo>
                  <a:lnTo>
                    <a:pt x="96" y="554"/>
                  </a:lnTo>
                  <a:lnTo>
                    <a:pt x="95" y="556"/>
                  </a:lnTo>
                  <a:lnTo>
                    <a:pt x="94" y="557"/>
                  </a:lnTo>
                  <a:lnTo>
                    <a:pt x="83" y="555"/>
                  </a:lnTo>
                  <a:lnTo>
                    <a:pt x="77" y="551"/>
                  </a:lnTo>
                  <a:lnTo>
                    <a:pt x="71" y="547"/>
                  </a:lnTo>
                  <a:lnTo>
                    <a:pt x="63" y="539"/>
                  </a:lnTo>
                  <a:lnTo>
                    <a:pt x="55" y="525"/>
                  </a:lnTo>
                  <a:lnTo>
                    <a:pt x="51" y="509"/>
                  </a:lnTo>
                  <a:lnTo>
                    <a:pt x="49" y="491"/>
                  </a:lnTo>
                  <a:lnTo>
                    <a:pt x="48" y="475"/>
                  </a:lnTo>
                  <a:lnTo>
                    <a:pt x="51" y="448"/>
                  </a:lnTo>
                  <a:lnTo>
                    <a:pt x="56" y="418"/>
                  </a:lnTo>
                  <a:lnTo>
                    <a:pt x="62" y="395"/>
                  </a:lnTo>
                  <a:lnTo>
                    <a:pt x="64" y="384"/>
                  </a:lnTo>
                  <a:lnTo>
                    <a:pt x="58" y="390"/>
                  </a:lnTo>
                  <a:lnTo>
                    <a:pt x="53" y="397"/>
                  </a:lnTo>
                  <a:lnTo>
                    <a:pt x="47" y="403"/>
                  </a:lnTo>
                  <a:lnTo>
                    <a:pt x="41" y="408"/>
                  </a:lnTo>
                  <a:lnTo>
                    <a:pt x="35" y="415"/>
                  </a:lnTo>
                  <a:lnTo>
                    <a:pt x="29" y="421"/>
                  </a:lnTo>
                  <a:lnTo>
                    <a:pt x="23" y="428"/>
                  </a:lnTo>
                  <a:lnTo>
                    <a:pt x="18" y="435"/>
                  </a:lnTo>
                  <a:lnTo>
                    <a:pt x="18" y="446"/>
                  </a:lnTo>
                  <a:lnTo>
                    <a:pt x="27" y="452"/>
                  </a:lnTo>
                  <a:lnTo>
                    <a:pt x="35" y="457"/>
                  </a:lnTo>
                  <a:lnTo>
                    <a:pt x="40" y="459"/>
                  </a:lnTo>
                  <a:lnTo>
                    <a:pt x="38" y="461"/>
                  </a:lnTo>
                  <a:lnTo>
                    <a:pt x="35" y="464"/>
                  </a:lnTo>
                  <a:lnTo>
                    <a:pt x="29" y="464"/>
                  </a:lnTo>
                  <a:lnTo>
                    <a:pt x="23" y="464"/>
                  </a:lnTo>
                  <a:lnTo>
                    <a:pt x="16" y="461"/>
                  </a:lnTo>
                  <a:lnTo>
                    <a:pt x="10" y="460"/>
                  </a:lnTo>
                  <a:lnTo>
                    <a:pt x="5" y="458"/>
                  </a:lnTo>
                  <a:lnTo>
                    <a:pt x="2" y="455"/>
                  </a:lnTo>
                  <a:lnTo>
                    <a:pt x="0" y="441"/>
                  </a:lnTo>
                  <a:lnTo>
                    <a:pt x="2" y="427"/>
                  </a:lnTo>
                  <a:lnTo>
                    <a:pt x="8" y="414"/>
                  </a:lnTo>
                  <a:lnTo>
                    <a:pt x="17" y="404"/>
                  </a:lnTo>
                  <a:lnTo>
                    <a:pt x="24" y="398"/>
                  </a:lnTo>
                  <a:lnTo>
                    <a:pt x="33" y="391"/>
                  </a:lnTo>
                  <a:lnTo>
                    <a:pt x="42" y="384"/>
                  </a:lnTo>
                  <a:lnTo>
                    <a:pt x="53" y="376"/>
                  </a:lnTo>
                  <a:lnTo>
                    <a:pt x="62" y="368"/>
                  </a:lnTo>
                  <a:lnTo>
                    <a:pt x="71" y="362"/>
                  </a:lnTo>
                  <a:lnTo>
                    <a:pt x="78" y="358"/>
                  </a:lnTo>
                  <a:lnTo>
                    <a:pt x="84" y="355"/>
                  </a:lnTo>
                  <a:lnTo>
                    <a:pt x="91" y="350"/>
                  </a:lnTo>
                  <a:lnTo>
                    <a:pt x="100" y="345"/>
                  </a:lnTo>
                  <a:lnTo>
                    <a:pt x="107" y="340"/>
                  </a:lnTo>
                  <a:lnTo>
                    <a:pt x="115" y="337"/>
                  </a:lnTo>
                  <a:lnTo>
                    <a:pt x="123" y="334"/>
                  </a:lnTo>
                  <a:lnTo>
                    <a:pt x="131" y="331"/>
                  </a:lnTo>
                  <a:lnTo>
                    <a:pt x="141" y="329"/>
                  </a:lnTo>
                  <a:lnTo>
                    <a:pt x="149" y="328"/>
                  </a:lnTo>
                  <a:lnTo>
                    <a:pt x="163" y="329"/>
                  </a:lnTo>
                  <a:lnTo>
                    <a:pt x="171" y="332"/>
                  </a:lnTo>
                  <a:lnTo>
                    <a:pt x="177" y="337"/>
                  </a:lnTo>
                  <a:lnTo>
                    <a:pt x="179" y="339"/>
                  </a:lnTo>
                  <a:lnTo>
                    <a:pt x="185" y="325"/>
                  </a:lnTo>
                  <a:lnTo>
                    <a:pt x="195" y="301"/>
                  </a:lnTo>
                  <a:lnTo>
                    <a:pt x="204" y="274"/>
                  </a:lnTo>
                  <a:lnTo>
                    <a:pt x="205" y="249"/>
                  </a:lnTo>
                  <a:lnTo>
                    <a:pt x="204" y="225"/>
                  </a:lnTo>
                  <a:lnTo>
                    <a:pt x="203" y="200"/>
                  </a:lnTo>
                  <a:lnTo>
                    <a:pt x="204" y="174"/>
                  </a:lnTo>
                  <a:lnTo>
                    <a:pt x="212" y="153"/>
                  </a:lnTo>
                  <a:lnTo>
                    <a:pt x="219" y="142"/>
                  </a:lnTo>
                  <a:lnTo>
                    <a:pt x="225" y="132"/>
                  </a:lnTo>
                  <a:lnTo>
                    <a:pt x="231" y="119"/>
                  </a:lnTo>
                  <a:lnTo>
                    <a:pt x="238" y="102"/>
                  </a:lnTo>
                  <a:lnTo>
                    <a:pt x="243" y="94"/>
                  </a:lnTo>
                  <a:lnTo>
                    <a:pt x="252" y="83"/>
                  </a:lnTo>
                  <a:lnTo>
                    <a:pt x="265" y="70"/>
                  </a:lnTo>
                  <a:lnTo>
                    <a:pt x="278" y="57"/>
                  </a:lnTo>
                  <a:lnTo>
                    <a:pt x="291" y="43"/>
                  </a:lnTo>
                  <a:lnTo>
                    <a:pt x="303" y="33"/>
                  </a:lnTo>
                  <a:lnTo>
                    <a:pt x="312" y="25"/>
                  </a:lnTo>
                  <a:lnTo>
                    <a:pt x="316" y="22"/>
                  </a:lnTo>
                  <a:lnTo>
                    <a:pt x="323" y="22"/>
                  </a:lnTo>
                  <a:lnTo>
                    <a:pt x="328" y="28"/>
                  </a:lnTo>
                  <a:lnTo>
                    <a:pt x="331" y="40"/>
                  </a:lnTo>
                  <a:lnTo>
                    <a:pt x="332" y="58"/>
                  </a:lnTo>
                  <a:lnTo>
                    <a:pt x="339" y="53"/>
                  </a:lnTo>
                  <a:lnTo>
                    <a:pt x="351" y="48"/>
                  </a:lnTo>
                  <a:lnTo>
                    <a:pt x="369" y="40"/>
                  </a:lnTo>
                  <a:lnTo>
                    <a:pt x="389" y="30"/>
                  </a:lnTo>
                  <a:lnTo>
                    <a:pt x="411" y="21"/>
                  </a:lnTo>
                  <a:lnTo>
                    <a:pt x="434" y="13"/>
                  </a:lnTo>
                  <a:lnTo>
                    <a:pt x="456" y="5"/>
                  </a:lnTo>
                  <a:lnTo>
                    <a:pt x="476" y="0"/>
                  </a:lnTo>
                  <a:lnTo>
                    <a:pt x="481" y="0"/>
                  </a:lnTo>
                  <a:lnTo>
                    <a:pt x="487" y="2"/>
                  </a:lnTo>
                  <a:lnTo>
                    <a:pt x="493" y="4"/>
                  </a:lnTo>
                  <a:lnTo>
                    <a:pt x="499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399" name="Freeform 41"/>
            <p:cNvSpPr>
              <a:spLocks/>
            </p:cNvSpPr>
            <p:nvPr/>
          </p:nvSpPr>
          <p:spPr bwMode="auto">
            <a:xfrm>
              <a:off x="2935" y="3095"/>
              <a:ext cx="100" cy="333"/>
            </a:xfrm>
            <a:custGeom>
              <a:avLst/>
              <a:gdLst>
                <a:gd name="T0" fmla="*/ 41 w 100"/>
                <a:gd name="T1" fmla="*/ 318 h 665"/>
                <a:gd name="T2" fmla="*/ 30 w 100"/>
                <a:gd name="T3" fmla="*/ 263 h 665"/>
                <a:gd name="T4" fmla="*/ 28 w 100"/>
                <a:gd name="T5" fmla="*/ 240 h 665"/>
                <a:gd name="T6" fmla="*/ 40 w 100"/>
                <a:gd name="T7" fmla="*/ 222 h 665"/>
                <a:gd name="T8" fmla="*/ 43 w 100"/>
                <a:gd name="T9" fmla="*/ 202 h 665"/>
                <a:gd name="T10" fmla="*/ 43 w 100"/>
                <a:gd name="T11" fmla="*/ 184 h 665"/>
                <a:gd name="T12" fmla="*/ 50 w 100"/>
                <a:gd name="T13" fmla="*/ 169 h 665"/>
                <a:gd name="T14" fmla="*/ 60 w 100"/>
                <a:gd name="T15" fmla="*/ 156 h 665"/>
                <a:gd name="T16" fmla="*/ 73 w 100"/>
                <a:gd name="T17" fmla="*/ 140 h 665"/>
                <a:gd name="T18" fmla="*/ 81 w 100"/>
                <a:gd name="T19" fmla="*/ 126 h 665"/>
                <a:gd name="T20" fmla="*/ 86 w 100"/>
                <a:gd name="T21" fmla="*/ 99 h 665"/>
                <a:gd name="T22" fmla="*/ 72 w 100"/>
                <a:gd name="T23" fmla="*/ 81 h 665"/>
                <a:gd name="T24" fmla="*/ 44 w 100"/>
                <a:gd name="T25" fmla="*/ 50 h 665"/>
                <a:gd name="T26" fmla="*/ 16 w 100"/>
                <a:gd name="T27" fmla="*/ 19 h 665"/>
                <a:gd name="T28" fmla="*/ 0 w 100"/>
                <a:gd name="T29" fmla="*/ 1 h 665"/>
                <a:gd name="T30" fmla="*/ 6 w 100"/>
                <a:gd name="T31" fmla="*/ 0 h 665"/>
                <a:gd name="T32" fmla="*/ 12 w 100"/>
                <a:gd name="T33" fmla="*/ 1 h 665"/>
                <a:gd name="T34" fmla="*/ 21 w 100"/>
                <a:gd name="T35" fmla="*/ 8 h 665"/>
                <a:gd name="T36" fmla="*/ 40 w 100"/>
                <a:gd name="T37" fmla="*/ 22 h 665"/>
                <a:gd name="T38" fmla="*/ 61 w 100"/>
                <a:gd name="T39" fmla="*/ 40 h 665"/>
                <a:gd name="T40" fmla="*/ 80 w 100"/>
                <a:gd name="T41" fmla="*/ 56 h 665"/>
                <a:gd name="T42" fmla="*/ 81 w 100"/>
                <a:gd name="T43" fmla="*/ 20 h 665"/>
                <a:gd name="T44" fmla="*/ 73 w 100"/>
                <a:gd name="T45" fmla="*/ 11 h 665"/>
                <a:gd name="T46" fmla="*/ 80 w 100"/>
                <a:gd name="T47" fmla="*/ 8 h 665"/>
                <a:gd name="T48" fmla="*/ 93 w 100"/>
                <a:gd name="T49" fmla="*/ 17 h 665"/>
                <a:gd name="T50" fmla="*/ 100 w 100"/>
                <a:gd name="T51" fmla="*/ 31 h 665"/>
                <a:gd name="T52" fmla="*/ 95 w 100"/>
                <a:gd name="T53" fmla="*/ 57 h 665"/>
                <a:gd name="T54" fmla="*/ 92 w 100"/>
                <a:gd name="T55" fmla="*/ 68 h 665"/>
                <a:gd name="T56" fmla="*/ 95 w 100"/>
                <a:gd name="T57" fmla="*/ 80 h 665"/>
                <a:gd name="T58" fmla="*/ 95 w 100"/>
                <a:gd name="T59" fmla="*/ 129 h 665"/>
                <a:gd name="T60" fmla="*/ 88 w 100"/>
                <a:gd name="T61" fmla="*/ 140 h 665"/>
                <a:gd name="T62" fmla="*/ 77 w 100"/>
                <a:gd name="T63" fmla="*/ 159 h 665"/>
                <a:gd name="T64" fmla="*/ 65 w 100"/>
                <a:gd name="T65" fmla="*/ 177 h 665"/>
                <a:gd name="T66" fmla="*/ 59 w 100"/>
                <a:gd name="T67" fmla="*/ 189 h 665"/>
                <a:gd name="T68" fmla="*/ 59 w 100"/>
                <a:gd name="T69" fmla="*/ 225 h 665"/>
                <a:gd name="T70" fmla="*/ 48 w 100"/>
                <a:gd name="T71" fmla="*/ 250 h 665"/>
                <a:gd name="T72" fmla="*/ 51 w 100"/>
                <a:gd name="T73" fmla="*/ 278 h 665"/>
                <a:gd name="T74" fmla="*/ 60 w 100"/>
                <a:gd name="T75" fmla="*/ 312 h 665"/>
                <a:gd name="T76" fmla="*/ 61 w 100"/>
                <a:gd name="T77" fmla="*/ 323 h 665"/>
                <a:gd name="T78" fmla="*/ 51 w 100"/>
                <a:gd name="T79" fmla="*/ 331 h 66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0"/>
                <a:gd name="T121" fmla="*/ 0 h 665"/>
                <a:gd name="T122" fmla="*/ 100 w 100"/>
                <a:gd name="T123" fmla="*/ 665 h 66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0" h="665">
                  <a:moveTo>
                    <a:pt x="47" y="665"/>
                  </a:moveTo>
                  <a:lnTo>
                    <a:pt x="41" y="635"/>
                  </a:lnTo>
                  <a:lnTo>
                    <a:pt x="36" y="579"/>
                  </a:lnTo>
                  <a:lnTo>
                    <a:pt x="30" y="525"/>
                  </a:lnTo>
                  <a:lnTo>
                    <a:pt x="27" y="501"/>
                  </a:lnTo>
                  <a:lnTo>
                    <a:pt x="28" y="480"/>
                  </a:lnTo>
                  <a:lnTo>
                    <a:pt x="34" y="462"/>
                  </a:lnTo>
                  <a:lnTo>
                    <a:pt x="40" y="443"/>
                  </a:lnTo>
                  <a:lnTo>
                    <a:pt x="41" y="421"/>
                  </a:lnTo>
                  <a:lnTo>
                    <a:pt x="43" y="404"/>
                  </a:lnTo>
                  <a:lnTo>
                    <a:pt x="43" y="386"/>
                  </a:lnTo>
                  <a:lnTo>
                    <a:pt x="43" y="367"/>
                  </a:lnTo>
                  <a:lnTo>
                    <a:pt x="46" y="349"/>
                  </a:lnTo>
                  <a:lnTo>
                    <a:pt x="50" y="338"/>
                  </a:lnTo>
                  <a:lnTo>
                    <a:pt x="54" y="326"/>
                  </a:lnTo>
                  <a:lnTo>
                    <a:pt x="60" y="311"/>
                  </a:lnTo>
                  <a:lnTo>
                    <a:pt x="67" y="295"/>
                  </a:lnTo>
                  <a:lnTo>
                    <a:pt x="73" y="279"/>
                  </a:lnTo>
                  <a:lnTo>
                    <a:pt x="78" y="265"/>
                  </a:lnTo>
                  <a:lnTo>
                    <a:pt x="81" y="252"/>
                  </a:lnTo>
                  <a:lnTo>
                    <a:pt x="84" y="244"/>
                  </a:lnTo>
                  <a:lnTo>
                    <a:pt x="86" y="198"/>
                  </a:lnTo>
                  <a:lnTo>
                    <a:pt x="81" y="185"/>
                  </a:lnTo>
                  <a:lnTo>
                    <a:pt x="72" y="162"/>
                  </a:lnTo>
                  <a:lnTo>
                    <a:pt x="59" y="132"/>
                  </a:lnTo>
                  <a:lnTo>
                    <a:pt x="44" y="99"/>
                  </a:lnTo>
                  <a:lnTo>
                    <a:pt x="28" y="65"/>
                  </a:lnTo>
                  <a:lnTo>
                    <a:pt x="16" y="37"/>
                  </a:lnTo>
                  <a:lnTo>
                    <a:pt x="5" y="14"/>
                  </a:lnTo>
                  <a:lnTo>
                    <a:pt x="0" y="1"/>
                  </a:lnTo>
                  <a:lnTo>
                    <a:pt x="3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2" y="1"/>
                  </a:lnTo>
                  <a:lnTo>
                    <a:pt x="14" y="5"/>
                  </a:lnTo>
                  <a:lnTo>
                    <a:pt x="21" y="15"/>
                  </a:lnTo>
                  <a:lnTo>
                    <a:pt x="30" y="28"/>
                  </a:lnTo>
                  <a:lnTo>
                    <a:pt x="40" y="43"/>
                  </a:lnTo>
                  <a:lnTo>
                    <a:pt x="51" y="62"/>
                  </a:lnTo>
                  <a:lnTo>
                    <a:pt x="61" y="79"/>
                  </a:lnTo>
                  <a:lnTo>
                    <a:pt x="72" y="96"/>
                  </a:lnTo>
                  <a:lnTo>
                    <a:pt x="80" y="111"/>
                  </a:lnTo>
                  <a:lnTo>
                    <a:pt x="83" y="50"/>
                  </a:lnTo>
                  <a:lnTo>
                    <a:pt x="81" y="40"/>
                  </a:lnTo>
                  <a:lnTo>
                    <a:pt x="78" y="31"/>
                  </a:lnTo>
                  <a:lnTo>
                    <a:pt x="73" y="22"/>
                  </a:lnTo>
                  <a:lnTo>
                    <a:pt x="70" y="12"/>
                  </a:lnTo>
                  <a:lnTo>
                    <a:pt x="80" y="16"/>
                  </a:lnTo>
                  <a:lnTo>
                    <a:pt x="87" y="24"/>
                  </a:lnTo>
                  <a:lnTo>
                    <a:pt x="93" y="34"/>
                  </a:lnTo>
                  <a:lnTo>
                    <a:pt x="99" y="45"/>
                  </a:lnTo>
                  <a:lnTo>
                    <a:pt x="100" y="62"/>
                  </a:lnTo>
                  <a:lnTo>
                    <a:pt x="98" y="88"/>
                  </a:lnTo>
                  <a:lnTo>
                    <a:pt x="95" y="113"/>
                  </a:lnTo>
                  <a:lnTo>
                    <a:pt x="94" y="124"/>
                  </a:lnTo>
                  <a:lnTo>
                    <a:pt x="92" y="135"/>
                  </a:lnTo>
                  <a:lnTo>
                    <a:pt x="93" y="146"/>
                  </a:lnTo>
                  <a:lnTo>
                    <a:pt x="95" y="160"/>
                  </a:lnTo>
                  <a:lnTo>
                    <a:pt x="99" y="173"/>
                  </a:lnTo>
                  <a:lnTo>
                    <a:pt x="95" y="258"/>
                  </a:lnTo>
                  <a:lnTo>
                    <a:pt x="93" y="266"/>
                  </a:lnTo>
                  <a:lnTo>
                    <a:pt x="88" y="280"/>
                  </a:lnTo>
                  <a:lnTo>
                    <a:pt x="83" y="297"/>
                  </a:lnTo>
                  <a:lnTo>
                    <a:pt x="77" y="317"/>
                  </a:lnTo>
                  <a:lnTo>
                    <a:pt x="71" y="335"/>
                  </a:lnTo>
                  <a:lnTo>
                    <a:pt x="65" y="353"/>
                  </a:lnTo>
                  <a:lnTo>
                    <a:pt x="61" y="367"/>
                  </a:lnTo>
                  <a:lnTo>
                    <a:pt x="59" y="377"/>
                  </a:lnTo>
                  <a:lnTo>
                    <a:pt x="58" y="423"/>
                  </a:lnTo>
                  <a:lnTo>
                    <a:pt x="59" y="449"/>
                  </a:lnTo>
                  <a:lnTo>
                    <a:pt x="54" y="474"/>
                  </a:lnTo>
                  <a:lnTo>
                    <a:pt x="48" y="500"/>
                  </a:lnTo>
                  <a:lnTo>
                    <a:pt x="48" y="527"/>
                  </a:lnTo>
                  <a:lnTo>
                    <a:pt x="51" y="555"/>
                  </a:lnTo>
                  <a:lnTo>
                    <a:pt x="56" y="591"/>
                  </a:lnTo>
                  <a:lnTo>
                    <a:pt x="60" y="624"/>
                  </a:lnTo>
                  <a:lnTo>
                    <a:pt x="64" y="643"/>
                  </a:lnTo>
                  <a:lnTo>
                    <a:pt x="61" y="646"/>
                  </a:lnTo>
                  <a:lnTo>
                    <a:pt x="57" y="655"/>
                  </a:lnTo>
                  <a:lnTo>
                    <a:pt x="51" y="662"/>
                  </a:lnTo>
                  <a:lnTo>
                    <a:pt x="47" y="66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00" name="Freeform 42"/>
            <p:cNvSpPr>
              <a:spLocks/>
            </p:cNvSpPr>
            <p:nvPr/>
          </p:nvSpPr>
          <p:spPr bwMode="auto">
            <a:xfrm>
              <a:off x="2270" y="3099"/>
              <a:ext cx="509" cy="536"/>
            </a:xfrm>
            <a:custGeom>
              <a:avLst/>
              <a:gdLst>
                <a:gd name="T0" fmla="*/ 239 w 509"/>
                <a:gd name="T1" fmla="*/ 13 h 1072"/>
                <a:gd name="T2" fmla="*/ 180 w 509"/>
                <a:gd name="T3" fmla="*/ 28 h 1072"/>
                <a:gd name="T4" fmla="*/ 147 w 509"/>
                <a:gd name="T5" fmla="*/ 51 h 1072"/>
                <a:gd name="T6" fmla="*/ 145 w 509"/>
                <a:gd name="T7" fmla="*/ 69 h 1072"/>
                <a:gd name="T8" fmla="*/ 167 w 509"/>
                <a:gd name="T9" fmla="*/ 75 h 1072"/>
                <a:gd name="T10" fmla="*/ 221 w 509"/>
                <a:gd name="T11" fmla="*/ 72 h 1072"/>
                <a:gd name="T12" fmla="*/ 288 w 509"/>
                <a:gd name="T13" fmla="*/ 70 h 1072"/>
                <a:gd name="T14" fmla="*/ 342 w 509"/>
                <a:gd name="T15" fmla="*/ 75 h 1072"/>
                <a:gd name="T16" fmla="*/ 373 w 509"/>
                <a:gd name="T17" fmla="*/ 92 h 1072"/>
                <a:gd name="T18" fmla="*/ 416 w 509"/>
                <a:gd name="T19" fmla="*/ 120 h 1072"/>
                <a:gd name="T20" fmla="*/ 465 w 509"/>
                <a:gd name="T21" fmla="*/ 137 h 1072"/>
                <a:gd name="T22" fmla="*/ 507 w 509"/>
                <a:gd name="T23" fmla="*/ 160 h 1072"/>
                <a:gd name="T24" fmla="*/ 480 w 509"/>
                <a:gd name="T25" fmla="*/ 155 h 1072"/>
                <a:gd name="T26" fmla="*/ 430 w 509"/>
                <a:gd name="T27" fmla="*/ 137 h 1072"/>
                <a:gd name="T28" fmla="*/ 408 w 509"/>
                <a:gd name="T29" fmla="*/ 156 h 1072"/>
                <a:gd name="T30" fmla="*/ 381 w 509"/>
                <a:gd name="T31" fmla="*/ 198 h 1072"/>
                <a:gd name="T32" fmla="*/ 353 w 509"/>
                <a:gd name="T33" fmla="*/ 222 h 1072"/>
                <a:gd name="T34" fmla="*/ 335 w 509"/>
                <a:gd name="T35" fmla="*/ 245 h 1072"/>
                <a:gd name="T36" fmla="*/ 315 w 509"/>
                <a:gd name="T37" fmla="*/ 267 h 1072"/>
                <a:gd name="T38" fmla="*/ 322 w 509"/>
                <a:gd name="T39" fmla="*/ 217 h 1072"/>
                <a:gd name="T40" fmla="*/ 343 w 509"/>
                <a:gd name="T41" fmla="*/ 168 h 1072"/>
                <a:gd name="T42" fmla="*/ 357 w 509"/>
                <a:gd name="T43" fmla="*/ 183 h 1072"/>
                <a:gd name="T44" fmla="*/ 380 w 509"/>
                <a:gd name="T45" fmla="*/ 146 h 1072"/>
                <a:gd name="T46" fmla="*/ 382 w 509"/>
                <a:gd name="T47" fmla="*/ 117 h 1072"/>
                <a:gd name="T48" fmla="*/ 348 w 509"/>
                <a:gd name="T49" fmla="*/ 90 h 1072"/>
                <a:gd name="T50" fmla="*/ 301 w 509"/>
                <a:gd name="T51" fmla="*/ 79 h 1072"/>
                <a:gd name="T52" fmla="*/ 214 w 509"/>
                <a:gd name="T53" fmla="*/ 83 h 1072"/>
                <a:gd name="T54" fmla="*/ 161 w 509"/>
                <a:gd name="T55" fmla="*/ 106 h 1072"/>
                <a:gd name="T56" fmla="*/ 67 w 509"/>
                <a:gd name="T57" fmla="*/ 206 h 1072"/>
                <a:gd name="T58" fmla="*/ 41 w 509"/>
                <a:gd name="T59" fmla="*/ 288 h 1072"/>
                <a:gd name="T60" fmla="*/ 127 w 509"/>
                <a:gd name="T61" fmla="*/ 353 h 1072"/>
                <a:gd name="T62" fmla="*/ 186 w 509"/>
                <a:gd name="T63" fmla="*/ 404 h 1072"/>
                <a:gd name="T64" fmla="*/ 153 w 509"/>
                <a:gd name="T65" fmla="*/ 395 h 1072"/>
                <a:gd name="T66" fmla="*/ 122 w 509"/>
                <a:gd name="T67" fmla="*/ 382 h 1072"/>
                <a:gd name="T68" fmla="*/ 92 w 509"/>
                <a:gd name="T69" fmla="*/ 519 h 1072"/>
                <a:gd name="T70" fmla="*/ 120 w 509"/>
                <a:gd name="T71" fmla="*/ 522 h 1072"/>
                <a:gd name="T72" fmla="*/ 155 w 509"/>
                <a:gd name="T73" fmla="*/ 524 h 1072"/>
                <a:gd name="T74" fmla="*/ 176 w 509"/>
                <a:gd name="T75" fmla="*/ 536 h 1072"/>
                <a:gd name="T76" fmla="*/ 108 w 509"/>
                <a:gd name="T77" fmla="*/ 531 h 1072"/>
                <a:gd name="T78" fmla="*/ 55 w 509"/>
                <a:gd name="T79" fmla="*/ 527 h 1072"/>
                <a:gd name="T80" fmla="*/ 74 w 509"/>
                <a:gd name="T81" fmla="*/ 450 h 1072"/>
                <a:gd name="T82" fmla="*/ 93 w 509"/>
                <a:gd name="T83" fmla="*/ 367 h 1072"/>
                <a:gd name="T84" fmla="*/ 53 w 509"/>
                <a:gd name="T85" fmla="*/ 338 h 1072"/>
                <a:gd name="T86" fmla="*/ 6 w 509"/>
                <a:gd name="T87" fmla="*/ 299 h 1072"/>
                <a:gd name="T88" fmla="*/ 21 w 509"/>
                <a:gd name="T89" fmla="*/ 223 h 1072"/>
                <a:gd name="T90" fmla="*/ 44 w 509"/>
                <a:gd name="T91" fmla="*/ 195 h 1072"/>
                <a:gd name="T92" fmla="*/ 61 w 509"/>
                <a:gd name="T93" fmla="*/ 175 h 1072"/>
                <a:gd name="T94" fmla="*/ 99 w 509"/>
                <a:gd name="T95" fmla="*/ 136 h 1072"/>
                <a:gd name="T96" fmla="*/ 145 w 509"/>
                <a:gd name="T97" fmla="*/ 94 h 1072"/>
                <a:gd name="T98" fmla="*/ 122 w 509"/>
                <a:gd name="T99" fmla="*/ 56 h 1072"/>
                <a:gd name="T100" fmla="*/ 145 w 509"/>
                <a:gd name="T101" fmla="*/ 34 h 1072"/>
                <a:gd name="T102" fmla="*/ 240 w 509"/>
                <a:gd name="T103" fmla="*/ 5 h 1072"/>
                <a:gd name="T104" fmla="*/ 319 w 509"/>
                <a:gd name="T105" fmla="*/ 1 h 107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09"/>
                <a:gd name="T160" fmla="*/ 0 h 1072"/>
                <a:gd name="T161" fmla="*/ 509 w 509"/>
                <a:gd name="T162" fmla="*/ 1072 h 107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09" h="1072">
                  <a:moveTo>
                    <a:pt x="323" y="12"/>
                  </a:moveTo>
                  <a:lnTo>
                    <a:pt x="290" y="16"/>
                  </a:lnTo>
                  <a:lnTo>
                    <a:pt x="262" y="22"/>
                  </a:lnTo>
                  <a:lnTo>
                    <a:pt x="239" y="27"/>
                  </a:lnTo>
                  <a:lnTo>
                    <a:pt x="219" y="34"/>
                  </a:lnTo>
                  <a:lnTo>
                    <a:pt x="203" y="41"/>
                  </a:lnTo>
                  <a:lnTo>
                    <a:pt x="190" y="48"/>
                  </a:lnTo>
                  <a:lnTo>
                    <a:pt x="180" y="56"/>
                  </a:lnTo>
                  <a:lnTo>
                    <a:pt x="173" y="63"/>
                  </a:lnTo>
                  <a:lnTo>
                    <a:pt x="160" y="79"/>
                  </a:lnTo>
                  <a:lnTo>
                    <a:pt x="153" y="92"/>
                  </a:lnTo>
                  <a:lnTo>
                    <a:pt x="147" y="102"/>
                  </a:lnTo>
                  <a:lnTo>
                    <a:pt x="142" y="115"/>
                  </a:lnTo>
                  <a:lnTo>
                    <a:pt x="142" y="123"/>
                  </a:lnTo>
                  <a:lnTo>
                    <a:pt x="143" y="131"/>
                  </a:lnTo>
                  <a:lnTo>
                    <a:pt x="145" y="139"/>
                  </a:lnTo>
                  <a:lnTo>
                    <a:pt x="148" y="146"/>
                  </a:lnTo>
                  <a:lnTo>
                    <a:pt x="152" y="148"/>
                  </a:lnTo>
                  <a:lnTo>
                    <a:pt x="158" y="150"/>
                  </a:lnTo>
                  <a:lnTo>
                    <a:pt x="167" y="150"/>
                  </a:lnTo>
                  <a:lnTo>
                    <a:pt x="178" y="148"/>
                  </a:lnTo>
                  <a:lnTo>
                    <a:pt x="192" y="147"/>
                  </a:lnTo>
                  <a:lnTo>
                    <a:pt x="206" y="146"/>
                  </a:lnTo>
                  <a:lnTo>
                    <a:pt x="221" y="144"/>
                  </a:lnTo>
                  <a:lnTo>
                    <a:pt x="237" y="143"/>
                  </a:lnTo>
                  <a:lnTo>
                    <a:pt x="255" y="141"/>
                  </a:lnTo>
                  <a:lnTo>
                    <a:pt x="272" y="140"/>
                  </a:lnTo>
                  <a:lnTo>
                    <a:pt x="288" y="140"/>
                  </a:lnTo>
                  <a:lnTo>
                    <a:pt x="303" y="140"/>
                  </a:lnTo>
                  <a:lnTo>
                    <a:pt x="319" y="141"/>
                  </a:lnTo>
                  <a:lnTo>
                    <a:pt x="332" y="145"/>
                  </a:lnTo>
                  <a:lnTo>
                    <a:pt x="342" y="150"/>
                  </a:lnTo>
                  <a:lnTo>
                    <a:pt x="351" y="155"/>
                  </a:lnTo>
                  <a:lnTo>
                    <a:pt x="356" y="160"/>
                  </a:lnTo>
                  <a:lnTo>
                    <a:pt x="364" y="170"/>
                  </a:lnTo>
                  <a:lnTo>
                    <a:pt x="373" y="184"/>
                  </a:lnTo>
                  <a:lnTo>
                    <a:pt x="383" y="199"/>
                  </a:lnTo>
                  <a:lnTo>
                    <a:pt x="394" y="215"/>
                  </a:lnTo>
                  <a:lnTo>
                    <a:pt x="406" y="229"/>
                  </a:lnTo>
                  <a:lnTo>
                    <a:pt x="416" y="241"/>
                  </a:lnTo>
                  <a:lnTo>
                    <a:pt x="427" y="248"/>
                  </a:lnTo>
                  <a:lnTo>
                    <a:pt x="438" y="254"/>
                  </a:lnTo>
                  <a:lnTo>
                    <a:pt x="451" y="264"/>
                  </a:lnTo>
                  <a:lnTo>
                    <a:pt x="465" y="275"/>
                  </a:lnTo>
                  <a:lnTo>
                    <a:pt x="478" y="288"/>
                  </a:lnTo>
                  <a:lnTo>
                    <a:pt x="490" y="301"/>
                  </a:lnTo>
                  <a:lnTo>
                    <a:pt x="501" y="312"/>
                  </a:lnTo>
                  <a:lnTo>
                    <a:pt x="507" y="321"/>
                  </a:lnTo>
                  <a:lnTo>
                    <a:pt x="509" y="329"/>
                  </a:lnTo>
                  <a:lnTo>
                    <a:pt x="502" y="325"/>
                  </a:lnTo>
                  <a:lnTo>
                    <a:pt x="493" y="318"/>
                  </a:lnTo>
                  <a:lnTo>
                    <a:pt x="480" y="310"/>
                  </a:lnTo>
                  <a:lnTo>
                    <a:pt x="467" y="299"/>
                  </a:lnTo>
                  <a:lnTo>
                    <a:pt x="454" y="290"/>
                  </a:lnTo>
                  <a:lnTo>
                    <a:pt x="441" y="282"/>
                  </a:lnTo>
                  <a:lnTo>
                    <a:pt x="430" y="274"/>
                  </a:lnTo>
                  <a:lnTo>
                    <a:pt x="422" y="269"/>
                  </a:lnTo>
                  <a:lnTo>
                    <a:pt x="420" y="277"/>
                  </a:lnTo>
                  <a:lnTo>
                    <a:pt x="415" y="292"/>
                  </a:lnTo>
                  <a:lnTo>
                    <a:pt x="408" y="313"/>
                  </a:lnTo>
                  <a:lnTo>
                    <a:pt x="401" y="335"/>
                  </a:lnTo>
                  <a:lnTo>
                    <a:pt x="394" y="358"/>
                  </a:lnTo>
                  <a:lnTo>
                    <a:pt x="387" y="380"/>
                  </a:lnTo>
                  <a:lnTo>
                    <a:pt x="381" y="396"/>
                  </a:lnTo>
                  <a:lnTo>
                    <a:pt x="377" y="405"/>
                  </a:lnTo>
                  <a:lnTo>
                    <a:pt x="371" y="416"/>
                  </a:lnTo>
                  <a:lnTo>
                    <a:pt x="362" y="430"/>
                  </a:lnTo>
                  <a:lnTo>
                    <a:pt x="353" y="445"/>
                  </a:lnTo>
                  <a:lnTo>
                    <a:pt x="347" y="454"/>
                  </a:lnTo>
                  <a:lnTo>
                    <a:pt x="343" y="466"/>
                  </a:lnTo>
                  <a:lnTo>
                    <a:pt x="340" y="478"/>
                  </a:lnTo>
                  <a:lnTo>
                    <a:pt x="335" y="490"/>
                  </a:lnTo>
                  <a:lnTo>
                    <a:pt x="332" y="502"/>
                  </a:lnTo>
                  <a:lnTo>
                    <a:pt x="327" y="514"/>
                  </a:lnTo>
                  <a:lnTo>
                    <a:pt x="321" y="524"/>
                  </a:lnTo>
                  <a:lnTo>
                    <a:pt x="315" y="534"/>
                  </a:lnTo>
                  <a:lnTo>
                    <a:pt x="307" y="545"/>
                  </a:lnTo>
                  <a:lnTo>
                    <a:pt x="307" y="529"/>
                  </a:lnTo>
                  <a:lnTo>
                    <a:pt x="314" y="487"/>
                  </a:lnTo>
                  <a:lnTo>
                    <a:pt x="322" y="435"/>
                  </a:lnTo>
                  <a:lnTo>
                    <a:pt x="329" y="389"/>
                  </a:lnTo>
                  <a:lnTo>
                    <a:pt x="334" y="294"/>
                  </a:lnTo>
                  <a:lnTo>
                    <a:pt x="337" y="306"/>
                  </a:lnTo>
                  <a:lnTo>
                    <a:pt x="343" y="337"/>
                  </a:lnTo>
                  <a:lnTo>
                    <a:pt x="348" y="370"/>
                  </a:lnTo>
                  <a:lnTo>
                    <a:pt x="350" y="384"/>
                  </a:lnTo>
                  <a:lnTo>
                    <a:pt x="353" y="378"/>
                  </a:lnTo>
                  <a:lnTo>
                    <a:pt x="357" y="367"/>
                  </a:lnTo>
                  <a:lnTo>
                    <a:pt x="362" y="351"/>
                  </a:lnTo>
                  <a:lnTo>
                    <a:pt x="368" y="333"/>
                  </a:lnTo>
                  <a:lnTo>
                    <a:pt x="374" y="312"/>
                  </a:lnTo>
                  <a:lnTo>
                    <a:pt x="380" y="292"/>
                  </a:lnTo>
                  <a:lnTo>
                    <a:pt x="383" y="273"/>
                  </a:lnTo>
                  <a:lnTo>
                    <a:pt x="387" y="257"/>
                  </a:lnTo>
                  <a:lnTo>
                    <a:pt x="386" y="248"/>
                  </a:lnTo>
                  <a:lnTo>
                    <a:pt x="382" y="235"/>
                  </a:lnTo>
                  <a:lnTo>
                    <a:pt x="375" y="221"/>
                  </a:lnTo>
                  <a:lnTo>
                    <a:pt x="367" y="207"/>
                  </a:lnTo>
                  <a:lnTo>
                    <a:pt x="357" y="193"/>
                  </a:lnTo>
                  <a:lnTo>
                    <a:pt x="348" y="181"/>
                  </a:lnTo>
                  <a:lnTo>
                    <a:pt x="340" y="171"/>
                  </a:lnTo>
                  <a:lnTo>
                    <a:pt x="333" y="165"/>
                  </a:lnTo>
                  <a:lnTo>
                    <a:pt x="320" y="160"/>
                  </a:lnTo>
                  <a:lnTo>
                    <a:pt x="301" y="159"/>
                  </a:lnTo>
                  <a:lnTo>
                    <a:pt x="280" y="159"/>
                  </a:lnTo>
                  <a:lnTo>
                    <a:pt x="257" y="160"/>
                  </a:lnTo>
                  <a:lnTo>
                    <a:pt x="234" y="162"/>
                  </a:lnTo>
                  <a:lnTo>
                    <a:pt x="214" y="166"/>
                  </a:lnTo>
                  <a:lnTo>
                    <a:pt x="199" y="168"/>
                  </a:lnTo>
                  <a:lnTo>
                    <a:pt x="188" y="170"/>
                  </a:lnTo>
                  <a:lnTo>
                    <a:pt x="179" y="183"/>
                  </a:lnTo>
                  <a:lnTo>
                    <a:pt x="161" y="213"/>
                  </a:lnTo>
                  <a:lnTo>
                    <a:pt x="139" y="257"/>
                  </a:lnTo>
                  <a:lnTo>
                    <a:pt x="114" y="307"/>
                  </a:lnTo>
                  <a:lnTo>
                    <a:pt x="89" y="362"/>
                  </a:lnTo>
                  <a:lnTo>
                    <a:pt x="67" y="413"/>
                  </a:lnTo>
                  <a:lnTo>
                    <a:pt x="51" y="457"/>
                  </a:lnTo>
                  <a:lnTo>
                    <a:pt x="41" y="490"/>
                  </a:lnTo>
                  <a:lnTo>
                    <a:pt x="35" y="555"/>
                  </a:lnTo>
                  <a:lnTo>
                    <a:pt x="41" y="576"/>
                  </a:lnTo>
                  <a:lnTo>
                    <a:pt x="57" y="605"/>
                  </a:lnTo>
                  <a:lnTo>
                    <a:pt x="78" y="638"/>
                  </a:lnTo>
                  <a:lnTo>
                    <a:pt x="101" y="673"/>
                  </a:lnTo>
                  <a:lnTo>
                    <a:pt x="127" y="707"/>
                  </a:lnTo>
                  <a:lnTo>
                    <a:pt x="152" y="736"/>
                  </a:lnTo>
                  <a:lnTo>
                    <a:pt x="172" y="757"/>
                  </a:lnTo>
                  <a:lnTo>
                    <a:pt x="187" y="766"/>
                  </a:lnTo>
                  <a:lnTo>
                    <a:pt x="186" y="809"/>
                  </a:lnTo>
                  <a:lnTo>
                    <a:pt x="180" y="808"/>
                  </a:lnTo>
                  <a:lnTo>
                    <a:pt x="172" y="804"/>
                  </a:lnTo>
                  <a:lnTo>
                    <a:pt x="162" y="798"/>
                  </a:lnTo>
                  <a:lnTo>
                    <a:pt x="153" y="791"/>
                  </a:lnTo>
                  <a:lnTo>
                    <a:pt x="142" y="783"/>
                  </a:lnTo>
                  <a:lnTo>
                    <a:pt x="134" y="775"/>
                  </a:lnTo>
                  <a:lnTo>
                    <a:pt x="127" y="770"/>
                  </a:lnTo>
                  <a:lnTo>
                    <a:pt x="122" y="764"/>
                  </a:lnTo>
                  <a:lnTo>
                    <a:pt x="115" y="809"/>
                  </a:lnTo>
                  <a:lnTo>
                    <a:pt x="106" y="898"/>
                  </a:lnTo>
                  <a:lnTo>
                    <a:pt x="96" y="987"/>
                  </a:lnTo>
                  <a:lnTo>
                    <a:pt x="92" y="1037"/>
                  </a:lnTo>
                  <a:lnTo>
                    <a:pt x="95" y="1038"/>
                  </a:lnTo>
                  <a:lnTo>
                    <a:pt x="101" y="1040"/>
                  </a:lnTo>
                  <a:lnTo>
                    <a:pt x="109" y="1042"/>
                  </a:lnTo>
                  <a:lnTo>
                    <a:pt x="120" y="1044"/>
                  </a:lnTo>
                  <a:lnTo>
                    <a:pt x="129" y="1046"/>
                  </a:lnTo>
                  <a:lnTo>
                    <a:pt x="140" y="1047"/>
                  </a:lnTo>
                  <a:lnTo>
                    <a:pt x="148" y="1048"/>
                  </a:lnTo>
                  <a:lnTo>
                    <a:pt x="155" y="1048"/>
                  </a:lnTo>
                  <a:lnTo>
                    <a:pt x="161" y="1054"/>
                  </a:lnTo>
                  <a:lnTo>
                    <a:pt x="169" y="1063"/>
                  </a:lnTo>
                  <a:lnTo>
                    <a:pt x="176" y="1070"/>
                  </a:lnTo>
                  <a:lnTo>
                    <a:pt x="176" y="1072"/>
                  </a:lnTo>
                  <a:lnTo>
                    <a:pt x="165" y="1070"/>
                  </a:lnTo>
                  <a:lnTo>
                    <a:pt x="147" y="1068"/>
                  </a:lnTo>
                  <a:lnTo>
                    <a:pt x="128" y="1065"/>
                  </a:lnTo>
                  <a:lnTo>
                    <a:pt x="108" y="1062"/>
                  </a:lnTo>
                  <a:lnTo>
                    <a:pt x="88" y="1059"/>
                  </a:lnTo>
                  <a:lnTo>
                    <a:pt x="72" y="1057"/>
                  </a:lnTo>
                  <a:lnTo>
                    <a:pt x="60" y="1054"/>
                  </a:lnTo>
                  <a:lnTo>
                    <a:pt x="55" y="1053"/>
                  </a:lnTo>
                  <a:lnTo>
                    <a:pt x="57" y="1040"/>
                  </a:lnTo>
                  <a:lnTo>
                    <a:pt x="61" y="1006"/>
                  </a:lnTo>
                  <a:lnTo>
                    <a:pt x="67" y="957"/>
                  </a:lnTo>
                  <a:lnTo>
                    <a:pt x="74" y="901"/>
                  </a:lnTo>
                  <a:lnTo>
                    <a:pt x="81" y="843"/>
                  </a:lnTo>
                  <a:lnTo>
                    <a:pt x="87" y="793"/>
                  </a:lnTo>
                  <a:lnTo>
                    <a:pt x="92" y="753"/>
                  </a:lnTo>
                  <a:lnTo>
                    <a:pt x="93" y="735"/>
                  </a:lnTo>
                  <a:lnTo>
                    <a:pt x="89" y="730"/>
                  </a:lnTo>
                  <a:lnTo>
                    <a:pt x="81" y="718"/>
                  </a:lnTo>
                  <a:lnTo>
                    <a:pt x="68" y="699"/>
                  </a:lnTo>
                  <a:lnTo>
                    <a:pt x="53" y="677"/>
                  </a:lnTo>
                  <a:lnTo>
                    <a:pt x="38" y="654"/>
                  </a:lnTo>
                  <a:lnTo>
                    <a:pt x="24" y="632"/>
                  </a:lnTo>
                  <a:lnTo>
                    <a:pt x="12" y="613"/>
                  </a:lnTo>
                  <a:lnTo>
                    <a:pt x="6" y="599"/>
                  </a:lnTo>
                  <a:lnTo>
                    <a:pt x="0" y="561"/>
                  </a:lnTo>
                  <a:lnTo>
                    <a:pt x="1" y="522"/>
                  </a:lnTo>
                  <a:lnTo>
                    <a:pt x="10" y="483"/>
                  </a:lnTo>
                  <a:lnTo>
                    <a:pt x="21" y="447"/>
                  </a:lnTo>
                  <a:lnTo>
                    <a:pt x="26" y="435"/>
                  </a:lnTo>
                  <a:lnTo>
                    <a:pt x="32" y="422"/>
                  </a:lnTo>
                  <a:lnTo>
                    <a:pt x="38" y="405"/>
                  </a:lnTo>
                  <a:lnTo>
                    <a:pt x="44" y="390"/>
                  </a:lnTo>
                  <a:lnTo>
                    <a:pt x="49" y="377"/>
                  </a:lnTo>
                  <a:lnTo>
                    <a:pt x="54" y="364"/>
                  </a:lnTo>
                  <a:lnTo>
                    <a:pt x="59" y="355"/>
                  </a:lnTo>
                  <a:lnTo>
                    <a:pt x="61" y="350"/>
                  </a:lnTo>
                  <a:lnTo>
                    <a:pt x="66" y="340"/>
                  </a:lnTo>
                  <a:lnTo>
                    <a:pt x="74" y="321"/>
                  </a:lnTo>
                  <a:lnTo>
                    <a:pt x="86" y="298"/>
                  </a:lnTo>
                  <a:lnTo>
                    <a:pt x="99" y="273"/>
                  </a:lnTo>
                  <a:lnTo>
                    <a:pt x="113" y="248"/>
                  </a:lnTo>
                  <a:lnTo>
                    <a:pt x="126" y="222"/>
                  </a:lnTo>
                  <a:lnTo>
                    <a:pt x="136" y="203"/>
                  </a:lnTo>
                  <a:lnTo>
                    <a:pt x="145" y="188"/>
                  </a:lnTo>
                  <a:lnTo>
                    <a:pt x="131" y="171"/>
                  </a:lnTo>
                  <a:lnTo>
                    <a:pt x="122" y="153"/>
                  </a:lnTo>
                  <a:lnTo>
                    <a:pt x="119" y="133"/>
                  </a:lnTo>
                  <a:lnTo>
                    <a:pt x="122" y="112"/>
                  </a:lnTo>
                  <a:lnTo>
                    <a:pt x="127" y="100"/>
                  </a:lnTo>
                  <a:lnTo>
                    <a:pt x="132" y="87"/>
                  </a:lnTo>
                  <a:lnTo>
                    <a:pt x="138" y="77"/>
                  </a:lnTo>
                  <a:lnTo>
                    <a:pt x="145" y="67"/>
                  </a:lnTo>
                  <a:lnTo>
                    <a:pt x="162" y="49"/>
                  </a:lnTo>
                  <a:lnTo>
                    <a:pt x="186" y="34"/>
                  </a:lnTo>
                  <a:lnTo>
                    <a:pt x="212" y="22"/>
                  </a:lnTo>
                  <a:lnTo>
                    <a:pt x="240" y="11"/>
                  </a:lnTo>
                  <a:lnTo>
                    <a:pt x="267" y="3"/>
                  </a:lnTo>
                  <a:lnTo>
                    <a:pt x="290" y="0"/>
                  </a:lnTo>
                  <a:lnTo>
                    <a:pt x="308" y="0"/>
                  </a:lnTo>
                  <a:lnTo>
                    <a:pt x="319" y="3"/>
                  </a:lnTo>
                  <a:lnTo>
                    <a:pt x="323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01" name="Freeform 43"/>
            <p:cNvSpPr>
              <a:spLocks/>
            </p:cNvSpPr>
            <p:nvPr/>
          </p:nvSpPr>
          <p:spPr bwMode="auto">
            <a:xfrm>
              <a:off x="2431" y="3125"/>
              <a:ext cx="209" cy="42"/>
            </a:xfrm>
            <a:custGeom>
              <a:avLst/>
              <a:gdLst>
                <a:gd name="T0" fmla="*/ 26 w 209"/>
                <a:gd name="T1" fmla="*/ 25 h 86"/>
                <a:gd name="T2" fmla="*/ 33 w 209"/>
                <a:gd name="T3" fmla="*/ 25 h 86"/>
                <a:gd name="T4" fmla="*/ 48 w 209"/>
                <a:gd name="T5" fmla="*/ 25 h 86"/>
                <a:gd name="T6" fmla="*/ 67 w 209"/>
                <a:gd name="T7" fmla="*/ 24 h 86"/>
                <a:gd name="T8" fmla="*/ 88 w 209"/>
                <a:gd name="T9" fmla="*/ 22 h 86"/>
                <a:gd name="T10" fmla="*/ 109 w 209"/>
                <a:gd name="T11" fmla="*/ 21 h 86"/>
                <a:gd name="T12" fmla="*/ 127 w 209"/>
                <a:gd name="T13" fmla="*/ 20 h 86"/>
                <a:gd name="T14" fmla="*/ 140 w 209"/>
                <a:gd name="T15" fmla="*/ 20 h 86"/>
                <a:gd name="T16" fmla="*/ 145 w 209"/>
                <a:gd name="T17" fmla="*/ 19 h 86"/>
                <a:gd name="T18" fmla="*/ 154 w 209"/>
                <a:gd name="T19" fmla="*/ 20 h 86"/>
                <a:gd name="T20" fmla="*/ 165 w 209"/>
                <a:gd name="T21" fmla="*/ 23 h 86"/>
                <a:gd name="T22" fmla="*/ 175 w 209"/>
                <a:gd name="T23" fmla="*/ 25 h 86"/>
                <a:gd name="T24" fmla="*/ 186 w 209"/>
                <a:gd name="T25" fmla="*/ 29 h 86"/>
                <a:gd name="T26" fmla="*/ 195 w 209"/>
                <a:gd name="T27" fmla="*/ 33 h 86"/>
                <a:gd name="T28" fmla="*/ 202 w 209"/>
                <a:gd name="T29" fmla="*/ 37 h 86"/>
                <a:gd name="T30" fmla="*/ 207 w 209"/>
                <a:gd name="T31" fmla="*/ 40 h 86"/>
                <a:gd name="T32" fmla="*/ 209 w 209"/>
                <a:gd name="T33" fmla="*/ 42 h 86"/>
                <a:gd name="T34" fmla="*/ 207 w 209"/>
                <a:gd name="T35" fmla="*/ 42 h 86"/>
                <a:gd name="T36" fmla="*/ 205 w 209"/>
                <a:gd name="T37" fmla="*/ 41 h 86"/>
                <a:gd name="T38" fmla="*/ 200 w 209"/>
                <a:gd name="T39" fmla="*/ 39 h 86"/>
                <a:gd name="T40" fmla="*/ 195 w 209"/>
                <a:gd name="T41" fmla="*/ 37 h 86"/>
                <a:gd name="T42" fmla="*/ 189 w 209"/>
                <a:gd name="T43" fmla="*/ 35 h 86"/>
                <a:gd name="T44" fmla="*/ 183 w 209"/>
                <a:gd name="T45" fmla="*/ 33 h 86"/>
                <a:gd name="T46" fmla="*/ 179 w 209"/>
                <a:gd name="T47" fmla="*/ 31 h 86"/>
                <a:gd name="T48" fmla="*/ 173 w 209"/>
                <a:gd name="T49" fmla="*/ 31 h 86"/>
                <a:gd name="T50" fmla="*/ 162 w 209"/>
                <a:gd name="T51" fmla="*/ 27 h 86"/>
                <a:gd name="T52" fmla="*/ 146 w 209"/>
                <a:gd name="T53" fmla="*/ 26 h 86"/>
                <a:gd name="T54" fmla="*/ 126 w 209"/>
                <a:gd name="T55" fmla="*/ 27 h 86"/>
                <a:gd name="T56" fmla="*/ 102 w 209"/>
                <a:gd name="T57" fmla="*/ 28 h 86"/>
                <a:gd name="T58" fmla="*/ 78 w 209"/>
                <a:gd name="T59" fmla="*/ 30 h 86"/>
                <a:gd name="T60" fmla="*/ 52 w 209"/>
                <a:gd name="T61" fmla="*/ 32 h 86"/>
                <a:gd name="T62" fmla="*/ 27 w 209"/>
                <a:gd name="T63" fmla="*/ 33 h 86"/>
                <a:gd name="T64" fmla="*/ 5 w 209"/>
                <a:gd name="T65" fmla="*/ 33 h 86"/>
                <a:gd name="T66" fmla="*/ 2 w 209"/>
                <a:gd name="T67" fmla="*/ 32 h 86"/>
                <a:gd name="T68" fmla="*/ 1 w 209"/>
                <a:gd name="T69" fmla="*/ 30 h 86"/>
                <a:gd name="T70" fmla="*/ 0 w 209"/>
                <a:gd name="T71" fmla="*/ 28 h 86"/>
                <a:gd name="T72" fmla="*/ 0 w 209"/>
                <a:gd name="T73" fmla="*/ 26 h 86"/>
                <a:gd name="T74" fmla="*/ 6 w 209"/>
                <a:gd name="T75" fmla="*/ 22 h 86"/>
                <a:gd name="T76" fmla="*/ 13 w 209"/>
                <a:gd name="T77" fmla="*/ 18 h 86"/>
                <a:gd name="T78" fmla="*/ 22 w 209"/>
                <a:gd name="T79" fmla="*/ 14 h 86"/>
                <a:gd name="T80" fmla="*/ 31 w 209"/>
                <a:gd name="T81" fmla="*/ 10 h 86"/>
                <a:gd name="T82" fmla="*/ 40 w 209"/>
                <a:gd name="T83" fmla="*/ 6 h 86"/>
                <a:gd name="T84" fmla="*/ 47 w 209"/>
                <a:gd name="T85" fmla="*/ 3 h 86"/>
                <a:gd name="T86" fmla="*/ 52 w 209"/>
                <a:gd name="T87" fmla="*/ 1 h 86"/>
                <a:gd name="T88" fmla="*/ 54 w 209"/>
                <a:gd name="T89" fmla="*/ 0 h 86"/>
                <a:gd name="T90" fmla="*/ 52 w 209"/>
                <a:gd name="T91" fmla="*/ 4 h 86"/>
                <a:gd name="T92" fmla="*/ 41 w 209"/>
                <a:gd name="T93" fmla="*/ 13 h 86"/>
                <a:gd name="T94" fmla="*/ 31 w 209"/>
                <a:gd name="T95" fmla="*/ 21 h 86"/>
                <a:gd name="T96" fmla="*/ 26 w 209"/>
                <a:gd name="T97" fmla="*/ 25 h 8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09"/>
                <a:gd name="T148" fmla="*/ 0 h 86"/>
                <a:gd name="T149" fmla="*/ 209 w 209"/>
                <a:gd name="T150" fmla="*/ 86 h 8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09" h="86">
                  <a:moveTo>
                    <a:pt x="26" y="52"/>
                  </a:moveTo>
                  <a:lnTo>
                    <a:pt x="33" y="52"/>
                  </a:lnTo>
                  <a:lnTo>
                    <a:pt x="48" y="51"/>
                  </a:lnTo>
                  <a:lnTo>
                    <a:pt x="67" y="49"/>
                  </a:lnTo>
                  <a:lnTo>
                    <a:pt x="88" y="45"/>
                  </a:lnTo>
                  <a:lnTo>
                    <a:pt x="109" y="43"/>
                  </a:lnTo>
                  <a:lnTo>
                    <a:pt x="127" y="41"/>
                  </a:lnTo>
                  <a:lnTo>
                    <a:pt x="140" y="40"/>
                  </a:lnTo>
                  <a:lnTo>
                    <a:pt x="145" y="38"/>
                  </a:lnTo>
                  <a:lnTo>
                    <a:pt x="154" y="41"/>
                  </a:lnTo>
                  <a:lnTo>
                    <a:pt x="165" y="47"/>
                  </a:lnTo>
                  <a:lnTo>
                    <a:pt x="175" y="52"/>
                  </a:lnTo>
                  <a:lnTo>
                    <a:pt x="186" y="60"/>
                  </a:lnTo>
                  <a:lnTo>
                    <a:pt x="195" y="68"/>
                  </a:lnTo>
                  <a:lnTo>
                    <a:pt x="202" y="75"/>
                  </a:lnTo>
                  <a:lnTo>
                    <a:pt x="207" y="81"/>
                  </a:lnTo>
                  <a:lnTo>
                    <a:pt x="209" y="86"/>
                  </a:lnTo>
                  <a:lnTo>
                    <a:pt x="207" y="86"/>
                  </a:lnTo>
                  <a:lnTo>
                    <a:pt x="205" y="83"/>
                  </a:lnTo>
                  <a:lnTo>
                    <a:pt x="200" y="80"/>
                  </a:lnTo>
                  <a:lnTo>
                    <a:pt x="195" y="75"/>
                  </a:lnTo>
                  <a:lnTo>
                    <a:pt x="189" y="71"/>
                  </a:lnTo>
                  <a:lnTo>
                    <a:pt x="183" y="67"/>
                  </a:lnTo>
                  <a:lnTo>
                    <a:pt x="179" y="64"/>
                  </a:lnTo>
                  <a:lnTo>
                    <a:pt x="173" y="63"/>
                  </a:lnTo>
                  <a:lnTo>
                    <a:pt x="162" y="56"/>
                  </a:lnTo>
                  <a:lnTo>
                    <a:pt x="146" y="53"/>
                  </a:lnTo>
                  <a:lnTo>
                    <a:pt x="126" y="55"/>
                  </a:lnTo>
                  <a:lnTo>
                    <a:pt x="102" y="57"/>
                  </a:lnTo>
                  <a:lnTo>
                    <a:pt x="78" y="62"/>
                  </a:lnTo>
                  <a:lnTo>
                    <a:pt x="52" y="65"/>
                  </a:lnTo>
                  <a:lnTo>
                    <a:pt x="27" y="67"/>
                  </a:lnTo>
                  <a:lnTo>
                    <a:pt x="5" y="67"/>
                  </a:lnTo>
                  <a:lnTo>
                    <a:pt x="2" y="65"/>
                  </a:lnTo>
                  <a:lnTo>
                    <a:pt x="1" y="62"/>
                  </a:lnTo>
                  <a:lnTo>
                    <a:pt x="0" y="58"/>
                  </a:lnTo>
                  <a:lnTo>
                    <a:pt x="0" y="53"/>
                  </a:lnTo>
                  <a:lnTo>
                    <a:pt x="6" y="45"/>
                  </a:lnTo>
                  <a:lnTo>
                    <a:pt x="13" y="37"/>
                  </a:lnTo>
                  <a:lnTo>
                    <a:pt x="22" y="28"/>
                  </a:lnTo>
                  <a:lnTo>
                    <a:pt x="31" y="20"/>
                  </a:lnTo>
                  <a:lnTo>
                    <a:pt x="40" y="12"/>
                  </a:lnTo>
                  <a:lnTo>
                    <a:pt x="47" y="6"/>
                  </a:lnTo>
                  <a:lnTo>
                    <a:pt x="52" y="2"/>
                  </a:lnTo>
                  <a:lnTo>
                    <a:pt x="54" y="0"/>
                  </a:lnTo>
                  <a:lnTo>
                    <a:pt x="52" y="9"/>
                  </a:lnTo>
                  <a:lnTo>
                    <a:pt x="41" y="26"/>
                  </a:lnTo>
                  <a:lnTo>
                    <a:pt x="31" y="44"/>
                  </a:lnTo>
                  <a:lnTo>
                    <a:pt x="26" y="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02" name="Freeform 44"/>
            <p:cNvSpPr>
              <a:spLocks/>
            </p:cNvSpPr>
            <p:nvPr/>
          </p:nvSpPr>
          <p:spPr bwMode="auto">
            <a:xfrm>
              <a:off x="2408" y="3269"/>
              <a:ext cx="564" cy="201"/>
            </a:xfrm>
            <a:custGeom>
              <a:avLst/>
              <a:gdLst>
                <a:gd name="T0" fmla="*/ 325 w 564"/>
                <a:gd name="T1" fmla="*/ 39 h 403"/>
                <a:gd name="T2" fmla="*/ 302 w 564"/>
                <a:gd name="T3" fmla="*/ 65 h 403"/>
                <a:gd name="T4" fmla="*/ 263 w 564"/>
                <a:gd name="T5" fmla="*/ 93 h 403"/>
                <a:gd name="T6" fmla="*/ 218 w 564"/>
                <a:gd name="T7" fmla="*/ 118 h 403"/>
                <a:gd name="T8" fmla="*/ 255 w 564"/>
                <a:gd name="T9" fmla="*/ 136 h 403"/>
                <a:gd name="T10" fmla="*/ 309 w 564"/>
                <a:gd name="T11" fmla="*/ 161 h 403"/>
                <a:gd name="T12" fmla="*/ 332 w 564"/>
                <a:gd name="T13" fmla="*/ 174 h 403"/>
                <a:gd name="T14" fmla="*/ 357 w 564"/>
                <a:gd name="T15" fmla="*/ 181 h 403"/>
                <a:gd name="T16" fmla="*/ 386 w 564"/>
                <a:gd name="T17" fmla="*/ 186 h 403"/>
                <a:gd name="T18" fmla="*/ 446 w 564"/>
                <a:gd name="T19" fmla="*/ 191 h 403"/>
                <a:gd name="T20" fmla="*/ 494 w 564"/>
                <a:gd name="T21" fmla="*/ 190 h 403"/>
                <a:gd name="T22" fmla="*/ 539 w 564"/>
                <a:gd name="T23" fmla="*/ 183 h 403"/>
                <a:gd name="T24" fmla="*/ 559 w 564"/>
                <a:gd name="T25" fmla="*/ 184 h 403"/>
                <a:gd name="T26" fmla="*/ 526 w 564"/>
                <a:gd name="T27" fmla="*/ 191 h 403"/>
                <a:gd name="T28" fmla="*/ 487 w 564"/>
                <a:gd name="T29" fmla="*/ 197 h 403"/>
                <a:gd name="T30" fmla="*/ 437 w 564"/>
                <a:gd name="T31" fmla="*/ 201 h 403"/>
                <a:gd name="T32" fmla="*/ 380 w 564"/>
                <a:gd name="T33" fmla="*/ 196 h 403"/>
                <a:gd name="T34" fmla="*/ 326 w 564"/>
                <a:gd name="T35" fmla="*/ 185 h 403"/>
                <a:gd name="T36" fmla="*/ 286 w 564"/>
                <a:gd name="T37" fmla="*/ 185 h 403"/>
                <a:gd name="T38" fmla="*/ 280 w 564"/>
                <a:gd name="T39" fmla="*/ 179 h 403"/>
                <a:gd name="T40" fmla="*/ 290 w 564"/>
                <a:gd name="T41" fmla="*/ 169 h 403"/>
                <a:gd name="T42" fmla="*/ 271 w 564"/>
                <a:gd name="T43" fmla="*/ 171 h 403"/>
                <a:gd name="T44" fmla="*/ 252 w 564"/>
                <a:gd name="T45" fmla="*/ 178 h 403"/>
                <a:gd name="T46" fmla="*/ 233 w 564"/>
                <a:gd name="T47" fmla="*/ 184 h 403"/>
                <a:gd name="T48" fmla="*/ 226 w 564"/>
                <a:gd name="T49" fmla="*/ 178 h 403"/>
                <a:gd name="T50" fmla="*/ 245 w 564"/>
                <a:gd name="T51" fmla="*/ 165 h 403"/>
                <a:gd name="T52" fmla="*/ 231 w 564"/>
                <a:gd name="T53" fmla="*/ 151 h 403"/>
                <a:gd name="T54" fmla="*/ 151 w 564"/>
                <a:gd name="T55" fmla="*/ 126 h 403"/>
                <a:gd name="T56" fmla="*/ 97 w 564"/>
                <a:gd name="T57" fmla="*/ 125 h 403"/>
                <a:gd name="T58" fmla="*/ 28 w 564"/>
                <a:gd name="T59" fmla="*/ 142 h 403"/>
                <a:gd name="T60" fmla="*/ 37 w 564"/>
                <a:gd name="T61" fmla="*/ 146 h 403"/>
                <a:gd name="T62" fmla="*/ 36 w 564"/>
                <a:gd name="T63" fmla="*/ 149 h 403"/>
                <a:gd name="T64" fmla="*/ 16 w 564"/>
                <a:gd name="T65" fmla="*/ 156 h 403"/>
                <a:gd name="T66" fmla="*/ 3 w 564"/>
                <a:gd name="T67" fmla="*/ 150 h 403"/>
                <a:gd name="T68" fmla="*/ 41 w 564"/>
                <a:gd name="T69" fmla="*/ 129 h 403"/>
                <a:gd name="T70" fmla="*/ 95 w 564"/>
                <a:gd name="T71" fmla="*/ 111 h 403"/>
                <a:gd name="T72" fmla="*/ 65 w 564"/>
                <a:gd name="T73" fmla="*/ 106 h 403"/>
                <a:gd name="T74" fmla="*/ 24 w 564"/>
                <a:gd name="T75" fmla="*/ 104 h 403"/>
                <a:gd name="T76" fmla="*/ 7 w 564"/>
                <a:gd name="T77" fmla="*/ 108 h 403"/>
                <a:gd name="T78" fmla="*/ 0 w 564"/>
                <a:gd name="T79" fmla="*/ 103 h 403"/>
                <a:gd name="T80" fmla="*/ 17 w 564"/>
                <a:gd name="T81" fmla="*/ 96 h 403"/>
                <a:gd name="T82" fmla="*/ 43 w 564"/>
                <a:gd name="T83" fmla="*/ 93 h 403"/>
                <a:gd name="T84" fmla="*/ 85 w 564"/>
                <a:gd name="T85" fmla="*/ 98 h 403"/>
                <a:gd name="T86" fmla="*/ 124 w 564"/>
                <a:gd name="T87" fmla="*/ 106 h 403"/>
                <a:gd name="T88" fmla="*/ 141 w 564"/>
                <a:gd name="T89" fmla="*/ 108 h 403"/>
                <a:gd name="T90" fmla="*/ 184 w 564"/>
                <a:gd name="T91" fmla="*/ 113 h 403"/>
                <a:gd name="T92" fmla="*/ 212 w 564"/>
                <a:gd name="T93" fmla="*/ 105 h 403"/>
                <a:gd name="T94" fmla="*/ 275 w 564"/>
                <a:gd name="T95" fmla="*/ 55 h 403"/>
                <a:gd name="T96" fmla="*/ 315 w 564"/>
                <a:gd name="T97" fmla="*/ 12 h 403"/>
                <a:gd name="T98" fmla="*/ 330 w 564"/>
                <a:gd name="T99" fmla="*/ 7 h 40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64"/>
                <a:gd name="T151" fmla="*/ 0 h 403"/>
                <a:gd name="T152" fmla="*/ 564 w 564"/>
                <a:gd name="T153" fmla="*/ 403 h 40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64" h="403">
                  <a:moveTo>
                    <a:pt x="332" y="35"/>
                  </a:moveTo>
                  <a:lnTo>
                    <a:pt x="331" y="50"/>
                  </a:lnTo>
                  <a:lnTo>
                    <a:pt x="329" y="64"/>
                  </a:lnTo>
                  <a:lnTo>
                    <a:pt x="325" y="78"/>
                  </a:lnTo>
                  <a:lnTo>
                    <a:pt x="320" y="92"/>
                  </a:lnTo>
                  <a:lnTo>
                    <a:pt x="315" y="106"/>
                  </a:lnTo>
                  <a:lnTo>
                    <a:pt x="309" y="118"/>
                  </a:lnTo>
                  <a:lnTo>
                    <a:pt x="302" y="131"/>
                  </a:lnTo>
                  <a:lnTo>
                    <a:pt x="295" y="142"/>
                  </a:lnTo>
                  <a:lnTo>
                    <a:pt x="286" y="156"/>
                  </a:lnTo>
                  <a:lnTo>
                    <a:pt x="276" y="171"/>
                  </a:lnTo>
                  <a:lnTo>
                    <a:pt x="263" y="187"/>
                  </a:lnTo>
                  <a:lnTo>
                    <a:pt x="250" y="204"/>
                  </a:lnTo>
                  <a:lnTo>
                    <a:pt x="237" y="217"/>
                  </a:lnTo>
                  <a:lnTo>
                    <a:pt x="226" y="229"/>
                  </a:lnTo>
                  <a:lnTo>
                    <a:pt x="218" y="237"/>
                  </a:lnTo>
                  <a:lnTo>
                    <a:pt x="213" y="240"/>
                  </a:lnTo>
                  <a:lnTo>
                    <a:pt x="224" y="247"/>
                  </a:lnTo>
                  <a:lnTo>
                    <a:pt x="239" y="258"/>
                  </a:lnTo>
                  <a:lnTo>
                    <a:pt x="255" y="272"/>
                  </a:lnTo>
                  <a:lnTo>
                    <a:pt x="272" y="287"/>
                  </a:lnTo>
                  <a:lnTo>
                    <a:pt x="288" y="300"/>
                  </a:lnTo>
                  <a:lnTo>
                    <a:pt x="300" y="313"/>
                  </a:lnTo>
                  <a:lnTo>
                    <a:pt x="309" y="322"/>
                  </a:lnTo>
                  <a:lnTo>
                    <a:pt x="312" y="326"/>
                  </a:lnTo>
                  <a:lnTo>
                    <a:pt x="327" y="342"/>
                  </a:lnTo>
                  <a:lnTo>
                    <a:pt x="329" y="344"/>
                  </a:lnTo>
                  <a:lnTo>
                    <a:pt x="332" y="348"/>
                  </a:lnTo>
                  <a:lnTo>
                    <a:pt x="337" y="351"/>
                  </a:lnTo>
                  <a:lnTo>
                    <a:pt x="343" y="356"/>
                  </a:lnTo>
                  <a:lnTo>
                    <a:pt x="350" y="359"/>
                  </a:lnTo>
                  <a:lnTo>
                    <a:pt x="357" y="363"/>
                  </a:lnTo>
                  <a:lnTo>
                    <a:pt x="364" y="365"/>
                  </a:lnTo>
                  <a:lnTo>
                    <a:pt x="370" y="366"/>
                  </a:lnTo>
                  <a:lnTo>
                    <a:pt x="376" y="368"/>
                  </a:lnTo>
                  <a:lnTo>
                    <a:pt x="386" y="372"/>
                  </a:lnTo>
                  <a:lnTo>
                    <a:pt x="400" y="375"/>
                  </a:lnTo>
                  <a:lnTo>
                    <a:pt x="414" y="378"/>
                  </a:lnTo>
                  <a:lnTo>
                    <a:pt x="431" y="381"/>
                  </a:lnTo>
                  <a:lnTo>
                    <a:pt x="446" y="383"/>
                  </a:lnTo>
                  <a:lnTo>
                    <a:pt x="459" y="383"/>
                  </a:lnTo>
                  <a:lnTo>
                    <a:pt x="470" y="383"/>
                  </a:lnTo>
                  <a:lnTo>
                    <a:pt x="483" y="382"/>
                  </a:lnTo>
                  <a:lnTo>
                    <a:pt x="494" y="380"/>
                  </a:lnTo>
                  <a:lnTo>
                    <a:pt x="505" y="376"/>
                  </a:lnTo>
                  <a:lnTo>
                    <a:pt x="517" y="373"/>
                  </a:lnTo>
                  <a:lnTo>
                    <a:pt x="528" y="370"/>
                  </a:lnTo>
                  <a:lnTo>
                    <a:pt x="539" y="367"/>
                  </a:lnTo>
                  <a:lnTo>
                    <a:pt x="551" y="365"/>
                  </a:lnTo>
                  <a:lnTo>
                    <a:pt x="564" y="365"/>
                  </a:lnTo>
                  <a:lnTo>
                    <a:pt x="564" y="366"/>
                  </a:lnTo>
                  <a:lnTo>
                    <a:pt x="559" y="368"/>
                  </a:lnTo>
                  <a:lnTo>
                    <a:pt x="553" y="372"/>
                  </a:lnTo>
                  <a:lnTo>
                    <a:pt x="545" y="374"/>
                  </a:lnTo>
                  <a:lnTo>
                    <a:pt x="535" y="379"/>
                  </a:lnTo>
                  <a:lnTo>
                    <a:pt x="526" y="382"/>
                  </a:lnTo>
                  <a:lnTo>
                    <a:pt x="518" y="384"/>
                  </a:lnTo>
                  <a:lnTo>
                    <a:pt x="511" y="388"/>
                  </a:lnTo>
                  <a:lnTo>
                    <a:pt x="499" y="391"/>
                  </a:lnTo>
                  <a:lnTo>
                    <a:pt x="487" y="395"/>
                  </a:lnTo>
                  <a:lnTo>
                    <a:pt x="474" y="398"/>
                  </a:lnTo>
                  <a:lnTo>
                    <a:pt x="463" y="401"/>
                  </a:lnTo>
                  <a:lnTo>
                    <a:pt x="450" y="402"/>
                  </a:lnTo>
                  <a:lnTo>
                    <a:pt x="437" y="403"/>
                  </a:lnTo>
                  <a:lnTo>
                    <a:pt x="423" y="402"/>
                  </a:lnTo>
                  <a:lnTo>
                    <a:pt x="410" y="401"/>
                  </a:lnTo>
                  <a:lnTo>
                    <a:pt x="394" y="397"/>
                  </a:lnTo>
                  <a:lnTo>
                    <a:pt x="380" y="393"/>
                  </a:lnTo>
                  <a:lnTo>
                    <a:pt x="366" y="387"/>
                  </a:lnTo>
                  <a:lnTo>
                    <a:pt x="353" y="381"/>
                  </a:lnTo>
                  <a:lnTo>
                    <a:pt x="339" y="375"/>
                  </a:lnTo>
                  <a:lnTo>
                    <a:pt x="326" y="370"/>
                  </a:lnTo>
                  <a:lnTo>
                    <a:pt x="312" y="363"/>
                  </a:lnTo>
                  <a:lnTo>
                    <a:pt x="299" y="356"/>
                  </a:lnTo>
                  <a:lnTo>
                    <a:pt x="292" y="361"/>
                  </a:lnTo>
                  <a:lnTo>
                    <a:pt x="286" y="370"/>
                  </a:lnTo>
                  <a:lnTo>
                    <a:pt x="280" y="374"/>
                  </a:lnTo>
                  <a:lnTo>
                    <a:pt x="271" y="371"/>
                  </a:lnTo>
                  <a:lnTo>
                    <a:pt x="273" y="366"/>
                  </a:lnTo>
                  <a:lnTo>
                    <a:pt x="280" y="358"/>
                  </a:lnTo>
                  <a:lnTo>
                    <a:pt x="290" y="350"/>
                  </a:lnTo>
                  <a:lnTo>
                    <a:pt x="297" y="343"/>
                  </a:lnTo>
                  <a:lnTo>
                    <a:pt x="293" y="341"/>
                  </a:lnTo>
                  <a:lnTo>
                    <a:pt x="290" y="338"/>
                  </a:lnTo>
                  <a:lnTo>
                    <a:pt x="286" y="336"/>
                  </a:lnTo>
                  <a:lnTo>
                    <a:pt x="282" y="337"/>
                  </a:lnTo>
                  <a:lnTo>
                    <a:pt x="276" y="341"/>
                  </a:lnTo>
                  <a:lnTo>
                    <a:pt x="271" y="343"/>
                  </a:lnTo>
                  <a:lnTo>
                    <a:pt x="265" y="346"/>
                  </a:lnTo>
                  <a:lnTo>
                    <a:pt x="260" y="349"/>
                  </a:lnTo>
                  <a:lnTo>
                    <a:pt x="256" y="352"/>
                  </a:lnTo>
                  <a:lnTo>
                    <a:pt x="252" y="356"/>
                  </a:lnTo>
                  <a:lnTo>
                    <a:pt x="249" y="360"/>
                  </a:lnTo>
                  <a:lnTo>
                    <a:pt x="245" y="365"/>
                  </a:lnTo>
                  <a:lnTo>
                    <a:pt x="241" y="367"/>
                  </a:lnTo>
                  <a:lnTo>
                    <a:pt x="233" y="368"/>
                  </a:lnTo>
                  <a:lnTo>
                    <a:pt x="228" y="368"/>
                  </a:lnTo>
                  <a:lnTo>
                    <a:pt x="224" y="368"/>
                  </a:lnTo>
                  <a:lnTo>
                    <a:pt x="224" y="363"/>
                  </a:lnTo>
                  <a:lnTo>
                    <a:pt x="226" y="357"/>
                  </a:lnTo>
                  <a:lnTo>
                    <a:pt x="230" y="351"/>
                  </a:lnTo>
                  <a:lnTo>
                    <a:pt x="233" y="345"/>
                  </a:lnTo>
                  <a:lnTo>
                    <a:pt x="238" y="338"/>
                  </a:lnTo>
                  <a:lnTo>
                    <a:pt x="245" y="331"/>
                  </a:lnTo>
                  <a:lnTo>
                    <a:pt x="252" y="327"/>
                  </a:lnTo>
                  <a:lnTo>
                    <a:pt x="259" y="321"/>
                  </a:lnTo>
                  <a:lnTo>
                    <a:pt x="248" y="312"/>
                  </a:lnTo>
                  <a:lnTo>
                    <a:pt x="231" y="302"/>
                  </a:lnTo>
                  <a:lnTo>
                    <a:pt x="212" y="289"/>
                  </a:lnTo>
                  <a:lnTo>
                    <a:pt x="192" y="276"/>
                  </a:lnTo>
                  <a:lnTo>
                    <a:pt x="171" y="263"/>
                  </a:lnTo>
                  <a:lnTo>
                    <a:pt x="151" y="253"/>
                  </a:lnTo>
                  <a:lnTo>
                    <a:pt x="134" y="245"/>
                  </a:lnTo>
                  <a:lnTo>
                    <a:pt x="118" y="242"/>
                  </a:lnTo>
                  <a:lnTo>
                    <a:pt x="111" y="244"/>
                  </a:lnTo>
                  <a:lnTo>
                    <a:pt x="97" y="250"/>
                  </a:lnTo>
                  <a:lnTo>
                    <a:pt x="80" y="258"/>
                  </a:lnTo>
                  <a:lnTo>
                    <a:pt x="60" y="267"/>
                  </a:lnTo>
                  <a:lnTo>
                    <a:pt x="42" y="277"/>
                  </a:lnTo>
                  <a:lnTo>
                    <a:pt x="28" y="285"/>
                  </a:lnTo>
                  <a:lnTo>
                    <a:pt x="22" y="292"/>
                  </a:lnTo>
                  <a:lnTo>
                    <a:pt x="25" y="296"/>
                  </a:lnTo>
                  <a:lnTo>
                    <a:pt x="31" y="295"/>
                  </a:lnTo>
                  <a:lnTo>
                    <a:pt x="37" y="292"/>
                  </a:lnTo>
                  <a:lnTo>
                    <a:pt x="43" y="291"/>
                  </a:lnTo>
                  <a:lnTo>
                    <a:pt x="45" y="291"/>
                  </a:lnTo>
                  <a:lnTo>
                    <a:pt x="41" y="295"/>
                  </a:lnTo>
                  <a:lnTo>
                    <a:pt x="36" y="299"/>
                  </a:lnTo>
                  <a:lnTo>
                    <a:pt x="31" y="304"/>
                  </a:lnTo>
                  <a:lnTo>
                    <a:pt x="27" y="307"/>
                  </a:lnTo>
                  <a:lnTo>
                    <a:pt x="22" y="311"/>
                  </a:lnTo>
                  <a:lnTo>
                    <a:pt x="16" y="313"/>
                  </a:lnTo>
                  <a:lnTo>
                    <a:pt x="11" y="313"/>
                  </a:lnTo>
                  <a:lnTo>
                    <a:pt x="5" y="311"/>
                  </a:lnTo>
                  <a:lnTo>
                    <a:pt x="3" y="306"/>
                  </a:lnTo>
                  <a:lnTo>
                    <a:pt x="3" y="300"/>
                  </a:lnTo>
                  <a:lnTo>
                    <a:pt x="5" y="292"/>
                  </a:lnTo>
                  <a:lnTo>
                    <a:pt x="13" y="282"/>
                  </a:lnTo>
                  <a:lnTo>
                    <a:pt x="23" y="270"/>
                  </a:lnTo>
                  <a:lnTo>
                    <a:pt x="41" y="258"/>
                  </a:lnTo>
                  <a:lnTo>
                    <a:pt x="65" y="245"/>
                  </a:lnTo>
                  <a:lnTo>
                    <a:pt x="99" y="231"/>
                  </a:lnTo>
                  <a:lnTo>
                    <a:pt x="99" y="225"/>
                  </a:lnTo>
                  <a:lnTo>
                    <a:pt x="95" y="222"/>
                  </a:lnTo>
                  <a:lnTo>
                    <a:pt x="88" y="220"/>
                  </a:lnTo>
                  <a:lnTo>
                    <a:pt x="82" y="216"/>
                  </a:lnTo>
                  <a:lnTo>
                    <a:pt x="75" y="214"/>
                  </a:lnTo>
                  <a:lnTo>
                    <a:pt x="65" y="213"/>
                  </a:lnTo>
                  <a:lnTo>
                    <a:pt x="55" y="212"/>
                  </a:lnTo>
                  <a:lnTo>
                    <a:pt x="44" y="209"/>
                  </a:lnTo>
                  <a:lnTo>
                    <a:pt x="33" y="209"/>
                  </a:lnTo>
                  <a:lnTo>
                    <a:pt x="24" y="209"/>
                  </a:lnTo>
                  <a:lnTo>
                    <a:pt x="16" y="209"/>
                  </a:lnTo>
                  <a:lnTo>
                    <a:pt x="13" y="210"/>
                  </a:lnTo>
                  <a:lnTo>
                    <a:pt x="10" y="213"/>
                  </a:lnTo>
                  <a:lnTo>
                    <a:pt x="7" y="216"/>
                  </a:lnTo>
                  <a:lnTo>
                    <a:pt x="2" y="220"/>
                  </a:lnTo>
                  <a:lnTo>
                    <a:pt x="0" y="220"/>
                  </a:lnTo>
                  <a:lnTo>
                    <a:pt x="0" y="214"/>
                  </a:lnTo>
                  <a:lnTo>
                    <a:pt x="0" y="207"/>
                  </a:lnTo>
                  <a:lnTo>
                    <a:pt x="2" y="202"/>
                  </a:lnTo>
                  <a:lnTo>
                    <a:pt x="7" y="199"/>
                  </a:lnTo>
                  <a:lnTo>
                    <a:pt x="13" y="195"/>
                  </a:lnTo>
                  <a:lnTo>
                    <a:pt x="17" y="192"/>
                  </a:lnTo>
                  <a:lnTo>
                    <a:pt x="23" y="190"/>
                  </a:lnTo>
                  <a:lnTo>
                    <a:pt x="29" y="189"/>
                  </a:lnTo>
                  <a:lnTo>
                    <a:pt x="35" y="187"/>
                  </a:lnTo>
                  <a:lnTo>
                    <a:pt x="43" y="187"/>
                  </a:lnTo>
                  <a:lnTo>
                    <a:pt x="51" y="187"/>
                  </a:lnTo>
                  <a:lnTo>
                    <a:pt x="62" y="189"/>
                  </a:lnTo>
                  <a:lnTo>
                    <a:pt x="74" y="193"/>
                  </a:lnTo>
                  <a:lnTo>
                    <a:pt x="85" y="197"/>
                  </a:lnTo>
                  <a:lnTo>
                    <a:pt x="97" y="201"/>
                  </a:lnTo>
                  <a:lnTo>
                    <a:pt x="108" y="205"/>
                  </a:lnTo>
                  <a:lnTo>
                    <a:pt x="117" y="209"/>
                  </a:lnTo>
                  <a:lnTo>
                    <a:pt x="124" y="212"/>
                  </a:lnTo>
                  <a:lnTo>
                    <a:pt x="129" y="214"/>
                  </a:lnTo>
                  <a:lnTo>
                    <a:pt x="131" y="215"/>
                  </a:lnTo>
                  <a:lnTo>
                    <a:pt x="134" y="215"/>
                  </a:lnTo>
                  <a:lnTo>
                    <a:pt x="141" y="217"/>
                  </a:lnTo>
                  <a:lnTo>
                    <a:pt x="150" y="220"/>
                  </a:lnTo>
                  <a:lnTo>
                    <a:pt x="162" y="222"/>
                  </a:lnTo>
                  <a:lnTo>
                    <a:pt x="174" y="224"/>
                  </a:lnTo>
                  <a:lnTo>
                    <a:pt x="184" y="227"/>
                  </a:lnTo>
                  <a:lnTo>
                    <a:pt x="194" y="229"/>
                  </a:lnTo>
                  <a:lnTo>
                    <a:pt x="198" y="230"/>
                  </a:lnTo>
                  <a:lnTo>
                    <a:pt x="203" y="224"/>
                  </a:lnTo>
                  <a:lnTo>
                    <a:pt x="212" y="210"/>
                  </a:lnTo>
                  <a:lnTo>
                    <a:pt x="225" y="191"/>
                  </a:lnTo>
                  <a:lnTo>
                    <a:pt x="241" y="166"/>
                  </a:lnTo>
                  <a:lnTo>
                    <a:pt x="257" y="139"/>
                  </a:lnTo>
                  <a:lnTo>
                    <a:pt x="275" y="110"/>
                  </a:lnTo>
                  <a:lnTo>
                    <a:pt x="290" y="85"/>
                  </a:lnTo>
                  <a:lnTo>
                    <a:pt x="303" y="62"/>
                  </a:lnTo>
                  <a:lnTo>
                    <a:pt x="309" y="46"/>
                  </a:lnTo>
                  <a:lnTo>
                    <a:pt x="315" y="25"/>
                  </a:lnTo>
                  <a:lnTo>
                    <a:pt x="320" y="8"/>
                  </a:lnTo>
                  <a:lnTo>
                    <a:pt x="324" y="0"/>
                  </a:lnTo>
                  <a:lnTo>
                    <a:pt x="327" y="4"/>
                  </a:lnTo>
                  <a:lnTo>
                    <a:pt x="330" y="15"/>
                  </a:lnTo>
                  <a:lnTo>
                    <a:pt x="332" y="27"/>
                  </a:lnTo>
                  <a:lnTo>
                    <a:pt x="332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03" name="Freeform 45"/>
            <p:cNvSpPr>
              <a:spLocks/>
            </p:cNvSpPr>
            <p:nvPr/>
          </p:nvSpPr>
          <p:spPr bwMode="auto">
            <a:xfrm>
              <a:off x="2848" y="3277"/>
              <a:ext cx="31" cy="27"/>
            </a:xfrm>
            <a:custGeom>
              <a:avLst/>
              <a:gdLst>
                <a:gd name="T0" fmla="*/ 16 w 31"/>
                <a:gd name="T1" fmla="*/ 18 h 53"/>
                <a:gd name="T2" fmla="*/ 19 w 31"/>
                <a:gd name="T3" fmla="*/ 21 h 53"/>
                <a:gd name="T4" fmla="*/ 26 w 31"/>
                <a:gd name="T5" fmla="*/ 22 h 53"/>
                <a:gd name="T6" fmla="*/ 31 w 31"/>
                <a:gd name="T7" fmla="*/ 23 h 53"/>
                <a:gd name="T8" fmla="*/ 27 w 31"/>
                <a:gd name="T9" fmla="*/ 26 h 53"/>
                <a:gd name="T10" fmla="*/ 21 w 31"/>
                <a:gd name="T11" fmla="*/ 27 h 53"/>
                <a:gd name="T12" fmla="*/ 17 w 31"/>
                <a:gd name="T13" fmla="*/ 27 h 53"/>
                <a:gd name="T14" fmla="*/ 12 w 31"/>
                <a:gd name="T15" fmla="*/ 26 h 53"/>
                <a:gd name="T16" fmla="*/ 7 w 31"/>
                <a:gd name="T17" fmla="*/ 24 h 53"/>
                <a:gd name="T18" fmla="*/ 3 w 31"/>
                <a:gd name="T19" fmla="*/ 19 h 53"/>
                <a:gd name="T20" fmla="*/ 0 w 31"/>
                <a:gd name="T21" fmla="*/ 15 h 53"/>
                <a:gd name="T22" fmla="*/ 1 w 31"/>
                <a:gd name="T23" fmla="*/ 9 h 53"/>
                <a:gd name="T24" fmla="*/ 5 w 31"/>
                <a:gd name="T25" fmla="*/ 5 h 53"/>
                <a:gd name="T26" fmla="*/ 9 w 31"/>
                <a:gd name="T27" fmla="*/ 2 h 53"/>
                <a:gd name="T28" fmla="*/ 13 w 31"/>
                <a:gd name="T29" fmla="*/ 1 h 53"/>
                <a:gd name="T30" fmla="*/ 19 w 31"/>
                <a:gd name="T31" fmla="*/ 0 h 53"/>
                <a:gd name="T32" fmla="*/ 25 w 31"/>
                <a:gd name="T33" fmla="*/ 0 h 53"/>
                <a:gd name="T34" fmla="*/ 23 w 31"/>
                <a:gd name="T35" fmla="*/ 2 h 53"/>
                <a:gd name="T36" fmla="*/ 19 w 31"/>
                <a:gd name="T37" fmla="*/ 7 h 53"/>
                <a:gd name="T38" fmla="*/ 16 w 31"/>
                <a:gd name="T39" fmla="*/ 13 h 53"/>
                <a:gd name="T40" fmla="*/ 16 w 31"/>
                <a:gd name="T41" fmla="*/ 18 h 5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1"/>
                <a:gd name="T64" fmla="*/ 0 h 53"/>
                <a:gd name="T65" fmla="*/ 31 w 31"/>
                <a:gd name="T66" fmla="*/ 53 h 5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1" h="53">
                  <a:moveTo>
                    <a:pt x="16" y="36"/>
                  </a:moveTo>
                  <a:lnTo>
                    <a:pt x="19" y="41"/>
                  </a:lnTo>
                  <a:lnTo>
                    <a:pt x="26" y="44"/>
                  </a:lnTo>
                  <a:lnTo>
                    <a:pt x="31" y="46"/>
                  </a:lnTo>
                  <a:lnTo>
                    <a:pt x="27" y="52"/>
                  </a:lnTo>
                  <a:lnTo>
                    <a:pt x="21" y="53"/>
                  </a:lnTo>
                  <a:lnTo>
                    <a:pt x="17" y="53"/>
                  </a:lnTo>
                  <a:lnTo>
                    <a:pt x="12" y="51"/>
                  </a:lnTo>
                  <a:lnTo>
                    <a:pt x="7" y="47"/>
                  </a:lnTo>
                  <a:lnTo>
                    <a:pt x="3" y="38"/>
                  </a:lnTo>
                  <a:lnTo>
                    <a:pt x="0" y="29"/>
                  </a:lnTo>
                  <a:lnTo>
                    <a:pt x="1" y="18"/>
                  </a:lnTo>
                  <a:lnTo>
                    <a:pt x="5" y="9"/>
                  </a:lnTo>
                  <a:lnTo>
                    <a:pt x="9" y="4"/>
                  </a:lnTo>
                  <a:lnTo>
                    <a:pt x="13" y="1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3" y="3"/>
                  </a:lnTo>
                  <a:lnTo>
                    <a:pt x="19" y="13"/>
                  </a:lnTo>
                  <a:lnTo>
                    <a:pt x="16" y="25"/>
                  </a:lnTo>
                  <a:lnTo>
                    <a:pt x="16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04" name="Freeform 46"/>
            <p:cNvSpPr>
              <a:spLocks/>
            </p:cNvSpPr>
            <p:nvPr/>
          </p:nvSpPr>
          <p:spPr bwMode="auto">
            <a:xfrm>
              <a:off x="3140" y="3337"/>
              <a:ext cx="371" cy="84"/>
            </a:xfrm>
            <a:custGeom>
              <a:avLst/>
              <a:gdLst>
                <a:gd name="T0" fmla="*/ 195 w 371"/>
                <a:gd name="T1" fmla="*/ 75 h 169"/>
                <a:gd name="T2" fmla="*/ 220 w 371"/>
                <a:gd name="T3" fmla="*/ 73 h 169"/>
                <a:gd name="T4" fmla="*/ 243 w 371"/>
                <a:gd name="T5" fmla="*/ 69 h 169"/>
                <a:gd name="T6" fmla="*/ 265 w 371"/>
                <a:gd name="T7" fmla="*/ 63 h 169"/>
                <a:gd name="T8" fmla="*/ 287 w 371"/>
                <a:gd name="T9" fmla="*/ 55 h 169"/>
                <a:gd name="T10" fmla="*/ 306 w 371"/>
                <a:gd name="T11" fmla="*/ 47 h 169"/>
                <a:gd name="T12" fmla="*/ 324 w 371"/>
                <a:gd name="T13" fmla="*/ 38 h 169"/>
                <a:gd name="T14" fmla="*/ 339 w 371"/>
                <a:gd name="T15" fmla="*/ 28 h 169"/>
                <a:gd name="T16" fmla="*/ 353 w 371"/>
                <a:gd name="T17" fmla="*/ 19 h 169"/>
                <a:gd name="T18" fmla="*/ 355 w 371"/>
                <a:gd name="T19" fmla="*/ 16 h 169"/>
                <a:gd name="T20" fmla="*/ 352 w 371"/>
                <a:gd name="T21" fmla="*/ 13 h 169"/>
                <a:gd name="T22" fmla="*/ 349 w 371"/>
                <a:gd name="T23" fmla="*/ 11 h 169"/>
                <a:gd name="T24" fmla="*/ 349 w 371"/>
                <a:gd name="T25" fmla="*/ 8 h 169"/>
                <a:gd name="T26" fmla="*/ 355 w 371"/>
                <a:gd name="T27" fmla="*/ 9 h 169"/>
                <a:gd name="T28" fmla="*/ 361 w 371"/>
                <a:gd name="T29" fmla="*/ 10 h 169"/>
                <a:gd name="T30" fmla="*/ 365 w 371"/>
                <a:gd name="T31" fmla="*/ 13 h 169"/>
                <a:gd name="T32" fmla="*/ 370 w 371"/>
                <a:gd name="T33" fmla="*/ 15 h 169"/>
                <a:gd name="T34" fmla="*/ 371 w 371"/>
                <a:gd name="T35" fmla="*/ 19 h 169"/>
                <a:gd name="T36" fmla="*/ 370 w 371"/>
                <a:gd name="T37" fmla="*/ 24 h 169"/>
                <a:gd name="T38" fmla="*/ 366 w 371"/>
                <a:gd name="T39" fmla="*/ 28 h 169"/>
                <a:gd name="T40" fmla="*/ 362 w 371"/>
                <a:gd name="T41" fmla="*/ 34 h 169"/>
                <a:gd name="T42" fmla="*/ 355 w 371"/>
                <a:gd name="T43" fmla="*/ 39 h 169"/>
                <a:gd name="T44" fmla="*/ 346 w 371"/>
                <a:gd name="T45" fmla="*/ 45 h 169"/>
                <a:gd name="T46" fmla="*/ 337 w 371"/>
                <a:gd name="T47" fmla="*/ 51 h 169"/>
                <a:gd name="T48" fmla="*/ 325 w 371"/>
                <a:gd name="T49" fmla="*/ 57 h 169"/>
                <a:gd name="T50" fmla="*/ 312 w 371"/>
                <a:gd name="T51" fmla="*/ 62 h 169"/>
                <a:gd name="T52" fmla="*/ 298 w 371"/>
                <a:gd name="T53" fmla="*/ 68 h 169"/>
                <a:gd name="T54" fmla="*/ 282 w 371"/>
                <a:gd name="T55" fmla="*/ 72 h 169"/>
                <a:gd name="T56" fmla="*/ 265 w 371"/>
                <a:gd name="T57" fmla="*/ 76 h 169"/>
                <a:gd name="T58" fmla="*/ 247 w 371"/>
                <a:gd name="T59" fmla="*/ 80 h 169"/>
                <a:gd name="T60" fmla="*/ 228 w 371"/>
                <a:gd name="T61" fmla="*/ 82 h 169"/>
                <a:gd name="T62" fmla="*/ 207 w 371"/>
                <a:gd name="T63" fmla="*/ 84 h 169"/>
                <a:gd name="T64" fmla="*/ 185 w 371"/>
                <a:gd name="T65" fmla="*/ 84 h 169"/>
                <a:gd name="T66" fmla="*/ 153 w 371"/>
                <a:gd name="T67" fmla="*/ 83 h 169"/>
                <a:gd name="T68" fmla="*/ 122 w 371"/>
                <a:gd name="T69" fmla="*/ 77 h 169"/>
                <a:gd name="T70" fmla="*/ 93 w 371"/>
                <a:gd name="T71" fmla="*/ 70 h 169"/>
                <a:gd name="T72" fmla="*/ 66 w 371"/>
                <a:gd name="T73" fmla="*/ 61 h 169"/>
                <a:gd name="T74" fmla="*/ 42 w 371"/>
                <a:gd name="T75" fmla="*/ 51 h 169"/>
                <a:gd name="T76" fmla="*/ 23 w 371"/>
                <a:gd name="T77" fmla="*/ 43 h 169"/>
                <a:gd name="T78" fmla="*/ 9 w 371"/>
                <a:gd name="T79" fmla="*/ 36 h 169"/>
                <a:gd name="T80" fmla="*/ 1 w 371"/>
                <a:gd name="T81" fmla="*/ 32 h 169"/>
                <a:gd name="T82" fmla="*/ 0 w 371"/>
                <a:gd name="T83" fmla="*/ 0 h 169"/>
                <a:gd name="T84" fmla="*/ 4 w 371"/>
                <a:gd name="T85" fmla="*/ 6 h 169"/>
                <a:gd name="T86" fmla="*/ 12 w 371"/>
                <a:gd name="T87" fmla="*/ 13 h 169"/>
                <a:gd name="T88" fmla="*/ 20 w 371"/>
                <a:gd name="T89" fmla="*/ 20 h 169"/>
                <a:gd name="T90" fmla="*/ 29 w 371"/>
                <a:gd name="T91" fmla="*/ 26 h 169"/>
                <a:gd name="T92" fmla="*/ 41 w 371"/>
                <a:gd name="T93" fmla="*/ 33 h 169"/>
                <a:gd name="T94" fmla="*/ 53 w 371"/>
                <a:gd name="T95" fmla="*/ 39 h 169"/>
                <a:gd name="T96" fmla="*/ 66 w 371"/>
                <a:gd name="T97" fmla="*/ 46 h 169"/>
                <a:gd name="T98" fmla="*/ 80 w 371"/>
                <a:gd name="T99" fmla="*/ 51 h 169"/>
                <a:gd name="T100" fmla="*/ 95 w 371"/>
                <a:gd name="T101" fmla="*/ 57 h 169"/>
                <a:gd name="T102" fmla="*/ 109 w 371"/>
                <a:gd name="T103" fmla="*/ 62 h 169"/>
                <a:gd name="T104" fmla="*/ 124 w 371"/>
                <a:gd name="T105" fmla="*/ 66 h 169"/>
                <a:gd name="T106" fmla="*/ 140 w 371"/>
                <a:gd name="T107" fmla="*/ 69 h 169"/>
                <a:gd name="T108" fmla="*/ 154 w 371"/>
                <a:gd name="T109" fmla="*/ 72 h 169"/>
                <a:gd name="T110" fmla="*/ 168 w 371"/>
                <a:gd name="T111" fmla="*/ 74 h 169"/>
                <a:gd name="T112" fmla="*/ 182 w 371"/>
                <a:gd name="T113" fmla="*/ 75 h 169"/>
                <a:gd name="T114" fmla="*/ 195 w 371"/>
                <a:gd name="T115" fmla="*/ 75 h 16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71"/>
                <a:gd name="T175" fmla="*/ 0 h 169"/>
                <a:gd name="T176" fmla="*/ 371 w 371"/>
                <a:gd name="T177" fmla="*/ 169 h 16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71" h="169">
                  <a:moveTo>
                    <a:pt x="195" y="151"/>
                  </a:moveTo>
                  <a:lnTo>
                    <a:pt x="220" y="146"/>
                  </a:lnTo>
                  <a:lnTo>
                    <a:pt x="243" y="138"/>
                  </a:lnTo>
                  <a:lnTo>
                    <a:pt x="265" y="126"/>
                  </a:lnTo>
                  <a:lnTo>
                    <a:pt x="287" y="111"/>
                  </a:lnTo>
                  <a:lnTo>
                    <a:pt x="306" y="94"/>
                  </a:lnTo>
                  <a:lnTo>
                    <a:pt x="324" y="76"/>
                  </a:lnTo>
                  <a:lnTo>
                    <a:pt x="339" y="57"/>
                  </a:lnTo>
                  <a:lnTo>
                    <a:pt x="353" y="39"/>
                  </a:lnTo>
                  <a:lnTo>
                    <a:pt x="355" y="33"/>
                  </a:lnTo>
                  <a:lnTo>
                    <a:pt x="352" y="27"/>
                  </a:lnTo>
                  <a:lnTo>
                    <a:pt x="349" y="23"/>
                  </a:lnTo>
                  <a:lnTo>
                    <a:pt x="349" y="17"/>
                  </a:lnTo>
                  <a:lnTo>
                    <a:pt x="355" y="18"/>
                  </a:lnTo>
                  <a:lnTo>
                    <a:pt x="361" y="21"/>
                  </a:lnTo>
                  <a:lnTo>
                    <a:pt x="365" y="26"/>
                  </a:lnTo>
                  <a:lnTo>
                    <a:pt x="370" y="31"/>
                  </a:lnTo>
                  <a:lnTo>
                    <a:pt x="371" y="39"/>
                  </a:lnTo>
                  <a:lnTo>
                    <a:pt x="370" y="48"/>
                  </a:lnTo>
                  <a:lnTo>
                    <a:pt x="366" y="57"/>
                  </a:lnTo>
                  <a:lnTo>
                    <a:pt x="362" y="69"/>
                  </a:lnTo>
                  <a:lnTo>
                    <a:pt x="355" y="79"/>
                  </a:lnTo>
                  <a:lnTo>
                    <a:pt x="346" y="91"/>
                  </a:lnTo>
                  <a:lnTo>
                    <a:pt x="337" y="103"/>
                  </a:lnTo>
                  <a:lnTo>
                    <a:pt x="325" y="114"/>
                  </a:lnTo>
                  <a:lnTo>
                    <a:pt x="312" y="125"/>
                  </a:lnTo>
                  <a:lnTo>
                    <a:pt x="298" y="136"/>
                  </a:lnTo>
                  <a:lnTo>
                    <a:pt x="282" y="145"/>
                  </a:lnTo>
                  <a:lnTo>
                    <a:pt x="265" y="153"/>
                  </a:lnTo>
                  <a:lnTo>
                    <a:pt x="247" y="160"/>
                  </a:lnTo>
                  <a:lnTo>
                    <a:pt x="228" y="164"/>
                  </a:lnTo>
                  <a:lnTo>
                    <a:pt x="207" y="168"/>
                  </a:lnTo>
                  <a:lnTo>
                    <a:pt x="185" y="169"/>
                  </a:lnTo>
                  <a:lnTo>
                    <a:pt x="153" y="166"/>
                  </a:lnTo>
                  <a:lnTo>
                    <a:pt x="122" y="155"/>
                  </a:lnTo>
                  <a:lnTo>
                    <a:pt x="93" y="140"/>
                  </a:lnTo>
                  <a:lnTo>
                    <a:pt x="66" y="122"/>
                  </a:lnTo>
                  <a:lnTo>
                    <a:pt x="42" y="103"/>
                  </a:lnTo>
                  <a:lnTo>
                    <a:pt x="23" y="86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0"/>
                  </a:lnTo>
                  <a:lnTo>
                    <a:pt x="4" y="12"/>
                  </a:lnTo>
                  <a:lnTo>
                    <a:pt x="12" y="26"/>
                  </a:lnTo>
                  <a:lnTo>
                    <a:pt x="20" y="40"/>
                  </a:lnTo>
                  <a:lnTo>
                    <a:pt x="29" y="53"/>
                  </a:lnTo>
                  <a:lnTo>
                    <a:pt x="41" y="66"/>
                  </a:lnTo>
                  <a:lnTo>
                    <a:pt x="53" y="79"/>
                  </a:lnTo>
                  <a:lnTo>
                    <a:pt x="66" y="92"/>
                  </a:lnTo>
                  <a:lnTo>
                    <a:pt x="80" y="103"/>
                  </a:lnTo>
                  <a:lnTo>
                    <a:pt x="95" y="114"/>
                  </a:lnTo>
                  <a:lnTo>
                    <a:pt x="109" y="124"/>
                  </a:lnTo>
                  <a:lnTo>
                    <a:pt x="124" y="132"/>
                  </a:lnTo>
                  <a:lnTo>
                    <a:pt x="140" y="139"/>
                  </a:lnTo>
                  <a:lnTo>
                    <a:pt x="154" y="145"/>
                  </a:lnTo>
                  <a:lnTo>
                    <a:pt x="168" y="148"/>
                  </a:lnTo>
                  <a:lnTo>
                    <a:pt x="182" y="151"/>
                  </a:lnTo>
                  <a:lnTo>
                    <a:pt x="195" y="15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05" name="Freeform 47"/>
            <p:cNvSpPr>
              <a:spLocks/>
            </p:cNvSpPr>
            <p:nvPr/>
          </p:nvSpPr>
          <p:spPr bwMode="auto">
            <a:xfrm>
              <a:off x="2865" y="3348"/>
              <a:ext cx="29" cy="25"/>
            </a:xfrm>
            <a:custGeom>
              <a:avLst/>
              <a:gdLst>
                <a:gd name="T0" fmla="*/ 15 w 29"/>
                <a:gd name="T1" fmla="*/ 16 h 48"/>
                <a:gd name="T2" fmla="*/ 19 w 29"/>
                <a:gd name="T3" fmla="*/ 19 h 48"/>
                <a:gd name="T4" fmla="*/ 24 w 29"/>
                <a:gd name="T5" fmla="*/ 20 h 48"/>
                <a:gd name="T6" fmla="*/ 29 w 29"/>
                <a:gd name="T7" fmla="*/ 21 h 48"/>
                <a:gd name="T8" fmla="*/ 29 w 29"/>
                <a:gd name="T9" fmla="*/ 24 h 48"/>
                <a:gd name="T10" fmla="*/ 23 w 29"/>
                <a:gd name="T11" fmla="*/ 25 h 48"/>
                <a:gd name="T12" fmla="*/ 15 w 29"/>
                <a:gd name="T13" fmla="*/ 24 h 48"/>
                <a:gd name="T14" fmla="*/ 6 w 29"/>
                <a:gd name="T15" fmla="*/ 22 h 48"/>
                <a:gd name="T16" fmla="*/ 1 w 29"/>
                <a:gd name="T17" fmla="*/ 20 h 48"/>
                <a:gd name="T18" fmla="*/ 0 w 29"/>
                <a:gd name="T19" fmla="*/ 17 h 48"/>
                <a:gd name="T20" fmla="*/ 0 w 29"/>
                <a:gd name="T21" fmla="*/ 13 h 48"/>
                <a:gd name="T22" fmla="*/ 0 w 29"/>
                <a:gd name="T23" fmla="*/ 8 h 48"/>
                <a:gd name="T24" fmla="*/ 1 w 29"/>
                <a:gd name="T25" fmla="*/ 5 h 48"/>
                <a:gd name="T26" fmla="*/ 3 w 29"/>
                <a:gd name="T27" fmla="*/ 4 h 48"/>
                <a:gd name="T28" fmla="*/ 7 w 29"/>
                <a:gd name="T29" fmla="*/ 2 h 48"/>
                <a:gd name="T30" fmla="*/ 9 w 29"/>
                <a:gd name="T31" fmla="*/ 1 h 48"/>
                <a:gd name="T32" fmla="*/ 13 w 29"/>
                <a:gd name="T33" fmla="*/ 0 h 48"/>
                <a:gd name="T34" fmla="*/ 14 w 29"/>
                <a:gd name="T35" fmla="*/ 2 h 48"/>
                <a:gd name="T36" fmla="*/ 13 w 29"/>
                <a:gd name="T37" fmla="*/ 6 h 48"/>
                <a:gd name="T38" fmla="*/ 13 w 29"/>
                <a:gd name="T39" fmla="*/ 11 h 48"/>
                <a:gd name="T40" fmla="*/ 15 w 29"/>
                <a:gd name="T41" fmla="*/ 16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9"/>
                <a:gd name="T64" fmla="*/ 0 h 48"/>
                <a:gd name="T65" fmla="*/ 29 w 29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9" h="48">
                  <a:moveTo>
                    <a:pt x="15" y="31"/>
                  </a:moveTo>
                  <a:lnTo>
                    <a:pt x="19" y="36"/>
                  </a:lnTo>
                  <a:lnTo>
                    <a:pt x="24" y="39"/>
                  </a:lnTo>
                  <a:lnTo>
                    <a:pt x="29" y="41"/>
                  </a:lnTo>
                  <a:lnTo>
                    <a:pt x="29" y="47"/>
                  </a:lnTo>
                  <a:lnTo>
                    <a:pt x="23" y="48"/>
                  </a:lnTo>
                  <a:lnTo>
                    <a:pt x="15" y="46"/>
                  </a:lnTo>
                  <a:lnTo>
                    <a:pt x="6" y="42"/>
                  </a:lnTo>
                  <a:lnTo>
                    <a:pt x="1" y="39"/>
                  </a:lnTo>
                  <a:lnTo>
                    <a:pt x="0" y="32"/>
                  </a:lnTo>
                  <a:lnTo>
                    <a:pt x="0" y="24"/>
                  </a:lnTo>
                  <a:lnTo>
                    <a:pt x="0" y="16"/>
                  </a:lnTo>
                  <a:lnTo>
                    <a:pt x="1" y="9"/>
                  </a:lnTo>
                  <a:lnTo>
                    <a:pt x="3" y="7"/>
                  </a:lnTo>
                  <a:lnTo>
                    <a:pt x="7" y="3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4" y="3"/>
                  </a:lnTo>
                  <a:lnTo>
                    <a:pt x="13" y="11"/>
                  </a:lnTo>
                  <a:lnTo>
                    <a:pt x="13" y="21"/>
                  </a:lnTo>
                  <a:lnTo>
                    <a:pt x="15" y="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06" name="Freeform 48"/>
            <p:cNvSpPr>
              <a:spLocks/>
            </p:cNvSpPr>
            <p:nvPr/>
          </p:nvSpPr>
          <p:spPr bwMode="auto">
            <a:xfrm>
              <a:off x="2934" y="3401"/>
              <a:ext cx="265" cy="86"/>
            </a:xfrm>
            <a:custGeom>
              <a:avLst/>
              <a:gdLst>
                <a:gd name="T0" fmla="*/ 100 w 265"/>
                <a:gd name="T1" fmla="*/ 1 h 170"/>
                <a:gd name="T2" fmla="*/ 143 w 265"/>
                <a:gd name="T3" fmla="*/ 1 h 170"/>
                <a:gd name="T4" fmla="*/ 194 w 265"/>
                <a:gd name="T5" fmla="*/ 0 h 170"/>
                <a:gd name="T6" fmla="*/ 232 w 265"/>
                <a:gd name="T7" fmla="*/ 0 h 170"/>
                <a:gd name="T8" fmla="*/ 265 w 265"/>
                <a:gd name="T9" fmla="*/ 13 h 170"/>
                <a:gd name="T10" fmla="*/ 256 w 265"/>
                <a:gd name="T11" fmla="*/ 21 h 170"/>
                <a:gd name="T12" fmla="*/ 239 w 265"/>
                <a:gd name="T13" fmla="*/ 33 h 170"/>
                <a:gd name="T14" fmla="*/ 219 w 265"/>
                <a:gd name="T15" fmla="*/ 47 h 170"/>
                <a:gd name="T16" fmla="*/ 201 w 265"/>
                <a:gd name="T17" fmla="*/ 55 h 170"/>
                <a:gd name="T18" fmla="*/ 198 w 265"/>
                <a:gd name="T19" fmla="*/ 55 h 170"/>
                <a:gd name="T20" fmla="*/ 195 w 265"/>
                <a:gd name="T21" fmla="*/ 54 h 170"/>
                <a:gd name="T22" fmla="*/ 202 w 265"/>
                <a:gd name="T23" fmla="*/ 47 h 170"/>
                <a:gd name="T24" fmla="*/ 215 w 265"/>
                <a:gd name="T25" fmla="*/ 36 h 170"/>
                <a:gd name="T26" fmla="*/ 229 w 265"/>
                <a:gd name="T27" fmla="*/ 26 h 170"/>
                <a:gd name="T28" fmla="*/ 240 w 265"/>
                <a:gd name="T29" fmla="*/ 20 h 170"/>
                <a:gd name="T30" fmla="*/ 107 w 265"/>
                <a:gd name="T31" fmla="*/ 23 h 170"/>
                <a:gd name="T32" fmla="*/ 88 w 265"/>
                <a:gd name="T33" fmla="*/ 37 h 170"/>
                <a:gd name="T34" fmla="*/ 65 w 265"/>
                <a:gd name="T35" fmla="*/ 58 h 170"/>
                <a:gd name="T36" fmla="*/ 48 w 265"/>
                <a:gd name="T37" fmla="*/ 73 h 170"/>
                <a:gd name="T38" fmla="*/ 68 w 265"/>
                <a:gd name="T39" fmla="*/ 76 h 170"/>
                <a:gd name="T40" fmla="*/ 116 w 265"/>
                <a:gd name="T41" fmla="*/ 72 h 170"/>
                <a:gd name="T42" fmla="*/ 160 w 265"/>
                <a:gd name="T43" fmla="*/ 66 h 170"/>
                <a:gd name="T44" fmla="*/ 188 w 265"/>
                <a:gd name="T45" fmla="*/ 62 h 170"/>
                <a:gd name="T46" fmla="*/ 186 w 265"/>
                <a:gd name="T47" fmla="*/ 66 h 170"/>
                <a:gd name="T48" fmla="*/ 155 w 265"/>
                <a:gd name="T49" fmla="*/ 74 h 170"/>
                <a:gd name="T50" fmla="*/ 114 w 265"/>
                <a:gd name="T51" fmla="*/ 81 h 170"/>
                <a:gd name="T52" fmla="*/ 76 w 265"/>
                <a:gd name="T53" fmla="*/ 85 h 170"/>
                <a:gd name="T54" fmla="*/ 60 w 265"/>
                <a:gd name="T55" fmla="*/ 86 h 170"/>
                <a:gd name="T56" fmla="*/ 44 w 265"/>
                <a:gd name="T57" fmla="*/ 84 h 170"/>
                <a:gd name="T58" fmla="*/ 21 w 265"/>
                <a:gd name="T59" fmla="*/ 81 h 170"/>
                <a:gd name="T60" fmla="*/ 4 w 265"/>
                <a:gd name="T61" fmla="*/ 78 h 170"/>
                <a:gd name="T62" fmla="*/ 4 w 265"/>
                <a:gd name="T63" fmla="*/ 75 h 170"/>
                <a:gd name="T64" fmla="*/ 18 w 265"/>
                <a:gd name="T65" fmla="*/ 75 h 170"/>
                <a:gd name="T66" fmla="*/ 29 w 265"/>
                <a:gd name="T67" fmla="*/ 71 h 170"/>
                <a:gd name="T68" fmla="*/ 51 w 265"/>
                <a:gd name="T69" fmla="*/ 54 h 170"/>
                <a:gd name="T70" fmla="*/ 78 w 265"/>
                <a:gd name="T71" fmla="*/ 31 h 170"/>
                <a:gd name="T72" fmla="*/ 99 w 265"/>
                <a:gd name="T73" fmla="*/ 16 h 170"/>
                <a:gd name="T74" fmla="*/ 247 w 265"/>
                <a:gd name="T75" fmla="*/ 13 h 170"/>
                <a:gd name="T76" fmla="*/ 96 w 265"/>
                <a:gd name="T77" fmla="*/ 6 h 17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65"/>
                <a:gd name="T118" fmla="*/ 0 h 170"/>
                <a:gd name="T119" fmla="*/ 265 w 265"/>
                <a:gd name="T120" fmla="*/ 170 h 17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65" h="170">
                  <a:moveTo>
                    <a:pt x="88" y="2"/>
                  </a:moveTo>
                  <a:lnTo>
                    <a:pt x="100" y="2"/>
                  </a:lnTo>
                  <a:lnTo>
                    <a:pt x="120" y="2"/>
                  </a:lnTo>
                  <a:lnTo>
                    <a:pt x="143" y="1"/>
                  </a:lnTo>
                  <a:lnTo>
                    <a:pt x="169" y="1"/>
                  </a:lnTo>
                  <a:lnTo>
                    <a:pt x="194" y="0"/>
                  </a:lnTo>
                  <a:lnTo>
                    <a:pt x="215" y="0"/>
                  </a:lnTo>
                  <a:lnTo>
                    <a:pt x="232" y="0"/>
                  </a:lnTo>
                  <a:lnTo>
                    <a:pt x="240" y="0"/>
                  </a:lnTo>
                  <a:lnTo>
                    <a:pt x="265" y="25"/>
                  </a:lnTo>
                  <a:lnTo>
                    <a:pt x="262" y="32"/>
                  </a:lnTo>
                  <a:lnTo>
                    <a:pt x="256" y="41"/>
                  </a:lnTo>
                  <a:lnTo>
                    <a:pt x="248" y="54"/>
                  </a:lnTo>
                  <a:lnTo>
                    <a:pt x="239" y="66"/>
                  </a:lnTo>
                  <a:lnTo>
                    <a:pt x="229" y="80"/>
                  </a:lnTo>
                  <a:lnTo>
                    <a:pt x="219" y="92"/>
                  </a:lnTo>
                  <a:lnTo>
                    <a:pt x="209" y="102"/>
                  </a:lnTo>
                  <a:lnTo>
                    <a:pt x="201" y="109"/>
                  </a:lnTo>
                  <a:lnTo>
                    <a:pt x="199" y="110"/>
                  </a:lnTo>
                  <a:lnTo>
                    <a:pt x="198" y="109"/>
                  </a:lnTo>
                  <a:lnTo>
                    <a:pt x="196" y="108"/>
                  </a:lnTo>
                  <a:lnTo>
                    <a:pt x="195" y="107"/>
                  </a:lnTo>
                  <a:lnTo>
                    <a:pt x="198" y="100"/>
                  </a:lnTo>
                  <a:lnTo>
                    <a:pt x="202" y="92"/>
                  </a:lnTo>
                  <a:lnTo>
                    <a:pt x="208" y="81"/>
                  </a:lnTo>
                  <a:lnTo>
                    <a:pt x="215" y="71"/>
                  </a:lnTo>
                  <a:lnTo>
                    <a:pt x="222" y="61"/>
                  </a:lnTo>
                  <a:lnTo>
                    <a:pt x="229" y="51"/>
                  </a:lnTo>
                  <a:lnTo>
                    <a:pt x="235" y="45"/>
                  </a:lnTo>
                  <a:lnTo>
                    <a:pt x="240" y="39"/>
                  </a:lnTo>
                  <a:lnTo>
                    <a:pt x="111" y="39"/>
                  </a:lnTo>
                  <a:lnTo>
                    <a:pt x="107" y="45"/>
                  </a:lnTo>
                  <a:lnTo>
                    <a:pt x="99" y="56"/>
                  </a:lnTo>
                  <a:lnTo>
                    <a:pt x="88" y="73"/>
                  </a:lnTo>
                  <a:lnTo>
                    <a:pt x="76" y="93"/>
                  </a:lnTo>
                  <a:lnTo>
                    <a:pt x="65" y="114"/>
                  </a:lnTo>
                  <a:lnTo>
                    <a:pt x="54" y="131"/>
                  </a:lnTo>
                  <a:lnTo>
                    <a:pt x="48" y="144"/>
                  </a:lnTo>
                  <a:lnTo>
                    <a:pt x="46" y="151"/>
                  </a:lnTo>
                  <a:lnTo>
                    <a:pt x="68" y="151"/>
                  </a:lnTo>
                  <a:lnTo>
                    <a:pt x="92" y="148"/>
                  </a:lnTo>
                  <a:lnTo>
                    <a:pt x="116" y="143"/>
                  </a:lnTo>
                  <a:lnTo>
                    <a:pt x="140" y="136"/>
                  </a:lnTo>
                  <a:lnTo>
                    <a:pt x="160" y="130"/>
                  </a:lnTo>
                  <a:lnTo>
                    <a:pt x="178" y="124"/>
                  </a:lnTo>
                  <a:lnTo>
                    <a:pt x="188" y="122"/>
                  </a:lnTo>
                  <a:lnTo>
                    <a:pt x="193" y="123"/>
                  </a:lnTo>
                  <a:lnTo>
                    <a:pt x="186" y="130"/>
                  </a:lnTo>
                  <a:lnTo>
                    <a:pt x="173" y="138"/>
                  </a:lnTo>
                  <a:lnTo>
                    <a:pt x="155" y="146"/>
                  </a:lnTo>
                  <a:lnTo>
                    <a:pt x="135" y="153"/>
                  </a:lnTo>
                  <a:lnTo>
                    <a:pt x="114" y="160"/>
                  </a:lnTo>
                  <a:lnTo>
                    <a:pt x="94" y="166"/>
                  </a:lnTo>
                  <a:lnTo>
                    <a:pt x="76" y="169"/>
                  </a:lnTo>
                  <a:lnTo>
                    <a:pt x="62" y="170"/>
                  </a:lnTo>
                  <a:lnTo>
                    <a:pt x="60" y="170"/>
                  </a:lnTo>
                  <a:lnTo>
                    <a:pt x="53" y="168"/>
                  </a:lnTo>
                  <a:lnTo>
                    <a:pt x="44" y="166"/>
                  </a:lnTo>
                  <a:lnTo>
                    <a:pt x="32" y="163"/>
                  </a:lnTo>
                  <a:lnTo>
                    <a:pt x="21" y="160"/>
                  </a:lnTo>
                  <a:lnTo>
                    <a:pt x="11" y="158"/>
                  </a:lnTo>
                  <a:lnTo>
                    <a:pt x="4" y="154"/>
                  </a:lnTo>
                  <a:lnTo>
                    <a:pt x="0" y="151"/>
                  </a:lnTo>
                  <a:lnTo>
                    <a:pt x="4" y="149"/>
                  </a:lnTo>
                  <a:lnTo>
                    <a:pt x="11" y="149"/>
                  </a:lnTo>
                  <a:lnTo>
                    <a:pt x="18" y="149"/>
                  </a:lnTo>
                  <a:lnTo>
                    <a:pt x="25" y="149"/>
                  </a:lnTo>
                  <a:lnTo>
                    <a:pt x="29" y="141"/>
                  </a:lnTo>
                  <a:lnTo>
                    <a:pt x="38" y="125"/>
                  </a:lnTo>
                  <a:lnTo>
                    <a:pt x="51" y="106"/>
                  </a:lnTo>
                  <a:lnTo>
                    <a:pt x="64" y="84"/>
                  </a:lnTo>
                  <a:lnTo>
                    <a:pt x="78" y="62"/>
                  </a:lnTo>
                  <a:lnTo>
                    <a:pt x="89" y="43"/>
                  </a:lnTo>
                  <a:lnTo>
                    <a:pt x="99" y="31"/>
                  </a:lnTo>
                  <a:lnTo>
                    <a:pt x="102" y="25"/>
                  </a:lnTo>
                  <a:lnTo>
                    <a:pt x="247" y="25"/>
                  </a:lnTo>
                  <a:lnTo>
                    <a:pt x="230" y="10"/>
                  </a:lnTo>
                  <a:lnTo>
                    <a:pt x="96" y="11"/>
                  </a:lnTo>
                  <a:lnTo>
                    <a:pt x="88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07" name="Freeform 49"/>
            <p:cNvSpPr>
              <a:spLocks/>
            </p:cNvSpPr>
            <p:nvPr/>
          </p:nvSpPr>
          <p:spPr bwMode="auto">
            <a:xfrm>
              <a:off x="2871" y="3413"/>
              <a:ext cx="15" cy="24"/>
            </a:xfrm>
            <a:custGeom>
              <a:avLst/>
              <a:gdLst>
                <a:gd name="T0" fmla="*/ 14 w 15"/>
                <a:gd name="T1" fmla="*/ 24 h 48"/>
                <a:gd name="T2" fmla="*/ 8 w 15"/>
                <a:gd name="T3" fmla="*/ 22 h 48"/>
                <a:gd name="T4" fmla="*/ 3 w 15"/>
                <a:gd name="T5" fmla="*/ 19 h 48"/>
                <a:gd name="T6" fmla="*/ 0 w 15"/>
                <a:gd name="T7" fmla="*/ 16 h 48"/>
                <a:gd name="T8" fmla="*/ 0 w 15"/>
                <a:gd name="T9" fmla="*/ 12 h 48"/>
                <a:gd name="T10" fmla="*/ 1 w 15"/>
                <a:gd name="T11" fmla="*/ 9 h 48"/>
                <a:gd name="T12" fmla="*/ 4 w 15"/>
                <a:gd name="T13" fmla="*/ 5 h 48"/>
                <a:gd name="T14" fmla="*/ 8 w 15"/>
                <a:gd name="T15" fmla="*/ 2 h 48"/>
                <a:gd name="T16" fmla="*/ 13 w 15"/>
                <a:gd name="T17" fmla="*/ 0 h 48"/>
                <a:gd name="T18" fmla="*/ 13 w 15"/>
                <a:gd name="T19" fmla="*/ 9 h 48"/>
                <a:gd name="T20" fmla="*/ 14 w 15"/>
                <a:gd name="T21" fmla="*/ 16 h 48"/>
                <a:gd name="T22" fmla="*/ 15 w 15"/>
                <a:gd name="T23" fmla="*/ 22 h 48"/>
                <a:gd name="T24" fmla="*/ 14 w 15"/>
                <a:gd name="T25" fmla="*/ 24 h 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48"/>
                <a:gd name="T41" fmla="*/ 15 w 15"/>
                <a:gd name="T42" fmla="*/ 48 h 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48">
                  <a:moveTo>
                    <a:pt x="14" y="48"/>
                  </a:moveTo>
                  <a:lnTo>
                    <a:pt x="8" y="43"/>
                  </a:lnTo>
                  <a:lnTo>
                    <a:pt x="3" y="38"/>
                  </a:lnTo>
                  <a:lnTo>
                    <a:pt x="0" y="32"/>
                  </a:lnTo>
                  <a:lnTo>
                    <a:pt x="0" y="24"/>
                  </a:lnTo>
                  <a:lnTo>
                    <a:pt x="1" y="17"/>
                  </a:lnTo>
                  <a:lnTo>
                    <a:pt x="4" y="10"/>
                  </a:lnTo>
                  <a:lnTo>
                    <a:pt x="8" y="4"/>
                  </a:lnTo>
                  <a:lnTo>
                    <a:pt x="13" y="0"/>
                  </a:lnTo>
                  <a:lnTo>
                    <a:pt x="13" y="17"/>
                  </a:lnTo>
                  <a:lnTo>
                    <a:pt x="14" y="32"/>
                  </a:lnTo>
                  <a:lnTo>
                    <a:pt x="15" y="43"/>
                  </a:lnTo>
                  <a:lnTo>
                    <a:pt x="14" y="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08" name="Freeform 50"/>
            <p:cNvSpPr>
              <a:spLocks/>
            </p:cNvSpPr>
            <p:nvPr/>
          </p:nvSpPr>
          <p:spPr bwMode="auto">
            <a:xfrm>
              <a:off x="3027" y="3426"/>
              <a:ext cx="100" cy="36"/>
            </a:xfrm>
            <a:custGeom>
              <a:avLst/>
              <a:gdLst>
                <a:gd name="T0" fmla="*/ 87 w 100"/>
                <a:gd name="T1" fmla="*/ 2 h 73"/>
                <a:gd name="T2" fmla="*/ 92 w 100"/>
                <a:gd name="T3" fmla="*/ 5 h 73"/>
                <a:gd name="T4" fmla="*/ 97 w 100"/>
                <a:gd name="T5" fmla="*/ 8 h 73"/>
                <a:gd name="T6" fmla="*/ 100 w 100"/>
                <a:gd name="T7" fmla="*/ 11 h 73"/>
                <a:gd name="T8" fmla="*/ 100 w 100"/>
                <a:gd name="T9" fmla="*/ 15 h 73"/>
                <a:gd name="T10" fmla="*/ 97 w 100"/>
                <a:gd name="T11" fmla="*/ 14 h 73"/>
                <a:gd name="T12" fmla="*/ 93 w 100"/>
                <a:gd name="T13" fmla="*/ 11 h 73"/>
                <a:gd name="T14" fmla="*/ 87 w 100"/>
                <a:gd name="T15" fmla="*/ 8 h 73"/>
                <a:gd name="T16" fmla="*/ 82 w 100"/>
                <a:gd name="T17" fmla="*/ 6 h 73"/>
                <a:gd name="T18" fmla="*/ 73 w 100"/>
                <a:gd name="T19" fmla="*/ 5 h 73"/>
                <a:gd name="T20" fmla="*/ 65 w 100"/>
                <a:gd name="T21" fmla="*/ 4 h 73"/>
                <a:gd name="T22" fmla="*/ 56 w 100"/>
                <a:gd name="T23" fmla="*/ 4 h 73"/>
                <a:gd name="T24" fmla="*/ 48 w 100"/>
                <a:gd name="T25" fmla="*/ 5 h 73"/>
                <a:gd name="T26" fmla="*/ 41 w 100"/>
                <a:gd name="T27" fmla="*/ 7 h 73"/>
                <a:gd name="T28" fmla="*/ 33 w 100"/>
                <a:gd name="T29" fmla="*/ 9 h 73"/>
                <a:gd name="T30" fmla="*/ 26 w 100"/>
                <a:gd name="T31" fmla="*/ 13 h 73"/>
                <a:gd name="T32" fmla="*/ 18 w 100"/>
                <a:gd name="T33" fmla="*/ 17 h 73"/>
                <a:gd name="T34" fmla="*/ 15 w 100"/>
                <a:gd name="T35" fmla="*/ 18 h 73"/>
                <a:gd name="T36" fmla="*/ 13 w 100"/>
                <a:gd name="T37" fmla="*/ 20 h 73"/>
                <a:gd name="T38" fmla="*/ 12 w 100"/>
                <a:gd name="T39" fmla="*/ 22 h 73"/>
                <a:gd name="T40" fmla="*/ 13 w 100"/>
                <a:gd name="T41" fmla="*/ 25 h 73"/>
                <a:gd name="T42" fmla="*/ 20 w 100"/>
                <a:gd name="T43" fmla="*/ 29 h 73"/>
                <a:gd name="T44" fmla="*/ 27 w 100"/>
                <a:gd name="T45" fmla="*/ 31 h 73"/>
                <a:gd name="T46" fmla="*/ 35 w 100"/>
                <a:gd name="T47" fmla="*/ 33 h 73"/>
                <a:gd name="T48" fmla="*/ 43 w 100"/>
                <a:gd name="T49" fmla="*/ 33 h 73"/>
                <a:gd name="T50" fmla="*/ 52 w 100"/>
                <a:gd name="T51" fmla="*/ 33 h 73"/>
                <a:gd name="T52" fmla="*/ 58 w 100"/>
                <a:gd name="T53" fmla="*/ 33 h 73"/>
                <a:gd name="T54" fmla="*/ 62 w 100"/>
                <a:gd name="T55" fmla="*/ 33 h 73"/>
                <a:gd name="T56" fmla="*/ 63 w 100"/>
                <a:gd name="T57" fmla="*/ 33 h 73"/>
                <a:gd name="T58" fmla="*/ 52 w 100"/>
                <a:gd name="T59" fmla="*/ 35 h 73"/>
                <a:gd name="T60" fmla="*/ 41 w 100"/>
                <a:gd name="T61" fmla="*/ 36 h 73"/>
                <a:gd name="T62" fmla="*/ 30 w 100"/>
                <a:gd name="T63" fmla="*/ 36 h 73"/>
                <a:gd name="T64" fmla="*/ 22 w 100"/>
                <a:gd name="T65" fmla="*/ 35 h 73"/>
                <a:gd name="T66" fmla="*/ 15 w 100"/>
                <a:gd name="T67" fmla="*/ 34 h 73"/>
                <a:gd name="T68" fmla="*/ 8 w 100"/>
                <a:gd name="T69" fmla="*/ 32 h 73"/>
                <a:gd name="T70" fmla="*/ 5 w 100"/>
                <a:gd name="T71" fmla="*/ 29 h 73"/>
                <a:gd name="T72" fmla="*/ 1 w 100"/>
                <a:gd name="T73" fmla="*/ 25 h 73"/>
                <a:gd name="T74" fmla="*/ 0 w 100"/>
                <a:gd name="T75" fmla="*/ 22 h 73"/>
                <a:gd name="T76" fmla="*/ 0 w 100"/>
                <a:gd name="T77" fmla="*/ 18 h 73"/>
                <a:gd name="T78" fmla="*/ 2 w 100"/>
                <a:gd name="T79" fmla="*/ 15 h 73"/>
                <a:gd name="T80" fmla="*/ 6 w 100"/>
                <a:gd name="T81" fmla="*/ 13 h 73"/>
                <a:gd name="T82" fmla="*/ 11 w 100"/>
                <a:gd name="T83" fmla="*/ 10 h 73"/>
                <a:gd name="T84" fmla="*/ 16 w 100"/>
                <a:gd name="T85" fmla="*/ 8 h 73"/>
                <a:gd name="T86" fmla="*/ 23 w 100"/>
                <a:gd name="T87" fmla="*/ 6 h 73"/>
                <a:gd name="T88" fmla="*/ 30 w 100"/>
                <a:gd name="T89" fmla="*/ 3 h 73"/>
                <a:gd name="T90" fmla="*/ 39 w 100"/>
                <a:gd name="T91" fmla="*/ 2 h 73"/>
                <a:gd name="T92" fmla="*/ 47 w 100"/>
                <a:gd name="T93" fmla="*/ 1 h 73"/>
                <a:gd name="T94" fmla="*/ 55 w 100"/>
                <a:gd name="T95" fmla="*/ 0 h 73"/>
                <a:gd name="T96" fmla="*/ 63 w 100"/>
                <a:gd name="T97" fmla="*/ 0 h 73"/>
                <a:gd name="T98" fmla="*/ 70 w 100"/>
                <a:gd name="T99" fmla="*/ 0 h 73"/>
                <a:gd name="T100" fmla="*/ 78 w 100"/>
                <a:gd name="T101" fmla="*/ 0 h 73"/>
                <a:gd name="T102" fmla="*/ 82 w 100"/>
                <a:gd name="T103" fmla="*/ 1 h 73"/>
                <a:gd name="T104" fmla="*/ 87 w 100"/>
                <a:gd name="T105" fmla="*/ 2 h 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00"/>
                <a:gd name="T160" fmla="*/ 0 h 73"/>
                <a:gd name="T161" fmla="*/ 100 w 100"/>
                <a:gd name="T162" fmla="*/ 73 h 7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00" h="73">
                  <a:moveTo>
                    <a:pt x="87" y="5"/>
                  </a:moveTo>
                  <a:lnTo>
                    <a:pt x="92" y="11"/>
                  </a:lnTo>
                  <a:lnTo>
                    <a:pt x="97" y="16"/>
                  </a:lnTo>
                  <a:lnTo>
                    <a:pt x="100" y="23"/>
                  </a:lnTo>
                  <a:lnTo>
                    <a:pt x="100" y="30"/>
                  </a:lnTo>
                  <a:lnTo>
                    <a:pt x="97" y="29"/>
                  </a:lnTo>
                  <a:lnTo>
                    <a:pt x="93" y="23"/>
                  </a:lnTo>
                  <a:lnTo>
                    <a:pt x="87" y="17"/>
                  </a:lnTo>
                  <a:lnTo>
                    <a:pt x="82" y="13"/>
                  </a:lnTo>
                  <a:lnTo>
                    <a:pt x="73" y="11"/>
                  </a:lnTo>
                  <a:lnTo>
                    <a:pt x="65" y="9"/>
                  </a:lnTo>
                  <a:lnTo>
                    <a:pt x="56" y="9"/>
                  </a:lnTo>
                  <a:lnTo>
                    <a:pt x="48" y="11"/>
                  </a:lnTo>
                  <a:lnTo>
                    <a:pt x="41" y="14"/>
                  </a:lnTo>
                  <a:lnTo>
                    <a:pt x="33" y="19"/>
                  </a:lnTo>
                  <a:lnTo>
                    <a:pt x="26" y="26"/>
                  </a:lnTo>
                  <a:lnTo>
                    <a:pt x="18" y="34"/>
                  </a:lnTo>
                  <a:lnTo>
                    <a:pt x="15" y="37"/>
                  </a:lnTo>
                  <a:lnTo>
                    <a:pt x="13" y="41"/>
                  </a:lnTo>
                  <a:lnTo>
                    <a:pt x="12" y="45"/>
                  </a:lnTo>
                  <a:lnTo>
                    <a:pt x="13" y="50"/>
                  </a:lnTo>
                  <a:lnTo>
                    <a:pt x="20" y="58"/>
                  </a:lnTo>
                  <a:lnTo>
                    <a:pt x="27" y="62"/>
                  </a:lnTo>
                  <a:lnTo>
                    <a:pt x="35" y="66"/>
                  </a:lnTo>
                  <a:lnTo>
                    <a:pt x="43" y="67"/>
                  </a:lnTo>
                  <a:lnTo>
                    <a:pt x="52" y="67"/>
                  </a:lnTo>
                  <a:lnTo>
                    <a:pt x="58" y="66"/>
                  </a:lnTo>
                  <a:lnTo>
                    <a:pt x="62" y="66"/>
                  </a:lnTo>
                  <a:lnTo>
                    <a:pt x="63" y="67"/>
                  </a:lnTo>
                  <a:lnTo>
                    <a:pt x="52" y="70"/>
                  </a:lnTo>
                  <a:lnTo>
                    <a:pt x="41" y="73"/>
                  </a:lnTo>
                  <a:lnTo>
                    <a:pt x="30" y="73"/>
                  </a:lnTo>
                  <a:lnTo>
                    <a:pt x="22" y="70"/>
                  </a:lnTo>
                  <a:lnTo>
                    <a:pt x="15" y="68"/>
                  </a:lnTo>
                  <a:lnTo>
                    <a:pt x="8" y="64"/>
                  </a:lnTo>
                  <a:lnTo>
                    <a:pt x="5" y="58"/>
                  </a:lnTo>
                  <a:lnTo>
                    <a:pt x="1" y="51"/>
                  </a:lnTo>
                  <a:lnTo>
                    <a:pt x="0" y="44"/>
                  </a:lnTo>
                  <a:lnTo>
                    <a:pt x="0" y="37"/>
                  </a:lnTo>
                  <a:lnTo>
                    <a:pt x="2" y="31"/>
                  </a:lnTo>
                  <a:lnTo>
                    <a:pt x="6" y="26"/>
                  </a:lnTo>
                  <a:lnTo>
                    <a:pt x="11" y="21"/>
                  </a:lnTo>
                  <a:lnTo>
                    <a:pt x="16" y="16"/>
                  </a:lnTo>
                  <a:lnTo>
                    <a:pt x="23" y="12"/>
                  </a:lnTo>
                  <a:lnTo>
                    <a:pt x="30" y="7"/>
                  </a:lnTo>
                  <a:lnTo>
                    <a:pt x="39" y="5"/>
                  </a:lnTo>
                  <a:lnTo>
                    <a:pt x="47" y="2"/>
                  </a:lnTo>
                  <a:lnTo>
                    <a:pt x="55" y="1"/>
                  </a:lnTo>
                  <a:lnTo>
                    <a:pt x="63" y="0"/>
                  </a:lnTo>
                  <a:lnTo>
                    <a:pt x="70" y="0"/>
                  </a:lnTo>
                  <a:lnTo>
                    <a:pt x="78" y="1"/>
                  </a:lnTo>
                  <a:lnTo>
                    <a:pt x="82" y="2"/>
                  </a:lnTo>
                  <a:lnTo>
                    <a:pt x="87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09" name="Freeform 51"/>
            <p:cNvSpPr>
              <a:spLocks/>
            </p:cNvSpPr>
            <p:nvPr/>
          </p:nvSpPr>
          <p:spPr bwMode="auto">
            <a:xfrm>
              <a:off x="3009" y="3470"/>
              <a:ext cx="121" cy="47"/>
            </a:xfrm>
            <a:custGeom>
              <a:avLst/>
              <a:gdLst>
                <a:gd name="T0" fmla="*/ 115 w 121"/>
                <a:gd name="T1" fmla="*/ 0 h 92"/>
                <a:gd name="T2" fmla="*/ 117 w 121"/>
                <a:gd name="T3" fmla="*/ 7 h 92"/>
                <a:gd name="T4" fmla="*/ 118 w 121"/>
                <a:gd name="T5" fmla="*/ 17 h 92"/>
                <a:gd name="T6" fmla="*/ 120 w 121"/>
                <a:gd name="T7" fmla="*/ 31 h 92"/>
                <a:gd name="T8" fmla="*/ 121 w 121"/>
                <a:gd name="T9" fmla="*/ 41 h 92"/>
                <a:gd name="T10" fmla="*/ 118 w 121"/>
                <a:gd name="T11" fmla="*/ 43 h 92"/>
                <a:gd name="T12" fmla="*/ 113 w 121"/>
                <a:gd name="T13" fmla="*/ 44 h 92"/>
                <a:gd name="T14" fmla="*/ 108 w 121"/>
                <a:gd name="T15" fmla="*/ 45 h 92"/>
                <a:gd name="T16" fmla="*/ 105 w 121"/>
                <a:gd name="T17" fmla="*/ 47 h 92"/>
                <a:gd name="T18" fmla="*/ 101 w 121"/>
                <a:gd name="T19" fmla="*/ 42 h 92"/>
                <a:gd name="T20" fmla="*/ 101 w 121"/>
                <a:gd name="T21" fmla="*/ 31 h 92"/>
                <a:gd name="T22" fmla="*/ 101 w 121"/>
                <a:gd name="T23" fmla="*/ 20 h 92"/>
                <a:gd name="T24" fmla="*/ 100 w 121"/>
                <a:gd name="T25" fmla="*/ 11 h 92"/>
                <a:gd name="T26" fmla="*/ 92 w 121"/>
                <a:gd name="T27" fmla="*/ 13 h 92"/>
                <a:gd name="T28" fmla="*/ 80 w 121"/>
                <a:gd name="T29" fmla="*/ 17 h 92"/>
                <a:gd name="T30" fmla="*/ 66 w 121"/>
                <a:gd name="T31" fmla="*/ 20 h 92"/>
                <a:gd name="T32" fmla="*/ 52 w 121"/>
                <a:gd name="T33" fmla="*/ 24 h 92"/>
                <a:gd name="T34" fmla="*/ 38 w 121"/>
                <a:gd name="T35" fmla="*/ 28 h 92"/>
                <a:gd name="T36" fmla="*/ 25 w 121"/>
                <a:gd name="T37" fmla="*/ 30 h 92"/>
                <a:gd name="T38" fmla="*/ 16 w 121"/>
                <a:gd name="T39" fmla="*/ 31 h 92"/>
                <a:gd name="T40" fmla="*/ 9 w 121"/>
                <a:gd name="T41" fmla="*/ 31 h 92"/>
                <a:gd name="T42" fmla="*/ 6 w 121"/>
                <a:gd name="T43" fmla="*/ 32 h 92"/>
                <a:gd name="T44" fmla="*/ 4 w 121"/>
                <a:gd name="T45" fmla="*/ 31 h 92"/>
                <a:gd name="T46" fmla="*/ 3 w 121"/>
                <a:gd name="T47" fmla="*/ 31 h 92"/>
                <a:gd name="T48" fmla="*/ 0 w 121"/>
                <a:gd name="T49" fmla="*/ 30 h 92"/>
                <a:gd name="T50" fmla="*/ 17 w 121"/>
                <a:gd name="T51" fmla="*/ 26 h 92"/>
                <a:gd name="T52" fmla="*/ 34 w 121"/>
                <a:gd name="T53" fmla="*/ 22 h 92"/>
                <a:gd name="T54" fmla="*/ 54 w 121"/>
                <a:gd name="T55" fmla="*/ 17 h 92"/>
                <a:gd name="T56" fmla="*/ 72 w 121"/>
                <a:gd name="T57" fmla="*/ 12 h 92"/>
                <a:gd name="T58" fmla="*/ 90 w 121"/>
                <a:gd name="T59" fmla="*/ 8 h 92"/>
                <a:gd name="T60" fmla="*/ 103 w 121"/>
                <a:gd name="T61" fmla="*/ 4 h 92"/>
                <a:gd name="T62" fmla="*/ 112 w 121"/>
                <a:gd name="T63" fmla="*/ 1 h 92"/>
                <a:gd name="T64" fmla="*/ 115 w 121"/>
                <a:gd name="T65" fmla="*/ 0 h 9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1"/>
                <a:gd name="T100" fmla="*/ 0 h 92"/>
                <a:gd name="T101" fmla="*/ 121 w 121"/>
                <a:gd name="T102" fmla="*/ 92 h 9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1" h="92">
                  <a:moveTo>
                    <a:pt x="115" y="0"/>
                  </a:moveTo>
                  <a:lnTo>
                    <a:pt x="117" y="13"/>
                  </a:lnTo>
                  <a:lnTo>
                    <a:pt x="118" y="34"/>
                  </a:lnTo>
                  <a:lnTo>
                    <a:pt x="120" y="60"/>
                  </a:lnTo>
                  <a:lnTo>
                    <a:pt x="121" y="81"/>
                  </a:lnTo>
                  <a:lnTo>
                    <a:pt x="118" y="84"/>
                  </a:lnTo>
                  <a:lnTo>
                    <a:pt x="113" y="86"/>
                  </a:lnTo>
                  <a:lnTo>
                    <a:pt x="108" y="89"/>
                  </a:lnTo>
                  <a:lnTo>
                    <a:pt x="105" y="92"/>
                  </a:lnTo>
                  <a:lnTo>
                    <a:pt x="101" y="82"/>
                  </a:lnTo>
                  <a:lnTo>
                    <a:pt x="101" y="61"/>
                  </a:lnTo>
                  <a:lnTo>
                    <a:pt x="101" y="39"/>
                  </a:lnTo>
                  <a:lnTo>
                    <a:pt x="100" y="22"/>
                  </a:lnTo>
                  <a:lnTo>
                    <a:pt x="92" y="26"/>
                  </a:lnTo>
                  <a:lnTo>
                    <a:pt x="80" y="33"/>
                  </a:lnTo>
                  <a:lnTo>
                    <a:pt x="66" y="40"/>
                  </a:lnTo>
                  <a:lnTo>
                    <a:pt x="52" y="47"/>
                  </a:lnTo>
                  <a:lnTo>
                    <a:pt x="38" y="54"/>
                  </a:lnTo>
                  <a:lnTo>
                    <a:pt x="25" y="59"/>
                  </a:lnTo>
                  <a:lnTo>
                    <a:pt x="16" y="61"/>
                  </a:lnTo>
                  <a:lnTo>
                    <a:pt x="9" y="61"/>
                  </a:lnTo>
                  <a:lnTo>
                    <a:pt x="6" y="62"/>
                  </a:lnTo>
                  <a:lnTo>
                    <a:pt x="4" y="61"/>
                  </a:lnTo>
                  <a:lnTo>
                    <a:pt x="3" y="60"/>
                  </a:lnTo>
                  <a:lnTo>
                    <a:pt x="0" y="58"/>
                  </a:lnTo>
                  <a:lnTo>
                    <a:pt x="17" y="51"/>
                  </a:lnTo>
                  <a:lnTo>
                    <a:pt x="34" y="43"/>
                  </a:lnTo>
                  <a:lnTo>
                    <a:pt x="54" y="33"/>
                  </a:lnTo>
                  <a:lnTo>
                    <a:pt x="72" y="23"/>
                  </a:lnTo>
                  <a:lnTo>
                    <a:pt x="90" y="15"/>
                  </a:lnTo>
                  <a:lnTo>
                    <a:pt x="103" y="7"/>
                  </a:lnTo>
                  <a:lnTo>
                    <a:pt x="112" y="2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10" name="Freeform 52"/>
            <p:cNvSpPr>
              <a:spLocks/>
            </p:cNvSpPr>
            <p:nvPr/>
          </p:nvSpPr>
          <p:spPr bwMode="auto">
            <a:xfrm>
              <a:off x="2507" y="3473"/>
              <a:ext cx="213" cy="76"/>
            </a:xfrm>
            <a:custGeom>
              <a:avLst/>
              <a:gdLst>
                <a:gd name="T0" fmla="*/ 111 w 213"/>
                <a:gd name="T1" fmla="*/ 4 h 153"/>
                <a:gd name="T2" fmla="*/ 114 w 213"/>
                <a:gd name="T3" fmla="*/ 6 h 153"/>
                <a:gd name="T4" fmla="*/ 118 w 213"/>
                <a:gd name="T5" fmla="*/ 8 h 153"/>
                <a:gd name="T6" fmla="*/ 119 w 213"/>
                <a:gd name="T7" fmla="*/ 10 h 153"/>
                <a:gd name="T8" fmla="*/ 119 w 213"/>
                <a:gd name="T9" fmla="*/ 13 h 153"/>
                <a:gd name="T10" fmla="*/ 132 w 213"/>
                <a:gd name="T11" fmla="*/ 19 h 153"/>
                <a:gd name="T12" fmla="*/ 146 w 213"/>
                <a:gd name="T13" fmla="*/ 27 h 153"/>
                <a:gd name="T14" fmla="*/ 163 w 213"/>
                <a:gd name="T15" fmla="*/ 36 h 153"/>
                <a:gd name="T16" fmla="*/ 178 w 213"/>
                <a:gd name="T17" fmla="*/ 47 h 153"/>
                <a:gd name="T18" fmla="*/ 192 w 213"/>
                <a:gd name="T19" fmla="*/ 58 h 153"/>
                <a:gd name="T20" fmla="*/ 204 w 213"/>
                <a:gd name="T21" fmla="*/ 67 h 153"/>
                <a:gd name="T22" fmla="*/ 211 w 213"/>
                <a:gd name="T23" fmla="*/ 73 h 153"/>
                <a:gd name="T24" fmla="*/ 213 w 213"/>
                <a:gd name="T25" fmla="*/ 76 h 153"/>
                <a:gd name="T26" fmla="*/ 205 w 213"/>
                <a:gd name="T27" fmla="*/ 72 h 153"/>
                <a:gd name="T28" fmla="*/ 192 w 213"/>
                <a:gd name="T29" fmla="*/ 65 h 153"/>
                <a:gd name="T30" fmla="*/ 179 w 213"/>
                <a:gd name="T31" fmla="*/ 57 h 153"/>
                <a:gd name="T32" fmla="*/ 163 w 213"/>
                <a:gd name="T33" fmla="*/ 48 h 153"/>
                <a:gd name="T34" fmla="*/ 147 w 213"/>
                <a:gd name="T35" fmla="*/ 39 h 153"/>
                <a:gd name="T36" fmla="*/ 131 w 213"/>
                <a:gd name="T37" fmla="*/ 30 h 153"/>
                <a:gd name="T38" fmla="*/ 116 w 213"/>
                <a:gd name="T39" fmla="*/ 23 h 153"/>
                <a:gd name="T40" fmla="*/ 102 w 213"/>
                <a:gd name="T41" fmla="*/ 16 h 153"/>
                <a:gd name="T42" fmla="*/ 89 w 213"/>
                <a:gd name="T43" fmla="*/ 19 h 153"/>
                <a:gd name="T44" fmla="*/ 75 w 213"/>
                <a:gd name="T45" fmla="*/ 22 h 153"/>
                <a:gd name="T46" fmla="*/ 62 w 213"/>
                <a:gd name="T47" fmla="*/ 26 h 153"/>
                <a:gd name="T48" fmla="*/ 49 w 213"/>
                <a:gd name="T49" fmla="*/ 30 h 153"/>
                <a:gd name="T50" fmla="*/ 37 w 213"/>
                <a:gd name="T51" fmla="*/ 35 h 153"/>
                <a:gd name="T52" fmla="*/ 29 w 213"/>
                <a:gd name="T53" fmla="*/ 38 h 153"/>
                <a:gd name="T54" fmla="*/ 23 w 213"/>
                <a:gd name="T55" fmla="*/ 41 h 153"/>
                <a:gd name="T56" fmla="*/ 20 w 213"/>
                <a:gd name="T57" fmla="*/ 42 h 153"/>
                <a:gd name="T58" fmla="*/ 17 w 213"/>
                <a:gd name="T59" fmla="*/ 45 h 153"/>
                <a:gd name="T60" fmla="*/ 10 w 213"/>
                <a:gd name="T61" fmla="*/ 51 h 153"/>
                <a:gd name="T62" fmla="*/ 3 w 213"/>
                <a:gd name="T63" fmla="*/ 55 h 153"/>
                <a:gd name="T64" fmla="*/ 0 w 213"/>
                <a:gd name="T65" fmla="*/ 58 h 153"/>
                <a:gd name="T66" fmla="*/ 2 w 213"/>
                <a:gd name="T67" fmla="*/ 52 h 153"/>
                <a:gd name="T68" fmla="*/ 4 w 213"/>
                <a:gd name="T69" fmla="*/ 46 h 153"/>
                <a:gd name="T70" fmla="*/ 9 w 213"/>
                <a:gd name="T71" fmla="*/ 40 h 153"/>
                <a:gd name="T72" fmla="*/ 16 w 213"/>
                <a:gd name="T73" fmla="*/ 36 h 153"/>
                <a:gd name="T74" fmla="*/ 22 w 213"/>
                <a:gd name="T75" fmla="*/ 34 h 153"/>
                <a:gd name="T76" fmla="*/ 30 w 213"/>
                <a:gd name="T77" fmla="*/ 30 h 153"/>
                <a:gd name="T78" fmla="*/ 42 w 213"/>
                <a:gd name="T79" fmla="*/ 26 h 153"/>
                <a:gd name="T80" fmla="*/ 55 w 213"/>
                <a:gd name="T81" fmla="*/ 21 h 153"/>
                <a:gd name="T82" fmla="*/ 66 w 213"/>
                <a:gd name="T83" fmla="*/ 17 h 153"/>
                <a:gd name="T84" fmla="*/ 78 w 213"/>
                <a:gd name="T85" fmla="*/ 14 h 153"/>
                <a:gd name="T86" fmla="*/ 87 w 213"/>
                <a:gd name="T87" fmla="*/ 12 h 153"/>
                <a:gd name="T88" fmla="*/ 93 w 213"/>
                <a:gd name="T89" fmla="*/ 10 h 153"/>
                <a:gd name="T90" fmla="*/ 96 w 213"/>
                <a:gd name="T91" fmla="*/ 9 h 153"/>
                <a:gd name="T92" fmla="*/ 98 w 213"/>
                <a:gd name="T93" fmla="*/ 8 h 153"/>
                <a:gd name="T94" fmla="*/ 99 w 213"/>
                <a:gd name="T95" fmla="*/ 7 h 153"/>
                <a:gd name="T96" fmla="*/ 100 w 213"/>
                <a:gd name="T97" fmla="*/ 6 h 153"/>
                <a:gd name="T98" fmla="*/ 97 w 213"/>
                <a:gd name="T99" fmla="*/ 5 h 153"/>
                <a:gd name="T100" fmla="*/ 95 w 213"/>
                <a:gd name="T101" fmla="*/ 3 h 153"/>
                <a:gd name="T102" fmla="*/ 93 w 213"/>
                <a:gd name="T103" fmla="*/ 1 h 153"/>
                <a:gd name="T104" fmla="*/ 95 w 213"/>
                <a:gd name="T105" fmla="*/ 0 h 153"/>
                <a:gd name="T106" fmla="*/ 100 w 213"/>
                <a:gd name="T107" fmla="*/ 0 h 153"/>
                <a:gd name="T108" fmla="*/ 104 w 213"/>
                <a:gd name="T109" fmla="*/ 1 h 153"/>
                <a:gd name="T110" fmla="*/ 107 w 213"/>
                <a:gd name="T111" fmla="*/ 3 h 153"/>
                <a:gd name="T112" fmla="*/ 111 w 213"/>
                <a:gd name="T113" fmla="*/ 4 h 15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13"/>
                <a:gd name="T172" fmla="*/ 0 h 153"/>
                <a:gd name="T173" fmla="*/ 213 w 213"/>
                <a:gd name="T174" fmla="*/ 153 h 15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13" h="153">
                  <a:moveTo>
                    <a:pt x="111" y="9"/>
                  </a:moveTo>
                  <a:lnTo>
                    <a:pt x="114" y="12"/>
                  </a:lnTo>
                  <a:lnTo>
                    <a:pt x="118" y="17"/>
                  </a:lnTo>
                  <a:lnTo>
                    <a:pt x="119" y="21"/>
                  </a:lnTo>
                  <a:lnTo>
                    <a:pt x="119" y="27"/>
                  </a:lnTo>
                  <a:lnTo>
                    <a:pt x="132" y="38"/>
                  </a:lnTo>
                  <a:lnTo>
                    <a:pt x="146" y="54"/>
                  </a:lnTo>
                  <a:lnTo>
                    <a:pt x="163" y="73"/>
                  </a:lnTo>
                  <a:lnTo>
                    <a:pt x="178" y="95"/>
                  </a:lnTo>
                  <a:lnTo>
                    <a:pt x="192" y="116"/>
                  </a:lnTo>
                  <a:lnTo>
                    <a:pt x="204" y="134"/>
                  </a:lnTo>
                  <a:lnTo>
                    <a:pt x="211" y="147"/>
                  </a:lnTo>
                  <a:lnTo>
                    <a:pt x="213" y="153"/>
                  </a:lnTo>
                  <a:lnTo>
                    <a:pt x="205" y="145"/>
                  </a:lnTo>
                  <a:lnTo>
                    <a:pt x="192" y="131"/>
                  </a:lnTo>
                  <a:lnTo>
                    <a:pt x="179" y="115"/>
                  </a:lnTo>
                  <a:lnTo>
                    <a:pt x="163" y="97"/>
                  </a:lnTo>
                  <a:lnTo>
                    <a:pt x="147" y="79"/>
                  </a:lnTo>
                  <a:lnTo>
                    <a:pt x="131" y="61"/>
                  </a:lnTo>
                  <a:lnTo>
                    <a:pt x="116" y="46"/>
                  </a:lnTo>
                  <a:lnTo>
                    <a:pt x="102" y="33"/>
                  </a:lnTo>
                  <a:lnTo>
                    <a:pt x="89" y="38"/>
                  </a:lnTo>
                  <a:lnTo>
                    <a:pt x="75" y="44"/>
                  </a:lnTo>
                  <a:lnTo>
                    <a:pt x="62" y="53"/>
                  </a:lnTo>
                  <a:lnTo>
                    <a:pt x="49" y="61"/>
                  </a:lnTo>
                  <a:lnTo>
                    <a:pt x="37" y="70"/>
                  </a:lnTo>
                  <a:lnTo>
                    <a:pt x="29" y="77"/>
                  </a:lnTo>
                  <a:lnTo>
                    <a:pt x="23" y="83"/>
                  </a:lnTo>
                  <a:lnTo>
                    <a:pt x="20" y="85"/>
                  </a:lnTo>
                  <a:lnTo>
                    <a:pt x="17" y="91"/>
                  </a:lnTo>
                  <a:lnTo>
                    <a:pt x="10" y="102"/>
                  </a:lnTo>
                  <a:lnTo>
                    <a:pt x="3" y="111"/>
                  </a:lnTo>
                  <a:lnTo>
                    <a:pt x="0" y="116"/>
                  </a:lnTo>
                  <a:lnTo>
                    <a:pt x="2" y="104"/>
                  </a:lnTo>
                  <a:lnTo>
                    <a:pt x="4" y="93"/>
                  </a:lnTo>
                  <a:lnTo>
                    <a:pt x="9" y="81"/>
                  </a:lnTo>
                  <a:lnTo>
                    <a:pt x="16" y="72"/>
                  </a:lnTo>
                  <a:lnTo>
                    <a:pt x="22" y="68"/>
                  </a:lnTo>
                  <a:lnTo>
                    <a:pt x="30" y="61"/>
                  </a:lnTo>
                  <a:lnTo>
                    <a:pt x="42" y="53"/>
                  </a:lnTo>
                  <a:lnTo>
                    <a:pt x="55" y="43"/>
                  </a:lnTo>
                  <a:lnTo>
                    <a:pt x="66" y="35"/>
                  </a:lnTo>
                  <a:lnTo>
                    <a:pt x="78" y="28"/>
                  </a:lnTo>
                  <a:lnTo>
                    <a:pt x="87" y="24"/>
                  </a:lnTo>
                  <a:lnTo>
                    <a:pt x="93" y="21"/>
                  </a:lnTo>
                  <a:lnTo>
                    <a:pt x="96" y="19"/>
                  </a:lnTo>
                  <a:lnTo>
                    <a:pt x="98" y="17"/>
                  </a:lnTo>
                  <a:lnTo>
                    <a:pt x="99" y="15"/>
                  </a:lnTo>
                  <a:lnTo>
                    <a:pt x="100" y="13"/>
                  </a:lnTo>
                  <a:lnTo>
                    <a:pt x="97" y="11"/>
                  </a:lnTo>
                  <a:lnTo>
                    <a:pt x="95" y="6"/>
                  </a:lnTo>
                  <a:lnTo>
                    <a:pt x="93" y="3"/>
                  </a:lnTo>
                  <a:lnTo>
                    <a:pt x="95" y="0"/>
                  </a:lnTo>
                  <a:lnTo>
                    <a:pt x="100" y="1"/>
                  </a:lnTo>
                  <a:lnTo>
                    <a:pt x="104" y="3"/>
                  </a:lnTo>
                  <a:lnTo>
                    <a:pt x="107" y="6"/>
                  </a:lnTo>
                  <a:lnTo>
                    <a:pt x="111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11" name="Freeform 53"/>
            <p:cNvSpPr>
              <a:spLocks/>
            </p:cNvSpPr>
            <p:nvPr/>
          </p:nvSpPr>
          <p:spPr bwMode="auto">
            <a:xfrm>
              <a:off x="2995" y="3496"/>
              <a:ext cx="82" cy="24"/>
            </a:xfrm>
            <a:custGeom>
              <a:avLst/>
              <a:gdLst>
                <a:gd name="T0" fmla="*/ 82 w 82"/>
                <a:gd name="T1" fmla="*/ 1 h 47"/>
                <a:gd name="T2" fmla="*/ 80 w 82"/>
                <a:gd name="T3" fmla="*/ 2 h 47"/>
                <a:gd name="T4" fmla="*/ 74 w 82"/>
                <a:gd name="T5" fmla="*/ 5 h 47"/>
                <a:gd name="T6" fmla="*/ 65 w 82"/>
                <a:gd name="T7" fmla="*/ 8 h 47"/>
                <a:gd name="T8" fmla="*/ 54 w 82"/>
                <a:gd name="T9" fmla="*/ 12 h 47"/>
                <a:gd name="T10" fmla="*/ 41 w 82"/>
                <a:gd name="T11" fmla="*/ 16 h 47"/>
                <a:gd name="T12" fmla="*/ 30 w 82"/>
                <a:gd name="T13" fmla="*/ 20 h 47"/>
                <a:gd name="T14" fmla="*/ 18 w 82"/>
                <a:gd name="T15" fmla="*/ 22 h 47"/>
                <a:gd name="T16" fmla="*/ 7 w 82"/>
                <a:gd name="T17" fmla="*/ 24 h 47"/>
                <a:gd name="T18" fmla="*/ 5 w 82"/>
                <a:gd name="T19" fmla="*/ 23 h 47"/>
                <a:gd name="T20" fmla="*/ 3 w 82"/>
                <a:gd name="T21" fmla="*/ 21 h 47"/>
                <a:gd name="T22" fmla="*/ 0 w 82"/>
                <a:gd name="T23" fmla="*/ 20 h 47"/>
                <a:gd name="T24" fmla="*/ 0 w 82"/>
                <a:gd name="T25" fmla="*/ 18 h 47"/>
                <a:gd name="T26" fmla="*/ 10 w 82"/>
                <a:gd name="T27" fmla="*/ 16 h 47"/>
                <a:gd name="T28" fmla="*/ 20 w 82"/>
                <a:gd name="T29" fmla="*/ 14 h 47"/>
                <a:gd name="T30" fmla="*/ 31 w 82"/>
                <a:gd name="T31" fmla="*/ 12 h 47"/>
                <a:gd name="T32" fmla="*/ 41 w 82"/>
                <a:gd name="T33" fmla="*/ 9 h 47"/>
                <a:gd name="T34" fmla="*/ 52 w 82"/>
                <a:gd name="T35" fmla="*/ 6 h 47"/>
                <a:gd name="T36" fmla="*/ 61 w 82"/>
                <a:gd name="T37" fmla="*/ 4 h 47"/>
                <a:gd name="T38" fmla="*/ 71 w 82"/>
                <a:gd name="T39" fmla="*/ 2 h 47"/>
                <a:gd name="T40" fmla="*/ 78 w 82"/>
                <a:gd name="T41" fmla="*/ 0 h 47"/>
                <a:gd name="T42" fmla="*/ 82 w 82"/>
                <a:gd name="T43" fmla="*/ 1 h 4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2"/>
                <a:gd name="T67" fmla="*/ 0 h 47"/>
                <a:gd name="T68" fmla="*/ 82 w 82"/>
                <a:gd name="T69" fmla="*/ 47 h 4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2" h="47">
                  <a:moveTo>
                    <a:pt x="82" y="1"/>
                  </a:moveTo>
                  <a:lnTo>
                    <a:pt x="80" y="4"/>
                  </a:lnTo>
                  <a:lnTo>
                    <a:pt x="74" y="9"/>
                  </a:lnTo>
                  <a:lnTo>
                    <a:pt x="65" y="16"/>
                  </a:lnTo>
                  <a:lnTo>
                    <a:pt x="54" y="24"/>
                  </a:lnTo>
                  <a:lnTo>
                    <a:pt x="41" y="32"/>
                  </a:lnTo>
                  <a:lnTo>
                    <a:pt x="30" y="39"/>
                  </a:lnTo>
                  <a:lnTo>
                    <a:pt x="18" y="44"/>
                  </a:lnTo>
                  <a:lnTo>
                    <a:pt x="7" y="47"/>
                  </a:lnTo>
                  <a:lnTo>
                    <a:pt x="5" y="45"/>
                  </a:lnTo>
                  <a:lnTo>
                    <a:pt x="3" y="42"/>
                  </a:lnTo>
                  <a:lnTo>
                    <a:pt x="0" y="39"/>
                  </a:lnTo>
                  <a:lnTo>
                    <a:pt x="0" y="36"/>
                  </a:lnTo>
                  <a:lnTo>
                    <a:pt x="10" y="32"/>
                  </a:lnTo>
                  <a:lnTo>
                    <a:pt x="20" y="27"/>
                  </a:lnTo>
                  <a:lnTo>
                    <a:pt x="31" y="23"/>
                  </a:lnTo>
                  <a:lnTo>
                    <a:pt x="41" y="18"/>
                  </a:lnTo>
                  <a:lnTo>
                    <a:pt x="52" y="12"/>
                  </a:lnTo>
                  <a:lnTo>
                    <a:pt x="61" y="8"/>
                  </a:lnTo>
                  <a:lnTo>
                    <a:pt x="71" y="3"/>
                  </a:lnTo>
                  <a:lnTo>
                    <a:pt x="78" y="0"/>
                  </a:lnTo>
                  <a:lnTo>
                    <a:pt x="82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12" name="Freeform 54"/>
            <p:cNvSpPr>
              <a:spLocks/>
            </p:cNvSpPr>
            <p:nvPr/>
          </p:nvSpPr>
          <p:spPr bwMode="auto">
            <a:xfrm>
              <a:off x="3006" y="3500"/>
              <a:ext cx="80" cy="30"/>
            </a:xfrm>
            <a:custGeom>
              <a:avLst/>
              <a:gdLst>
                <a:gd name="T0" fmla="*/ 3 w 80"/>
                <a:gd name="T1" fmla="*/ 30 h 59"/>
                <a:gd name="T2" fmla="*/ 1 w 80"/>
                <a:gd name="T3" fmla="*/ 28 h 59"/>
                <a:gd name="T4" fmla="*/ 0 w 80"/>
                <a:gd name="T5" fmla="*/ 27 h 59"/>
                <a:gd name="T6" fmla="*/ 0 w 80"/>
                <a:gd name="T7" fmla="*/ 27 h 59"/>
                <a:gd name="T8" fmla="*/ 1 w 80"/>
                <a:gd name="T9" fmla="*/ 26 h 59"/>
                <a:gd name="T10" fmla="*/ 4 w 80"/>
                <a:gd name="T11" fmla="*/ 24 h 59"/>
                <a:gd name="T12" fmla="*/ 9 w 80"/>
                <a:gd name="T13" fmla="*/ 23 h 59"/>
                <a:gd name="T14" fmla="*/ 15 w 80"/>
                <a:gd name="T15" fmla="*/ 22 h 59"/>
                <a:gd name="T16" fmla="*/ 21 w 80"/>
                <a:gd name="T17" fmla="*/ 20 h 59"/>
                <a:gd name="T18" fmla="*/ 26 w 80"/>
                <a:gd name="T19" fmla="*/ 19 h 59"/>
                <a:gd name="T20" fmla="*/ 30 w 80"/>
                <a:gd name="T21" fmla="*/ 17 h 59"/>
                <a:gd name="T22" fmla="*/ 34 w 80"/>
                <a:gd name="T23" fmla="*/ 16 h 59"/>
                <a:gd name="T24" fmla="*/ 36 w 80"/>
                <a:gd name="T25" fmla="*/ 16 h 59"/>
                <a:gd name="T26" fmla="*/ 39 w 80"/>
                <a:gd name="T27" fmla="*/ 15 h 59"/>
                <a:gd name="T28" fmla="*/ 44 w 80"/>
                <a:gd name="T29" fmla="*/ 13 h 59"/>
                <a:gd name="T30" fmla="*/ 50 w 80"/>
                <a:gd name="T31" fmla="*/ 11 h 59"/>
                <a:gd name="T32" fmla="*/ 59 w 80"/>
                <a:gd name="T33" fmla="*/ 8 h 59"/>
                <a:gd name="T34" fmla="*/ 66 w 80"/>
                <a:gd name="T35" fmla="*/ 5 h 59"/>
                <a:gd name="T36" fmla="*/ 71 w 80"/>
                <a:gd name="T37" fmla="*/ 3 h 59"/>
                <a:gd name="T38" fmla="*/ 77 w 80"/>
                <a:gd name="T39" fmla="*/ 1 h 59"/>
                <a:gd name="T40" fmla="*/ 80 w 80"/>
                <a:gd name="T41" fmla="*/ 0 h 59"/>
                <a:gd name="T42" fmla="*/ 80 w 80"/>
                <a:gd name="T43" fmla="*/ 2 h 59"/>
                <a:gd name="T44" fmla="*/ 76 w 80"/>
                <a:gd name="T45" fmla="*/ 6 h 59"/>
                <a:gd name="T46" fmla="*/ 69 w 80"/>
                <a:gd name="T47" fmla="*/ 11 h 59"/>
                <a:gd name="T48" fmla="*/ 60 w 80"/>
                <a:gd name="T49" fmla="*/ 15 h 59"/>
                <a:gd name="T50" fmla="*/ 48 w 80"/>
                <a:gd name="T51" fmla="*/ 19 h 59"/>
                <a:gd name="T52" fmla="*/ 35 w 80"/>
                <a:gd name="T53" fmla="*/ 24 h 59"/>
                <a:gd name="T54" fmla="*/ 20 w 80"/>
                <a:gd name="T55" fmla="*/ 27 h 59"/>
                <a:gd name="T56" fmla="*/ 3 w 80"/>
                <a:gd name="T57" fmla="*/ 3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0"/>
                <a:gd name="T88" fmla="*/ 0 h 59"/>
                <a:gd name="T89" fmla="*/ 80 w 8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0" h="59">
                  <a:moveTo>
                    <a:pt x="3" y="59"/>
                  </a:moveTo>
                  <a:lnTo>
                    <a:pt x="1" y="56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1" y="51"/>
                  </a:lnTo>
                  <a:lnTo>
                    <a:pt x="4" y="48"/>
                  </a:lnTo>
                  <a:lnTo>
                    <a:pt x="9" y="46"/>
                  </a:lnTo>
                  <a:lnTo>
                    <a:pt x="15" y="44"/>
                  </a:lnTo>
                  <a:lnTo>
                    <a:pt x="21" y="40"/>
                  </a:lnTo>
                  <a:lnTo>
                    <a:pt x="26" y="37"/>
                  </a:lnTo>
                  <a:lnTo>
                    <a:pt x="30" y="34"/>
                  </a:lnTo>
                  <a:lnTo>
                    <a:pt x="34" y="32"/>
                  </a:lnTo>
                  <a:lnTo>
                    <a:pt x="36" y="31"/>
                  </a:lnTo>
                  <a:lnTo>
                    <a:pt x="39" y="30"/>
                  </a:lnTo>
                  <a:lnTo>
                    <a:pt x="44" y="26"/>
                  </a:lnTo>
                  <a:lnTo>
                    <a:pt x="50" y="22"/>
                  </a:lnTo>
                  <a:lnTo>
                    <a:pt x="59" y="16"/>
                  </a:lnTo>
                  <a:lnTo>
                    <a:pt x="66" y="10"/>
                  </a:lnTo>
                  <a:lnTo>
                    <a:pt x="71" y="6"/>
                  </a:lnTo>
                  <a:lnTo>
                    <a:pt x="77" y="1"/>
                  </a:lnTo>
                  <a:lnTo>
                    <a:pt x="80" y="0"/>
                  </a:lnTo>
                  <a:lnTo>
                    <a:pt x="80" y="4"/>
                  </a:lnTo>
                  <a:lnTo>
                    <a:pt x="76" y="11"/>
                  </a:lnTo>
                  <a:lnTo>
                    <a:pt x="69" y="21"/>
                  </a:lnTo>
                  <a:lnTo>
                    <a:pt x="60" y="29"/>
                  </a:lnTo>
                  <a:lnTo>
                    <a:pt x="48" y="38"/>
                  </a:lnTo>
                  <a:lnTo>
                    <a:pt x="35" y="47"/>
                  </a:lnTo>
                  <a:lnTo>
                    <a:pt x="20" y="54"/>
                  </a:lnTo>
                  <a:lnTo>
                    <a:pt x="3" y="5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13" name="Freeform 55"/>
            <p:cNvSpPr>
              <a:spLocks/>
            </p:cNvSpPr>
            <p:nvPr/>
          </p:nvSpPr>
          <p:spPr bwMode="auto">
            <a:xfrm>
              <a:off x="2485" y="3521"/>
              <a:ext cx="320" cy="77"/>
            </a:xfrm>
            <a:custGeom>
              <a:avLst/>
              <a:gdLst>
                <a:gd name="T0" fmla="*/ 320 w 320"/>
                <a:gd name="T1" fmla="*/ 2 h 155"/>
                <a:gd name="T2" fmla="*/ 319 w 320"/>
                <a:gd name="T3" fmla="*/ 7 h 155"/>
                <a:gd name="T4" fmla="*/ 314 w 320"/>
                <a:gd name="T5" fmla="*/ 14 h 155"/>
                <a:gd name="T6" fmla="*/ 305 w 320"/>
                <a:gd name="T7" fmla="*/ 22 h 155"/>
                <a:gd name="T8" fmla="*/ 293 w 320"/>
                <a:gd name="T9" fmla="*/ 31 h 155"/>
                <a:gd name="T10" fmla="*/ 278 w 320"/>
                <a:gd name="T11" fmla="*/ 40 h 155"/>
                <a:gd name="T12" fmla="*/ 260 w 320"/>
                <a:gd name="T13" fmla="*/ 49 h 155"/>
                <a:gd name="T14" fmla="*/ 240 w 320"/>
                <a:gd name="T15" fmla="*/ 57 h 155"/>
                <a:gd name="T16" fmla="*/ 218 w 320"/>
                <a:gd name="T17" fmla="*/ 64 h 155"/>
                <a:gd name="T18" fmla="*/ 198 w 320"/>
                <a:gd name="T19" fmla="*/ 69 h 155"/>
                <a:gd name="T20" fmla="*/ 174 w 320"/>
                <a:gd name="T21" fmla="*/ 73 h 155"/>
                <a:gd name="T22" fmla="*/ 149 w 320"/>
                <a:gd name="T23" fmla="*/ 75 h 155"/>
                <a:gd name="T24" fmla="*/ 126 w 320"/>
                <a:gd name="T25" fmla="*/ 77 h 155"/>
                <a:gd name="T26" fmla="*/ 104 w 320"/>
                <a:gd name="T27" fmla="*/ 77 h 155"/>
                <a:gd name="T28" fmla="*/ 86 w 320"/>
                <a:gd name="T29" fmla="*/ 77 h 155"/>
                <a:gd name="T30" fmla="*/ 74 w 320"/>
                <a:gd name="T31" fmla="*/ 77 h 155"/>
                <a:gd name="T32" fmla="*/ 70 w 320"/>
                <a:gd name="T33" fmla="*/ 77 h 155"/>
                <a:gd name="T34" fmla="*/ 50 w 320"/>
                <a:gd name="T35" fmla="*/ 73 h 155"/>
                <a:gd name="T36" fmla="*/ 33 w 320"/>
                <a:gd name="T37" fmla="*/ 70 h 155"/>
                <a:gd name="T38" fmla="*/ 21 w 320"/>
                <a:gd name="T39" fmla="*/ 65 h 155"/>
                <a:gd name="T40" fmla="*/ 12 w 320"/>
                <a:gd name="T41" fmla="*/ 61 h 155"/>
                <a:gd name="T42" fmla="*/ 6 w 320"/>
                <a:gd name="T43" fmla="*/ 57 h 155"/>
                <a:gd name="T44" fmla="*/ 3 w 320"/>
                <a:gd name="T45" fmla="*/ 54 h 155"/>
                <a:gd name="T46" fmla="*/ 0 w 320"/>
                <a:gd name="T47" fmla="*/ 52 h 155"/>
                <a:gd name="T48" fmla="*/ 0 w 320"/>
                <a:gd name="T49" fmla="*/ 51 h 155"/>
                <a:gd name="T50" fmla="*/ 10 w 320"/>
                <a:gd name="T51" fmla="*/ 55 h 155"/>
                <a:gd name="T52" fmla="*/ 20 w 320"/>
                <a:gd name="T53" fmla="*/ 58 h 155"/>
                <a:gd name="T54" fmla="*/ 32 w 320"/>
                <a:gd name="T55" fmla="*/ 61 h 155"/>
                <a:gd name="T56" fmla="*/ 44 w 320"/>
                <a:gd name="T57" fmla="*/ 63 h 155"/>
                <a:gd name="T58" fmla="*/ 55 w 320"/>
                <a:gd name="T59" fmla="*/ 65 h 155"/>
                <a:gd name="T60" fmla="*/ 68 w 320"/>
                <a:gd name="T61" fmla="*/ 66 h 155"/>
                <a:gd name="T62" fmla="*/ 81 w 320"/>
                <a:gd name="T63" fmla="*/ 67 h 155"/>
                <a:gd name="T64" fmla="*/ 95 w 320"/>
                <a:gd name="T65" fmla="*/ 67 h 155"/>
                <a:gd name="T66" fmla="*/ 108 w 320"/>
                <a:gd name="T67" fmla="*/ 68 h 155"/>
                <a:gd name="T68" fmla="*/ 121 w 320"/>
                <a:gd name="T69" fmla="*/ 68 h 155"/>
                <a:gd name="T70" fmla="*/ 134 w 320"/>
                <a:gd name="T71" fmla="*/ 67 h 155"/>
                <a:gd name="T72" fmla="*/ 146 w 320"/>
                <a:gd name="T73" fmla="*/ 67 h 155"/>
                <a:gd name="T74" fmla="*/ 158 w 320"/>
                <a:gd name="T75" fmla="*/ 66 h 155"/>
                <a:gd name="T76" fmla="*/ 169 w 320"/>
                <a:gd name="T77" fmla="*/ 64 h 155"/>
                <a:gd name="T78" fmla="*/ 180 w 320"/>
                <a:gd name="T79" fmla="*/ 63 h 155"/>
                <a:gd name="T80" fmla="*/ 189 w 320"/>
                <a:gd name="T81" fmla="*/ 62 h 155"/>
                <a:gd name="T82" fmla="*/ 200 w 320"/>
                <a:gd name="T83" fmla="*/ 59 h 155"/>
                <a:gd name="T84" fmla="*/ 209 w 320"/>
                <a:gd name="T85" fmla="*/ 56 h 155"/>
                <a:gd name="T86" fmla="*/ 219 w 320"/>
                <a:gd name="T87" fmla="*/ 52 h 155"/>
                <a:gd name="T88" fmla="*/ 228 w 320"/>
                <a:gd name="T89" fmla="*/ 49 h 155"/>
                <a:gd name="T90" fmla="*/ 238 w 320"/>
                <a:gd name="T91" fmla="*/ 46 h 155"/>
                <a:gd name="T92" fmla="*/ 246 w 320"/>
                <a:gd name="T93" fmla="*/ 43 h 155"/>
                <a:gd name="T94" fmla="*/ 255 w 320"/>
                <a:gd name="T95" fmla="*/ 39 h 155"/>
                <a:gd name="T96" fmla="*/ 263 w 320"/>
                <a:gd name="T97" fmla="*/ 34 h 155"/>
                <a:gd name="T98" fmla="*/ 269 w 320"/>
                <a:gd name="T99" fmla="*/ 30 h 155"/>
                <a:gd name="T100" fmla="*/ 275 w 320"/>
                <a:gd name="T101" fmla="*/ 25 h 155"/>
                <a:gd name="T102" fmla="*/ 282 w 320"/>
                <a:gd name="T103" fmla="*/ 18 h 155"/>
                <a:gd name="T104" fmla="*/ 290 w 320"/>
                <a:gd name="T105" fmla="*/ 12 h 155"/>
                <a:gd name="T106" fmla="*/ 299 w 320"/>
                <a:gd name="T107" fmla="*/ 6 h 155"/>
                <a:gd name="T108" fmla="*/ 306 w 320"/>
                <a:gd name="T109" fmla="*/ 2 h 155"/>
                <a:gd name="T110" fmla="*/ 313 w 320"/>
                <a:gd name="T111" fmla="*/ 0 h 155"/>
                <a:gd name="T112" fmla="*/ 320 w 320"/>
                <a:gd name="T113" fmla="*/ 2 h 15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20"/>
                <a:gd name="T172" fmla="*/ 0 h 155"/>
                <a:gd name="T173" fmla="*/ 320 w 320"/>
                <a:gd name="T174" fmla="*/ 155 h 15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20" h="155">
                  <a:moveTo>
                    <a:pt x="320" y="4"/>
                  </a:moveTo>
                  <a:lnTo>
                    <a:pt x="319" y="14"/>
                  </a:lnTo>
                  <a:lnTo>
                    <a:pt x="314" y="28"/>
                  </a:lnTo>
                  <a:lnTo>
                    <a:pt x="305" y="44"/>
                  </a:lnTo>
                  <a:lnTo>
                    <a:pt x="293" y="63"/>
                  </a:lnTo>
                  <a:lnTo>
                    <a:pt x="278" y="81"/>
                  </a:lnTo>
                  <a:lnTo>
                    <a:pt x="260" y="98"/>
                  </a:lnTo>
                  <a:lnTo>
                    <a:pt x="240" y="114"/>
                  </a:lnTo>
                  <a:lnTo>
                    <a:pt x="218" y="128"/>
                  </a:lnTo>
                  <a:lnTo>
                    <a:pt x="198" y="139"/>
                  </a:lnTo>
                  <a:lnTo>
                    <a:pt x="174" y="147"/>
                  </a:lnTo>
                  <a:lnTo>
                    <a:pt x="149" y="151"/>
                  </a:lnTo>
                  <a:lnTo>
                    <a:pt x="126" y="154"/>
                  </a:lnTo>
                  <a:lnTo>
                    <a:pt x="104" y="155"/>
                  </a:lnTo>
                  <a:lnTo>
                    <a:pt x="86" y="155"/>
                  </a:lnTo>
                  <a:lnTo>
                    <a:pt x="74" y="154"/>
                  </a:lnTo>
                  <a:lnTo>
                    <a:pt x="70" y="154"/>
                  </a:lnTo>
                  <a:lnTo>
                    <a:pt x="50" y="147"/>
                  </a:lnTo>
                  <a:lnTo>
                    <a:pt x="33" y="140"/>
                  </a:lnTo>
                  <a:lnTo>
                    <a:pt x="21" y="131"/>
                  </a:lnTo>
                  <a:lnTo>
                    <a:pt x="12" y="122"/>
                  </a:lnTo>
                  <a:lnTo>
                    <a:pt x="6" y="114"/>
                  </a:lnTo>
                  <a:lnTo>
                    <a:pt x="3" y="109"/>
                  </a:lnTo>
                  <a:lnTo>
                    <a:pt x="0" y="104"/>
                  </a:lnTo>
                  <a:lnTo>
                    <a:pt x="0" y="103"/>
                  </a:lnTo>
                  <a:lnTo>
                    <a:pt x="10" y="110"/>
                  </a:lnTo>
                  <a:lnTo>
                    <a:pt x="20" y="117"/>
                  </a:lnTo>
                  <a:lnTo>
                    <a:pt x="32" y="122"/>
                  </a:lnTo>
                  <a:lnTo>
                    <a:pt x="44" y="127"/>
                  </a:lnTo>
                  <a:lnTo>
                    <a:pt x="55" y="131"/>
                  </a:lnTo>
                  <a:lnTo>
                    <a:pt x="68" y="133"/>
                  </a:lnTo>
                  <a:lnTo>
                    <a:pt x="81" y="135"/>
                  </a:lnTo>
                  <a:lnTo>
                    <a:pt x="95" y="135"/>
                  </a:lnTo>
                  <a:lnTo>
                    <a:pt x="108" y="136"/>
                  </a:lnTo>
                  <a:lnTo>
                    <a:pt x="121" y="136"/>
                  </a:lnTo>
                  <a:lnTo>
                    <a:pt x="134" y="135"/>
                  </a:lnTo>
                  <a:lnTo>
                    <a:pt x="146" y="134"/>
                  </a:lnTo>
                  <a:lnTo>
                    <a:pt x="158" y="132"/>
                  </a:lnTo>
                  <a:lnTo>
                    <a:pt x="169" y="129"/>
                  </a:lnTo>
                  <a:lnTo>
                    <a:pt x="180" y="127"/>
                  </a:lnTo>
                  <a:lnTo>
                    <a:pt x="189" y="124"/>
                  </a:lnTo>
                  <a:lnTo>
                    <a:pt x="200" y="118"/>
                  </a:lnTo>
                  <a:lnTo>
                    <a:pt x="209" y="112"/>
                  </a:lnTo>
                  <a:lnTo>
                    <a:pt x="219" y="105"/>
                  </a:lnTo>
                  <a:lnTo>
                    <a:pt x="228" y="99"/>
                  </a:lnTo>
                  <a:lnTo>
                    <a:pt x="238" y="93"/>
                  </a:lnTo>
                  <a:lnTo>
                    <a:pt x="246" y="86"/>
                  </a:lnTo>
                  <a:lnTo>
                    <a:pt x="255" y="78"/>
                  </a:lnTo>
                  <a:lnTo>
                    <a:pt x="263" y="69"/>
                  </a:lnTo>
                  <a:lnTo>
                    <a:pt x="269" y="61"/>
                  </a:lnTo>
                  <a:lnTo>
                    <a:pt x="275" y="50"/>
                  </a:lnTo>
                  <a:lnTo>
                    <a:pt x="282" y="37"/>
                  </a:lnTo>
                  <a:lnTo>
                    <a:pt x="290" y="25"/>
                  </a:lnTo>
                  <a:lnTo>
                    <a:pt x="299" y="13"/>
                  </a:lnTo>
                  <a:lnTo>
                    <a:pt x="306" y="4"/>
                  </a:lnTo>
                  <a:lnTo>
                    <a:pt x="313" y="0"/>
                  </a:lnTo>
                  <a:lnTo>
                    <a:pt x="32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14" name="Freeform 56"/>
            <p:cNvSpPr>
              <a:spLocks/>
            </p:cNvSpPr>
            <p:nvPr/>
          </p:nvSpPr>
          <p:spPr bwMode="auto">
            <a:xfrm>
              <a:off x="2737" y="3525"/>
              <a:ext cx="27" cy="16"/>
            </a:xfrm>
            <a:custGeom>
              <a:avLst/>
              <a:gdLst>
                <a:gd name="T0" fmla="*/ 24 w 27"/>
                <a:gd name="T1" fmla="*/ 2 h 34"/>
                <a:gd name="T2" fmla="*/ 26 w 27"/>
                <a:gd name="T3" fmla="*/ 3 h 34"/>
                <a:gd name="T4" fmla="*/ 26 w 27"/>
                <a:gd name="T5" fmla="*/ 3 h 34"/>
                <a:gd name="T6" fmla="*/ 27 w 27"/>
                <a:gd name="T7" fmla="*/ 4 h 34"/>
                <a:gd name="T8" fmla="*/ 27 w 27"/>
                <a:gd name="T9" fmla="*/ 6 h 34"/>
                <a:gd name="T10" fmla="*/ 21 w 27"/>
                <a:gd name="T11" fmla="*/ 6 h 34"/>
                <a:gd name="T12" fmla="*/ 16 w 27"/>
                <a:gd name="T13" fmla="*/ 6 h 34"/>
                <a:gd name="T14" fmla="*/ 11 w 27"/>
                <a:gd name="T15" fmla="*/ 7 h 34"/>
                <a:gd name="T16" fmla="*/ 13 w 27"/>
                <a:gd name="T17" fmla="*/ 9 h 34"/>
                <a:gd name="T18" fmla="*/ 15 w 27"/>
                <a:gd name="T19" fmla="*/ 11 h 34"/>
                <a:gd name="T20" fmla="*/ 20 w 27"/>
                <a:gd name="T21" fmla="*/ 11 h 34"/>
                <a:gd name="T22" fmla="*/ 24 w 27"/>
                <a:gd name="T23" fmla="*/ 12 h 34"/>
                <a:gd name="T24" fmla="*/ 24 w 27"/>
                <a:gd name="T25" fmla="*/ 15 h 34"/>
                <a:gd name="T26" fmla="*/ 21 w 27"/>
                <a:gd name="T27" fmla="*/ 16 h 34"/>
                <a:gd name="T28" fmla="*/ 17 w 27"/>
                <a:gd name="T29" fmla="*/ 16 h 34"/>
                <a:gd name="T30" fmla="*/ 14 w 27"/>
                <a:gd name="T31" fmla="*/ 16 h 34"/>
                <a:gd name="T32" fmla="*/ 10 w 27"/>
                <a:gd name="T33" fmla="*/ 16 h 34"/>
                <a:gd name="T34" fmla="*/ 6 w 27"/>
                <a:gd name="T35" fmla="*/ 15 h 34"/>
                <a:gd name="T36" fmla="*/ 3 w 27"/>
                <a:gd name="T37" fmla="*/ 13 h 34"/>
                <a:gd name="T38" fmla="*/ 2 w 27"/>
                <a:gd name="T39" fmla="*/ 12 h 34"/>
                <a:gd name="T40" fmla="*/ 0 w 27"/>
                <a:gd name="T41" fmla="*/ 10 h 34"/>
                <a:gd name="T42" fmla="*/ 0 w 27"/>
                <a:gd name="T43" fmla="*/ 8 h 34"/>
                <a:gd name="T44" fmla="*/ 1 w 27"/>
                <a:gd name="T45" fmla="*/ 6 h 34"/>
                <a:gd name="T46" fmla="*/ 3 w 27"/>
                <a:gd name="T47" fmla="*/ 3 h 34"/>
                <a:gd name="T48" fmla="*/ 6 w 27"/>
                <a:gd name="T49" fmla="*/ 2 h 34"/>
                <a:gd name="T50" fmla="*/ 10 w 27"/>
                <a:gd name="T51" fmla="*/ 0 h 34"/>
                <a:gd name="T52" fmla="*/ 15 w 27"/>
                <a:gd name="T53" fmla="*/ 0 h 34"/>
                <a:gd name="T54" fmla="*/ 21 w 27"/>
                <a:gd name="T55" fmla="*/ 0 h 34"/>
                <a:gd name="T56" fmla="*/ 24 w 27"/>
                <a:gd name="T57" fmla="*/ 2 h 3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7"/>
                <a:gd name="T88" fmla="*/ 0 h 34"/>
                <a:gd name="T89" fmla="*/ 27 w 27"/>
                <a:gd name="T90" fmla="*/ 34 h 3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7" h="34">
                  <a:moveTo>
                    <a:pt x="24" y="4"/>
                  </a:moveTo>
                  <a:lnTo>
                    <a:pt x="26" y="6"/>
                  </a:lnTo>
                  <a:lnTo>
                    <a:pt x="26" y="7"/>
                  </a:lnTo>
                  <a:lnTo>
                    <a:pt x="27" y="9"/>
                  </a:lnTo>
                  <a:lnTo>
                    <a:pt x="27" y="12"/>
                  </a:lnTo>
                  <a:lnTo>
                    <a:pt x="21" y="12"/>
                  </a:lnTo>
                  <a:lnTo>
                    <a:pt x="16" y="12"/>
                  </a:lnTo>
                  <a:lnTo>
                    <a:pt x="11" y="14"/>
                  </a:lnTo>
                  <a:lnTo>
                    <a:pt x="13" y="20"/>
                  </a:lnTo>
                  <a:lnTo>
                    <a:pt x="15" y="23"/>
                  </a:lnTo>
                  <a:lnTo>
                    <a:pt x="20" y="23"/>
                  </a:lnTo>
                  <a:lnTo>
                    <a:pt x="24" y="26"/>
                  </a:lnTo>
                  <a:lnTo>
                    <a:pt x="24" y="31"/>
                  </a:lnTo>
                  <a:lnTo>
                    <a:pt x="21" y="34"/>
                  </a:lnTo>
                  <a:lnTo>
                    <a:pt x="17" y="34"/>
                  </a:lnTo>
                  <a:lnTo>
                    <a:pt x="14" y="34"/>
                  </a:lnTo>
                  <a:lnTo>
                    <a:pt x="10" y="33"/>
                  </a:lnTo>
                  <a:lnTo>
                    <a:pt x="6" y="31"/>
                  </a:lnTo>
                  <a:lnTo>
                    <a:pt x="3" y="28"/>
                  </a:lnTo>
                  <a:lnTo>
                    <a:pt x="2" y="26"/>
                  </a:lnTo>
                  <a:lnTo>
                    <a:pt x="0" y="22"/>
                  </a:lnTo>
                  <a:lnTo>
                    <a:pt x="0" y="18"/>
                  </a:lnTo>
                  <a:lnTo>
                    <a:pt x="1" y="12"/>
                  </a:lnTo>
                  <a:lnTo>
                    <a:pt x="3" y="7"/>
                  </a:lnTo>
                  <a:lnTo>
                    <a:pt x="6" y="4"/>
                  </a:lnTo>
                  <a:lnTo>
                    <a:pt x="10" y="1"/>
                  </a:lnTo>
                  <a:lnTo>
                    <a:pt x="15" y="0"/>
                  </a:lnTo>
                  <a:lnTo>
                    <a:pt x="21" y="0"/>
                  </a:lnTo>
                  <a:lnTo>
                    <a:pt x="24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15" name="Freeform 57"/>
            <p:cNvSpPr>
              <a:spLocks/>
            </p:cNvSpPr>
            <p:nvPr/>
          </p:nvSpPr>
          <p:spPr bwMode="auto">
            <a:xfrm>
              <a:off x="2549" y="3643"/>
              <a:ext cx="27" cy="42"/>
            </a:xfrm>
            <a:custGeom>
              <a:avLst/>
              <a:gdLst>
                <a:gd name="T0" fmla="*/ 27 w 27"/>
                <a:gd name="T1" fmla="*/ 10 h 84"/>
                <a:gd name="T2" fmla="*/ 25 w 27"/>
                <a:gd name="T3" fmla="*/ 15 h 84"/>
                <a:gd name="T4" fmla="*/ 22 w 27"/>
                <a:gd name="T5" fmla="*/ 19 h 84"/>
                <a:gd name="T6" fmla="*/ 20 w 27"/>
                <a:gd name="T7" fmla="*/ 23 h 84"/>
                <a:gd name="T8" fmla="*/ 22 w 27"/>
                <a:gd name="T9" fmla="*/ 27 h 84"/>
                <a:gd name="T10" fmla="*/ 22 w 27"/>
                <a:gd name="T11" fmla="*/ 31 h 84"/>
                <a:gd name="T12" fmla="*/ 20 w 27"/>
                <a:gd name="T13" fmla="*/ 35 h 84"/>
                <a:gd name="T14" fmla="*/ 15 w 27"/>
                <a:gd name="T15" fmla="*/ 39 h 84"/>
                <a:gd name="T16" fmla="*/ 9 w 27"/>
                <a:gd name="T17" fmla="*/ 42 h 84"/>
                <a:gd name="T18" fmla="*/ 6 w 27"/>
                <a:gd name="T19" fmla="*/ 42 h 84"/>
                <a:gd name="T20" fmla="*/ 3 w 27"/>
                <a:gd name="T21" fmla="*/ 42 h 84"/>
                <a:gd name="T22" fmla="*/ 1 w 27"/>
                <a:gd name="T23" fmla="*/ 41 h 84"/>
                <a:gd name="T24" fmla="*/ 0 w 27"/>
                <a:gd name="T25" fmla="*/ 40 h 84"/>
                <a:gd name="T26" fmla="*/ 3 w 27"/>
                <a:gd name="T27" fmla="*/ 36 h 84"/>
                <a:gd name="T28" fmla="*/ 9 w 27"/>
                <a:gd name="T29" fmla="*/ 34 h 84"/>
                <a:gd name="T30" fmla="*/ 13 w 27"/>
                <a:gd name="T31" fmla="*/ 30 h 84"/>
                <a:gd name="T32" fmla="*/ 11 w 27"/>
                <a:gd name="T33" fmla="*/ 25 h 84"/>
                <a:gd name="T34" fmla="*/ 10 w 27"/>
                <a:gd name="T35" fmla="*/ 23 h 84"/>
                <a:gd name="T36" fmla="*/ 9 w 27"/>
                <a:gd name="T37" fmla="*/ 21 h 84"/>
                <a:gd name="T38" fmla="*/ 8 w 27"/>
                <a:gd name="T39" fmla="*/ 20 h 84"/>
                <a:gd name="T40" fmla="*/ 9 w 27"/>
                <a:gd name="T41" fmla="*/ 19 h 84"/>
                <a:gd name="T42" fmla="*/ 13 w 27"/>
                <a:gd name="T43" fmla="*/ 16 h 84"/>
                <a:gd name="T44" fmla="*/ 15 w 27"/>
                <a:gd name="T45" fmla="*/ 13 h 84"/>
                <a:gd name="T46" fmla="*/ 16 w 27"/>
                <a:gd name="T47" fmla="*/ 11 h 84"/>
                <a:gd name="T48" fmla="*/ 17 w 27"/>
                <a:gd name="T49" fmla="*/ 8 h 84"/>
                <a:gd name="T50" fmla="*/ 16 w 27"/>
                <a:gd name="T51" fmla="*/ 5 h 84"/>
                <a:gd name="T52" fmla="*/ 13 w 27"/>
                <a:gd name="T53" fmla="*/ 4 h 84"/>
                <a:gd name="T54" fmla="*/ 11 w 27"/>
                <a:gd name="T55" fmla="*/ 1 h 84"/>
                <a:gd name="T56" fmla="*/ 15 w 27"/>
                <a:gd name="T57" fmla="*/ 0 h 84"/>
                <a:gd name="T58" fmla="*/ 21 w 27"/>
                <a:gd name="T59" fmla="*/ 1 h 84"/>
                <a:gd name="T60" fmla="*/ 23 w 27"/>
                <a:gd name="T61" fmla="*/ 4 h 84"/>
                <a:gd name="T62" fmla="*/ 24 w 27"/>
                <a:gd name="T63" fmla="*/ 6 h 84"/>
                <a:gd name="T64" fmla="*/ 27 w 27"/>
                <a:gd name="T65" fmla="*/ 10 h 8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7"/>
                <a:gd name="T100" fmla="*/ 0 h 84"/>
                <a:gd name="T101" fmla="*/ 27 w 27"/>
                <a:gd name="T102" fmla="*/ 84 h 8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7" h="84">
                  <a:moveTo>
                    <a:pt x="27" y="20"/>
                  </a:moveTo>
                  <a:lnTo>
                    <a:pt x="25" y="30"/>
                  </a:lnTo>
                  <a:lnTo>
                    <a:pt x="22" y="38"/>
                  </a:lnTo>
                  <a:lnTo>
                    <a:pt x="20" y="46"/>
                  </a:lnTo>
                  <a:lnTo>
                    <a:pt x="22" y="55"/>
                  </a:lnTo>
                  <a:lnTo>
                    <a:pt x="22" y="63"/>
                  </a:lnTo>
                  <a:lnTo>
                    <a:pt x="20" y="70"/>
                  </a:lnTo>
                  <a:lnTo>
                    <a:pt x="15" y="77"/>
                  </a:lnTo>
                  <a:lnTo>
                    <a:pt x="9" y="84"/>
                  </a:lnTo>
                  <a:lnTo>
                    <a:pt x="6" y="84"/>
                  </a:lnTo>
                  <a:lnTo>
                    <a:pt x="3" y="83"/>
                  </a:lnTo>
                  <a:lnTo>
                    <a:pt x="1" y="81"/>
                  </a:lnTo>
                  <a:lnTo>
                    <a:pt x="0" y="79"/>
                  </a:lnTo>
                  <a:lnTo>
                    <a:pt x="3" y="72"/>
                  </a:lnTo>
                  <a:lnTo>
                    <a:pt x="9" y="67"/>
                  </a:lnTo>
                  <a:lnTo>
                    <a:pt x="13" y="60"/>
                  </a:lnTo>
                  <a:lnTo>
                    <a:pt x="11" y="50"/>
                  </a:lnTo>
                  <a:lnTo>
                    <a:pt x="10" y="47"/>
                  </a:lnTo>
                  <a:lnTo>
                    <a:pt x="9" y="43"/>
                  </a:lnTo>
                  <a:lnTo>
                    <a:pt x="8" y="40"/>
                  </a:lnTo>
                  <a:lnTo>
                    <a:pt x="9" y="37"/>
                  </a:lnTo>
                  <a:lnTo>
                    <a:pt x="13" y="32"/>
                  </a:lnTo>
                  <a:lnTo>
                    <a:pt x="15" y="27"/>
                  </a:lnTo>
                  <a:lnTo>
                    <a:pt x="16" y="22"/>
                  </a:lnTo>
                  <a:lnTo>
                    <a:pt x="17" y="16"/>
                  </a:lnTo>
                  <a:lnTo>
                    <a:pt x="16" y="11"/>
                  </a:lnTo>
                  <a:lnTo>
                    <a:pt x="13" y="8"/>
                  </a:lnTo>
                  <a:lnTo>
                    <a:pt x="11" y="3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3" y="8"/>
                  </a:lnTo>
                  <a:lnTo>
                    <a:pt x="24" y="13"/>
                  </a:lnTo>
                  <a:lnTo>
                    <a:pt x="27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5416" name="Freeform 58"/>
            <p:cNvSpPr>
              <a:spLocks/>
            </p:cNvSpPr>
            <p:nvPr/>
          </p:nvSpPr>
          <p:spPr bwMode="auto">
            <a:xfrm>
              <a:off x="2619" y="3088"/>
              <a:ext cx="386" cy="363"/>
            </a:xfrm>
            <a:custGeom>
              <a:avLst/>
              <a:gdLst>
                <a:gd name="T0" fmla="*/ 352 w 386"/>
                <a:gd name="T1" fmla="*/ 75 h 725"/>
                <a:gd name="T2" fmla="*/ 319 w 386"/>
                <a:gd name="T3" fmla="*/ 35 h 725"/>
                <a:gd name="T4" fmla="*/ 288 w 386"/>
                <a:gd name="T5" fmla="*/ 60 h 725"/>
                <a:gd name="T6" fmla="*/ 261 w 386"/>
                <a:gd name="T7" fmla="*/ 50 h 725"/>
                <a:gd name="T8" fmla="*/ 277 w 386"/>
                <a:gd name="T9" fmla="*/ 16 h 725"/>
                <a:gd name="T10" fmla="*/ 234 w 386"/>
                <a:gd name="T11" fmla="*/ 44 h 725"/>
                <a:gd name="T12" fmla="*/ 193 w 386"/>
                <a:gd name="T13" fmla="*/ 50 h 725"/>
                <a:gd name="T14" fmla="*/ 149 w 386"/>
                <a:gd name="T15" fmla="*/ 28 h 725"/>
                <a:gd name="T16" fmla="*/ 87 w 386"/>
                <a:gd name="T17" fmla="*/ 3 h 725"/>
                <a:gd name="T18" fmla="*/ 159 w 386"/>
                <a:gd name="T19" fmla="*/ 49 h 725"/>
                <a:gd name="T20" fmla="*/ 140 w 386"/>
                <a:gd name="T21" fmla="*/ 71 h 725"/>
                <a:gd name="T22" fmla="*/ 113 w 386"/>
                <a:gd name="T23" fmla="*/ 68 h 725"/>
                <a:gd name="T24" fmla="*/ 62 w 386"/>
                <a:gd name="T25" fmla="*/ 26 h 725"/>
                <a:gd name="T26" fmla="*/ 71 w 386"/>
                <a:gd name="T27" fmla="*/ 50 h 725"/>
                <a:gd name="T28" fmla="*/ 106 w 386"/>
                <a:gd name="T29" fmla="*/ 85 h 725"/>
                <a:gd name="T30" fmla="*/ 59 w 386"/>
                <a:gd name="T31" fmla="*/ 77 h 725"/>
                <a:gd name="T32" fmla="*/ 10 w 386"/>
                <a:gd name="T33" fmla="*/ 35 h 725"/>
                <a:gd name="T34" fmla="*/ 21 w 386"/>
                <a:gd name="T35" fmla="*/ 61 h 725"/>
                <a:gd name="T36" fmla="*/ 86 w 386"/>
                <a:gd name="T37" fmla="*/ 114 h 725"/>
                <a:gd name="T38" fmla="*/ 182 w 386"/>
                <a:gd name="T39" fmla="*/ 193 h 725"/>
                <a:gd name="T40" fmla="*/ 179 w 386"/>
                <a:gd name="T41" fmla="*/ 300 h 725"/>
                <a:gd name="T42" fmla="*/ 207 w 386"/>
                <a:gd name="T43" fmla="*/ 363 h 725"/>
                <a:gd name="T44" fmla="*/ 206 w 386"/>
                <a:gd name="T45" fmla="*/ 318 h 725"/>
                <a:gd name="T46" fmla="*/ 192 w 386"/>
                <a:gd name="T47" fmla="*/ 181 h 725"/>
                <a:gd name="T48" fmla="*/ 112 w 386"/>
                <a:gd name="T49" fmla="*/ 115 h 725"/>
                <a:gd name="T50" fmla="*/ 132 w 386"/>
                <a:gd name="T51" fmla="*/ 95 h 725"/>
                <a:gd name="T52" fmla="*/ 160 w 386"/>
                <a:gd name="T53" fmla="*/ 76 h 725"/>
                <a:gd name="T54" fmla="*/ 203 w 386"/>
                <a:gd name="T55" fmla="*/ 59 h 725"/>
                <a:gd name="T56" fmla="*/ 235 w 386"/>
                <a:gd name="T57" fmla="*/ 59 h 725"/>
                <a:gd name="T58" fmla="*/ 243 w 386"/>
                <a:gd name="T59" fmla="*/ 83 h 725"/>
                <a:gd name="T60" fmla="*/ 216 w 386"/>
                <a:gd name="T61" fmla="*/ 68 h 725"/>
                <a:gd name="T62" fmla="*/ 168 w 386"/>
                <a:gd name="T63" fmla="*/ 103 h 725"/>
                <a:gd name="T64" fmla="*/ 182 w 386"/>
                <a:gd name="T65" fmla="*/ 117 h 725"/>
                <a:gd name="T66" fmla="*/ 212 w 386"/>
                <a:gd name="T67" fmla="*/ 103 h 725"/>
                <a:gd name="T68" fmla="*/ 179 w 386"/>
                <a:gd name="T69" fmla="*/ 144 h 725"/>
                <a:gd name="T70" fmla="*/ 205 w 386"/>
                <a:gd name="T71" fmla="*/ 152 h 725"/>
                <a:gd name="T72" fmla="*/ 239 w 386"/>
                <a:gd name="T73" fmla="*/ 121 h 725"/>
                <a:gd name="T74" fmla="*/ 246 w 386"/>
                <a:gd name="T75" fmla="*/ 154 h 725"/>
                <a:gd name="T76" fmla="*/ 279 w 386"/>
                <a:gd name="T77" fmla="*/ 206 h 725"/>
                <a:gd name="T78" fmla="*/ 303 w 386"/>
                <a:gd name="T79" fmla="*/ 353 h 725"/>
                <a:gd name="T80" fmla="*/ 302 w 386"/>
                <a:gd name="T81" fmla="*/ 207 h 725"/>
                <a:gd name="T82" fmla="*/ 266 w 386"/>
                <a:gd name="T83" fmla="*/ 161 h 725"/>
                <a:gd name="T84" fmla="*/ 234 w 386"/>
                <a:gd name="T85" fmla="*/ 93 h 725"/>
                <a:gd name="T86" fmla="*/ 246 w 386"/>
                <a:gd name="T87" fmla="*/ 103 h 725"/>
                <a:gd name="T88" fmla="*/ 259 w 386"/>
                <a:gd name="T89" fmla="*/ 102 h 725"/>
                <a:gd name="T90" fmla="*/ 281 w 386"/>
                <a:gd name="T91" fmla="*/ 85 h 725"/>
                <a:gd name="T92" fmla="*/ 340 w 386"/>
                <a:gd name="T93" fmla="*/ 114 h 725"/>
                <a:gd name="T94" fmla="*/ 273 w 386"/>
                <a:gd name="T95" fmla="*/ 75 h 725"/>
                <a:gd name="T96" fmla="*/ 270 w 386"/>
                <a:gd name="T97" fmla="*/ 65 h 725"/>
                <a:gd name="T98" fmla="*/ 299 w 386"/>
                <a:gd name="T99" fmla="*/ 76 h 725"/>
                <a:gd name="T100" fmla="*/ 328 w 386"/>
                <a:gd name="T101" fmla="*/ 76 h 725"/>
                <a:gd name="T102" fmla="*/ 360 w 386"/>
                <a:gd name="T103" fmla="*/ 101 h 725"/>
                <a:gd name="T104" fmla="*/ 324 w 386"/>
                <a:gd name="T105" fmla="*/ 129 h 725"/>
                <a:gd name="T106" fmla="*/ 273 w 386"/>
                <a:gd name="T107" fmla="*/ 123 h 725"/>
                <a:gd name="T108" fmla="*/ 327 w 386"/>
                <a:gd name="T109" fmla="*/ 138 h 725"/>
                <a:gd name="T110" fmla="*/ 368 w 386"/>
                <a:gd name="T111" fmla="*/ 149 h 72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86"/>
                <a:gd name="T169" fmla="*/ 0 h 725"/>
                <a:gd name="T170" fmla="*/ 386 w 386"/>
                <a:gd name="T171" fmla="*/ 725 h 72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86" h="725">
                  <a:moveTo>
                    <a:pt x="386" y="214"/>
                  </a:moveTo>
                  <a:lnTo>
                    <a:pt x="381" y="200"/>
                  </a:lnTo>
                  <a:lnTo>
                    <a:pt x="375" y="187"/>
                  </a:lnTo>
                  <a:lnTo>
                    <a:pt x="369" y="174"/>
                  </a:lnTo>
                  <a:lnTo>
                    <a:pt x="361" y="161"/>
                  </a:lnTo>
                  <a:lnTo>
                    <a:pt x="352" y="150"/>
                  </a:lnTo>
                  <a:lnTo>
                    <a:pt x="340" y="140"/>
                  </a:lnTo>
                  <a:lnTo>
                    <a:pt x="327" y="132"/>
                  </a:lnTo>
                  <a:lnTo>
                    <a:pt x="313" y="128"/>
                  </a:lnTo>
                  <a:lnTo>
                    <a:pt x="314" y="114"/>
                  </a:lnTo>
                  <a:lnTo>
                    <a:pt x="316" y="91"/>
                  </a:lnTo>
                  <a:lnTo>
                    <a:pt x="319" y="69"/>
                  </a:lnTo>
                  <a:lnTo>
                    <a:pt x="320" y="60"/>
                  </a:lnTo>
                  <a:lnTo>
                    <a:pt x="315" y="67"/>
                  </a:lnTo>
                  <a:lnTo>
                    <a:pt x="306" y="89"/>
                  </a:lnTo>
                  <a:lnTo>
                    <a:pt x="296" y="112"/>
                  </a:lnTo>
                  <a:lnTo>
                    <a:pt x="292" y="123"/>
                  </a:lnTo>
                  <a:lnTo>
                    <a:pt x="288" y="119"/>
                  </a:lnTo>
                  <a:lnTo>
                    <a:pt x="285" y="115"/>
                  </a:lnTo>
                  <a:lnTo>
                    <a:pt x="280" y="112"/>
                  </a:lnTo>
                  <a:lnTo>
                    <a:pt x="276" y="108"/>
                  </a:lnTo>
                  <a:lnTo>
                    <a:pt x="270" y="106"/>
                  </a:lnTo>
                  <a:lnTo>
                    <a:pt x="266" y="102"/>
                  </a:lnTo>
                  <a:lnTo>
                    <a:pt x="261" y="100"/>
                  </a:lnTo>
                  <a:lnTo>
                    <a:pt x="256" y="98"/>
                  </a:lnTo>
                  <a:lnTo>
                    <a:pt x="260" y="89"/>
                  </a:lnTo>
                  <a:lnTo>
                    <a:pt x="269" y="69"/>
                  </a:lnTo>
                  <a:lnTo>
                    <a:pt x="277" y="46"/>
                  </a:lnTo>
                  <a:lnTo>
                    <a:pt x="280" y="30"/>
                  </a:lnTo>
                  <a:lnTo>
                    <a:pt x="277" y="32"/>
                  </a:lnTo>
                  <a:lnTo>
                    <a:pt x="273" y="37"/>
                  </a:lnTo>
                  <a:lnTo>
                    <a:pt x="267" y="46"/>
                  </a:lnTo>
                  <a:lnTo>
                    <a:pt x="259" y="56"/>
                  </a:lnTo>
                  <a:lnTo>
                    <a:pt x="250" y="67"/>
                  </a:lnTo>
                  <a:lnTo>
                    <a:pt x="242" y="78"/>
                  </a:lnTo>
                  <a:lnTo>
                    <a:pt x="234" y="87"/>
                  </a:lnTo>
                  <a:lnTo>
                    <a:pt x="227" y="94"/>
                  </a:lnTo>
                  <a:lnTo>
                    <a:pt x="220" y="95"/>
                  </a:lnTo>
                  <a:lnTo>
                    <a:pt x="213" y="98"/>
                  </a:lnTo>
                  <a:lnTo>
                    <a:pt x="206" y="99"/>
                  </a:lnTo>
                  <a:lnTo>
                    <a:pt x="200" y="101"/>
                  </a:lnTo>
                  <a:lnTo>
                    <a:pt x="193" y="99"/>
                  </a:lnTo>
                  <a:lnTo>
                    <a:pt x="187" y="95"/>
                  </a:lnTo>
                  <a:lnTo>
                    <a:pt x="181" y="91"/>
                  </a:lnTo>
                  <a:lnTo>
                    <a:pt x="175" y="87"/>
                  </a:lnTo>
                  <a:lnTo>
                    <a:pt x="172" y="83"/>
                  </a:lnTo>
                  <a:lnTo>
                    <a:pt x="162" y="72"/>
                  </a:lnTo>
                  <a:lnTo>
                    <a:pt x="149" y="56"/>
                  </a:lnTo>
                  <a:lnTo>
                    <a:pt x="134" y="39"/>
                  </a:lnTo>
                  <a:lnTo>
                    <a:pt x="119" y="23"/>
                  </a:lnTo>
                  <a:lnTo>
                    <a:pt x="104" y="9"/>
                  </a:lnTo>
                  <a:lnTo>
                    <a:pt x="92" y="0"/>
                  </a:lnTo>
                  <a:lnTo>
                    <a:pt x="84" y="0"/>
                  </a:lnTo>
                  <a:lnTo>
                    <a:pt x="87" y="6"/>
                  </a:lnTo>
                  <a:lnTo>
                    <a:pt x="95" y="17"/>
                  </a:lnTo>
                  <a:lnTo>
                    <a:pt x="106" y="33"/>
                  </a:lnTo>
                  <a:lnTo>
                    <a:pt x="120" y="51"/>
                  </a:lnTo>
                  <a:lnTo>
                    <a:pt x="134" y="68"/>
                  </a:lnTo>
                  <a:lnTo>
                    <a:pt x="147" y="84"/>
                  </a:lnTo>
                  <a:lnTo>
                    <a:pt x="159" y="98"/>
                  </a:lnTo>
                  <a:lnTo>
                    <a:pt x="168" y="106"/>
                  </a:lnTo>
                  <a:lnTo>
                    <a:pt x="165" y="109"/>
                  </a:lnTo>
                  <a:lnTo>
                    <a:pt x="159" y="115"/>
                  </a:lnTo>
                  <a:lnTo>
                    <a:pt x="153" y="124"/>
                  </a:lnTo>
                  <a:lnTo>
                    <a:pt x="146" y="132"/>
                  </a:lnTo>
                  <a:lnTo>
                    <a:pt x="140" y="142"/>
                  </a:lnTo>
                  <a:lnTo>
                    <a:pt x="135" y="151"/>
                  </a:lnTo>
                  <a:lnTo>
                    <a:pt x="132" y="157"/>
                  </a:lnTo>
                  <a:lnTo>
                    <a:pt x="131" y="160"/>
                  </a:lnTo>
                  <a:lnTo>
                    <a:pt x="128" y="157"/>
                  </a:lnTo>
                  <a:lnTo>
                    <a:pt x="121" y="149"/>
                  </a:lnTo>
                  <a:lnTo>
                    <a:pt x="113" y="136"/>
                  </a:lnTo>
                  <a:lnTo>
                    <a:pt x="104" y="120"/>
                  </a:lnTo>
                  <a:lnTo>
                    <a:pt x="93" y="102"/>
                  </a:lnTo>
                  <a:lnTo>
                    <a:pt x="82" y="85"/>
                  </a:lnTo>
                  <a:lnTo>
                    <a:pt x="73" y="68"/>
                  </a:lnTo>
                  <a:lnTo>
                    <a:pt x="66" y="53"/>
                  </a:lnTo>
                  <a:lnTo>
                    <a:pt x="62" y="52"/>
                  </a:lnTo>
                  <a:lnTo>
                    <a:pt x="58" y="54"/>
                  </a:lnTo>
                  <a:lnTo>
                    <a:pt x="54" y="57"/>
                  </a:lnTo>
                  <a:lnTo>
                    <a:pt x="53" y="60"/>
                  </a:lnTo>
                  <a:lnTo>
                    <a:pt x="58" y="74"/>
                  </a:lnTo>
                  <a:lnTo>
                    <a:pt x="64" y="86"/>
                  </a:lnTo>
                  <a:lnTo>
                    <a:pt x="71" y="100"/>
                  </a:lnTo>
                  <a:lnTo>
                    <a:pt x="78" y="113"/>
                  </a:lnTo>
                  <a:lnTo>
                    <a:pt x="85" y="125"/>
                  </a:lnTo>
                  <a:lnTo>
                    <a:pt x="92" y="138"/>
                  </a:lnTo>
                  <a:lnTo>
                    <a:pt x="100" y="150"/>
                  </a:lnTo>
                  <a:lnTo>
                    <a:pt x="108" y="161"/>
                  </a:lnTo>
                  <a:lnTo>
                    <a:pt x="106" y="170"/>
                  </a:lnTo>
                  <a:lnTo>
                    <a:pt x="101" y="184"/>
                  </a:lnTo>
                  <a:lnTo>
                    <a:pt x="95" y="197"/>
                  </a:lnTo>
                  <a:lnTo>
                    <a:pt x="89" y="204"/>
                  </a:lnTo>
                  <a:lnTo>
                    <a:pt x="81" y="192"/>
                  </a:lnTo>
                  <a:lnTo>
                    <a:pt x="71" y="175"/>
                  </a:lnTo>
                  <a:lnTo>
                    <a:pt x="59" y="154"/>
                  </a:lnTo>
                  <a:lnTo>
                    <a:pt x="47" y="132"/>
                  </a:lnTo>
                  <a:lnTo>
                    <a:pt x="34" y="110"/>
                  </a:lnTo>
                  <a:lnTo>
                    <a:pt x="24" y="92"/>
                  </a:lnTo>
                  <a:lnTo>
                    <a:pt x="17" y="78"/>
                  </a:lnTo>
                  <a:lnTo>
                    <a:pt x="12" y="71"/>
                  </a:lnTo>
                  <a:lnTo>
                    <a:pt x="10" y="70"/>
                  </a:lnTo>
                  <a:lnTo>
                    <a:pt x="6" y="70"/>
                  </a:lnTo>
                  <a:lnTo>
                    <a:pt x="2" y="70"/>
                  </a:lnTo>
                  <a:lnTo>
                    <a:pt x="0" y="71"/>
                  </a:lnTo>
                  <a:lnTo>
                    <a:pt x="2" y="84"/>
                  </a:lnTo>
                  <a:lnTo>
                    <a:pt x="11" y="101"/>
                  </a:lnTo>
                  <a:lnTo>
                    <a:pt x="21" y="122"/>
                  </a:lnTo>
                  <a:lnTo>
                    <a:pt x="34" y="144"/>
                  </a:lnTo>
                  <a:lnTo>
                    <a:pt x="48" y="167"/>
                  </a:lnTo>
                  <a:lnTo>
                    <a:pt x="61" y="188"/>
                  </a:lnTo>
                  <a:lnTo>
                    <a:pt x="72" y="205"/>
                  </a:lnTo>
                  <a:lnTo>
                    <a:pt x="80" y="219"/>
                  </a:lnTo>
                  <a:lnTo>
                    <a:pt x="86" y="228"/>
                  </a:lnTo>
                  <a:lnTo>
                    <a:pt x="99" y="245"/>
                  </a:lnTo>
                  <a:lnTo>
                    <a:pt x="116" y="268"/>
                  </a:lnTo>
                  <a:lnTo>
                    <a:pt x="135" y="295"/>
                  </a:lnTo>
                  <a:lnTo>
                    <a:pt x="154" y="325"/>
                  </a:lnTo>
                  <a:lnTo>
                    <a:pt x="171" y="355"/>
                  </a:lnTo>
                  <a:lnTo>
                    <a:pt x="182" y="385"/>
                  </a:lnTo>
                  <a:lnTo>
                    <a:pt x="187" y="411"/>
                  </a:lnTo>
                  <a:lnTo>
                    <a:pt x="186" y="453"/>
                  </a:lnTo>
                  <a:lnTo>
                    <a:pt x="182" y="508"/>
                  </a:lnTo>
                  <a:lnTo>
                    <a:pt x="179" y="558"/>
                  </a:lnTo>
                  <a:lnTo>
                    <a:pt x="178" y="578"/>
                  </a:lnTo>
                  <a:lnTo>
                    <a:pt x="179" y="599"/>
                  </a:lnTo>
                  <a:lnTo>
                    <a:pt x="181" y="646"/>
                  </a:lnTo>
                  <a:lnTo>
                    <a:pt x="186" y="695"/>
                  </a:lnTo>
                  <a:lnTo>
                    <a:pt x="191" y="719"/>
                  </a:lnTo>
                  <a:lnTo>
                    <a:pt x="196" y="721"/>
                  </a:lnTo>
                  <a:lnTo>
                    <a:pt x="201" y="724"/>
                  </a:lnTo>
                  <a:lnTo>
                    <a:pt x="207" y="725"/>
                  </a:lnTo>
                  <a:lnTo>
                    <a:pt x="212" y="722"/>
                  </a:lnTo>
                  <a:lnTo>
                    <a:pt x="214" y="713"/>
                  </a:lnTo>
                  <a:lnTo>
                    <a:pt x="213" y="692"/>
                  </a:lnTo>
                  <a:lnTo>
                    <a:pt x="211" y="671"/>
                  </a:lnTo>
                  <a:lnTo>
                    <a:pt x="211" y="653"/>
                  </a:lnTo>
                  <a:lnTo>
                    <a:pt x="206" y="635"/>
                  </a:lnTo>
                  <a:lnTo>
                    <a:pt x="203" y="616"/>
                  </a:lnTo>
                  <a:lnTo>
                    <a:pt x="202" y="598"/>
                  </a:lnTo>
                  <a:lnTo>
                    <a:pt x="202" y="578"/>
                  </a:lnTo>
                  <a:lnTo>
                    <a:pt x="208" y="408"/>
                  </a:lnTo>
                  <a:lnTo>
                    <a:pt x="202" y="386"/>
                  </a:lnTo>
                  <a:lnTo>
                    <a:pt x="192" y="361"/>
                  </a:lnTo>
                  <a:lnTo>
                    <a:pt x="178" y="333"/>
                  </a:lnTo>
                  <a:lnTo>
                    <a:pt x="161" y="305"/>
                  </a:lnTo>
                  <a:lnTo>
                    <a:pt x="145" y="279"/>
                  </a:lnTo>
                  <a:lnTo>
                    <a:pt x="131" y="256"/>
                  </a:lnTo>
                  <a:lnTo>
                    <a:pt x="119" y="238"/>
                  </a:lnTo>
                  <a:lnTo>
                    <a:pt x="112" y="229"/>
                  </a:lnTo>
                  <a:lnTo>
                    <a:pt x="112" y="218"/>
                  </a:lnTo>
                  <a:lnTo>
                    <a:pt x="115" y="206"/>
                  </a:lnTo>
                  <a:lnTo>
                    <a:pt x="119" y="196"/>
                  </a:lnTo>
                  <a:lnTo>
                    <a:pt x="122" y="184"/>
                  </a:lnTo>
                  <a:lnTo>
                    <a:pt x="127" y="187"/>
                  </a:lnTo>
                  <a:lnTo>
                    <a:pt x="132" y="190"/>
                  </a:lnTo>
                  <a:lnTo>
                    <a:pt x="138" y="192"/>
                  </a:lnTo>
                  <a:lnTo>
                    <a:pt x="141" y="192"/>
                  </a:lnTo>
                  <a:lnTo>
                    <a:pt x="144" y="182"/>
                  </a:lnTo>
                  <a:lnTo>
                    <a:pt x="148" y="172"/>
                  </a:lnTo>
                  <a:lnTo>
                    <a:pt x="154" y="162"/>
                  </a:lnTo>
                  <a:lnTo>
                    <a:pt x="160" y="152"/>
                  </a:lnTo>
                  <a:lnTo>
                    <a:pt x="167" y="143"/>
                  </a:lnTo>
                  <a:lnTo>
                    <a:pt x="175" y="135"/>
                  </a:lnTo>
                  <a:lnTo>
                    <a:pt x="183" y="128"/>
                  </a:lnTo>
                  <a:lnTo>
                    <a:pt x="193" y="121"/>
                  </a:lnTo>
                  <a:lnTo>
                    <a:pt x="198" y="119"/>
                  </a:lnTo>
                  <a:lnTo>
                    <a:pt x="203" y="117"/>
                  </a:lnTo>
                  <a:lnTo>
                    <a:pt x="208" y="115"/>
                  </a:lnTo>
                  <a:lnTo>
                    <a:pt x="214" y="114"/>
                  </a:lnTo>
                  <a:lnTo>
                    <a:pt x="220" y="113"/>
                  </a:lnTo>
                  <a:lnTo>
                    <a:pt x="225" y="113"/>
                  </a:lnTo>
                  <a:lnTo>
                    <a:pt x="230" y="114"/>
                  </a:lnTo>
                  <a:lnTo>
                    <a:pt x="235" y="117"/>
                  </a:lnTo>
                  <a:lnTo>
                    <a:pt x="241" y="127"/>
                  </a:lnTo>
                  <a:lnTo>
                    <a:pt x="245" y="136"/>
                  </a:lnTo>
                  <a:lnTo>
                    <a:pt x="247" y="145"/>
                  </a:lnTo>
                  <a:lnTo>
                    <a:pt x="248" y="154"/>
                  </a:lnTo>
                  <a:lnTo>
                    <a:pt x="246" y="160"/>
                  </a:lnTo>
                  <a:lnTo>
                    <a:pt x="243" y="166"/>
                  </a:lnTo>
                  <a:lnTo>
                    <a:pt x="240" y="169"/>
                  </a:lnTo>
                  <a:lnTo>
                    <a:pt x="233" y="170"/>
                  </a:lnTo>
                  <a:lnTo>
                    <a:pt x="229" y="161"/>
                  </a:lnTo>
                  <a:lnTo>
                    <a:pt x="226" y="152"/>
                  </a:lnTo>
                  <a:lnTo>
                    <a:pt x="221" y="144"/>
                  </a:lnTo>
                  <a:lnTo>
                    <a:pt x="216" y="135"/>
                  </a:lnTo>
                  <a:lnTo>
                    <a:pt x="212" y="144"/>
                  </a:lnTo>
                  <a:lnTo>
                    <a:pt x="203" y="166"/>
                  </a:lnTo>
                  <a:lnTo>
                    <a:pt x="193" y="192"/>
                  </a:lnTo>
                  <a:lnTo>
                    <a:pt x="182" y="211"/>
                  </a:lnTo>
                  <a:lnTo>
                    <a:pt x="173" y="214"/>
                  </a:lnTo>
                  <a:lnTo>
                    <a:pt x="168" y="205"/>
                  </a:lnTo>
                  <a:lnTo>
                    <a:pt x="167" y="192"/>
                  </a:lnTo>
                  <a:lnTo>
                    <a:pt x="166" y="187"/>
                  </a:lnTo>
                  <a:lnTo>
                    <a:pt x="160" y="200"/>
                  </a:lnTo>
                  <a:lnTo>
                    <a:pt x="160" y="217"/>
                  </a:lnTo>
                  <a:lnTo>
                    <a:pt x="167" y="228"/>
                  </a:lnTo>
                  <a:lnTo>
                    <a:pt x="182" y="233"/>
                  </a:lnTo>
                  <a:lnTo>
                    <a:pt x="195" y="221"/>
                  </a:lnTo>
                  <a:lnTo>
                    <a:pt x="202" y="207"/>
                  </a:lnTo>
                  <a:lnTo>
                    <a:pt x="208" y="192"/>
                  </a:lnTo>
                  <a:lnTo>
                    <a:pt x="212" y="176"/>
                  </a:lnTo>
                  <a:lnTo>
                    <a:pt x="212" y="191"/>
                  </a:lnTo>
                  <a:lnTo>
                    <a:pt x="212" y="206"/>
                  </a:lnTo>
                  <a:lnTo>
                    <a:pt x="211" y="222"/>
                  </a:lnTo>
                  <a:lnTo>
                    <a:pt x="208" y="238"/>
                  </a:lnTo>
                  <a:lnTo>
                    <a:pt x="205" y="253"/>
                  </a:lnTo>
                  <a:lnTo>
                    <a:pt x="199" y="266"/>
                  </a:lnTo>
                  <a:lnTo>
                    <a:pt x="191" y="278"/>
                  </a:lnTo>
                  <a:lnTo>
                    <a:pt x="179" y="287"/>
                  </a:lnTo>
                  <a:lnTo>
                    <a:pt x="180" y="296"/>
                  </a:lnTo>
                  <a:lnTo>
                    <a:pt x="182" y="304"/>
                  </a:lnTo>
                  <a:lnTo>
                    <a:pt x="185" y="312"/>
                  </a:lnTo>
                  <a:lnTo>
                    <a:pt x="188" y="321"/>
                  </a:lnTo>
                  <a:lnTo>
                    <a:pt x="196" y="313"/>
                  </a:lnTo>
                  <a:lnTo>
                    <a:pt x="205" y="303"/>
                  </a:lnTo>
                  <a:lnTo>
                    <a:pt x="212" y="290"/>
                  </a:lnTo>
                  <a:lnTo>
                    <a:pt x="219" y="276"/>
                  </a:lnTo>
                  <a:lnTo>
                    <a:pt x="226" y="264"/>
                  </a:lnTo>
                  <a:lnTo>
                    <a:pt x="232" y="253"/>
                  </a:lnTo>
                  <a:lnTo>
                    <a:pt x="235" y="245"/>
                  </a:lnTo>
                  <a:lnTo>
                    <a:pt x="239" y="241"/>
                  </a:lnTo>
                  <a:lnTo>
                    <a:pt x="240" y="250"/>
                  </a:lnTo>
                  <a:lnTo>
                    <a:pt x="241" y="259"/>
                  </a:lnTo>
                  <a:lnTo>
                    <a:pt x="241" y="268"/>
                  </a:lnTo>
                  <a:lnTo>
                    <a:pt x="241" y="276"/>
                  </a:lnTo>
                  <a:lnTo>
                    <a:pt x="242" y="293"/>
                  </a:lnTo>
                  <a:lnTo>
                    <a:pt x="246" y="308"/>
                  </a:lnTo>
                  <a:lnTo>
                    <a:pt x="250" y="323"/>
                  </a:lnTo>
                  <a:lnTo>
                    <a:pt x="256" y="338"/>
                  </a:lnTo>
                  <a:lnTo>
                    <a:pt x="262" y="356"/>
                  </a:lnTo>
                  <a:lnTo>
                    <a:pt x="267" y="376"/>
                  </a:lnTo>
                  <a:lnTo>
                    <a:pt x="272" y="394"/>
                  </a:lnTo>
                  <a:lnTo>
                    <a:pt x="279" y="412"/>
                  </a:lnTo>
                  <a:lnTo>
                    <a:pt x="282" y="474"/>
                  </a:lnTo>
                  <a:lnTo>
                    <a:pt x="287" y="571"/>
                  </a:lnTo>
                  <a:lnTo>
                    <a:pt x="290" y="663"/>
                  </a:lnTo>
                  <a:lnTo>
                    <a:pt x="293" y="703"/>
                  </a:lnTo>
                  <a:lnTo>
                    <a:pt x="296" y="706"/>
                  </a:lnTo>
                  <a:lnTo>
                    <a:pt x="303" y="705"/>
                  </a:lnTo>
                  <a:lnTo>
                    <a:pt x="312" y="699"/>
                  </a:lnTo>
                  <a:lnTo>
                    <a:pt x="316" y="695"/>
                  </a:lnTo>
                  <a:lnTo>
                    <a:pt x="314" y="653"/>
                  </a:lnTo>
                  <a:lnTo>
                    <a:pt x="309" y="561"/>
                  </a:lnTo>
                  <a:lnTo>
                    <a:pt x="305" y="464"/>
                  </a:lnTo>
                  <a:lnTo>
                    <a:pt x="302" y="414"/>
                  </a:lnTo>
                  <a:lnTo>
                    <a:pt x="300" y="401"/>
                  </a:lnTo>
                  <a:lnTo>
                    <a:pt x="295" y="386"/>
                  </a:lnTo>
                  <a:lnTo>
                    <a:pt x="289" y="370"/>
                  </a:lnTo>
                  <a:lnTo>
                    <a:pt x="281" y="352"/>
                  </a:lnTo>
                  <a:lnTo>
                    <a:pt x="274" y="336"/>
                  </a:lnTo>
                  <a:lnTo>
                    <a:pt x="266" y="321"/>
                  </a:lnTo>
                  <a:lnTo>
                    <a:pt x="260" y="311"/>
                  </a:lnTo>
                  <a:lnTo>
                    <a:pt x="256" y="304"/>
                  </a:lnTo>
                  <a:lnTo>
                    <a:pt x="253" y="279"/>
                  </a:lnTo>
                  <a:lnTo>
                    <a:pt x="247" y="240"/>
                  </a:lnTo>
                  <a:lnTo>
                    <a:pt x="240" y="204"/>
                  </a:lnTo>
                  <a:lnTo>
                    <a:pt x="234" y="185"/>
                  </a:lnTo>
                  <a:lnTo>
                    <a:pt x="236" y="184"/>
                  </a:lnTo>
                  <a:lnTo>
                    <a:pt x="239" y="184"/>
                  </a:lnTo>
                  <a:lnTo>
                    <a:pt x="241" y="184"/>
                  </a:lnTo>
                  <a:lnTo>
                    <a:pt x="242" y="185"/>
                  </a:lnTo>
                  <a:lnTo>
                    <a:pt x="243" y="195"/>
                  </a:lnTo>
                  <a:lnTo>
                    <a:pt x="246" y="206"/>
                  </a:lnTo>
                  <a:lnTo>
                    <a:pt x="252" y="220"/>
                  </a:lnTo>
                  <a:lnTo>
                    <a:pt x="260" y="234"/>
                  </a:lnTo>
                  <a:lnTo>
                    <a:pt x="260" y="229"/>
                  </a:lnTo>
                  <a:lnTo>
                    <a:pt x="260" y="219"/>
                  </a:lnTo>
                  <a:lnTo>
                    <a:pt x="259" y="208"/>
                  </a:lnTo>
                  <a:lnTo>
                    <a:pt x="259" y="203"/>
                  </a:lnTo>
                  <a:lnTo>
                    <a:pt x="260" y="190"/>
                  </a:lnTo>
                  <a:lnTo>
                    <a:pt x="263" y="175"/>
                  </a:lnTo>
                  <a:lnTo>
                    <a:pt x="266" y="162"/>
                  </a:lnTo>
                  <a:lnTo>
                    <a:pt x="267" y="158"/>
                  </a:lnTo>
                  <a:lnTo>
                    <a:pt x="273" y="162"/>
                  </a:lnTo>
                  <a:lnTo>
                    <a:pt x="281" y="169"/>
                  </a:lnTo>
                  <a:lnTo>
                    <a:pt x="290" y="177"/>
                  </a:lnTo>
                  <a:lnTo>
                    <a:pt x="300" y="187"/>
                  </a:lnTo>
                  <a:lnTo>
                    <a:pt x="312" y="197"/>
                  </a:lnTo>
                  <a:lnTo>
                    <a:pt x="322" y="207"/>
                  </a:lnTo>
                  <a:lnTo>
                    <a:pt x="332" y="218"/>
                  </a:lnTo>
                  <a:lnTo>
                    <a:pt x="340" y="228"/>
                  </a:lnTo>
                  <a:lnTo>
                    <a:pt x="336" y="214"/>
                  </a:lnTo>
                  <a:lnTo>
                    <a:pt x="328" y="200"/>
                  </a:lnTo>
                  <a:lnTo>
                    <a:pt x="315" y="187"/>
                  </a:lnTo>
                  <a:lnTo>
                    <a:pt x="301" y="173"/>
                  </a:lnTo>
                  <a:lnTo>
                    <a:pt x="287" y="160"/>
                  </a:lnTo>
                  <a:lnTo>
                    <a:pt x="273" y="149"/>
                  </a:lnTo>
                  <a:lnTo>
                    <a:pt x="263" y="140"/>
                  </a:lnTo>
                  <a:lnTo>
                    <a:pt x="259" y="135"/>
                  </a:lnTo>
                  <a:lnTo>
                    <a:pt x="252" y="113"/>
                  </a:lnTo>
                  <a:lnTo>
                    <a:pt x="258" y="117"/>
                  </a:lnTo>
                  <a:lnTo>
                    <a:pt x="263" y="122"/>
                  </a:lnTo>
                  <a:lnTo>
                    <a:pt x="270" y="129"/>
                  </a:lnTo>
                  <a:lnTo>
                    <a:pt x="277" y="135"/>
                  </a:lnTo>
                  <a:lnTo>
                    <a:pt x="283" y="140"/>
                  </a:lnTo>
                  <a:lnTo>
                    <a:pt x="288" y="146"/>
                  </a:lnTo>
                  <a:lnTo>
                    <a:pt x="292" y="150"/>
                  </a:lnTo>
                  <a:lnTo>
                    <a:pt x="293" y="152"/>
                  </a:lnTo>
                  <a:lnTo>
                    <a:pt x="299" y="151"/>
                  </a:lnTo>
                  <a:lnTo>
                    <a:pt x="303" y="146"/>
                  </a:lnTo>
                  <a:lnTo>
                    <a:pt x="308" y="140"/>
                  </a:lnTo>
                  <a:lnTo>
                    <a:pt x="310" y="138"/>
                  </a:lnTo>
                  <a:lnTo>
                    <a:pt x="316" y="142"/>
                  </a:lnTo>
                  <a:lnTo>
                    <a:pt x="322" y="146"/>
                  </a:lnTo>
                  <a:lnTo>
                    <a:pt x="328" y="151"/>
                  </a:lnTo>
                  <a:lnTo>
                    <a:pt x="334" y="155"/>
                  </a:lnTo>
                  <a:lnTo>
                    <a:pt x="339" y="160"/>
                  </a:lnTo>
                  <a:lnTo>
                    <a:pt x="343" y="166"/>
                  </a:lnTo>
                  <a:lnTo>
                    <a:pt x="348" y="172"/>
                  </a:lnTo>
                  <a:lnTo>
                    <a:pt x="352" y="177"/>
                  </a:lnTo>
                  <a:lnTo>
                    <a:pt x="360" y="202"/>
                  </a:lnTo>
                  <a:lnTo>
                    <a:pt x="363" y="235"/>
                  </a:lnTo>
                  <a:lnTo>
                    <a:pt x="362" y="267"/>
                  </a:lnTo>
                  <a:lnTo>
                    <a:pt x="360" y="287"/>
                  </a:lnTo>
                  <a:lnTo>
                    <a:pt x="352" y="275"/>
                  </a:lnTo>
                  <a:lnTo>
                    <a:pt x="339" y="265"/>
                  </a:lnTo>
                  <a:lnTo>
                    <a:pt x="324" y="257"/>
                  </a:lnTo>
                  <a:lnTo>
                    <a:pt x="309" y="250"/>
                  </a:lnTo>
                  <a:lnTo>
                    <a:pt x="294" y="245"/>
                  </a:lnTo>
                  <a:lnTo>
                    <a:pt x="281" y="242"/>
                  </a:lnTo>
                  <a:lnTo>
                    <a:pt x="273" y="241"/>
                  </a:lnTo>
                  <a:lnTo>
                    <a:pt x="269" y="240"/>
                  </a:lnTo>
                  <a:lnTo>
                    <a:pt x="273" y="246"/>
                  </a:lnTo>
                  <a:lnTo>
                    <a:pt x="279" y="251"/>
                  </a:lnTo>
                  <a:lnTo>
                    <a:pt x="287" y="256"/>
                  </a:lnTo>
                  <a:lnTo>
                    <a:pt x="296" y="260"/>
                  </a:lnTo>
                  <a:lnTo>
                    <a:pt x="306" y="265"/>
                  </a:lnTo>
                  <a:lnTo>
                    <a:pt x="316" y="270"/>
                  </a:lnTo>
                  <a:lnTo>
                    <a:pt x="327" y="275"/>
                  </a:lnTo>
                  <a:lnTo>
                    <a:pt x="335" y="281"/>
                  </a:lnTo>
                  <a:lnTo>
                    <a:pt x="341" y="288"/>
                  </a:lnTo>
                  <a:lnTo>
                    <a:pt x="349" y="297"/>
                  </a:lnTo>
                  <a:lnTo>
                    <a:pt x="356" y="305"/>
                  </a:lnTo>
                  <a:lnTo>
                    <a:pt x="361" y="309"/>
                  </a:lnTo>
                  <a:lnTo>
                    <a:pt x="368" y="297"/>
                  </a:lnTo>
                  <a:lnTo>
                    <a:pt x="377" y="270"/>
                  </a:lnTo>
                  <a:lnTo>
                    <a:pt x="384" y="238"/>
                  </a:lnTo>
                  <a:lnTo>
                    <a:pt x="386" y="2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63547" name="Text Box 59"/>
          <p:cNvSpPr txBox="1">
            <a:spLocks noChangeArrowheads="1"/>
          </p:cNvSpPr>
          <p:nvPr/>
        </p:nvSpPr>
        <p:spPr bwMode="auto">
          <a:xfrm>
            <a:off x="7594600" y="2152650"/>
            <a:ext cx="1371600" cy="623888"/>
          </a:xfrm>
          <a:prstGeom prst="rect">
            <a:avLst/>
          </a:prstGeom>
          <a:solidFill>
            <a:srgbClr val="996633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>
                <a:solidFill>
                  <a:schemeClr val="bg1"/>
                </a:solidFill>
                <a:latin typeface=".VnTime" pitchFamily="34" charset="0"/>
              </a:rPr>
              <a:t>Ga-li-lª</a:t>
            </a:r>
          </a:p>
          <a:p>
            <a:pPr algn="ctr">
              <a:spcBef>
                <a:spcPct val="50000"/>
              </a:spcBef>
            </a:pPr>
            <a:r>
              <a:rPr lang="en-US" sz="1400" b="1">
                <a:solidFill>
                  <a:schemeClr val="bg1"/>
                </a:solidFill>
                <a:latin typeface=".VnTime" pitchFamily="34" charset="0"/>
              </a:rPr>
              <a:t>(1564-1542)</a:t>
            </a:r>
          </a:p>
        </p:txBody>
      </p:sp>
      <p:sp>
        <p:nvSpPr>
          <p:cNvPr id="63549" name="Rectangle 61"/>
          <p:cNvSpPr>
            <a:spLocks noChangeArrowheads="1"/>
          </p:cNvSpPr>
          <p:nvPr/>
        </p:nvSpPr>
        <p:spPr bwMode="auto">
          <a:xfrm>
            <a:off x="2921000" y="3632200"/>
            <a:ext cx="857250" cy="406400"/>
          </a:xfrm>
          <a:prstGeom prst="rect">
            <a:avLst/>
          </a:prstGeom>
          <a:noFill/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.VnTime" pitchFamily="34" charset="0"/>
              </a:rPr>
              <a:t>s = 5t</a:t>
            </a:r>
            <a:r>
              <a:rPr lang="en-US" sz="2000" b="1" baseline="30000">
                <a:solidFill>
                  <a:srgbClr val="FF0000"/>
                </a:solidFill>
                <a:latin typeface=".VnTime" pitchFamily="34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63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0.0085 0.803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" y="4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3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3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63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63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7" grpId="0" animBg="1"/>
      <p:bldP spid="63498" grpId="0"/>
      <p:bldP spid="63499" grpId="0"/>
      <p:bldP spid="63500" grpId="0"/>
      <p:bldP spid="63501" grpId="0"/>
      <p:bldP spid="63547" grpId="0" animBg="1"/>
      <p:bldP spid="6354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304800" y="928670"/>
            <a:ext cx="8839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công</a:t>
            </a:r>
            <a:r>
              <a:rPr lang="en-US" sz="2000" dirty="0"/>
              <a:t> </a:t>
            </a:r>
            <a:r>
              <a:rPr lang="en-US" sz="2000" dirty="0" err="1"/>
              <a:t>thức</a:t>
            </a:r>
            <a:r>
              <a:rPr lang="en-US" sz="2000" dirty="0"/>
              <a:t> s= 5t</a:t>
            </a:r>
            <a:r>
              <a:rPr lang="en-US" sz="2000" baseline="30000" dirty="0"/>
              <a:t>2</a:t>
            </a:r>
            <a:r>
              <a:rPr lang="en-US" sz="2000" dirty="0"/>
              <a:t>, </a:t>
            </a:r>
            <a:r>
              <a:rPr lang="en-US" sz="2000" dirty="0" err="1"/>
              <a:t>hãy</a:t>
            </a:r>
            <a:r>
              <a:rPr lang="en-US" sz="2000" dirty="0"/>
              <a:t> </a:t>
            </a:r>
            <a:r>
              <a:rPr lang="en-US" sz="2000" dirty="0" err="1"/>
              <a:t>điền</a:t>
            </a:r>
            <a:r>
              <a:rPr lang="en-US" sz="2000" dirty="0"/>
              <a:t> </a:t>
            </a:r>
            <a:r>
              <a:rPr lang="en-US" sz="2000" dirty="0" err="1"/>
              <a:t>vào</a:t>
            </a:r>
            <a:r>
              <a:rPr lang="en-US" sz="2000" dirty="0"/>
              <a:t> ô </a:t>
            </a:r>
            <a:r>
              <a:rPr lang="en-US" sz="2000" dirty="0" err="1"/>
              <a:t>trống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giá</a:t>
            </a:r>
            <a:r>
              <a:rPr lang="en-US" sz="2000" dirty="0"/>
              <a:t> </a:t>
            </a:r>
            <a:r>
              <a:rPr lang="en-US" sz="2000" dirty="0" err="1"/>
              <a:t>trị</a:t>
            </a:r>
            <a:r>
              <a:rPr lang="en-US" sz="2000" dirty="0"/>
              <a:t> </a:t>
            </a:r>
            <a:r>
              <a:rPr lang="en-US" sz="2000" dirty="0" err="1"/>
              <a:t>tương</a:t>
            </a:r>
            <a:r>
              <a:rPr lang="en-US" sz="2000" dirty="0"/>
              <a:t> </a:t>
            </a:r>
            <a:r>
              <a:rPr lang="en-US" sz="2000" dirty="0" err="1"/>
              <a:t>ứng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s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bảng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: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09600" y="1428736"/>
            <a:ext cx="6858000" cy="1143000"/>
            <a:chOff x="720" y="1152"/>
            <a:chExt cx="1884" cy="567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744" y="1210"/>
              <a:ext cx="1860" cy="509"/>
              <a:chOff x="0" y="960"/>
              <a:chExt cx="1860" cy="528"/>
            </a:xfrm>
          </p:grpSpPr>
          <p:sp>
            <p:nvSpPr>
              <p:cNvPr id="43014" name="Line 6"/>
              <p:cNvSpPr>
                <a:spLocks noChangeShapeType="1"/>
              </p:cNvSpPr>
              <p:nvPr/>
            </p:nvSpPr>
            <p:spPr bwMode="auto">
              <a:xfrm flipV="1">
                <a:off x="0" y="1188"/>
                <a:ext cx="1860" cy="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3015" name="Line 7"/>
              <p:cNvSpPr>
                <a:spLocks noChangeShapeType="1"/>
              </p:cNvSpPr>
              <p:nvPr/>
            </p:nvSpPr>
            <p:spPr bwMode="auto">
              <a:xfrm>
                <a:off x="480" y="960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3016" name="Line 8"/>
              <p:cNvSpPr>
                <a:spLocks noChangeShapeType="1"/>
              </p:cNvSpPr>
              <p:nvPr/>
            </p:nvSpPr>
            <p:spPr bwMode="auto">
              <a:xfrm>
                <a:off x="816" y="960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3017" name="Line 9"/>
              <p:cNvSpPr>
                <a:spLocks noChangeShapeType="1"/>
              </p:cNvSpPr>
              <p:nvPr/>
            </p:nvSpPr>
            <p:spPr bwMode="auto">
              <a:xfrm>
                <a:off x="1152" y="960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3018" name="Line 10"/>
              <p:cNvSpPr>
                <a:spLocks noChangeShapeType="1"/>
              </p:cNvSpPr>
              <p:nvPr/>
            </p:nvSpPr>
            <p:spPr bwMode="auto">
              <a:xfrm>
                <a:off x="1488" y="960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vi-VN"/>
              </a:p>
            </p:txBody>
          </p:sp>
        </p:grpSp>
        <p:sp>
          <p:nvSpPr>
            <p:cNvPr id="43019" name="Rectangle 11"/>
            <p:cNvSpPr>
              <a:spLocks noChangeArrowheads="1"/>
            </p:cNvSpPr>
            <p:nvPr/>
          </p:nvSpPr>
          <p:spPr bwMode="auto">
            <a:xfrm>
              <a:off x="720" y="1198"/>
              <a:ext cx="1872" cy="50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43020" name="Text Box 12"/>
            <p:cNvSpPr txBox="1">
              <a:spLocks noChangeArrowheads="1"/>
            </p:cNvSpPr>
            <p:nvPr/>
          </p:nvSpPr>
          <p:spPr bwMode="auto">
            <a:xfrm>
              <a:off x="864" y="1152"/>
              <a:ext cx="288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chemeClr val="tx2"/>
                  </a:solidFill>
                  <a:latin typeface=".VnTime" pitchFamily="34" charset="0"/>
                </a:rPr>
                <a:t>t</a:t>
              </a:r>
            </a:p>
          </p:txBody>
        </p:sp>
        <p:sp>
          <p:nvSpPr>
            <p:cNvPr id="43021" name="Text Box 13"/>
            <p:cNvSpPr txBox="1">
              <a:spLocks noChangeArrowheads="1"/>
            </p:cNvSpPr>
            <p:nvPr/>
          </p:nvSpPr>
          <p:spPr bwMode="auto">
            <a:xfrm>
              <a:off x="864" y="1430"/>
              <a:ext cx="288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chemeClr val="tx2"/>
                  </a:solidFill>
                  <a:latin typeface=".VnTime" pitchFamily="34" charset="0"/>
                </a:rPr>
                <a:t>s =5t</a:t>
              </a:r>
              <a:r>
                <a:rPr lang="en-US" sz="2400" b="1" baseline="30000">
                  <a:solidFill>
                    <a:schemeClr val="tx2"/>
                  </a:solidFill>
                  <a:latin typeface=".VnTime" pitchFamily="34" charset="0"/>
                </a:rPr>
                <a:t>2</a:t>
              </a:r>
              <a:endParaRPr lang="en-US" sz="2400" b="1">
                <a:solidFill>
                  <a:schemeClr val="tx2"/>
                </a:solidFill>
                <a:latin typeface=".VnTime" pitchFamily="34" charset="0"/>
              </a:endParaRPr>
            </a:p>
          </p:txBody>
        </p:sp>
        <p:sp>
          <p:nvSpPr>
            <p:cNvPr id="43022" name="Text Box 14"/>
            <p:cNvSpPr txBox="1">
              <a:spLocks noChangeArrowheads="1"/>
            </p:cNvSpPr>
            <p:nvPr/>
          </p:nvSpPr>
          <p:spPr bwMode="auto">
            <a:xfrm>
              <a:off x="1248" y="1198"/>
              <a:ext cx="192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>
                  <a:solidFill>
                    <a:schemeClr val="tx2"/>
                  </a:solidFill>
                  <a:latin typeface=".VnTime" pitchFamily="34" charset="0"/>
                </a:rPr>
                <a:t>1</a:t>
              </a:r>
            </a:p>
          </p:txBody>
        </p:sp>
        <p:sp>
          <p:nvSpPr>
            <p:cNvPr id="43023" name="Text Box 15"/>
            <p:cNvSpPr txBox="1">
              <a:spLocks noChangeArrowheads="1"/>
            </p:cNvSpPr>
            <p:nvPr/>
          </p:nvSpPr>
          <p:spPr bwMode="auto">
            <a:xfrm>
              <a:off x="1632" y="1198"/>
              <a:ext cx="192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>
                  <a:solidFill>
                    <a:schemeClr val="tx2"/>
                  </a:solidFill>
                  <a:latin typeface=".VnTime" pitchFamily="34" charset="0"/>
                </a:rPr>
                <a:t>2</a:t>
              </a:r>
            </a:p>
          </p:txBody>
        </p:sp>
        <p:sp>
          <p:nvSpPr>
            <p:cNvPr id="43024" name="Text Box 16"/>
            <p:cNvSpPr txBox="1">
              <a:spLocks noChangeArrowheads="1"/>
            </p:cNvSpPr>
            <p:nvPr/>
          </p:nvSpPr>
          <p:spPr bwMode="auto">
            <a:xfrm>
              <a:off x="1920" y="1198"/>
              <a:ext cx="192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>
                  <a:solidFill>
                    <a:schemeClr val="tx2"/>
                  </a:solidFill>
                  <a:latin typeface=".VnTime" pitchFamily="34" charset="0"/>
                </a:rPr>
                <a:t>3</a:t>
              </a:r>
            </a:p>
          </p:txBody>
        </p:sp>
        <p:sp>
          <p:nvSpPr>
            <p:cNvPr id="43025" name="Text Box 17"/>
            <p:cNvSpPr txBox="1">
              <a:spLocks noChangeArrowheads="1"/>
            </p:cNvSpPr>
            <p:nvPr/>
          </p:nvSpPr>
          <p:spPr bwMode="auto">
            <a:xfrm>
              <a:off x="2256" y="1198"/>
              <a:ext cx="240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>
                  <a:solidFill>
                    <a:schemeClr val="tx2"/>
                  </a:solidFill>
                  <a:latin typeface=".VnTime" pitchFamily="34" charset="0"/>
                </a:rPr>
                <a:t>4</a:t>
              </a:r>
            </a:p>
          </p:txBody>
        </p:sp>
      </p:grpSp>
      <p:sp>
        <p:nvSpPr>
          <p:cNvPr id="43026" name="Text Box 18"/>
          <p:cNvSpPr txBox="1">
            <a:spLocks noChangeArrowheads="1"/>
          </p:cNvSpPr>
          <p:nvPr/>
        </p:nvSpPr>
        <p:spPr bwMode="auto">
          <a:xfrm>
            <a:off x="5105400" y="2038336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  <a:latin typeface=".VnTime" pitchFamily="34" charset="0"/>
              </a:rPr>
              <a:t>45</a:t>
            </a:r>
          </a:p>
        </p:txBody>
      </p:sp>
      <p:sp>
        <p:nvSpPr>
          <p:cNvPr id="43027" name="Text Box 19"/>
          <p:cNvSpPr txBox="1">
            <a:spLocks noChangeArrowheads="1"/>
          </p:cNvSpPr>
          <p:nvPr/>
        </p:nvSpPr>
        <p:spPr bwMode="auto">
          <a:xfrm>
            <a:off x="6400800" y="2038336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  <a:latin typeface=".VnTime" pitchFamily="34" charset="0"/>
              </a:rPr>
              <a:t>80</a:t>
            </a:r>
          </a:p>
        </p:txBody>
      </p:sp>
      <p:sp>
        <p:nvSpPr>
          <p:cNvPr id="43028" name="Text Box 20"/>
          <p:cNvSpPr txBox="1">
            <a:spLocks noChangeArrowheads="1"/>
          </p:cNvSpPr>
          <p:nvPr/>
        </p:nvSpPr>
        <p:spPr bwMode="auto">
          <a:xfrm>
            <a:off x="2743200" y="2038336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  <a:latin typeface=".VnTime" pitchFamily="34" charset="0"/>
              </a:rPr>
              <a:t>5</a:t>
            </a:r>
          </a:p>
        </p:txBody>
      </p:sp>
      <p:sp>
        <p:nvSpPr>
          <p:cNvPr id="43029" name="Text Box 21"/>
          <p:cNvSpPr txBox="1">
            <a:spLocks noChangeArrowheads="1"/>
          </p:cNvSpPr>
          <p:nvPr/>
        </p:nvSpPr>
        <p:spPr bwMode="auto">
          <a:xfrm>
            <a:off x="4038600" y="2038336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  <a:latin typeface=".VnTime" pitchFamily="34" charset="0"/>
              </a:rPr>
              <a:t>20</a:t>
            </a:r>
          </a:p>
        </p:txBody>
      </p:sp>
      <p:sp>
        <p:nvSpPr>
          <p:cNvPr id="43032" name="Rectangle 24"/>
          <p:cNvSpPr>
            <a:spLocks noChangeArrowheads="1"/>
          </p:cNvSpPr>
          <p:nvPr/>
        </p:nvSpPr>
        <p:spPr bwMode="auto">
          <a:xfrm>
            <a:off x="228600" y="304800"/>
            <a:ext cx="2281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CC0000"/>
                </a:solidFill>
              </a:rPr>
              <a:t>1.Ví dụ mở đầu</a:t>
            </a:r>
          </a:p>
        </p:txBody>
      </p:sp>
      <p:sp>
        <p:nvSpPr>
          <p:cNvPr id="43040" name="Text Box 32"/>
          <p:cNvSpPr txBox="1">
            <a:spLocks noChangeArrowheads="1"/>
          </p:cNvSpPr>
          <p:nvPr/>
        </p:nvSpPr>
        <p:spPr bwMode="auto">
          <a:xfrm>
            <a:off x="571472" y="3000372"/>
            <a:ext cx="800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0066FF"/>
                </a:solidFill>
                <a:latin typeface="Times New Roman" pitchFamily="18" charset="0"/>
              </a:rPr>
              <a:t>V</a:t>
            </a:r>
            <a:r>
              <a:rPr lang="en-US" sz="2400" b="1" dirty="0" err="1">
                <a:solidFill>
                  <a:srgbClr val="0066FF"/>
                </a:solidFill>
              </a:rPr>
              <a:t>ới</a:t>
            </a:r>
            <a:r>
              <a:rPr lang="en-US" sz="2400" b="1" dirty="0">
                <a:solidFill>
                  <a:srgbClr val="0066FF"/>
                </a:solidFill>
              </a:rPr>
              <a:t> </a:t>
            </a:r>
            <a:r>
              <a:rPr lang="en-US" sz="2400" b="1" dirty="0" err="1">
                <a:solidFill>
                  <a:srgbClr val="0066FF"/>
                </a:solidFill>
              </a:rPr>
              <a:t>công</a:t>
            </a:r>
            <a:r>
              <a:rPr lang="en-US" sz="2400" b="1" dirty="0">
                <a:solidFill>
                  <a:srgbClr val="0066FF"/>
                </a:solidFill>
              </a:rPr>
              <a:t> </a:t>
            </a:r>
            <a:r>
              <a:rPr lang="en-US" sz="2400" b="1" dirty="0" err="1">
                <a:solidFill>
                  <a:srgbClr val="0066FF"/>
                </a:solidFill>
              </a:rPr>
              <a:t>thức</a:t>
            </a:r>
            <a:r>
              <a:rPr lang="en-US" sz="2400" b="1" dirty="0">
                <a:solidFill>
                  <a:srgbClr val="0066FF"/>
                </a:solidFill>
              </a:rPr>
              <a:t> s= 5t</a:t>
            </a:r>
            <a:r>
              <a:rPr lang="en-US" sz="2400" b="1" baseline="30000" dirty="0">
                <a:solidFill>
                  <a:srgbClr val="0066FF"/>
                </a:solidFill>
              </a:rPr>
              <a:t>2</a:t>
            </a:r>
            <a:r>
              <a:rPr lang="en-US" sz="2400" b="1" dirty="0">
                <a:solidFill>
                  <a:srgbClr val="0066FF"/>
                </a:solidFill>
              </a:rPr>
              <a:t> </a:t>
            </a:r>
            <a:r>
              <a:rPr lang="en-US" sz="2400" b="1" dirty="0" err="1">
                <a:solidFill>
                  <a:srgbClr val="0066FF"/>
                </a:solidFill>
              </a:rPr>
              <a:t>thì</a:t>
            </a:r>
            <a:r>
              <a:rPr lang="en-US" sz="2400" b="1" dirty="0">
                <a:solidFill>
                  <a:srgbClr val="0066FF"/>
                </a:solidFill>
              </a:rPr>
              <a:t>  s </a:t>
            </a:r>
            <a:r>
              <a:rPr lang="en-US" sz="2400" b="1" dirty="0" err="1">
                <a:solidFill>
                  <a:srgbClr val="0066FF"/>
                </a:solidFill>
              </a:rPr>
              <a:t>có</a:t>
            </a:r>
            <a:r>
              <a:rPr lang="en-US" sz="2400" b="1" dirty="0">
                <a:solidFill>
                  <a:srgbClr val="0066FF"/>
                </a:solidFill>
              </a:rPr>
              <a:t> </a:t>
            </a:r>
            <a:r>
              <a:rPr lang="en-US" sz="2400" b="1" dirty="0" err="1">
                <a:solidFill>
                  <a:srgbClr val="0066FF"/>
                </a:solidFill>
              </a:rPr>
              <a:t>là</a:t>
            </a:r>
            <a:r>
              <a:rPr lang="en-US" sz="2400" b="1" dirty="0">
                <a:solidFill>
                  <a:srgbClr val="0066FF"/>
                </a:solidFill>
              </a:rPr>
              <a:t> </a:t>
            </a:r>
            <a:r>
              <a:rPr lang="en-US" sz="2400" b="1" dirty="0" err="1">
                <a:solidFill>
                  <a:srgbClr val="0066FF"/>
                </a:solidFill>
              </a:rPr>
              <a:t>hàm</a:t>
            </a:r>
            <a:r>
              <a:rPr lang="en-US" sz="2400" b="1" dirty="0">
                <a:solidFill>
                  <a:srgbClr val="0066FF"/>
                </a:solidFill>
              </a:rPr>
              <a:t> </a:t>
            </a:r>
            <a:r>
              <a:rPr lang="en-US" sz="2400" b="1" dirty="0" err="1">
                <a:solidFill>
                  <a:srgbClr val="0066FF"/>
                </a:solidFill>
              </a:rPr>
              <a:t>số</a:t>
            </a:r>
            <a:r>
              <a:rPr lang="en-US" sz="2400" b="1" dirty="0">
                <a:solidFill>
                  <a:srgbClr val="0066FF"/>
                </a:solidFill>
              </a:rPr>
              <a:t> </a:t>
            </a:r>
            <a:r>
              <a:rPr lang="en-US" sz="2400" b="1" dirty="0" err="1">
                <a:solidFill>
                  <a:srgbClr val="0066FF"/>
                </a:solidFill>
              </a:rPr>
              <a:t>của</a:t>
            </a:r>
            <a:r>
              <a:rPr lang="en-US" sz="2400" b="1" dirty="0">
                <a:solidFill>
                  <a:srgbClr val="0066FF"/>
                </a:solidFill>
              </a:rPr>
              <a:t> t </a:t>
            </a:r>
            <a:r>
              <a:rPr lang="en-US" sz="2400" b="1" dirty="0" err="1">
                <a:solidFill>
                  <a:srgbClr val="0066FF"/>
                </a:solidFill>
              </a:rPr>
              <a:t>không</a:t>
            </a:r>
            <a:r>
              <a:rPr lang="en-US" sz="2400" b="1" dirty="0">
                <a:solidFill>
                  <a:srgbClr val="0066FF"/>
                </a:solidFill>
              </a:rPr>
              <a:t>?</a:t>
            </a:r>
          </a:p>
        </p:txBody>
      </p:sp>
      <p:sp>
        <p:nvSpPr>
          <p:cNvPr id="23" name="Rectangle 7"/>
          <p:cNvSpPr>
            <a:spLocks noChangeArrowheads="1"/>
          </p:cNvSpPr>
          <p:nvPr/>
        </p:nvSpPr>
        <p:spPr bwMode="auto">
          <a:xfrm>
            <a:off x="714348" y="2928934"/>
            <a:ext cx="65722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.VnTime" pitchFamily="34" charset="0"/>
              </a:rPr>
              <a:t>* Theo </a:t>
            </a:r>
            <a:r>
              <a:rPr lang="en-US" sz="2400" dirty="0" err="1">
                <a:latin typeface=".VnTime" pitchFamily="34" charset="0"/>
              </a:rPr>
              <a:t>c«ng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thøc</a:t>
            </a:r>
            <a:r>
              <a:rPr lang="en-US" sz="2400" dirty="0">
                <a:latin typeface=".VnTime" pitchFamily="34" charset="0"/>
              </a:rPr>
              <a:t>:  </a:t>
            </a:r>
            <a:r>
              <a:rPr lang="en-US" sz="2400" dirty="0">
                <a:solidFill>
                  <a:srgbClr val="FF0000"/>
                </a:solidFill>
                <a:latin typeface=".VnTime" pitchFamily="34" charset="0"/>
              </a:rPr>
              <a:t>s = 5t</a:t>
            </a:r>
            <a:r>
              <a:rPr lang="en-US" sz="2400" baseline="30000" dirty="0">
                <a:solidFill>
                  <a:srgbClr val="FF0000"/>
                </a:solidFill>
                <a:latin typeface=".VnTime" pitchFamily="34" charset="0"/>
              </a:rPr>
              <a:t>2</a:t>
            </a:r>
            <a:r>
              <a:rPr lang="en-US" sz="2400" dirty="0">
                <a:latin typeface=".VnTime" pitchFamily="34" charset="0"/>
              </a:rPr>
              <a:t>, </a:t>
            </a:r>
            <a:r>
              <a:rPr lang="en-US" sz="2400" dirty="0" err="1">
                <a:latin typeface=".VnTime" pitchFamily="34" charset="0"/>
              </a:rPr>
              <a:t>mçi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gi</a:t>
            </a:r>
            <a:r>
              <a:rPr lang="en-US" sz="2400" dirty="0">
                <a:latin typeface=".VnTime" pitchFamily="34" charset="0"/>
              </a:rPr>
              <a:t>¸ </a:t>
            </a:r>
            <a:r>
              <a:rPr lang="en-US" sz="2400" dirty="0" err="1">
                <a:latin typeface=".VnTime" pitchFamily="34" charset="0"/>
              </a:rPr>
              <a:t>trÞ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cña</a:t>
            </a:r>
            <a:r>
              <a:rPr lang="en-US" sz="2400" dirty="0">
                <a:latin typeface=".VnTime" pitchFamily="34" charset="0"/>
              </a:rPr>
              <a:t> t </a:t>
            </a:r>
            <a:r>
              <a:rPr lang="en-US" sz="2400" dirty="0" err="1">
                <a:latin typeface=".VnTime" pitchFamily="34" charset="0"/>
              </a:rPr>
              <a:t>x¸c</a:t>
            </a:r>
            <a:r>
              <a:rPr lang="en-US" sz="2400" dirty="0">
                <a:latin typeface=".VnTime" pitchFamily="34" charset="0"/>
              </a:rPr>
              <a:t> ®</a:t>
            </a:r>
            <a:r>
              <a:rPr lang="en-US" sz="2400" dirty="0" err="1">
                <a:latin typeface=".VnTime" pitchFamily="34" charset="0"/>
              </a:rPr>
              <a:t>Þnh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mét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gi</a:t>
            </a:r>
            <a:r>
              <a:rPr lang="en-US" sz="2400" dirty="0">
                <a:latin typeface=".VnTime" pitchFamily="34" charset="0"/>
              </a:rPr>
              <a:t>¸ </a:t>
            </a:r>
            <a:r>
              <a:rPr lang="en-US" sz="2400" dirty="0" err="1">
                <a:latin typeface=".VnTime" pitchFamily="34" charset="0"/>
              </a:rPr>
              <a:t>trÞ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t­¬ng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øng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duy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nhÊt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cña</a:t>
            </a:r>
            <a:r>
              <a:rPr lang="en-US" sz="2400" dirty="0">
                <a:latin typeface=".VnTime" pitchFamily="34" charset="0"/>
              </a:rPr>
              <a:t> S.</a:t>
            </a:r>
            <a:endParaRPr lang="en-US" sz="2400" baseline="30000" dirty="0">
              <a:latin typeface=".VnTime" pitchFamily="34" charset="0"/>
            </a:endParaRPr>
          </a:p>
        </p:txBody>
      </p:sp>
      <p:sp>
        <p:nvSpPr>
          <p:cNvPr id="24" name="Text Box 50"/>
          <p:cNvSpPr txBox="1">
            <a:spLocks noChangeArrowheads="1"/>
          </p:cNvSpPr>
          <p:nvPr/>
        </p:nvSpPr>
        <p:spPr bwMode="auto">
          <a:xfrm>
            <a:off x="714348" y="3781404"/>
            <a:ext cx="65309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400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.VnTime" pitchFamily="34" charset="0"/>
              </a:rPr>
              <a:t>C«ng</a:t>
            </a:r>
            <a:r>
              <a:rPr lang="en-US" sz="2400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.VnTime" pitchFamily="34" charset="0"/>
              </a:rPr>
              <a:t>thøc</a:t>
            </a:r>
            <a:r>
              <a:rPr lang="en-US" sz="2400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.VnTime" pitchFamily="34" charset="0"/>
              </a:rPr>
              <a:t>s</a:t>
            </a:r>
            <a:r>
              <a:rPr lang="en-US" sz="2400" dirty="0">
                <a:solidFill>
                  <a:srgbClr val="FF3300"/>
                </a:solidFill>
                <a:latin typeface=".VnTime" pitchFamily="34" charset="0"/>
              </a:rPr>
              <a:t> = 5t</a:t>
            </a:r>
            <a:r>
              <a:rPr lang="en-US" sz="2400" baseline="30000" dirty="0">
                <a:solidFill>
                  <a:srgbClr val="FF3300"/>
                </a:solidFill>
                <a:latin typeface=".VnTime" pitchFamily="34" charset="0"/>
              </a:rPr>
              <a:t>2</a:t>
            </a:r>
            <a:r>
              <a:rPr lang="en-US" sz="2400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.VnTime" pitchFamily="34" charset="0"/>
              </a:rPr>
              <a:t>lµ </a:t>
            </a:r>
            <a:r>
              <a:rPr lang="en-US" sz="2400" dirty="0" err="1">
                <a:solidFill>
                  <a:srgbClr val="0000FF"/>
                </a:solidFill>
                <a:latin typeface=".VnTime" pitchFamily="34" charset="0"/>
              </a:rPr>
              <a:t>mét</a:t>
            </a:r>
            <a:r>
              <a:rPr lang="en-US" sz="2400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.VnTime" pitchFamily="34" charset="0"/>
              </a:rPr>
              <a:t>hµm</a:t>
            </a:r>
            <a:r>
              <a:rPr lang="en-US" sz="2400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.VnTime" pitchFamily="34" charset="0"/>
              </a:rPr>
              <a:t>sè</a:t>
            </a:r>
            <a:r>
              <a:rPr lang="en-US" sz="2400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.VnTime" pitchFamily="34" charset="0"/>
              </a:rPr>
              <a:t>víi</a:t>
            </a:r>
            <a:r>
              <a:rPr lang="en-US" sz="2400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.VnTime" pitchFamily="34" charset="0"/>
              </a:rPr>
              <a:t>biÕn</a:t>
            </a:r>
            <a:r>
              <a:rPr lang="en-US" sz="2400" dirty="0">
                <a:solidFill>
                  <a:srgbClr val="0000FF"/>
                </a:solidFill>
                <a:latin typeface=".VnTime" pitchFamily="34" charset="0"/>
              </a:rPr>
              <a:t> lµ t.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" name="Object 28"/>
          <p:cNvGraphicFramePr>
            <a:graphicFrameLocks noChangeAspect="1"/>
          </p:cNvGraphicFramePr>
          <p:nvPr/>
        </p:nvGraphicFramePr>
        <p:xfrm>
          <a:off x="2233607" y="4919650"/>
          <a:ext cx="2052641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" name="Equation" r:id="rId3" imgW="990360" imgH="253800" progId="Equation.DSMT4">
                  <p:embed/>
                </p:oleObj>
              </mc:Choice>
              <mc:Fallback>
                <p:oleObj name="Equation" r:id="rId3" imgW="990360" imgH="2538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3607" y="4919650"/>
                        <a:ext cx="2052641" cy="3714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89"/>
          <p:cNvSpPr>
            <a:spLocks noChangeArrowheads="1"/>
          </p:cNvSpPr>
          <p:nvPr/>
        </p:nvSpPr>
        <p:spPr bwMode="auto">
          <a:xfrm>
            <a:off x="547686" y="4427526"/>
            <a:ext cx="6738958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2400" dirty="0">
                <a:latin typeface=".VnTime" pitchFamily="34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.VnTime" pitchFamily="34" charset="0"/>
                <a:cs typeface="Times New Roman" pitchFamily="18" charset="0"/>
              </a:rPr>
              <a:t>C«ng</a:t>
            </a:r>
            <a:r>
              <a:rPr lang="en-US" sz="2400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.VnTime" pitchFamily="34" charset="0"/>
                <a:cs typeface="Times New Roman" pitchFamily="18" charset="0"/>
              </a:rPr>
              <a:t>thøc</a:t>
            </a:r>
            <a:r>
              <a:rPr lang="en-US" sz="2400" dirty="0">
                <a:latin typeface=".VnTime" pitchFamily="34" charset="0"/>
                <a:cs typeface="Times New Roman" pitchFamily="18" charset="0"/>
              </a:rPr>
              <a:t> s = 5t</a:t>
            </a:r>
            <a:r>
              <a:rPr lang="en-US" sz="2400" baseline="30000" dirty="0">
                <a:latin typeface=".VnTime" pitchFamily="34" charset="0"/>
                <a:cs typeface="Times New Roman" pitchFamily="18" charset="0"/>
              </a:rPr>
              <a:t>2</a:t>
            </a:r>
            <a:r>
              <a:rPr lang="en-US" sz="2400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.VnTime" pitchFamily="34" charset="0"/>
                <a:cs typeface="Times New Roman" pitchFamily="18" charset="0"/>
              </a:rPr>
              <a:t>biÓu</a:t>
            </a:r>
            <a:r>
              <a:rPr lang="en-US" sz="2400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.VnTime" pitchFamily="34" charset="0"/>
                <a:cs typeface="Times New Roman" pitchFamily="18" charset="0"/>
              </a:rPr>
              <a:t>thÞ</a:t>
            </a:r>
            <a:r>
              <a:rPr lang="en-US" sz="2400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.VnTime" pitchFamily="34" charset="0"/>
                <a:cs typeface="Times New Roman" pitchFamily="18" charset="0"/>
              </a:rPr>
              <a:t>mét</a:t>
            </a:r>
            <a:r>
              <a:rPr lang="en-US" sz="2400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.VnTime" pitchFamily="34" charset="0"/>
                <a:cs typeface="Times New Roman" pitchFamily="18" charset="0"/>
              </a:rPr>
              <a:t>hµm</a:t>
            </a:r>
            <a:r>
              <a:rPr lang="en-US" sz="2400" dirty="0">
                <a:latin typeface=".VnTime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.VnTime" pitchFamily="34" charset="0"/>
                <a:cs typeface="Times New Roman" pitchFamily="18" charset="0"/>
              </a:rPr>
              <a:t>sè</a:t>
            </a:r>
            <a:r>
              <a:rPr lang="en-US" sz="2400" dirty="0">
                <a:latin typeface=".VnTime" pitchFamily="34" charset="0"/>
                <a:cs typeface="Times New Roman" pitchFamily="18" charset="0"/>
              </a:rPr>
              <a:t> d¹ng:  </a:t>
            </a:r>
            <a:endParaRPr lang="en-US" sz="2400" dirty="0"/>
          </a:p>
          <a:p>
            <a:pPr eaLnBrk="0" hangingPunct="0"/>
            <a:r>
              <a:rPr lang="en-US" sz="2400" dirty="0">
                <a:latin typeface=".VnTime" pitchFamily="34" charset="0"/>
                <a:cs typeface="Times New Roman" pitchFamily="18" charset="0"/>
              </a:rPr>
              <a:t>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3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3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430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430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430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430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6" grpId="0"/>
      <p:bldP spid="43027" grpId="0"/>
      <p:bldP spid="43028" grpId="0"/>
      <p:bldP spid="43040" grpId="0"/>
      <p:bldP spid="43040" grpId="1"/>
      <p:bldP spid="23" grpId="0"/>
      <p:bldP spid="24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8" name="AutoShape 98"/>
          <p:cNvSpPr>
            <a:spLocks noChangeArrowheads="1"/>
          </p:cNvSpPr>
          <p:nvPr/>
        </p:nvSpPr>
        <p:spPr bwMode="auto">
          <a:xfrm>
            <a:off x="2130404" y="685800"/>
            <a:ext cx="4876800" cy="2057400"/>
          </a:xfrm>
          <a:prstGeom prst="wedgeRoundRectCallout">
            <a:avLst>
              <a:gd name="adj1" fmla="val -46616"/>
              <a:gd name="adj2" fmla="val 86421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vi-VN" sz="2200">
              <a:latin typeface=".VnTime" pitchFamily="34" charset="0"/>
            </a:endParaRPr>
          </a:p>
        </p:txBody>
      </p:sp>
      <p:sp>
        <p:nvSpPr>
          <p:cNvPr id="10339" name="Rectangle 99"/>
          <p:cNvSpPr>
            <a:spLocks noChangeArrowheads="1"/>
          </p:cNvSpPr>
          <p:nvPr/>
        </p:nvSpPr>
        <p:spPr bwMode="auto">
          <a:xfrm>
            <a:off x="4111604" y="2120900"/>
            <a:ext cx="17526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>
                <a:solidFill>
                  <a:srgbClr val="0000FF"/>
                </a:solidFill>
                <a:latin typeface=".VnTime" pitchFamily="34" charset="0"/>
              </a:rPr>
              <a:t>4) y =  </a:t>
            </a:r>
          </a:p>
        </p:txBody>
      </p:sp>
      <p:graphicFrame>
        <p:nvGraphicFramePr>
          <p:cNvPr id="10341" name="Object 101"/>
          <p:cNvGraphicFramePr>
            <a:graphicFrameLocks noChangeAspect="1"/>
          </p:cNvGraphicFramePr>
          <p:nvPr/>
        </p:nvGraphicFramePr>
        <p:xfrm>
          <a:off x="4935517" y="2019300"/>
          <a:ext cx="1412875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Equation" r:id="rId3" imgW="736560" imgH="393480" progId="Equation.DSMT4">
                  <p:embed/>
                </p:oleObj>
              </mc:Choice>
              <mc:Fallback>
                <p:oleObj name="Equation" r:id="rId3" imgW="736560" imgH="393480" progId="Equation.DSMT4">
                  <p:embed/>
                  <p:pic>
                    <p:nvPicPr>
                      <p:cNvPr id="0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5517" y="2019300"/>
                        <a:ext cx="1412875" cy="754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43" name="Picture 103" descr="Cau hoi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685800"/>
            <a:ext cx="83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4" name="Picture 104" descr="j0283679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604" y="3505200"/>
            <a:ext cx="22860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1" name="Text Box 111"/>
          <p:cNvSpPr txBox="1">
            <a:spLocks noChangeArrowheads="1"/>
          </p:cNvSpPr>
          <p:nvPr/>
        </p:nvSpPr>
        <p:spPr bwMode="auto">
          <a:xfrm>
            <a:off x="2181204" y="3429000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u="sng">
                <a:solidFill>
                  <a:srgbClr val="FF0000"/>
                </a:solidFill>
              </a:rPr>
              <a:t>Đáp án:</a:t>
            </a:r>
          </a:p>
        </p:txBody>
      </p:sp>
      <p:sp>
        <p:nvSpPr>
          <p:cNvPr id="10352" name="Rectangle 112"/>
          <p:cNvSpPr>
            <a:spLocks noChangeArrowheads="1"/>
          </p:cNvSpPr>
          <p:nvPr/>
        </p:nvSpPr>
        <p:spPr bwMode="auto">
          <a:xfrm>
            <a:off x="2638404" y="3711575"/>
            <a:ext cx="4572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>
                <a:solidFill>
                  <a:srgbClr val="006600"/>
                </a:solidFill>
                <a:latin typeface=".VnTime" pitchFamily="34" charset="0"/>
              </a:rPr>
              <a:t>C¸c hµm sè cã d¹ng y= ax</a:t>
            </a:r>
            <a:r>
              <a:rPr lang="en-US" sz="2200" baseline="30000">
                <a:solidFill>
                  <a:srgbClr val="006600"/>
                </a:solidFill>
                <a:latin typeface=".VnTime" pitchFamily="34" charset="0"/>
              </a:rPr>
              <a:t>2</a:t>
            </a:r>
            <a:r>
              <a:rPr lang="en-US" sz="2200">
                <a:solidFill>
                  <a:srgbClr val="006600"/>
                </a:solidFill>
                <a:latin typeface=".VnTime" pitchFamily="34" charset="0"/>
              </a:rPr>
              <a:t>(a </a:t>
            </a:r>
            <a:r>
              <a:rPr lang="en-US" sz="2200">
                <a:solidFill>
                  <a:srgbClr val="006600"/>
                </a:solidFill>
                <a:latin typeface="Times New Roman" pitchFamily="18" charset="0"/>
              </a:rPr>
              <a:t>≠</a:t>
            </a:r>
            <a:r>
              <a:rPr lang="en-US" sz="2200">
                <a:solidFill>
                  <a:srgbClr val="006600"/>
                </a:solidFill>
                <a:latin typeface=".VnTime" pitchFamily="34" charset="0"/>
              </a:rPr>
              <a:t> 0) là:</a:t>
            </a:r>
          </a:p>
          <a:p>
            <a:pPr>
              <a:lnSpc>
                <a:spcPct val="120000"/>
              </a:lnSpc>
            </a:pPr>
            <a:r>
              <a:rPr lang="en-US" sz="2200">
                <a:solidFill>
                  <a:srgbClr val="0000FF"/>
                </a:solidFill>
                <a:latin typeface=".VnTime" pitchFamily="34" charset="0"/>
              </a:rPr>
              <a:t>  </a:t>
            </a:r>
          </a:p>
        </p:txBody>
      </p:sp>
      <p:sp>
        <p:nvSpPr>
          <p:cNvPr id="10355" name="Rectangle 115"/>
          <p:cNvSpPr>
            <a:spLocks noChangeArrowheads="1"/>
          </p:cNvSpPr>
          <p:nvPr/>
        </p:nvSpPr>
        <p:spPr bwMode="auto">
          <a:xfrm>
            <a:off x="2393929" y="685800"/>
            <a:ext cx="4435475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b="1">
                <a:latin typeface=".VnTime" pitchFamily="34" charset="0"/>
              </a:rPr>
              <a:t>Trong c¸c hµm sè sau ®©y hµm sè nµo cã d¹ng y= ax</a:t>
            </a:r>
            <a:r>
              <a:rPr lang="en-US" b="1" baseline="30000">
                <a:latin typeface=".VnTime" pitchFamily="34" charset="0"/>
              </a:rPr>
              <a:t>2</a:t>
            </a:r>
            <a:r>
              <a:rPr lang="en-US" b="1">
                <a:latin typeface=".VnTime" pitchFamily="34" charset="0"/>
              </a:rPr>
              <a:t>(a ≠ 0) và x¸c ®Þnh hÖ sè a t­¬ng øng:</a:t>
            </a:r>
          </a:p>
        </p:txBody>
      </p:sp>
      <p:sp>
        <p:nvSpPr>
          <p:cNvPr id="10356" name="Rectangle 116"/>
          <p:cNvSpPr>
            <a:spLocks noChangeArrowheads="1"/>
          </p:cNvSpPr>
          <p:nvPr/>
        </p:nvSpPr>
        <p:spPr bwMode="auto">
          <a:xfrm>
            <a:off x="2257404" y="1668463"/>
            <a:ext cx="1398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FF"/>
                </a:solidFill>
                <a:latin typeface=".VnTime" pitchFamily="34" charset="0"/>
              </a:rPr>
              <a:t>1) y = 5x</a:t>
            </a:r>
            <a:r>
              <a:rPr lang="en-US" baseline="30000">
                <a:solidFill>
                  <a:srgbClr val="0000FF"/>
                </a:solidFill>
                <a:latin typeface=".VnTime" pitchFamily="34" charset="0"/>
              </a:rPr>
              <a:t>2</a:t>
            </a:r>
          </a:p>
        </p:txBody>
      </p:sp>
      <p:sp>
        <p:nvSpPr>
          <p:cNvPr id="10357" name="Rectangle 117"/>
          <p:cNvSpPr>
            <a:spLocks noChangeArrowheads="1"/>
          </p:cNvSpPr>
          <p:nvPr/>
        </p:nvSpPr>
        <p:spPr bwMode="auto">
          <a:xfrm>
            <a:off x="4084617" y="1638300"/>
            <a:ext cx="2973387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>
                <a:solidFill>
                  <a:srgbClr val="0000FF"/>
                </a:solidFill>
                <a:latin typeface=".VnTime" pitchFamily="34" charset="0"/>
              </a:rPr>
              <a:t>2) y = (m-1)x</a:t>
            </a:r>
            <a:r>
              <a:rPr lang="en-US" baseline="3000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>
                <a:solidFill>
                  <a:srgbClr val="0000FF"/>
                </a:solidFill>
                <a:latin typeface=".VnTime" pitchFamily="34" charset="0"/>
              </a:rPr>
              <a:t> (biÕn x)</a:t>
            </a:r>
          </a:p>
        </p:txBody>
      </p:sp>
      <p:sp>
        <p:nvSpPr>
          <p:cNvPr id="10358" name="Rectangle 118"/>
          <p:cNvSpPr>
            <a:spLocks noChangeArrowheads="1"/>
          </p:cNvSpPr>
          <p:nvPr/>
        </p:nvSpPr>
        <p:spPr bwMode="auto">
          <a:xfrm>
            <a:off x="2257404" y="2171700"/>
            <a:ext cx="15087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.VnTime" pitchFamily="34" charset="0"/>
              </a:rPr>
              <a:t>3) y </a:t>
            </a:r>
            <a:r>
              <a:rPr lang="en-US" dirty="0" smtClean="0">
                <a:solidFill>
                  <a:srgbClr val="0000FF"/>
                </a:solidFill>
                <a:latin typeface=".VnTime" pitchFamily="34" charset="0"/>
              </a:rPr>
              <a:t>=          </a:t>
            </a:r>
            <a:r>
              <a:rPr lang="en-US" dirty="0">
                <a:solidFill>
                  <a:srgbClr val="0000FF"/>
                </a:solidFill>
                <a:latin typeface=".VnTime" pitchFamily="34" charset="0"/>
              </a:rPr>
              <a:t>x</a:t>
            </a:r>
            <a:r>
              <a:rPr lang="en-US" baseline="30000" dirty="0">
                <a:solidFill>
                  <a:srgbClr val="0000FF"/>
                </a:solidFill>
                <a:latin typeface=".VnTime" pitchFamily="34" charset="0"/>
              </a:rPr>
              <a:t>2</a:t>
            </a:r>
          </a:p>
        </p:txBody>
      </p:sp>
      <p:graphicFrame>
        <p:nvGraphicFramePr>
          <p:cNvPr id="10359" name="Object 119"/>
          <p:cNvGraphicFramePr>
            <a:graphicFrameLocks noGrp="1" noChangeAspect="1"/>
          </p:cNvGraphicFramePr>
          <p:nvPr>
            <p:ph/>
          </p:nvPr>
        </p:nvGraphicFramePr>
        <p:xfrm>
          <a:off x="2882892" y="2143116"/>
          <a:ext cx="5461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Equation" r:id="rId7" imgW="330120" imgH="228600" progId="Equation.DSMT4">
                  <p:embed/>
                </p:oleObj>
              </mc:Choice>
              <mc:Fallback>
                <p:oleObj name="Equation" r:id="rId7" imgW="330120" imgH="228600" progId="Equation.DSMT4">
                  <p:embed/>
                  <p:pic>
                    <p:nvPicPr>
                      <p:cNvPr id="0" name="Object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892" y="2143116"/>
                        <a:ext cx="546100" cy="377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1" name="Text Box 121"/>
          <p:cNvSpPr txBox="1">
            <a:spLocks noChangeArrowheads="1"/>
          </p:cNvSpPr>
          <p:nvPr/>
        </p:nvSpPr>
        <p:spPr bwMode="auto">
          <a:xfrm>
            <a:off x="3768704" y="44323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FF0000"/>
                </a:solidFill>
              </a:rPr>
              <a:t>(a = 5)</a:t>
            </a:r>
          </a:p>
        </p:txBody>
      </p:sp>
      <p:graphicFrame>
        <p:nvGraphicFramePr>
          <p:cNvPr id="10363" name="Object 123"/>
          <p:cNvGraphicFramePr>
            <a:graphicFrameLocks noChangeAspect="1"/>
          </p:cNvGraphicFramePr>
          <p:nvPr/>
        </p:nvGraphicFramePr>
        <p:xfrm>
          <a:off x="4086204" y="4902200"/>
          <a:ext cx="12065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Equation" r:id="rId9" imgW="647640" imgH="241200" progId="Equation.DSMT4">
                  <p:embed/>
                </p:oleObj>
              </mc:Choice>
              <mc:Fallback>
                <p:oleObj name="Equation" r:id="rId9" imgW="647640" imgH="241200" progId="Equation.DSMT4">
                  <p:embed/>
                  <p:pic>
                    <p:nvPicPr>
                      <p:cNvPr id="0" name="Object 1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6204" y="4902200"/>
                        <a:ext cx="1206500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8" dur="500"/>
                                        <p:tgtEl>
                                          <p:spTgt spid="10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1" dur="500"/>
                                        <p:tgtEl>
                                          <p:spTgt spid="10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0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0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6 L 1.11111E-6 0.3956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0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-0.00347 0.39467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03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97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33333E-6 L -0.00243 0.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03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10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8" grpId="0" animBg="1"/>
      <p:bldP spid="10339" grpId="0"/>
      <p:bldP spid="10351" grpId="0"/>
      <p:bldP spid="10352" grpId="0"/>
      <p:bldP spid="10355" grpId="0"/>
      <p:bldP spid="10356" grpId="0"/>
      <p:bldP spid="10356" grpId="1"/>
      <p:bldP spid="10357" grpId="0"/>
      <p:bldP spid="10358" grpId="0"/>
      <p:bldP spid="10358" grpId="1"/>
      <p:bldP spid="103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552480" y="642918"/>
            <a:ext cx="547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2"/>
                </a:solidFill>
              </a:rPr>
              <a:t>2.Tính chất của hàm số y=ax</a:t>
            </a:r>
            <a:r>
              <a:rPr lang="en-US" sz="2400" baseline="30000">
                <a:solidFill>
                  <a:schemeClr val="accent2"/>
                </a:solidFill>
              </a:rPr>
              <a:t>2</a:t>
            </a:r>
            <a:r>
              <a:rPr lang="en-US" sz="2400">
                <a:solidFill>
                  <a:schemeClr val="accent2"/>
                </a:solidFill>
              </a:rPr>
              <a:t> (a </a:t>
            </a:r>
            <a:r>
              <a:rPr lang="en-US">
                <a:solidFill>
                  <a:schemeClr val="accent2"/>
                </a:solidFill>
              </a:rPr>
              <a:t>≠</a:t>
            </a:r>
            <a:r>
              <a:rPr lang="en-US" sz="2400">
                <a:solidFill>
                  <a:schemeClr val="accent2"/>
                </a:solidFill>
              </a:rPr>
              <a:t> 0)</a:t>
            </a:r>
            <a:r>
              <a:rPr lang="en-US" sz="2400">
                <a:solidFill>
                  <a:srgbClr val="CC0000"/>
                </a:solidFill>
              </a:rPr>
              <a:t>    </a:t>
            </a: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214282" y="1928802"/>
            <a:ext cx="490598" cy="307777"/>
          </a:xfrm>
          <a:prstGeom prst="rect">
            <a:avLst/>
          </a:prstGeom>
          <a:gradFill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1400" b="1" dirty="0">
                <a:solidFill>
                  <a:schemeClr val="bg1"/>
                </a:solidFill>
                <a:latin typeface=".VnArial NarrowH" pitchFamily="34" charset="0"/>
              </a:rPr>
              <a:t>?1</a:t>
            </a:r>
            <a:endParaRPr lang="vi-VN" sz="1400" b="1" dirty="0">
              <a:solidFill>
                <a:schemeClr val="bg1"/>
              </a:solidFill>
              <a:latin typeface=".VnArial NarrowH" pitchFamily="34" charset="0"/>
            </a:endParaRPr>
          </a:p>
        </p:txBody>
      </p:sp>
      <p:graphicFrame>
        <p:nvGraphicFramePr>
          <p:cNvPr id="46088" name="Group 8"/>
          <p:cNvGraphicFramePr>
            <a:graphicFrameLocks noGrp="1"/>
          </p:cNvGraphicFramePr>
          <p:nvPr>
            <p:ph sz="half" idx="1"/>
          </p:nvPr>
        </p:nvGraphicFramePr>
        <p:xfrm>
          <a:off x="1085880" y="2773343"/>
          <a:ext cx="4419600" cy="914400"/>
        </p:xfrm>
        <a:graphic>
          <a:graphicData uri="http://schemas.openxmlformats.org/drawingml/2006/table">
            <a:tbl>
              <a:tblPr/>
              <a:tblGrid>
                <a:gridCol w="941388"/>
                <a:gridCol w="538162"/>
                <a:gridCol w="469900"/>
                <a:gridCol w="471488"/>
                <a:gridCol w="474662"/>
                <a:gridCol w="457200"/>
                <a:gridCol w="533400"/>
                <a:gridCol w="533400"/>
              </a:tblGrid>
              <a:tr h="392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y=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x</a:t>
                      </a:r>
                      <a:r>
                        <a:rPr kumimoji="0" lang="en-US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6117" name="Group 37"/>
          <p:cNvGraphicFramePr>
            <a:graphicFrameLocks noGrp="1"/>
          </p:cNvGraphicFramePr>
          <p:nvPr>
            <p:ph sz="half" idx="2"/>
          </p:nvPr>
        </p:nvGraphicFramePr>
        <p:xfrm>
          <a:off x="1162080" y="4144943"/>
          <a:ext cx="4419600" cy="914400"/>
        </p:xfrm>
        <a:graphic>
          <a:graphicData uri="http://schemas.openxmlformats.org/drawingml/2006/table">
            <a:tbl>
              <a:tblPr/>
              <a:tblGrid>
                <a:gridCol w="1077913"/>
                <a:gridCol w="598487"/>
                <a:gridCol w="457200"/>
                <a:gridCol w="457200"/>
                <a:gridCol w="381000"/>
                <a:gridCol w="457200"/>
                <a:gridCol w="457200"/>
                <a:gridCol w="5334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y=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.VnTime" pitchFamily="34" charset="0"/>
                        </a:rPr>
                        <a:t>-2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x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-18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6146" name="Text Box 66"/>
          <p:cNvSpPr txBox="1">
            <a:spLocks noChangeArrowheads="1"/>
          </p:cNvSpPr>
          <p:nvPr/>
        </p:nvSpPr>
        <p:spPr bwMode="auto">
          <a:xfrm>
            <a:off x="704880" y="2011343"/>
            <a:ext cx="807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Điền vào ô trống các giá trị tương ứng của y trong hai bảng sau:</a:t>
            </a:r>
          </a:p>
        </p:txBody>
      </p:sp>
      <p:sp>
        <p:nvSpPr>
          <p:cNvPr id="46147" name="Text Box 67"/>
          <p:cNvSpPr txBox="1">
            <a:spLocks noChangeArrowheads="1"/>
          </p:cNvSpPr>
          <p:nvPr/>
        </p:nvSpPr>
        <p:spPr bwMode="auto">
          <a:xfrm>
            <a:off x="323880" y="2697143"/>
            <a:ext cx="76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Bảng 1</a:t>
            </a:r>
          </a:p>
        </p:txBody>
      </p:sp>
      <p:sp>
        <p:nvSpPr>
          <p:cNvPr id="46148" name="Text Box 68"/>
          <p:cNvSpPr txBox="1">
            <a:spLocks noChangeArrowheads="1"/>
          </p:cNvSpPr>
          <p:nvPr/>
        </p:nvSpPr>
        <p:spPr bwMode="auto">
          <a:xfrm>
            <a:off x="323880" y="4144943"/>
            <a:ext cx="76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Bảng 2</a:t>
            </a:r>
          </a:p>
        </p:txBody>
      </p:sp>
      <p:sp>
        <p:nvSpPr>
          <p:cNvPr id="46149" name="Rectangle 69"/>
          <p:cNvSpPr>
            <a:spLocks noChangeArrowheads="1"/>
          </p:cNvSpPr>
          <p:nvPr/>
        </p:nvSpPr>
        <p:spPr bwMode="auto">
          <a:xfrm>
            <a:off x="2609880" y="3230543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>
                <a:solidFill>
                  <a:srgbClr val="FF0000"/>
                </a:solidFill>
                <a:latin typeface=".VnTime" pitchFamily="34" charset="0"/>
              </a:rPr>
              <a:t>8</a:t>
            </a:r>
          </a:p>
        </p:txBody>
      </p:sp>
      <p:sp>
        <p:nvSpPr>
          <p:cNvPr id="46150" name="Rectangle 70"/>
          <p:cNvSpPr>
            <a:spLocks noChangeArrowheads="1"/>
          </p:cNvSpPr>
          <p:nvPr/>
        </p:nvSpPr>
        <p:spPr bwMode="auto">
          <a:xfrm>
            <a:off x="3143280" y="3230543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>
                <a:solidFill>
                  <a:srgbClr val="FF0000"/>
                </a:solidFill>
                <a:latin typeface=".VnTime" pitchFamily="34" charset="0"/>
              </a:rPr>
              <a:t>2</a:t>
            </a:r>
          </a:p>
        </p:txBody>
      </p:sp>
      <p:sp>
        <p:nvSpPr>
          <p:cNvPr id="46151" name="Rectangle 71"/>
          <p:cNvSpPr>
            <a:spLocks noChangeArrowheads="1"/>
          </p:cNvSpPr>
          <p:nvPr/>
        </p:nvSpPr>
        <p:spPr bwMode="auto">
          <a:xfrm>
            <a:off x="3619530" y="323371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>
                <a:solidFill>
                  <a:srgbClr val="FF0000"/>
                </a:solidFill>
                <a:latin typeface=".VnTime" pitchFamily="34" charset="0"/>
              </a:rPr>
              <a:t>0</a:t>
            </a:r>
          </a:p>
        </p:txBody>
      </p:sp>
      <p:sp>
        <p:nvSpPr>
          <p:cNvPr id="46152" name="Rectangle 72"/>
          <p:cNvSpPr>
            <a:spLocks noChangeArrowheads="1"/>
          </p:cNvSpPr>
          <p:nvPr/>
        </p:nvSpPr>
        <p:spPr bwMode="auto">
          <a:xfrm>
            <a:off x="4057680" y="3230543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>
                <a:solidFill>
                  <a:srgbClr val="FF0000"/>
                </a:solidFill>
                <a:latin typeface=".VnTime" pitchFamily="34" charset="0"/>
              </a:rPr>
              <a:t>2</a:t>
            </a:r>
          </a:p>
        </p:txBody>
      </p:sp>
      <p:sp>
        <p:nvSpPr>
          <p:cNvPr id="46153" name="Rectangle 73"/>
          <p:cNvSpPr>
            <a:spLocks noChangeArrowheads="1"/>
          </p:cNvSpPr>
          <p:nvPr/>
        </p:nvSpPr>
        <p:spPr bwMode="auto">
          <a:xfrm>
            <a:off x="5048280" y="3230543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>
                <a:solidFill>
                  <a:srgbClr val="FF0000"/>
                </a:solidFill>
                <a:latin typeface=".VnTime" pitchFamily="34" charset="0"/>
              </a:rPr>
              <a:t>18</a:t>
            </a:r>
          </a:p>
        </p:txBody>
      </p:sp>
      <p:sp>
        <p:nvSpPr>
          <p:cNvPr id="46154" name="Rectangle 74"/>
          <p:cNvSpPr>
            <a:spLocks noChangeArrowheads="1"/>
          </p:cNvSpPr>
          <p:nvPr/>
        </p:nvSpPr>
        <p:spPr bwMode="auto">
          <a:xfrm>
            <a:off x="2838480" y="4602143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>
                <a:solidFill>
                  <a:srgbClr val="FF0000"/>
                </a:solidFill>
                <a:latin typeface=".VnTime" pitchFamily="34" charset="0"/>
              </a:rPr>
              <a:t>-8</a:t>
            </a:r>
          </a:p>
        </p:txBody>
      </p:sp>
      <p:sp>
        <p:nvSpPr>
          <p:cNvPr id="46155" name="Rectangle 75"/>
          <p:cNvSpPr>
            <a:spLocks noChangeArrowheads="1"/>
          </p:cNvSpPr>
          <p:nvPr/>
        </p:nvSpPr>
        <p:spPr bwMode="auto">
          <a:xfrm>
            <a:off x="3295680" y="4602143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>
                <a:solidFill>
                  <a:srgbClr val="FF0000"/>
                </a:solidFill>
                <a:latin typeface=".VnTime" pitchFamily="34" charset="0"/>
              </a:rPr>
              <a:t>-2</a:t>
            </a:r>
          </a:p>
        </p:txBody>
      </p:sp>
      <p:sp>
        <p:nvSpPr>
          <p:cNvPr id="46156" name="Rectangle 76"/>
          <p:cNvSpPr>
            <a:spLocks noChangeArrowheads="1"/>
          </p:cNvSpPr>
          <p:nvPr/>
        </p:nvSpPr>
        <p:spPr bwMode="auto">
          <a:xfrm>
            <a:off x="3752880" y="4602143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>
                <a:solidFill>
                  <a:srgbClr val="FF0000"/>
                </a:solidFill>
                <a:latin typeface=".VnTime" pitchFamily="34" charset="0"/>
              </a:rPr>
              <a:t>0</a:t>
            </a:r>
          </a:p>
        </p:txBody>
      </p:sp>
      <p:sp>
        <p:nvSpPr>
          <p:cNvPr id="46157" name="Rectangle 77"/>
          <p:cNvSpPr>
            <a:spLocks noChangeArrowheads="1"/>
          </p:cNvSpPr>
          <p:nvPr/>
        </p:nvSpPr>
        <p:spPr bwMode="auto">
          <a:xfrm>
            <a:off x="4133880" y="4602143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>
                <a:solidFill>
                  <a:srgbClr val="FF0000"/>
                </a:solidFill>
                <a:latin typeface=".VnTime" pitchFamily="34" charset="0"/>
              </a:rPr>
              <a:t>-2</a:t>
            </a:r>
          </a:p>
        </p:txBody>
      </p:sp>
      <p:sp>
        <p:nvSpPr>
          <p:cNvPr id="46158" name="Rectangle 78"/>
          <p:cNvSpPr>
            <a:spLocks noChangeArrowheads="1"/>
          </p:cNvSpPr>
          <p:nvPr/>
        </p:nvSpPr>
        <p:spPr bwMode="auto">
          <a:xfrm>
            <a:off x="4972080" y="4602143"/>
            <a:ext cx="590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>
                <a:solidFill>
                  <a:srgbClr val="FF0000"/>
                </a:solidFill>
                <a:latin typeface=".VnTime" pitchFamily="34" charset="0"/>
              </a:rPr>
              <a:t>-18</a:t>
            </a:r>
          </a:p>
        </p:txBody>
      </p:sp>
      <p:sp>
        <p:nvSpPr>
          <p:cNvPr id="46173" name="Text Box 93"/>
          <p:cNvSpPr txBox="1">
            <a:spLocks noChangeArrowheads="1"/>
          </p:cNvSpPr>
          <p:nvPr/>
        </p:nvSpPr>
        <p:spPr bwMode="auto">
          <a:xfrm>
            <a:off x="4743480" y="3687743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/>
          </a:p>
        </p:txBody>
      </p:sp>
      <p:sp>
        <p:nvSpPr>
          <p:cNvPr id="46205" name="Text Box 125"/>
          <p:cNvSpPr txBox="1">
            <a:spLocks noChangeArrowheads="1"/>
          </p:cNvSpPr>
          <p:nvPr/>
        </p:nvSpPr>
        <p:spPr bwMode="auto">
          <a:xfrm>
            <a:off x="704880" y="1173143"/>
            <a:ext cx="815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a. Xét hai hàm số sau:    y = 2x</a:t>
            </a:r>
            <a:r>
              <a:rPr lang="en-US" sz="2400" baseline="30000"/>
              <a:t>2 </a:t>
            </a:r>
            <a:r>
              <a:rPr lang="en-US" sz="2400"/>
              <a:t> và    y = -2x</a:t>
            </a:r>
            <a:r>
              <a:rPr lang="en-US" sz="2400" baseline="30000"/>
              <a:t>2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6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6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4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4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4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4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4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4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4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/>
      <p:bldP spid="46087" grpId="0" animBg="1"/>
      <p:bldP spid="46146" grpId="0"/>
      <p:bldP spid="46147" grpId="0"/>
      <p:bldP spid="46148" grpId="0"/>
      <p:bldP spid="46149" grpId="0"/>
      <p:bldP spid="46150" grpId="0"/>
      <p:bldP spid="46151" grpId="0"/>
      <p:bldP spid="46152" grpId="0"/>
      <p:bldP spid="46153" grpId="0"/>
      <p:bldP spid="46154" grpId="0"/>
      <p:bldP spid="46155" grpId="0"/>
      <p:bldP spid="46156" grpId="0"/>
      <p:bldP spid="46157" grpId="0"/>
      <p:bldP spid="46158" grpId="0"/>
      <p:bldP spid="4620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314324" y="642918"/>
            <a:ext cx="7472386" cy="32004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rPr>
              <a:t>Víi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rPr>
              <a:t>hµm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rPr>
              <a:t>sè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y = 2x</a:t>
            </a:r>
            <a:r>
              <a:rPr kumimoji="0" lang="en-US" sz="2400" b="1" i="1" u="none" strike="noStrike" kern="1200" cap="none" spc="0" normalizeH="0" baseline="3000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4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CC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Nhờ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bảng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giá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trị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vừa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tính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được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biết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: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 </a:t>
            </a:r>
            <a:r>
              <a:rPr kumimoji="0" lang="en-US" sz="24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tăng</a:t>
            </a:r>
            <a:r>
              <a:rPr kumimoji="0" lang="en-US" sz="2400" b="1" i="0" u="sng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nhưng</a:t>
            </a:r>
            <a:r>
              <a:rPr kumimoji="0" lang="en-US" sz="2400" b="1" i="0" u="sng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luôn</a:t>
            </a:r>
            <a:r>
              <a:rPr kumimoji="0" lang="en-US" sz="2400" b="1" i="0" u="sng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luôn</a:t>
            </a:r>
            <a:r>
              <a:rPr kumimoji="0" lang="en-US" sz="2400" b="1" i="0" u="sng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âm</a:t>
            </a:r>
            <a:r>
              <a:rPr kumimoji="0" lang="en-US" sz="2400" b="1" i="0" u="sng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sng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thì</a:t>
            </a:r>
            <a:r>
              <a:rPr kumimoji="0" lang="en-US" sz="2400" b="1" i="0" u="sng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giá</a:t>
            </a:r>
            <a:r>
              <a:rPr kumimoji="0" lang="en-US" sz="2400" b="1" i="0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trị</a:t>
            </a:r>
            <a:r>
              <a:rPr kumimoji="0" lang="en-US" sz="2400" b="1" i="0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tương</a:t>
            </a:r>
            <a:r>
              <a:rPr kumimoji="0" lang="en-US" sz="2400" b="1" i="0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ứng</a:t>
            </a:r>
            <a:r>
              <a:rPr kumimoji="0" lang="en-US" sz="2400" b="1" i="0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2400" b="1" i="0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y </a:t>
            </a:r>
            <a:r>
              <a:rPr kumimoji="0" lang="en-US" sz="2400" b="1" i="0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tăng</a:t>
            </a:r>
            <a:r>
              <a:rPr kumimoji="0" lang="en-US" sz="2400" b="1" i="0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hay </a:t>
            </a:r>
            <a:r>
              <a:rPr kumimoji="0" lang="en-US" sz="2400" b="1" i="0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giảm</a:t>
            </a:r>
            <a:r>
              <a:rPr kumimoji="0" lang="en-US" sz="2400" b="1" i="0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FontTx/>
              <a:buChar char="-"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4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4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4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4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4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0" indent="-342900">
              <a:spcBef>
                <a:spcPct val="20000"/>
              </a:spcBef>
              <a:buFontTx/>
              <a:buChar char="-"/>
            </a:pPr>
            <a:r>
              <a:rPr kumimoji="0" lang="en-US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Nhận</a:t>
            </a:r>
            <a:r>
              <a:rPr kumimoji="0" lang="en-US" sz="2800" b="1" i="1" u="none" strike="noStrike" kern="120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xét</a:t>
            </a:r>
            <a:r>
              <a:rPr kumimoji="0" lang="en-US" sz="2800" b="1" i="1" u="none" strike="noStrike" kern="120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tương</a:t>
            </a:r>
            <a:r>
              <a:rPr kumimoji="0" lang="en-US" sz="2800" b="1" i="1" u="none" strike="noStrike" kern="120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tự</a:t>
            </a:r>
            <a:r>
              <a:rPr kumimoji="0" lang="en-US" sz="2800" b="1" i="1" u="none" strike="noStrike" kern="120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đối</a:t>
            </a:r>
            <a:r>
              <a:rPr kumimoji="0" lang="en-US" sz="2800" b="1" i="1" u="none" strike="noStrike" kern="120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với</a:t>
            </a:r>
            <a:r>
              <a:rPr kumimoji="0" lang="en-US" sz="2800" b="1" i="1" u="none" strike="noStrike" kern="120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hàm</a:t>
            </a:r>
            <a:r>
              <a:rPr kumimoji="0" lang="en-US" sz="2800" b="1" i="1" u="none" strike="noStrike" kern="120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2800" b="1" i="1" u="none" strike="noStrike" kern="120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y = - 2x</a:t>
            </a:r>
            <a:r>
              <a:rPr kumimoji="0" lang="en-US" sz="2800" b="1" i="1" u="none" strike="noStrike" kern="1200" cap="none" spc="0" normalizeH="0" baseline="3000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en-US" sz="2400" b="1" i="1" u="none" strike="noStrike" kern="1200" cap="none" spc="0" normalizeH="0" baseline="3000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</a:t>
            </a:r>
            <a:endParaRPr kumimoji="0" lang="en-US" sz="2400" b="1" i="1" u="sng" strike="noStrike" kern="1200" cap="none" spc="0" normalizeH="0" baseline="3000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1" i="1" u="sng" strike="noStrike" kern="1200" cap="none" spc="0" normalizeH="0" baseline="3000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VNI-Times" pitchFamily="2" charset="0"/>
              <a:ea typeface="+mn-ea"/>
              <a:cs typeface="+mn-cs"/>
            </a:endParaRPr>
          </a:p>
        </p:txBody>
      </p:sp>
      <p:sp>
        <p:nvSpPr>
          <p:cNvPr id="29" name="Text Box 7"/>
          <p:cNvSpPr txBox="1">
            <a:spLocks noChangeArrowheads="1"/>
          </p:cNvSpPr>
          <p:nvPr/>
        </p:nvSpPr>
        <p:spPr bwMode="auto">
          <a:xfrm>
            <a:off x="285720" y="428604"/>
            <a:ext cx="500066" cy="304800"/>
          </a:xfrm>
          <a:prstGeom prst="rect">
            <a:avLst/>
          </a:prstGeom>
          <a:gradFill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1400" b="1" dirty="0" smtClean="0">
                <a:solidFill>
                  <a:schemeClr val="bg1"/>
                </a:solidFill>
                <a:latin typeface=".VnArial NarrowH" pitchFamily="34" charset="0"/>
              </a:rPr>
              <a:t>?2</a:t>
            </a:r>
            <a:endParaRPr lang="vi-VN" sz="1400" b="1" dirty="0">
              <a:solidFill>
                <a:schemeClr val="bg1"/>
              </a:solidFill>
              <a:latin typeface=".VnArial NarrowH" pitchFamily="34" charset="0"/>
            </a:endParaRPr>
          </a:p>
        </p:txBody>
      </p:sp>
      <p:graphicFrame>
        <p:nvGraphicFramePr>
          <p:cNvPr id="30" name="Group 153"/>
          <p:cNvGraphicFramePr>
            <a:graphicFrameLocks noGrp="1"/>
          </p:cNvGraphicFramePr>
          <p:nvPr/>
        </p:nvGraphicFramePr>
        <p:xfrm>
          <a:off x="838200" y="4071942"/>
          <a:ext cx="5519749" cy="1071570"/>
        </p:xfrm>
        <a:graphic>
          <a:graphicData uri="http://schemas.openxmlformats.org/drawingml/2006/table">
            <a:tbl>
              <a:tblPr/>
              <a:tblGrid>
                <a:gridCol w="1218945"/>
                <a:gridCol w="699825"/>
                <a:gridCol w="606187"/>
                <a:gridCol w="612757"/>
                <a:gridCol w="616044"/>
                <a:gridCol w="591402"/>
                <a:gridCol w="550332"/>
                <a:gridCol w="624257"/>
              </a:tblGrid>
              <a:tr h="5357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57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y=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x</a:t>
                      </a:r>
                      <a:r>
                        <a:rPr kumimoji="0" lang="en-US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8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" name="Rectangle 74"/>
          <p:cNvSpPr>
            <a:spLocks noChangeArrowheads="1"/>
          </p:cNvSpPr>
          <p:nvPr/>
        </p:nvSpPr>
        <p:spPr bwMode="auto">
          <a:xfrm>
            <a:off x="2743200" y="4592264"/>
            <a:ext cx="4205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>
                <a:solidFill>
                  <a:srgbClr val="FF0000"/>
                </a:solidFill>
                <a:latin typeface=".VnTime" pitchFamily="34" charset="0"/>
              </a:rPr>
              <a:t>8</a:t>
            </a:r>
          </a:p>
        </p:txBody>
      </p:sp>
      <p:sp>
        <p:nvSpPr>
          <p:cNvPr id="32" name="Rectangle 75"/>
          <p:cNvSpPr>
            <a:spLocks noChangeArrowheads="1"/>
          </p:cNvSpPr>
          <p:nvPr/>
        </p:nvSpPr>
        <p:spPr bwMode="auto">
          <a:xfrm>
            <a:off x="3428999" y="4592264"/>
            <a:ext cx="4731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>
                <a:solidFill>
                  <a:srgbClr val="FF0000"/>
                </a:solidFill>
                <a:latin typeface=".VnTime" pitchFamily="34" charset="0"/>
              </a:rPr>
              <a:t>2</a:t>
            </a:r>
          </a:p>
        </p:txBody>
      </p:sp>
      <p:sp>
        <p:nvSpPr>
          <p:cNvPr id="33" name="Rectangle 76"/>
          <p:cNvSpPr>
            <a:spLocks noChangeArrowheads="1"/>
          </p:cNvSpPr>
          <p:nvPr/>
        </p:nvSpPr>
        <p:spPr bwMode="auto">
          <a:xfrm>
            <a:off x="4038600" y="4592264"/>
            <a:ext cx="4484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>
                <a:solidFill>
                  <a:srgbClr val="FF0000"/>
                </a:solidFill>
                <a:latin typeface=".VnTime" pitchFamily="34" charset="0"/>
              </a:rPr>
              <a:t>0</a:t>
            </a:r>
          </a:p>
        </p:txBody>
      </p:sp>
      <p:sp>
        <p:nvSpPr>
          <p:cNvPr id="34" name="Rectangle 77"/>
          <p:cNvSpPr>
            <a:spLocks noChangeArrowheads="1"/>
          </p:cNvSpPr>
          <p:nvPr/>
        </p:nvSpPr>
        <p:spPr bwMode="auto">
          <a:xfrm>
            <a:off x="4495799" y="4592264"/>
            <a:ext cx="4731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.VnTime" pitchFamily="34" charset="0"/>
              </a:rPr>
              <a:t>  2</a:t>
            </a:r>
            <a:endParaRPr lang="en-US" sz="2000" dirty="0">
              <a:solidFill>
                <a:srgbClr val="FF0000"/>
              </a:solidFill>
              <a:latin typeface=".VnTime" pitchFamily="34" charset="0"/>
            </a:endParaRPr>
          </a:p>
        </p:txBody>
      </p:sp>
      <p:sp>
        <p:nvSpPr>
          <p:cNvPr id="35" name="Rectangle 78"/>
          <p:cNvSpPr>
            <a:spLocks noChangeArrowheads="1"/>
          </p:cNvSpPr>
          <p:nvPr/>
        </p:nvSpPr>
        <p:spPr bwMode="auto">
          <a:xfrm>
            <a:off x="5813344" y="4592264"/>
            <a:ext cx="6160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FF0000"/>
                </a:solidFill>
                <a:latin typeface=".VnTime" pitchFamily="34" charset="0"/>
              </a:rPr>
              <a:t>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 animBg="1"/>
      <p:bldP spid="29" grpId="1" animBg="1"/>
      <p:bldP spid="31" grpId="0"/>
      <p:bldP spid="32" grpId="0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48" name="Text Box 44"/>
          <p:cNvSpPr txBox="1">
            <a:spLocks noChangeArrowheads="1"/>
          </p:cNvSpPr>
          <p:nvPr/>
        </p:nvSpPr>
        <p:spPr bwMode="auto">
          <a:xfrm>
            <a:off x="0" y="152400"/>
            <a:ext cx="381000" cy="304800"/>
          </a:xfrm>
          <a:prstGeom prst="rect">
            <a:avLst/>
          </a:prstGeom>
          <a:gradFill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1400" b="1" dirty="0">
                <a:solidFill>
                  <a:schemeClr val="bg1"/>
                </a:solidFill>
                <a:latin typeface=".VnArial NarrowH" pitchFamily="34" charset="0"/>
              </a:rPr>
              <a:t>?2</a:t>
            </a:r>
            <a:endParaRPr lang="vi-VN" sz="1400" b="1" dirty="0">
              <a:solidFill>
                <a:schemeClr val="bg1"/>
              </a:solidFill>
              <a:latin typeface=".VnArial NarrowH" pitchFamily="34" charset="0"/>
            </a:endParaRPr>
          </a:p>
        </p:txBody>
      </p:sp>
      <p:graphicFrame>
        <p:nvGraphicFramePr>
          <p:cNvPr id="47257" name="Group 153"/>
          <p:cNvGraphicFramePr>
            <a:graphicFrameLocks noGrp="1"/>
          </p:cNvGraphicFramePr>
          <p:nvPr/>
        </p:nvGraphicFramePr>
        <p:xfrm>
          <a:off x="838200" y="533400"/>
          <a:ext cx="5334000" cy="792480"/>
        </p:xfrm>
        <a:graphic>
          <a:graphicData uri="http://schemas.openxmlformats.org/drawingml/2006/table">
            <a:tbl>
              <a:tblPr/>
              <a:tblGrid>
                <a:gridCol w="1177925"/>
                <a:gridCol w="676275"/>
                <a:gridCol w="585788"/>
                <a:gridCol w="592137"/>
                <a:gridCol w="595313"/>
                <a:gridCol w="571500"/>
                <a:gridCol w="531812"/>
                <a:gridCol w="603250"/>
              </a:tblGrid>
              <a:tr h="392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y=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x</a:t>
                      </a:r>
                      <a:r>
                        <a:rPr kumimoji="0" lang="en-US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7178" name="Rectangle 74"/>
          <p:cNvSpPr>
            <a:spLocks noChangeArrowheads="1"/>
          </p:cNvSpPr>
          <p:nvPr/>
        </p:nvSpPr>
        <p:spPr bwMode="auto">
          <a:xfrm>
            <a:off x="2743200" y="914400"/>
            <a:ext cx="40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>
                <a:solidFill>
                  <a:srgbClr val="FF0000"/>
                </a:solidFill>
                <a:latin typeface=".VnTime" pitchFamily="34" charset="0"/>
              </a:rPr>
              <a:t>8</a:t>
            </a:r>
          </a:p>
        </p:txBody>
      </p:sp>
      <p:sp>
        <p:nvSpPr>
          <p:cNvPr id="47179" name="Rectangle 75"/>
          <p:cNvSpPr>
            <a:spLocks noChangeArrowheads="1"/>
          </p:cNvSpPr>
          <p:nvPr/>
        </p:nvSpPr>
        <p:spPr bwMode="auto">
          <a:xfrm>
            <a:off x="3429000" y="9144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>
                <a:solidFill>
                  <a:srgbClr val="FF0000"/>
                </a:solidFill>
                <a:latin typeface=".VnTime" pitchFamily="34" charset="0"/>
              </a:rPr>
              <a:t>2</a:t>
            </a:r>
          </a:p>
        </p:txBody>
      </p:sp>
      <p:sp>
        <p:nvSpPr>
          <p:cNvPr id="47180" name="Rectangle 76"/>
          <p:cNvSpPr>
            <a:spLocks noChangeArrowheads="1"/>
          </p:cNvSpPr>
          <p:nvPr/>
        </p:nvSpPr>
        <p:spPr bwMode="auto">
          <a:xfrm>
            <a:off x="4038600" y="914400"/>
            <a:ext cx="433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>
                <a:solidFill>
                  <a:srgbClr val="FF0000"/>
                </a:solidFill>
                <a:latin typeface=".VnTime" pitchFamily="34" charset="0"/>
              </a:rPr>
              <a:t>0</a:t>
            </a:r>
          </a:p>
        </p:txBody>
      </p:sp>
      <p:sp>
        <p:nvSpPr>
          <p:cNvPr id="47181" name="Rectangle 77"/>
          <p:cNvSpPr>
            <a:spLocks noChangeArrowheads="1"/>
          </p:cNvSpPr>
          <p:nvPr/>
        </p:nvSpPr>
        <p:spPr bwMode="auto">
          <a:xfrm>
            <a:off x="4495800" y="9144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>
                <a:solidFill>
                  <a:srgbClr val="FF0000"/>
                </a:solidFill>
                <a:latin typeface=".VnTime" pitchFamily="34" charset="0"/>
              </a:rPr>
              <a:t>2</a:t>
            </a:r>
          </a:p>
        </p:txBody>
      </p:sp>
      <p:sp>
        <p:nvSpPr>
          <p:cNvPr id="47182" name="Rectangle 78"/>
          <p:cNvSpPr>
            <a:spLocks noChangeArrowheads="1"/>
          </p:cNvSpPr>
          <p:nvPr/>
        </p:nvSpPr>
        <p:spPr bwMode="auto">
          <a:xfrm>
            <a:off x="5562600" y="914400"/>
            <a:ext cx="595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>
                <a:solidFill>
                  <a:srgbClr val="FF0000"/>
                </a:solidFill>
                <a:latin typeface=".VnTime" pitchFamily="34" charset="0"/>
              </a:rPr>
              <a:t>18</a:t>
            </a:r>
          </a:p>
        </p:txBody>
      </p:sp>
      <p:sp>
        <p:nvSpPr>
          <p:cNvPr id="47192" name="Text Box 88"/>
          <p:cNvSpPr txBox="1">
            <a:spLocks noChangeArrowheads="1"/>
          </p:cNvSpPr>
          <p:nvPr/>
        </p:nvSpPr>
        <p:spPr bwMode="auto">
          <a:xfrm>
            <a:off x="2057400" y="1447800"/>
            <a:ext cx="221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solidFill>
                  <a:srgbClr val="0000CC"/>
                </a:solidFill>
                <a:latin typeface=".VnArial Narrow" pitchFamily="34" charset="0"/>
              </a:rPr>
              <a:t>y </a:t>
            </a:r>
            <a:r>
              <a:rPr lang="en-US" dirty="0" err="1">
                <a:solidFill>
                  <a:srgbClr val="0000CC"/>
                </a:solidFill>
                <a:latin typeface=".VnArial Narrow" pitchFamily="34" charset="0"/>
              </a:rPr>
              <a:t>t¨ng</a:t>
            </a:r>
            <a:r>
              <a:rPr lang="en-US" dirty="0">
                <a:solidFill>
                  <a:srgbClr val="0000CC"/>
                </a:solidFill>
                <a:latin typeface=".VnArial Narrow" pitchFamily="34" charset="0"/>
              </a:rPr>
              <a:t> hay </a:t>
            </a:r>
            <a:r>
              <a:rPr lang="en-US" dirty="0" err="1">
                <a:solidFill>
                  <a:srgbClr val="0000CC"/>
                </a:solidFill>
                <a:latin typeface=".VnArial Narrow" pitchFamily="34" charset="0"/>
              </a:rPr>
              <a:t>gi¶m</a:t>
            </a:r>
            <a:r>
              <a:rPr lang="en-US" dirty="0">
                <a:solidFill>
                  <a:srgbClr val="0000CC"/>
                </a:solidFill>
                <a:latin typeface=".VnArial Narrow" pitchFamily="34" charset="0"/>
              </a:rPr>
              <a:t>?</a:t>
            </a:r>
          </a:p>
        </p:txBody>
      </p:sp>
      <p:sp>
        <p:nvSpPr>
          <p:cNvPr id="47194" name="AutoShape 90"/>
          <p:cNvSpPr>
            <a:spLocks/>
          </p:cNvSpPr>
          <p:nvPr/>
        </p:nvSpPr>
        <p:spPr bwMode="auto">
          <a:xfrm rot="5400000">
            <a:off x="2819400" y="-457200"/>
            <a:ext cx="228600" cy="1752600"/>
          </a:xfrm>
          <a:prstGeom prst="leftBrace">
            <a:avLst>
              <a:gd name="adj1" fmla="val 6388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sp>
        <p:nvSpPr>
          <p:cNvPr id="47195" name="Text Box 91"/>
          <p:cNvSpPr txBox="1">
            <a:spLocks noChangeArrowheads="1"/>
          </p:cNvSpPr>
          <p:nvPr/>
        </p:nvSpPr>
        <p:spPr bwMode="auto">
          <a:xfrm>
            <a:off x="2209800" y="0"/>
            <a:ext cx="162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x tăng ( x &lt; 0)</a:t>
            </a:r>
          </a:p>
        </p:txBody>
      </p:sp>
      <p:sp>
        <p:nvSpPr>
          <p:cNvPr id="47196" name="AutoShape 92"/>
          <p:cNvSpPr>
            <a:spLocks/>
          </p:cNvSpPr>
          <p:nvPr/>
        </p:nvSpPr>
        <p:spPr bwMode="auto">
          <a:xfrm rot="16200000">
            <a:off x="2857500" y="571500"/>
            <a:ext cx="228600" cy="1676400"/>
          </a:xfrm>
          <a:prstGeom prst="leftBrace">
            <a:avLst>
              <a:gd name="adj1" fmla="val 110068"/>
              <a:gd name="adj2" fmla="val 515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sp>
        <p:nvSpPr>
          <p:cNvPr id="47197" name="AutoShape 93"/>
          <p:cNvSpPr>
            <a:spLocks/>
          </p:cNvSpPr>
          <p:nvPr/>
        </p:nvSpPr>
        <p:spPr bwMode="auto">
          <a:xfrm rot="5400000">
            <a:off x="5202238" y="-436563"/>
            <a:ext cx="228600" cy="1711325"/>
          </a:xfrm>
          <a:prstGeom prst="leftBrace">
            <a:avLst>
              <a:gd name="adj1" fmla="val 6238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sp>
        <p:nvSpPr>
          <p:cNvPr id="47198" name="Text Box 94"/>
          <p:cNvSpPr txBox="1">
            <a:spLocks noChangeArrowheads="1"/>
          </p:cNvSpPr>
          <p:nvPr/>
        </p:nvSpPr>
        <p:spPr bwMode="auto">
          <a:xfrm>
            <a:off x="4495800" y="0"/>
            <a:ext cx="1930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x tăng ( x &gt; 0)</a:t>
            </a:r>
          </a:p>
        </p:txBody>
      </p:sp>
      <p:sp>
        <p:nvSpPr>
          <p:cNvPr id="47199" name="Text Box 95"/>
          <p:cNvSpPr txBox="1">
            <a:spLocks noChangeArrowheads="1"/>
          </p:cNvSpPr>
          <p:nvPr/>
        </p:nvSpPr>
        <p:spPr bwMode="auto">
          <a:xfrm>
            <a:off x="4495800" y="1447800"/>
            <a:ext cx="1981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  <a:latin typeface=".VnArial Narrow" pitchFamily="34" charset="0"/>
              </a:rPr>
              <a:t>y t¨ng hay gi¶m?</a:t>
            </a:r>
          </a:p>
        </p:txBody>
      </p:sp>
      <p:sp>
        <p:nvSpPr>
          <p:cNvPr id="47200" name="AutoShape 96"/>
          <p:cNvSpPr>
            <a:spLocks/>
          </p:cNvSpPr>
          <p:nvPr/>
        </p:nvSpPr>
        <p:spPr bwMode="auto">
          <a:xfrm rot="16200000">
            <a:off x="5257800" y="685800"/>
            <a:ext cx="152400" cy="1524000"/>
          </a:xfrm>
          <a:prstGeom prst="leftBrace">
            <a:avLst>
              <a:gd name="adj1" fmla="val 150093"/>
              <a:gd name="adj2" fmla="val 515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graphicFrame>
        <p:nvGraphicFramePr>
          <p:cNvPr id="47258" name="Group 154"/>
          <p:cNvGraphicFramePr>
            <a:graphicFrameLocks noGrp="1"/>
          </p:cNvGraphicFramePr>
          <p:nvPr/>
        </p:nvGraphicFramePr>
        <p:xfrm>
          <a:off x="914400" y="2962268"/>
          <a:ext cx="5334000" cy="792480"/>
        </p:xfrm>
        <a:graphic>
          <a:graphicData uri="http://schemas.openxmlformats.org/drawingml/2006/table">
            <a:tbl>
              <a:tblPr/>
              <a:tblGrid>
                <a:gridCol w="1177925"/>
                <a:gridCol w="676275"/>
                <a:gridCol w="585788"/>
                <a:gridCol w="592137"/>
                <a:gridCol w="595313"/>
                <a:gridCol w="571500"/>
                <a:gridCol w="531812"/>
                <a:gridCol w="603250"/>
              </a:tblGrid>
              <a:tr h="392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y= -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x</a:t>
                      </a:r>
                      <a:r>
                        <a:rPr kumimoji="0" lang="en-US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-18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-8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7287" name="Rectangle 183"/>
          <p:cNvSpPr>
            <a:spLocks noChangeArrowheads="1"/>
          </p:cNvSpPr>
          <p:nvPr/>
        </p:nvSpPr>
        <p:spPr bwMode="auto">
          <a:xfrm>
            <a:off x="2819400" y="3343268"/>
            <a:ext cx="40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>
                <a:solidFill>
                  <a:srgbClr val="FF0000"/>
                </a:solidFill>
                <a:latin typeface=".VnTime" pitchFamily="34" charset="0"/>
              </a:rPr>
              <a:t>-8</a:t>
            </a:r>
          </a:p>
        </p:txBody>
      </p:sp>
      <p:sp>
        <p:nvSpPr>
          <p:cNvPr id="47288" name="Rectangle 184"/>
          <p:cNvSpPr>
            <a:spLocks noChangeArrowheads="1"/>
          </p:cNvSpPr>
          <p:nvPr/>
        </p:nvSpPr>
        <p:spPr bwMode="auto">
          <a:xfrm>
            <a:off x="3429000" y="3343268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>
                <a:solidFill>
                  <a:srgbClr val="FF0000"/>
                </a:solidFill>
                <a:latin typeface=".VnTime" pitchFamily="34" charset="0"/>
              </a:rPr>
              <a:t>-2</a:t>
            </a:r>
          </a:p>
        </p:txBody>
      </p:sp>
      <p:sp>
        <p:nvSpPr>
          <p:cNvPr id="47289" name="Rectangle 185"/>
          <p:cNvSpPr>
            <a:spLocks noChangeArrowheads="1"/>
          </p:cNvSpPr>
          <p:nvPr/>
        </p:nvSpPr>
        <p:spPr bwMode="auto">
          <a:xfrm>
            <a:off x="4114800" y="3343268"/>
            <a:ext cx="433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>
                <a:solidFill>
                  <a:srgbClr val="FF0000"/>
                </a:solidFill>
                <a:latin typeface=".VnTime" pitchFamily="34" charset="0"/>
              </a:rPr>
              <a:t>0</a:t>
            </a:r>
          </a:p>
        </p:txBody>
      </p:sp>
      <p:sp>
        <p:nvSpPr>
          <p:cNvPr id="47290" name="Rectangle 186"/>
          <p:cNvSpPr>
            <a:spLocks noChangeArrowheads="1"/>
          </p:cNvSpPr>
          <p:nvPr/>
        </p:nvSpPr>
        <p:spPr bwMode="auto">
          <a:xfrm>
            <a:off x="4572000" y="3343268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>
                <a:solidFill>
                  <a:srgbClr val="FF0000"/>
                </a:solidFill>
                <a:latin typeface=".VnTime" pitchFamily="34" charset="0"/>
              </a:rPr>
              <a:t>-2</a:t>
            </a:r>
          </a:p>
        </p:txBody>
      </p:sp>
      <p:sp>
        <p:nvSpPr>
          <p:cNvPr id="47291" name="Rectangle 187"/>
          <p:cNvSpPr>
            <a:spLocks noChangeArrowheads="1"/>
          </p:cNvSpPr>
          <p:nvPr/>
        </p:nvSpPr>
        <p:spPr bwMode="auto">
          <a:xfrm>
            <a:off x="5638800" y="3343268"/>
            <a:ext cx="595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>
                <a:solidFill>
                  <a:srgbClr val="FF0000"/>
                </a:solidFill>
                <a:latin typeface=".VnTime" pitchFamily="34" charset="0"/>
              </a:rPr>
              <a:t>-18</a:t>
            </a:r>
          </a:p>
        </p:txBody>
      </p:sp>
      <p:sp>
        <p:nvSpPr>
          <p:cNvPr id="47295" name="Text Box 191"/>
          <p:cNvSpPr txBox="1">
            <a:spLocks noChangeArrowheads="1"/>
          </p:cNvSpPr>
          <p:nvPr/>
        </p:nvSpPr>
        <p:spPr bwMode="auto">
          <a:xfrm>
            <a:off x="2209800" y="3876668"/>
            <a:ext cx="2214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  <a:latin typeface=".VnArial Narrow" pitchFamily="34" charset="0"/>
              </a:rPr>
              <a:t>y t¨ng hay gi¶m?</a:t>
            </a:r>
          </a:p>
        </p:txBody>
      </p:sp>
      <p:sp>
        <p:nvSpPr>
          <p:cNvPr id="47296" name="AutoShape 192"/>
          <p:cNvSpPr>
            <a:spLocks/>
          </p:cNvSpPr>
          <p:nvPr/>
        </p:nvSpPr>
        <p:spPr bwMode="auto">
          <a:xfrm rot="5400000">
            <a:off x="2895600" y="1971668"/>
            <a:ext cx="228600" cy="1752600"/>
          </a:xfrm>
          <a:prstGeom prst="leftBrace">
            <a:avLst>
              <a:gd name="adj1" fmla="val 6388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sp>
        <p:nvSpPr>
          <p:cNvPr id="47297" name="Text Box 193"/>
          <p:cNvSpPr txBox="1">
            <a:spLocks noChangeArrowheads="1"/>
          </p:cNvSpPr>
          <p:nvPr/>
        </p:nvSpPr>
        <p:spPr bwMode="auto">
          <a:xfrm>
            <a:off x="2286000" y="2428868"/>
            <a:ext cx="162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x tăng ( x &lt; 0)</a:t>
            </a:r>
          </a:p>
        </p:txBody>
      </p:sp>
      <p:sp>
        <p:nvSpPr>
          <p:cNvPr id="47298" name="AutoShape 194"/>
          <p:cNvSpPr>
            <a:spLocks/>
          </p:cNvSpPr>
          <p:nvPr/>
        </p:nvSpPr>
        <p:spPr bwMode="auto">
          <a:xfrm rot="16200000">
            <a:off x="2933700" y="3000368"/>
            <a:ext cx="228600" cy="1676400"/>
          </a:xfrm>
          <a:prstGeom prst="leftBrace">
            <a:avLst>
              <a:gd name="adj1" fmla="val 110068"/>
              <a:gd name="adj2" fmla="val 515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sp>
        <p:nvSpPr>
          <p:cNvPr id="47299" name="AutoShape 195"/>
          <p:cNvSpPr>
            <a:spLocks/>
          </p:cNvSpPr>
          <p:nvPr/>
        </p:nvSpPr>
        <p:spPr bwMode="auto">
          <a:xfrm rot="5400000">
            <a:off x="5278438" y="1992305"/>
            <a:ext cx="228600" cy="1711325"/>
          </a:xfrm>
          <a:prstGeom prst="leftBrace">
            <a:avLst>
              <a:gd name="adj1" fmla="val 6238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sp>
        <p:nvSpPr>
          <p:cNvPr id="47300" name="Text Box 196"/>
          <p:cNvSpPr txBox="1">
            <a:spLocks noChangeArrowheads="1"/>
          </p:cNvSpPr>
          <p:nvPr/>
        </p:nvSpPr>
        <p:spPr bwMode="auto">
          <a:xfrm>
            <a:off x="4572000" y="2428868"/>
            <a:ext cx="1930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x tăng ( x &gt; 0)</a:t>
            </a:r>
          </a:p>
        </p:txBody>
      </p:sp>
      <p:sp>
        <p:nvSpPr>
          <p:cNvPr id="47301" name="Text Box 197"/>
          <p:cNvSpPr txBox="1">
            <a:spLocks noChangeArrowheads="1"/>
          </p:cNvSpPr>
          <p:nvPr/>
        </p:nvSpPr>
        <p:spPr bwMode="auto">
          <a:xfrm>
            <a:off x="4572000" y="3876668"/>
            <a:ext cx="1981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  <a:latin typeface=".VnArial Narrow" pitchFamily="34" charset="0"/>
              </a:rPr>
              <a:t>y t¨ng hay gi¶m?</a:t>
            </a:r>
          </a:p>
        </p:txBody>
      </p:sp>
      <p:sp>
        <p:nvSpPr>
          <p:cNvPr id="47302" name="AutoShape 198"/>
          <p:cNvSpPr>
            <a:spLocks/>
          </p:cNvSpPr>
          <p:nvPr/>
        </p:nvSpPr>
        <p:spPr bwMode="auto">
          <a:xfrm rot="16200000">
            <a:off x="5334000" y="3114668"/>
            <a:ext cx="152400" cy="1524000"/>
          </a:xfrm>
          <a:prstGeom prst="leftBrace">
            <a:avLst>
              <a:gd name="adj1" fmla="val 150093"/>
              <a:gd name="adj2" fmla="val 515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sp>
        <p:nvSpPr>
          <p:cNvPr id="47309" name="Text Box 205"/>
          <p:cNvSpPr txBox="1">
            <a:spLocks noChangeArrowheads="1"/>
          </p:cNvSpPr>
          <p:nvPr/>
        </p:nvSpPr>
        <p:spPr bwMode="auto">
          <a:xfrm>
            <a:off x="457200" y="152400"/>
            <a:ext cx="76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Bảng 1</a:t>
            </a:r>
          </a:p>
        </p:txBody>
      </p:sp>
      <p:sp>
        <p:nvSpPr>
          <p:cNvPr id="47310" name="Text Box 206"/>
          <p:cNvSpPr txBox="1">
            <a:spLocks noChangeArrowheads="1"/>
          </p:cNvSpPr>
          <p:nvPr/>
        </p:nvSpPr>
        <p:spPr bwMode="auto">
          <a:xfrm>
            <a:off x="228600" y="2581268"/>
            <a:ext cx="76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Bảng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4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7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7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4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47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7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47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7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7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47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47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1000"/>
                                        <p:tgtEl>
                                          <p:spTgt spid="47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47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47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47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47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94" grpId="0" animBg="1"/>
      <p:bldP spid="47195" grpId="0"/>
      <p:bldP spid="47196" grpId="0" animBg="1"/>
      <p:bldP spid="47197" grpId="0" animBg="1"/>
      <p:bldP spid="47198" grpId="0"/>
      <p:bldP spid="47200" grpId="0" animBg="1"/>
      <p:bldP spid="47287" grpId="0"/>
      <p:bldP spid="47288" grpId="0"/>
      <p:bldP spid="47289" grpId="0"/>
      <p:bldP spid="47290" grpId="0"/>
      <p:bldP spid="47291" grpId="0"/>
      <p:bldP spid="47295" grpId="0"/>
      <p:bldP spid="47296" grpId="0" animBg="1"/>
      <p:bldP spid="47297" grpId="0"/>
      <p:bldP spid="47298" grpId="0" animBg="1"/>
      <p:bldP spid="47299" grpId="0" animBg="1"/>
      <p:bldP spid="47300" grpId="0"/>
      <p:bldP spid="47302" grpId="0" animBg="1"/>
      <p:bldP spid="473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152400"/>
            <a:ext cx="547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2"/>
                </a:solidFill>
              </a:rPr>
              <a:t>2.Tính chất của hàm số y=ax</a:t>
            </a:r>
            <a:r>
              <a:rPr lang="en-US" sz="2400" baseline="30000">
                <a:solidFill>
                  <a:schemeClr val="accent2"/>
                </a:solidFill>
              </a:rPr>
              <a:t>2</a:t>
            </a:r>
            <a:r>
              <a:rPr lang="en-US" sz="2400">
                <a:solidFill>
                  <a:schemeClr val="accent2"/>
                </a:solidFill>
              </a:rPr>
              <a:t> (a </a:t>
            </a:r>
            <a:r>
              <a:rPr lang="en-US">
                <a:solidFill>
                  <a:schemeClr val="accent2"/>
                </a:solidFill>
              </a:rPr>
              <a:t>≠</a:t>
            </a:r>
            <a:r>
              <a:rPr lang="en-US" sz="2400">
                <a:solidFill>
                  <a:schemeClr val="accent2"/>
                </a:solidFill>
              </a:rPr>
              <a:t> 0)</a:t>
            </a:r>
            <a:r>
              <a:rPr lang="en-US" sz="2400">
                <a:solidFill>
                  <a:srgbClr val="CC0000"/>
                </a:solidFill>
              </a:rPr>
              <a:t>    </a:t>
            </a:r>
          </a:p>
        </p:txBody>
      </p:sp>
      <p:sp>
        <p:nvSpPr>
          <p:cNvPr id="48225" name="Text Box 97"/>
          <p:cNvSpPr txBox="1">
            <a:spLocks noChangeArrowheads="1"/>
          </p:cNvSpPr>
          <p:nvPr/>
        </p:nvSpPr>
        <p:spPr bwMode="auto">
          <a:xfrm>
            <a:off x="228600" y="533400"/>
            <a:ext cx="86106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b. Hàm số y = ax</a:t>
            </a:r>
            <a:r>
              <a:rPr lang="en-US" baseline="30000"/>
              <a:t>2 </a:t>
            </a:r>
            <a:r>
              <a:rPr lang="en-US"/>
              <a:t>(a </a:t>
            </a:r>
            <a:r>
              <a:rPr lang="en-US">
                <a:solidFill>
                  <a:schemeClr val="tx2"/>
                </a:solidFill>
              </a:rPr>
              <a:t>≠ 0) x</a:t>
            </a:r>
            <a:r>
              <a:rPr lang="en-US"/>
              <a:t>ác định với mọi giá trị của x thuộc R,có tính chất sau:</a:t>
            </a:r>
          </a:p>
        </p:txBody>
      </p:sp>
      <p:sp>
        <p:nvSpPr>
          <p:cNvPr id="48226" name="Text Box 98"/>
          <p:cNvSpPr txBox="1">
            <a:spLocks noChangeArrowheads="1"/>
          </p:cNvSpPr>
          <p:nvPr/>
        </p:nvSpPr>
        <p:spPr bwMode="auto">
          <a:xfrm>
            <a:off x="914400" y="914400"/>
            <a:ext cx="4572000" cy="1614488"/>
          </a:xfrm>
          <a:prstGeom prst="rect">
            <a:avLst/>
          </a:prstGeom>
          <a:solidFill>
            <a:schemeClr val="bg1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b="1" dirty="0">
                <a:solidFill>
                  <a:schemeClr val="accent2"/>
                </a:solidFill>
              </a:rPr>
              <a:t>a &gt; 0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hàm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>
                <a:solidFill>
                  <a:schemeClr val="accent2"/>
                </a:solidFill>
              </a:rPr>
              <a:t>nghịch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biến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x &lt; 0</a:t>
            </a:r>
            <a:r>
              <a:rPr lang="en-US" dirty="0"/>
              <a:t> </a:t>
            </a:r>
          </a:p>
          <a:p>
            <a:pPr>
              <a:spcBef>
                <a:spcPct val="50000"/>
              </a:spcBef>
            </a:pPr>
            <a:r>
              <a:rPr lang="en-US" dirty="0"/>
              <a:t>                               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>
                <a:solidFill>
                  <a:srgbClr val="CC0000"/>
                </a:solidFill>
              </a:rPr>
              <a:t>đồng</a:t>
            </a:r>
            <a:r>
              <a:rPr lang="en-US" dirty="0">
                <a:solidFill>
                  <a:srgbClr val="CC0000"/>
                </a:solidFill>
              </a:rPr>
              <a:t> </a:t>
            </a:r>
            <a:r>
              <a:rPr lang="en-US" dirty="0" err="1">
                <a:solidFill>
                  <a:srgbClr val="CC0000"/>
                </a:solidFill>
              </a:rPr>
              <a:t>biến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>
                <a:solidFill>
                  <a:srgbClr val="CC0000"/>
                </a:solidFill>
              </a:rPr>
              <a:t>x &gt; 0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b="1" dirty="0">
                <a:solidFill>
                  <a:schemeClr val="accent2"/>
                </a:solidFill>
              </a:rPr>
              <a:t>a &lt; 0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hàm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>
                <a:solidFill>
                  <a:srgbClr val="CC0000"/>
                </a:solidFill>
              </a:rPr>
              <a:t>đồng</a:t>
            </a:r>
            <a:r>
              <a:rPr lang="en-US" dirty="0">
                <a:solidFill>
                  <a:srgbClr val="CC0000"/>
                </a:solidFill>
              </a:rPr>
              <a:t> </a:t>
            </a:r>
            <a:r>
              <a:rPr lang="en-US" dirty="0" err="1">
                <a:solidFill>
                  <a:srgbClr val="CC0000"/>
                </a:solidFill>
              </a:rPr>
              <a:t>biến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>
                <a:solidFill>
                  <a:srgbClr val="CC0000"/>
                </a:solidFill>
              </a:rPr>
              <a:t>x &lt; 0</a:t>
            </a:r>
            <a:r>
              <a:rPr lang="en-US" dirty="0"/>
              <a:t> </a:t>
            </a:r>
          </a:p>
          <a:p>
            <a:pPr>
              <a:spcBef>
                <a:spcPct val="50000"/>
              </a:spcBef>
            </a:pPr>
            <a:r>
              <a:rPr lang="en-US" dirty="0"/>
              <a:t>                              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>
                <a:solidFill>
                  <a:schemeClr val="accent2"/>
                </a:solidFill>
              </a:rPr>
              <a:t>nghịch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biến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>
                <a:solidFill>
                  <a:srgbClr val="666699"/>
                </a:solidFill>
              </a:rPr>
              <a:t>x &gt; 0</a:t>
            </a:r>
          </a:p>
        </p:txBody>
      </p:sp>
      <p:sp>
        <p:nvSpPr>
          <p:cNvPr id="48228" name="Text Box 100"/>
          <p:cNvSpPr txBox="1">
            <a:spLocks noChangeArrowheads="1"/>
          </p:cNvSpPr>
          <p:nvPr/>
        </p:nvSpPr>
        <p:spPr bwMode="auto">
          <a:xfrm>
            <a:off x="381000" y="25908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Tóm tắt:</a:t>
            </a:r>
          </a:p>
        </p:txBody>
      </p:sp>
      <p:grpSp>
        <p:nvGrpSpPr>
          <p:cNvPr id="2" name="Group 101"/>
          <p:cNvGrpSpPr>
            <a:grpSpLocks/>
          </p:cNvGrpSpPr>
          <p:nvPr/>
        </p:nvGrpSpPr>
        <p:grpSpPr bwMode="auto">
          <a:xfrm>
            <a:off x="228600" y="2895600"/>
            <a:ext cx="3676650" cy="1676400"/>
            <a:chOff x="0" y="3264"/>
            <a:chExt cx="2316" cy="1056"/>
          </a:xfrm>
        </p:grpSpPr>
        <p:grpSp>
          <p:nvGrpSpPr>
            <p:cNvPr id="3" name="Group 102"/>
            <p:cNvGrpSpPr>
              <a:grpSpLocks/>
            </p:cNvGrpSpPr>
            <p:nvPr/>
          </p:nvGrpSpPr>
          <p:grpSpPr bwMode="auto">
            <a:xfrm>
              <a:off x="0" y="3264"/>
              <a:ext cx="2223" cy="1056"/>
              <a:chOff x="0" y="3264"/>
              <a:chExt cx="2223" cy="1056"/>
            </a:xfrm>
          </p:grpSpPr>
          <p:sp>
            <p:nvSpPr>
              <p:cNvPr id="48231" name="Rectangle 103"/>
              <p:cNvSpPr>
                <a:spLocks noChangeArrowheads="1"/>
              </p:cNvSpPr>
              <p:nvPr/>
            </p:nvSpPr>
            <p:spPr bwMode="auto">
              <a:xfrm>
                <a:off x="0" y="3264"/>
                <a:ext cx="2208" cy="105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>
                  <a:spcBef>
                    <a:spcPct val="50000"/>
                  </a:spcBef>
                </a:pPr>
                <a:endParaRPr lang="en-US" sz="2400" b="1">
                  <a:solidFill>
                    <a:srgbClr val="FF3300"/>
                  </a:solidFill>
                  <a:latin typeface=".VnTime" pitchFamily="34" charset="0"/>
                </a:endParaRPr>
              </a:p>
              <a:p>
                <a:pPr algn="ctr"/>
                <a:endParaRPr lang="en-US" sz="2400">
                  <a:latin typeface=".VnTime" pitchFamily="34" charset="0"/>
                </a:endParaRPr>
              </a:p>
            </p:txBody>
          </p:sp>
          <p:grpSp>
            <p:nvGrpSpPr>
              <p:cNvPr id="4" name="Group 104"/>
              <p:cNvGrpSpPr>
                <a:grpSpLocks/>
              </p:cNvGrpSpPr>
              <p:nvPr/>
            </p:nvGrpSpPr>
            <p:grpSpPr bwMode="auto">
              <a:xfrm>
                <a:off x="0" y="3264"/>
                <a:ext cx="2223" cy="1056"/>
                <a:chOff x="-63" y="3360"/>
                <a:chExt cx="2223" cy="1056"/>
              </a:xfrm>
            </p:grpSpPr>
            <p:sp>
              <p:nvSpPr>
                <p:cNvPr id="48233" name="Line 105"/>
                <p:cNvSpPr>
                  <a:spLocks noChangeShapeType="1"/>
                </p:cNvSpPr>
                <p:nvPr/>
              </p:nvSpPr>
              <p:spPr bwMode="auto">
                <a:xfrm flipH="1">
                  <a:off x="768" y="3360"/>
                  <a:ext cx="0" cy="105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48234" name="Line 106"/>
                <p:cNvSpPr>
                  <a:spLocks noChangeShapeType="1"/>
                </p:cNvSpPr>
                <p:nvPr/>
              </p:nvSpPr>
              <p:spPr bwMode="auto">
                <a:xfrm>
                  <a:off x="1440" y="3360"/>
                  <a:ext cx="0" cy="105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48235" name="Line 107"/>
                <p:cNvSpPr>
                  <a:spLocks noChangeShapeType="1"/>
                </p:cNvSpPr>
                <p:nvPr/>
              </p:nvSpPr>
              <p:spPr bwMode="auto">
                <a:xfrm flipV="1">
                  <a:off x="-48" y="3696"/>
                  <a:ext cx="2208" cy="3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48236" name="Line 108"/>
                <p:cNvSpPr>
                  <a:spLocks noChangeShapeType="1"/>
                </p:cNvSpPr>
                <p:nvPr/>
              </p:nvSpPr>
              <p:spPr bwMode="auto">
                <a:xfrm flipV="1">
                  <a:off x="-48" y="4080"/>
                  <a:ext cx="2208" cy="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vi-VN"/>
                </a:p>
              </p:txBody>
            </p:sp>
            <p:graphicFrame>
              <p:nvGraphicFramePr>
                <p:cNvPr id="48237" name="Object 109"/>
                <p:cNvGraphicFramePr>
                  <a:graphicFrameLocks noChangeAspect="1"/>
                </p:cNvGraphicFramePr>
                <p:nvPr/>
              </p:nvGraphicFramePr>
              <p:xfrm>
                <a:off x="-63" y="3408"/>
                <a:ext cx="864" cy="21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00" name="Equation" r:id="rId3" imgW="901440" imgH="228600" progId="Equation.DSMT4">
                        <p:embed/>
                      </p:oleObj>
                    </mc:Choice>
                    <mc:Fallback>
                      <p:oleObj name="Equation" r:id="rId3" imgW="901440" imgH="228600" progId="Equation.DSMT4">
                        <p:embed/>
                        <p:pic>
                          <p:nvPicPr>
                            <p:cNvPr id="0" name="Picture 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-63" y="3408"/>
                              <a:ext cx="864" cy="21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sp>
          <p:nvSpPr>
            <p:cNvPr id="48238" name="Text Box 110"/>
            <p:cNvSpPr txBox="1">
              <a:spLocks noChangeArrowheads="1"/>
            </p:cNvSpPr>
            <p:nvPr/>
          </p:nvSpPr>
          <p:spPr bwMode="auto">
            <a:xfrm>
              <a:off x="90" y="3648"/>
              <a:ext cx="7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chemeClr val="tx2"/>
                  </a:solidFill>
                  <a:latin typeface=".VnTime" pitchFamily="34" charset="0"/>
                </a:rPr>
                <a:t>a &gt; 0</a:t>
              </a:r>
            </a:p>
          </p:txBody>
        </p:sp>
        <p:sp>
          <p:nvSpPr>
            <p:cNvPr id="48239" name="Text Box 111"/>
            <p:cNvSpPr txBox="1">
              <a:spLocks noChangeArrowheads="1"/>
            </p:cNvSpPr>
            <p:nvPr/>
          </p:nvSpPr>
          <p:spPr bwMode="auto">
            <a:xfrm>
              <a:off x="27" y="3996"/>
              <a:ext cx="7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3300"/>
                  </a:solidFill>
                  <a:latin typeface=".VnTime" pitchFamily="34" charset="0"/>
                </a:rPr>
                <a:t> </a:t>
              </a:r>
              <a:r>
                <a:rPr lang="en-US" sz="2400" b="1">
                  <a:latin typeface=".VnTime" pitchFamily="34" charset="0"/>
                </a:rPr>
                <a:t>a &lt; 0</a:t>
              </a:r>
            </a:p>
          </p:txBody>
        </p:sp>
        <p:sp>
          <p:nvSpPr>
            <p:cNvPr id="48240" name="Text Box 112"/>
            <p:cNvSpPr txBox="1">
              <a:spLocks noChangeArrowheads="1"/>
            </p:cNvSpPr>
            <p:nvPr/>
          </p:nvSpPr>
          <p:spPr bwMode="auto">
            <a:xfrm>
              <a:off x="915" y="3312"/>
              <a:ext cx="7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chemeClr val="tx2"/>
                  </a:solidFill>
                </a:rPr>
                <a:t>x</a:t>
              </a:r>
              <a:r>
                <a:rPr lang="en-US" sz="2400" b="1">
                  <a:solidFill>
                    <a:schemeClr val="tx2"/>
                  </a:solidFill>
                  <a:latin typeface=".VnTime" pitchFamily="34" charset="0"/>
                </a:rPr>
                <a:t> &lt; 0</a:t>
              </a:r>
            </a:p>
          </p:txBody>
        </p:sp>
        <p:sp>
          <p:nvSpPr>
            <p:cNvPr id="48241" name="Text Box 113"/>
            <p:cNvSpPr txBox="1">
              <a:spLocks noChangeArrowheads="1"/>
            </p:cNvSpPr>
            <p:nvPr/>
          </p:nvSpPr>
          <p:spPr bwMode="auto">
            <a:xfrm>
              <a:off x="1596" y="3312"/>
              <a:ext cx="7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latin typeface=".VnTime" pitchFamily="34" charset="0"/>
                </a:rPr>
                <a:t>x &gt; 0</a:t>
              </a:r>
            </a:p>
          </p:txBody>
        </p:sp>
      </p:grpSp>
      <p:sp>
        <p:nvSpPr>
          <p:cNvPr id="48242" name="Text Box 114"/>
          <p:cNvSpPr txBox="1">
            <a:spLocks noChangeArrowheads="1"/>
          </p:cNvSpPr>
          <p:nvPr/>
        </p:nvSpPr>
        <p:spPr bwMode="auto">
          <a:xfrm>
            <a:off x="1676400" y="4038600"/>
            <a:ext cx="990600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0000FF"/>
                </a:solidFill>
              </a:rPr>
              <a:t>Đồng</a:t>
            </a:r>
            <a:r>
              <a:rPr lang="en-US">
                <a:solidFill>
                  <a:srgbClr val="0000FF"/>
                </a:solidFill>
              </a:rPr>
              <a:t> </a:t>
            </a:r>
            <a:r>
              <a:rPr lang="en-US" sz="1600">
                <a:solidFill>
                  <a:srgbClr val="0000FF"/>
                </a:solidFill>
              </a:rPr>
              <a:t>biến</a:t>
            </a:r>
          </a:p>
        </p:txBody>
      </p:sp>
      <p:sp>
        <p:nvSpPr>
          <p:cNvPr id="48243" name="Text Box 115"/>
          <p:cNvSpPr txBox="1">
            <a:spLocks noChangeArrowheads="1"/>
          </p:cNvSpPr>
          <p:nvPr/>
        </p:nvSpPr>
        <p:spPr bwMode="auto">
          <a:xfrm>
            <a:off x="2819400" y="3429000"/>
            <a:ext cx="990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0000FF"/>
                </a:solidFill>
              </a:rPr>
              <a:t>Đồng</a:t>
            </a:r>
            <a:r>
              <a:rPr lang="en-US" sz="1600" b="1">
                <a:solidFill>
                  <a:srgbClr val="0000FF"/>
                </a:solidFill>
              </a:rPr>
              <a:t> </a:t>
            </a:r>
            <a:r>
              <a:rPr lang="en-US" sz="1600">
                <a:solidFill>
                  <a:srgbClr val="0000FF"/>
                </a:solidFill>
              </a:rPr>
              <a:t>biến</a:t>
            </a:r>
          </a:p>
        </p:txBody>
      </p:sp>
      <p:sp>
        <p:nvSpPr>
          <p:cNvPr id="48244" name="Text Box 116"/>
          <p:cNvSpPr txBox="1">
            <a:spLocks noChangeArrowheads="1"/>
          </p:cNvSpPr>
          <p:nvPr/>
        </p:nvSpPr>
        <p:spPr bwMode="auto">
          <a:xfrm>
            <a:off x="2743200" y="3962400"/>
            <a:ext cx="1143000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0000FF"/>
                </a:solidFill>
              </a:rPr>
              <a:t>Nghịch</a:t>
            </a:r>
            <a:r>
              <a:rPr lang="en-US">
                <a:solidFill>
                  <a:srgbClr val="0000FF"/>
                </a:solidFill>
              </a:rPr>
              <a:t> </a:t>
            </a:r>
            <a:r>
              <a:rPr lang="en-US" sz="1600">
                <a:solidFill>
                  <a:srgbClr val="0000FF"/>
                </a:solidFill>
              </a:rPr>
              <a:t>biến</a:t>
            </a:r>
          </a:p>
        </p:txBody>
      </p:sp>
      <p:sp>
        <p:nvSpPr>
          <p:cNvPr id="48245" name="Text Box 117"/>
          <p:cNvSpPr txBox="1">
            <a:spLocks noChangeArrowheads="1"/>
          </p:cNvSpPr>
          <p:nvPr/>
        </p:nvSpPr>
        <p:spPr bwMode="auto">
          <a:xfrm>
            <a:off x="1600200" y="3429000"/>
            <a:ext cx="1143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0000FF"/>
                </a:solidFill>
              </a:rPr>
              <a:t>Nghịch biến</a:t>
            </a:r>
          </a:p>
        </p:txBody>
      </p:sp>
      <p:sp>
        <p:nvSpPr>
          <p:cNvPr id="48246" name="AutoShape 118"/>
          <p:cNvSpPr>
            <a:spLocks noChangeArrowheads="1"/>
          </p:cNvSpPr>
          <p:nvPr/>
        </p:nvSpPr>
        <p:spPr bwMode="auto">
          <a:xfrm>
            <a:off x="1600200" y="5257800"/>
            <a:ext cx="4065588" cy="1135063"/>
          </a:xfrm>
          <a:prstGeom prst="verticalScroll">
            <a:avLst>
              <a:gd name="adj" fmla="val 12500"/>
            </a:avLst>
          </a:prstGeom>
          <a:solidFill>
            <a:srgbClr val="CCFF33">
              <a:alpha val="78000"/>
            </a:srgbClr>
          </a:solidFill>
          <a:ln w="28575">
            <a:solidFill>
              <a:srgbClr val="80008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>
                <a:solidFill>
                  <a:srgbClr val="CCFF33"/>
                </a:solidFill>
                <a:latin typeface=".VnArial Narrow" pitchFamily="34" charset="0"/>
              </a:rPr>
              <a:t>      </a:t>
            </a:r>
            <a:r>
              <a:rPr lang="en-US" b="1" dirty="0" err="1">
                <a:solidFill>
                  <a:srgbClr val="FF0000"/>
                </a:solidFill>
                <a:latin typeface=".VnArial Narrow" pitchFamily="34" charset="0"/>
              </a:rPr>
              <a:t>Hµm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.VnArial Narrow" pitchFamily="34" charset="0"/>
              </a:rPr>
              <a:t>sè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.VnArial Narrow" pitchFamily="34" charset="0"/>
              </a:rPr>
              <a:t>y </a:t>
            </a:r>
            <a:r>
              <a:rPr lang="en-US" dirty="0">
                <a:solidFill>
                  <a:srgbClr val="0000FF"/>
                </a:solidFill>
                <a:latin typeface=".VnArial Narrow" pitchFamily="34" charset="0"/>
              </a:rPr>
              <a:t>=</a:t>
            </a:r>
            <a:r>
              <a:rPr lang="en-US" b="1" dirty="0">
                <a:solidFill>
                  <a:srgbClr val="0000FF"/>
                </a:solidFill>
                <a:latin typeface=".VnArial Narrow" pitchFamily="34" charset="0"/>
              </a:rPr>
              <a:t> ax</a:t>
            </a:r>
            <a:r>
              <a:rPr lang="en-US" b="1" baseline="30000" dirty="0">
                <a:solidFill>
                  <a:srgbClr val="0000FF"/>
                </a:solidFill>
                <a:latin typeface=".VnArial Narrow" pitchFamily="34" charset="0"/>
              </a:rPr>
              <a:t>2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  (a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≠ 0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) </a:t>
            </a:r>
          </a:p>
          <a:p>
            <a:r>
              <a:rPr lang="en-US" b="1" dirty="0">
                <a:solidFill>
                  <a:srgbClr val="800080"/>
                </a:solidFill>
                <a:latin typeface=".VnTime" pitchFamily="34" charset="0"/>
              </a:rPr>
              <a:t>*</a:t>
            </a:r>
            <a:r>
              <a:rPr lang="en-US" b="1" dirty="0">
                <a:solidFill>
                  <a:srgbClr val="FF3300"/>
                </a:solidFill>
                <a:latin typeface=".VnTime" pitchFamily="34" charset="0"/>
              </a:rPr>
              <a:t> </a:t>
            </a:r>
            <a:r>
              <a:rPr lang="en-US" b="1" dirty="0" err="1">
                <a:solidFill>
                  <a:srgbClr val="FF3300"/>
                </a:solidFill>
                <a:latin typeface=".VnTime" pitchFamily="34" charset="0"/>
              </a:rPr>
              <a:t>Đ</a:t>
            </a:r>
            <a:r>
              <a:rPr lang="en-US" b="1" dirty="0" err="1">
                <a:solidFill>
                  <a:srgbClr val="FF0000"/>
                </a:solidFill>
                <a:latin typeface=".VnArial Narrow" pitchFamily="34" charset="0"/>
              </a:rPr>
              <a:t>ång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.VnArial Narrow" pitchFamily="34" charset="0"/>
              </a:rPr>
              <a:t>biÕn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.VnArial Narrow" pitchFamily="34" charset="0"/>
              </a:rPr>
              <a:t>khi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.VnArial Narrow" pitchFamily="34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 vµ </a:t>
            </a:r>
            <a:r>
              <a:rPr lang="en-US" b="1" dirty="0">
                <a:solidFill>
                  <a:srgbClr val="0000FF"/>
                </a:solidFill>
                <a:latin typeface=".VnArial Narrow" pitchFamily="34" charset="0"/>
              </a:rPr>
              <a:t>x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.VnArial Narrow" pitchFamily="34" charset="0"/>
              </a:rPr>
              <a:t>cïng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.VnArial Narrow" pitchFamily="34" charset="0"/>
              </a:rPr>
              <a:t>dÊu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 </a:t>
            </a:r>
          </a:p>
          <a:p>
            <a:r>
              <a:rPr lang="en-US" b="1" dirty="0">
                <a:solidFill>
                  <a:srgbClr val="800080"/>
                </a:solidFill>
              </a:rPr>
              <a:t>*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FF0000"/>
                </a:solidFill>
                <a:latin typeface=".VnArial Narrow" pitchFamily="34" charset="0"/>
              </a:rPr>
              <a:t>NghÞch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.VnArial Narrow" pitchFamily="34" charset="0"/>
              </a:rPr>
              <a:t>biÕn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.VnArial Narrow" pitchFamily="34" charset="0"/>
              </a:rPr>
              <a:t>khi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.VnArial Narrow" pitchFamily="34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 vµ </a:t>
            </a:r>
            <a:r>
              <a:rPr lang="en-US" b="1" dirty="0">
                <a:solidFill>
                  <a:srgbClr val="0000FF"/>
                </a:solidFill>
                <a:latin typeface=".VnArial Narrow" pitchFamily="34" charset="0"/>
              </a:rPr>
              <a:t>x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.VnArial Narrow" pitchFamily="34" charset="0"/>
              </a:rPr>
              <a:t>kh¸c</a:t>
            </a:r>
            <a:r>
              <a:rPr lang="en-US" b="1" dirty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.VnArial Narrow" pitchFamily="34" charset="0"/>
              </a:rPr>
              <a:t>dÊu</a:t>
            </a:r>
            <a:endParaRPr lang="en-US" b="1" dirty="0">
              <a:solidFill>
                <a:srgbClr val="FF0000"/>
              </a:solidFill>
              <a:latin typeface=".VnArial Narrow" pitchFamily="34" charset="0"/>
            </a:endParaRPr>
          </a:p>
        </p:txBody>
      </p:sp>
      <p:sp>
        <p:nvSpPr>
          <p:cNvPr id="48249" name="Text Box 121"/>
          <p:cNvSpPr txBox="1">
            <a:spLocks noChangeArrowheads="1"/>
          </p:cNvSpPr>
          <p:nvPr/>
        </p:nvSpPr>
        <p:spPr bwMode="auto">
          <a:xfrm>
            <a:off x="2895600" y="2743200"/>
            <a:ext cx="53340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Hàm số </a:t>
            </a:r>
            <a:r>
              <a:rPr lang="en-US">
                <a:solidFill>
                  <a:schemeClr val="accent2"/>
                </a:solidFill>
              </a:rPr>
              <a:t>y = 2x</a:t>
            </a:r>
            <a:r>
              <a:rPr lang="en-US" baseline="30000">
                <a:solidFill>
                  <a:schemeClr val="accent2"/>
                </a:solidFill>
              </a:rPr>
              <a:t>2</a:t>
            </a:r>
            <a:r>
              <a:rPr lang="en-US"/>
              <a:t> </a:t>
            </a:r>
            <a:r>
              <a:rPr lang="en-US">
                <a:solidFill>
                  <a:srgbClr val="CC0000"/>
                </a:solidFill>
              </a:rPr>
              <a:t>(a =2 &gt; 0</a:t>
            </a:r>
            <a:r>
              <a:rPr lang="en-US"/>
              <a:t>) nghịch biến khi ……</a:t>
            </a:r>
          </a:p>
          <a:p>
            <a:pPr>
              <a:spcBef>
                <a:spcPct val="50000"/>
              </a:spcBef>
            </a:pPr>
            <a:r>
              <a:rPr lang="en-US"/>
              <a:t>                                        và đồng biến khi …..... </a:t>
            </a:r>
          </a:p>
        </p:txBody>
      </p:sp>
      <p:sp>
        <p:nvSpPr>
          <p:cNvPr id="48250" name="Text Box 122"/>
          <p:cNvSpPr txBox="1">
            <a:spLocks noChangeArrowheads="1"/>
          </p:cNvSpPr>
          <p:nvPr/>
        </p:nvSpPr>
        <p:spPr bwMode="auto">
          <a:xfrm>
            <a:off x="7239000" y="27432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0000"/>
                </a:solidFill>
              </a:rPr>
              <a:t>x &lt; 0</a:t>
            </a:r>
          </a:p>
        </p:txBody>
      </p:sp>
      <p:sp>
        <p:nvSpPr>
          <p:cNvPr id="48251" name="Text Box 123"/>
          <p:cNvSpPr txBox="1">
            <a:spLocks noChangeArrowheads="1"/>
          </p:cNvSpPr>
          <p:nvPr/>
        </p:nvSpPr>
        <p:spPr bwMode="auto">
          <a:xfrm>
            <a:off x="7239000" y="31242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0000"/>
                </a:solidFill>
              </a:rPr>
              <a:t>x &gt; 0</a:t>
            </a:r>
          </a:p>
        </p:txBody>
      </p:sp>
      <p:sp>
        <p:nvSpPr>
          <p:cNvPr id="48253" name="Text Box 125"/>
          <p:cNvSpPr txBox="1">
            <a:spLocks noChangeArrowheads="1"/>
          </p:cNvSpPr>
          <p:nvPr/>
        </p:nvSpPr>
        <p:spPr bwMode="auto">
          <a:xfrm>
            <a:off x="2819400" y="3505200"/>
            <a:ext cx="54864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Hàm số </a:t>
            </a:r>
            <a:r>
              <a:rPr lang="en-US">
                <a:solidFill>
                  <a:schemeClr val="accent2"/>
                </a:solidFill>
              </a:rPr>
              <a:t>y = -2x</a:t>
            </a:r>
            <a:r>
              <a:rPr lang="en-US" baseline="30000">
                <a:solidFill>
                  <a:schemeClr val="accent2"/>
                </a:solidFill>
              </a:rPr>
              <a:t>2</a:t>
            </a:r>
            <a:r>
              <a:rPr lang="en-US">
                <a:solidFill>
                  <a:schemeClr val="accent2"/>
                </a:solidFill>
              </a:rPr>
              <a:t> </a:t>
            </a:r>
            <a:r>
              <a:rPr lang="en-US">
                <a:solidFill>
                  <a:srgbClr val="CC0000"/>
                </a:solidFill>
              </a:rPr>
              <a:t>(a = -2 &lt; 0)</a:t>
            </a:r>
            <a:r>
              <a:rPr lang="en-US"/>
              <a:t> đồng biến khi ……</a:t>
            </a:r>
          </a:p>
          <a:p>
            <a:pPr>
              <a:spcBef>
                <a:spcPct val="50000"/>
              </a:spcBef>
            </a:pPr>
            <a:r>
              <a:rPr lang="en-US"/>
              <a:t>                                     và nghịch biến khi …..... </a:t>
            </a:r>
          </a:p>
        </p:txBody>
      </p:sp>
      <p:sp>
        <p:nvSpPr>
          <p:cNvPr id="48254" name="Text Box 126"/>
          <p:cNvSpPr txBox="1">
            <a:spLocks noChangeArrowheads="1"/>
          </p:cNvSpPr>
          <p:nvPr/>
        </p:nvSpPr>
        <p:spPr bwMode="auto">
          <a:xfrm>
            <a:off x="7239000" y="35052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0000"/>
                </a:solidFill>
              </a:rPr>
              <a:t>x &lt; 0</a:t>
            </a:r>
          </a:p>
        </p:txBody>
      </p:sp>
      <p:sp>
        <p:nvSpPr>
          <p:cNvPr id="48255" name="Text Box 127"/>
          <p:cNvSpPr txBox="1">
            <a:spLocks noChangeArrowheads="1"/>
          </p:cNvSpPr>
          <p:nvPr/>
        </p:nvSpPr>
        <p:spPr bwMode="auto">
          <a:xfrm>
            <a:off x="7239000" y="38862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0000"/>
                </a:solidFill>
              </a:rPr>
              <a:t>x &gt;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8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8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8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8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8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8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8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8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8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8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8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8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8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8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8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48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48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48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48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48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48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48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4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48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48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4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2000"/>
                                        <p:tgtEl>
                                          <p:spTgt spid="4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25" grpId="0" animBg="1"/>
      <p:bldP spid="48242" grpId="0"/>
      <p:bldP spid="48243" grpId="0"/>
      <p:bldP spid="48244" grpId="0"/>
      <p:bldP spid="48245" grpId="0"/>
      <p:bldP spid="48246" grpId="0" animBg="1"/>
      <p:bldP spid="48249" grpId="0"/>
      <p:bldP spid="48250" grpId="0"/>
      <p:bldP spid="48251" grpId="0"/>
      <p:bldP spid="48253" grpId="0"/>
      <p:bldP spid="48254" grpId="0"/>
      <p:bldP spid="482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71450" y="585788"/>
            <a:ext cx="3676650" cy="1676400"/>
            <a:chOff x="0" y="3264"/>
            <a:chExt cx="2316" cy="1056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0" y="3264"/>
              <a:ext cx="2223" cy="1056"/>
              <a:chOff x="0" y="3264"/>
              <a:chExt cx="2223" cy="1056"/>
            </a:xfrm>
          </p:grpSpPr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0" y="3264"/>
                <a:ext cx="2208" cy="105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>
                  <a:spcBef>
                    <a:spcPct val="50000"/>
                  </a:spcBef>
                </a:pPr>
                <a:endParaRPr lang="en-US" sz="2400" b="1">
                  <a:solidFill>
                    <a:srgbClr val="FF3300"/>
                  </a:solidFill>
                  <a:latin typeface=".VnTime" pitchFamily="34" charset="0"/>
                </a:endParaRPr>
              </a:p>
              <a:p>
                <a:pPr algn="ctr"/>
                <a:endParaRPr lang="en-US" sz="2400">
                  <a:latin typeface=".VnTime" pitchFamily="34" charset="0"/>
                </a:endParaRPr>
              </a:p>
            </p:txBody>
          </p:sp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0" y="3264"/>
                <a:ext cx="2223" cy="1056"/>
                <a:chOff x="-63" y="3360"/>
                <a:chExt cx="2223" cy="1056"/>
              </a:xfrm>
            </p:grpSpPr>
            <p:sp>
              <p:nvSpPr>
                <p:cNvPr id="21511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768" y="3360"/>
                  <a:ext cx="0" cy="1056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1512" name="Line 8"/>
                <p:cNvSpPr>
                  <a:spLocks noChangeShapeType="1"/>
                </p:cNvSpPr>
                <p:nvPr/>
              </p:nvSpPr>
              <p:spPr bwMode="auto">
                <a:xfrm>
                  <a:off x="1440" y="3360"/>
                  <a:ext cx="0" cy="1056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1513" name="Line 9"/>
                <p:cNvSpPr>
                  <a:spLocks noChangeShapeType="1"/>
                </p:cNvSpPr>
                <p:nvPr/>
              </p:nvSpPr>
              <p:spPr bwMode="auto">
                <a:xfrm flipV="1">
                  <a:off x="-48" y="3696"/>
                  <a:ext cx="2208" cy="3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1514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-48" y="4080"/>
                  <a:ext cx="2208" cy="3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endParaRPr lang="vi-VN"/>
                </a:p>
              </p:txBody>
            </p:sp>
            <p:graphicFrame>
              <p:nvGraphicFramePr>
                <p:cNvPr id="21515" name="Object 11"/>
                <p:cNvGraphicFramePr>
                  <a:graphicFrameLocks noChangeAspect="1"/>
                </p:cNvGraphicFramePr>
                <p:nvPr/>
              </p:nvGraphicFramePr>
              <p:xfrm>
                <a:off x="-63" y="3408"/>
                <a:ext cx="864" cy="21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126" name="Equation" r:id="rId3" imgW="901440" imgH="228600" progId="Equation.DSMT4">
                        <p:embed/>
                      </p:oleObj>
                    </mc:Choice>
                    <mc:Fallback>
                      <p:oleObj name="Equation" r:id="rId3" imgW="901440" imgH="228600" progId="Equation.DSMT4">
                        <p:embed/>
                        <p:pic>
                          <p:nvPicPr>
                            <p:cNvPr id="0" name="Picture 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-63" y="3408"/>
                              <a:ext cx="864" cy="21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sp>
          <p:nvSpPr>
            <p:cNvPr id="21516" name="Text Box 12"/>
            <p:cNvSpPr txBox="1">
              <a:spLocks noChangeArrowheads="1"/>
            </p:cNvSpPr>
            <p:nvPr/>
          </p:nvSpPr>
          <p:spPr bwMode="auto">
            <a:xfrm>
              <a:off x="90" y="3648"/>
              <a:ext cx="720" cy="28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latin typeface=".VnTime" pitchFamily="34" charset="0"/>
                </a:rPr>
                <a:t>a &gt; 0</a:t>
              </a:r>
            </a:p>
          </p:txBody>
        </p:sp>
        <p:sp>
          <p:nvSpPr>
            <p:cNvPr id="21517" name="Text Box 13"/>
            <p:cNvSpPr txBox="1">
              <a:spLocks noChangeArrowheads="1"/>
            </p:cNvSpPr>
            <p:nvPr/>
          </p:nvSpPr>
          <p:spPr bwMode="auto">
            <a:xfrm>
              <a:off x="27" y="3996"/>
              <a:ext cx="720" cy="28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3300"/>
                  </a:solidFill>
                  <a:latin typeface=".VnTime" pitchFamily="34" charset="0"/>
                </a:rPr>
                <a:t> </a:t>
              </a:r>
              <a:r>
                <a:rPr lang="en-US" sz="2400" b="1">
                  <a:latin typeface=".VnTime" pitchFamily="34" charset="0"/>
                </a:rPr>
                <a:t>a &lt; 0</a:t>
              </a:r>
            </a:p>
          </p:txBody>
        </p:sp>
        <p:sp>
          <p:nvSpPr>
            <p:cNvPr id="21518" name="Text Box 14"/>
            <p:cNvSpPr txBox="1">
              <a:spLocks noChangeArrowheads="1"/>
            </p:cNvSpPr>
            <p:nvPr/>
          </p:nvSpPr>
          <p:spPr bwMode="auto">
            <a:xfrm>
              <a:off x="915" y="3312"/>
              <a:ext cx="720" cy="28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chemeClr val="tx2"/>
                  </a:solidFill>
                </a:rPr>
                <a:t>x</a:t>
              </a:r>
              <a:r>
                <a:rPr lang="en-US" sz="2400" b="1">
                  <a:solidFill>
                    <a:schemeClr val="tx2"/>
                  </a:solidFill>
                  <a:latin typeface=".VnTime" pitchFamily="34" charset="0"/>
                </a:rPr>
                <a:t> &lt; 0</a:t>
              </a:r>
            </a:p>
          </p:txBody>
        </p:sp>
        <p:sp>
          <p:nvSpPr>
            <p:cNvPr id="21519" name="Text Box 15"/>
            <p:cNvSpPr txBox="1">
              <a:spLocks noChangeArrowheads="1"/>
            </p:cNvSpPr>
            <p:nvPr/>
          </p:nvSpPr>
          <p:spPr bwMode="auto">
            <a:xfrm>
              <a:off x="1596" y="3312"/>
              <a:ext cx="720" cy="28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chemeClr val="tx2"/>
                  </a:solidFill>
                  <a:latin typeface=".VnTime" pitchFamily="34" charset="0"/>
                </a:rPr>
                <a:t>x &gt; 0</a:t>
              </a:r>
            </a:p>
          </p:txBody>
        </p:sp>
      </p:grp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1447800" y="1676400"/>
            <a:ext cx="990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0000FF"/>
                </a:solidFill>
              </a:rPr>
              <a:t>Đồng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biến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2667000" y="1143000"/>
            <a:ext cx="990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Đồng biến</a:t>
            </a:r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2590800" y="16764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Nghịch biến</a:t>
            </a:r>
          </a:p>
        </p:txBody>
      </p:sp>
      <p:sp>
        <p:nvSpPr>
          <p:cNvPr id="21523" name="Text Box 19"/>
          <p:cNvSpPr txBox="1">
            <a:spLocks noChangeArrowheads="1"/>
          </p:cNvSpPr>
          <p:nvPr/>
        </p:nvSpPr>
        <p:spPr bwMode="auto">
          <a:xfrm>
            <a:off x="1447800" y="11430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Nghịch biến</a:t>
            </a:r>
          </a:p>
        </p:txBody>
      </p:sp>
      <p:sp>
        <p:nvSpPr>
          <p:cNvPr id="21524" name="AutoShape 20"/>
          <p:cNvSpPr>
            <a:spLocks noChangeArrowheads="1"/>
          </p:cNvSpPr>
          <p:nvPr/>
        </p:nvSpPr>
        <p:spPr bwMode="auto">
          <a:xfrm>
            <a:off x="-133350" y="2587625"/>
            <a:ext cx="4362450" cy="1393825"/>
          </a:xfrm>
          <a:prstGeom prst="verticalScroll">
            <a:avLst>
              <a:gd name="adj" fmla="val 12500"/>
            </a:avLst>
          </a:prstGeom>
          <a:solidFill>
            <a:srgbClr val="CCFF33">
              <a:alpha val="78000"/>
            </a:srgbClr>
          </a:solidFill>
          <a:ln w="28575">
            <a:solidFill>
              <a:srgbClr val="80008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CCFF33"/>
                </a:solidFill>
                <a:latin typeface=".VnArial Narrow" pitchFamily="34" charset="0"/>
              </a:rPr>
              <a:t>      </a:t>
            </a:r>
            <a:r>
              <a:rPr lang="en-US" sz="2200" b="1">
                <a:solidFill>
                  <a:srgbClr val="FF0000"/>
                </a:solidFill>
                <a:latin typeface=".VnArial Narrow" pitchFamily="34" charset="0"/>
              </a:rPr>
              <a:t>Hµm sè </a:t>
            </a:r>
            <a:r>
              <a:rPr lang="en-US" sz="2200" b="1">
                <a:solidFill>
                  <a:srgbClr val="0000FF"/>
                </a:solidFill>
                <a:latin typeface=".VnArial Narrow" pitchFamily="34" charset="0"/>
              </a:rPr>
              <a:t>y = ax</a:t>
            </a:r>
            <a:r>
              <a:rPr lang="en-US" sz="2200" b="1" baseline="30000">
                <a:solidFill>
                  <a:srgbClr val="0000FF"/>
                </a:solidFill>
                <a:latin typeface=".VnArial Narrow" pitchFamily="34" charset="0"/>
              </a:rPr>
              <a:t>2</a:t>
            </a:r>
            <a:r>
              <a:rPr lang="en-US" sz="2200" b="1">
                <a:solidFill>
                  <a:srgbClr val="FF0000"/>
                </a:solidFill>
                <a:latin typeface=".VnArial Narrow" pitchFamily="34" charset="0"/>
              </a:rPr>
              <a:t>  (a </a:t>
            </a:r>
            <a:r>
              <a:rPr lang="en-US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≠ 0</a:t>
            </a:r>
            <a:r>
              <a:rPr lang="en-US" sz="2200" b="1">
                <a:solidFill>
                  <a:srgbClr val="FF0000"/>
                </a:solidFill>
                <a:latin typeface=".VnArial Narrow" pitchFamily="34" charset="0"/>
              </a:rPr>
              <a:t>) </a:t>
            </a:r>
          </a:p>
          <a:p>
            <a:r>
              <a:rPr lang="en-US" sz="2000" b="1">
                <a:solidFill>
                  <a:srgbClr val="800080"/>
                </a:solidFill>
                <a:latin typeface=".VnTime" pitchFamily="34" charset="0"/>
              </a:rPr>
              <a:t>*</a:t>
            </a:r>
            <a:r>
              <a:rPr lang="en-US" sz="2000">
                <a:solidFill>
                  <a:srgbClr val="FF3300"/>
                </a:solidFill>
                <a:latin typeface=".VnTime" pitchFamily="34" charset="0"/>
              </a:rPr>
              <a:t> Đ</a:t>
            </a:r>
            <a:r>
              <a:rPr lang="en-US" sz="2200" b="1">
                <a:solidFill>
                  <a:srgbClr val="FF0000"/>
                </a:solidFill>
                <a:latin typeface=".VnArial Narrow" pitchFamily="34" charset="0"/>
              </a:rPr>
              <a:t>ång biÕn khi </a:t>
            </a:r>
            <a:r>
              <a:rPr lang="en-US" sz="2200" b="1">
                <a:solidFill>
                  <a:srgbClr val="0000FF"/>
                </a:solidFill>
                <a:latin typeface=".VnArial Narrow" pitchFamily="34" charset="0"/>
              </a:rPr>
              <a:t>a</a:t>
            </a:r>
            <a:r>
              <a:rPr lang="en-US" sz="2200" b="1">
                <a:solidFill>
                  <a:srgbClr val="FF0000"/>
                </a:solidFill>
                <a:latin typeface=".VnArial Narrow" pitchFamily="34" charset="0"/>
              </a:rPr>
              <a:t> vµ </a:t>
            </a:r>
            <a:r>
              <a:rPr lang="en-US" sz="2200" b="1">
                <a:solidFill>
                  <a:srgbClr val="0000FF"/>
                </a:solidFill>
                <a:latin typeface=".VnArial Narrow" pitchFamily="34" charset="0"/>
              </a:rPr>
              <a:t>x</a:t>
            </a:r>
            <a:r>
              <a:rPr lang="en-US" sz="2200" b="1">
                <a:solidFill>
                  <a:srgbClr val="FF0000"/>
                </a:solidFill>
                <a:latin typeface=".VnArial Narrow" pitchFamily="34" charset="0"/>
              </a:rPr>
              <a:t> cïng dÊu </a:t>
            </a:r>
          </a:p>
          <a:p>
            <a:r>
              <a:rPr lang="en-US" sz="2400" b="1">
                <a:solidFill>
                  <a:srgbClr val="800080"/>
                </a:solidFill>
              </a:rPr>
              <a:t>*</a:t>
            </a:r>
            <a:r>
              <a:rPr lang="en-US"/>
              <a:t> </a:t>
            </a:r>
            <a:r>
              <a:rPr lang="en-US" sz="2200" b="1">
                <a:solidFill>
                  <a:srgbClr val="FF0000"/>
                </a:solidFill>
                <a:latin typeface=".VnArial Narrow" pitchFamily="34" charset="0"/>
              </a:rPr>
              <a:t>NghÞch biÕn khi </a:t>
            </a:r>
            <a:r>
              <a:rPr lang="en-US" sz="2200" b="1">
                <a:solidFill>
                  <a:srgbClr val="0000FF"/>
                </a:solidFill>
                <a:latin typeface=".VnArial Narrow" pitchFamily="34" charset="0"/>
              </a:rPr>
              <a:t>a</a:t>
            </a:r>
            <a:r>
              <a:rPr lang="en-US" sz="2200" b="1">
                <a:solidFill>
                  <a:srgbClr val="FF0000"/>
                </a:solidFill>
                <a:latin typeface=".VnArial Narrow" pitchFamily="34" charset="0"/>
              </a:rPr>
              <a:t> vµ </a:t>
            </a:r>
            <a:r>
              <a:rPr lang="en-US" sz="2200" b="1">
                <a:solidFill>
                  <a:srgbClr val="0000FF"/>
                </a:solidFill>
                <a:latin typeface=".VnArial Narrow" pitchFamily="34" charset="0"/>
              </a:rPr>
              <a:t>x</a:t>
            </a:r>
            <a:r>
              <a:rPr lang="en-US" sz="2200" b="1">
                <a:solidFill>
                  <a:srgbClr val="FF0000"/>
                </a:solidFill>
                <a:latin typeface=".VnArial Narrow" pitchFamily="34" charset="0"/>
              </a:rPr>
              <a:t> kh¸c dÊu</a:t>
            </a:r>
          </a:p>
        </p:txBody>
      </p:sp>
      <p:graphicFrame>
        <p:nvGraphicFramePr>
          <p:cNvPr id="21552" name="Group 48"/>
          <p:cNvGraphicFramePr>
            <a:graphicFrameLocks noGrp="1"/>
          </p:cNvGraphicFramePr>
          <p:nvPr/>
        </p:nvGraphicFramePr>
        <p:xfrm>
          <a:off x="4419600" y="2209800"/>
          <a:ext cx="4495800" cy="2011363"/>
        </p:xfrm>
        <a:graphic>
          <a:graphicData uri="http://schemas.openxmlformats.org/drawingml/2006/table">
            <a:tbl>
              <a:tblPr/>
              <a:tblGrid>
                <a:gridCol w="1447800"/>
                <a:gridCol w="1549400"/>
                <a:gridCol w="1498600"/>
              </a:tblGrid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Đồng biến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Nghịch biến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y = - 0,5 x</a:t>
                      </a:r>
                      <a:r>
                        <a:rPr kumimoji="0" lang="en-US" sz="2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y =        x</a:t>
                      </a:r>
                      <a:r>
                        <a:rPr kumimoji="0" lang="en-US" sz="2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43" name="Text Box 39"/>
          <p:cNvSpPr txBox="1">
            <a:spLocks noChangeArrowheads="1"/>
          </p:cNvSpPr>
          <p:nvPr/>
        </p:nvSpPr>
        <p:spPr bwMode="auto">
          <a:xfrm>
            <a:off x="7620000" y="36576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.VnTime" pitchFamily="34" charset="0"/>
              </a:rPr>
              <a:t>x &lt; 0</a:t>
            </a:r>
          </a:p>
        </p:txBody>
      </p:sp>
      <p:sp>
        <p:nvSpPr>
          <p:cNvPr id="21544" name="Text Box 40"/>
          <p:cNvSpPr txBox="1">
            <a:spLocks noChangeArrowheads="1"/>
          </p:cNvSpPr>
          <p:nvPr/>
        </p:nvSpPr>
        <p:spPr bwMode="auto">
          <a:xfrm>
            <a:off x="6172200" y="30480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.VnTime" pitchFamily="34" charset="0"/>
              </a:rPr>
              <a:t>x &lt; 0</a:t>
            </a:r>
          </a:p>
        </p:txBody>
      </p:sp>
      <p:sp>
        <p:nvSpPr>
          <p:cNvPr id="21545" name="Text Box 41"/>
          <p:cNvSpPr txBox="1">
            <a:spLocks noChangeArrowheads="1"/>
          </p:cNvSpPr>
          <p:nvPr/>
        </p:nvSpPr>
        <p:spPr bwMode="auto">
          <a:xfrm>
            <a:off x="7620000" y="31242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.VnTime" pitchFamily="34" charset="0"/>
              </a:rPr>
              <a:t>x &gt; 0</a:t>
            </a:r>
          </a:p>
        </p:txBody>
      </p:sp>
      <p:sp>
        <p:nvSpPr>
          <p:cNvPr id="21546" name="Text Box 42"/>
          <p:cNvSpPr txBox="1">
            <a:spLocks noChangeArrowheads="1"/>
          </p:cNvSpPr>
          <p:nvPr/>
        </p:nvSpPr>
        <p:spPr bwMode="auto">
          <a:xfrm>
            <a:off x="6096000" y="36576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.VnTime" pitchFamily="34" charset="0"/>
              </a:rPr>
              <a:t>x &gt; 0</a:t>
            </a:r>
          </a:p>
        </p:txBody>
      </p:sp>
      <p:graphicFrame>
        <p:nvGraphicFramePr>
          <p:cNvPr id="21547" name="Object 43"/>
          <p:cNvGraphicFramePr>
            <a:graphicFrameLocks noChangeAspect="1"/>
          </p:cNvGraphicFramePr>
          <p:nvPr/>
        </p:nvGraphicFramePr>
        <p:xfrm>
          <a:off x="4876800" y="3657600"/>
          <a:ext cx="609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5" imgW="241200" imgH="241200" progId="Equation.DSMT4">
                  <p:embed/>
                </p:oleObj>
              </mc:Choice>
              <mc:Fallback>
                <p:oleObj name="Equation" r:id="rId5" imgW="241200" imgH="2412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657600"/>
                        <a:ext cx="6096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49" name="Text Box 45"/>
          <p:cNvSpPr txBox="1">
            <a:spLocks noChangeArrowheads="1"/>
          </p:cNvSpPr>
          <p:nvPr/>
        </p:nvSpPr>
        <p:spPr bwMode="auto">
          <a:xfrm>
            <a:off x="4495800" y="1371600"/>
            <a:ext cx="4343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Bài tập: Hoàn thiện vào bảng sau để được tính chất của mỗi hàm số?</a:t>
            </a:r>
          </a:p>
        </p:txBody>
      </p:sp>
      <p:sp>
        <p:nvSpPr>
          <p:cNvPr id="21553" name="Rectangle 49"/>
          <p:cNvSpPr>
            <a:spLocks noChangeArrowheads="1"/>
          </p:cNvSpPr>
          <p:nvPr/>
        </p:nvSpPr>
        <p:spPr bwMode="auto">
          <a:xfrm>
            <a:off x="0" y="0"/>
            <a:ext cx="547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2"/>
                </a:solidFill>
              </a:rPr>
              <a:t>2.Tính chất của hàm số y=ax</a:t>
            </a:r>
            <a:r>
              <a:rPr lang="en-US" sz="2400" baseline="30000">
                <a:solidFill>
                  <a:schemeClr val="accent2"/>
                </a:solidFill>
              </a:rPr>
              <a:t>2</a:t>
            </a:r>
            <a:r>
              <a:rPr lang="en-US" sz="2400">
                <a:solidFill>
                  <a:schemeClr val="accent2"/>
                </a:solidFill>
              </a:rPr>
              <a:t> (a </a:t>
            </a:r>
            <a:r>
              <a:rPr lang="en-US">
                <a:solidFill>
                  <a:schemeClr val="accent2"/>
                </a:solidFill>
              </a:rPr>
              <a:t>≠</a:t>
            </a:r>
            <a:r>
              <a:rPr lang="en-US" sz="2400">
                <a:solidFill>
                  <a:schemeClr val="accent2"/>
                </a:solidFill>
              </a:rPr>
              <a:t> 0)</a:t>
            </a:r>
            <a:r>
              <a:rPr lang="en-US" sz="2400">
                <a:solidFill>
                  <a:srgbClr val="CC0000"/>
                </a:solidFill>
              </a:rPr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43" grpId="0"/>
      <p:bldP spid="21544" grpId="0"/>
      <p:bldP spid="21545" grpId="0"/>
      <p:bldP spid="2154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1841</Words>
  <Application>Microsoft Office PowerPoint</Application>
  <PresentationFormat>On-screen Show (4:3)</PresentationFormat>
  <Paragraphs>349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.VnArial Narrow</vt:lpstr>
      <vt:lpstr>.VnArial NarrowH</vt:lpstr>
      <vt:lpstr>.VnTime</vt:lpstr>
      <vt:lpstr>Arial</vt:lpstr>
      <vt:lpstr>Calibri</vt:lpstr>
      <vt:lpstr>Symbol</vt:lpstr>
      <vt:lpstr>Times New Roman</vt:lpstr>
      <vt:lpstr>VNI-Times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VTA Computer</dc:creator>
  <cp:lastModifiedBy>Thuoc Nguyen</cp:lastModifiedBy>
  <cp:revision>33</cp:revision>
  <dcterms:created xsi:type="dcterms:W3CDTF">2017-02-22T08:26:16Z</dcterms:created>
  <dcterms:modified xsi:type="dcterms:W3CDTF">2018-01-31T17:13:49Z</dcterms:modified>
</cp:coreProperties>
</file>