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8" r:id="rId2"/>
    <p:sldId id="269" r:id="rId3"/>
    <p:sldId id="270" r:id="rId4"/>
    <p:sldId id="257" r:id="rId5"/>
    <p:sldId id="258" r:id="rId6"/>
    <p:sldId id="259" r:id="rId7"/>
    <p:sldId id="260" r:id="rId8"/>
    <p:sldId id="262" r:id="rId9"/>
    <p:sldId id="263" r:id="rId10"/>
    <p:sldId id="264" r:id="rId11"/>
    <p:sldId id="265"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94660"/>
  </p:normalViewPr>
  <p:slideViewPr>
    <p:cSldViewPr>
      <p:cViewPr>
        <p:scale>
          <a:sx n="69" d="100"/>
          <a:sy n="69" d="100"/>
        </p:scale>
        <p:origin x="-72" y="6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C0003F-AEBF-4060-AE41-94A878286B61}" type="datetimeFigureOut">
              <a:rPr lang="en-US" smtClean="0"/>
              <a:pPr/>
              <a:t>1/26/2018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8CED38-0780-4389-B29F-CAFCF6176952}" type="slidenum">
              <a:rPr lang="en-US" smtClean="0"/>
              <a:pPr/>
              <a:t>‹#›</a:t>
            </a:fld>
            <a:endParaRPr lang="en-US"/>
          </a:p>
        </p:txBody>
      </p:sp>
    </p:spTree>
    <p:extLst>
      <p:ext uri="{BB962C8B-B14F-4D97-AF65-F5344CB8AC3E}">
        <p14:creationId xmlns:p14="http://schemas.microsoft.com/office/powerpoint/2010/main" xmlns="" val="2202258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7E9800-287B-496D-88BA-30F98DD1D4A1}" type="slidenum">
              <a:rPr lang="vi-VN" smtClean="0"/>
              <a:pPr/>
              <a:t>8</a:t>
            </a:fld>
            <a:endParaRPr lang="vi-VN"/>
          </a:p>
        </p:txBody>
      </p:sp>
    </p:spTree>
    <p:extLst>
      <p:ext uri="{BB962C8B-B14F-4D97-AF65-F5344CB8AC3E}">
        <p14:creationId xmlns:p14="http://schemas.microsoft.com/office/powerpoint/2010/main" xmlns="" val="1114007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9A7E9800-287B-496D-88BA-30F98DD1D4A1}" type="slidenum">
              <a:rPr lang="vi-VN" smtClean="0"/>
              <a:pPr/>
              <a:t>9</a:t>
            </a:fld>
            <a:endParaRPr lang="vi-VN"/>
          </a:p>
        </p:txBody>
      </p:sp>
    </p:spTree>
    <p:extLst>
      <p:ext uri="{BB962C8B-B14F-4D97-AF65-F5344CB8AC3E}">
        <p14:creationId xmlns:p14="http://schemas.microsoft.com/office/powerpoint/2010/main" xmlns="" val="3718257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7E9800-287B-496D-88BA-30F98DD1D4A1}" type="slidenum">
              <a:rPr lang="vi-VN" smtClean="0"/>
              <a:pPr/>
              <a:t>12</a:t>
            </a:fld>
            <a:endParaRPr lang="vi-VN"/>
          </a:p>
        </p:txBody>
      </p:sp>
    </p:spTree>
    <p:extLst>
      <p:ext uri="{BB962C8B-B14F-4D97-AF65-F5344CB8AC3E}">
        <p14:creationId xmlns:p14="http://schemas.microsoft.com/office/powerpoint/2010/main" xmlns="" val="124989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BE16DE-3FEA-467F-A7D5-349F055CE679}"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3473790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BE16DE-3FEA-467F-A7D5-349F055CE679}"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1656847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BE16DE-3FEA-467F-A7D5-349F055CE679}"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353107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BE16DE-3FEA-467F-A7D5-349F055CE679}"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321360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BE16DE-3FEA-467F-A7D5-349F055CE679}"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110761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BE16DE-3FEA-467F-A7D5-349F055CE679}" type="datetimeFigureOut">
              <a:rPr lang="en-US" smtClean="0"/>
              <a:pPr/>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303137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E16DE-3FEA-467F-A7D5-349F055CE679}" type="datetimeFigureOut">
              <a:rPr lang="en-US" smtClean="0"/>
              <a:pPr/>
              <a:t>1/26/2018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108281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E16DE-3FEA-467F-A7D5-349F055CE679}" type="datetimeFigureOut">
              <a:rPr lang="en-US" smtClean="0"/>
              <a:pPr/>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515667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E16DE-3FEA-467F-A7D5-349F055CE679}" type="datetimeFigureOut">
              <a:rPr lang="en-US" smtClean="0"/>
              <a:pPr/>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1782972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BE16DE-3FEA-467F-A7D5-349F055CE679}" type="datetimeFigureOut">
              <a:rPr lang="en-US" smtClean="0"/>
              <a:pPr/>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3348318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BE16DE-3FEA-467F-A7D5-349F055CE679}" type="datetimeFigureOut">
              <a:rPr lang="en-US" smtClean="0"/>
              <a:pPr/>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832494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BE16DE-3FEA-467F-A7D5-349F055CE679}" type="datetimeFigureOut">
              <a:rPr lang="en-US" smtClean="0"/>
              <a:pPr/>
              <a:t>1/26/2018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B9376E-4740-4452-905D-43E8E2963A6B}" type="slidenum">
              <a:rPr lang="en-US" smtClean="0"/>
              <a:pPr/>
              <a:t>‹#›</a:t>
            </a:fld>
            <a:endParaRPr lang="en-US"/>
          </a:p>
        </p:txBody>
      </p:sp>
    </p:spTree>
    <p:extLst>
      <p:ext uri="{BB962C8B-B14F-4D97-AF65-F5344CB8AC3E}">
        <p14:creationId xmlns:p14="http://schemas.microsoft.com/office/powerpoint/2010/main" xmlns="" val="1960020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4.png"/><Relationship Id="rId18" Type="http://schemas.openxmlformats.org/officeDocument/2006/relationships/image" Target="../media/image31.png"/><Relationship Id="rId3" Type="http://schemas.openxmlformats.org/officeDocument/2006/relationships/image" Target="../media/image18.png"/><Relationship Id="rId21" Type="http://schemas.openxmlformats.org/officeDocument/2006/relationships/image" Target="../media/image34.png"/><Relationship Id="rId7" Type="http://schemas.openxmlformats.org/officeDocument/2006/relationships/image" Target="../media/image22.png"/><Relationship Id="rId12" Type="http://schemas.openxmlformats.org/officeDocument/2006/relationships/image" Target="../media/image13.png"/><Relationship Id="rId17" Type="http://schemas.openxmlformats.org/officeDocument/2006/relationships/image" Target="../media/image30.png"/><Relationship Id="rId2" Type="http://schemas.openxmlformats.org/officeDocument/2006/relationships/image" Target="../media/image17.pn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28.png"/><Relationship Id="rId23" Type="http://schemas.openxmlformats.org/officeDocument/2006/relationships/image" Target="../media/image36.png"/><Relationship Id="rId10" Type="http://schemas.openxmlformats.org/officeDocument/2006/relationships/image" Target="../media/image25.png"/><Relationship Id="rId19" Type="http://schemas.openxmlformats.org/officeDocument/2006/relationships/image" Target="../media/image32.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7.png"/><Relationship Id="rId22"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5.png"/><Relationship Id="rId18" Type="http://schemas.openxmlformats.org/officeDocument/2006/relationships/image" Target="../media/image23.png"/><Relationship Id="rId3" Type="http://schemas.openxmlformats.org/officeDocument/2006/relationships/image" Target="../media/image19.png"/><Relationship Id="rId21" Type="http://schemas.openxmlformats.org/officeDocument/2006/relationships/image" Target="../media/image26.png"/><Relationship Id="rId7" Type="http://schemas.openxmlformats.org/officeDocument/2006/relationships/image" Target="../media/image13.png"/><Relationship Id="rId12" Type="http://schemas.openxmlformats.org/officeDocument/2006/relationships/image" Target="../media/image34.png"/><Relationship Id="rId17" Type="http://schemas.openxmlformats.org/officeDocument/2006/relationships/image" Target="../media/image22.png"/><Relationship Id="rId2" Type="http://schemas.openxmlformats.org/officeDocument/2006/relationships/notesSlide" Target="../notesSlides/notesSlide3.xml"/><Relationship Id="rId16" Type="http://schemas.openxmlformats.org/officeDocument/2006/relationships/image" Target="../media/image21.png"/><Relationship Id="rId20"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16.png"/><Relationship Id="rId24"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20.png"/><Relationship Id="rId23" Type="http://schemas.openxmlformats.org/officeDocument/2006/relationships/image" Target="../media/image43.png"/><Relationship Id="rId10" Type="http://schemas.openxmlformats.org/officeDocument/2006/relationships/image" Target="../media/image28.png"/><Relationship Id="rId19"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image" Target="../media/image15.png"/><Relationship Id="rId14" Type="http://schemas.openxmlformats.org/officeDocument/2006/relationships/image" Target="../media/image36.png"/><Relationship Id="rId22"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400" y="-27384"/>
            <a:ext cx="9182100" cy="688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7" descr="Hình ảnh có liên quan"/>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0554" y="836712"/>
            <a:ext cx="5615335" cy="2808312"/>
          </a:xfrm>
          <a:prstGeom prst="rect">
            <a:avLst/>
          </a:prstGeom>
          <a:noFill/>
          <a:extLst>
            <a:ext uri="{909E8E84-426E-40DD-AFC4-6F175D3DCCD1}">
              <a14:hiddenFill xmlns:a14="http://schemas.microsoft.com/office/drawing/2010/main" xmlns="">
                <a:solidFill>
                  <a:srgbClr val="FFFFFF"/>
                </a:solidFill>
              </a14:hiddenFill>
            </a:ext>
          </a:extLst>
        </p:spPr>
      </p:pic>
      <p:pic>
        <p:nvPicPr>
          <p:cNvPr id="29" name="Picture 4"/>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861" t="35838" r="53208" b="37323"/>
          <a:stretch/>
        </p:blipFill>
        <p:spPr bwMode="auto">
          <a:xfrm>
            <a:off x="2431230" y="3356992"/>
            <a:ext cx="4589042" cy="7920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989461" y="835149"/>
            <a:ext cx="5614987" cy="2809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3" name="Straight Connector 2"/>
          <p:cNvCxnSpPr/>
          <p:nvPr/>
        </p:nvCxnSpPr>
        <p:spPr>
          <a:xfrm>
            <a:off x="2547114" y="3356992"/>
            <a:ext cx="3240360" cy="1480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2546469" y="936104"/>
            <a:ext cx="1512813" cy="24208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flipV="1">
            <a:off x="2907154" y="1152128"/>
            <a:ext cx="2858652" cy="2204864"/>
          </a:xfrm>
          <a:prstGeom prst="line">
            <a:avLst/>
          </a:prstGeom>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3381526" y="1124744"/>
            <a:ext cx="407484" cy="461665"/>
          </a:xfrm>
          <a:prstGeom prst="rect">
            <a:avLst/>
          </a:prstGeom>
          <a:noFill/>
        </p:spPr>
        <p:txBody>
          <a:bodyPr wrap="none" rtlCol="0">
            <a:spAutoFit/>
          </a:bodyPr>
          <a:lstStyle/>
          <a:p>
            <a:r>
              <a:rPr lang="en-US" sz="2400" smtClean="0">
                <a:latin typeface="Times New Roman" pitchFamily="18" charset="0"/>
                <a:cs typeface="Times New Roman" pitchFamily="18" charset="0"/>
              </a:rPr>
              <a:t>A</a:t>
            </a:r>
            <a:endParaRPr lang="en-US" sz="2400">
              <a:latin typeface="Times New Roman" pitchFamily="18" charset="0"/>
              <a:cs typeface="Times New Roman" pitchFamily="18" charset="0"/>
            </a:endParaRPr>
          </a:p>
        </p:txBody>
      </p:sp>
      <p:sp>
        <p:nvSpPr>
          <p:cNvPr id="17" name="TextBox 16"/>
          <p:cNvSpPr txBox="1"/>
          <p:nvPr/>
        </p:nvSpPr>
        <p:spPr>
          <a:xfrm>
            <a:off x="2123728" y="3140968"/>
            <a:ext cx="389850" cy="461665"/>
          </a:xfrm>
          <a:prstGeom prst="rect">
            <a:avLst/>
          </a:prstGeom>
          <a:noFill/>
        </p:spPr>
        <p:txBody>
          <a:bodyPr wrap="none" rtlCol="0">
            <a:spAutoFit/>
          </a:bodyPr>
          <a:lstStyle/>
          <a:p>
            <a:r>
              <a:rPr lang="en-US" sz="2400" smtClean="0">
                <a:latin typeface="Times New Roman" pitchFamily="18" charset="0"/>
                <a:cs typeface="Times New Roman" pitchFamily="18" charset="0"/>
              </a:rPr>
              <a:t>B</a:t>
            </a:r>
            <a:endParaRPr lang="en-US" sz="2400">
              <a:latin typeface="Times New Roman" pitchFamily="18" charset="0"/>
              <a:cs typeface="Times New Roman" pitchFamily="18" charset="0"/>
            </a:endParaRPr>
          </a:p>
        </p:txBody>
      </p:sp>
      <p:sp>
        <p:nvSpPr>
          <p:cNvPr id="18" name="TextBox 17"/>
          <p:cNvSpPr txBox="1"/>
          <p:nvPr/>
        </p:nvSpPr>
        <p:spPr>
          <a:xfrm>
            <a:off x="5799342" y="3111351"/>
            <a:ext cx="389850" cy="461665"/>
          </a:xfrm>
          <a:prstGeom prst="rect">
            <a:avLst/>
          </a:prstGeom>
          <a:noFill/>
        </p:spPr>
        <p:txBody>
          <a:bodyPr wrap="none" rtlCol="0">
            <a:spAutoFit/>
          </a:bodyPr>
          <a:lstStyle/>
          <a:p>
            <a:r>
              <a:rPr lang="en-US" sz="2400" smtClean="0">
                <a:latin typeface="Times New Roman" pitchFamily="18" charset="0"/>
                <a:cs typeface="Times New Roman" pitchFamily="18" charset="0"/>
              </a:rPr>
              <a:t>C</a:t>
            </a:r>
            <a:endParaRPr lang="en-US" sz="2400">
              <a:latin typeface="Times New Roman" pitchFamily="18" charset="0"/>
              <a:cs typeface="Times New Roman" pitchFamily="18" charset="0"/>
            </a:endParaRPr>
          </a:p>
        </p:txBody>
      </p:sp>
      <p:sp>
        <p:nvSpPr>
          <p:cNvPr id="19" name="TextBox 18"/>
          <p:cNvSpPr txBox="1"/>
          <p:nvPr/>
        </p:nvSpPr>
        <p:spPr>
          <a:xfrm>
            <a:off x="2655034" y="836712"/>
            <a:ext cx="338554" cy="461665"/>
          </a:xfrm>
          <a:prstGeom prst="rect">
            <a:avLst/>
          </a:prstGeom>
          <a:noFill/>
        </p:spPr>
        <p:txBody>
          <a:bodyPr wrap="none" rtlCol="0">
            <a:spAutoFit/>
          </a:bodyPr>
          <a:lstStyle/>
          <a:p>
            <a:r>
              <a:rPr lang="en-US" sz="2400">
                <a:latin typeface="Times New Roman" pitchFamily="18" charset="0"/>
                <a:cs typeface="Times New Roman" pitchFamily="18" charset="0"/>
              </a:rPr>
              <a:t>y</a:t>
            </a:r>
          </a:p>
        </p:txBody>
      </p:sp>
      <p:sp>
        <p:nvSpPr>
          <p:cNvPr id="20" name="TextBox 19"/>
          <p:cNvSpPr txBox="1"/>
          <p:nvPr/>
        </p:nvSpPr>
        <p:spPr>
          <a:xfrm>
            <a:off x="4029598" y="692696"/>
            <a:ext cx="338554" cy="461665"/>
          </a:xfrm>
          <a:prstGeom prst="rect">
            <a:avLst/>
          </a:prstGeom>
          <a:noFill/>
        </p:spPr>
        <p:txBody>
          <a:bodyPr wrap="none" rtlCol="0">
            <a:spAutoFit/>
          </a:bodyPr>
          <a:lstStyle/>
          <a:p>
            <a:r>
              <a:rPr lang="en-US" sz="2400" smtClean="0">
                <a:latin typeface="Times New Roman" pitchFamily="18" charset="0"/>
                <a:cs typeface="Times New Roman" pitchFamily="18" charset="0"/>
              </a:rPr>
              <a:t>x</a:t>
            </a:r>
            <a:endParaRPr lang="en-US" sz="2400">
              <a:latin typeface="Times New Roman" pitchFamily="18" charset="0"/>
              <a:cs typeface="Times New Roman" pitchFamily="18" charset="0"/>
            </a:endParaRPr>
          </a:p>
        </p:txBody>
      </p:sp>
      <p:sp>
        <p:nvSpPr>
          <p:cNvPr id="23" name="Arc 22"/>
          <p:cNvSpPr/>
          <p:nvPr/>
        </p:nvSpPr>
        <p:spPr>
          <a:xfrm rot="429395">
            <a:off x="2511149" y="3021546"/>
            <a:ext cx="432693" cy="605681"/>
          </a:xfrm>
          <a:prstGeom prst="arc">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32" name="Arc 31"/>
          <p:cNvSpPr/>
          <p:nvPr/>
        </p:nvSpPr>
        <p:spPr>
          <a:xfrm rot="14441892">
            <a:off x="5221023" y="2886975"/>
            <a:ext cx="432693" cy="605681"/>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5067394" y="3111351"/>
            <a:ext cx="216024" cy="78464"/>
          </a:xfrm>
          <a:prstGeom prst="line">
            <a:avLst/>
          </a:prstGeom>
        </p:spPr>
        <p:style>
          <a:lnRef idx="1">
            <a:schemeClr val="dk1"/>
          </a:lnRef>
          <a:fillRef idx="0">
            <a:schemeClr val="dk1"/>
          </a:fillRef>
          <a:effectRef idx="0">
            <a:schemeClr val="dk1"/>
          </a:effectRef>
          <a:fontRef idx="minor">
            <a:schemeClr val="tx1"/>
          </a:fontRef>
        </p:style>
      </p:cxnSp>
      <p:sp>
        <p:nvSpPr>
          <p:cNvPr id="26" name="TextBox 25"/>
          <p:cNvSpPr txBox="1"/>
          <p:nvPr/>
        </p:nvSpPr>
        <p:spPr>
          <a:xfrm>
            <a:off x="2883374" y="2852936"/>
            <a:ext cx="615874" cy="461665"/>
          </a:xfrm>
          <a:prstGeom prst="rect">
            <a:avLst/>
          </a:prstGeom>
          <a:noFill/>
        </p:spPr>
        <p:txBody>
          <a:bodyPr wrap="none" rtlCol="0">
            <a:spAutoFit/>
          </a:bodyPr>
          <a:lstStyle/>
          <a:p>
            <a:r>
              <a:rPr lang="en-US" sz="2400" smtClean="0">
                <a:latin typeface="Times New Roman" pitchFamily="18" charset="0"/>
                <a:cs typeface="Times New Roman" pitchFamily="18" charset="0"/>
              </a:rPr>
              <a:t>60°</a:t>
            </a:r>
            <a:endParaRPr lang="en-US" sz="2400">
              <a:latin typeface="Times New Roman" pitchFamily="18" charset="0"/>
              <a:cs typeface="Times New Roman" pitchFamily="18" charset="0"/>
            </a:endParaRPr>
          </a:p>
        </p:txBody>
      </p:sp>
      <p:sp>
        <p:nvSpPr>
          <p:cNvPr id="27" name="TextBox 26"/>
          <p:cNvSpPr txBox="1"/>
          <p:nvPr/>
        </p:nvSpPr>
        <p:spPr>
          <a:xfrm>
            <a:off x="4611566" y="2823319"/>
            <a:ext cx="615874" cy="461665"/>
          </a:xfrm>
          <a:prstGeom prst="rect">
            <a:avLst/>
          </a:prstGeom>
          <a:noFill/>
        </p:spPr>
        <p:txBody>
          <a:bodyPr wrap="none" rtlCol="0">
            <a:spAutoFit/>
          </a:bodyPr>
          <a:lstStyle/>
          <a:p>
            <a:r>
              <a:rPr lang="en-US" sz="2400" smtClean="0">
                <a:latin typeface="Times New Roman" pitchFamily="18" charset="0"/>
                <a:cs typeface="Times New Roman" pitchFamily="18" charset="0"/>
              </a:rPr>
              <a:t>40°</a:t>
            </a:r>
            <a:endParaRPr lang="en-US" sz="2400">
              <a:latin typeface="Times New Roman" pitchFamily="18" charset="0"/>
              <a:cs typeface="Times New Roman" pitchFamily="18" charset="0"/>
            </a:endParaRPr>
          </a:p>
        </p:txBody>
      </p:sp>
      <p:sp>
        <p:nvSpPr>
          <p:cNvPr id="31" name="TextBox 30"/>
          <p:cNvSpPr txBox="1"/>
          <p:nvPr/>
        </p:nvSpPr>
        <p:spPr>
          <a:xfrm>
            <a:off x="3824796" y="3327375"/>
            <a:ext cx="340158" cy="461665"/>
          </a:xfrm>
          <a:prstGeom prst="rect">
            <a:avLst/>
          </a:prstGeom>
          <a:noFill/>
        </p:spPr>
        <p:txBody>
          <a:bodyPr wrap="none" rtlCol="0">
            <a:spAutoFit/>
          </a:bodyPr>
          <a:lstStyle/>
          <a:p>
            <a:r>
              <a:rPr lang="en-US" sz="2400" smtClean="0">
                <a:latin typeface="Times New Roman" pitchFamily="18" charset="0"/>
                <a:cs typeface="Times New Roman" pitchFamily="18" charset="0"/>
              </a:rPr>
              <a:t>4</a:t>
            </a:r>
            <a:endParaRPr lang="en-US" sz="2400">
              <a:latin typeface="Times New Roman" pitchFamily="18" charset="0"/>
              <a:cs typeface="Times New Roman" pitchFamily="18" charset="0"/>
            </a:endParaRPr>
          </a:p>
        </p:txBody>
      </p:sp>
      <p:sp>
        <p:nvSpPr>
          <p:cNvPr id="33" name="TextBox 32"/>
          <p:cNvSpPr txBox="1"/>
          <p:nvPr/>
        </p:nvSpPr>
        <p:spPr>
          <a:xfrm>
            <a:off x="755576" y="4381857"/>
            <a:ext cx="6462025" cy="830997"/>
          </a:xfrm>
          <a:prstGeom prst="rect">
            <a:avLst/>
          </a:prstGeom>
          <a:noFill/>
        </p:spPr>
        <p:txBody>
          <a:bodyPr wrap="none" rtlCol="0">
            <a:spAutoFit/>
          </a:bodyPr>
          <a:lstStyle/>
          <a:p>
            <a:r>
              <a:rPr lang="en-US" sz="4800" smtClean="0">
                <a:latin typeface="Times New Roman" pitchFamily="18" charset="0"/>
                <a:cs typeface="Times New Roman" pitchFamily="18" charset="0"/>
              </a:rPr>
              <a:t>Vẽ đoạn thẳng BC = 4cm</a:t>
            </a:r>
            <a:endParaRPr lang="en-US" sz="4800">
              <a:latin typeface="Times New Roman" pitchFamily="18" charset="0"/>
              <a:cs typeface="Times New Roman" pitchFamily="18" charset="0"/>
            </a:endParaRPr>
          </a:p>
        </p:txBody>
      </p:sp>
      <p:sp>
        <p:nvSpPr>
          <p:cNvPr id="34" name="TextBox 33"/>
          <p:cNvSpPr txBox="1"/>
          <p:nvPr/>
        </p:nvSpPr>
        <p:spPr>
          <a:xfrm>
            <a:off x="107504" y="3794264"/>
            <a:ext cx="7976996" cy="1938992"/>
          </a:xfrm>
          <a:prstGeom prst="rect">
            <a:avLst/>
          </a:prstGeom>
          <a:noFill/>
        </p:spPr>
        <p:txBody>
          <a:bodyPr wrap="square" rtlCol="0">
            <a:spAutoFit/>
          </a:bodyPr>
          <a:lstStyle/>
          <a:p>
            <a:r>
              <a:rPr lang="en-US" sz="4000" smtClean="0">
                <a:latin typeface="Times New Roman" pitchFamily="18" charset="0"/>
                <a:cs typeface="Times New Roman" pitchFamily="18" charset="0"/>
              </a:rPr>
              <a:t>Trên cùng một nửa mặt phẳng bờ BC, vẽ các tia Bx và Cy sao cho  góc CBx = 60° và góc BCy = 40°</a:t>
            </a:r>
            <a:endParaRPr lang="en-US" sz="4000">
              <a:latin typeface="Times New Roman" pitchFamily="18" charset="0"/>
              <a:cs typeface="Times New Roman" pitchFamily="18" charset="0"/>
            </a:endParaRPr>
          </a:p>
        </p:txBody>
      </p:sp>
      <p:sp>
        <p:nvSpPr>
          <p:cNvPr id="35" name="TextBox 34"/>
          <p:cNvSpPr txBox="1"/>
          <p:nvPr/>
        </p:nvSpPr>
        <p:spPr>
          <a:xfrm>
            <a:off x="107504" y="4221088"/>
            <a:ext cx="7918450" cy="769441"/>
          </a:xfrm>
          <a:prstGeom prst="rect">
            <a:avLst/>
          </a:prstGeom>
          <a:noFill/>
        </p:spPr>
        <p:txBody>
          <a:bodyPr wrap="none" rtlCol="0">
            <a:spAutoFit/>
          </a:bodyPr>
          <a:lstStyle/>
          <a:p>
            <a:r>
              <a:rPr lang="en-US" sz="4400" smtClean="0">
                <a:latin typeface="Times New Roman" pitchFamily="18" charset="0"/>
                <a:cs typeface="Times New Roman" pitchFamily="18" charset="0"/>
              </a:rPr>
              <a:t>Lấy giao điểm giữa Bx và Cy là A</a:t>
            </a:r>
            <a:endParaRPr lang="en-US" sz="4400">
              <a:latin typeface="Times New Roman" pitchFamily="18" charset="0"/>
              <a:cs typeface="Times New Roman" pitchFamily="18" charset="0"/>
            </a:endParaRPr>
          </a:p>
        </p:txBody>
      </p:sp>
      <p:sp>
        <p:nvSpPr>
          <p:cNvPr id="36" name="TextBox 35"/>
          <p:cNvSpPr txBox="1"/>
          <p:nvPr/>
        </p:nvSpPr>
        <p:spPr>
          <a:xfrm>
            <a:off x="1187624" y="4221088"/>
            <a:ext cx="5609869" cy="1107996"/>
          </a:xfrm>
          <a:prstGeom prst="rect">
            <a:avLst/>
          </a:prstGeom>
          <a:noFill/>
        </p:spPr>
        <p:txBody>
          <a:bodyPr wrap="none" rtlCol="0">
            <a:spAutoFit/>
          </a:bodyPr>
          <a:lstStyle/>
          <a:p>
            <a:r>
              <a:rPr lang="en-US" sz="6600" b="1" i="1" smtClean="0">
                <a:solidFill>
                  <a:srgbClr val="FF0000"/>
                </a:solidFill>
                <a:latin typeface="Times New Roman" pitchFamily="18" charset="0"/>
                <a:cs typeface="Times New Roman" pitchFamily="18" charset="0"/>
              </a:rPr>
              <a:t>Ta được </a:t>
            </a:r>
            <a:r>
              <a:rPr lang="el-GR" sz="6600" b="1" i="1" smtClean="0">
                <a:solidFill>
                  <a:srgbClr val="FF0000"/>
                </a:solidFill>
                <a:latin typeface="Times New Roman" pitchFamily="18" charset="0"/>
                <a:cs typeface="Times New Roman" pitchFamily="18" charset="0"/>
              </a:rPr>
              <a:t>Δ</a:t>
            </a:r>
            <a:r>
              <a:rPr lang="en-US" sz="6600" b="1" i="1" smtClean="0">
                <a:solidFill>
                  <a:srgbClr val="FF0000"/>
                </a:solidFill>
                <a:latin typeface="Times New Roman" pitchFamily="18" charset="0"/>
                <a:cs typeface="Times New Roman" pitchFamily="18" charset="0"/>
              </a:rPr>
              <a:t>ABC</a:t>
            </a:r>
            <a:endParaRPr lang="en-US" sz="6600" b="1" i="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74147564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barn(inVertical)">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29"/>
                                        </p:tgtEl>
                                        <p:attrNameLst>
                                          <p:attrName>ppt_x</p:attrName>
                                        </p:attrNameLst>
                                      </p:cBhvr>
                                      <p:tavLst>
                                        <p:tav tm="0">
                                          <p:val>
                                            <p:strVal val="ppt_x"/>
                                          </p:val>
                                        </p:tav>
                                        <p:tav tm="100000">
                                          <p:val>
                                            <p:strVal val="ppt_x"/>
                                          </p:val>
                                        </p:tav>
                                      </p:tavLst>
                                    </p:anim>
                                    <p:anim calcmode="lin" valueType="num">
                                      <p:cBhvr additive="base">
                                        <p:cTn id="21" dur="500"/>
                                        <p:tgtEl>
                                          <p:spTgt spid="29"/>
                                        </p:tgtEl>
                                        <p:attrNameLst>
                                          <p:attrName>ppt_y</p:attrName>
                                        </p:attrNameLst>
                                      </p:cBhvr>
                                      <p:tavLst>
                                        <p:tav tm="0">
                                          <p:val>
                                            <p:strVal val="ppt_y"/>
                                          </p:val>
                                        </p:tav>
                                        <p:tav tm="100000">
                                          <p:val>
                                            <p:strVal val="1+ppt_h/2"/>
                                          </p:val>
                                        </p:tav>
                                      </p:tavLst>
                                    </p:anim>
                                    <p:set>
                                      <p:cBhvr>
                                        <p:cTn id="22" dur="1" fill="hold">
                                          <p:stCondLst>
                                            <p:cond delay="499"/>
                                          </p:stCondLst>
                                        </p:cTn>
                                        <p:tgtEl>
                                          <p:spTgt spid="29"/>
                                        </p:tgtEl>
                                        <p:attrNameLst>
                                          <p:attrName>style.visibility</p:attrName>
                                        </p:attrNameLst>
                                      </p:cBhvr>
                                      <p:to>
                                        <p:strVal val="hidden"/>
                                      </p:to>
                                    </p:set>
                                  </p:childTnLst>
                                </p:cTn>
                              </p:par>
                              <p:par>
                                <p:cTn id="23" presetID="42"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par>
                                <p:cTn id="28" presetID="53" presetClass="entr" presetSubtype="16"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
                                          </p:val>
                                        </p:tav>
                                        <p:tav tm="100000">
                                          <p:val>
                                            <p:strVal val="#ppt_w"/>
                                          </p:val>
                                        </p:tav>
                                      </p:tavLst>
                                    </p:anim>
                                    <p:anim calcmode="lin" valueType="num">
                                      <p:cBhvr>
                                        <p:cTn id="31" dur="500" fill="hold"/>
                                        <p:tgtEl>
                                          <p:spTgt spid="31"/>
                                        </p:tgtEl>
                                        <p:attrNameLst>
                                          <p:attrName>ppt_h</p:attrName>
                                        </p:attrNameLst>
                                      </p:cBhvr>
                                      <p:tavLst>
                                        <p:tav tm="0">
                                          <p:val>
                                            <p:fltVal val="0"/>
                                          </p:val>
                                        </p:tav>
                                        <p:tav tm="100000">
                                          <p:val>
                                            <p:strVal val="#ppt_h"/>
                                          </p:val>
                                        </p:tav>
                                      </p:tavLst>
                                    </p:anim>
                                    <p:animEffect transition="in" filter="fade">
                                      <p:cBhvr>
                                        <p:cTn id="32" dur="500"/>
                                        <p:tgtEl>
                                          <p:spTgt spid="31"/>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33"/>
                                        </p:tgtEl>
                                        <p:attrNameLst>
                                          <p:attrName>ppt_x</p:attrName>
                                        </p:attrNameLst>
                                      </p:cBhvr>
                                      <p:tavLst>
                                        <p:tav tm="0">
                                          <p:val>
                                            <p:strVal val="ppt_x"/>
                                          </p:val>
                                        </p:tav>
                                        <p:tav tm="100000">
                                          <p:val>
                                            <p:strVal val="ppt_x"/>
                                          </p:val>
                                        </p:tav>
                                      </p:tavLst>
                                    </p:anim>
                                    <p:anim calcmode="lin" valueType="num">
                                      <p:cBhvr additive="base">
                                        <p:cTn id="42" dur="500"/>
                                        <p:tgtEl>
                                          <p:spTgt spid="33"/>
                                        </p:tgtEl>
                                        <p:attrNameLst>
                                          <p:attrName>ppt_y</p:attrName>
                                        </p:attrNameLst>
                                      </p:cBhvr>
                                      <p:tavLst>
                                        <p:tav tm="0">
                                          <p:val>
                                            <p:strVal val="ppt_y"/>
                                          </p:val>
                                        </p:tav>
                                        <p:tav tm="100000">
                                          <p:val>
                                            <p:strVal val="1+ppt_h/2"/>
                                          </p:val>
                                        </p:tav>
                                      </p:tavLst>
                                    </p:anim>
                                    <p:set>
                                      <p:cBhvr>
                                        <p:cTn id="43" dur="1" fill="hold">
                                          <p:stCondLst>
                                            <p:cond delay="499"/>
                                          </p:stCondLst>
                                        </p:cTn>
                                        <p:tgtEl>
                                          <p:spTgt spid="33"/>
                                        </p:tgtEl>
                                        <p:attrNameLst>
                                          <p:attrName>style.visibility</p:attrName>
                                        </p:attrNameLst>
                                      </p:cBhvr>
                                      <p:to>
                                        <p:strVal val="hidden"/>
                                      </p:to>
                                    </p:set>
                                  </p:childTnLst>
                                </p:cTn>
                              </p:par>
                              <p:par>
                                <p:cTn id="44" presetID="42" presetClass="entr" presetSubtype="0"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1000"/>
                                        <p:tgtEl>
                                          <p:spTgt spid="34"/>
                                        </p:tgtEl>
                                      </p:cBhvr>
                                    </p:animEffect>
                                    <p:anim calcmode="lin" valueType="num">
                                      <p:cBhvr>
                                        <p:cTn id="47" dur="1000" fill="hold"/>
                                        <p:tgtEl>
                                          <p:spTgt spid="34"/>
                                        </p:tgtEl>
                                        <p:attrNameLst>
                                          <p:attrName>ppt_x</p:attrName>
                                        </p:attrNameLst>
                                      </p:cBhvr>
                                      <p:tavLst>
                                        <p:tav tm="0">
                                          <p:val>
                                            <p:strVal val="#ppt_x"/>
                                          </p:val>
                                        </p:tav>
                                        <p:tav tm="100000">
                                          <p:val>
                                            <p:strVal val="#ppt_x"/>
                                          </p:val>
                                        </p:tav>
                                      </p:tavLst>
                                    </p:anim>
                                    <p:anim calcmode="lin" valueType="num">
                                      <p:cBhvr>
                                        <p:cTn id="4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additive="base">
                                        <p:cTn id="53" dur="500" fill="hold"/>
                                        <p:tgtEl>
                                          <p:spTgt spid="28"/>
                                        </p:tgtEl>
                                        <p:attrNameLst>
                                          <p:attrName>ppt_x</p:attrName>
                                        </p:attrNameLst>
                                      </p:cBhvr>
                                      <p:tavLst>
                                        <p:tav tm="0">
                                          <p:val>
                                            <p:strVal val="#ppt_x"/>
                                          </p:val>
                                        </p:tav>
                                        <p:tav tm="100000">
                                          <p:val>
                                            <p:strVal val="#ppt_x"/>
                                          </p:val>
                                        </p:tav>
                                      </p:tavLst>
                                    </p:anim>
                                    <p:anim calcmode="lin" valueType="num">
                                      <p:cBhvr additive="base">
                                        <p:cTn id="5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wipe(down)">
                                      <p:cBhvr>
                                        <p:cTn id="59" dur="5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xit" presetSubtype="32" fill="hold" nodeType="clickEffect">
                                  <p:stCondLst>
                                    <p:cond delay="0"/>
                                  </p:stCondLst>
                                  <p:childTnLst>
                                    <p:anim calcmode="lin" valueType="num">
                                      <p:cBhvr>
                                        <p:cTn id="63" dur="500"/>
                                        <p:tgtEl>
                                          <p:spTgt spid="28"/>
                                        </p:tgtEl>
                                        <p:attrNameLst>
                                          <p:attrName>ppt_w</p:attrName>
                                        </p:attrNameLst>
                                      </p:cBhvr>
                                      <p:tavLst>
                                        <p:tav tm="0">
                                          <p:val>
                                            <p:strVal val="ppt_w"/>
                                          </p:val>
                                        </p:tav>
                                        <p:tav tm="100000">
                                          <p:val>
                                            <p:fltVal val="0"/>
                                          </p:val>
                                        </p:tav>
                                      </p:tavLst>
                                    </p:anim>
                                    <p:anim calcmode="lin" valueType="num">
                                      <p:cBhvr>
                                        <p:cTn id="64" dur="500"/>
                                        <p:tgtEl>
                                          <p:spTgt spid="28"/>
                                        </p:tgtEl>
                                        <p:attrNameLst>
                                          <p:attrName>ppt_h</p:attrName>
                                        </p:attrNameLst>
                                      </p:cBhvr>
                                      <p:tavLst>
                                        <p:tav tm="0">
                                          <p:val>
                                            <p:strVal val="ppt_h"/>
                                          </p:val>
                                        </p:tav>
                                        <p:tav tm="100000">
                                          <p:val>
                                            <p:fltVal val="0"/>
                                          </p:val>
                                        </p:tav>
                                      </p:tavLst>
                                    </p:anim>
                                    <p:animEffect transition="out" filter="fade">
                                      <p:cBhvr>
                                        <p:cTn id="65" dur="500"/>
                                        <p:tgtEl>
                                          <p:spTgt spid="28"/>
                                        </p:tgtEl>
                                      </p:cBhvr>
                                    </p:animEffect>
                                    <p:set>
                                      <p:cBhvr>
                                        <p:cTn id="66" dur="1" fill="hold">
                                          <p:stCondLst>
                                            <p:cond delay="499"/>
                                          </p:stCondLst>
                                        </p:cTn>
                                        <p:tgtEl>
                                          <p:spTgt spid="28"/>
                                        </p:tgtEl>
                                        <p:attrNameLst>
                                          <p:attrName>style.visibility</p:attrName>
                                        </p:attrNameLst>
                                      </p:cBhvr>
                                      <p:to>
                                        <p:strVal val="hidden"/>
                                      </p:to>
                                    </p:set>
                                  </p:childTnLst>
                                </p:cTn>
                              </p:par>
                              <p:par>
                                <p:cTn id="67" presetID="42"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1000"/>
                                        <p:tgtEl>
                                          <p:spTgt spid="20"/>
                                        </p:tgtEl>
                                      </p:cBhvr>
                                    </p:animEffect>
                                    <p:anim calcmode="lin" valueType="num">
                                      <p:cBhvr>
                                        <p:cTn id="70" dur="1000" fill="hold"/>
                                        <p:tgtEl>
                                          <p:spTgt spid="20"/>
                                        </p:tgtEl>
                                        <p:attrNameLst>
                                          <p:attrName>ppt_x</p:attrName>
                                        </p:attrNameLst>
                                      </p:cBhvr>
                                      <p:tavLst>
                                        <p:tav tm="0">
                                          <p:val>
                                            <p:strVal val="#ppt_x"/>
                                          </p:val>
                                        </p:tav>
                                        <p:tav tm="100000">
                                          <p:val>
                                            <p:strVal val="#ppt_x"/>
                                          </p:val>
                                        </p:tav>
                                      </p:tavLst>
                                    </p:anim>
                                    <p:anim calcmode="lin" valueType="num">
                                      <p:cBhvr>
                                        <p:cTn id="7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wipe(up)">
                                      <p:cBhvr>
                                        <p:cTn id="76" dur="500"/>
                                        <p:tgtEl>
                                          <p:spTgt spid="26"/>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wipe(up)">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2056"/>
                                        </p:tgtEl>
                                        <p:attrNameLst>
                                          <p:attrName>style.visibility</p:attrName>
                                        </p:attrNameLst>
                                      </p:cBhvr>
                                      <p:to>
                                        <p:strVal val="visible"/>
                                      </p:to>
                                    </p:set>
                                    <p:anim calcmode="lin" valueType="num">
                                      <p:cBhvr additive="base">
                                        <p:cTn id="84" dur="500" fill="hold"/>
                                        <p:tgtEl>
                                          <p:spTgt spid="2056"/>
                                        </p:tgtEl>
                                        <p:attrNameLst>
                                          <p:attrName>ppt_x</p:attrName>
                                        </p:attrNameLst>
                                      </p:cBhvr>
                                      <p:tavLst>
                                        <p:tav tm="0">
                                          <p:val>
                                            <p:strVal val="#ppt_x"/>
                                          </p:val>
                                        </p:tav>
                                        <p:tav tm="100000">
                                          <p:val>
                                            <p:strVal val="#ppt_x"/>
                                          </p:val>
                                        </p:tav>
                                      </p:tavLst>
                                    </p:anim>
                                    <p:anim calcmode="lin" valueType="num">
                                      <p:cBhvr additive="base">
                                        <p:cTn id="85"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nodeType="clickEffect">
                                  <p:stCondLst>
                                    <p:cond delay="0"/>
                                  </p:stCondLst>
                                  <p:childTnLst>
                                    <p:set>
                                      <p:cBhvr>
                                        <p:cTn id="89" dur="1" fill="hold">
                                          <p:stCondLst>
                                            <p:cond delay="0"/>
                                          </p:stCondLst>
                                        </p:cTn>
                                        <p:tgtEl>
                                          <p:spTgt spid="9"/>
                                        </p:tgtEl>
                                        <p:attrNameLst>
                                          <p:attrName>style.visibility</p:attrName>
                                        </p:attrNameLst>
                                      </p:cBhvr>
                                      <p:to>
                                        <p:strVal val="visible"/>
                                      </p:to>
                                    </p:set>
                                    <p:animEffect transition="in" filter="wipe(down)">
                                      <p:cBhvr>
                                        <p:cTn id="90" dur="500"/>
                                        <p:tgtEl>
                                          <p:spTgt spid="9"/>
                                        </p:tgtEl>
                                      </p:cBhvr>
                                    </p:animEffect>
                                  </p:childTnLst>
                                </p:cTn>
                              </p:par>
                              <p:par>
                                <p:cTn id="91" presetID="42" presetClass="entr" presetSubtype="0" fill="hold" grpId="0" nodeType="withEffect">
                                  <p:stCondLst>
                                    <p:cond delay="0"/>
                                  </p:stCondLst>
                                  <p:childTnLst>
                                    <p:set>
                                      <p:cBhvr>
                                        <p:cTn id="92" dur="1" fill="hold">
                                          <p:stCondLst>
                                            <p:cond delay="0"/>
                                          </p:stCondLst>
                                        </p:cTn>
                                        <p:tgtEl>
                                          <p:spTgt spid="19"/>
                                        </p:tgtEl>
                                        <p:attrNameLst>
                                          <p:attrName>style.visibility</p:attrName>
                                        </p:attrNameLst>
                                      </p:cBhvr>
                                      <p:to>
                                        <p:strVal val="visible"/>
                                      </p:to>
                                    </p:set>
                                    <p:animEffect transition="in" filter="fade">
                                      <p:cBhvr>
                                        <p:cTn id="93" dur="1000"/>
                                        <p:tgtEl>
                                          <p:spTgt spid="19"/>
                                        </p:tgtEl>
                                      </p:cBhvr>
                                    </p:animEffect>
                                    <p:anim calcmode="lin" valueType="num">
                                      <p:cBhvr>
                                        <p:cTn id="94" dur="1000" fill="hold"/>
                                        <p:tgtEl>
                                          <p:spTgt spid="19"/>
                                        </p:tgtEl>
                                        <p:attrNameLst>
                                          <p:attrName>ppt_x</p:attrName>
                                        </p:attrNameLst>
                                      </p:cBhvr>
                                      <p:tavLst>
                                        <p:tav tm="0">
                                          <p:val>
                                            <p:strVal val="#ppt_x"/>
                                          </p:val>
                                        </p:tav>
                                        <p:tav tm="100000">
                                          <p:val>
                                            <p:strVal val="#ppt_x"/>
                                          </p:val>
                                        </p:tav>
                                      </p:tavLst>
                                    </p:anim>
                                    <p:anim calcmode="lin" valueType="num">
                                      <p:cBhvr>
                                        <p:cTn id="9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6" presetClass="exit" presetSubtype="21" fill="hold" nodeType="clickEffect">
                                  <p:stCondLst>
                                    <p:cond delay="0"/>
                                  </p:stCondLst>
                                  <p:childTnLst>
                                    <p:animEffect transition="out" filter="barn(inVertical)">
                                      <p:cBhvr>
                                        <p:cTn id="99" dur="500"/>
                                        <p:tgtEl>
                                          <p:spTgt spid="2056"/>
                                        </p:tgtEl>
                                      </p:cBhvr>
                                    </p:animEffect>
                                    <p:set>
                                      <p:cBhvr>
                                        <p:cTn id="100" dur="1" fill="hold">
                                          <p:stCondLst>
                                            <p:cond delay="499"/>
                                          </p:stCondLst>
                                        </p:cTn>
                                        <p:tgtEl>
                                          <p:spTgt spid="2056"/>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22" presetClass="entr" presetSubtype="1" fill="hold" nodeType="clickEffect">
                                  <p:stCondLst>
                                    <p:cond delay="0"/>
                                  </p:stCondLst>
                                  <p:childTnLst>
                                    <p:set>
                                      <p:cBhvr>
                                        <p:cTn id="104" dur="1" fill="hold">
                                          <p:stCondLst>
                                            <p:cond delay="0"/>
                                          </p:stCondLst>
                                        </p:cTn>
                                        <p:tgtEl>
                                          <p:spTgt spid="25"/>
                                        </p:tgtEl>
                                        <p:attrNameLst>
                                          <p:attrName>style.visibility</p:attrName>
                                        </p:attrNameLst>
                                      </p:cBhvr>
                                      <p:to>
                                        <p:strVal val="visible"/>
                                      </p:to>
                                    </p:set>
                                    <p:animEffect transition="in" filter="wipe(up)">
                                      <p:cBhvr>
                                        <p:cTn id="105" dur="500"/>
                                        <p:tgtEl>
                                          <p:spTgt spid="25"/>
                                        </p:tgtEl>
                                      </p:cBhvr>
                                    </p:animEffect>
                                  </p:childTnLst>
                                </p:cTn>
                              </p:par>
                              <p:par>
                                <p:cTn id="106" presetID="22" presetClass="entr" presetSubtype="1" fill="hold" grpId="0" nodeType="withEffect">
                                  <p:stCondLst>
                                    <p:cond delay="0"/>
                                  </p:stCondLst>
                                  <p:childTnLst>
                                    <p:set>
                                      <p:cBhvr>
                                        <p:cTn id="107" dur="1" fill="hold">
                                          <p:stCondLst>
                                            <p:cond delay="0"/>
                                          </p:stCondLst>
                                        </p:cTn>
                                        <p:tgtEl>
                                          <p:spTgt spid="32"/>
                                        </p:tgtEl>
                                        <p:attrNameLst>
                                          <p:attrName>style.visibility</p:attrName>
                                        </p:attrNameLst>
                                      </p:cBhvr>
                                      <p:to>
                                        <p:strVal val="visible"/>
                                      </p:to>
                                    </p:set>
                                    <p:animEffect transition="in" filter="wipe(up)">
                                      <p:cBhvr>
                                        <p:cTn id="108" dur="500"/>
                                        <p:tgtEl>
                                          <p:spTgt spid="32"/>
                                        </p:tgtEl>
                                      </p:cBhvr>
                                    </p:animEffect>
                                  </p:childTnLst>
                                </p:cTn>
                              </p:par>
                              <p:par>
                                <p:cTn id="109" presetID="22" presetClass="entr" presetSubtype="1" fill="hold" grpId="0" nodeType="withEffect">
                                  <p:stCondLst>
                                    <p:cond delay="0"/>
                                  </p:stCondLst>
                                  <p:childTnLst>
                                    <p:set>
                                      <p:cBhvr>
                                        <p:cTn id="110" dur="1" fill="hold">
                                          <p:stCondLst>
                                            <p:cond delay="0"/>
                                          </p:stCondLst>
                                        </p:cTn>
                                        <p:tgtEl>
                                          <p:spTgt spid="27"/>
                                        </p:tgtEl>
                                        <p:attrNameLst>
                                          <p:attrName>style.visibility</p:attrName>
                                        </p:attrNameLst>
                                      </p:cBhvr>
                                      <p:to>
                                        <p:strVal val="visible"/>
                                      </p:to>
                                    </p:set>
                                    <p:animEffect transition="in" filter="wipe(up)">
                                      <p:cBhvr>
                                        <p:cTn id="111" dur="500"/>
                                        <p:tgtEl>
                                          <p:spTgt spid="27"/>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xit" presetSubtype="32" fill="hold" grpId="1" nodeType="clickEffect">
                                  <p:stCondLst>
                                    <p:cond delay="0"/>
                                  </p:stCondLst>
                                  <p:childTnLst>
                                    <p:anim calcmode="lin" valueType="num">
                                      <p:cBhvr>
                                        <p:cTn id="115" dur="500"/>
                                        <p:tgtEl>
                                          <p:spTgt spid="34"/>
                                        </p:tgtEl>
                                        <p:attrNameLst>
                                          <p:attrName>ppt_w</p:attrName>
                                        </p:attrNameLst>
                                      </p:cBhvr>
                                      <p:tavLst>
                                        <p:tav tm="0">
                                          <p:val>
                                            <p:strVal val="ppt_w"/>
                                          </p:val>
                                        </p:tav>
                                        <p:tav tm="100000">
                                          <p:val>
                                            <p:fltVal val="0"/>
                                          </p:val>
                                        </p:tav>
                                      </p:tavLst>
                                    </p:anim>
                                    <p:anim calcmode="lin" valueType="num">
                                      <p:cBhvr>
                                        <p:cTn id="116" dur="500"/>
                                        <p:tgtEl>
                                          <p:spTgt spid="34"/>
                                        </p:tgtEl>
                                        <p:attrNameLst>
                                          <p:attrName>ppt_h</p:attrName>
                                        </p:attrNameLst>
                                      </p:cBhvr>
                                      <p:tavLst>
                                        <p:tav tm="0">
                                          <p:val>
                                            <p:strVal val="ppt_h"/>
                                          </p:val>
                                        </p:tav>
                                        <p:tav tm="100000">
                                          <p:val>
                                            <p:fltVal val="0"/>
                                          </p:val>
                                        </p:tav>
                                      </p:tavLst>
                                    </p:anim>
                                    <p:animEffect transition="out" filter="fade">
                                      <p:cBhvr>
                                        <p:cTn id="117" dur="500"/>
                                        <p:tgtEl>
                                          <p:spTgt spid="34"/>
                                        </p:tgtEl>
                                      </p:cBhvr>
                                    </p:animEffect>
                                    <p:set>
                                      <p:cBhvr>
                                        <p:cTn id="118" dur="1" fill="hold">
                                          <p:stCondLst>
                                            <p:cond delay="499"/>
                                          </p:stCondLst>
                                        </p:cTn>
                                        <p:tgtEl>
                                          <p:spTgt spid="34"/>
                                        </p:tgtEl>
                                        <p:attrNameLst>
                                          <p:attrName>style.visibility</p:attrName>
                                        </p:attrNameLst>
                                      </p:cBhvr>
                                      <p:to>
                                        <p:strVal val="hidden"/>
                                      </p:to>
                                    </p:set>
                                  </p:childTnLst>
                                </p:cTn>
                              </p:par>
                              <p:par>
                                <p:cTn id="119" presetID="53" presetClass="entr" presetSubtype="16" fill="hold" grpId="0" nodeType="withEffect">
                                  <p:stCondLst>
                                    <p:cond delay="0"/>
                                  </p:stCondLst>
                                  <p:childTnLst>
                                    <p:set>
                                      <p:cBhvr>
                                        <p:cTn id="120" dur="1" fill="hold">
                                          <p:stCondLst>
                                            <p:cond delay="0"/>
                                          </p:stCondLst>
                                        </p:cTn>
                                        <p:tgtEl>
                                          <p:spTgt spid="35"/>
                                        </p:tgtEl>
                                        <p:attrNameLst>
                                          <p:attrName>style.visibility</p:attrName>
                                        </p:attrNameLst>
                                      </p:cBhvr>
                                      <p:to>
                                        <p:strVal val="visible"/>
                                      </p:to>
                                    </p:set>
                                    <p:anim calcmode="lin" valueType="num">
                                      <p:cBhvr>
                                        <p:cTn id="121" dur="500" fill="hold"/>
                                        <p:tgtEl>
                                          <p:spTgt spid="35"/>
                                        </p:tgtEl>
                                        <p:attrNameLst>
                                          <p:attrName>ppt_w</p:attrName>
                                        </p:attrNameLst>
                                      </p:cBhvr>
                                      <p:tavLst>
                                        <p:tav tm="0">
                                          <p:val>
                                            <p:fltVal val="0"/>
                                          </p:val>
                                        </p:tav>
                                        <p:tav tm="100000">
                                          <p:val>
                                            <p:strVal val="#ppt_w"/>
                                          </p:val>
                                        </p:tav>
                                      </p:tavLst>
                                    </p:anim>
                                    <p:anim calcmode="lin" valueType="num">
                                      <p:cBhvr>
                                        <p:cTn id="122" dur="500" fill="hold"/>
                                        <p:tgtEl>
                                          <p:spTgt spid="35"/>
                                        </p:tgtEl>
                                        <p:attrNameLst>
                                          <p:attrName>ppt_h</p:attrName>
                                        </p:attrNameLst>
                                      </p:cBhvr>
                                      <p:tavLst>
                                        <p:tav tm="0">
                                          <p:val>
                                            <p:fltVal val="0"/>
                                          </p:val>
                                        </p:tav>
                                        <p:tav tm="100000">
                                          <p:val>
                                            <p:strVal val="#ppt_h"/>
                                          </p:val>
                                        </p:tav>
                                      </p:tavLst>
                                    </p:anim>
                                    <p:animEffect transition="in" filter="fade">
                                      <p:cBhvr>
                                        <p:cTn id="123" dur="500"/>
                                        <p:tgtEl>
                                          <p:spTgt spid="35"/>
                                        </p:tgtEl>
                                      </p:cBhvr>
                                    </p:animEffect>
                                  </p:childTnLst>
                                </p:cTn>
                              </p:par>
                              <p:par>
                                <p:cTn id="124" presetID="26" presetClass="entr" presetSubtype="0" fill="hold" grpId="0" nodeType="withEffect">
                                  <p:stCondLst>
                                    <p:cond delay="0"/>
                                  </p:stCondLst>
                                  <p:childTnLst>
                                    <p:set>
                                      <p:cBhvr>
                                        <p:cTn id="125" dur="1" fill="hold">
                                          <p:stCondLst>
                                            <p:cond delay="0"/>
                                          </p:stCondLst>
                                        </p:cTn>
                                        <p:tgtEl>
                                          <p:spTgt spid="16"/>
                                        </p:tgtEl>
                                        <p:attrNameLst>
                                          <p:attrName>style.visibility</p:attrName>
                                        </p:attrNameLst>
                                      </p:cBhvr>
                                      <p:to>
                                        <p:strVal val="visible"/>
                                      </p:to>
                                    </p:set>
                                    <p:animEffect transition="in" filter="wipe(down)">
                                      <p:cBhvr>
                                        <p:cTn id="126" dur="580">
                                          <p:stCondLst>
                                            <p:cond delay="0"/>
                                          </p:stCondLst>
                                        </p:cTn>
                                        <p:tgtEl>
                                          <p:spTgt spid="16"/>
                                        </p:tgtEl>
                                      </p:cBhvr>
                                    </p:animEffect>
                                    <p:anim calcmode="lin" valueType="num">
                                      <p:cBhvr>
                                        <p:cTn id="127"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2" dur="26">
                                          <p:stCondLst>
                                            <p:cond delay="650"/>
                                          </p:stCondLst>
                                        </p:cTn>
                                        <p:tgtEl>
                                          <p:spTgt spid="16"/>
                                        </p:tgtEl>
                                      </p:cBhvr>
                                      <p:to x="100000" y="60000"/>
                                    </p:animScale>
                                    <p:animScale>
                                      <p:cBhvr>
                                        <p:cTn id="133" dur="166" decel="50000">
                                          <p:stCondLst>
                                            <p:cond delay="676"/>
                                          </p:stCondLst>
                                        </p:cTn>
                                        <p:tgtEl>
                                          <p:spTgt spid="16"/>
                                        </p:tgtEl>
                                      </p:cBhvr>
                                      <p:to x="100000" y="100000"/>
                                    </p:animScale>
                                    <p:animScale>
                                      <p:cBhvr>
                                        <p:cTn id="134" dur="26">
                                          <p:stCondLst>
                                            <p:cond delay="1312"/>
                                          </p:stCondLst>
                                        </p:cTn>
                                        <p:tgtEl>
                                          <p:spTgt spid="16"/>
                                        </p:tgtEl>
                                      </p:cBhvr>
                                      <p:to x="100000" y="80000"/>
                                    </p:animScale>
                                    <p:animScale>
                                      <p:cBhvr>
                                        <p:cTn id="135" dur="166" decel="50000">
                                          <p:stCondLst>
                                            <p:cond delay="1338"/>
                                          </p:stCondLst>
                                        </p:cTn>
                                        <p:tgtEl>
                                          <p:spTgt spid="16"/>
                                        </p:tgtEl>
                                      </p:cBhvr>
                                      <p:to x="100000" y="100000"/>
                                    </p:animScale>
                                    <p:animScale>
                                      <p:cBhvr>
                                        <p:cTn id="136" dur="26">
                                          <p:stCondLst>
                                            <p:cond delay="1642"/>
                                          </p:stCondLst>
                                        </p:cTn>
                                        <p:tgtEl>
                                          <p:spTgt spid="16"/>
                                        </p:tgtEl>
                                      </p:cBhvr>
                                      <p:to x="100000" y="90000"/>
                                    </p:animScale>
                                    <p:animScale>
                                      <p:cBhvr>
                                        <p:cTn id="137" dur="166" decel="50000">
                                          <p:stCondLst>
                                            <p:cond delay="1668"/>
                                          </p:stCondLst>
                                        </p:cTn>
                                        <p:tgtEl>
                                          <p:spTgt spid="16"/>
                                        </p:tgtEl>
                                      </p:cBhvr>
                                      <p:to x="100000" y="100000"/>
                                    </p:animScale>
                                    <p:animScale>
                                      <p:cBhvr>
                                        <p:cTn id="138" dur="26">
                                          <p:stCondLst>
                                            <p:cond delay="1808"/>
                                          </p:stCondLst>
                                        </p:cTn>
                                        <p:tgtEl>
                                          <p:spTgt spid="16"/>
                                        </p:tgtEl>
                                      </p:cBhvr>
                                      <p:to x="100000" y="95000"/>
                                    </p:animScale>
                                    <p:animScale>
                                      <p:cBhvr>
                                        <p:cTn id="139" dur="166" decel="50000">
                                          <p:stCondLst>
                                            <p:cond delay="1834"/>
                                          </p:stCondLst>
                                        </p:cTn>
                                        <p:tgtEl>
                                          <p:spTgt spid="16"/>
                                        </p:tgtEl>
                                      </p:cBhvr>
                                      <p:to x="100000" y="100000"/>
                                    </p:animScale>
                                  </p:childTnLst>
                                </p:cTn>
                              </p:par>
                            </p:childTnLst>
                          </p:cTn>
                        </p:par>
                      </p:childTnLst>
                    </p:cTn>
                  </p:par>
                  <p:par>
                    <p:cTn id="140" fill="hold">
                      <p:stCondLst>
                        <p:cond delay="indefinite"/>
                      </p:stCondLst>
                      <p:childTnLst>
                        <p:par>
                          <p:cTn id="141" fill="hold">
                            <p:stCondLst>
                              <p:cond delay="0"/>
                            </p:stCondLst>
                            <p:childTnLst>
                              <p:par>
                                <p:cTn id="142" presetID="16" presetClass="exit" presetSubtype="21" fill="hold" grpId="1" nodeType="clickEffect">
                                  <p:stCondLst>
                                    <p:cond delay="0"/>
                                  </p:stCondLst>
                                  <p:childTnLst>
                                    <p:animEffect transition="out" filter="barn(inVertical)">
                                      <p:cBhvr>
                                        <p:cTn id="143" dur="500"/>
                                        <p:tgtEl>
                                          <p:spTgt spid="35"/>
                                        </p:tgtEl>
                                      </p:cBhvr>
                                    </p:animEffect>
                                    <p:set>
                                      <p:cBhvr>
                                        <p:cTn id="144" dur="1" fill="hold">
                                          <p:stCondLst>
                                            <p:cond delay="499"/>
                                          </p:stCondLst>
                                        </p:cTn>
                                        <p:tgtEl>
                                          <p:spTgt spid="35"/>
                                        </p:tgtEl>
                                        <p:attrNameLst>
                                          <p:attrName>style.visibility</p:attrName>
                                        </p:attrNameLst>
                                      </p:cBhvr>
                                      <p:to>
                                        <p:strVal val="hidden"/>
                                      </p:to>
                                    </p:set>
                                  </p:childTnLst>
                                </p:cTn>
                              </p:par>
                              <p:par>
                                <p:cTn id="145" presetID="2" presetClass="entr" presetSubtype="4" fill="hold" grpId="0" nodeType="withEffect">
                                  <p:stCondLst>
                                    <p:cond delay="0"/>
                                  </p:stCondLst>
                                  <p:childTnLst>
                                    <p:set>
                                      <p:cBhvr>
                                        <p:cTn id="146" dur="1" fill="hold">
                                          <p:stCondLst>
                                            <p:cond delay="0"/>
                                          </p:stCondLst>
                                        </p:cTn>
                                        <p:tgtEl>
                                          <p:spTgt spid="36"/>
                                        </p:tgtEl>
                                        <p:attrNameLst>
                                          <p:attrName>style.visibility</p:attrName>
                                        </p:attrNameLst>
                                      </p:cBhvr>
                                      <p:to>
                                        <p:strVal val="visible"/>
                                      </p:to>
                                    </p:set>
                                    <p:anim calcmode="lin" valueType="num">
                                      <p:cBhvr additive="base">
                                        <p:cTn id="147" dur="500" fill="hold"/>
                                        <p:tgtEl>
                                          <p:spTgt spid="36"/>
                                        </p:tgtEl>
                                        <p:attrNameLst>
                                          <p:attrName>ppt_x</p:attrName>
                                        </p:attrNameLst>
                                      </p:cBhvr>
                                      <p:tavLst>
                                        <p:tav tm="0">
                                          <p:val>
                                            <p:strVal val="#ppt_x"/>
                                          </p:val>
                                        </p:tav>
                                        <p:tav tm="100000">
                                          <p:val>
                                            <p:strVal val="#ppt_x"/>
                                          </p:val>
                                        </p:tav>
                                      </p:tavLst>
                                    </p:anim>
                                    <p:anim calcmode="lin" valueType="num">
                                      <p:cBhvr additive="base">
                                        <p:cTn id="14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3" grpId="0" animBg="1"/>
      <p:bldP spid="32" grpId="0" animBg="1"/>
      <p:bldP spid="26" grpId="0"/>
      <p:bldP spid="27" grpId="0"/>
      <p:bldP spid="31" grpId="0"/>
      <p:bldP spid="33" grpId="0"/>
      <p:bldP spid="33" grpId="1"/>
      <p:bldP spid="34" grpId="0"/>
      <p:bldP spid="34" grpId="1"/>
      <p:bldP spid="35" grpId="0"/>
      <p:bldP spid="35" grpId="1"/>
      <p:bldP spid="3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5581" y="3618890"/>
            <a:ext cx="4981044" cy="646331"/>
          </a:xfrm>
          <a:prstGeom prst="rect">
            <a:avLst/>
          </a:prstGeom>
        </p:spPr>
        <p:txBody>
          <a:bodyPr wrap="none">
            <a:spAutoFit/>
          </a:bodyPr>
          <a:lstStyle/>
          <a:p>
            <a:r>
              <a:rPr lang="vi-VN" sz="3600" dirty="0" smtClean="0">
                <a:latin typeface="+mj-lt"/>
              </a:rPr>
              <a:t>Xét </a:t>
            </a:r>
            <a:r>
              <a:rPr lang="vi-VN" sz="3600" b="1" dirty="0" smtClean="0">
                <a:solidFill>
                  <a:srgbClr val="FF0000"/>
                </a:solidFill>
                <a:latin typeface="+mj-lt"/>
              </a:rPr>
              <a:t>∆ ABC </a:t>
            </a:r>
            <a:r>
              <a:rPr lang="vi-VN" sz="3600" dirty="0" smtClean="0">
                <a:latin typeface="+mj-lt"/>
              </a:rPr>
              <a:t>và </a:t>
            </a:r>
            <a:r>
              <a:rPr lang="vi-VN" sz="3600" b="1" dirty="0" smtClean="0">
                <a:solidFill>
                  <a:srgbClr val="FF0000"/>
                </a:solidFill>
                <a:latin typeface="+mj-lt"/>
              </a:rPr>
              <a:t>∆ DEF</a:t>
            </a:r>
            <a:r>
              <a:rPr lang="vi-VN" sz="3600" dirty="0" smtClean="0">
                <a:latin typeface="+mj-lt"/>
              </a:rPr>
              <a:t>,có</a:t>
            </a:r>
            <a:r>
              <a:rPr lang="vi-VN" dirty="0" smtClean="0"/>
              <a:t>: </a:t>
            </a:r>
            <a:endParaRPr lang="vi-VN" dirty="0">
              <a:latin typeface="Times New Roman" pitchFamily="18" charset="0"/>
              <a:cs typeface="Times New Roman" pitchFamily="18" charset="0"/>
            </a:endParaRPr>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581" y="4121205"/>
            <a:ext cx="4029075" cy="957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5581" y="4631977"/>
            <a:ext cx="2609850" cy="957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4103" name="Group 4102"/>
          <p:cNvGrpSpPr/>
          <p:nvPr/>
        </p:nvGrpSpPr>
        <p:grpSpPr>
          <a:xfrm>
            <a:off x="4572000" y="4369036"/>
            <a:ext cx="4824536" cy="1940284"/>
            <a:chOff x="4572000" y="4369036"/>
            <a:chExt cx="4824536" cy="1940284"/>
          </a:xfrm>
        </p:grpSpPr>
        <p:sp>
          <p:nvSpPr>
            <p:cNvPr id="8" name="Right Brace 7"/>
            <p:cNvSpPr/>
            <p:nvPr/>
          </p:nvSpPr>
          <p:spPr>
            <a:xfrm>
              <a:off x="4572000" y="4369036"/>
              <a:ext cx="684648" cy="1940284"/>
            </a:xfrm>
            <a:prstGeom prst="rightBrac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b="1" i="1" dirty="0">
                <a:solidFill>
                  <a:srgbClr val="FF0000"/>
                </a:solidFill>
              </a:endParaRPr>
            </a:p>
          </p:txBody>
        </p:sp>
        <p:sp>
          <p:nvSpPr>
            <p:cNvPr id="11" name="TextBox 10"/>
            <p:cNvSpPr txBox="1"/>
            <p:nvPr/>
          </p:nvSpPr>
          <p:spPr>
            <a:xfrm>
              <a:off x="5917200" y="4820959"/>
              <a:ext cx="3479336" cy="1200329"/>
            </a:xfrm>
            <a:prstGeom prst="rect">
              <a:avLst/>
            </a:prstGeom>
            <a:noFill/>
          </p:spPr>
          <p:txBody>
            <a:bodyPr wrap="square" rtlCol="0">
              <a:spAutoFit/>
            </a:bodyPr>
            <a:lstStyle/>
            <a:p>
              <a:r>
                <a:rPr lang="vi-VN" sz="3600" b="1" i="1" dirty="0">
                  <a:solidFill>
                    <a:srgbClr val="7030A0"/>
                  </a:solidFill>
                  <a:latin typeface="+mj-lt"/>
                </a:rPr>
                <a:t>∆ ABC </a:t>
              </a:r>
              <a:r>
                <a:rPr lang="vi-VN" sz="3600" b="1" i="1" dirty="0" smtClean="0">
                  <a:solidFill>
                    <a:srgbClr val="7030A0"/>
                  </a:solidFill>
                  <a:latin typeface="+mj-lt"/>
                </a:rPr>
                <a:t>=∆ DEF</a:t>
              </a:r>
            </a:p>
            <a:p>
              <a:r>
                <a:rPr lang="vi-VN" sz="3600" b="1" i="1" dirty="0">
                  <a:solidFill>
                    <a:srgbClr val="7030A0"/>
                  </a:solidFill>
                  <a:latin typeface="+mj-lt"/>
                </a:rPr>
                <a:t> </a:t>
              </a:r>
              <a:r>
                <a:rPr lang="vi-VN" sz="3600" b="1" i="1" dirty="0" smtClean="0">
                  <a:solidFill>
                    <a:srgbClr val="7030A0"/>
                  </a:solidFill>
                  <a:latin typeface="+mj-lt"/>
                </a:rPr>
                <a:t>     (g.c.g)</a:t>
              </a:r>
              <a:endParaRPr lang="vi-VN" sz="3600" b="1" i="1" dirty="0">
                <a:solidFill>
                  <a:srgbClr val="7030A0"/>
                </a:solidFill>
                <a:latin typeface="+mj-lt"/>
              </a:endParaRPr>
            </a:p>
          </p:txBody>
        </p:sp>
        <p:sp>
          <p:nvSpPr>
            <p:cNvPr id="12" name="Right Arrow 11"/>
            <p:cNvSpPr/>
            <p:nvPr/>
          </p:nvSpPr>
          <p:spPr>
            <a:xfrm>
              <a:off x="5364088" y="5104950"/>
              <a:ext cx="460620" cy="48429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 name="Rectangle 1"/>
          <p:cNvSpPr/>
          <p:nvPr/>
        </p:nvSpPr>
        <p:spPr>
          <a:xfrm>
            <a:off x="55611" y="107921"/>
            <a:ext cx="2932213" cy="584775"/>
          </a:xfrm>
          <a:prstGeom prst="rect">
            <a:avLst/>
          </a:prstGeo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none" lIns="91440" tIns="45720" rIns="91440" bIns="45720">
            <a:spAutoFit/>
          </a:bodyPr>
          <a:lstStyle/>
          <a:p>
            <a:pPr algn="ctr"/>
            <a:r>
              <a:rPr lang="en-US" sz="3200" b="1" i="1" cap="all" spc="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chứng minh</a:t>
            </a:r>
            <a:endParaRPr lang="en-US" sz="3200" b="1" i="1" cap="all" spc="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grpSp>
        <p:nvGrpSpPr>
          <p:cNvPr id="32" name="Group 31"/>
          <p:cNvGrpSpPr/>
          <p:nvPr/>
        </p:nvGrpSpPr>
        <p:grpSpPr>
          <a:xfrm>
            <a:off x="5646029" y="404664"/>
            <a:ext cx="3606491" cy="2805410"/>
            <a:chOff x="5430005" y="267471"/>
            <a:chExt cx="3606491" cy="2805410"/>
          </a:xfrm>
        </p:grpSpPr>
        <p:pic>
          <p:nvPicPr>
            <p:cNvPr id="33" name="Picture 2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75410" y="1285681"/>
              <a:ext cx="513921" cy="20737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4" name="Picture 2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999567" y="1311434"/>
              <a:ext cx="450100" cy="1816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35" name="Group 34"/>
            <p:cNvGrpSpPr/>
            <p:nvPr/>
          </p:nvGrpSpPr>
          <p:grpSpPr>
            <a:xfrm>
              <a:off x="5430005" y="267471"/>
              <a:ext cx="3606491" cy="2805410"/>
              <a:chOff x="5430005" y="243947"/>
              <a:chExt cx="3606491" cy="2805410"/>
            </a:xfrm>
          </p:grpSpPr>
          <p:pic>
            <p:nvPicPr>
              <p:cNvPr id="36" name="Picture 17"/>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044139" y="243947"/>
                <a:ext cx="112037" cy="24750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7" name="Picture 18"/>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436096" y="1828123"/>
                <a:ext cx="3079104" cy="134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8" name="TextBox 37"/>
              <p:cNvSpPr txBox="1"/>
              <p:nvPr/>
            </p:nvSpPr>
            <p:spPr>
              <a:xfrm flipH="1">
                <a:off x="5458897" y="613966"/>
                <a:ext cx="1499168"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GT</a:t>
                </a:r>
                <a:endParaRPr lang="vi-VN" sz="2800" dirty="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9" name="TextBox 38"/>
                  <p:cNvSpPr txBox="1"/>
                  <p:nvPr/>
                </p:nvSpPr>
                <p:spPr>
                  <a:xfrm>
                    <a:off x="6106229" y="315955"/>
                    <a:ext cx="1135247" cy="523220"/>
                  </a:xfrm>
                  <a:prstGeom prst="rect">
                    <a:avLst/>
                  </a:prstGeom>
                  <a:noFill/>
                </p:spPr>
                <p:txBody>
                  <a:bodyPr wrap="none" rtlCol="0">
                    <a:spAutoFit/>
                  </a:bodyPr>
                  <a:lstStyle/>
                  <a:p>
                    <a14:m>
                      <m:oMath xmlns:m="http://schemas.openxmlformats.org/officeDocument/2006/math">
                        <m:r>
                          <a:rPr lang="vi-VN" sz="2800" i="1" smtClean="0">
                            <a:latin typeface="Cambria Math"/>
                            <a:ea typeface="Cambria Math"/>
                          </a:rPr>
                          <m:t>∆</m:t>
                        </m:r>
                      </m:oMath>
                    </a14:m>
                    <a:r>
                      <a:rPr lang="vi-VN" sz="2800" dirty="0" smtClean="0">
                        <a:latin typeface="+mj-lt"/>
                      </a:rPr>
                      <a:t>ABC</a:t>
                    </a:r>
                    <a:endParaRPr lang="vi-VN" sz="2800" dirty="0">
                      <a:latin typeface="+mj-lt"/>
                    </a:endParaRPr>
                  </a:p>
                </p:txBody>
              </p:sp>
            </mc:Choice>
            <mc:Fallback>
              <p:sp>
                <p:nvSpPr>
                  <p:cNvPr id="3" name="TextBox 2"/>
                  <p:cNvSpPr txBox="1">
                    <a:spLocks noRot="1" noChangeAspect="1" noMove="1" noResize="1" noEditPoints="1" noAdjustHandles="1" noChangeArrowheads="1" noChangeShapeType="1" noTextEdit="1"/>
                  </p:cNvSpPr>
                  <p:nvPr/>
                </p:nvSpPr>
                <p:spPr>
                  <a:xfrm>
                    <a:off x="6106229" y="315955"/>
                    <a:ext cx="1135247" cy="523220"/>
                  </a:xfrm>
                  <a:prstGeom prst="rect">
                    <a:avLst/>
                  </a:prstGeom>
                  <a:blipFill rotWithShape="1">
                    <a:blip r:embed="rId7" cstate="print"/>
                    <a:stretch>
                      <a:fillRect t="-11628" r="-9140" b="-31395"/>
                    </a:stretch>
                  </a:blipFill>
                </p:spPr>
                <p:txBody>
                  <a:bodyPr/>
                  <a:lstStyle/>
                  <a:p>
                    <a:r>
                      <a:rPr lang="vi-VN">
                        <a:noFill/>
                      </a:rPr>
                      <a:t> </a:t>
                    </a:r>
                  </a:p>
                </p:txBody>
              </p:sp>
            </mc:Fallback>
          </mc:AlternateContent>
          <mc:AlternateContent xmlns:mc="http://schemas.openxmlformats.org/markup-compatibility/2006">
            <mc:Choice xmlns:a14="http://schemas.microsoft.com/office/drawing/2010/main" xmlns="" Requires="a14">
              <p:sp>
                <p:nvSpPr>
                  <p:cNvPr id="40" name="TextBox 39"/>
                  <p:cNvSpPr txBox="1"/>
                  <p:nvPr/>
                </p:nvSpPr>
                <p:spPr>
                  <a:xfrm>
                    <a:off x="6111839" y="839175"/>
                    <a:ext cx="1124026"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vi-VN" sz="2800" i="1" smtClean="0">
                              <a:latin typeface="Cambria Math"/>
                              <a:ea typeface="Cambria Math"/>
                            </a:rPr>
                            <m:t>∆</m:t>
                          </m:r>
                          <m:r>
                            <m:rPr>
                              <m:sty m:val="p"/>
                            </m:rPr>
                            <a:rPr lang="vi-VN" sz="2800" b="0" i="0" smtClean="0">
                              <a:latin typeface="Cambria Math"/>
                              <a:ea typeface="Cambria Math"/>
                            </a:rPr>
                            <m:t>DEF</m:t>
                          </m:r>
                        </m:oMath>
                      </m:oMathPara>
                    </a14:m>
                    <a:endParaRPr lang="vi-VN" sz="2800" dirty="0">
                      <a:latin typeface="+mj-lt"/>
                    </a:endParaRPr>
                  </a:p>
                </p:txBody>
              </p:sp>
            </mc:Choice>
            <mc:Fallback>
              <p:sp>
                <p:nvSpPr>
                  <p:cNvPr id="4" name="TextBox 4"/>
                  <p:cNvSpPr txBox="1">
                    <a:spLocks noRot="1" noChangeAspect="1" noMove="1" noResize="1" noEditPoints="1" noAdjustHandles="1" noChangeArrowheads="1" noChangeShapeType="1" noTextEdit="1"/>
                  </p:cNvSpPr>
                  <p:nvPr/>
                </p:nvSpPr>
                <p:spPr>
                  <a:xfrm>
                    <a:off x="6111839" y="839175"/>
                    <a:ext cx="1124026" cy="523220"/>
                  </a:xfrm>
                  <a:prstGeom prst="rect">
                    <a:avLst/>
                  </a:prstGeom>
                  <a:blipFill rotWithShape="1">
                    <a:blip r:embed="rId8" cstate="print"/>
                    <a:stretch>
                      <a:fillRect/>
                    </a:stretch>
                  </a:blipFill>
                </p:spPr>
                <p:txBody>
                  <a:bodyPr/>
                  <a:lstStyle/>
                  <a:p>
                    <a:r>
                      <a:rPr lang="vi-VN">
                        <a:noFill/>
                      </a:rPr>
                      <a:t> </a:t>
                    </a:r>
                  </a:p>
                </p:txBody>
              </p:sp>
            </mc:Fallback>
          </mc:AlternateContent>
          <p:sp>
            <p:nvSpPr>
              <p:cNvPr id="41" name="TextBox 40"/>
              <p:cNvSpPr txBox="1"/>
              <p:nvPr/>
            </p:nvSpPr>
            <p:spPr>
              <a:xfrm>
                <a:off x="6091083" y="1298150"/>
                <a:ext cx="1284326" cy="523220"/>
              </a:xfrm>
              <a:prstGeom prst="rect">
                <a:avLst/>
              </a:prstGeom>
              <a:noFill/>
            </p:spPr>
            <p:txBody>
              <a:bodyPr wrap="none" rtlCol="0">
                <a:spAutoFit/>
              </a:bodyPr>
              <a:lstStyle/>
              <a:p>
                <a:r>
                  <a:rPr lang="vi-VN" sz="2800" dirty="0" smtClean="0">
                    <a:latin typeface="+mj-lt"/>
                  </a:rPr>
                  <a:t>BC=EF</a:t>
                </a:r>
                <a:endParaRPr lang="vi-VN" sz="2800" dirty="0">
                  <a:latin typeface="+mj-lt"/>
                </a:endParaRPr>
              </a:p>
            </p:txBody>
          </p:sp>
          <p:sp>
            <p:nvSpPr>
              <p:cNvPr id="42" name="TextBox 41"/>
              <p:cNvSpPr txBox="1"/>
              <p:nvPr/>
            </p:nvSpPr>
            <p:spPr>
              <a:xfrm>
                <a:off x="5430005" y="1972139"/>
                <a:ext cx="663964" cy="523220"/>
              </a:xfrm>
              <a:prstGeom prst="rect">
                <a:avLst/>
              </a:prstGeom>
              <a:noFill/>
            </p:spPr>
            <p:txBody>
              <a:bodyPr wrap="none" rtlCol="0">
                <a:spAutoFit/>
              </a:bodyPr>
              <a:lstStyle/>
              <a:p>
                <a:r>
                  <a:rPr lang="vi-VN" sz="2800" dirty="0" smtClean="0">
                    <a:latin typeface="Times New Roman" pitchFamily="18" charset="0"/>
                    <a:cs typeface="Times New Roman" pitchFamily="18" charset="0"/>
                  </a:rPr>
                  <a:t>KL</a:t>
                </a:r>
                <a:endParaRPr lang="vi-VN" sz="2800" dirty="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43" name="Rectangle 42"/>
                  <p:cNvSpPr/>
                  <p:nvPr/>
                </p:nvSpPr>
                <p:spPr>
                  <a:xfrm>
                    <a:off x="6156176" y="1972139"/>
                    <a:ext cx="2476960" cy="1077218"/>
                  </a:xfrm>
                  <a:prstGeom prst="rect">
                    <a:avLst/>
                  </a:prstGeom>
                </p:spPr>
                <p:txBody>
                  <a:bodyPr wrap="none">
                    <a:spAutoFit/>
                  </a:bodyPr>
                  <a:lstStyle/>
                  <a:p>
                    <a14:m>
                      <m:oMath xmlns:m="http://schemas.openxmlformats.org/officeDocument/2006/math">
                        <m:r>
                          <a:rPr lang="vi-VN" sz="3200" i="1" smtClean="0">
                            <a:solidFill>
                              <a:srgbClr val="FF0000"/>
                            </a:solidFill>
                            <a:latin typeface="Cambria Math"/>
                            <a:ea typeface="Cambria Math"/>
                          </a:rPr>
                          <m:t>∆</m:t>
                        </m:r>
                      </m:oMath>
                    </a14:m>
                    <a:r>
                      <a:rPr lang="vi-VN" sz="3200" dirty="0" smtClean="0">
                        <a:solidFill>
                          <a:srgbClr val="FF0000"/>
                        </a:solidFill>
                        <a:latin typeface="+mj-lt"/>
                      </a:rPr>
                      <a:t>ABC=</a:t>
                    </a:r>
                    <a14:m>
                      <m:oMath xmlns:m="http://schemas.openxmlformats.org/officeDocument/2006/math">
                        <m:r>
                          <a:rPr lang="vi-VN" sz="3200" i="1">
                            <a:solidFill>
                              <a:srgbClr val="FF0000"/>
                            </a:solidFill>
                            <a:latin typeface="Cambria Math"/>
                            <a:ea typeface="Cambria Math"/>
                          </a:rPr>
                          <m:t>∆</m:t>
                        </m:r>
                        <m:r>
                          <m:rPr>
                            <m:sty m:val="p"/>
                          </m:rPr>
                          <a:rPr lang="vi-VN" sz="3200">
                            <a:solidFill>
                              <a:srgbClr val="FF0000"/>
                            </a:solidFill>
                            <a:latin typeface="Cambria Math"/>
                            <a:ea typeface="Cambria Math"/>
                          </a:rPr>
                          <m:t>DEF</m:t>
                        </m:r>
                      </m:oMath>
                    </a14:m>
                    <a:endParaRPr lang="vi-VN" sz="3200" dirty="0">
                      <a:solidFill>
                        <a:srgbClr val="FF0000"/>
                      </a:solidFill>
                      <a:latin typeface="+mj-lt"/>
                    </a:endParaRPr>
                  </a:p>
                  <a:p>
                    <a:endParaRPr lang="vi-VN" sz="3200" dirty="0">
                      <a:solidFill>
                        <a:srgbClr val="FF0000"/>
                      </a:solidFill>
                    </a:endParaRPr>
                  </a:p>
                </p:txBody>
              </p:sp>
            </mc:Choice>
            <mc:Fallback>
              <p:sp>
                <p:nvSpPr>
                  <p:cNvPr id="43" name="Rectangle 42"/>
                  <p:cNvSpPr>
                    <a:spLocks noRot="1" noChangeAspect="1" noMove="1" noResize="1" noEditPoints="1" noAdjustHandles="1" noChangeArrowheads="1" noChangeShapeType="1" noTextEdit="1"/>
                  </p:cNvSpPr>
                  <p:nvPr/>
                </p:nvSpPr>
                <p:spPr>
                  <a:xfrm>
                    <a:off x="6156176" y="1972139"/>
                    <a:ext cx="2476960" cy="1077218"/>
                  </a:xfrm>
                  <a:prstGeom prst="rect">
                    <a:avLst/>
                  </a:prstGeom>
                  <a:blipFill rotWithShape="1">
                    <a:blip r:embed="rId9" cstate="print"/>
                    <a:stretch>
                      <a:fillRect t="-7910"/>
                    </a:stretch>
                  </a:blipFill>
                </p:spPr>
                <p:txBody>
                  <a:bodyPr/>
                  <a:lstStyle/>
                  <a:p>
                    <a:r>
                      <a:rPr lang="en-US">
                        <a:noFill/>
                      </a:rPr>
                      <a:t> </a:t>
                    </a:r>
                  </a:p>
                </p:txBody>
              </p:sp>
            </mc:Fallback>
          </mc:AlternateContent>
          <p:sp>
            <p:nvSpPr>
              <p:cNvPr id="44" name="Freeform 43"/>
              <p:cNvSpPr/>
              <p:nvPr/>
            </p:nvSpPr>
            <p:spPr>
              <a:xfrm>
                <a:off x="7411476" y="891520"/>
                <a:ext cx="454861"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mc:AlternateContent xmlns:mc="http://schemas.openxmlformats.org/markup-compatibility/2006">
            <mc:Choice xmlns:a14="http://schemas.microsoft.com/office/drawing/2010/main" xmlns="" Requires="a14">
              <p:sp>
                <p:nvSpPr>
                  <p:cNvPr id="45" name="TextBox 44"/>
                  <p:cNvSpPr txBox="1"/>
                  <p:nvPr/>
                </p:nvSpPr>
                <p:spPr>
                  <a:xfrm>
                    <a:off x="7432587" y="454946"/>
                    <a:ext cx="1027845" cy="461665"/>
                  </a:xfrm>
                  <a:prstGeom prst="rect">
                    <a:avLst/>
                  </a:prstGeom>
                  <a:noFill/>
                </p:spPr>
                <p:txBody>
                  <a:bodyPr wrap="none" rtlCol="0">
                    <a:spAutoFit/>
                  </a:bodyPr>
                  <a:lstStyle/>
                  <a:p>
                    <a:r>
                      <a:rPr lang="vi-VN" sz="2400" dirty="0" smtClean="0">
                        <a:latin typeface="+mj-lt"/>
                      </a:rPr>
                      <a:t>A=90</a:t>
                    </a:r>
                    <a14:m>
                      <m:oMath xmlns:m="http://schemas.openxmlformats.org/officeDocument/2006/math">
                        <m:r>
                          <a:rPr lang="vi-VN" sz="2400" i="1" smtClean="0">
                            <a:latin typeface="Cambria Math"/>
                            <a:ea typeface="Cambria Math"/>
                          </a:rPr>
                          <m:t>°</m:t>
                        </m:r>
                      </m:oMath>
                    </a14:m>
                    <a:endParaRPr lang="vi-VN" sz="2400" dirty="0">
                      <a:latin typeface="+mj-lt"/>
                    </a:endParaRPr>
                  </a:p>
                </p:txBody>
              </p:sp>
            </mc:Choice>
            <mc:Fallback>
              <p:sp>
                <p:nvSpPr>
                  <p:cNvPr id="45" name="TextBox 44"/>
                  <p:cNvSpPr txBox="1">
                    <a:spLocks noRot="1" noChangeAspect="1" noMove="1" noResize="1" noEditPoints="1" noAdjustHandles="1" noChangeArrowheads="1" noChangeShapeType="1" noTextEdit="1"/>
                  </p:cNvSpPr>
                  <p:nvPr/>
                </p:nvSpPr>
                <p:spPr>
                  <a:xfrm>
                    <a:off x="7432587" y="454946"/>
                    <a:ext cx="1027845" cy="461665"/>
                  </a:xfrm>
                  <a:prstGeom prst="rect">
                    <a:avLst/>
                  </a:prstGeom>
                  <a:blipFill rotWithShape="1">
                    <a:blip r:embed="rId10" cstate="print"/>
                    <a:stretch>
                      <a:fillRect l="-9524" t="-10526" b="-2894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46" name="TextBox 45"/>
                  <p:cNvSpPr txBox="1"/>
                  <p:nvPr/>
                </p:nvSpPr>
                <p:spPr>
                  <a:xfrm>
                    <a:off x="7437568" y="900730"/>
                    <a:ext cx="1574098" cy="461665"/>
                  </a:xfrm>
                  <a:prstGeom prst="rect">
                    <a:avLst/>
                  </a:prstGeom>
                  <a:noFill/>
                </p:spPr>
                <p:txBody>
                  <a:bodyPr wrap="square" rtlCol="0">
                    <a:spAutoFit/>
                  </a:bodyPr>
                  <a:lstStyle/>
                  <a:p>
                    <a:r>
                      <a:rPr lang="vi-VN" sz="2400" dirty="0">
                        <a:latin typeface="Times New Roman" pitchFamily="18" charset="0"/>
                        <a:cs typeface="Times New Roman" pitchFamily="18" charset="0"/>
                      </a:rPr>
                      <a:t>D</a:t>
                    </a:r>
                    <a:r>
                      <a:rPr lang="vi-VN" sz="2400" dirty="0" smtClean="0">
                        <a:latin typeface="Times New Roman" pitchFamily="18" charset="0"/>
                        <a:cs typeface="Times New Roman" pitchFamily="18" charset="0"/>
                      </a:rPr>
                      <a:t>=90</a:t>
                    </a:r>
                    <a14:m>
                      <m:oMath xmlns:m="http://schemas.openxmlformats.org/officeDocument/2006/math">
                        <m:r>
                          <a:rPr lang="vi-VN" sz="2400" i="1">
                            <a:latin typeface="Cambria Math"/>
                            <a:ea typeface="Cambria Math"/>
                          </a:rPr>
                          <m:t>°</m:t>
                        </m:r>
                      </m:oMath>
                    </a14:m>
                    <a:endParaRPr lang="vi-VN" sz="2400" dirty="0">
                      <a:latin typeface="Times New Roman" pitchFamily="18" charset="0"/>
                      <a:cs typeface="Times New Roman" pitchFamily="18" charset="0"/>
                    </a:endParaRPr>
                  </a:p>
                </p:txBody>
              </p:sp>
            </mc:Choice>
            <mc:Fallback>
              <p:sp>
                <p:nvSpPr>
                  <p:cNvPr id="7" name="TextBox 19"/>
                  <p:cNvSpPr txBox="1">
                    <a:spLocks noRot="1" noChangeAspect="1" noMove="1" noResize="1" noEditPoints="1" noAdjustHandles="1" noChangeArrowheads="1" noChangeShapeType="1" noTextEdit="1"/>
                  </p:cNvSpPr>
                  <p:nvPr/>
                </p:nvSpPr>
                <p:spPr>
                  <a:xfrm>
                    <a:off x="7437568" y="900730"/>
                    <a:ext cx="1574098" cy="461665"/>
                  </a:xfrm>
                  <a:prstGeom prst="rect">
                    <a:avLst/>
                  </a:prstGeom>
                  <a:blipFill rotWithShape="1">
                    <a:blip r:embed="rId11" cstate="print"/>
                    <a:stretch>
                      <a:fillRect l="-5814" t="-10667" b="-30667"/>
                    </a:stretch>
                  </a:blipFill>
                </p:spPr>
                <p:txBody>
                  <a:bodyPr/>
                  <a:lstStyle/>
                  <a:p>
                    <a:r>
                      <a:rPr lang="vi-VN">
                        <a:noFill/>
                      </a:rPr>
                      <a:t> </a:t>
                    </a:r>
                  </a:p>
                </p:txBody>
              </p:sp>
            </mc:Fallback>
          </mc:AlternateContent>
          <p:sp>
            <p:nvSpPr>
              <p:cNvPr id="47" name="TextBox 46"/>
              <p:cNvSpPr txBox="1"/>
              <p:nvPr/>
            </p:nvSpPr>
            <p:spPr>
              <a:xfrm>
                <a:off x="7462398" y="1287627"/>
                <a:ext cx="1574098" cy="461665"/>
              </a:xfrm>
              <a:prstGeom prst="rect">
                <a:avLst/>
              </a:prstGeom>
              <a:noFill/>
            </p:spPr>
            <p:txBody>
              <a:bodyPr wrap="square" rtlCol="0">
                <a:spAutoFit/>
              </a:bodyPr>
              <a:lstStyle/>
              <a:p>
                <a:r>
                  <a:rPr lang="vi-VN" sz="2400" dirty="0" smtClean="0">
                    <a:latin typeface="+mj-lt"/>
                  </a:rPr>
                  <a:t>B = E</a:t>
                </a:r>
                <a:endParaRPr lang="vi-VN" sz="2400" dirty="0">
                  <a:latin typeface="+mj-lt"/>
                </a:endParaRPr>
              </a:p>
            </p:txBody>
          </p:sp>
          <p:sp>
            <p:nvSpPr>
              <p:cNvPr id="48" name="Freeform 47"/>
              <p:cNvSpPr/>
              <p:nvPr/>
            </p:nvSpPr>
            <p:spPr>
              <a:xfrm>
                <a:off x="7432587" y="417947"/>
                <a:ext cx="454861"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p:grpSp>
      </p:grpSp>
      <p:grpSp>
        <p:nvGrpSpPr>
          <p:cNvPr id="6" name="Group 5"/>
          <p:cNvGrpSpPr/>
          <p:nvPr/>
        </p:nvGrpSpPr>
        <p:grpSpPr>
          <a:xfrm>
            <a:off x="133573" y="5203066"/>
            <a:ext cx="5184576" cy="1754326"/>
            <a:chOff x="145899" y="5183897"/>
            <a:chExt cx="5184576" cy="1754326"/>
          </a:xfrm>
        </p:grpSpPr>
        <p:sp>
          <p:nvSpPr>
            <p:cNvPr id="13" name="Rectangle 12"/>
            <p:cNvSpPr/>
            <p:nvPr/>
          </p:nvSpPr>
          <p:spPr>
            <a:xfrm>
              <a:off x="145899" y="5183897"/>
              <a:ext cx="5184576" cy="1754326"/>
            </a:xfrm>
            <a:prstGeom prst="rect">
              <a:avLst/>
            </a:prstGeom>
          </p:spPr>
          <p:txBody>
            <a:bodyPr wrap="square">
              <a:spAutoFit/>
            </a:bodyPr>
            <a:lstStyle/>
            <a:p>
              <a:r>
                <a:rPr lang="en-US" sz="3600" smtClean="0">
                  <a:latin typeface="+mj-lt"/>
                </a:rPr>
                <a:t> </a:t>
              </a:r>
              <a:r>
                <a:rPr lang="en-US" sz="3600" smtClean="0">
                  <a:latin typeface="Times New Roman" pitchFamily="18" charset="0"/>
                  <a:cs typeface="Times New Roman" pitchFamily="18" charset="0"/>
                </a:rPr>
                <a:t> Góc </a:t>
              </a:r>
              <a:r>
                <a:rPr lang="vi-VN" sz="3600" smtClean="0">
                  <a:latin typeface="+mj-lt"/>
                </a:rPr>
                <a:t>C=</a:t>
              </a:r>
              <a:r>
                <a:rPr lang="en-US" sz="3600" smtClean="0">
                  <a:latin typeface="+mj-lt"/>
                </a:rPr>
                <a:t> </a:t>
              </a:r>
              <a:r>
                <a:rPr lang="en-US" sz="3600" smtClean="0">
                  <a:latin typeface="Times New Roman" pitchFamily="18" charset="0"/>
                  <a:cs typeface="Times New Roman" pitchFamily="18" charset="0"/>
                </a:rPr>
                <a:t>góc</a:t>
              </a:r>
              <a:r>
                <a:rPr lang="vi-VN" sz="3600" smtClean="0">
                  <a:latin typeface="+mj-lt"/>
                </a:rPr>
                <a:t> F</a:t>
              </a:r>
              <a:endParaRPr lang="vi-VN" sz="3600" dirty="0" smtClean="0">
                <a:latin typeface="+mj-lt"/>
              </a:endParaRPr>
            </a:p>
            <a:p>
              <a:r>
                <a:rPr lang="vi-VN" sz="3600" smtClean="0">
                  <a:latin typeface="+mj-lt"/>
                </a:rPr>
                <a:t>(</a:t>
              </a:r>
              <a:r>
                <a:rPr lang="en-US" sz="3600" smtClean="0">
                  <a:latin typeface="+mj-lt"/>
                </a:rPr>
                <a:t> </a:t>
              </a:r>
              <a:r>
                <a:rPr lang="vi-VN" sz="3600" smtClean="0">
                  <a:latin typeface="+mj-lt"/>
                </a:rPr>
                <a:t>C</a:t>
              </a:r>
              <a:r>
                <a:rPr lang="en-US" sz="3600" smtClean="0">
                  <a:latin typeface="+mj-lt"/>
                </a:rPr>
                <a:t> </a:t>
              </a:r>
              <a:r>
                <a:rPr lang="vi-VN" sz="3600" smtClean="0">
                  <a:latin typeface="+mj-lt"/>
                </a:rPr>
                <a:t>=90°- B</a:t>
              </a:r>
              <a:r>
                <a:rPr lang="en-US" sz="3600" smtClean="0">
                  <a:latin typeface="+mj-lt"/>
                </a:rPr>
                <a:t>; </a:t>
              </a:r>
              <a:r>
                <a:rPr lang="vi-VN" sz="3600" smtClean="0">
                  <a:latin typeface="+mj-lt"/>
                </a:rPr>
                <a:t>F=90°-</a:t>
              </a:r>
              <a:r>
                <a:rPr lang="en-US" sz="3600" smtClean="0">
                  <a:latin typeface="+mj-lt"/>
                </a:rPr>
                <a:t> </a:t>
              </a:r>
              <a:r>
                <a:rPr lang="vi-VN" sz="3600" smtClean="0">
                  <a:latin typeface="+mj-lt"/>
                </a:rPr>
                <a:t>E</a:t>
              </a:r>
              <a:r>
                <a:rPr lang="en-US" sz="3600" smtClean="0">
                  <a:latin typeface="+mj-lt"/>
                </a:rPr>
                <a:t> </a:t>
              </a:r>
              <a:r>
                <a:rPr lang="vi-VN" sz="3600" smtClean="0">
                  <a:latin typeface="+mj-lt"/>
                </a:rPr>
                <a:t>)</a:t>
              </a:r>
              <a:endParaRPr lang="vi-VN" sz="3600" dirty="0" smtClean="0">
                <a:latin typeface="+mj-lt"/>
              </a:endParaRPr>
            </a:p>
            <a:p>
              <a:endParaRPr lang="vi-VN" sz="3600" dirty="0">
                <a:latin typeface="+mj-lt"/>
              </a:endParaRPr>
            </a:p>
          </p:txBody>
        </p:sp>
        <p:sp>
          <p:nvSpPr>
            <p:cNvPr id="54" name="Freeform 53"/>
            <p:cNvSpPr/>
            <p:nvPr/>
          </p:nvSpPr>
          <p:spPr>
            <a:xfrm>
              <a:off x="2051720" y="5775445"/>
              <a:ext cx="281450"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p:sp>
          <p:nvSpPr>
            <p:cNvPr id="57" name="Freeform 56"/>
            <p:cNvSpPr/>
            <p:nvPr/>
          </p:nvSpPr>
          <p:spPr>
            <a:xfrm>
              <a:off x="2597462" y="5756561"/>
              <a:ext cx="281450"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p:sp>
          <p:nvSpPr>
            <p:cNvPr id="58" name="Freeform 57"/>
            <p:cNvSpPr/>
            <p:nvPr/>
          </p:nvSpPr>
          <p:spPr>
            <a:xfrm>
              <a:off x="546291" y="5734636"/>
              <a:ext cx="281450"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p:sp>
          <p:nvSpPr>
            <p:cNvPr id="59" name="Freeform 58"/>
            <p:cNvSpPr/>
            <p:nvPr/>
          </p:nvSpPr>
          <p:spPr>
            <a:xfrm>
              <a:off x="4028150" y="5764289"/>
              <a:ext cx="281450"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p:grpSp>
      <p:grpSp>
        <p:nvGrpSpPr>
          <p:cNvPr id="4099" name="Group 4098"/>
          <p:cNvGrpSpPr/>
          <p:nvPr/>
        </p:nvGrpSpPr>
        <p:grpSpPr>
          <a:xfrm>
            <a:off x="539552" y="707057"/>
            <a:ext cx="2276423" cy="2937967"/>
            <a:chOff x="539552" y="707057"/>
            <a:chExt cx="2276423" cy="2937967"/>
          </a:xfrm>
        </p:grpSpPr>
        <p:grpSp>
          <p:nvGrpSpPr>
            <p:cNvPr id="10" name="Group 9"/>
            <p:cNvGrpSpPr/>
            <p:nvPr/>
          </p:nvGrpSpPr>
          <p:grpSpPr>
            <a:xfrm>
              <a:off x="539552" y="707057"/>
              <a:ext cx="2276423" cy="2937967"/>
              <a:chOff x="539552" y="707057"/>
              <a:chExt cx="2276423" cy="2937967"/>
            </a:xfrm>
          </p:grpSpPr>
          <p:grpSp>
            <p:nvGrpSpPr>
              <p:cNvPr id="14" name="Group 13"/>
              <p:cNvGrpSpPr/>
              <p:nvPr/>
            </p:nvGrpSpPr>
            <p:grpSpPr>
              <a:xfrm>
                <a:off x="539552" y="707057"/>
                <a:ext cx="2276423" cy="2937967"/>
                <a:chOff x="660791" y="818"/>
                <a:chExt cx="2654930" cy="3233481"/>
              </a:xfrm>
            </p:grpSpPr>
            <p:pic>
              <p:nvPicPr>
                <p:cNvPr id="15" name="Picture 2"/>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1174531" y="356469"/>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1199768" y="332656"/>
                  <a:ext cx="1633537" cy="2554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Picture 6"/>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1174531" y="2764706"/>
                  <a:ext cx="1597025" cy="122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 name="Picture 10"/>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rot="167790">
                  <a:off x="661437" y="818"/>
                  <a:ext cx="704862" cy="7070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 name="Picture 11"/>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660791" y="2527202"/>
                  <a:ext cx="723368" cy="7070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12"/>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2605812" y="2441790"/>
                  <a:ext cx="709909" cy="7070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 name="Picture 9"/>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1237531" y="2564904"/>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cxnSp>
            <p:nvCxnSpPr>
              <p:cNvPr id="71" name="Straight Connector 70"/>
              <p:cNvCxnSpPr/>
              <p:nvPr/>
            </p:nvCxnSpPr>
            <p:spPr>
              <a:xfrm flipV="1">
                <a:off x="1619672" y="2126827"/>
                <a:ext cx="242985" cy="170438"/>
              </a:xfrm>
              <a:prstGeom prst="line">
                <a:avLst/>
              </a:prstGeom>
            </p:spPr>
            <p:style>
              <a:lnRef idx="2">
                <a:schemeClr val="dk1"/>
              </a:lnRef>
              <a:fillRef idx="0">
                <a:schemeClr val="dk1"/>
              </a:fillRef>
              <a:effectRef idx="1">
                <a:schemeClr val="dk1"/>
              </a:effectRef>
              <a:fontRef idx="minor">
                <a:schemeClr val="tx1"/>
              </a:fontRef>
            </p:style>
          </p:cxnSp>
        </p:grpSp>
        <p:sp>
          <p:nvSpPr>
            <p:cNvPr id="4097" name="Arc 4096"/>
            <p:cNvSpPr/>
            <p:nvPr/>
          </p:nvSpPr>
          <p:spPr>
            <a:xfrm rot="6997805">
              <a:off x="901079" y="1121622"/>
              <a:ext cx="414518" cy="420295"/>
            </a:xfrm>
            <a:prstGeom prst="arc">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grpSp>
      <p:grpSp>
        <p:nvGrpSpPr>
          <p:cNvPr id="4102" name="Group 4101"/>
          <p:cNvGrpSpPr/>
          <p:nvPr/>
        </p:nvGrpSpPr>
        <p:grpSpPr>
          <a:xfrm>
            <a:off x="3079268" y="666418"/>
            <a:ext cx="2377312" cy="2978606"/>
            <a:chOff x="3079268" y="666418"/>
            <a:chExt cx="2377312" cy="2978606"/>
          </a:xfrm>
        </p:grpSpPr>
        <p:grpSp>
          <p:nvGrpSpPr>
            <p:cNvPr id="4096" name="Group 4095"/>
            <p:cNvGrpSpPr/>
            <p:nvPr/>
          </p:nvGrpSpPr>
          <p:grpSpPr>
            <a:xfrm>
              <a:off x="3079268" y="666418"/>
              <a:ext cx="2377312" cy="2978606"/>
              <a:chOff x="3079268" y="666418"/>
              <a:chExt cx="2377312" cy="2978606"/>
            </a:xfrm>
          </p:grpSpPr>
          <p:grpSp>
            <p:nvGrpSpPr>
              <p:cNvPr id="22" name="Group 21"/>
              <p:cNvGrpSpPr/>
              <p:nvPr/>
            </p:nvGrpSpPr>
            <p:grpSpPr>
              <a:xfrm rot="5400000">
                <a:off x="2778621" y="967065"/>
                <a:ext cx="2978606" cy="2377312"/>
                <a:chOff x="4262503" y="588770"/>
                <a:chExt cx="3241611" cy="2641529"/>
              </a:xfrm>
            </p:grpSpPr>
            <p:grpSp>
              <p:nvGrpSpPr>
                <p:cNvPr id="23" name="Group 22"/>
                <p:cNvGrpSpPr/>
                <p:nvPr/>
              </p:nvGrpSpPr>
              <p:grpSpPr>
                <a:xfrm rot="16200000">
                  <a:off x="4585022" y="266251"/>
                  <a:ext cx="2581107" cy="3226146"/>
                  <a:chOff x="3102939" y="388618"/>
                  <a:chExt cx="2581107" cy="3226146"/>
                </a:xfrm>
              </p:grpSpPr>
              <p:grpSp>
                <p:nvGrpSpPr>
                  <p:cNvPr id="25" name="Group 24"/>
                  <p:cNvGrpSpPr/>
                  <p:nvPr/>
                </p:nvGrpSpPr>
                <p:grpSpPr>
                  <a:xfrm>
                    <a:off x="3102939" y="388618"/>
                    <a:ext cx="2059625" cy="2896366"/>
                    <a:chOff x="2980553" y="-23456"/>
                    <a:chExt cx="2059625" cy="2896366"/>
                  </a:xfrm>
                </p:grpSpPr>
                <p:pic>
                  <p:nvPicPr>
                    <p:cNvPr id="27" name="Picture 3"/>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3460226" y="315955"/>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5"/>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3442104" y="315954"/>
                      <a:ext cx="1598074" cy="2498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9" name="Picture 7"/>
                    <p:cNvPicPr>
                      <a:picLocks noChangeAspect="1" noChangeArrowheads="1"/>
                    </p:cNvPicPr>
                    <p:nvPr/>
                  </p:nvPicPr>
                  <p:blipFill>
                    <a:blip r:embed="rId19" cstate="print">
                      <a:extLst>
                        <a:ext uri="{28A0092B-C50C-407E-A947-70E740481C1C}">
                          <a14:useLocalDpi xmlns:a14="http://schemas.microsoft.com/office/drawing/2010/main" xmlns="" val="0"/>
                        </a:ext>
                      </a:extLst>
                    </a:blip>
                    <a:srcRect/>
                    <a:stretch>
                      <a:fillRect/>
                    </a:stretch>
                  </p:blipFill>
                  <p:spPr bwMode="auto">
                    <a:xfrm>
                      <a:off x="3441507" y="2750545"/>
                      <a:ext cx="1598670" cy="122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 name="Picture 9"/>
                    <p:cNvPicPr>
                      <a:picLocks noChangeAspect="1" noChangeArrowheads="1"/>
                    </p:cNvPicPr>
                    <p:nvPr/>
                  </p:nvPicPr>
                  <p:blipFill>
                    <a:blip r:embed="rId20" cstate="print">
                      <a:extLst>
                        <a:ext uri="{28A0092B-C50C-407E-A947-70E740481C1C}">
                          <a14:useLocalDpi xmlns:a14="http://schemas.microsoft.com/office/drawing/2010/main" xmlns="" val="0"/>
                        </a:ext>
                      </a:extLst>
                    </a:blip>
                    <a:srcRect/>
                    <a:stretch>
                      <a:fillRect/>
                    </a:stretch>
                  </p:blipFill>
                  <p:spPr bwMode="auto">
                    <a:xfrm>
                      <a:off x="3513511" y="2518299"/>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1" name="Picture 13"/>
                    <p:cNvPicPr>
                      <a:picLocks noChangeAspect="1" noChangeArrowheads="1"/>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2980553" y="-23456"/>
                      <a:ext cx="659674" cy="778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26" name="Picture 15"/>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4962781" y="2974700"/>
                    <a:ext cx="721265" cy="6400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24" name="Picture 14"/>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rot="16200000">
                  <a:off x="6785447" y="2511633"/>
                  <a:ext cx="703437" cy="7338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cxnSp>
            <p:nvCxnSpPr>
              <p:cNvPr id="9" name="Straight Connector 8"/>
              <p:cNvCxnSpPr/>
              <p:nvPr/>
            </p:nvCxnSpPr>
            <p:spPr>
              <a:xfrm flipV="1">
                <a:off x="4211960" y="2116107"/>
                <a:ext cx="242985" cy="170438"/>
              </a:xfrm>
              <a:prstGeom prst="line">
                <a:avLst/>
              </a:prstGeom>
            </p:spPr>
            <p:style>
              <a:lnRef idx="2">
                <a:schemeClr val="dk1"/>
              </a:lnRef>
              <a:fillRef idx="0">
                <a:schemeClr val="dk1"/>
              </a:fillRef>
              <a:effectRef idx="1">
                <a:schemeClr val="dk1"/>
              </a:effectRef>
              <a:fontRef idx="minor">
                <a:schemeClr val="tx1"/>
              </a:fontRef>
            </p:style>
          </p:cxnSp>
        </p:grpSp>
        <p:sp>
          <p:nvSpPr>
            <p:cNvPr id="75" name="Arc 74"/>
            <p:cNvSpPr/>
            <p:nvPr/>
          </p:nvSpPr>
          <p:spPr>
            <a:xfrm rot="6997805">
              <a:off x="3507922" y="1211193"/>
              <a:ext cx="414518" cy="420295"/>
            </a:xfrm>
            <a:prstGeom prst="arc">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xmlns="" val="1481573657"/>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500" fill="hold"/>
                                        <p:tgtEl>
                                          <p:spTgt spid="4099"/>
                                        </p:tgtEl>
                                        <p:attrNameLst>
                                          <p:attrName>ppt_w</p:attrName>
                                        </p:attrNameLst>
                                      </p:cBhvr>
                                      <p:tavLst>
                                        <p:tav tm="0">
                                          <p:val>
                                            <p:fltVal val="0"/>
                                          </p:val>
                                        </p:tav>
                                        <p:tav tm="100000">
                                          <p:val>
                                            <p:strVal val="#ppt_w"/>
                                          </p:val>
                                        </p:tav>
                                      </p:tavLst>
                                    </p:anim>
                                    <p:anim calcmode="lin" valueType="num">
                                      <p:cBhvr>
                                        <p:cTn id="8" dur="500" fill="hold"/>
                                        <p:tgtEl>
                                          <p:spTgt spid="4099"/>
                                        </p:tgtEl>
                                        <p:attrNameLst>
                                          <p:attrName>ppt_h</p:attrName>
                                        </p:attrNameLst>
                                      </p:cBhvr>
                                      <p:tavLst>
                                        <p:tav tm="0">
                                          <p:val>
                                            <p:fltVal val="0"/>
                                          </p:val>
                                        </p:tav>
                                        <p:tav tm="100000">
                                          <p:val>
                                            <p:strVal val="#ppt_h"/>
                                          </p:val>
                                        </p:tav>
                                      </p:tavLst>
                                    </p:anim>
                                    <p:animEffect transition="in" filter="fade">
                                      <p:cBhvr>
                                        <p:cTn id="9" dur="500"/>
                                        <p:tgtEl>
                                          <p:spTgt spid="4099"/>
                                        </p:tgtEl>
                                      </p:cBhvr>
                                    </p:animEffect>
                                  </p:childTnLst>
                                </p:cTn>
                              </p:par>
                              <p:par>
                                <p:cTn id="10" presetID="53" presetClass="entr" presetSubtype="16" fill="hold" nodeType="withEffect">
                                  <p:stCondLst>
                                    <p:cond delay="0"/>
                                  </p:stCondLst>
                                  <p:childTnLst>
                                    <p:set>
                                      <p:cBhvr>
                                        <p:cTn id="11" dur="1" fill="hold">
                                          <p:stCondLst>
                                            <p:cond delay="0"/>
                                          </p:stCondLst>
                                        </p:cTn>
                                        <p:tgtEl>
                                          <p:spTgt spid="4102"/>
                                        </p:tgtEl>
                                        <p:attrNameLst>
                                          <p:attrName>style.visibility</p:attrName>
                                        </p:attrNameLst>
                                      </p:cBhvr>
                                      <p:to>
                                        <p:strVal val="visible"/>
                                      </p:to>
                                    </p:set>
                                    <p:anim calcmode="lin" valueType="num">
                                      <p:cBhvr>
                                        <p:cTn id="12" dur="500" fill="hold"/>
                                        <p:tgtEl>
                                          <p:spTgt spid="4102"/>
                                        </p:tgtEl>
                                        <p:attrNameLst>
                                          <p:attrName>ppt_w</p:attrName>
                                        </p:attrNameLst>
                                      </p:cBhvr>
                                      <p:tavLst>
                                        <p:tav tm="0">
                                          <p:val>
                                            <p:fltVal val="0"/>
                                          </p:val>
                                        </p:tav>
                                        <p:tav tm="100000">
                                          <p:val>
                                            <p:strVal val="#ppt_w"/>
                                          </p:val>
                                        </p:tav>
                                      </p:tavLst>
                                    </p:anim>
                                    <p:anim calcmode="lin" valueType="num">
                                      <p:cBhvr>
                                        <p:cTn id="13" dur="500" fill="hold"/>
                                        <p:tgtEl>
                                          <p:spTgt spid="4102"/>
                                        </p:tgtEl>
                                        <p:attrNameLst>
                                          <p:attrName>ppt_h</p:attrName>
                                        </p:attrNameLst>
                                      </p:cBhvr>
                                      <p:tavLst>
                                        <p:tav tm="0">
                                          <p:val>
                                            <p:fltVal val="0"/>
                                          </p:val>
                                        </p:tav>
                                        <p:tav tm="100000">
                                          <p:val>
                                            <p:strVal val="#ppt_h"/>
                                          </p:val>
                                        </p:tav>
                                      </p:tavLst>
                                    </p:anim>
                                    <p:animEffect transition="in" filter="fade">
                                      <p:cBhvr>
                                        <p:cTn id="14" dur="500"/>
                                        <p:tgtEl>
                                          <p:spTgt spid="4102"/>
                                        </p:tgtEl>
                                      </p:cBhvr>
                                    </p:animEffect>
                                  </p:childTnLst>
                                </p:cTn>
                              </p:par>
                              <p:par>
                                <p:cTn id="15" presetID="14" presetClass="entr" presetSubtype="1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randombar(horizontal)">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2000"/>
                                        <p:tgtEl>
                                          <p:spTgt spid="6"/>
                                        </p:tgtEl>
                                      </p:cBhvr>
                                    </p:animEffect>
                                  </p:childTnLst>
                                </p:cTn>
                              </p:par>
                              <p:par>
                                <p:cTn id="29" presetID="6" presetClass="entr" presetSubtype="16" fill="hold" nodeType="withEffect">
                                  <p:stCondLst>
                                    <p:cond delay="0"/>
                                  </p:stCondLst>
                                  <p:childTnLst>
                                    <p:set>
                                      <p:cBhvr>
                                        <p:cTn id="30" dur="1" fill="hold">
                                          <p:stCondLst>
                                            <p:cond delay="0"/>
                                          </p:stCondLst>
                                        </p:cTn>
                                        <p:tgtEl>
                                          <p:spTgt spid="4101"/>
                                        </p:tgtEl>
                                        <p:attrNameLst>
                                          <p:attrName>style.visibility</p:attrName>
                                        </p:attrNameLst>
                                      </p:cBhvr>
                                      <p:to>
                                        <p:strVal val="visible"/>
                                      </p:to>
                                    </p:set>
                                    <p:animEffect transition="in" filter="circle(in)">
                                      <p:cBhvr>
                                        <p:cTn id="31" dur="2000"/>
                                        <p:tgtEl>
                                          <p:spTgt spid="4101"/>
                                        </p:tgtEl>
                                      </p:cBhvr>
                                    </p:animEffect>
                                  </p:childTnLst>
                                </p:cTn>
                              </p:par>
                              <p:par>
                                <p:cTn id="32" presetID="6" presetClass="entr" presetSubtype="16" fill="hold" nodeType="withEffect">
                                  <p:stCondLst>
                                    <p:cond delay="0"/>
                                  </p:stCondLst>
                                  <p:childTnLst>
                                    <p:set>
                                      <p:cBhvr>
                                        <p:cTn id="33" dur="1" fill="hold">
                                          <p:stCondLst>
                                            <p:cond delay="0"/>
                                          </p:stCondLst>
                                        </p:cTn>
                                        <p:tgtEl>
                                          <p:spTgt spid="4100"/>
                                        </p:tgtEl>
                                        <p:attrNameLst>
                                          <p:attrName>style.visibility</p:attrName>
                                        </p:attrNameLst>
                                      </p:cBhvr>
                                      <p:to>
                                        <p:strVal val="visible"/>
                                      </p:to>
                                    </p:set>
                                    <p:animEffect transition="in" filter="circle(in)">
                                      <p:cBhvr>
                                        <p:cTn id="34" dur="2000"/>
                                        <p:tgtEl>
                                          <p:spTgt spid="4100"/>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3.05556E-6 3.7037E-7 L 0.28507 0.0044 " pathEditMode="relative" rAng="0" ptsTypes="AA">
                                      <p:cBhvr>
                                        <p:cTn id="38" dur="2000" fill="hold"/>
                                        <p:tgtEl>
                                          <p:spTgt spid="4099"/>
                                        </p:tgtEl>
                                        <p:attrNameLst>
                                          <p:attrName>ppt_x</p:attrName>
                                          <p:attrName>ppt_y</p:attrName>
                                        </p:attrNameLst>
                                      </p:cBhvr>
                                      <p:rCtr x="14253" y="208"/>
                                    </p:animMotion>
                                  </p:childTnLst>
                                </p:cTn>
                              </p:par>
                              <p:par>
                                <p:cTn id="39" presetID="6" presetClass="entr" presetSubtype="16" fill="hold" nodeType="withEffect">
                                  <p:stCondLst>
                                    <p:cond delay="0"/>
                                  </p:stCondLst>
                                  <p:childTnLst>
                                    <p:set>
                                      <p:cBhvr>
                                        <p:cTn id="40" dur="1" fill="hold">
                                          <p:stCondLst>
                                            <p:cond delay="0"/>
                                          </p:stCondLst>
                                        </p:cTn>
                                        <p:tgtEl>
                                          <p:spTgt spid="4103"/>
                                        </p:tgtEl>
                                        <p:attrNameLst>
                                          <p:attrName>style.visibility</p:attrName>
                                        </p:attrNameLst>
                                      </p:cBhvr>
                                      <p:to>
                                        <p:strVal val="visible"/>
                                      </p:to>
                                    </p:set>
                                    <p:animEffect transition="in" filter="circle(in)">
                                      <p:cBhvr>
                                        <p:cTn id="41" dur="20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3284984"/>
            <a:ext cx="9036496" cy="3170099"/>
          </a:xfrm>
          <a:prstGeom prst="rect">
            <a:avLst/>
          </a:prstGeom>
          <a:noFill/>
        </p:spPr>
        <p:txBody>
          <a:bodyPr wrap="square" rtlCol="0">
            <a:spAutoFit/>
          </a:bodyPr>
          <a:lstStyle/>
          <a:p>
            <a:r>
              <a:rPr lang="en-US" sz="4000" smtClean="0">
                <a:solidFill>
                  <a:srgbClr val="FF0000"/>
                </a:solidFill>
                <a:latin typeface="+mj-lt"/>
              </a:rPr>
              <a:t>    </a:t>
            </a:r>
            <a:r>
              <a:rPr lang="vi-VN" sz="4000" b="1" u="sng" smtClean="0">
                <a:solidFill>
                  <a:srgbClr val="FF0000"/>
                </a:solidFill>
                <a:effectLst>
                  <a:outerShdw blurRad="38100" dist="38100" dir="2700000" algn="tl">
                    <a:srgbClr val="000000">
                      <a:alpha val="43137"/>
                    </a:srgbClr>
                  </a:outerShdw>
                </a:effectLst>
                <a:latin typeface="+mj-lt"/>
              </a:rPr>
              <a:t>Hệ </a:t>
            </a:r>
            <a:r>
              <a:rPr lang="vi-VN" sz="4000" b="1" u="sng" dirty="0" smtClean="0">
                <a:solidFill>
                  <a:srgbClr val="FF0000"/>
                </a:solidFill>
                <a:effectLst>
                  <a:outerShdw blurRad="38100" dist="38100" dir="2700000" algn="tl">
                    <a:srgbClr val="000000">
                      <a:alpha val="43137"/>
                    </a:srgbClr>
                  </a:outerShdw>
                </a:effectLst>
                <a:latin typeface="+mj-lt"/>
              </a:rPr>
              <a:t>quả 2</a:t>
            </a:r>
            <a:r>
              <a:rPr lang="vi-VN" sz="4000" b="1" i="1" dirty="0" smtClean="0">
                <a:solidFill>
                  <a:srgbClr val="FF0000"/>
                </a:solidFill>
                <a:latin typeface="+mj-lt"/>
              </a:rPr>
              <a:t>:</a:t>
            </a:r>
            <a:r>
              <a:rPr lang="vi-VN" sz="4000" b="1" i="1" dirty="0" smtClean="0">
                <a:latin typeface="+mj-lt"/>
              </a:rPr>
              <a:t>Nếu cạnh huyền và một góc nhọn của tam giác vuông này bằng cạnh huyền và một góc nhọn của tam giác vuông kia thì hai tam giác vuông đó bằng nhau.</a:t>
            </a:r>
            <a:endParaRPr lang="vi-VN" sz="4000" b="1" i="1" dirty="0">
              <a:solidFill>
                <a:srgbClr val="FF0000"/>
              </a:solidFill>
              <a:latin typeface="+mj-lt"/>
            </a:endParaRPr>
          </a:p>
        </p:txBody>
      </p:sp>
      <p:sp>
        <p:nvSpPr>
          <p:cNvPr id="41" name="TextBox 40"/>
          <p:cNvSpPr txBox="1"/>
          <p:nvPr/>
        </p:nvSpPr>
        <p:spPr>
          <a:xfrm>
            <a:off x="141392" y="128826"/>
            <a:ext cx="2088232" cy="707886"/>
          </a:xfrm>
          <a:prstGeom prst="rect">
            <a:avLst/>
          </a:prstGeom>
          <a:solidFill>
            <a:srgbClr val="FFFF00"/>
          </a:solidFill>
          <a:ln>
            <a:noFill/>
            <a:prstDash val="sysDash"/>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dk1"/>
          </a:lnRef>
          <a:fillRef idx="1">
            <a:schemeClr val="lt1"/>
          </a:fillRef>
          <a:effectRef idx="0">
            <a:schemeClr val="dk1"/>
          </a:effectRef>
          <a:fontRef idx="minor">
            <a:schemeClr val="dk1"/>
          </a:fontRef>
        </p:style>
        <p:txBody>
          <a:bodyPr wrap="square" rtlCol="0">
            <a:spAutoFit/>
          </a:bodyPr>
          <a:lstStyle/>
          <a:p>
            <a:r>
              <a:rPr lang="en-US" sz="4000" b="1" i="1" smtClean="0">
                <a:solidFill>
                  <a:srgbClr val="0070C0"/>
                </a:solidFill>
                <a:latin typeface="Cambria" pitchFamily="18" charset="0"/>
              </a:rPr>
              <a:t> Hệ </a:t>
            </a:r>
            <a:r>
              <a:rPr lang="en-US" sz="4000" b="1" i="1" dirty="0" err="1" smtClean="0">
                <a:solidFill>
                  <a:srgbClr val="0070C0"/>
                </a:solidFill>
                <a:latin typeface="Cambria" pitchFamily="18" charset="0"/>
              </a:rPr>
              <a:t>quả</a:t>
            </a:r>
            <a:endParaRPr lang="vi-VN" sz="4000" b="1" i="1" dirty="0">
              <a:solidFill>
                <a:srgbClr val="0070C0"/>
              </a:solidFill>
              <a:latin typeface="Cambria" pitchFamily="18" charset="0"/>
            </a:endParaRPr>
          </a:p>
        </p:txBody>
      </p:sp>
      <p:grpSp>
        <p:nvGrpSpPr>
          <p:cNvPr id="42" name="Group 41"/>
          <p:cNvGrpSpPr/>
          <p:nvPr/>
        </p:nvGrpSpPr>
        <p:grpSpPr>
          <a:xfrm>
            <a:off x="2411760" y="562159"/>
            <a:ext cx="2428837" cy="2320846"/>
            <a:chOff x="1174531" y="332656"/>
            <a:chExt cx="1658774" cy="2554288"/>
          </a:xfrm>
        </p:grpSpPr>
        <p:pic>
          <p:nvPicPr>
            <p:cNvPr id="43"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74531" y="356469"/>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99768" y="332656"/>
              <a:ext cx="1633537" cy="2554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5"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74531" y="2764706"/>
              <a:ext cx="1597025" cy="122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9" name="Picture 9"/>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37531" y="2564904"/>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grpSp>
        <p:nvGrpSpPr>
          <p:cNvPr id="53" name="Group 52"/>
          <p:cNvGrpSpPr/>
          <p:nvPr/>
        </p:nvGrpSpPr>
        <p:grpSpPr>
          <a:xfrm>
            <a:off x="5580112" y="547832"/>
            <a:ext cx="2280194" cy="2349500"/>
            <a:chOff x="3441507" y="315954"/>
            <a:chExt cx="1598671" cy="2556956"/>
          </a:xfrm>
        </p:grpSpPr>
        <p:pic>
          <p:nvPicPr>
            <p:cNvPr id="5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60226" y="315955"/>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6"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42104" y="315954"/>
              <a:ext cx="1598074" cy="2498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7"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41507" y="2750545"/>
              <a:ext cx="1598670" cy="122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8" name="Picture 9"/>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513511" y="2518299"/>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xmlns="" val="851852698"/>
      </p:ext>
    </p:extLst>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268" y="-5318"/>
            <a:ext cx="2220480" cy="553998"/>
          </a:xfrm>
          <a:prstGeom prst="rect">
            <a:avLst/>
          </a:prstGeom>
          <a:solidFill>
            <a:srgbClr val="FFFF00"/>
          </a:solidFill>
          <a:ln>
            <a:noFill/>
            <a:prstDash val="dashDot"/>
          </a:ln>
          <a:effectLst>
            <a:outerShdw blurRad="190500" dist="228600" dir="2700000" algn="ctr">
              <a:srgbClr val="000000">
                <a:alpha val="30000"/>
              </a:srgbClr>
            </a:outerShdw>
            <a:softEdge rad="31750"/>
          </a:effectLst>
          <a:scene3d>
            <a:camera prst="orthographicFront">
              <a:rot lat="0" lon="0" rev="0"/>
            </a:camera>
            <a:lightRig rig="glow" dir="t">
              <a:rot lat="0" lon="0" rev="4800000"/>
            </a:lightRig>
          </a:scene3d>
          <a:sp3d prstMaterial="matte">
            <a:bevelT w="127000" h="63500"/>
          </a:sp3d>
        </p:spPr>
        <p:style>
          <a:lnRef idx="2">
            <a:schemeClr val="accent5"/>
          </a:lnRef>
          <a:fillRef idx="1">
            <a:schemeClr val="lt1"/>
          </a:fillRef>
          <a:effectRef idx="0">
            <a:schemeClr val="accent5"/>
          </a:effectRef>
          <a:fontRef idx="minor">
            <a:schemeClr val="dk1"/>
          </a:fontRef>
        </p:style>
        <p:txBody>
          <a:bodyPr wrap="none" rtlCol="0">
            <a:spAutoFit/>
          </a:bodyPr>
          <a:lstStyle/>
          <a:p>
            <a:r>
              <a:rPr lang="vi-VN" sz="3000" b="1" i="1" u="sng" smtClean="0">
                <a:solidFill>
                  <a:srgbClr val="7030A0"/>
                </a:solidFill>
                <a:latin typeface="+mj-lt"/>
              </a:rPr>
              <a:t>Chứng minh</a:t>
            </a:r>
            <a:endParaRPr lang="vi-VN" sz="3000" b="1" i="1" u="sng" dirty="0">
              <a:solidFill>
                <a:srgbClr val="7030A0"/>
              </a:solidFill>
              <a:latin typeface="+mj-lt"/>
            </a:endParaRPr>
          </a:p>
        </p:txBody>
      </p:sp>
      <p:sp>
        <p:nvSpPr>
          <p:cNvPr id="7" name="Rectangle 6"/>
          <p:cNvSpPr/>
          <p:nvPr/>
        </p:nvSpPr>
        <p:spPr>
          <a:xfrm>
            <a:off x="62489" y="2783830"/>
            <a:ext cx="7237020" cy="1077218"/>
          </a:xfrm>
          <a:prstGeom prst="rect">
            <a:avLst/>
          </a:prstGeom>
        </p:spPr>
        <p:txBody>
          <a:bodyPr wrap="square">
            <a:spAutoFit/>
          </a:bodyPr>
          <a:lstStyle/>
          <a:p>
            <a:r>
              <a:rPr lang="vi-VN" sz="3200" dirty="0">
                <a:latin typeface="+mj-lt"/>
              </a:rPr>
              <a:t>Xét </a:t>
            </a:r>
            <a:r>
              <a:rPr lang="vi-VN" sz="3200" b="1" i="1">
                <a:solidFill>
                  <a:srgbClr val="00B050"/>
                </a:solidFill>
                <a:latin typeface="+mj-lt"/>
              </a:rPr>
              <a:t>∆ </a:t>
            </a:r>
            <a:r>
              <a:rPr lang="vi-VN" sz="3200" b="1" i="1" smtClean="0">
                <a:solidFill>
                  <a:srgbClr val="00B050"/>
                </a:solidFill>
                <a:latin typeface="+mj-lt"/>
              </a:rPr>
              <a:t>ABC</a:t>
            </a:r>
            <a:r>
              <a:rPr lang="en-US" sz="3200" b="1" i="1" smtClean="0">
                <a:solidFill>
                  <a:srgbClr val="00B050"/>
                </a:solidFill>
                <a:latin typeface="+mj-lt"/>
              </a:rPr>
              <a:t> </a:t>
            </a:r>
            <a:r>
              <a:rPr lang="en-US" sz="3200" b="1" i="1" smtClean="0">
                <a:solidFill>
                  <a:srgbClr val="00B050"/>
                </a:solidFill>
                <a:latin typeface="Times New Roman" pitchFamily="18" charset="0"/>
                <a:cs typeface="Times New Roman" pitchFamily="18" charset="0"/>
              </a:rPr>
              <a:t>vuông tại A</a:t>
            </a:r>
            <a:r>
              <a:rPr lang="vi-VN" sz="3200" b="1" i="1" smtClean="0">
                <a:solidFill>
                  <a:srgbClr val="00B050"/>
                </a:solidFill>
                <a:latin typeface="Times New Roman" pitchFamily="18" charset="0"/>
                <a:cs typeface="Times New Roman" pitchFamily="18" charset="0"/>
              </a:rPr>
              <a:t> </a:t>
            </a:r>
            <a:r>
              <a:rPr lang="vi-VN" sz="3200" smtClean="0">
                <a:latin typeface="+mj-lt"/>
              </a:rPr>
              <a:t>và </a:t>
            </a:r>
            <a:r>
              <a:rPr lang="vi-VN" sz="3200" b="1" i="1">
                <a:solidFill>
                  <a:srgbClr val="00B050"/>
                </a:solidFill>
                <a:latin typeface="+mj-lt"/>
              </a:rPr>
              <a:t>∆ </a:t>
            </a:r>
            <a:r>
              <a:rPr lang="vi-VN" sz="3200" b="1" i="1" smtClean="0">
                <a:solidFill>
                  <a:srgbClr val="00B050"/>
                </a:solidFill>
                <a:latin typeface="+mj-lt"/>
              </a:rPr>
              <a:t>DEF</a:t>
            </a:r>
            <a:r>
              <a:rPr lang="en-US" sz="3200" b="1" i="1" smtClean="0">
                <a:solidFill>
                  <a:srgbClr val="00B050"/>
                </a:solidFill>
                <a:latin typeface="+mj-lt"/>
              </a:rPr>
              <a:t> </a:t>
            </a:r>
            <a:r>
              <a:rPr lang="en-US" sz="3200" b="1" i="1" smtClean="0">
                <a:solidFill>
                  <a:srgbClr val="00B050"/>
                </a:solidFill>
                <a:latin typeface="Times New Roman" pitchFamily="18" charset="0"/>
                <a:cs typeface="Times New Roman" pitchFamily="18" charset="0"/>
              </a:rPr>
              <a:t>vuông tại D</a:t>
            </a:r>
            <a:r>
              <a:rPr lang="vi-VN" sz="3200" smtClean="0">
                <a:latin typeface="+mj-lt"/>
              </a:rPr>
              <a:t>,có</a:t>
            </a:r>
            <a:r>
              <a:rPr lang="vi-VN" sz="3200" dirty="0">
                <a:latin typeface="+mj-lt"/>
              </a:rPr>
              <a:t>:</a:t>
            </a:r>
            <a:r>
              <a:rPr lang="vi-VN" sz="3200" dirty="0"/>
              <a:t> </a:t>
            </a:r>
            <a:endParaRPr lang="vi-VN" sz="3200" dirty="0">
              <a:latin typeface="Times New Roman" pitchFamily="18" charset="0"/>
              <a:cs typeface="Times New Roman" pitchFamily="18" charset="0"/>
            </a:endParaRPr>
          </a:p>
        </p:txBody>
      </p:sp>
      <p:sp>
        <p:nvSpPr>
          <p:cNvPr id="8" name="TextBox 7"/>
          <p:cNvSpPr txBox="1"/>
          <p:nvPr/>
        </p:nvSpPr>
        <p:spPr>
          <a:xfrm>
            <a:off x="94868" y="3699029"/>
            <a:ext cx="6611496" cy="1015663"/>
          </a:xfrm>
          <a:prstGeom prst="rect">
            <a:avLst/>
          </a:prstGeom>
          <a:noFill/>
        </p:spPr>
        <p:txBody>
          <a:bodyPr wrap="square" rtlCol="0">
            <a:spAutoFit/>
          </a:bodyPr>
          <a:lstStyle/>
          <a:p>
            <a:r>
              <a:rPr lang="vi-VN" sz="3000" dirty="0" smtClean="0">
                <a:latin typeface="+mj-lt"/>
              </a:rPr>
              <a:t>Trong một tam </a:t>
            </a:r>
            <a:r>
              <a:rPr lang="vi-VN" sz="3000" smtClean="0">
                <a:latin typeface="+mj-lt"/>
              </a:rPr>
              <a:t>giác vuông,</a:t>
            </a:r>
            <a:r>
              <a:rPr lang="en-US" sz="3000" smtClean="0">
                <a:latin typeface="+mj-lt"/>
              </a:rPr>
              <a:t> </a:t>
            </a:r>
            <a:r>
              <a:rPr lang="vi-VN" sz="3000" smtClean="0">
                <a:latin typeface="+mj-lt"/>
              </a:rPr>
              <a:t>hai </a:t>
            </a:r>
            <a:r>
              <a:rPr lang="vi-VN" sz="3000" dirty="0" smtClean="0">
                <a:latin typeface="+mj-lt"/>
              </a:rPr>
              <a:t>góc nhọn phụ nhau nên:</a:t>
            </a:r>
            <a:endParaRPr lang="vi-VN" sz="3000" dirty="0">
              <a:latin typeface="+mj-lt"/>
            </a:endParaRPr>
          </a:p>
        </p:txBody>
      </p:sp>
      <p:grpSp>
        <p:nvGrpSpPr>
          <p:cNvPr id="16" name="Group 15"/>
          <p:cNvGrpSpPr/>
          <p:nvPr/>
        </p:nvGrpSpPr>
        <p:grpSpPr>
          <a:xfrm>
            <a:off x="467544" y="4709687"/>
            <a:ext cx="2623941" cy="574768"/>
            <a:chOff x="1187625" y="4698859"/>
            <a:chExt cx="2087757" cy="574768"/>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27995" y="4698859"/>
              <a:ext cx="542925" cy="219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87625" y="4726583"/>
              <a:ext cx="542924" cy="219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mc:AlternateContent xmlns:mc="http://schemas.openxmlformats.org/markup-compatibility/2006">
          <mc:Choice xmlns:a14="http://schemas.microsoft.com/office/drawing/2010/main" xmlns="" Requires="a14">
            <p:sp>
              <p:nvSpPr>
                <p:cNvPr id="3" name="Rectangle 2"/>
                <p:cNvSpPr/>
                <p:nvPr/>
              </p:nvSpPr>
              <p:spPr>
                <a:xfrm>
                  <a:off x="1204713" y="4811962"/>
                  <a:ext cx="2070669" cy="461665"/>
                </a:xfrm>
                <a:prstGeom prst="rect">
                  <a:avLst/>
                </a:prstGeom>
              </p:spPr>
              <p:txBody>
                <a:bodyPr wrap="square">
                  <a:spAutoFit/>
                </a:bodyPr>
                <a:lstStyle/>
                <a:p>
                  <a:r>
                    <a:rPr lang="vi-VN" sz="2400" dirty="0" smtClean="0"/>
                    <a:t>C   =   90</a:t>
                  </a:r>
                  <a14:m>
                    <m:oMath xmlns:m="http://schemas.openxmlformats.org/officeDocument/2006/math">
                      <m:r>
                        <a:rPr lang="vi-VN" sz="2400" i="1">
                          <a:latin typeface="Cambria Math"/>
                          <a:ea typeface="Cambria Math"/>
                        </a:rPr>
                        <m:t>°</m:t>
                      </m:r>
                      <m:r>
                        <a:rPr lang="vi-VN" sz="2400" b="0" i="0" smtClean="0">
                          <a:latin typeface="Cambria Math"/>
                          <a:ea typeface="Cambria Math"/>
                        </a:rPr>
                        <m:t>−</m:t>
                      </m:r>
                      <m:r>
                        <m:rPr>
                          <m:sty m:val="p"/>
                        </m:rPr>
                        <a:rPr lang="vi-VN" sz="2400" b="0" i="0" smtClean="0">
                          <a:latin typeface="Cambria Math"/>
                          <a:ea typeface="Cambria Math"/>
                        </a:rPr>
                        <m:t>B</m:t>
                      </m:r>
                    </m:oMath>
                  </a14:m>
                  <a:endParaRPr lang="vi-VN" sz="2400" dirty="0"/>
                </a:p>
              </p:txBody>
            </p:sp>
          </mc:Choice>
          <mc:Fallback>
            <p:sp>
              <p:nvSpPr>
                <p:cNvPr id="2" name="Rectangle 2"/>
                <p:cNvSpPr>
                  <a:spLocks noRot="1" noChangeAspect="1" noMove="1" noResize="1" noEditPoints="1" noAdjustHandles="1" noChangeArrowheads="1" noChangeShapeType="1" noTextEdit="1"/>
                </p:cNvSpPr>
                <p:nvPr/>
              </p:nvSpPr>
              <p:spPr>
                <a:xfrm>
                  <a:off x="1204713" y="4811962"/>
                  <a:ext cx="2070669" cy="461665"/>
                </a:xfrm>
                <a:prstGeom prst="rect">
                  <a:avLst/>
                </a:prstGeom>
                <a:blipFill rotWithShape="1">
                  <a:blip r:embed="rId4" cstate="print"/>
                  <a:stretch>
                    <a:fillRect l="-3513" t="-9211" b="-30263"/>
                  </a:stretch>
                </a:blipFill>
              </p:spPr>
              <p:txBody>
                <a:bodyPr/>
                <a:lstStyle/>
                <a:p>
                  <a:r>
                    <a:rPr lang="en-US">
                      <a:noFill/>
                    </a:rPr>
                    <a:t> </a:t>
                  </a:r>
                </a:p>
              </p:txBody>
            </p:sp>
          </mc:Fallback>
        </mc:AlternateContent>
      </p:grpSp>
      <p:grpSp>
        <p:nvGrpSpPr>
          <p:cNvPr id="17" name="Group 16"/>
          <p:cNvGrpSpPr/>
          <p:nvPr/>
        </p:nvGrpSpPr>
        <p:grpSpPr>
          <a:xfrm>
            <a:off x="471818" y="5245691"/>
            <a:ext cx="2299982" cy="541950"/>
            <a:chOff x="1148074" y="5314339"/>
            <a:chExt cx="1836098" cy="541950"/>
          </a:xfrm>
        </p:grpSpPr>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8074" y="5322616"/>
              <a:ext cx="542925" cy="219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41247" y="5314339"/>
              <a:ext cx="542925" cy="219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mc:AlternateContent xmlns:mc="http://schemas.openxmlformats.org/markup-compatibility/2006">
          <mc:Choice xmlns:a14="http://schemas.microsoft.com/office/drawing/2010/main" xmlns="" Requires="a14">
            <p:sp>
              <p:nvSpPr>
                <p:cNvPr id="6" name="Rectangle 5"/>
                <p:cNvSpPr/>
                <p:nvPr/>
              </p:nvSpPr>
              <p:spPr>
                <a:xfrm>
                  <a:off x="1259632" y="5394624"/>
                  <a:ext cx="1714661" cy="461665"/>
                </a:xfrm>
                <a:prstGeom prst="rect">
                  <a:avLst/>
                </a:prstGeom>
              </p:spPr>
              <p:txBody>
                <a:bodyPr wrap="square">
                  <a:spAutoFit/>
                </a:bodyPr>
                <a:lstStyle/>
                <a:p>
                  <a:r>
                    <a:rPr lang="vi-VN" sz="2400" dirty="0" smtClean="0"/>
                    <a:t>F     =90</a:t>
                  </a:r>
                  <a14:m>
                    <m:oMath xmlns:m="http://schemas.openxmlformats.org/officeDocument/2006/math">
                      <m:r>
                        <a:rPr lang="vi-VN" sz="2400" i="1">
                          <a:latin typeface="Cambria Math"/>
                          <a:ea typeface="Cambria Math"/>
                        </a:rPr>
                        <m:t>°</m:t>
                      </m:r>
                      <m:r>
                        <a:rPr lang="vi-VN" sz="2400" b="0" i="1" smtClean="0">
                          <a:latin typeface="Cambria Math"/>
                          <a:ea typeface="Cambria Math"/>
                        </a:rPr>
                        <m:t>−</m:t>
                      </m:r>
                      <m:r>
                        <m:rPr>
                          <m:sty m:val="p"/>
                        </m:rPr>
                        <a:rPr lang="vi-VN" sz="2400" b="0" i="0" smtClean="0">
                          <a:latin typeface="Cambria Math"/>
                          <a:ea typeface="Cambria Math"/>
                        </a:rPr>
                        <m:t>E</m:t>
                      </m:r>
                    </m:oMath>
                  </a14:m>
                  <a:endParaRPr lang="vi-VN" sz="2400" dirty="0"/>
                </a:p>
              </p:txBody>
            </p:sp>
          </mc:Choice>
          <mc:Fallback>
            <p:sp>
              <p:nvSpPr>
                <p:cNvPr id="6" name="Rectangle 5"/>
                <p:cNvSpPr>
                  <a:spLocks noRot="1" noChangeAspect="1" noMove="1" noResize="1" noEditPoints="1" noAdjustHandles="1" noChangeArrowheads="1" noChangeShapeType="1" noTextEdit="1"/>
                </p:cNvSpPr>
                <p:nvPr/>
              </p:nvSpPr>
              <p:spPr>
                <a:xfrm>
                  <a:off x="1259632" y="5394624"/>
                  <a:ext cx="1714661" cy="461665"/>
                </a:xfrm>
                <a:prstGeom prst="rect">
                  <a:avLst/>
                </a:prstGeom>
                <a:blipFill rotWithShape="1">
                  <a:blip r:embed="rId5" cstate="print"/>
                  <a:stretch>
                    <a:fillRect l="-4249" t="-9333" b="-32000"/>
                  </a:stretch>
                </a:blipFill>
              </p:spPr>
              <p:txBody>
                <a:bodyPr/>
                <a:lstStyle/>
                <a:p>
                  <a:r>
                    <a:rPr lang="en-US">
                      <a:noFill/>
                    </a:rPr>
                    <a:t> </a:t>
                  </a:r>
                </a:p>
              </p:txBody>
            </p:sp>
          </mc:Fallback>
        </mc:AlternateContent>
      </p:grpSp>
      <p:grpSp>
        <p:nvGrpSpPr>
          <p:cNvPr id="18" name="Group 17"/>
          <p:cNvGrpSpPr/>
          <p:nvPr/>
        </p:nvGrpSpPr>
        <p:grpSpPr>
          <a:xfrm>
            <a:off x="103426" y="5749747"/>
            <a:ext cx="2380342" cy="559573"/>
            <a:chOff x="594201" y="5955318"/>
            <a:chExt cx="2380342" cy="559573"/>
          </a:xfrm>
        </p:grpSpPr>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12058" y="5955318"/>
              <a:ext cx="542925" cy="219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997796" y="5973987"/>
              <a:ext cx="549275" cy="212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a:xfrm>
              <a:off x="594201" y="6053226"/>
              <a:ext cx="2380342" cy="461665"/>
            </a:xfrm>
            <a:prstGeom prst="rect">
              <a:avLst/>
            </a:prstGeom>
            <a:noFill/>
          </p:spPr>
          <p:txBody>
            <a:bodyPr wrap="square" rtlCol="0">
              <a:spAutoFit/>
            </a:bodyPr>
            <a:lstStyle/>
            <a:p>
              <a:r>
                <a:rPr lang="en-US" sz="2400" smtClean="0">
                  <a:latin typeface="Arial" pitchFamily="34" charset="0"/>
                  <a:cs typeface="Arial" pitchFamily="34" charset="0"/>
                </a:rPr>
                <a:t>Mà:</a:t>
              </a:r>
              <a:r>
                <a:rPr lang="vi-VN" sz="2400" smtClean="0">
                  <a:latin typeface="Arial" pitchFamily="34" charset="0"/>
                  <a:cs typeface="Arial" pitchFamily="34" charset="0"/>
                </a:rPr>
                <a:t> </a:t>
              </a:r>
              <a:r>
                <a:rPr lang="vi-VN" sz="2400" smtClean="0"/>
                <a:t> </a:t>
              </a:r>
              <a:r>
                <a:rPr lang="vi-VN" sz="2400" dirty="0" smtClean="0"/>
                <a:t>B  =   E(gt)</a:t>
              </a:r>
              <a:endParaRPr lang="vi-VN" sz="2400" dirty="0"/>
            </a:p>
          </p:txBody>
        </p:sp>
      </p:grpSp>
      <p:grpSp>
        <p:nvGrpSpPr>
          <p:cNvPr id="15" name="Group 14"/>
          <p:cNvGrpSpPr/>
          <p:nvPr/>
        </p:nvGrpSpPr>
        <p:grpSpPr>
          <a:xfrm>
            <a:off x="6068569" y="68970"/>
            <a:ext cx="2276423" cy="2937967"/>
            <a:chOff x="660791" y="818"/>
            <a:chExt cx="2654930" cy="3233481"/>
          </a:xfrm>
        </p:grpSpPr>
        <p:pic>
          <p:nvPicPr>
            <p:cNvPr id="30"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174531" y="356469"/>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4"/>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199768" y="332656"/>
              <a:ext cx="1633537" cy="2554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4" name="Picture 6"/>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174531" y="2764706"/>
              <a:ext cx="1597025" cy="122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7" name="Picture 10"/>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rot="167790">
              <a:off x="661437" y="818"/>
              <a:ext cx="704862" cy="7070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8" name="Picture 1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60791" y="2527202"/>
              <a:ext cx="723368" cy="7070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9" name="Picture 1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605812" y="2441790"/>
              <a:ext cx="709909" cy="7070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 name="Picture 9"/>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1237531" y="2564904"/>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grpSp>
        <p:nvGrpSpPr>
          <p:cNvPr id="13" name="Group 12"/>
          <p:cNvGrpSpPr/>
          <p:nvPr/>
        </p:nvGrpSpPr>
        <p:grpSpPr>
          <a:xfrm rot="5400000">
            <a:off x="3445662" y="364145"/>
            <a:ext cx="2978606" cy="2377312"/>
            <a:chOff x="4262503" y="588770"/>
            <a:chExt cx="3241611" cy="2641529"/>
          </a:xfrm>
        </p:grpSpPr>
        <p:grpSp>
          <p:nvGrpSpPr>
            <p:cNvPr id="12" name="Group 11"/>
            <p:cNvGrpSpPr/>
            <p:nvPr/>
          </p:nvGrpSpPr>
          <p:grpSpPr>
            <a:xfrm rot="16200000">
              <a:off x="4585022" y="266251"/>
              <a:ext cx="2581107" cy="3226146"/>
              <a:chOff x="3102939" y="388618"/>
              <a:chExt cx="2581107" cy="3226146"/>
            </a:xfrm>
          </p:grpSpPr>
          <p:grpSp>
            <p:nvGrpSpPr>
              <p:cNvPr id="11" name="Group 10"/>
              <p:cNvGrpSpPr/>
              <p:nvPr/>
            </p:nvGrpSpPr>
            <p:grpSpPr>
              <a:xfrm>
                <a:off x="3102939" y="388618"/>
                <a:ext cx="2059625" cy="2896366"/>
                <a:chOff x="2980553" y="-23456"/>
                <a:chExt cx="2059625" cy="2896366"/>
              </a:xfrm>
            </p:grpSpPr>
            <p:pic>
              <p:nvPicPr>
                <p:cNvPr id="31" name="Picture 3"/>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460226" y="315955"/>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3" name="Picture 5"/>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442104" y="315954"/>
                  <a:ext cx="1598074" cy="24988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5" name="Picture 7"/>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441507" y="2750545"/>
                  <a:ext cx="1598670" cy="122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6" name="Picture 9"/>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513511" y="2518299"/>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 name="Picture 13"/>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2980553" y="-23456"/>
                  <a:ext cx="659674" cy="778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43" name="Picture 15"/>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4962781" y="2974700"/>
                <a:ext cx="721265" cy="6400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45" name="Picture 14"/>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rot="16200000">
              <a:off x="6785447" y="2511633"/>
              <a:ext cx="703437" cy="7338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grpSp>
        <p:nvGrpSpPr>
          <p:cNvPr id="49" name="Group 48"/>
          <p:cNvGrpSpPr/>
          <p:nvPr/>
        </p:nvGrpSpPr>
        <p:grpSpPr>
          <a:xfrm>
            <a:off x="467544" y="692696"/>
            <a:ext cx="3606491" cy="2376264"/>
            <a:chOff x="5430005" y="339479"/>
            <a:chExt cx="3606491" cy="2376264"/>
          </a:xfrm>
        </p:grpSpPr>
        <p:pic>
          <p:nvPicPr>
            <p:cNvPr id="50" name="Picture 2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75410" y="1285681"/>
              <a:ext cx="513921" cy="207372"/>
            </a:xfrm>
            <a:prstGeom prst="rect">
              <a:avLst/>
            </a:prstGeom>
            <a:noFill/>
            <a:ln w="9525">
              <a:no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 name="Picture 2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99567" y="1311434"/>
              <a:ext cx="450100" cy="1816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52" name="Group 51"/>
            <p:cNvGrpSpPr/>
            <p:nvPr/>
          </p:nvGrpSpPr>
          <p:grpSpPr>
            <a:xfrm>
              <a:off x="5430005" y="339479"/>
              <a:ext cx="3606491" cy="2376264"/>
              <a:chOff x="5430005" y="315955"/>
              <a:chExt cx="3606491" cy="2376264"/>
            </a:xfrm>
          </p:grpSpPr>
          <p:pic>
            <p:nvPicPr>
              <p:cNvPr id="53" name="Picture 17"/>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5992906" y="334942"/>
                <a:ext cx="92365" cy="20404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4" name="Picture 18"/>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5463137" y="1841168"/>
                <a:ext cx="3079104" cy="134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5" name="TextBox 54"/>
              <p:cNvSpPr txBox="1"/>
              <p:nvPr/>
            </p:nvSpPr>
            <p:spPr>
              <a:xfrm flipH="1">
                <a:off x="5458897" y="613966"/>
                <a:ext cx="1499168"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GT</a:t>
                </a:r>
                <a:endParaRPr lang="vi-VN" sz="2800" dirty="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56" name="TextBox 55"/>
                  <p:cNvSpPr txBox="1"/>
                  <p:nvPr/>
                </p:nvSpPr>
                <p:spPr>
                  <a:xfrm>
                    <a:off x="6106229" y="315955"/>
                    <a:ext cx="1135247" cy="523220"/>
                  </a:xfrm>
                  <a:prstGeom prst="rect">
                    <a:avLst/>
                  </a:prstGeom>
                  <a:noFill/>
                </p:spPr>
                <p:txBody>
                  <a:bodyPr wrap="none" rtlCol="0">
                    <a:spAutoFit/>
                  </a:bodyPr>
                  <a:lstStyle/>
                  <a:p>
                    <a14:m>
                      <m:oMath xmlns:m="http://schemas.openxmlformats.org/officeDocument/2006/math">
                        <m:r>
                          <a:rPr lang="vi-VN" sz="2800" i="1" smtClean="0">
                            <a:latin typeface="Cambria Math"/>
                            <a:ea typeface="Cambria Math"/>
                          </a:rPr>
                          <m:t>∆</m:t>
                        </m:r>
                      </m:oMath>
                    </a14:m>
                    <a:r>
                      <a:rPr lang="vi-VN" sz="2800" dirty="0" smtClean="0">
                        <a:latin typeface="+mj-lt"/>
                      </a:rPr>
                      <a:t>ABC</a:t>
                    </a:r>
                    <a:endParaRPr lang="vi-VN" sz="2800" dirty="0">
                      <a:latin typeface="+mj-lt"/>
                    </a:endParaRPr>
                  </a:p>
                </p:txBody>
              </p:sp>
            </mc:Choice>
            <mc:Fallback>
              <p:sp>
                <p:nvSpPr>
                  <p:cNvPr id="3" name="TextBox 2"/>
                  <p:cNvSpPr txBox="1">
                    <a:spLocks noRot="1" noChangeAspect="1" noMove="1" noResize="1" noEditPoints="1" noAdjustHandles="1" noChangeArrowheads="1" noChangeShapeType="1" noTextEdit="1"/>
                  </p:cNvSpPr>
                  <p:nvPr/>
                </p:nvSpPr>
                <p:spPr>
                  <a:xfrm>
                    <a:off x="6106229" y="315955"/>
                    <a:ext cx="1135247" cy="523220"/>
                  </a:xfrm>
                  <a:prstGeom prst="rect">
                    <a:avLst/>
                  </a:prstGeom>
                  <a:blipFill rotWithShape="1">
                    <a:blip r:embed="rId17" cstate="print"/>
                    <a:stretch>
                      <a:fillRect t="-11628" r="-9140" b="-31395"/>
                    </a:stretch>
                  </a:blipFill>
                </p:spPr>
                <p:txBody>
                  <a:bodyPr/>
                  <a:lstStyle/>
                  <a:p>
                    <a:r>
                      <a:rPr lang="vi-VN">
                        <a:noFill/>
                      </a:rPr>
                      <a:t> </a:t>
                    </a:r>
                  </a:p>
                </p:txBody>
              </p:sp>
            </mc:Fallback>
          </mc:AlternateContent>
          <mc:AlternateContent xmlns:mc="http://schemas.openxmlformats.org/markup-compatibility/2006">
            <mc:Choice xmlns:a14="http://schemas.microsoft.com/office/drawing/2010/main" xmlns="" Requires="a14">
              <p:sp>
                <p:nvSpPr>
                  <p:cNvPr id="57" name="TextBox 56"/>
                  <p:cNvSpPr txBox="1"/>
                  <p:nvPr/>
                </p:nvSpPr>
                <p:spPr>
                  <a:xfrm>
                    <a:off x="6111839" y="839175"/>
                    <a:ext cx="1124026"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vi-VN" sz="2800" i="1" smtClean="0">
                              <a:latin typeface="Cambria Math"/>
                              <a:ea typeface="Cambria Math"/>
                            </a:rPr>
                            <m:t>∆</m:t>
                          </m:r>
                          <m:r>
                            <m:rPr>
                              <m:sty m:val="p"/>
                            </m:rPr>
                            <a:rPr lang="vi-VN" sz="2800" b="0" i="0" smtClean="0">
                              <a:latin typeface="Cambria Math"/>
                              <a:ea typeface="Cambria Math"/>
                            </a:rPr>
                            <m:t>DEF</m:t>
                          </m:r>
                        </m:oMath>
                      </m:oMathPara>
                    </a14:m>
                    <a:endParaRPr lang="vi-VN" sz="2800" dirty="0">
                      <a:latin typeface="+mj-lt"/>
                    </a:endParaRPr>
                  </a:p>
                </p:txBody>
              </p:sp>
            </mc:Choice>
            <mc:Fallback>
              <p:sp>
                <p:nvSpPr>
                  <p:cNvPr id="4" name="TextBox 4"/>
                  <p:cNvSpPr txBox="1">
                    <a:spLocks noRot="1" noChangeAspect="1" noMove="1" noResize="1" noEditPoints="1" noAdjustHandles="1" noChangeArrowheads="1" noChangeShapeType="1" noTextEdit="1"/>
                  </p:cNvSpPr>
                  <p:nvPr/>
                </p:nvSpPr>
                <p:spPr>
                  <a:xfrm>
                    <a:off x="6111839" y="839175"/>
                    <a:ext cx="1124026" cy="523220"/>
                  </a:xfrm>
                  <a:prstGeom prst="rect">
                    <a:avLst/>
                  </a:prstGeom>
                  <a:blipFill rotWithShape="1">
                    <a:blip r:embed="rId18" cstate="print"/>
                    <a:stretch>
                      <a:fillRect/>
                    </a:stretch>
                  </a:blipFill>
                </p:spPr>
                <p:txBody>
                  <a:bodyPr/>
                  <a:lstStyle/>
                  <a:p>
                    <a:r>
                      <a:rPr lang="vi-VN">
                        <a:noFill/>
                      </a:rPr>
                      <a:t> </a:t>
                    </a:r>
                  </a:p>
                </p:txBody>
              </p:sp>
            </mc:Fallback>
          </mc:AlternateContent>
          <p:sp>
            <p:nvSpPr>
              <p:cNvPr id="58" name="TextBox 57"/>
              <p:cNvSpPr txBox="1"/>
              <p:nvPr/>
            </p:nvSpPr>
            <p:spPr>
              <a:xfrm>
                <a:off x="6091083" y="1298150"/>
                <a:ext cx="1284326" cy="523220"/>
              </a:xfrm>
              <a:prstGeom prst="rect">
                <a:avLst/>
              </a:prstGeom>
              <a:noFill/>
            </p:spPr>
            <p:txBody>
              <a:bodyPr wrap="none" rtlCol="0">
                <a:spAutoFit/>
              </a:bodyPr>
              <a:lstStyle/>
              <a:p>
                <a:r>
                  <a:rPr lang="vi-VN" sz="2800" dirty="0" smtClean="0">
                    <a:latin typeface="+mj-lt"/>
                  </a:rPr>
                  <a:t>BC=EF</a:t>
                </a:r>
                <a:endParaRPr lang="vi-VN" sz="2800" dirty="0">
                  <a:latin typeface="+mj-lt"/>
                </a:endParaRPr>
              </a:p>
            </p:txBody>
          </p:sp>
          <p:sp>
            <p:nvSpPr>
              <p:cNvPr id="59" name="TextBox 58"/>
              <p:cNvSpPr txBox="1"/>
              <p:nvPr/>
            </p:nvSpPr>
            <p:spPr>
              <a:xfrm>
                <a:off x="5430005" y="1857266"/>
                <a:ext cx="663964" cy="523220"/>
              </a:xfrm>
              <a:prstGeom prst="rect">
                <a:avLst/>
              </a:prstGeom>
              <a:noFill/>
            </p:spPr>
            <p:txBody>
              <a:bodyPr wrap="none" rtlCol="0">
                <a:spAutoFit/>
              </a:bodyPr>
              <a:lstStyle/>
              <a:p>
                <a:r>
                  <a:rPr lang="vi-VN" sz="2800" dirty="0" smtClean="0">
                    <a:latin typeface="Times New Roman" pitchFamily="18" charset="0"/>
                    <a:cs typeface="Times New Roman" pitchFamily="18" charset="0"/>
                  </a:rPr>
                  <a:t>KL</a:t>
                </a:r>
                <a:endParaRPr lang="vi-VN" sz="2800" dirty="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60" name="Rectangle 59"/>
                  <p:cNvSpPr/>
                  <p:nvPr/>
                </p:nvSpPr>
                <p:spPr>
                  <a:xfrm>
                    <a:off x="6078077" y="1892000"/>
                    <a:ext cx="2186817" cy="800219"/>
                  </a:xfrm>
                  <a:prstGeom prst="rect">
                    <a:avLst/>
                  </a:prstGeom>
                </p:spPr>
                <p:txBody>
                  <a:bodyPr wrap="none">
                    <a:spAutoFit/>
                  </a:bodyPr>
                  <a:lstStyle/>
                  <a:p>
                    <a14:m>
                      <m:oMath xmlns:m="http://schemas.openxmlformats.org/officeDocument/2006/math">
                        <m:r>
                          <a:rPr lang="vi-VN" sz="2800" i="1">
                            <a:latin typeface="Cambria Math"/>
                            <a:ea typeface="Cambria Math"/>
                          </a:rPr>
                          <m:t>∆</m:t>
                        </m:r>
                      </m:oMath>
                    </a14:m>
                    <a:r>
                      <a:rPr lang="vi-VN" sz="2800" dirty="0" smtClean="0">
                        <a:latin typeface="+mj-lt"/>
                      </a:rPr>
                      <a:t>ABC=</a:t>
                    </a:r>
                    <a14:m>
                      <m:oMath xmlns:m="http://schemas.openxmlformats.org/officeDocument/2006/math">
                        <m:r>
                          <a:rPr lang="vi-VN" sz="2800" i="1">
                            <a:latin typeface="Cambria Math"/>
                            <a:ea typeface="Cambria Math"/>
                          </a:rPr>
                          <m:t>∆</m:t>
                        </m:r>
                        <m:r>
                          <m:rPr>
                            <m:sty m:val="p"/>
                          </m:rPr>
                          <a:rPr lang="vi-VN" sz="2800">
                            <a:latin typeface="Cambria Math"/>
                            <a:ea typeface="Cambria Math"/>
                          </a:rPr>
                          <m:t>DEF</m:t>
                        </m:r>
                      </m:oMath>
                    </a14:m>
                    <a:endParaRPr lang="vi-VN" sz="2800" dirty="0">
                      <a:latin typeface="+mj-lt"/>
                    </a:endParaRPr>
                  </a:p>
                  <a:p>
                    <a:endParaRPr lang="vi-VN" dirty="0"/>
                  </a:p>
                </p:txBody>
              </p:sp>
            </mc:Choice>
            <mc:Fallback>
              <p:sp>
                <p:nvSpPr>
                  <p:cNvPr id="60" name="Rectangle 59"/>
                  <p:cNvSpPr>
                    <a:spLocks noRot="1" noChangeAspect="1" noMove="1" noResize="1" noEditPoints="1" noAdjustHandles="1" noChangeArrowheads="1" noChangeShapeType="1" noTextEdit="1"/>
                  </p:cNvSpPr>
                  <p:nvPr/>
                </p:nvSpPr>
                <p:spPr>
                  <a:xfrm>
                    <a:off x="6078077" y="1892000"/>
                    <a:ext cx="2186817" cy="800219"/>
                  </a:xfrm>
                  <a:prstGeom prst="rect">
                    <a:avLst/>
                  </a:prstGeom>
                  <a:blipFill rotWithShape="1">
                    <a:blip r:embed="rId19" cstate="print"/>
                    <a:stretch>
                      <a:fillRect t="-7634"/>
                    </a:stretch>
                  </a:blipFill>
                </p:spPr>
                <p:txBody>
                  <a:bodyPr/>
                  <a:lstStyle/>
                  <a:p>
                    <a:r>
                      <a:rPr lang="en-US">
                        <a:noFill/>
                      </a:rPr>
                      <a:t> </a:t>
                    </a:r>
                  </a:p>
                </p:txBody>
              </p:sp>
            </mc:Fallback>
          </mc:AlternateContent>
          <p:sp>
            <p:nvSpPr>
              <p:cNvPr id="61" name="Freeform 60"/>
              <p:cNvSpPr/>
              <p:nvPr/>
            </p:nvSpPr>
            <p:spPr>
              <a:xfrm>
                <a:off x="7411476" y="891520"/>
                <a:ext cx="454861"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mc:AlternateContent xmlns:mc="http://schemas.openxmlformats.org/markup-compatibility/2006">
            <mc:Choice xmlns:a14="http://schemas.microsoft.com/office/drawing/2010/main" xmlns="" Requires="a14">
              <p:sp>
                <p:nvSpPr>
                  <p:cNvPr id="62" name="TextBox 61"/>
                  <p:cNvSpPr txBox="1"/>
                  <p:nvPr/>
                </p:nvSpPr>
                <p:spPr>
                  <a:xfrm>
                    <a:off x="7432587" y="454946"/>
                    <a:ext cx="1027845" cy="461665"/>
                  </a:xfrm>
                  <a:prstGeom prst="rect">
                    <a:avLst/>
                  </a:prstGeom>
                  <a:noFill/>
                </p:spPr>
                <p:txBody>
                  <a:bodyPr wrap="none" rtlCol="0">
                    <a:spAutoFit/>
                  </a:bodyPr>
                  <a:lstStyle/>
                  <a:p>
                    <a:r>
                      <a:rPr lang="vi-VN" sz="2400" dirty="0" smtClean="0">
                        <a:latin typeface="+mj-lt"/>
                      </a:rPr>
                      <a:t>A=90</a:t>
                    </a:r>
                    <a14:m>
                      <m:oMath xmlns:m="http://schemas.openxmlformats.org/officeDocument/2006/math">
                        <m:r>
                          <a:rPr lang="vi-VN" sz="2400" i="1" smtClean="0">
                            <a:latin typeface="Cambria Math"/>
                            <a:ea typeface="Cambria Math"/>
                          </a:rPr>
                          <m:t>°</m:t>
                        </m:r>
                      </m:oMath>
                    </a14:m>
                    <a:endParaRPr lang="vi-VN" sz="2400" dirty="0">
                      <a:latin typeface="+mj-lt"/>
                    </a:endParaRPr>
                  </a:p>
                </p:txBody>
              </p:sp>
            </mc:Choice>
            <mc:Fallback>
              <p:sp>
                <p:nvSpPr>
                  <p:cNvPr id="62" name="TextBox 61"/>
                  <p:cNvSpPr txBox="1">
                    <a:spLocks noRot="1" noChangeAspect="1" noMove="1" noResize="1" noEditPoints="1" noAdjustHandles="1" noChangeArrowheads="1" noChangeShapeType="1" noTextEdit="1"/>
                  </p:cNvSpPr>
                  <p:nvPr/>
                </p:nvSpPr>
                <p:spPr>
                  <a:xfrm>
                    <a:off x="7432587" y="454946"/>
                    <a:ext cx="1027845" cy="461665"/>
                  </a:xfrm>
                  <a:prstGeom prst="rect">
                    <a:avLst/>
                  </a:prstGeom>
                  <a:blipFill rotWithShape="1">
                    <a:blip r:embed="rId20" cstate="print"/>
                    <a:stretch>
                      <a:fillRect l="-8876" t="-10526" b="-2894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xmlns="" Requires="a14">
              <p:sp>
                <p:nvSpPr>
                  <p:cNvPr id="63" name="TextBox 62"/>
                  <p:cNvSpPr txBox="1"/>
                  <p:nvPr/>
                </p:nvSpPr>
                <p:spPr>
                  <a:xfrm>
                    <a:off x="7437568" y="900730"/>
                    <a:ext cx="1574098" cy="461665"/>
                  </a:xfrm>
                  <a:prstGeom prst="rect">
                    <a:avLst/>
                  </a:prstGeom>
                  <a:noFill/>
                </p:spPr>
                <p:txBody>
                  <a:bodyPr wrap="square" rtlCol="0">
                    <a:spAutoFit/>
                  </a:bodyPr>
                  <a:lstStyle/>
                  <a:p>
                    <a:r>
                      <a:rPr lang="vi-VN" sz="2400" dirty="0">
                        <a:latin typeface="Times New Roman" pitchFamily="18" charset="0"/>
                        <a:cs typeface="Times New Roman" pitchFamily="18" charset="0"/>
                      </a:rPr>
                      <a:t>D</a:t>
                    </a:r>
                    <a:r>
                      <a:rPr lang="vi-VN" sz="2400" dirty="0" smtClean="0">
                        <a:latin typeface="Times New Roman" pitchFamily="18" charset="0"/>
                        <a:cs typeface="Times New Roman" pitchFamily="18" charset="0"/>
                      </a:rPr>
                      <a:t>=90</a:t>
                    </a:r>
                    <a14:m>
                      <m:oMath xmlns:m="http://schemas.openxmlformats.org/officeDocument/2006/math">
                        <m:r>
                          <a:rPr lang="vi-VN" sz="2400" i="1">
                            <a:latin typeface="Cambria Math"/>
                            <a:ea typeface="Cambria Math"/>
                          </a:rPr>
                          <m:t>°</m:t>
                        </m:r>
                      </m:oMath>
                    </a14:m>
                    <a:endParaRPr lang="vi-VN" sz="2400" dirty="0">
                      <a:latin typeface="Times New Roman" pitchFamily="18" charset="0"/>
                      <a:cs typeface="Times New Roman" pitchFamily="18"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7437568" y="900730"/>
                    <a:ext cx="1574098" cy="461665"/>
                  </a:xfrm>
                  <a:prstGeom prst="rect">
                    <a:avLst/>
                  </a:prstGeom>
                  <a:blipFill rotWithShape="1">
                    <a:blip r:embed="rId21" cstate="print"/>
                    <a:stretch>
                      <a:fillRect l="-5814" t="-10667" b="-30667"/>
                    </a:stretch>
                  </a:blipFill>
                </p:spPr>
                <p:txBody>
                  <a:bodyPr/>
                  <a:lstStyle/>
                  <a:p>
                    <a:r>
                      <a:rPr lang="vi-VN">
                        <a:noFill/>
                      </a:rPr>
                      <a:t> </a:t>
                    </a:r>
                  </a:p>
                </p:txBody>
              </p:sp>
            </mc:Fallback>
          </mc:AlternateContent>
          <p:sp>
            <p:nvSpPr>
              <p:cNvPr id="64" name="TextBox 63"/>
              <p:cNvSpPr txBox="1"/>
              <p:nvPr/>
            </p:nvSpPr>
            <p:spPr>
              <a:xfrm>
                <a:off x="7462398" y="1287627"/>
                <a:ext cx="1574098" cy="461665"/>
              </a:xfrm>
              <a:prstGeom prst="rect">
                <a:avLst/>
              </a:prstGeom>
              <a:noFill/>
            </p:spPr>
            <p:txBody>
              <a:bodyPr wrap="square" rtlCol="0">
                <a:spAutoFit/>
              </a:bodyPr>
              <a:lstStyle/>
              <a:p>
                <a:r>
                  <a:rPr lang="vi-VN" sz="2400" dirty="0" smtClean="0">
                    <a:latin typeface="+mj-lt"/>
                  </a:rPr>
                  <a:t>B = E</a:t>
                </a:r>
                <a:endParaRPr lang="vi-VN" sz="2400" dirty="0">
                  <a:latin typeface="+mj-lt"/>
                </a:endParaRPr>
              </a:p>
            </p:txBody>
          </p:sp>
          <p:sp>
            <p:nvSpPr>
              <p:cNvPr id="81" name="Freeform 80"/>
              <p:cNvSpPr/>
              <p:nvPr/>
            </p:nvSpPr>
            <p:spPr>
              <a:xfrm>
                <a:off x="7432587" y="417947"/>
                <a:ext cx="454861" cy="112817"/>
              </a:xfrm>
              <a:custGeom>
                <a:avLst/>
                <a:gdLst>
                  <a:gd name="connsiteX0" fmla="*/ 0 w 556591"/>
                  <a:gd name="connsiteY0" fmla="*/ 66362 h 79614"/>
                  <a:gd name="connsiteX1" fmla="*/ 265043 w 556591"/>
                  <a:gd name="connsiteY1" fmla="*/ 101 h 79614"/>
                  <a:gd name="connsiteX2" fmla="*/ 543339 w 556591"/>
                  <a:gd name="connsiteY2" fmla="*/ 79614 h 79614"/>
                  <a:gd name="connsiteX3" fmla="*/ 543339 w 556591"/>
                  <a:gd name="connsiteY3" fmla="*/ 79614 h 79614"/>
                  <a:gd name="connsiteX4" fmla="*/ 556591 w 556591"/>
                  <a:gd name="connsiteY4" fmla="*/ 79614 h 79614"/>
                  <a:gd name="connsiteX5" fmla="*/ 556591 w 556591"/>
                  <a:gd name="connsiteY5" fmla="*/ 79614 h 7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6591" h="79614">
                    <a:moveTo>
                      <a:pt x="0" y="66362"/>
                    </a:moveTo>
                    <a:cubicBezTo>
                      <a:pt x="87243" y="32127"/>
                      <a:pt x="174487" y="-2108"/>
                      <a:pt x="265043" y="101"/>
                    </a:cubicBezTo>
                    <a:cubicBezTo>
                      <a:pt x="355599" y="2310"/>
                      <a:pt x="543339" y="79614"/>
                      <a:pt x="543339" y="79614"/>
                    </a:cubicBezTo>
                    <a:lnTo>
                      <a:pt x="543339" y="79614"/>
                    </a:lnTo>
                    <a:lnTo>
                      <a:pt x="556591" y="79614"/>
                    </a:lnTo>
                    <a:lnTo>
                      <a:pt x="556591" y="79614"/>
                    </a:lnTo>
                  </a:path>
                </a:pathLst>
              </a:custGeom>
              <a:ln>
                <a:solidFill>
                  <a:schemeClr val="tx1">
                    <a:lumMod val="95000"/>
                    <a:lumOff val="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vi-VN"/>
              </a:p>
            </p:txBody>
          </p:sp>
        </p:grpSp>
      </p:grpSp>
      <p:grpSp>
        <p:nvGrpSpPr>
          <p:cNvPr id="84" name="Group 83"/>
          <p:cNvGrpSpPr/>
          <p:nvPr/>
        </p:nvGrpSpPr>
        <p:grpSpPr>
          <a:xfrm>
            <a:off x="2720479" y="4669627"/>
            <a:ext cx="2170283" cy="1639693"/>
            <a:chOff x="2720479" y="4669627"/>
            <a:chExt cx="2170283" cy="1639693"/>
          </a:xfrm>
        </p:grpSpPr>
        <p:pic>
          <p:nvPicPr>
            <p:cNvPr id="1029" name="Picture 5"/>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2720479" y="4669627"/>
              <a:ext cx="771401" cy="16396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48" name="Group 47"/>
            <p:cNvGrpSpPr/>
            <p:nvPr/>
          </p:nvGrpSpPr>
          <p:grpSpPr>
            <a:xfrm>
              <a:off x="3923928" y="5150758"/>
              <a:ext cx="966834" cy="510490"/>
              <a:chOff x="3954658" y="5152399"/>
              <a:chExt cx="966834" cy="510490"/>
            </a:xfrm>
          </p:grpSpPr>
          <p:pic>
            <p:nvPicPr>
              <p:cNvPr id="8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58714" y="5152631"/>
                <a:ext cx="462778" cy="1485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6" name="Rectangle 45"/>
              <p:cNvSpPr/>
              <p:nvPr/>
            </p:nvSpPr>
            <p:spPr>
              <a:xfrm>
                <a:off x="3962303" y="5201224"/>
                <a:ext cx="928459" cy="461665"/>
              </a:xfrm>
              <a:prstGeom prst="rect">
                <a:avLst/>
              </a:prstGeom>
            </p:spPr>
            <p:txBody>
              <a:bodyPr wrap="none">
                <a:spAutoFit/>
              </a:bodyPr>
              <a:lstStyle/>
              <a:p>
                <a:r>
                  <a:rPr lang="vi-VN" sz="2400" smtClean="0"/>
                  <a:t>C</a:t>
                </a:r>
                <a:r>
                  <a:rPr lang="en-US" sz="2400" smtClean="0"/>
                  <a:t> </a:t>
                </a:r>
                <a:r>
                  <a:rPr lang="en-US" sz="2400" smtClean="0">
                    <a:latin typeface="Arial" pitchFamily="34" charset="0"/>
                    <a:cs typeface="Arial" pitchFamily="34" charset="0"/>
                  </a:rPr>
                  <a:t>= F</a:t>
                </a:r>
                <a:endParaRPr lang="en-US" sz="2400">
                  <a:latin typeface="Arial" pitchFamily="34" charset="0"/>
                  <a:cs typeface="Arial" pitchFamily="34" charset="0"/>
                </a:endParaRPr>
              </a:p>
            </p:txBody>
          </p:sp>
          <p:pic>
            <p:nvPicPr>
              <p:cNvPr id="9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4658" y="5152399"/>
                <a:ext cx="463502" cy="1488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pic>
          <p:nvPicPr>
            <p:cNvPr id="93" name="Picture 7"/>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3563888" y="5229200"/>
              <a:ext cx="347662" cy="414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grpSp>
        <p:nvGrpSpPr>
          <p:cNvPr id="85" name="Group 84"/>
          <p:cNvGrpSpPr/>
          <p:nvPr/>
        </p:nvGrpSpPr>
        <p:grpSpPr>
          <a:xfrm>
            <a:off x="3275856" y="5631631"/>
            <a:ext cx="2414444" cy="923330"/>
            <a:chOff x="3491880" y="5631631"/>
            <a:chExt cx="2414444" cy="923330"/>
          </a:xfrm>
        </p:grpSpPr>
        <p:sp>
          <p:nvSpPr>
            <p:cNvPr id="82" name="TextBox 81"/>
            <p:cNvSpPr txBox="1"/>
            <p:nvPr/>
          </p:nvSpPr>
          <p:spPr>
            <a:xfrm>
              <a:off x="3491880" y="5631631"/>
              <a:ext cx="2414444" cy="461665"/>
            </a:xfrm>
            <a:prstGeom prst="rect">
              <a:avLst/>
            </a:prstGeom>
            <a:noFill/>
          </p:spPr>
          <p:txBody>
            <a:bodyPr wrap="none" rtlCol="0">
              <a:spAutoFit/>
            </a:bodyPr>
            <a:lstStyle/>
            <a:p>
              <a:r>
                <a:rPr lang="en-US" sz="2400" smtClean="0">
                  <a:latin typeface="Arial" pitchFamily="34" charset="0"/>
                  <a:cs typeface="Arial" pitchFamily="34" charset="0"/>
                </a:rPr>
                <a:t>Mà: BC = EF(gt)</a:t>
              </a:r>
            </a:p>
          </p:txBody>
        </p:sp>
        <p:grpSp>
          <p:nvGrpSpPr>
            <p:cNvPr id="83" name="Group 82"/>
            <p:cNvGrpSpPr/>
            <p:nvPr/>
          </p:nvGrpSpPr>
          <p:grpSpPr>
            <a:xfrm>
              <a:off x="4139952" y="6056606"/>
              <a:ext cx="1491114" cy="498355"/>
              <a:chOff x="3819069" y="6056606"/>
              <a:chExt cx="1491114" cy="498355"/>
            </a:xfrm>
          </p:grpSpPr>
          <p:sp>
            <p:nvSpPr>
              <p:cNvPr id="96" name="TextBox 95"/>
              <p:cNvSpPr txBox="1"/>
              <p:nvPr/>
            </p:nvSpPr>
            <p:spPr>
              <a:xfrm>
                <a:off x="3819069" y="6093296"/>
                <a:ext cx="1491114" cy="461665"/>
              </a:xfrm>
              <a:prstGeom prst="rect">
                <a:avLst/>
              </a:prstGeom>
              <a:noFill/>
            </p:spPr>
            <p:txBody>
              <a:bodyPr wrap="none" rtlCol="0">
                <a:spAutoFit/>
              </a:bodyPr>
              <a:lstStyle/>
              <a:p>
                <a:r>
                  <a:rPr lang="en-US" sz="2400" smtClean="0">
                    <a:latin typeface="Arial" pitchFamily="34" charset="0"/>
                    <a:cs typeface="Arial" pitchFamily="34" charset="0"/>
                  </a:rPr>
                  <a:t>E = B (gt)</a:t>
                </a:r>
              </a:p>
            </p:txBody>
          </p:sp>
          <p:pic>
            <p:nvPicPr>
              <p:cNvPr id="97"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5976" y="6069573"/>
                <a:ext cx="401840" cy="1621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8"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71093" y="6056606"/>
                <a:ext cx="320267" cy="1292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grpSp>
      <p:grpSp>
        <p:nvGrpSpPr>
          <p:cNvPr id="86" name="Group 85"/>
          <p:cNvGrpSpPr/>
          <p:nvPr/>
        </p:nvGrpSpPr>
        <p:grpSpPr>
          <a:xfrm>
            <a:off x="5312768" y="5055567"/>
            <a:ext cx="3939752" cy="1541785"/>
            <a:chOff x="5256835" y="5055567"/>
            <a:chExt cx="3939752" cy="1541785"/>
          </a:xfrm>
        </p:grpSpPr>
        <p:pic>
          <p:nvPicPr>
            <p:cNvPr id="1031" name="Picture 7"/>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5956227" y="5589240"/>
              <a:ext cx="347662" cy="414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mc:AlternateContent xmlns:mc="http://schemas.openxmlformats.org/markup-compatibility/2006">
          <mc:Choice xmlns:a14="http://schemas.microsoft.com/office/drawing/2010/main" xmlns="" Requires="a14">
            <p:sp>
              <p:nvSpPr>
                <p:cNvPr id="10" name="Rectangle 9"/>
                <p:cNvSpPr/>
                <p:nvPr/>
              </p:nvSpPr>
              <p:spPr>
                <a:xfrm>
                  <a:off x="6300192" y="5253007"/>
                  <a:ext cx="2896395" cy="1200329"/>
                </a:xfrm>
                <a:prstGeom prst="rect">
                  <a:avLst/>
                </a:prstGeom>
              </p:spPr>
              <p:txBody>
                <a:bodyPr wrap="square">
                  <a:spAutoFit/>
                </a:bodyPr>
                <a:lstStyle/>
                <a:p>
                  <a14:m>
                    <m:oMath xmlns:m="http://schemas.openxmlformats.org/officeDocument/2006/math">
                      <m:r>
                        <a:rPr lang="vi-VN" sz="3600" b="0" i="0" smtClean="0">
                          <a:solidFill>
                            <a:srgbClr val="FF0000"/>
                          </a:solidFill>
                          <a:effectLst/>
                          <a:latin typeface="Cambria Math"/>
                          <a:ea typeface="Cambria Math"/>
                        </a:rPr>
                        <m:t>∆</m:t>
                      </m:r>
                    </m:oMath>
                  </a14:m>
                  <a:r>
                    <a:rPr lang="vi-VN" sz="3600" dirty="0">
                      <a:solidFill>
                        <a:srgbClr val="FF0000"/>
                      </a:solidFill>
                      <a:effectLst/>
                      <a:latin typeface="Times New Roman" pitchFamily="18" charset="0"/>
                      <a:cs typeface="Times New Roman" pitchFamily="18" charset="0"/>
                    </a:rPr>
                    <a:t>ABC=</a:t>
                  </a:r>
                  <a14:m>
                    <m:oMath xmlns:m="http://schemas.openxmlformats.org/officeDocument/2006/math">
                      <m:r>
                        <a:rPr lang="vi-VN" sz="3600" b="0" i="0">
                          <a:solidFill>
                            <a:srgbClr val="FF0000"/>
                          </a:solidFill>
                          <a:effectLst/>
                          <a:latin typeface="Cambria Math"/>
                          <a:ea typeface="Cambria Math"/>
                        </a:rPr>
                        <m:t>∆</m:t>
                      </m:r>
                      <m:r>
                        <m:rPr>
                          <m:sty m:val="p"/>
                        </m:rPr>
                        <a:rPr lang="vi-VN" sz="3600" b="0" i="0">
                          <a:solidFill>
                            <a:srgbClr val="FF0000"/>
                          </a:solidFill>
                          <a:effectLst/>
                          <a:latin typeface="Cambria Math"/>
                          <a:ea typeface="Cambria Math"/>
                        </a:rPr>
                        <m:t>DEF</m:t>
                      </m:r>
                    </m:oMath>
                  </a14:m>
                  <a:endParaRPr lang="vi-VN" sz="3600" dirty="0">
                    <a:solidFill>
                      <a:srgbClr val="FF0000"/>
                    </a:solidFill>
                    <a:effectLst/>
                    <a:latin typeface="Times New Roman" pitchFamily="18" charset="0"/>
                    <a:cs typeface="Times New Roman" pitchFamily="18" charset="0"/>
                  </a:endParaRPr>
                </a:p>
                <a:p>
                  <a:r>
                    <a:rPr lang="vi-VN" sz="3600" dirty="0" smtClean="0">
                      <a:solidFill>
                        <a:srgbClr val="FF0000"/>
                      </a:solidFill>
                      <a:effectLst/>
                      <a:latin typeface="Times New Roman" pitchFamily="18" charset="0"/>
                      <a:cs typeface="Times New Roman" pitchFamily="18" charset="0"/>
                    </a:rPr>
                    <a:t>      (g.c.g)</a:t>
                  </a:r>
                  <a:endParaRPr lang="vi-VN" sz="3600" dirty="0">
                    <a:solidFill>
                      <a:srgbClr val="FF0000"/>
                    </a:solidFill>
                    <a:effectLst/>
                    <a:latin typeface="Times New Roman" pitchFamily="18" charset="0"/>
                    <a:cs typeface="Times New Roman" pitchFamily="18" charset="0"/>
                  </a:endParaRPr>
                </a:p>
              </p:txBody>
            </p:sp>
          </mc:Choice>
          <mc:Fallback>
            <p:sp>
              <p:nvSpPr>
                <p:cNvPr id="10" name="Rectangle 9"/>
                <p:cNvSpPr>
                  <a:spLocks noRot="1" noChangeAspect="1" noMove="1" noResize="1" noEditPoints="1" noAdjustHandles="1" noChangeArrowheads="1" noChangeShapeType="1" noTextEdit="1"/>
                </p:cNvSpPr>
                <p:nvPr/>
              </p:nvSpPr>
              <p:spPr>
                <a:xfrm>
                  <a:off x="6300192" y="5253007"/>
                  <a:ext cx="2896395" cy="1200329"/>
                </a:xfrm>
                <a:prstGeom prst="rect">
                  <a:avLst/>
                </a:prstGeom>
                <a:blipFill rotWithShape="1">
                  <a:blip r:embed="rId24" cstate="print"/>
                  <a:stretch>
                    <a:fillRect t="-8122" b="-17766"/>
                  </a:stretch>
                </a:blipFill>
              </p:spPr>
              <p:txBody>
                <a:bodyPr/>
                <a:lstStyle/>
                <a:p>
                  <a:r>
                    <a:rPr lang="en-US">
                      <a:noFill/>
                    </a:rPr>
                    <a:t> </a:t>
                  </a:r>
                </a:p>
              </p:txBody>
            </p:sp>
          </mc:Fallback>
        </mc:AlternateContent>
        <p:pic>
          <p:nvPicPr>
            <p:cNvPr id="100" name="Picture 5"/>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5256835" y="5055567"/>
              <a:ext cx="692956" cy="15417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xmlns="" val="2667186288"/>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ircle(in)">
                                      <p:cBhvr>
                                        <p:cTn id="10" dur="2000"/>
                                        <p:tgtEl>
                                          <p:spTgt spid="15"/>
                                        </p:tgtEl>
                                      </p:cBhvr>
                                    </p:animEffect>
                                  </p:childTnLst>
                                </p:cTn>
                              </p:par>
                              <p:par>
                                <p:cTn id="11" presetID="16" presetClass="entr" presetSubtype="21"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arn(inVertic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barn(inVertical)">
                                      <p:cBhvr>
                                        <p:cTn id="30" dur="500"/>
                                        <p:tgtEl>
                                          <p:spTgt spid="16"/>
                                        </p:tgtEl>
                                      </p:cBhvr>
                                    </p:animEffect>
                                  </p:childTnLst>
                                </p:cTn>
                              </p:par>
                              <p:par>
                                <p:cTn id="31" presetID="16" presetClass="entr" presetSubtype="21"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arn(inVertic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6" fill="hold" nodeType="click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barn(inHorizontal)">
                                      <p:cBhvr>
                                        <p:cTn id="43" dur="500"/>
                                        <p:tgtEl>
                                          <p:spTgt spid="84"/>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85"/>
                                        </p:tgtEl>
                                        <p:attrNameLst>
                                          <p:attrName>style.visibility</p:attrName>
                                        </p:attrNameLst>
                                      </p:cBhvr>
                                      <p:to>
                                        <p:strVal val="visible"/>
                                      </p:to>
                                    </p:set>
                                    <p:animEffect transition="in" filter="circle(in)">
                                      <p:cBhvr>
                                        <p:cTn id="48" dur="2000"/>
                                        <p:tgtEl>
                                          <p:spTgt spid="85"/>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4.44444E-6 -4.07407E-6 L -0.24878 0.00301 " pathEditMode="relative" rAng="0" ptsTypes="AA">
                                      <p:cBhvr>
                                        <p:cTn id="52" dur="2000" fill="hold"/>
                                        <p:tgtEl>
                                          <p:spTgt spid="15"/>
                                        </p:tgtEl>
                                        <p:attrNameLst>
                                          <p:attrName>ppt_x</p:attrName>
                                          <p:attrName>ppt_y</p:attrName>
                                        </p:attrNameLst>
                                      </p:cBhvr>
                                      <p:rCtr x="-12448" y="139"/>
                                    </p:animMotion>
                                  </p:childTnLst>
                                </p:cTn>
                              </p:par>
                              <p:par>
                                <p:cTn id="53" presetID="22" presetClass="entr" presetSubtype="8" fill="hold" nodeType="withEffect">
                                  <p:stCondLst>
                                    <p:cond delay="0"/>
                                  </p:stCondLst>
                                  <p:childTnLst>
                                    <p:set>
                                      <p:cBhvr>
                                        <p:cTn id="54" dur="1" fill="hold">
                                          <p:stCondLst>
                                            <p:cond delay="0"/>
                                          </p:stCondLst>
                                        </p:cTn>
                                        <p:tgtEl>
                                          <p:spTgt spid="86"/>
                                        </p:tgtEl>
                                        <p:attrNameLst>
                                          <p:attrName>style.visibility</p:attrName>
                                        </p:attrNameLst>
                                      </p:cBhvr>
                                      <p:to>
                                        <p:strVal val="visible"/>
                                      </p:to>
                                    </p:set>
                                    <p:animEffect transition="in" filter="wipe(left)">
                                      <p:cBhvr>
                                        <p:cTn id="5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431540" y="3154421"/>
            <a:ext cx="8280920" cy="2800767"/>
          </a:xfrm>
          <a:prstGeom prst="rect">
            <a:avLst/>
          </a:prstGeom>
          <a:noFill/>
        </p:spPr>
        <p:txBody>
          <a:bodyPr wrap="square" rtlCol="0">
            <a:spAutoFit/>
          </a:bodyPr>
          <a:lstStyle/>
          <a:p>
            <a:r>
              <a:rPr lang="en-US" sz="4400" b="1" i="1" smtClean="0">
                <a:solidFill>
                  <a:srgbClr val="FF0000"/>
                </a:solidFill>
                <a:latin typeface="Times New Roman" pitchFamily="18" charset="0"/>
                <a:cs typeface="Times New Roman" pitchFamily="18" charset="0"/>
              </a:rPr>
              <a:t>   </a:t>
            </a:r>
            <a:r>
              <a:rPr lang="en-US" sz="4400" b="1" i="1" u="sng" smtClean="0">
                <a:solidFill>
                  <a:srgbClr val="FF0000"/>
                </a:solidFill>
                <a:latin typeface="Times New Roman" pitchFamily="18" charset="0"/>
                <a:cs typeface="Times New Roman" pitchFamily="18" charset="0"/>
              </a:rPr>
              <a:t>Lưu ý</a:t>
            </a:r>
            <a:r>
              <a:rPr lang="en-US" sz="4400" smtClean="0">
                <a:latin typeface="Times New Roman" pitchFamily="18" charset="0"/>
                <a:cs typeface="Times New Roman" pitchFamily="18" charset="0"/>
              </a:rPr>
              <a:t> </a:t>
            </a:r>
            <a:r>
              <a:rPr lang="en-US" sz="4400" i="1" smtClean="0">
                <a:latin typeface="Times New Roman" pitchFamily="18" charset="0"/>
                <a:cs typeface="Times New Roman" pitchFamily="18" charset="0"/>
              </a:rPr>
              <a:t>: Góc C và góc B là </a:t>
            </a:r>
            <a:r>
              <a:rPr lang="en-US" sz="4400" i="1" smtClean="0">
                <a:solidFill>
                  <a:srgbClr val="00B050"/>
                </a:solidFill>
                <a:latin typeface="Times New Roman" pitchFamily="18" charset="0"/>
                <a:cs typeface="Times New Roman" pitchFamily="18" charset="0"/>
              </a:rPr>
              <a:t>2 góc kề</a:t>
            </a:r>
            <a:r>
              <a:rPr lang="en-US" sz="4400" i="1" smtClean="0">
                <a:latin typeface="Times New Roman" pitchFamily="18" charset="0"/>
                <a:cs typeface="Times New Roman" pitchFamily="18" charset="0"/>
              </a:rPr>
              <a:t> cạnh BC. Khi nói 1 cạnh và 2 góc kề, ta sẽ hiểu 2 góc này ở vị trí </a:t>
            </a:r>
            <a:r>
              <a:rPr lang="en-US" sz="4400" i="1" smtClean="0">
                <a:solidFill>
                  <a:srgbClr val="00B050"/>
                </a:solidFill>
                <a:latin typeface="Times New Roman" pitchFamily="18" charset="0"/>
                <a:cs typeface="Times New Roman" pitchFamily="18" charset="0"/>
              </a:rPr>
              <a:t>kề cạnh </a:t>
            </a:r>
            <a:r>
              <a:rPr lang="en-US" sz="4400" i="1" smtClean="0">
                <a:latin typeface="Times New Roman" pitchFamily="18" charset="0"/>
                <a:cs typeface="Times New Roman" pitchFamily="18" charset="0"/>
              </a:rPr>
              <a:t>đó.</a:t>
            </a:r>
            <a:endParaRPr lang="en-US" sz="4400" i="1">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739" t="4787" b="3981"/>
          <a:stretch/>
        </p:blipFill>
        <p:spPr bwMode="auto">
          <a:xfrm>
            <a:off x="2743200" y="162232"/>
            <a:ext cx="4097809" cy="29921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85621140"/>
      </p:ext>
    </p:extLst>
  </p:cSld>
  <p:clrMapOvr>
    <a:masterClrMapping/>
  </p:clrMapOvr>
  <mc:AlternateContent xmlns:mc="http://schemas.openxmlformats.org/markup-compatibility/2006">
    <mc:Choice xmlns:p14="http://schemas.microsoft.com/office/powerpoint/2010/main" xmlns="" Requires="p14">
      <p:transition spd="slow" p14:dur="1500">
        <p14:window/>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060848"/>
            <a:ext cx="8496944" cy="212365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Trường hợp bằng nhau góc - cạnh - góc</a:t>
            </a:r>
            <a:endParaRPr lang="en-US" sz="6600"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23632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5558"/>
            <a:ext cx="9180512" cy="68835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66" name="Picture 18"/>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336" t="37326" r="65818" b="34178"/>
          <a:stretch/>
        </p:blipFill>
        <p:spPr bwMode="auto">
          <a:xfrm rot="17202732">
            <a:off x="53289" y="1592113"/>
            <a:ext cx="2407657" cy="7514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 name="Picture 1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7504" y="548680"/>
            <a:ext cx="3646487" cy="2814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3" name="TextBox 42"/>
          <p:cNvSpPr txBox="1"/>
          <p:nvPr/>
        </p:nvSpPr>
        <p:spPr>
          <a:xfrm>
            <a:off x="487426" y="1537365"/>
            <a:ext cx="340158" cy="461665"/>
          </a:xfrm>
          <a:prstGeom prst="rect">
            <a:avLst/>
          </a:prstGeom>
          <a:noFill/>
        </p:spPr>
        <p:txBody>
          <a:bodyPr wrap="none" rtlCol="0">
            <a:spAutoFit/>
          </a:bodyPr>
          <a:lstStyle/>
          <a:p>
            <a:r>
              <a:rPr lang="en-US" sz="2400" smtClean="0"/>
              <a:t>3</a:t>
            </a:r>
            <a:endParaRPr lang="en-US" sz="2400"/>
          </a:p>
        </p:txBody>
      </p:sp>
      <p:pic>
        <p:nvPicPr>
          <p:cNvPr id="64" name="Picture 18"/>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142" t="34377" r="65475" b="33983"/>
          <a:stretch/>
        </p:blipFill>
        <p:spPr bwMode="auto">
          <a:xfrm rot="20461014">
            <a:off x="4858156" y="1256130"/>
            <a:ext cx="2411377" cy="8371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5" name="Picture 1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76886" y="620688"/>
            <a:ext cx="3219450" cy="34436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8" name="TextBox 67"/>
          <p:cNvSpPr txBox="1"/>
          <p:nvPr/>
        </p:nvSpPr>
        <p:spPr>
          <a:xfrm>
            <a:off x="5455978" y="1023119"/>
            <a:ext cx="340158" cy="461665"/>
          </a:xfrm>
          <a:prstGeom prst="rect">
            <a:avLst/>
          </a:prstGeom>
          <a:noFill/>
        </p:spPr>
        <p:txBody>
          <a:bodyPr wrap="none" rtlCol="0">
            <a:spAutoFit/>
          </a:bodyPr>
          <a:lstStyle/>
          <a:p>
            <a:r>
              <a:rPr lang="en-US" sz="2400" smtClean="0"/>
              <a:t>3</a:t>
            </a:r>
            <a:endParaRPr lang="en-US" sz="2400"/>
          </a:p>
        </p:txBody>
      </p:sp>
      <p:sp>
        <p:nvSpPr>
          <p:cNvPr id="49" name="TextBox 48"/>
          <p:cNvSpPr txBox="1"/>
          <p:nvPr/>
        </p:nvSpPr>
        <p:spPr>
          <a:xfrm>
            <a:off x="1115616" y="4077072"/>
            <a:ext cx="4566571" cy="1200329"/>
          </a:xfrm>
          <a:prstGeom prst="rect">
            <a:avLst/>
          </a:prstGeom>
          <a:noFill/>
        </p:spPr>
        <p:txBody>
          <a:bodyPr wrap="none" rtlCol="0">
            <a:spAutoFit/>
          </a:bodyPr>
          <a:lstStyle/>
          <a:p>
            <a:r>
              <a:rPr lang="en-US" sz="3600" b="1" smtClean="0">
                <a:latin typeface="Times New Roman" pitchFamily="18" charset="0"/>
                <a:cs typeface="Times New Roman" pitchFamily="18" charset="0"/>
              </a:rPr>
              <a:t>Ta đo được: </a:t>
            </a:r>
            <a:r>
              <a:rPr lang="en-US" sz="3600" b="1" i="1" smtClean="0">
                <a:solidFill>
                  <a:srgbClr val="FF0000"/>
                </a:solidFill>
                <a:latin typeface="Times New Roman" pitchFamily="18" charset="0"/>
                <a:cs typeface="Times New Roman" pitchFamily="18" charset="0"/>
              </a:rPr>
              <a:t>AB = 3cm</a:t>
            </a:r>
          </a:p>
          <a:p>
            <a:r>
              <a:rPr lang="en-US" sz="3600" b="1" i="1">
                <a:solidFill>
                  <a:srgbClr val="FF0000"/>
                </a:solidFill>
                <a:latin typeface="Times New Roman" pitchFamily="18" charset="0"/>
                <a:cs typeface="Times New Roman" pitchFamily="18" charset="0"/>
              </a:rPr>
              <a:t> </a:t>
            </a:r>
            <a:r>
              <a:rPr lang="en-US" sz="3600" b="1" i="1" smtClean="0">
                <a:solidFill>
                  <a:srgbClr val="FF0000"/>
                </a:solidFill>
                <a:latin typeface="Times New Roman" pitchFamily="18" charset="0"/>
                <a:cs typeface="Times New Roman" pitchFamily="18" charset="0"/>
              </a:rPr>
              <a:t>                  </a:t>
            </a:r>
            <a:endParaRPr lang="en-US" sz="3600" b="1" i="1">
              <a:solidFill>
                <a:srgbClr val="FF0000"/>
              </a:solidFill>
              <a:latin typeface="Times New Roman" pitchFamily="18" charset="0"/>
              <a:cs typeface="Times New Roman" pitchFamily="18" charset="0"/>
            </a:endParaRPr>
          </a:p>
        </p:txBody>
      </p:sp>
      <p:sp>
        <p:nvSpPr>
          <p:cNvPr id="2" name="Rectangle 1"/>
          <p:cNvSpPr/>
          <p:nvPr/>
        </p:nvSpPr>
        <p:spPr>
          <a:xfrm>
            <a:off x="3296797" y="4510861"/>
            <a:ext cx="2499339" cy="646331"/>
          </a:xfrm>
          <a:prstGeom prst="rect">
            <a:avLst/>
          </a:prstGeom>
        </p:spPr>
        <p:txBody>
          <a:bodyPr wrap="none">
            <a:spAutoFit/>
          </a:bodyPr>
          <a:lstStyle/>
          <a:p>
            <a:r>
              <a:rPr lang="en-US" sz="3600" b="1">
                <a:latin typeface="Times New Roman" pitchFamily="18" charset="0"/>
                <a:cs typeface="Times New Roman" pitchFamily="18" charset="0"/>
              </a:rPr>
              <a:t>:</a:t>
            </a:r>
            <a:r>
              <a:rPr lang="en-US" sz="3600" b="1" i="1">
                <a:solidFill>
                  <a:srgbClr val="FF0000"/>
                </a:solidFill>
                <a:latin typeface="Times New Roman" pitchFamily="18" charset="0"/>
                <a:cs typeface="Times New Roman" pitchFamily="18" charset="0"/>
              </a:rPr>
              <a:t> A’B’= 3cm</a:t>
            </a:r>
            <a:endParaRPr lang="en-US" sz="3600"/>
          </a:p>
        </p:txBody>
      </p:sp>
    </p:spTree>
    <p:extLst>
      <p:ext uri="{BB962C8B-B14F-4D97-AF65-F5344CB8AC3E}">
        <p14:creationId xmlns:p14="http://schemas.microsoft.com/office/powerpoint/2010/main" xmlns="" val="26076828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circle(in)">
                                      <p:cBhvr>
                                        <p:cTn id="7" dur="20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circle(in)">
                                      <p:cBhvr>
                                        <p:cTn id="12" dur="20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66"/>
                                        </p:tgtEl>
                                        <p:attrNameLst>
                                          <p:attrName>style.visibility</p:attrName>
                                        </p:attrNameLst>
                                      </p:cBhvr>
                                      <p:to>
                                        <p:strVal val="visible"/>
                                      </p:to>
                                    </p:set>
                                    <p:anim calcmode="lin" valueType="num">
                                      <p:cBhvr additive="base">
                                        <p:cTn id="17" dur="500" fill="hold"/>
                                        <p:tgtEl>
                                          <p:spTgt spid="2066"/>
                                        </p:tgtEl>
                                        <p:attrNameLst>
                                          <p:attrName>ppt_x</p:attrName>
                                        </p:attrNameLst>
                                      </p:cBhvr>
                                      <p:tavLst>
                                        <p:tav tm="0">
                                          <p:val>
                                            <p:strVal val="#ppt_x"/>
                                          </p:val>
                                        </p:tav>
                                        <p:tav tm="100000">
                                          <p:val>
                                            <p:strVal val="#ppt_x"/>
                                          </p:val>
                                        </p:tav>
                                      </p:tavLst>
                                    </p:anim>
                                    <p:anim calcmode="lin" valueType="num">
                                      <p:cBhvr additive="base">
                                        <p:cTn id="18" dur="500" fill="hold"/>
                                        <p:tgtEl>
                                          <p:spTgt spid="206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2066"/>
                                        </p:tgtEl>
                                        <p:attrNameLst>
                                          <p:attrName>ppt_x</p:attrName>
                                        </p:attrNameLst>
                                      </p:cBhvr>
                                      <p:tavLst>
                                        <p:tav tm="0">
                                          <p:val>
                                            <p:strVal val="ppt_x"/>
                                          </p:val>
                                        </p:tav>
                                        <p:tav tm="100000">
                                          <p:val>
                                            <p:strVal val="ppt_x"/>
                                          </p:val>
                                        </p:tav>
                                      </p:tavLst>
                                    </p:anim>
                                    <p:anim calcmode="lin" valueType="num">
                                      <p:cBhvr additive="base">
                                        <p:cTn id="23" dur="500"/>
                                        <p:tgtEl>
                                          <p:spTgt spid="2066"/>
                                        </p:tgtEl>
                                        <p:attrNameLst>
                                          <p:attrName>ppt_y</p:attrName>
                                        </p:attrNameLst>
                                      </p:cBhvr>
                                      <p:tavLst>
                                        <p:tav tm="0">
                                          <p:val>
                                            <p:strVal val="ppt_y"/>
                                          </p:val>
                                        </p:tav>
                                        <p:tav tm="100000">
                                          <p:val>
                                            <p:strVal val="1+ppt_h/2"/>
                                          </p:val>
                                        </p:tav>
                                      </p:tavLst>
                                    </p:anim>
                                    <p:set>
                                      <p:cBhvr>
                                        <p:cTn id="24" dur="1" fill="hold">
                                          <p:stCondLst>
                                            <p:cond delay="499"/>
                                          </p:stCondLst>
                                        </p:cTn>
                                        <p:tgtEl>
                                          <p:spTgt spid="206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1000"/>
                                        <p:tgtEl>
                                          <p:spTgt spid="43"/>
                                        </p:tgtEl>
                                      </p:cBhvr>
                                    </p:animEffect>
                                    <p:anim calcmode="lin" valueType="num">
                                      <p:cBhvr>
                                        <p:cTn id="30" dur="1000" fill="hold"/>
                                        <p:tgtEl>
                                          <p:spTgt spid="43"/>
                                        </p:tgtEl>
                                        <p:attrNameLst>
                                          <p:attrName>ppt_x</p:attrName>
                                        </p:attrNameLst>
                                      </p:cBhvr>
                                      <p:tavLst>
                                        <p:tav tm="0">
                                          <p:val>
                                            <p:strVal val="#ppt_x"/>
                                          </p:val>
                                        </p:tav>
                                        <p:tav tm="100000">
                                          <p:val>
                                            <p:strVal val="#ppt_x"/>
                                          </p:val>
                                        </p:tav>
                                      </p:tavLst>
                                    </p:anim>
                                    <p:anim calcmode="lin" valueType="num">
                                      <p:cBhvr>
                                        <p:cTn id="31" dur="1000" fill="hold"/>
                                        <p:tgtEl>
                                          <p:spTgt spid="4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1000"/>
                                        <p:tgtEl>
                                          <p:spTgt spid="49"/>
                                        </p:tgtEl>
                                      </p:cBhvr>
                                    </p:animEffect>
                                    <p:anim calcmode="lin" valueType="num">
                                      <p:cBhvr>
                                        <p:cTn id="35" dur="1000" fill="hold"/>
                                        <p:tgtEl>
                                          <p:spTgt spid="49"/>
                                        </p:tgtEl>
                                        <p:attrNameLst>
                                          <p:attrName>ppt_x</p:attrName>
                                        </p:attrNameLst>
                                      </p:cBhvr>
                                      <p:tavLst>
                                        <p:tav tm="0">
                                          <p:val>
                                            <p:strVal val="#ppt_x"/>
                                          </p:val>
                                        </p:tav>
                                        <p:tav tm="100000">
                                          <p:val>
                                            <p:strVal val="#ppt_x"/>
                                          </p:val>
                                        </p:tav>
                                      </p:tavLst>
                                    </p:anim>
                                    <p:anim calcmode="lin" valueType="num">
                                      <p:cBhvr>
                                        <p:cTn id="36"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nodeType="clickEffect">
                                  <p:stCondLst>
                                    <p:cond delay="0"/>
                                  </p:stCondLst>
                                  <p:childTnLst>
                                    <p:set>
                                      <p:cBhvr>
                                        <p:cTn id="40" dur="1" fill="hold">
                                          <p:stCondLst>
                                            <p:cond delay="0"/>
                                          </p:stCondLst>
                                        </p:cTn>
                                        <p:tgtEl>
                                          <p:spTgt spid="64"/>
                                        </p:tgtEl>
                                        <p:attrNameLst>
                                          <p:attrName>style.visibility</p:attrName>
                                        </p:attrNameLst>
                                      </p:cBhvr>
                                      <p:to>
                                        <p:strVal val="visible"/>
                                      </p:to>
                                    </p:set>
                                    <p:anim calcmode="lin" valueType="num">
                                      <p:cBhvr additive="base">
                                        <p:cTn id="41" dur="500" fill="hold"/>
                                        <p:tgtEl>
                                          <p:spTgt spid="64"/>
                                        </p:tgtEl>
                                        <p:attrNameLst>
                                          <p:attrName>ppt_x</p:attrName>
                                        </p:attrNameLst>
                                      </p:cBhvr>
                                      <p:tavLst>
                                        <p:tav tm="0">
                                          <p:val>
                                            <p:strVal val="0-#ppt_w/2"/>
                                          </p:val>
                                        </p:tav>
                                        <p:tav tm="100000">
                                          <p:val>
                                            <p:strVal val="#ppt_x"/>
                                          </p:val>
                                        </p:tav>
                                      </p:tavLst>
                                    </p:anim>
                                    <p:anim calcmode="lin" valueType="num">
                                      <p:cBhvr additive="base">
                                        <p:cTn id="42" dur="500" fill="hold"/>
                                        <p:tgtEl>
                                          <p:spTgt spid="64"/>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xit" presetSubtype="6" fill="hold" nodeType="clickEffect">
                                  <p:stCondLst>
                                    <p:cond delay="0"/>
                                  </p:stCondLst>
                                  <p:childTnLst>
                                    <p:anim calcmode="lin" valueType="num">
                                      <p:cBhvr additive="base">
                                        <p:cTn id="46" dur="500"/>
                                        <p:tgtEl>
                                          <p:spTgt spid="64"/>
                                        </p:tgtEl>
                                        <p:attrNameLst>
                                          <p:attrName>ppt_x</p:attrName>
                                        </p:attrNameLst>
                                      </p:cBhvr>
                                      <p:tavLst>
                                        <p:tav tm="0">
                                          <p:val>
                                            <p:strVal val="ppt_x"/>
                                          </p:val>
                                        </p:tav>
                                        <p:tav tm="100000">
                                          <p:val>
                                            <p:strVal val="1+ppt_w/2"/>
                                          </p:val>
                                        </p:tav>
                                      </p:tavLst>
                                    </p:anim>
                                    <p:anim calcmode="lin" valueType="num">
                                      <p:cBhvr additive="base">
                                        <p:cTn id="47" dur="500"/>
                                        <p:tgtEl>
                                          <p:spTgt spid="64"/>
                                        </p:tgtEl>
                                        <p:attrNameLst>
                                          <p:attrName>ppt_y</p:attrName>
                                        </p:attrNameLst>
                                      </p:cBhvr>
                                      <p:tavLst>
                                        <p:tav tm="0">
                                          <p:val>
                                            <p:strVal val="ppt_y"/>
                                          </p:val>
                                        </p:tav>
                                        <p:tav tm="100000">
                                          <p:val>
                                            <p:strVal val="1+ppt_h/2"/>
                                          </p:val>
                                        </p:tav>
                                      </p:tavLst>
                                    </p:anim>
                                    <p:set>
                                      <p:cBhvr>
                                        <p:cTn id="48" dur="1" fill="hold">
                                          <p:stCondLst>
                                            <p:cond delay="499"/>
                                          </p:stCondLst>
                                        </p:cTn>
                                        <p:tgtEl>
                                          <p:spTgt spid="6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wipe(down)">
                                      <p:cBhvr>
                                        <p:cTn id="53" dur="500"/>
                                        <p:tgtEl>
                                          <p:spTgt spid="2"/>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68"/>
                                        </p:tgtEl>
                                        <p:attrNameLst>
                                          <p:attrName>style.visibility</p:attrName>
                                        </p:attrNameLst>
                                      </p:cBhvr>
                                      <p:to>
                                        <p:strVal val="visible"/>
                                      </p:to>
                                    </p:set>
                                    <p:animEffect transition="in" filter="wipe(down)">
                                      <p:cBhvr>
                                        <p:cTn id="5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68" grpId="0"/>
      <p:bldP spid="49"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939282" y="3212976"/>
            <a:ext cx="1188132" cy="523220"/>
            <a:chOff x="7344308" y="601524"/>
            <a:chExt cx="1188132" cy="523220"/>
          </a:xfrm>
        </p:grpSpPr>
        <p:sp>
          <p:nvSpPr>
            <p:cNvPr id="12" name="Isosceles Triangle 11"/>
            <p:cNvSpPr/>
            <p:nvPr/>
          </p:nvSpPr>
          <p:spPr>
            <a:xfrm>
              <a:off x="7344308" y="804768"/>
              <a:ext cx="324036" cy="175959"/>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TextBox 12"/>
            <p:cNvSpPr txBox="1"/>
            <p:nvPr/>
          </p:nvSpPr>
          <p:spPr>
            <a:xfrm>
              <a:off x="7610393" y="601524"/>
              <a:ext cx="922047" cy="523220"/>
            </a:xfrm>
            <a:prstGeom prst="rect">
              <a:avLst/>
            </a:prstGeom>
            <a:noFill/>
          </p:spPr>
          <p:txBody>
            <a:bodyPr wrap="none" rtlCol="0">
              <a:spAutoFit/>
            </a:bodyPr>
            <a:lstStyle/>
            <a:p>
              <a:r>
                <a:rPr lang="en-US" sz="2800" smtClean="0">
                  <a:latin typeface="Times New Roman" pitchFamily="18" charset="0"/>
                  <a:cs typeface="Times New Roman" pitchFamily="18" charset="0"/>
                </a:rPr>
                <a:t>ABC</a:t>
              </a:r>
              <a:endParaRPr lang="en-US" sz="2800">
                <a:latin typeface="Times New Roman" pitchFamily="18" charset="0"/>
                <a:cs typeface="Times New Roman" pitchFamily="18" charset="0"/>
              </a:endParaRPr>
            </a:p>
          </p:txBody>
        </p:sp>
      </p:grpSp>
      <p:grpSp>
        <p:nvGrpSpPr>
          <p:cNvPr id="18" name="Group 17"/>
          <p:cNvGrpSpPr/>
          <p:nvPr/>
        </p:nvGrpSpPr>
        <p:grpSpPr>
          <a:xfrm>
            <a:off x="978465" y="3625860"/>
            <a:ext cx="1508989" cy="523220"/>
            <a:chOff x="7344308" y="601524"/>
            <a:chExt cx="1508989" cy="523220"/>
          </a:xfrm>
        </p:grpSpPr>
        <p:sp>
          <p:nvSpPr>
            <p:cNvPr id="19" name="Isosceles Triangle 18"/>
            <p:cNvSpPr/>
            <p:nvPr/>
          </p:nvSpPr>
          <p:spPr>
            <a:xfrm>
              <a:off x="7344308" y="804768"/>
              <a:ext cx="324036" cy="175959"/>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 name="TextBox 19"/>
            <p:cNvSpPr txBox="1"/>
            <p:nvPr/>
          </p:nvSpPr>
          <p:spPr>
            <a:xfrm>
              <a:off x="7610393" y="601524"/>
              <a:ext cx="1242904" cy="523220"/>
            </a:xfrm>
            <a:prstGeom prst="rect">
              <a:avLst/>
            </a:prstGeom>
            <a:noFill/>
          </p:spPr>
          <p:txBody>
            <a:bodyPr wrap="none" rtlCol="0">
              <a:spAutoFit/>
            </a:bodyPr>
            <a:lstStyle/>
            <a:p>
              <a:r>
                <a:rPr lang="en-US" sz="2800" smtClean="0">
                  <a:latin typeface="Times New Roman" pitchFamily="18" charset="0"/>
                  <a:cs typeface="Times New Roman" pitchFamily="18" charset="0"/>
                </a:rPr>
                <a:t>A’B’C’</a:t>
              </a:r>
              <a:endParaRPr lang="en-US" sz="2800">
                <a:latin typeface="Times New Roman" pitchFamily="18" charset="0"/>
                <a:cs typeface="Times New Roman" pitchFamily="18" charset="0"/>
              </a:endParaRPr>
            </a:p>
          </p:txBody>
        </p:sp>
      </p:grpSp>
      <p:sp>
        <p:nvSpPr>
          <p:cNvPr id="16" name="TextBox 15"/>
          <p:cNvSpPr txBox="1"/>
          <p:nvPr/>
        </p:nvSpPr>
        <p:spPr>
          <a:xfrm>
            <a:off x="759262" y="4047455"/>
            <a:ext cx="2162772" cy="461665"/>
          </a:xfrm>
          <a:prstGeom prst="rect">
            <a:avLst/>
          </a:prstGeom>
          <a:noFill/>
        </p:spPr>
        <p:txBody>
          <a:bodyPr wrap="none" rtlCol="0">
            <a:spAutoFit/>
          </a:bodyPr>
          <a:lstStyle/>
          <a:p>
            <a:r>
              <a:rPr lang="en-US" sz="2400" smtClean="0">
                <a:latin typeface="Times New Roman" pitchFamily="18" charset="0"/>
                <a:cs typeface="Times New Roman" pitchFamily="18" charset="0"/>
              </a:rPr>
              <a:t>BC=B’C’= 4cm</a:t>
            </a:r>
            <a:endParaRPr lang="en-US" sz="2400">
              <a:latin typeface="Times New Roman" pitchFamily="18" charset="0"/>
              <a:cs typeface="Times New Roman" pitchFamily="18" charset="0"/>
            </a:endParaRPr>
          </a:p>
        </p:txBody>
      </p:sp>
      <p:grpSp>
        <p:nvGrpSpPr>
          <p:cNvPr id="42" name="Group 41"/>
          <p:cNvGrpSpPr/>
          <p:nvPr/>
        </p:nvGrpSpPr>
        <p:grpSpPr>
          <a:xfrm>
            <a:off x="1043608" y="7565"/>
            <a:ext cx="3646487" cy="2773363"/>
            <a:chOff x="1141537" y="-99392"/>
            <a:chExt cx="3646487" cy="2773363"/>
          </a:xfrm>
        </p:grpSpPr>
        <p:pic>
          <p:nvPicPr>
            <p:cNvPr id="7" name="Picture 1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1537" y="-99392"/>
              <a:ext cx="3646487" cy="277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2" name="TextBox 51"/>
            <p:cNvSpPr txBox="1"/>
            <p:nvPr/>
          </p:nvSpPr>
          <p:spPr>
            <a:xfrm>
              <a:off x="1495538" y="1124744"/>
              <a:ext cx="340158" cy="461665"/>
            </a:xfrm>
            <a:prstGeom prst="rect">
              <a:avLst/>
            </a:prstGeom>
            <a:noFill/>
          </p:spPr>
          <p:txBody>
            <a:bodyPr wrap="none" rtlCol="0">
              <a:spAutoFit/>
            </a:bodyPr>
            <a:lstStyle/>
            <a:p>
              <a:r>
                <a:rPr lang="en-US" sz="2400" smtClean="0"/>
                <a:t>3</a:t>
              </a:r>
              <a:endParaRPr lang="en-US" sz="2400"/>
            </a:p>
          </p:txBody>
        </p:sp>
      </p:grpSp>
      <p:grpSp>
        <p:nvGrpSpPr>
          <p:cNvPr id="43" name="Group 42"/>
          <p:cNvGrpSpPr/>
          <p:nvPr/>
        </p:nvGrpSpPr>
        <p:grpSpPr>
          <a:xfrm>
            <a:off x="4895202" y="260500"/>
            <a:ext cx="3219450" cy="3443605"/>
            <a:chOff x="5024958" y="-99392"/>
            <a:chExt cx="3219450" cy="3443605"/>
          </a:xfrm>
        </p:grpSpPr>
        <p:pic>
          <p:nvPicPr>
            <p:cNvPr id="8" name="Picture 1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24958" y="-99392"/>
              <a:ext cx="3219450" cy="34436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3" name="TextBox 52"/>
            <p:cNvSpPr txBox="1"/>
            <p:nvPr/>
          </p:nvSpPr>
          <p:spPr>
            <a:xfrm>
              <a:off x="6084168" y="260648"/>
              <a:ext cx="340158" cy="461665"/>
            </a:xfrm>
            <a:prstGeom prst="rect">
              <a:avLst/>
            </a:prstGeom>
            <a:noFill/>
          </p:spPr>
          <p:txBody>
            <a:bodyPr wrap="none" rtlCol="0">
              <a:spAutoFit/>
            </a:bodyPr>
            <a:lstStyle/>
            <a:p>
              <a:r>
                <a:rPr lang="en-US" sz="2400" smtClean="0"/>
                <a:t>3</a:t>
              </a:r>
              <a:endParaRPr lang="en-US" sz="2400"/>
            </a:p>
          </p:txBody>
        </p:sp>
      </p:grpSp>
      <p:grpSp>
        <p:nvGrpSpPr>
          <p:cNvPr id="11" name="Group 10"/>
          <p:cNvGrpSpPr/>
          <p:nvPr/>
        </p:nvGrpSpPr>
        <p:grpSpPr>
          <a:xfrm>
            <a:off x="35496" y="3212976"/>
            <a:ext cx="3528392" cy="3240360"/>
            <a:chOff x="35496" y="3212976"/>
            <a:chExt cx="3528392" cy="3240360"/>
          </a:xfrm>
        </p:grpSpPr>
        <p:cxnSp>
          <p:nvCxnSpPr>
            <p:cNvPr id="3" name="Straight Connector 2"/>
            <p:cNvCxnSpPr/>
            <p:nvPr/>
          </p:nvCxnSpPr>
          <p:spPr>
            <a:xfrm flipH="1">
              <a:off x="755576" y="3212976"/>
              <a:ext cx="3686" cy="324036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35496" y="5445224"/>
              <a:ext cx="3528392"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88533" y="3921968"/>
              <a:ext cx="595035" cy="461665"/>
            </a:xfrm>
            <a:prstGeom prst="rect">
              <a:avLst/>
            </a:prstGeom>
            <a:noFill/>
          </p:spPr>
          <p:txBody>
            <a:bodyPr wrap="none" rtlCol="0">
              <a:spAutoFit/>
            </a:bodyPr>
            <a:lstStyle/>
            <a:p>
              <a:r>
                <a:rPr lang="en-US" sz="2400" smtClean="0">
                  <a:latin typeface="Times New Roman" pitchFamily="18" charset="0"/>
                  <a:cs typeface="Times New Roman" pitchFamily="18" charset="0"/>
                </a:rPr>
                <a:t>GT</a:t>
              </a:r>
              <a:endParaRPr lang="en-US" sz="2400">
                <a:latin typeface="Times New Roman" pitchFamily="18" charset="0"/>
                <a:cs typeface="Times New Roman" pitchFamily="18" charset="0"/>
              </a:endParaRPr>
            </a:p>
          </p:txBody>
        </p:sp>
        <p:sp>
          <p:nvSpPr>
            <p:cNvPr id="58" name="TextBox 57"/>
            <p:cNvSpPr txBox="1"/>
            <p:nvPr/>
          </p:nvSpPr>
          <p:spPr>
            <a:xfrm>
              <a:off x="88533" y="5661248"/>
              <a:ext cx="595035" cy="461665"/>
            </a:xfrm>
            <a:prstGeom prst="rect">
              <a:avLst/>
            </a:prstGeom>
            <a:noFill/>
          </p:spPr>
          <p:txBody>
            <a:bodyPr wrap="none" rtlCol="0">
              <a:spAutoFit/>
            </a:bodyPr>
            <a:lstStyle/>
            <a:p>
              <a:r>
                <a:rPr lang="en-US" sz="2400" smtClean="0">
                  <a:latin typeface="Times New Roman" pitchFamily="18" charset="0"/>
                  <a:cs typeface="Times New Roman" pitchFamily="18" charset="0"/>
                </a:rPr>
                <a:t>KL</a:t>
              </a:r>
              <a:endParaRPr lang="en-US" sz="2400">
                <a:latin typeface="Times New Roman" pitchFamily="18" charset="0"/>
                <a:cs typeface="Times New Roman" pitchFamily="18" charset="0"/>
              </a:endParaRPr>
            </a:p>
          </p:txBody>
        </p:sp>
      </p:grpSp>
      <p:grpSp>
        <p:nvGrpSpPr>
          <p:cNvPr id="70" name="Group 69"/>
          <p:cNvGrpSpPr/>
          <p:nvPr/>
        </p:nvGrpSpPr>
        <p:grpSpPr>
          <a:xfrm>
            <a:off x="827584" y="5589240"/>
            <a:ext cx="2844316" cy="542384"/>
            <a:chOff x="863588" y="5570076"/>
            <a:chExt cx="2844316" cy="542384"/>
          </a:xfrm>
        </p:grpSpPr>
        <p:grpSp>
          <p:nvGrpSpPr>
            <p:cNvPr id="59" name="Group 58"/>
            <p:cNvGrpSpPr/>
            <p:nvPr/>
          </p:nvGrpSpPr>
          <p:grpSpPr>
            <a:xfrm>
              <a:off x="863588" y="5589240"/>
              <a:ext cx="1390111" cy="523220"/>
              <a:chOff x="7344308" y="601524"/>
              <a:chExt cx="1390111" cy="523220"/>
            </a:xfrm>
          </p:grpSpPr>
          <p:sp>
            <p:nvSpPr>
              <p:cNvPr id="60" name="Isosceles Triangle 59"/>
              <p:cNvSpPr/>
              <p:nvPr/>
            </p:nvSpPr>
            <p:spPr>
              <a:xfrm>
                <a:off x="7344308" y="804768"/>
                <a:ext cx="324036" cy="175959"/>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1" name="TextBox 60"/>
              <p:cNvSpPr txBox="1"/>
              <p:nvPr/>
            </p:nvSpPr>
            <p:spPr>
              <a:xfrm>
                <a:off x="7610393" y="601524"/>
                <a:ext cx="1124026" cy="523220"/>
              </a:xfrm>
              <a:prstGeom prst="rect">
                <a:avLst/>
              </a:prstGeom>
              <a:noFill/>
            </p:spPr>
            <p:txBody>
              <a:bodyPr wrap="none" rtlCol="0">
                <a:spAutoFit/>
              </a:bodyPr>
              <a:lstStyle/>
              <a:p>
                <a:r>
                  <a:rPr lang="en-US" sz="2800" smtClean="0">
                    <a:latin typeface="Times New Roman" pitchFamily="18" charset="0"/>
                    <a:cs typeface="Times New Roman" pitchFamily="18" charset="0"/>
                  </a:rPr>
                  <a:t>ABC=</a:t>
                </a:r>
                <a:endParaRPr lang="en-US" sz="2800">
                  <a:latin typeface="Times New Roman" pitchFamily="18" charset="0"/>
                  <a:cs typeface="Times New Roman" pitchFamily="18" charset="0"/>
                </a:endParaRPr>
              </a:p>
            </p:txBody>
          </p:sp>
        </p:grpSp>
        <p:grpSp>
          <p:nvGrpSpPr>
            <p:cNvPr id="62" name="Group 61"/>
            <p:cNvGrpSpPr/>
            <p:nvPr/>
          </p:nvGrpSpPr>
          <p:grpSpPr>
            <a:xfrm>
              <a:off x="2198915" y="5570076"/>
              <a:ext cx="1508989" cy="523220"/>
              <a:chOff x="7344308" y="654368"/>
              <a:chExt cx="1508989" cy="523220"/>
            </a:xfrm>
          </p:grpSpPr>
          <p:sp>
            <p:nvSpPr>
              <p:cNvPr id="63" name="Isosceles Triangle 62"/>
              <p:cNvSpPr/>
              <p:nvPr/>
            </p:nvSpPr>
            <p:spPr>
              <a:xfrm>
                <a:off x="7344308" y="857612"/>
                <a:ext cx="324036" cy="175959"/>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4" name="TextBox 63"/>
              <p:cNvSpPr txBox="1"/>
              <p:nvPr/>
            </p:nvSpPr>
            <p:spPr>
              <a:xfrm>
                <a:off x="7610393" y="654368"/>
                <a:ext cx="1242904" cy="523220"/>
              </a:xfrm>
              <a:prstGeom prst="rect">
                <a:avLst/>
              </a:prstGeom>
              <a:noFill/>
            </p:spPr>
            <p:txBody>
              <a:bodyPr wrap="none" rtlCol="0">
                <a:spAutoFit/>
              </a:bodyPr>
              <a:lstStyle/>
              <a:p>
                <a:r>
                  <a:rPr lang="en-US" sz="2800" smtClean="0">
                    <a:latin typeface="Times New Roman" pitchFamily="18" charset="0"/>
                    <a:cs typeface="Times New Roman" pitchFamily="18" charset="0"/>
                  </a:rPr>
                  <a:t>A’B’C’</a:t>
                </a:r>
                <a:endParaRPr lang="en-US" sz="2800">
                  <a:latin typeface="Times New Roman" pitchFamily="18" charset="0"/>
                  <a:cs typeface="Times New Roman" pitchFamily="18" charset="0"/>
                </a:endParaRPr>
              </a:p>
            </p:txBody>
          </p:sp>
        </p:grpSp>
      </p:grpSp>
      <p:grpSp>
        <p:nvGrpSpPr>
          <p:cNvPr id="69" name="Group 68"/>
          <p:cNvGrpSpPr/>
          <p:nvPr/>
        </p:nvGrpSpPr>
        <p:grpSpPr>
          <a:xfrm>
            <a:off x="867977" y="4614227"/>
            <a:ext cx="1739579" cy="830997"/>
            <a:chOff x="833802" y="4623519"/>
            <a:chExt cx="1739579" cy="830997"/>
          </a:xfrm>
        </p:grpSpPr>
        <p:grpSp>
          <p:nvGrpSpPr>
            <p:cNvPr id="41" name="Group 40"/>
            <p:cNvGrpSpPr/>
            <p:nvPr/>
          </p:nvGrpSpPr>
          <p:grpSpPr>
            <a:xfrm>
              <a:off x="833802" y="4623519"/>
              <a:ext cx="1739579" cy="830997"/>
              <a:chOff x="1043608" y="4221088"/>
              <a:chExt cx="1739579" cy="830997"/>
            </a:xfrm>
          </p:grpSpPr>
          <p:grpSp>
            <p:nvGrpSpPr>
              <p:cNvPr id="40" name="Group 39"/>
              <p:cNvGrpSpPr/>
              <p:nvPr/>
            </p:nvGrpSpPr>
            <p:grpSpPr>
              <a:xfrm>
                <a:off x="1043608" y="4221088"/>
                <a:ext cx="1739579" cy="830997"/>
                <a:chOff x="5508104" y="5127575"/>
                <a:chExt cx="1739579" cy="830997"/>
              </a:xfrm>
            </p:grpSpPr>
            <p:sp>
              <p:nvSpPr>
                <p:cNvPr id="17" name="TextBox 16"/>
                <p:cNvSpPr txBox="1"/>
                <p:nvPr/>
              </p:nvSpPr>
              <p:spPr>
                <a:xfrm>
                  <a:off x="5508104" y="5127575"/>
                  <a:ext cx="1739579" cy="830997"/>
                </a:xfrm>
                <a:prstGeom prst="rect">
                  <a:avLst/>
                </a:prstGeom>
                <a:noFill/>
              </p:spPr>
              <p:txBody>
                <a:bodyPr wrap="none" rtlCol="0">
                  <a:spAutoFit/>
                </a:bodyPr>
                <a:lstStyle/>
                <a:p>
                  <a:r>
                    <a:rPr lang="en-US" sz="2400" smtClean="0"/>
                    <a:t>B = B’ =  60ᵒ </a:t>
                  </a:r>
                </a:p>
                <a:p>
                  <a:r>
                    <a:rPr lang="en-US" sz="2400" smtClean="0"/>
                    <a:t>C = C’ = 40ᵒ  </a:t>
                  </a:r>
                  <a:endParaRPr lang="en-US" sz="2400"/>
                </a:p>
              </p:txBody>
            </p:sp>
            <p:cxnSp>
              <p:nvCxnSpPr>
                <p:cNvPr id="34" name="Straight Connector 33"/>
                <p:cNvCxnSpPr/>
                <p:nvPr/>
              </p:nvCxnSpPr>
              <p:spPr>
                <a:xfrm flipV="1">
                  <a:off x="5595948" y="5127575"/>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a:off x="5683793" y="5127575"/>
                  <a:ext cx="87844" cy="115416"/>
                </a:xfrm>
                <a:prstGeom prst="line">
                  <a:avLst/>
                </a:prstGeom>
              </p:spPr>
              <p:style>
                <a:lnRef idx="1">
                  <a:schemeClr val="dk1"/>
                </a:lnRef>
                <a:fillRef idx="0">
                  <a:schemeClr val="dk1"/>
                </a:fillRef>
                <a:effectRef idx="0">
                  <a:schemeClr val="dk1"/>
                </a:effectRef>
                <a:fontRef idx="minor">
                  <a:schemeClr val="tx1"/>
                </a:fontRef>
              </p:style>
            </p:cxnSp>
          </p:grpSp>
          <p:cxnSp>
            <p:nvCxnSpPr>
              <p:cNvPr id="44" name="Straight Connector 43"/>
              <p:cNvCxnSpPr/>
              <p:nvPr/>
            </p:nvCxnSpPr>
            <p:spPr>
              <a:xfrm flipV="1">
                <a:off x="1581781" y="4221088"/>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p:cNvCxnSpPr/>
              <p:nvPr/>
            </p:nvCxnSpPr>
            <p:spPr>
              <a:xfrm>
                <a:off x="1669626" y="4221088"/>
                <a:ext cx="87844" cy="115416"/>
              </a:xfrm>
              <a:prstGeom prst="line">
                <a:avLst/>
              </a:prstGeom>
            </p:spPr>
            <p:style>
              <a:lnRef idx="1">
                <a:schemeClr val="dk1"/>
              </a:lnRef>
              <a:fillRef idx="0">
                <a:schemeClr val="dk1"/>
              </a:fillRef>
              <a:effectRef idx="0">
                <a:schemeClr val="dk1"/>
              </a:effectRef>
              <a:fontRef idx="minor">
                <a:schemeClr val="tx1"/>
              </a:fontRef>
            </p:style>
          </p:cxnSp>
        </p:grpSp>
        <p:cxnSp>
          <p:nvCxnSpPr>
            <p:cNvPr id="72" name="Straight Connector 71"/>
            <p:cNvCxnSpPr/>
            <p:nvPr/>
          </p:nvCxnSpPr>
          <p:spPr>
            <a:xfrm flipV="1">
              <a:off x="939927" y="5013176"/>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a:off x="1027772" y="5013176"/>
              <a:ext cx="87844" cy="115416"/>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flipV="1">
              <a:off x="1403648" y="4969768"/>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74"/>
            <p:cNvCxnSpPr/>
            <p:nvPr/>
          </p:nvCxnSpPr>
          <p:spPr>
            <a:xfrm>
              <a:off x="1491493" y="4969768"/>
              <a:ext cx="87844" cy="115416"/>
            </a:xfrm>
            <a:prstGeom prst="line">
              <a:avLst/>
            </a:prstGeom>
          </p:spPr>
          <p:style>
            <a:lnRef idx="1">
              <a:schemeClr val="dk1"/>
            </a:lnRef>
            <a:fillRef idx="0">
              <a:schemeClr val="dk1"/>
            </a:fillRef>
            <a:effectRef idx="0">
              <a:schemeClr val="dk1"/>
            </a:effectRef>
            <a:fontRef idx="minor">
              <a:schemeClr val="tx1"/>
            </a:fontRef>
          </p:style>
        </p:cxnSp>
      </p:grpSp>
      <p:grpSp>
        <p:nvGrpSpPr>
          <p:cNvPr id="4" name="Group 3"/>
          <p:cNvGrpSpPr/>
          <p:nvPr/>
        </p:nvGrpSpPr>
        <p:grpSpPr>
          <a:xfrm>
            <a:off x="4716016" y="5436513"/>
            <a:ext cx="3326696" cy="584775"/>
            <a:chOff x="5004048" y="5229200"/>
            <a:chExt cx="3326696" cy="584775"/>
          </a:xfrm>
        </p:grpSpPr>
        <p:grpSp>
          <p:nvGrpSpPr>
            <p:cNvPr id="49" name="Group 48"/>
            <p:cNvGrpSpPr/>
            <p:nvPr/>
          </p:nvGrpSpPr>
          <p:grpSpPr>
            <a:xfrm>
              <a:off x="5486428" y="5243628"/>
              <a:ext cx="2844316" cy="542384"/>
              <a:chOff x="863588" y="5570076"/>
              <a:chExt cx="2844316" cy="542384"/>
            </a:xfrm>
          </p:grpSpPr>
          <p:grpSp>
            <p:nvGrpSpPr>
              <p:cNvPr id="50" name="Group 49"/>
              <p:cNvGrpSpPr/>
              <p:nvPr/>
            </p:nvGrpSpPr>
            <p:grpSpPr>
              <a:xfrm>
                <a:off x="863588" y="5589240"/>
                <a:ext cx="1390111" cy="523220"/>
                <a:chOff x="7344308" y="601524"/>
                <a:chExt cx="1390111" cy="523220"/>
              </a:xfrm>
            </p:grpSpPr>
            <p:sp>
              <p:nvSpPr>
                <p:cNvPr id="56" name="Isosceles Triangle 55"/>
                <p:cNvSpPr/>
                <p:nvPr/>
              </p:nvSpPr>
              <p:spPr>
                <a:xfrm>
                  <a:off x="7344308" y="804768"/>
                  <a:ext cx="324036" cy="175959"/>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rgbClr val="FF0000"/>
                    </a:solidFill>
                  </a:endParaRPr>
                </a:p>
              </p:txBody>
            </p:sp>
            <p:sp>
              <p:nvSpPr>
                <p:cNvPr id="57" name="TextBox 56"/>
                <p:cNvSpPr txBox="1"/>
                <p:nvPr/>
              </p:nvSpPr>
              <p:spPr>
                <a:xfrm>
                  <a:off x="7610393" y="601524"/>
                  <a:ext cx="1124026" cy="523220"/>
                </a:xfrm>
                <a:prstGeom prst="rect">
                  <a:avLst/>
                </a:prstGeom>
                <a:noFill/>
              </p:spPr>
              <p:txBody>
                <a:bodyPr wrap="none" rtlCol="0">
                  <a:spAutoFit/>
                </a:bodyPr>
                <a:lstStyle/>
                <a:p>
                  <a:r>
                    <a:rPr lang="en-US" sz="2800" dirty="0" smtClean="0">
                      <a:solidFill>
                        <a:srgbClr val="FF0000"/>
                      </a:solidFill>
                      <a:latin typeface="Times New Roman" pitchFamily="18" charset="0"/>
                      <a:cs typeface="Times New Roman" pitchFamily="18" charset="0"/>
                    </a:rPr>
                    <a:t>ABC=</a:t>
                  </a:r>
                  <a:endParaRPr lang="en-US" sz="2800" dirty="0">
                    <a:solidFill>
                      <a:srgbClr val="FF0000"/>
                    </a:solidFill>
                    <a:latin typeface="Times New Roman" pitchFamily="18" charset="0"/>
                    <a:cs typeface="Times New Roman" pitchFamily="18" charset="0"/>
                  </a:endParaRPr>
                </a:p>
              </p:txBody>
            </p:sp>
          </p:grpSp>
          <p:grpSp>
            <p:nvGrpSpPr>
              <p:cNvPr id="51" name="Group 50"/>
              <p:cNvGrpSpPr/>
              <p:nvPr/>
            </p:nvGrpSpPr>
            <p:grpSpPr>
              <a:xfrm>
                <a:off x="2198915" y="5570076"/>
                <a:ext cx="1508989" cy="523220"/>
                <a:chOff x="7344308" y="654368"/>
                <a:chExt cx="1508989" cy="523220"/>
              </a:xfrm>
            </p:grpSpPr>
            <p:sp>
              <p:nvSpPr>
                <p:cNvPr id="54" name="Isosceles Triangle 53"/>
                <p:cNvSpPr/>
                <p:nvPr/>
              </p:nvSpPr>
              <p:spPr>
                <a:xfrm>
                  <a:off x="7344308" y="857612"/>
                  <a:ext cx="324036" cy="175959"/>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55" name="TextBox 54"/>
                <p:cNvSpPr txBox="1"/>
                <p:nvPr/>
              </p:nvSpPr>
              <p:spPr>
                <a:xfrm>
                  <a:off x="7610393" y="654368"/>
                  <a:ext cx="1242904" cy="523220"/>
                </a:xfrm>
                <a:prstGeom prst="rect">
                  <a:avLst/>
                </a:prstGeom>
                <a:noFill/>
              </p:spPr>
              <p:txBody>
                <a:bodyPr wrap="none" rtlCol="0">
                  <a:spAutoFit/>
                </a:bodyPr>
                <a:lstStyle/>
                <a:p>
                  <a:r>
                    <a:rPr lang="en-US" sz="2800" dirty="0" smtClean="0">
                      <a:solidFill>
                        <a:srgbClr val="FF0000"/>
                      </a:solidFill>
                      <a:latin typeface="Times New Roman" pitchFamily="18" charset="0"/>
                      <a:cs typeface="Times New Roman" pitchFamily="18" charset="0"/>
                    </a:rPr>
                    <a:t>A’B’C’</a:t>
                  </a:r>
                  <a:endParaRPr lang="en-US" sz="2800" dirty="0">
                    <a:solidFill>
                      <a:srgbClr val="FF0000"/>
                    </a:solidFill>
                    <a:latin typeface="Times New Roman" pitchFamily="18" charset="0"/>
                    <a:cs typeface="Times New Roman" pitchFamily="18" charset="0"/>
                  </a:endParaRPr>
                </a:p>
              </p:txBody>
            </p:sp>
          </p:grpSp>
        </p:grpSp>
        <p:sp>
          <p:nvSpPr>
            <p:cNvPr id="2" name="TextBox 1"/>
            <p:cNvSpPr txBox="1"/>
            <p:nvPr/>
          </p:nvSpPr>
          <p:spPr>
            <a:xfrm>
              <a:off x="5004048" y="5229200"/>
              <a:ext cx="514885" cy="584775"/>
            </a:xfrm>
            <a:prstGeom prst="rect">
              <a:avLst/>
            </a:prstGeom>
            <a:noFill/>
          </p:spPr>
          <p:txBody>
            <a:bodyPr wrap="none" rtlCol="0">
              <a:spAutoFit/>
            </a:bodyPr>
            <a:lstStyle/>
            <a:p>
              <a:r>
                <a:rPr lang="en-US" sz="3200" dirty="0" smtClean="0">
                  <a:solidFill>
                    <a:srgbClr val="FF0000"/>
                  </a:solidFill>
                </a:rPr>
                <a:t>=)</a:t>
              </a:r>
              <a:endParaRPr lang="en-US" sz="3200" dirty="0">
                <a:solidFill>
                  <a:srgbClr val="FF0000"/>
                </a:solidFill>
              </a:endParaRPr>
            </a:p>
          </p:txBody>
        </p:sp>
      </p:grpSp>
      <p:sp>
        <p:nvSpPr>
          <p:cNvPr id="5" name="TextBox 4"/>
          <p:cNvSpPr txBox="1"/>
          <p:nvPr/>
        </p:nvSpPr>
        <p:spPr>
          <a:xfrm>
            <a:off x="4139952" y="5858108"/>
            <a:ext cx="5421588" cy="523220"/>
          </a:xfrm>
          <a:prstGeom prst="rect">
            <a:avLst/>
          </a:prstGeom>
          <a:noFill/>
        </p:spPr>
        <p:txBody>
          <a:bodyPr wrap="square" rtlCol="0">
            <a:spAutoFit/>
          </a:bodyPr>
          <a:lstStyle/>
          <a:p>
            <a:r>
              <a:rPr lang="en-US" sz="2800" smtClean="0">
                <a:latin typeface="Times New Roman" pitchFamily="18" charset="0"/>
                <a:cs typeface="Times New Roman" pitchFamily="18" charset="0"/>
              </a:rPr>
              <a:t>(định nghĩa 2 tam giác bằng nhau)</a:t>
            </a:r>
            <a:endParaRPr lang="en-US" sz="2800">
              <a:latin typeface="Times New Roman" pitchFamily="18" charset="0"/>
              <a:cs typeface="Times New Roman" pitchFamily="18" charset="0"/>
            </a:endParaRPr>
          </a:p>
        </p:txBody>
      </p:sp>
      <p:sp>
        <p:nvSpPr>
          <p:cNvPr id="6" name="TextBox 5"/>
          <p:cNvSpPr txBox="1"/>
          <p:nvPr/>
        </p:nvSpPr>
        <p:spPr>
          <a:xfrm>
            <a:off x="7684257" y="3875564"/>
            <a:ext cx="776175" cy="1569660"/>
          </a:xfrm>
          <a:prstGeom prst="rect">
            <a:avLst/>
          </a:prstGeom>
          <a:noFill/>
        </p:spPr>
        <p:txBody>
          <a:bodyPr wrap="none" rtlCol="0">
            <a:spAutoFit/>
          </a:bodyPr>
          <a:lstStyle/>
          <a:p>
            <a:r>
              <a:rPr lang="en-US" sz="9600" smtClean="0">
                <a:latin typeface="Times New Roman" pitchFamily="18" charset="0"/>
                <a:cs typeface="Times New Roman" pitchFamily="18" charset="0"/>
              </a:rPr>
              <a:t>}</a:t>
            </a:r>
            <a:endParaRPr lang="en-US" sz="9600">
              <a:latin typeface="Times New Roman" pitchFamily="18" charset="0"/>
              <a:cs typeface="Times New Roman" pitchFamily="18" charset="0"/>
            </a:endParaRPr>
          </a:p>
        </p:txBody>
      </p:sp>
      <p:grpSp>
        <p:nvGrpSpPr>
          <p:cNvPr id="21" name="Group 20"/>
          <p:cNvGrpSpPr/>
          <p:nvPr/>
        </p:nvGrpSpPr>
        <p:grpSpPr>
          <a:xfrm>
            <a:off x="4496275" y="3527429"/>
            <a:ext cx="4324197" cy="3573979"/>
            <a:chOff x="4499992" y="2915362"/>
            <a:chExt cx="4324197" cy="3549012"/>
          </a:xfrm>
        </p:grpSpPr>
        <p:grpSp>
          <p:nvGrpSpPr>
            <p:cNvPr id="71" name="Group 70"/>
            <p:cNvGrpSpPr/>
            <p:nvPr/>
          </p:nvGrpSpPr>
          <p:grpSpPr>
            <a:xfrm>
              <a:off x="4499992" y="2924944"/>
              <a:ext cx="3475631" cy="3539430"/>
              <a:chOff x="4893773" y="3431664"/>
              <a:chExt cx="3475631" cy="3539430"/>
            </a:xfrm>
          </p:grpSpPr>
          <p:sp>
            <p:nvSpPr>
              <p:cNvPr id="67" name="TextBox 66"/>
              <p:cNvSpPr txBox="1"/>
              <p:nvPr/>
            </p:nvSpPr>
            <p:spPr>
              <a:xfrm>
                <a:off x="4893773" y="3431664"/>
                <a:ext cx="3475631" cy="3539430"/>
              </a:xfrm>
              <a:prstGeom prst="rect">
                <a:avLst/>
              </a:prstGeom>
              <a:noFill/>
            </p:spPr>
            <p:txBody>
              <a:bodyPr wrap="none" rtlCol="0">
                <a:spAutoFit/>
              </a:bodyPr>
              <a:lstStyle/>
              <a:p>
                <a:r>
                  <a:rPr lang="en-US" sz="3200" smtClean="0"/>
                  <a:t>Xét</a:t>
                </a:r>
                <a:endParaRPr lang="en-US" sz="3200" dirty="0" smtClean="0"/>
              </a:p>
              <a:p>
                <a:r>
                  <a:rPr lang="en-US" sz="3200" dirty="0"/>
                  <a:t> </a:t>
                </a:r>
                <a:r>
                  <a:rPr lang="en-US" sz="3200" dirty="0" smtClean="0"/>
                  <a:t>      </a:t>
                </a:r>
                <a:r>
                  <a:rPr lang="en-US" sz="3200" dirty="0" smtClean="0">
                    <a:latin typeface="Times New Roman" pitchFamily="18" charset="0"/>
                    <a:cs typeface="Times New Roman" pitchFamily="18" charset="0"/>
                  </a:rPr>
                  <a:t>BC=B’C’= 4cm</a:t>
                </a:r>
              </a:p>
              <a:p>
                <a:r>
                  <a:rPr lang="en-US" sz="3200" smtClean="0"/>
                  <a:t>       B = B</a:t>
                </a:r>
                <a:r>
                  <a:rPr lang="en-US" sz="3200" dirty="0" smtClean="0"/>
                  <a:t>’ =  60ᵒ </a:t>
                </a:r>
              </a:p>
              <a:p>
                <a:r>
                  <a:rPr lang="en-US" sz="3200" smtClean="0"/>
                  <a:t>      C </a:t>
                </a:r>
                <a:r>
                  <a:rPr lang="en-US" sz="3200" dirty="0" smtClean="0"/>
                  <a:t>= C’ = 40ᵒ  </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t>   </a:t>
                </a:r>
              </a:p>
              <a:p>
                <a:r>
                  <a:rPr lang="en-US" sz="2400" dirty="0"/>
                  <a:t> </a:t>
                </a:r>
                <a:r>
                  <a:rPr lang="en-US" sz="2400" dirty="0" smtClean="0"/>
                  <a:t>   </a:t>
                </a:r>
                <a:endParaRPr lang="en-US" sz="2400" dirty="0"/>
              </a:p>
            </p:txBody>
          </p:sp>
          <p:cxnSp>
            <p:nvCxnSpPr>
              <p:cNvPr id="78" name="Straight Connector 77"/>
              <p:cNvCxnSpPr/>
              <p:nvPr/>
            </p:nvCxnSpPr>
            <p:spPr>
              <a:xfrm flipV="1">
                <a:off x="5620447" y="4468376"/>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a:off x="5708292" y="4468376"/>
                <a:ext cx="87844" cy="115416"/>
              </a:xfrm>
              <a:prstGeom prst="line">
                <a:avLst/>
              </a:prstGeom>
            </p:spPr>
            <p:style>
              <a:lnRef idx="1">
                <a:schemeClr val="dk1"/>
              </a:lnRef>
              <a:fillRef idx="0">
                <a:schemeClr val="dk1"/>
              </a:fillRef>
              <a:effectRef idx="0">
                <a:schemeClr val="dk1"/>
              </a:effectRef>
              <a:fontRef idx="minor">
                <a:schemeClr val="tx1"/>
              </a:fontRef>
            </p:style>
          </p:cxnSp>
          <p:cxnSp>
            <p:nvCxnSpPr>
              <p:cNvPr id="80" name="Straight Connector 79"/>
              <p:cNvCxnSpPr/>
              <p:nvPr/>
            </p:nvCxnSpPr>
            <p:spPr>
              <a:xfrm flipV="1">
                <a:off x="5580112" y="4900424"/>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667957" y="4900424"/>
                <a:ext cx="87844" cy="115416"/>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flipV="1">
                <a:off x="6177491" y="4900424"/>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a:off x="6265336" y="4900424"/>
                <a:ext cx="87844" cy="115416"/>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p:cNvCxnSpPr/>
              <p:nvPr/>
            </p:nvCxnSpPr>
            <p:spPr>
              <a:xfrm flipV="1">
                <a:off x="6249499" y="4453628"/>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a:off x="6337344" y="4453628"/>
                <a:ext cx="87844" cy="115416"/>
              </a:xfrm>
              <a:prstGeom prst="line">
                <a:avLst/>
              </a:prstGeom>
            </p:spPr>
            <p:style>
              <a:lnRef idx="1">
                <a:schemeClr val="dk1"/>
              </a:lnRef>
              <a:fillRef idx="0">
                <a:schemeClr val="dk1"/>
              </a:fillRef>
              <a:effectRef idx="0">
                <a:schemeClr val="dk1"/>
              </a:effectRef>
              <a:fontRef idx="minor">
                <a:schemeClr val="tx1"/>
              </a:fontRef>
            </p:style>
          </p:cxnSp>
        </p:grpSp>
        <p:grpSp>
          <p:nvGrpSpPr>
            <p:cNvPr id="66" name="Group 65"/>
            <p:cNvGrpSpPr/>
            <p:nvPr/>
          </p:nvGrpSpPr>
          <p:grpSpPr>
            <a:xfrm>
              <a:off x="5131307" y="2915362"/>
              <a:ext cx="3692882" cy="542384"/>
              <a:chOff x="863588" y="5570076"/>
              <a:chExt cx="3692882" cy="542384"/>
            </a:xfrm>
          </p:grpSpPr>
          <p:grpSp>
            <p:nvGrpSpPr>
              <p:cNvPr id="76" name="Group 75"/>
              <p:cNvGrpSpPr/>
              <p:nvPr/>
            </p:nvGrpSpPr>
            <p:grpSpPr>
              <a:xfrm>
                <a:off x="863588" y="5589240"/>
                <a:ext cx="1390111" cy="523220"/>
                <a:chOff x="7344308" y="601524"/>
                <a:chExt cx="1390111" cy="523220"/>
              </a:xfrm>
            </p:grpSpPr>
            <p:sp>
              <p:nvSpPr>
                <p:cNvPr id="88" name="Isosceles Triangle 87"/>
                <p:cNvSpPr/>
                <p:nvPr/>
              </p:nvSpPr>
              <p:spPr>
                <a:xfrm>
                  <a:off x="7344308" y="804768"/>
                  <a:ext cx="324036" cy="175959"/>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rgbClr val="FF0000"/>
                    </a:solidFill>
                  </a:endParaRPr>
                </a:p>
              </p:txBody>
            </p:sp>
            <p:sp>
              <p:nvSpPr>
                <p:cNvPr id="89" name="TextBox 88"/>
                <p:cNvSpPr txBox="1"/>
                <p:nvPr/>
              </p:nvSpPr>
              <p:spPr>
                <a:xfrm>
                  <a:off x="7610393" y="601524"/>
                  <a:ext cx="1124026" cy="523220"/>
                </a:xfrm>
                <a:prstGeom prst="rect">
                  <a:avLst/>
                </a:prstGeom>
                <a:noFill/>
              </p:spPr>
              <p:txBody>
                <a:bodyPr wrap="none" rtlCol="0">
                  <a:spAutoFit/>
                </a:bodyPr>
                <a:lstStyle/>
                <a:p>
                  <a:r>
                    <a:rPr lang="en-US" sz="2800" dirty="0" smtClean="0">
                      <a:solidFill>
                        <a:srgbClr val="FF0000"/>
                      </a:solidFill>
                      <a:latin typeface="Times New Roman" pitchFamily="18" charset="0"/>
                      <a:cs typeface="Times New Roman" pitchFamily="18" charset="0"/>
                    </a:rPr>
                    <a:t>ABC=</a:t>
                  </a:r>
                  <a:endParaRPr lang="en-US" sz="2800" dirty="0">
                    <a:solidFill>
                      <a:srgbClr val="FF0000"/>
                    </a:solidFill>
                    <a:latin typeface="Times New Roman" pitchFamily="18" charset="0"/>
                    <a:cs typeface="Times New Roman" pitchFamily="18" charset="0"/>
                  </a:endParaRPr>
                </a:p>
              </p:txBody>
            </p:sp>
          </p:grpSp>
          <p:grpSp>
            <p:nvGrpSpPr>
              <p:cNvPr id="77" name="Group 76"/>
              <p:cNvGrpSpPr/>
              <p:nvPr/>
            </p:nvGrpSpPr>
            <p:grpSpPr>
              <a:xfrm>
                <a:off x="2198915" y="5570076"/>
                <a:ext cx="2357555" cy="523220"/>
                <a:chOff x="7344308" y="654368"/>
                <a:chExt cx="2357555" cy="523220"/>
              </a:xfrm>
            </p:grpSpPr>
            <p:sp>
              <p:nvSpPr>
                <p:cNvPr id="86" name="Isosceles Triangle 85"/>
                <p:cNvSpPr/>
                <p:nvPr/>
              </p:nvSpPr>
              <p:spPr>
                <a:xfrm>
                  <a:off x="7344308" y="857612"/>
                  <a:ext cx="324036" cy="175959"/>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87" name="TextBox 86"/>
                <p:cNvSpPr txBox="1"/>
                <p:nvPr/>
              </p:nvSpPr>
              <p:spPr>
                <a:xfrm>
                  <a:off x="7610393" y="654368"/>
                  <a:ext cx="2091470" cy="523220"/>
                </a:xfrm>
                <a:prstGeom prst="rect">
                  <a:avLst/>
                </a:prstGeom>
                <a:noFill/>
              </p:spPr>
              <p:txBody>
                <a:bodyPr wrap="none" rtlCol="0">
                  <a:spAutoFit/>
                </a:bodyPr>
                <a:lstStyle/>
                <a:p>
                  <a:r>
                    <a:rPr lang="en-US" sz="2800" smtClean="0">
                      <a:solidFill>
                        <a:srgbClr val="FF0000"/>
                      </a:solidFill>
                      <a:latin typeface="Times New Roman" pitchFamily="18" charset="0"/>
                      <a:cs typeface="Times New Roman" pitchFamily="18" charset="0"/>
                    </a:rPr>
                    <a:t>A’B’C’ </a:t>
                  </a:r>
                  <a:r>
                    <a:rPr lang="en-US" sz="2800">
                      <a:latin typeface="Times New Roman" pitchFamily="18" charset="0"/>
                      <a:cs typeface="Times New Roman" pitchFamily="18" charset="0"/>
                    </a:rPr>
                    <a:t>ta </a:t>
                  </a:r>
                  <a:r>
                    <a:rPr lang="en-US" sz="2800" smtClean="0">
                      <a:latin typeface="Times New Roman" pitchFamily="18" charset="0"/>
                      <a:cs typeface="Times New Roman" pitchFamily="18" charset="0"/>
                    </a:rPr>
                    <a:t>có:</a:t>
                  </a:r>
                  <a:endParaRPr lang="en-US" sz="2800" dirty="0">
                    <a:latin typeface="Times New Roman" pitchFamily="18" charset="0"/>
                    <a:cs typeface="Times New Roman" pitchFamily="18" charset="0"/>
                  </a:endParaRPr>
                </a:p>
              </p:txBody>
            </p:sp>
          </p:grpSp>
        </p:grpSp>
      </p:grpSp>
    </p:spTree>
    <p:extLst>
      <p:ext uri="{BB962C8B-B14F-4D97-AF65-F5344CB8AC3E}">
        <p14:creationId xmlns:p14="http://schemas.microsoft.com/office/powerpoint/2010/main" xmlns="" val="2545054740"/>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circle(in)">
                                      <p:cBhvr>
                                        <p:cTn id="25" dur="2000"/>
                                        <p:tgtEl>
                                          <p:spTgt spid="6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70"/>
                                        </p:tgtEl>
                                        <p:attrNameLst>
                                          <p:attrName>style.visibility</p:attrName>
                                        </p:attrNameLst>
                                      </p:cBhvr>
                                      <p:to>
                                        <p:strVal val="visible"/>
                                      </p:to>
                                    </p:set>
                                    <p:anim calcmode="lin" valueType="num">
                                      <p:cBhvr>
                                        <p:cTn id="30" dur="500" fill="hold"/>
                                        <p:tgtEl>
                                          <p:spTgt spid="70"/>
                                        </p:tgtEl>
                                        <p:attrNameLst>
                                          <p:attrName>ppt_w</p:attrName>
                                        </p:attrNameLst>
                                      </p:cBhvr>
                                      <p:tavLst>
                                        <p:tav tm="0">
                                          <p:val>
                                            <p:fltVal val="0"/>
                                          </p:val>
                                        </p:tav>
                                        <p:tav tm="100000">
                                          <p:val>
                                            <p:strVal val="#ppt_w"/>
                                          </p:val>
                                        </p:tav>
                                      </p:tavLst>
                                    </p:anim>
                                    <p:anim calcmode="lin" valueType="num">
                                      <p:cBhvr>
                                        <p:cTn id="31" dur="500" fill="hold"/>
                                        <p:tgtEl>
                                          <p:spTgt spid="70"/>
                                        </p:tgtEl>
                                        <p:attrNameLst>
                                          <p:attrName>ppt_h</p:attrName>
                                        </p:attrNameLst>
                                      </p:cBhvr>
                                      <p:tavLst>
                                        <p:tav tm="0">
                                          <p:val>
                                            <p:fltVal val="0"/>
                                          </p:val>
                                        </p:tav>
                                        <p:tav tm="100000">
                                          <p:val>
                                            <p:strVal val="#ppt_h"/>
                                          </p:val>
                                        </p:tav>
                                      </p:tavLst>
                                    </p:anim>
                                    <p:animEffect transition="in" filter="fade">
                                      <p:cBhvr>
                                        <p:cTn id="32" dur="500"/>
                                        <p:tgtEl>
                                          <p:spTgt spid="7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ircle(in)">
                                      <p:cBhvr>
                                        <p:cTn id="37" dur="2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up)">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down)">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barn(inVertical)">
                                      <p:cBhvr>
                                        <p:cTn id="5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Rectangle 1"/>
          <p:cNvSpPr/>
          <p:nvPr/>
        </p:nvSpPr>
        <p:spPr>
          <a:xfrm>
            <a:off x="2854764" y="764704"/>
            <a:ext cx="3589444" cy="923330"/>
          </a:xfrm>
          <a:prstGeom prst="rect">
            <a:avLst/>
          </a:prstGeom>
          <a:noFill/>
        </p:spPr>
        <p:txBody>
          <a:bodyPr wrap="none" lIns="91440" tIns="45720" rIns="91440" bIns="45720">
            <a:spAutoFit/>
          </a:bodyPr>
          <a:lstStyle/>
          <a:p>
            <a:pPr algn="ctr"/>
            <a:r>
              <a:rPr lang="en-US" sz="5400" b="1" i="1" cap="all"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rPr>
              <a:t>kết luận</a:t>
            </a:r>
            <a:endParaRPr lang="en-US" sz="5400" b="1" i="1" cap="all" spc="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Times New Roman" pitchFamily="18" charset="0"/>
              <a:cs typeface="Times New Roman" pitchFamily="18" charset="0"/>
            </a:endParaRPr>
          </a:p>
        </p:txBody>
      </p:sp>
      <p:sp>
        <p:nvSpPr>
          <p:cNvPr id="3" name="TextBox 2"/>
          <p:cNvSpPr txBox="1"/>
          <p:nvPr/>
        </p:nvSpPr>
        <p:spPr>
          <a:xfrm>
            <a:off x="539552" y="2200796"/>
            <a:ext cx="8208912" cy="2308324"/>
          </a:xfrm>
          <a:prstGeom prst="rect">
            <a:avLst/>
          </a:prstGeom>
          <a:noFill/>
        </p:spPr>
        <p:txBody>
          <a:bodyPr wrap="square" rtlCol="0">
            <a:spAutoFit/>
          </a:bodyPr>
          <a:lstStyle/>
          <a:p>
            <a:r>
              <a:rPr lang="en-US" sz="3600" b="1" i="1" smtClean="0">
                <a:solidFill>
                  <a:srgbClr val="00B050"/>
                </a:solidFill>
                <a:latin typeface="Times New Roman" pitchFamily="18" charset="0"/>
                <a:cs typeface="Times New Roman" pitchFamily="18" charset="0"/>
              </a:rPr>
              <a:t>Ta có tính chất cơ bản sau:</a:t>
            </a:r>
          </a:p>
          <a:p>
            <a:r>
              <a:rPr lang="en-US" sz="3600">
                <a:solidFill>
                  <a:srgbClr val="FF0000"/>
                </a:solidFill>
                <a:latin typeface="Times New Roman" pitchFamily="18" charset="0"/>
                <a:cs typeface="Times New Roman" pitchFamily="18" charset="0"/>
              </a:rPr>
              <a:t> </a:t>
            </a:r>
            <a:r>
              <a:rPr lang="en-US" sz="3600" smtClean="0">
                <a:solidFill>
                  <a:srgbClr val="FF0000"/>
                </a:solidFill>
                <a:latin typeface="Times New Roman" pitchFamily="18" charset="0"/>
                <a:cs typeface="Times New Roman" pitchFamily="18" charset="0"/>
              </a:rPr>
              <a:t>     Nếu một cạnh và hai góc kề của tam giác này bằng một cạnh và 2 góc kề của tam giác kia thì hai tam giác đó bằng nhau </a:t>
            </a:r>
            <a:endParaRPr lang="en-US" sz="3600">
              <a:solidFill>
                <a:srgbClr val="FF0000"/>
              </a:solidFill>
              <a:latin typeface="Times New Roman" pitchFamily="18" charset="0"/>
              <a:cs typeface="Times New Roman" pitchFamily="18" charset="0"/>
            </a:endParaRPr>
          </a:p>
        </p:txBody>
      </p:sp>
      <p:grpSp>
        <p:nvGrpSpPr>
          <p:cNvPr id="23" name="Group 22"/>
          <p:cNvGrpSpPr/>
          <p:nvPr/>
        </p:nvGrpSpPr>
        <p:grpSpPr>
          <a:xfrm>
            <a:off x="824500" y="4581128"/>
            <a:ext cx="6544174" cy="2301875"/>
            <a:chOff x="824500" y="4293096"/>
            <a:chExt cx="6544174" cy="2301875"/>
          </a:xfrm>
        </p:grpSpPr>
        <p:grpSp>
          <p:nvGrpSpPr>
            <p:cNvPr id="22" name="Group 21"/>
            <p:cNvGrpSpPr/>
            <p:nvPr/>
          </p:nvGrpSpPr>
          <p:grpSpPr>
            <a:xfrm>
              <a:off x="4634758" y="4437112"/>
              <a:ext cx="2733916" cy="2157859"/>
              <a:chOff x="4634758" y="4437112"/>
              <a:chExt cx="2733916" cy="2157859"/>
            </a:xfrm>
          </p:grpSpPr>
          <p:sp>
            <p:nvSpPr>
              <p:cNvPr id="7" name="Isosceles Triangle 6"/>
              <p:cNvSpPr/>
              <p:nvPr/>
            </p:nvSpPr>
            <p:spPr>
              <a:xfrm>
                <a:off x="4758433" y="4437112"/>
                <a:ext cx="2598622" cy="1800200"/>
              </a:xfrm>
              <a:prstGeom prst="triangl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Arc 8"/>
              <p:cNvSpPr/>
              <p:nvPr/>
            </p:nvSpPr>
            <p:spPr>
              <a:xfrm rot="1916795">
                <a:off x="4634758" y="5878804"/>
                <a:ext cx="503161" cy="399416"/>
              </a:xfrm>
              <a:prstGeom prst="arc">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grpSp>
            <p:nvGrpSpPr>
              <p:cNvPr id="10" name="Group 9"/>
              <p:cNvGrpSpPr/>
              <p:nvPr/>
            </p:nvGrpSpPr>
            <p:grpSpPr>
              <a:xfrm>
                <a:off x="6866242" y="5860045"/>
                <a:ext cx="502432" cy="734926"/>
                <a:chOff x="6876986" y="5860045"/>
                <a:chExt cx="503326" cy="734926"/>
              </a:xfrm>
            </p:grpSpPr>
            <p:sp>
              <p:nvSpPr>
                <p:cNvPr id="11" name="Arc 10"/>
                <p:cNvSpPr/>
                <p:nvPr/>
              </p:nvSpPr>
              <p:spPr>
                <a:xfrm rot="15932286">
                  <a:off x="6928576" y="6001601"/>
                  <a:ext cx="504056" cy="39941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11"/>
                <p:cNvSpPr/>
                <p:nvPr/>
              </p:nvSpPr>
              <p:spPr>
                <a:xfrm rot="16506268">
                  <a:off x="6709231" y="6027800"/>
                  <a:ext cx="734926" cy="39941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3" name="Group 12"/>
            <p:cNvGrpSpPr/>
            <p:nvPr/>
          </p:nvGrpSpPr>
          <p:grpSpPr>
            <a:xfrm>
              <a:off x="824500" y="4293096"/>
              <a:ext cx="2733797" cy="2175086"/>
              <a:chOff x="824499" y="4293096"/>
              <a:chExt cx="2738659" cy="2175086"/>
            </a:xfrm>
          </p:grpSpPr>
          <p:sp>
            <p:nvSpPr>
              <p:cNvPr id="4" name="Isosceles Triangle 3"/>
              <p:cNvSpPr/>
              <p:nvPr/>
            </p:nvSpPr>
            <p:spPr>
              <a:xfrm>
                <a:off x="931182" y="4293096"/>
                <a:ext cx="2603244" cy="1800200"/>
              </a:xfrm>
              <a:prstGeom prst="triangl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6" name="Arc 5"/>
              <p:cNvSpPr/>
              <p:nvPr/>
            </p:nvSpPr>
            <p:spPr>
              <a:xfrm rot="2300684">
                <a:off x="824499" y="5720624"/>
                <a:ext cx="504056" cy="39941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4" name="Group 13"/>
              <p:cNvGrpSpPr/>
              <p:nvPr/>
            </p:nvGrpSpPr>
            <p:grpSpPr>
              <a:xfrm>
                <a:off x="3059832" y="5733256"/>
                <a:ext cx="503326" cy="734926"/>
                <a:chOff x="6876986" y="5860045"/>
                <a:chExt cx="503326" cy="734926"/>
              </a:xfrm>
            </p:grpSpPr>
            <p:sp>
              <p:nvSpPr>
                <p:cNvPr id="15" name="Arc 14"/>
                <p:cNvSpPr/>
                <p:nvPr/>
              </p:nvSpPr>
              <p:spPr>
                <a:xfrm rot="15932286">
                  <a:off x="6928576" y="6001601"/>
                  <a:ext cx="504056" cy="39941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Arc 15"/>
                <p:cNvSpPr/>
                <p:nvPr/>
              </p:nvSpPr>
              <p:spPr>
                <a:xfrm rot="16506268">
                  <a:off x="6709231" y="6027800"/>
                  <a:ext cx="734926" cy="399416"/>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cxnSp>
          <p:nvCxnSpPr>
            <p:cNvPr id="19" name="Straight Connector 18"/>
            <p:cNvCxnSpPr/>
            <p:nvPr/>
          </p:nvCxnSpPr>
          <p:spPr>
            <a:xfrm>
              <a:off x="2232804" y="5949280"/>
              <a:ext cx="0" cy="316980"/>
            </a:xfrm>
            <a:prstGeom prst="line">
              <a:avLst/>
            </a:prstGeom>
          </p:spPr>
          <p:style>
            <a:lnRef idx="2">
              <a:schemeClr val="accent6"/>
            </a:lnRef>
            <a:fillRef idx="0">
              <a:schemeClr val="accent6"/>
            </a:fillRef>
            <a:effectRef idx="1">
              <a:schemeClr val="accent6"/>
            </a:effectRef>
            <a:fontRef idx="minor">
              <a:schemeClr val="tx1"/>
            </a:fontRef>
          </p:style>
        </p:cxnSp>
        <p:cxnSp>
          <p:nvCxnSpPr>
            <p:cNvPr id="21" name="Straight Connector 20"/>
            <p:cNvCxnSpPr/>
            <p:nvPr/>
          </p:nvCxnSpPr>
          <p:spPr>
            <a:xfrm>
              <a:off x="6156176" y="6072732"/>
              <a:ext cx="0" cy="316980"/>
            </a:xfrm>
            <a:prstGeom prst="line">
              <a:avLst/>
            </a:prstGeom>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xmlns="" val="1215790966"/>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file.vforum.vn/hinh/2015/05/hinh-nen-powerpoint-9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
          <p:cNvGrpSpPr/>
          <p:nvPr/>
        </p:nvGrpSpPr>
        <p:grpSpPr>
          <a:xfrm>
            <a:off x="1069473" y="-8031"/>
            <a:ext cx="3646487" cy="2773363"/>
            <a:chOff x="1141537" y="-99392"/>
            <a:chExt cx="3646487" cy="2773363"/>
          </a:xfrm>
        </p:grpSpPr>
        <p:pic>
          <p:nvPicPr>
            <p:cNvPr id="4" name="Picture 1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1537" y="-99392"/>
              <a:ext cx="3646487" cy="277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1495538" y="1124744"/>
              <a:ext cx="340158" cy="461665"/>
            </a:xfrm>
            <a:prstGeom prst="rect">
              <a:avLst/>
            </a:prstGeom>
            <a:noFill/>
          </p:spPr>
          <p:txBody>
            <a:bodyPr wrap="none" rtlCol="0">
              <a:spAutoFit/>
            </a:bodyPr>
            <a:lstStyle/>
            <a:p>
              <a:r>
                <a:rPr lang="en-US" sz="2400" smtClean="0"/>
                <a:t>3</a:t>
              </a:r>
              <a:endParaRPr lang="en-US" sz="2400"/>
            </a:p>
          </p:txBody>
        </p:sp>
      </p:grpSp>
      <p:grpSp>
        <p:nvGrpSpPr>
          <p:cNvPr id="6" name="Group 5"/>
          <p:cNvGrpSpPr/>
          <p:nvPr/>
        </p:nvGrpSpPr>
        <p:grpSpPr>
          <a:xfrm>
            <a:off x="4932040" y="57403"/>
            <a:ext cx="3219450" cy="3443605"/>
            <a:chOff x="5024958" y="-99392"/>
            <a:chExt cx="3219450" cy="3443605"/>
          </a:xfrm>
        </p:grpSpPr>
        <p:pic>
          <p:nvPicPr>
            <p:cNvPr id="7" name="Picture 1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24958" y="-99392"/>
              <a:ext cx="3219450" cy="34436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7"/>
            <p:cNvSpPr txBox="1"/>
            <p:nvPr/>
          </p:nvSpPr>
          <p:spPr>
            <a:xfrm>
              <a:off x="6084168" y="260648"/>
              <a:ext cx="340158" cy="461665"/>
            </a:xfrm>
            <a:prstGeom prst="rect">
              <a:avLst/>
            </a:prstGeom>
            <a:noFill/>
          </p:spPr>
          <p:txBody>
            <a:bodyPr wrap="none" rtlCol="0">
              <a:spAutoFit/>
            </a:bodyPr>
            <a:lstStyle/>
            <a:p>
              <a:r>
                <a:rPr lang="en-US" sz="2400" smtClean="0"/>
                <a:t>3</a:t>
              </a:r>
              <a:endParaRPr lang="en-US" sz="2400"/>
            </a:p>
          </p:txBody>
        </p:sp>
      </p:grpSp>
      <p:grpSp>
        <p:nvGrpSpPr>
          <p:cNvPr id="19" name="Group 18"/>
          <p:cNvGrpSpPr/>
          <p:nvPr/>
        </p:nvGrpSpPr>
        <p:grpSpPr>
          <a:xfrm>
            <a:off x="1744441" y="2841898"/>
            <a:ext cx="3475631" cy="3539430"/>
            <a:chOff x="4893773" y="3431664"/>
            <a:chExt cx="3475631" cy="3539430"/>
          </a:xfrm>
        </p:grpSpPr>
        <p:sp>
          <p:nvSpPr>
            <p:cNvPr id="20" name="TextBox 19"/>
            <p:cNvSpPr txBox="1"/>
            <p:nvPr/>
          </p:nvSpPr>
          <p:spPr>
            <a:xfrm>
              <a:off x="4893773" y="3431664"/>
              <a:ext cx="3475631" cy="3539430"/>
            </a:xfrm>
            <a:prstGeom prst="rect">
              <a:avLst/>
            </a:prstGeom>
            <a:noFill/>
          </p:spPr>
          <p:txBody>
            <a:bodyPr wrap="none" rtlCol="0">
              <a:spAutoFit/>
            </a:bodyPr>
            <a:lstStyle/>
            <a:p>
              <a:r>
                <a:rPr lang="en-US" sz="3200" dirty="0" smtClean="0"/>
                <a:t>Ta </a:t>
              </a:r>
              <a:r>
                <a:rPr lang="en-US" sz="3200" dirty="0" err="1" smtClean="0"/>
                <a:t>có</a:t>
              </a:r>
              <a:r>
                <a:rPr lang="en-US" sz="3200" dirty="0" smtClean="0"/>
                <a:t>:</a:t>
              </a:r>
            </a:p>
            <a:p>
              <a:r>
                <a:rPr lang="en-US" sz="3200" dirty="0"/>
                <a:t> </a:t>
              </a:r>
              <a:r>
                <a:rPr lang="en-US" sz="3200" dirty="0" smtClean="0"/>
                <a:t>      </a:t>
              </a:r>
              <a:r>
                <a:rPr lang="en-US" sz="3200" dirty="0" smtClean="0">
                  <a:latin typeface="Times New Roman" pitchFamily="18" charset="0"/>
                  <a:cs typeface="Times New Roman" pitchFamily="18" charset="0"/>
                </a:rPr>
                <a:t>BC=B’C’= 4cm</a:t>
              </a:r>
            </a:p>
            <a:p>
              <a:r>
                <a:rPr lang="en-US" sz="3200" smtClean="0"/>
                <a:t>       B = B</a:t>
              </a:r>
              <a:r>
                <a:rPr lang="en-US" sz="3200" dirty="0" smtClean="0"/>
                <a:t>’ =  60ᵒ </a:t>
              </a:r>
            </a:p>
            <a:p>
              <a:r>
                <a:rPr lang="en-US" sz="3200" smtClean="0"/>
                <a:t>      C </a:t>
              </a:r>
              <a:r>
                <a:rPr lang="en-US" sz="3200" dirty="0" smtClean="0"/>
                <a:t>= C’ = 40ᵒ  </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t>   </a:t>
              </a:r>
            </a:p>
            <a:p>
              <a:r>
                <a:rPr lang="en-US" sz="2400" dirty="0"/>
                <a:t> </a:t>
              </a:r>
              <a:r>
                <a:rPr lang="en-US" sz="2400" dirty="0" smtClean="0"/>
                <a:t>   </a:t>
              </a:r>
              <a:endParaRPr lang="en-US" sz="2400" dirty="0"/>
            </a:p>
          </p:txBody>
        </p:sp>
        <p:cxnSp>
          <p:nvCxnSpPr>
            <p:cNvPr id="21" name="Straight Connector 20"/>
            <p:cNvCxnSpPr/>
            <p:nvPr/>
          </p:nvCxnSpPr>
          <p:spPr>
            <a:xfrm flipV="1">
              <a:off x="5620447" y="4468376"/>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5708292" y="4468376"/>
              <a:ext cx="87844" cy="115416"/>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flipV="1">
              <a:off x="5580112" y="4900424"/>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a:off x="5667957" y="4900424"/>
              <a:ext cx="87844" cy="115416"/>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flipV="1">
              <a:off x="6177491" y="4900424"/>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a:off x="6265336" y="4900424"/>
              <a:ext cx="87844" cy="115416"/>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flipV="1">
              <a:off x="6249499" y="4453628"/>
              <a:ext cx="87845" cy="115416"/>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6337344" y="4453628"/>
              <a:ext cx="87844" cy="115416"/>
            </a:xfrm>
            <a:prstGeom prst="line">
              <a:avLst/>
            </a:prstGeom>
          </p:spPr>
          <p:style>
            <a:lnRef idx="1">
              <a:schemeClr val="dk1"/>
            </a:lnRef>
            <a:fillRef idx="0">
              <a:schemeClr val="dk1"/>
            </a:fillRef>
            <a:effectRef idx="0">
              <a:schemeClr val="dk1"/>
            </a:effectRef>
            <a:fontRef idx="minor">
              <a:schemeClr val="tx1"/>
            </a:fontRef>
          </p:style>
        </p:cxnSp>
      </p:grpSp>
      <p:sp>
        <p:nvSpPr>
          <p:cNvPr id="29" name="TextBox 28"/>
          <p:cNvSpPr txBox="1"/>
          <p:nvPr/>
        </p:nvSpPr>
        <p:spPr>
          <a:xfrm>
            <a:off x="5004048" y="3212976"/>
            <a:ext cx="776175" cy="1569660"/>
          </a:xfrm>
          <a:prstGeom prst="rect">
            <a:avLst/>
          </a:prstGeom>
          <a:noFill/>
        </p:spPr>
        <p:txBody>
          <a:bodyPr wrap="none" rtlCol="0">
            <a:spAutoFit/>
          </a:bodyPr>
          <a:lstStyle/>
          <a:p>
            <a:r>
              <a:rPr lang="en-US" sz="9600" smtClean="0">
                <a:latin typeface="Times New Roman" pitchFamily="18" charset="0"/>
                <a:cs typeface="Times New Roman" pitchFamily="18" charset="0"/>
              </a:rPr>
              <a:t>}</a:t>
            </a:r>
            <a:endParaRPr lang="en-US" sz="9600">
              <a:latin typeface="Times New Roman" pitchFamily="18" charset="0"/>
              <a:cs typeface="Times New Roman" pitchFamily="18" charset="0"/>
            </a:endParaRPr>
          </a:p>
        </p:txBody>
      </p:sp>
      <p:grpSp>
        <p:nvGrpSpPr>
          <p:cNvPr id="30" name="Group 29"/>
          <p:cNvGrpSpPr/>
          <p:nvPr/>
        </p:nvGrpSpPr>
        <p:grpSpPr>
          <a:xfrm>
            <a:off x="1979712" y="4716433"/>
            <a:ext cx="3326696" cy="584775"/>
            <a:chOff x="5004048" y="5229200"/>
            <a:chExt cx="3326696" cy="584775"/>
          </a:xfrm>
        </p:grpSpPr>
        <p:grpSp>
          <p:nvGrpSpPr>
            <p:cNvPr id="31" name="Group 30"/>
            <p:cNvGrpSpPr/>
            <p:nvPr/>
          </p:nvGrpSpPr>
          <p:grpSpPr>
            <a:xfrm>
              <a:off x="5486428" y="5243628"/>
              <a:ext cx="2844316" cy="542384"/>
              <a:chOff x="863588" y="5570076"/>
              <a:chExt cx="2844316" cy="542384"/>
            </a:xfrm>
          </p:grpSpPr>
          <p:grpSp>
            <p:nvGrpSpPr>
              <p:cNvPr id="33" name="Group 32"/>
              <p:cNvGrpSpPr/>
              <p:nvPr/>
            </p:nvGrpSpPr>
            <p:grpSpPr>
              <a:xfrm>
                <a:off x="863588" y="5589240"/>
                <a:ext cx="1390111" cy="523220"/>
                <a:chOff x="7344308" y="601524"/>
                <a:chExt cx="1390111" cy="523220"/>
              </a:xfrm>
            </p:grpSpPr>
            <p:sp>
              <p:nvSpPr>
                <p:cNvPr id="37" name="Isosceles Triangle 36"/>
                <p:cNvSpPr/>
                <p:nvPr/>
              </p:nvSpPr>
              <p:spPr>
                <a:xfrm>
                  <a:off x="7344308" y="804768"/>
                  <a:ext cx="324036" cy="175959"/>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rgbClr val="FF0000"/>
                    </a:solidFill>
                  </a:endParaRPr>
                </a:p>
              </p:txBody>
            </p:sp>
            <p:sp>
              <p:nvSpPr>
                <p:cNvPr id="38" name="TextBox 37"/>
                <p:cNvSpPr txBox="1"/>
                <p:nvPr/>
              </p:nvSpPr>
              <p:spPr>
                <a:xfrm>
                  <a:off x="7610393" y="601524"/>
                  <a:ext cx="1124026" cy="523220"/>
                </a:xfrm>
                <a:prstGeom prst="rect">
                  <a:avLst/>
                </a:prstGeom>
                <a:noFill/>
              </p:spPr>
              <p:txBody>
                <a:bodyPr wrap="none" rtlCol="0">
                  <a:spAutoFit/>
                </a:bodyPr>
                <a:lstStyle/>
                <a:p>
                  <a:r>
                    <a:rPr lang="en-US" sz="2800" dirty="0" smtClean="0">
                      <a:solidFill>
                        <a:srgbClr val="FF0000"/>
                      </a:solidFill>
                      <a:latin typeface="Times New Roman" pitchFamily="18" charset="0"/>
                      <a:cs typeface="Times New Roman" pitchFamily="18" charset="0"/>
                    </a:rPr>
                    <a:t>ABC=</a:t>
                  </a:r>
                  <a:endParaRPr lang="en-US" sz="2800" dirty="0">
                    <a:solidFill>
                      <a:srgbClr val="FF0000"/>
                    </a:solidFill>
                    <a:latin typeface="Times New Roman" pitchFamily="18" charset="0"/>
                    <a:cs typeface="Times New Roman" pitchFamily="18" charset="0"/>
                  </a:endParaRPr>
                </a:p>
              </p:txBody>
            </p:sp>
          </p:grpSp>
          <p:grpSp>
            <p:nvGrpSpPr>
              <p:cNvPr id="34" name="Group 33"/>
              <p:cNvGrpSpPr/>
              <p:nvPr/>
            </p:nvGrpSpPr>
            <p:grpSpPr>
              <a:xfrm>
                <a:off x="2198915" y="5570076"/>
                <a:ext cx="1508989" cy="523220"/>
                <a:chOff x="7344308" y="654368"/>
                <a:chExt cx="1508989" cy="523220"/>
              </a:xfrm>
            </p:grpSpPr>
            <p:sp>
              <p:nvSpPr>
                <p:cNvPr id="35" name="Isosceles Triangle 34"/>
                <p:cNvSpPr/>
                <p:nvPr/>
              </p:nvSpPr>
              <p:spPr>
                <a:xfrm>
                  <a:off x="7344308" y="857612"/>
                  <a:ext cx="324036" cy="175959"/>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36" name="TextBox 35"/>
                <p:cNvSpPr txBox="1"/>
                <p:nvPr/>
              </p:nvSpPr>
              <p:spPr>
                <a:xfrm>
                  <a:off x="7610393" y="654368"/>
                  <a:ext cx="1242904" cy="523220"/>
                </a:xfrm>
                <a:prstGeom prst="rect">
                  <a:avLst/>
                </a:prstGeom>
                <a:noFill/>
              </p:spPr>
              <p:txBody>
                <a:bodyPr wrap="none" rtlCol="0">
                  <a:spAutoFit/>
                </a:bodyPr>
                <a:lstStyle/>
                <a:p>
                  <a:r>
                    <a:rPr lang="en-US" sz="2800" dirty="0" smtClean="0">
                      <a:solidFill>
                        <a:srgbClr val="FF0000"/>
                      </a:solidFill>
                      <a:latin typeface="Times New Roman" pitchFamily="18" charset="0"/>
                      <a:cs typeface="Times New Roman" pitchFamily="18" charset="0"/>
                    </a:rPr>
                    <a:t>A’B’C’</a:t>
                  </a:r>
                  <a:endParaRPr lang="en-US" sz="2800" dirty="0">
                    <a:solidFill>
                      <a:srgbClr val="FF0000"/>
                    </a:solidFill>
                    <a:latin typeface="Times New Roman" pitchFamily="18" charset="0"/>
                    <a:cs typeface="Times New Roman" pitchFamily="18" charset="0"/>
                  </a:endParaRPr>
                </a:p>
              </p:txBody>
            </p:sp>
          </p:grpSp>
        </p:grpSp>
        <p:sp>
          <p:nvSpPr>
            <p:cNvPr id="32" name="TextBox 31"/>
            <p:cNvSpPr txBox="1"/>
            <p:nvPr/>
          </p:nvSpPr>
          <p:spPr>
            <a:xfrm>
              <a:off x="5004048" y="5229200"/>
              <a:ext cx="514885" cy="584775"/>
            </a:xfrm>
            <a:prstGeom prst="rect">
              <a:avLst/>
            </a:prstGeom>
            <a:noFill/>
          </p:spPr>
          <p:txBody>
            <a:bodyPr wrap="none" rtlCol="0">
              <a:spAutoFit/>
            </a:bodyPr>
            <a:lstStyle/>
            <a:p>
              <a:r>
                <a:rPr lang="en-US" sz="3200" dirty="0" smtClean="0">
                  <a:solidFill>
                    <a:srgbClr val="FF0000"/>
                  </a:solidFill>
                </a:rPr>
                <a:t>=)</a:t>
              </a:r>
              <a:endParaRPr lang="en-US" sz="3200" dirty="0">
                <a:solidFill>
                  <a:srgbClr val="FF0000"/>
                </a:solidFill>
              </a:endParaRPr>
            </a:p>
          </p:txBody>
        </p:sp>
      </p:grpSp>
      <p:sp>
        <p:nvSpPr>
          <p:cNvPr id="2" name="TextBox 1"/>
          <p:cNvSpPr txBox="1"/>
          <p:nvPr/>
        </p:nvSpPr>
        <p:spPr>
          <a:xfrm>
            <a:off x="5126600" y="4725144"/>
            <a:ext cx="1101584" cy="523220"/>
          </a:xfrm>
          <a:prstGeom prst="rect">
            <a:avLst/>
          </a:prstGeom>
          <a:noFill/>
        </p:spPr>
        <p:txBody>
          <a:bodyPr wrap="none" rtlCol="0">
            <a:spAutoFit/>
          </a:bodyPr>
          <a:lstStyle/>
          <a:p>
            <a:r>
              <a:rPr lang="en-US" sz="2800" smtClean="0">
                <a:solidFill>
                  <a:srgbClr val="00B050"/>
                </a:solidFill>
                <a:latin typeface="Times New Roman" pitchFamily="18" charset="0"/>
                <a:cs typeface="Times New Roman" pitchFamily="18" charset="0"/>
              </a:rPr>
              <a:t>(g.c.c)</a:t>
            </a:r>
            <a:endParaRPr lang="en-US" sz="280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17530711"/>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up)">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circle(in)">
                                      <p:cBhvr>
                                        <p:cTn id="17" dur="20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fltVal val="0"/>
                                          </p:val>
                                        </p:tav>
                                        <p:tav tm="100000">
                                          <p:val>
                                            <p:strVal val="#ppt_w"/>
                                          </p:val>
                                        </p:tav>
                                      </p:tavLst>
                                    </p:anim>
                                    <p:anim calcmode="lin" valueType="num">
                                      <p:cBhvr>
                                        <p:cTn id="23" dur="1000" fill="hold"/>
                                        <p:tgtEl>
                                          <p:spTgt spid="2"/>
                                        </p:tgtEl>
                                        <p:attrNameLst>
                                          <p:attrName>ppt_h</p:attrName>
                                        </p:attrNameLst>
                                      </p:cBhvr>
                                      <p:tavLst>
                                        <p:tav tm="0">
                                          <p:val>
                                            <p:fltVal val="0"/>
                                          </p:val>
                                        </p:tav>
                                        <p:tav tm="100000">
                                          <p:val>
                                            <p:strVal val="#ppt_h"/>
                                          </p:val>
                                        </p:tav>
                                      </p:tavLst>
                                    </p:anim>
                                    <p:anim calcmode="lin" valueType="num">
                                      <p:cBhvr>
                                        <p:cTn id="24" dur="1000" fill="hold"/>
                                        <p:tgtEl>
                                          <p:spTgt spid="2"/>
                                        </p:tgtEl>
                                        <p:attrNameLst>
                                          <p:attrName>style.rotation</p:attrName>
                                        </p:attrNameLst>
                                      </p:cBhvr>
                                      <p:tavLst>
                                        <p:tav tm="0">
                                          <p:val>
                                            <p:fltVal val="90"/>
                                          </p:val>
                                        </p:tav>
                                        <p:tav tm="100000">
                                          <p:val>
                                            <p:fltVal val="0"/>
                                          </p:val>
                                        </p:tav>
                                      </p:tavLst>
                                    </p:anim>
                                    <p:animEffect transition="in" filter="fade">
                                      <p:cBhvr>
                                        <p:cTn id="2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7334" r="6666"/>
          <a:stretch/>
        </p:blipFill>
        <p:spPr bwMode="auto">
          <a:xfrm>
            <a:off x="-1" y="0"/>
            <a:ext cx="9144001"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ectangle 7"/>
          <p:cNvSpPr/>
          <p:nvPr/>
        </p:nvSpPr>
        <p:spPr>
          <a:xfrm>
            <a:off x="-324544" y="476672"/>
            <a:ext cx="9353305" cy="95410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spc="0" dirty="0" err="1" smtClean="0">
                <a:ln w="0"/>
                <a:solidFill>
                  <a:srgbClr val="7030A0"/>
                </a:solidFill>
                <a:effectLst>
                  <a:reflection blurRad="12700" stA="50000" endPos="50000" dist="5000" dir="5400000" sy="-100000" rotWithShape="0"/>
                </a:effectLst>
              </a:rPr>
              <a:t>Trường</a:t>
            </a:r>
            <a:r>
              <a:rPr lang="en-US" sz="2800" b="1" cap="all" spc="0" dirty="0" smtClean="0">
                <a:ln w="0"/>
                <a:solidFill>
                  <a:srgbClr val="7030A0"/>
                </a:solidFill>
                <a:effectLst>
                  <a:reflection blurRad="12700" stA="50000" endPos="50000" dist="5000" dir="5400000" sy="-100000" rotWithShape="0"/>
                </a:effectLst>
              </a:rPr>
              <a:t> </a:t>
            </a:r>
            <a:r>
              <a:rPr lang="en-US" sz="2800" b="1" cap="all" spc="0" dirty="0" err="1" smtClean="0">
                <a:ln w="0"/>
                <a:solidFill>
                  <a:srgbClr val="7030A0"/>
                </a:solidFill>
                <a:effectLst>
                  <a:reflection blurRad="12700" stA="50000" endPos="50000" dist="5000" dir="5400000" sy="-100000" rotWithShape="0"/>
                </a:effectLst>
              </a:rPr>
              <a:t>hợp</a:t>
            </a:r>
            <a:r>
              <a:rPr lang="en-US" sz="2800" b="1" cap="all" spc="0" dirty="0" smtClean="0">
                <a:ln w="0"/>
                <a:solidFill>
                  <a:srgbClr val="7030A0"/>
                </a:solidFill>
                <a:effectLst>
                  <a:reflection blurRad="12700" stA="50000" endPos="50000" dist="5000" dir="5400000" sy="-100000" rotWithShape="0"/>
                </a:effectLst>
              </a:rPr>
              <a:t> </a:t>
            </a:r>
            <a:r>
              <a:rPr lang="en-US" sz="2800" b="1" cap="all" spc="0" err="1" smtClean="0">
                <a:ln w="0"/>
                <a:solidFill>
                  <a:srgbClr val="7030A0"/>
                </a:solidFill>
                <a:effectLst>
                  <a:reflection blurRad="12700" stA="50000" endPos="50000" dist="5000" dir="5400000" sy="-100000" rotWithShape="0"/>
                </a:effectLst>
              </a:rPr>
              <a:t>bằng</a:t>
            </a:r>
            <a:r>
              <a:rPr lang="en-US" sz="2800" b="1" cap="all" spc="0" smtClean="0">
                <a:ln w="0"/>
                <a:solidFill>
                  <a:srgbClr val="7030A0"/>
                </a:solidFill>
                <a:effectLst>
                  <a:reflection blurRad="12700" stA="50000" endPos="50000" dist="5000" dir="5400000" sy="-100000" rotWithShape="0"/>
                </a:effectLst>
              </a:rPr>
              <a:t> nhau Thứ </a:t>
            </a:r>
            <a:r>
              <a:rPr lang="en-US" sz="2800" b="1" cap="all" spc="0" dirty="0" smtClean="0">
                <a:ln w="0"/>
                <a:solidFill>
                  <a:srgbClr val="7030A0"/>
                </a:solidFill>
                <a:effectLst>
                  <a:reflection blurRad="12700" stA="50000" endPos="50000" dist="5000" dir="5400000" sy="-100000" rotWithShape="0"/>
                </a:effectLst>
              </a:rPr>
              <a:t>3 </a:t>
            </a:r>
            <a:r>
              <a:rPr lang="en-US" sz="2800" b="1" cap="all" spc="0" dirty="0" err="1" smtClean="0">
                <a:ln w="0"/>
                <a:solidFill>
                  <a:srgbClr val="7030A0"/>
                </a:solidFill>
                <a:effectLst>
                  <a:reflection blurRad="12700" stA="50000" endPos="50000" dist="5000" dir="5400000" sy="-100000" rotWithShape="0"/>
                </a:effectLst>
              </a:rPr>
              <a:t>của</a:t>
            </a:r>
            <a:r>
              <a:rPr lang="en-US" sz="2800" b="1" cap="all" spc="0" dirty="0" smtClean="0">
                <a:ln w="0"/>
                <a:solidFill>
                  <a:srgbClr val="7030A0"/>
                </a:solidFill>
                <a:effectLst>
                  <a:reflection blurRad="12700" stA="50000" endPos="50000" dist="5000" dir="5400000" sy="-100000" rotWithShape="0"/>
                </a:effectLst>
              </a:rPr>
              <a:t> </a:t>
            </a:r>
            <a:r>
              <a:rPr lang="en-US" sz="2800" b="1" cap="all" spc="0" dirty="0" err="1" smtClean="0">
                <a:ln w="0"/>
                <a:solidFill>
                  <a:srgbClr val="7030A0"/>
                </a:solidFill>
                <a:effectLst>
                  <a:reflection blurRad="12700" stA="50000" endPos="50000" dist="5000" dir="5400000" sy="-100000" rotWithShape="0"/>
                </a:effectLst>
              </a:rPr>
              <a:t>hai</a:t>
            </a:r>
            <a:r>
              <a:rPr lang="en-US" sz="2800" b="1" cap="all" spc="0" dirty="0" smtClean="0">
                <a:ln w="0"/>
                <a:solidFill>
                  <a:srgbClr val="7030A0"/>
                </a:solidFill>
                <a:effectLst>
                  <a:reflection blurRad="12700" stA="50000" endPos="50000" dist="5000" dir="5400000" sy="-100000" rotWithShape="0"/>
                </a:effectLst>
              </a:rPr>
              <a:t> </a:t>
            </a:r>
            <a:r>
              <a:rPr lang="en-US" sz="2800" b="1" cap="all" spc="0" smtClean="0">
                <a:ln w="0"/>
                <a:solidFill>
                  <a:srgbClr val="7030A0"/>
                </a:solidFill>
                <a:effectLst>
                  <a:reflection blurRad="12700" stA="50000" endPos="50000" dist="5000" dir="5400000" sy="-100000" rotWithShape="0"/>
                </a:effectLst>
              </a:rPr>
              <a:t>tam giác</a:t>
            </a:r>
            <a:r>
              <a:rPr lang="en-US" sz="2800" b="1" cap="all">
                <a:ln w="0"/>
                <a:solidFill>
                  <a:srgbClr val="7030A0"/>
                </a:solidFill>
                <a:effectLst>
                  <a:reflection blurRad="12700" stA="50000" endPos="50000" dist="5000" dir="5400000" sy="-100000" rotWithShape="0"/>
                </a:effectLst>
              </a:rPr>
              <a:t> </a:t>
            </a:r>
            <a:endParaRPr lang="en-US" sz="2800" b="1" cap="all" smtClean="0">
              <a:ln w="0"/>
              <a:solidFill>
                <a:srgbClr val="7030A0"/>
              </a:solidFill>
              <a:effectLst>
                <a:reflection blurRad="12700" stA="50000" endPos="50000" dist="5000" dir="5400000" sy="-100000" rotWithShape="0"/>
              </a:effectLst>
            </a:endParaRPr>
          </a:p>
          <a:p>
            <a:pPr algn="ctr"/>
            <a:r>
              <a:rPr lang="en-US" sz="2800" b="1" cap="all" smtClean="0">
                <a:ln w="0"/>
                <a:solidFill>
                  <a:srgbClr val="7030A0"/>
                </a:solidFill>
                <a:effectLst>
                  <a:reflection blurRad="12700" stA="50000" endPos="50000" dist="5000" dir="5400000" sy="-100000" rotWithShape="0"/>
                </a:effectLst>
              </a:rPr>
              <a:t>- - - - Góc-cạnh-góc  - - - -</a:t>
            </a:r>
            <a:endParaRPr lang="en-US" sz="2800" b="1" cap="all" spc="0" dirty="0">
              <a:ln w="0"/>
              <a:solidFill>
                <a:srgbClr val="7030A0"/>
              </a:solidFill>
              <a:effectLst>
                <a:reflection blurRad="12700" stA="50000" endPos="50000" dist="5000" dir="5400000" sy="-100000" rotWithShape="0"/>
              </a:effectLst>
            </a:endParaRPr>
          </a:p>
        </p:txBody>
      </p:sp>
      <p:sp>
        <p:nvSpPr>
          <p:cNvPr id="9" name="Rectangle 8"/>
          <p:cNvSpPr/>
          <p:nvPr/>
        </p:nvSpPr>
        <p:spPr>
          <a:xfrm>
            <a:off x="2157789" y="2644170"/>
            <a:ext cx="5006499" cy="1569660"/>
          </a:xfrm>
          <a:prstGeom prst="rect">
            <a:avLst/>
          </a:prstGeom>
          <a:noFill/>
        </p:spPr>
        <p:txBody>
          <a:bodyPr wrap="none" lIns="91440" tIns="45720" rIns="91440" bIns="45720">
            <a:spAutoFit/>
          </a:bodyPr>
          <a:lstStyle/>
          <a:p>
            <a:pPr algn="ctr"/>
            <a:r>
              <a:rPr lang="en-US" sz="9600" b="1" i="1" cap="all" spc="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HỆ </a:t>
            </a:r>
            <a:r>
              <a:rPr lang="en-US" sz="9600" b="1" i="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QUẢ</a:t>
            </a:r>
            <a:endParaRPr lang="en-US" sz="9600" b="1" i="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894559261"/>
      </p:ext>
    </p:extLst>
  </p:cSld>
  <p:clrMapOvr>
    <a:masterClrMapping/>
  </p:clrMapOvr>
  <mc:AlternateContent xmlns:mc="http://schemas.openxmlformats.org/markup-compatibility/2006">
    <mc:Choice xmlns:p14="http://schemas.microsoft.com/office/powerpoint/2010/main" xmlns="" Requires="p14">
      <p:transition spd="slow" p14:dur="4000">
        <p14:vortex dir="d"/>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7504" y="116632"/>
            <a:ext cx="2088232" cy="707886"/>
          </a:xfrm>
          <a:prstGeom prst="rect">
            <a:avLst/>
          </a:prstGeom>
          <a:solidFill>
            <a:srgbClr val="FFFF00"/>
          </a:solidFill>
          <a:ln>
            <a:noFill/>
            <a:prstDash val="sysDash"/>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dk1"/>
          </a:lnRef>
          <a:fillRef idx="1">
            <a:schemeClr val="lt1"/>
          </a:fillRef>
          <a:effectRef idx="0">
            <a:schemeClr val="dk1"/>
          </a:effectRef>
          <a:fontRef idx="minor">
            <a:schemeClr val="dk1"/>
          </a:fontRef>
        </p:style>
        <p:txBody>
          <a:bodyPr wrap="square" rtlCol="0">
            <a:spAutoFit/>
          </a:bodyPr>
          <a:lstStyle/>
          <a:p>
            <a:r>
              <a:rPr lang="en-US" sz="4000" b="1" smtClean="0">
                <a:solidFill>
                  <a:srgbClr val="0070C0"/>
                </a:solidFill>
                <a:latin typeface="Cambria" pitchFamily="18" charset="0"/>
              </a:rPr>
              <a:t> HỆ QUẢ</a:t>
            </a:r>
            <a:endParaRPr lang="vi-VN" sz="4000" b="1" dirty="0">
              <a:solidFill>
                <a:srgbClr val="0070C0"/>
              </a:solidFill>
              <a:latin typeface="Cambria" pitchFamily="18" charset="0"/>
            </a:endParaRPr>
          </a:p>
        </p:txBody>
      </p:sp>
      <p:sp>
        <p:nvSpPr>
          <p:cNvPr id="8" name="TextBox 7"/>
          <p:cNvSpPr txBox="1"/>
          <p:nvPr/>
        </p:nvSpPr>
        <p:spPr>
          <a:xfrm>
            <a:off x="402554" y="3717032"/>
            <a:ext cx="8633942" cy="2862322"/>
          </a:xfrm>
          <a:prstGeom prst="rect">
            <a:avLst/>
          </a:prstGeom>
          <a:noFill/>
        </p:spPr>
        <p:txBody>
          <a:bodyPr wrap="square" rtlCol="0">
            <a:spAutoFit/>
          </a:bodyPr>
          <a:lstStyle/>
          <a:p>
            <a:r>
              <a:rPr lang="en-US" sz="36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Hệ</a:t>
            </a:r>
            <a:r>
              <a:rPr lang="en-US" sz="36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6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quả</a:t>
            </a:r>
            <a:r>
              <a:rPr lang="en-US" sz="36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1</a:t>
            </a:r>
            <a:r>
              <a:rPr lang="en-US" sz="3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en-US" sz="3600" b="1" i="1" dirty="0" smtClean="0">
                <a:latin typeface="Times New Roman" pitchFamily="18" charset="0"/>
                <a:cs typeface="Times New Roman" pitchFamily="18" charset="0"/>
              </a:rPr>
              <a:t>Nếu</a:t>
            </a:r>
            <a:r>
              <a:rPr lang="en-US" sz="3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cạnh</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của</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góc</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vuông</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và</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một</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góc</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nhọn</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kề</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cạnh</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ấy</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của</a:t>
            </a:r>
            <a:r>
              <a:rPr lang="en-US" sz="3600" b="1" i="1" dirty="0" smtClean="0">
                <a:solidFill>
                  <a:schemeClr val="tx1">
                    <a:lumMod val="95000"/>
                    <a:lumOff val="5000"/>
                  </a:schemeClr>
                </a:solidFill>
                <a:latin typeface="Times New Roman" pitchFamily="18" charset="0"/>
                <a:cs typeface="Times New Roman" pitchFamily="18" charset="0"/>
              </a:rPr>
              <a:t> tam </a:t>
            </a:r>
            <a:r>
              <a:rPr lang="en-US" sz="3600" b="1" i="1" dirty="0" err="1" smtClean="0">
                <a:solidFill>
                  <a:schemeClr val="tx1">
                    <a:lumMod val="95000"/>
                    <a:lumOff val="5000"/>
                  </a:schemeClr>
                </a:solidFill>
                <a:latin typeface="Times New Roman" pitchFamily="18" charset="0"/>
                <a:cs typeface="Times New Roman" pitchFamily="18" charset="0"/>
              </a:rPr>
              <a:t>giác</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vuông</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này</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bằng</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một</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cạnh</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góc</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vuông</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và</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một</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góc</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nhọn</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kề</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cạnh</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ấy</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của</a:t>
            </a:r>
            <a:r>
              <a:rPr lang="en-US" sz="3600" b="1" i="1" dirty="0" smtClean="0">
                <a:solidFill>
                  <a:schemeClr val="tx1">
                    <a:lumMod val="95000"/>
                    <a:lumOff val="5000"/>
                  </a:schemeClr>
                </a:solidFill>
                <a:latin typeface="Times New Roman" pitchFamily="18" charset="0"/>
                <a:cs typeface="Times New Roman" pitchFamily="18" charset="0"/>
              </a:rPr>
              <a:t> tam </a:t>
            </a:r>
            <a:r>
              <a:rPr lang="en-US" sz="3600" b="1" i="1" dirty="0" err="1" smtClean="0">
                <a:solidFill>
                  <a:schemeClr val="tx1">
                    <a:lumMod val="95000"/>
                    <a:lumOff val="5000"/>
                  </a:schemeClr>
                </a:solidFill>
                <a:latin typeface="Times New Roman" pitchFamily="18" charset="0"/>
                <a:cs typeface="Times New Roman" pitchFamily="18" charset="0"/>
              </a:rPr>
              <a:t>giác</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vuông</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kia</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thì</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hai</a:t>
            </a:r>
            <a:r>
              <a:rPr lang="en-US" sz="3600" b="1" i="1" dirty="0" smtClean="0">
                <a:solidFill>
                  <a:schemeClr val="tx1">
                    <a:lumMod val="95000"/>
                    <a:lumOff val="5000"/>
                  </a:schemeClr>
                </a:solidFill>
                <a:latin typeface="Times New Roman" pitchFamily="18" charset="0"/>
                <a:cs typeface="Times New Roman" pitchFamily="18" charset="0"/>
              </a:rPr>
              <a:t> tam </a:t>
            </a:r>
            <a:r>
              <a:rPr lang="en-US" sz="3600" b="1" i="1" dirty="0" err="1" smtClean="0">
                <a:solidFill>
                  <a:schemeClr val="tx1">
                    <a:lumMod val="95000"/>
                    <a:lumOff val="5000"/>
                  </a:schemeClr>
                </a:solidFill>
                <a:latin typeface="Times New Roman" pitchFamily="18" charset="0"/>
                <a:cs typeface="Times New Roman" pitchFamily="18" charset="0"/>
              </a:rPr>
              <a:t>giác</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ấy</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bằng</a:t>
            </a:r>
            <a:r>
              <a:rPr lang="en-US" sz="3600" b="1" i="1" dirty="0" smtClean="0">
                <a:solidFill>
                  <a:schemeClr val="tx1">
                    <a:lumMod val="95000"/>
                    <a:lumOff val="5000"/>
                  </a:schemeClr>
                </a:solidFill>
                <a:latin typeface="Times New Roman" pitchFamily="18" charset="0"/>
                <a:cs typeface="Times New Roman" pitchFamily="18" charset="0"/>
              </a:rPr>
              <a:t> </a:t>
            </a:r>
            <a:r>
              <a:rPr lang="en-US" sz="3600" b="1" i="1" dirty="0" err="1" smtClean="0">
                <a:solidFill>
                  <a:schemeClr val="tx1">
                    <a:lumMod val="95000"/>
                    <a:lumOff val="5000"/>
                  </a:schemeClr>
                </a:solidFill>
                <a:latin typeface="Times New Roman" pitchFamily="18" charset="0"/>
                <a:cs typeface="Times New Roman" pitchFamily="18" charset="0"/>
              </a:rPr>
              <a:t>nhau</a:t>
            </a:r>
            <a:r>
              <a:rPr lang="en-US" sz="3600" b="1" i="1" dirty="0" smtClean="0">
                <a:solidFill>
                  <a:schemeClr val="tx1">
                    <a:lumMod val="95000"/>
                    <a:lumOff val="5000"/>
                  </a:schemeClr>
                </a:solidFill>
                <a:latin typeface="Times New Roman" pitchFamily="18" charset="0"/>
                <a:cs typeface="Times New Roman" pitchFamily="18" charset="0"/>
              </a:rPr>
              <a:t>.</a:t>
            </a:r>
            <a:endParaRPr lang="vi-VN" sz="3600" b="1" i="1" dirty="0">
              <a:solidFill>
                <a:srgbClr val="002060"/>
              </a:solidFill>
              <a:latin typeface="Times New Roman" pitchFamily="18" charset="0"/>
              <a:cs typeface="Times New Roman" pitchFamily="18" charset="0"/>
            </a:endParaRPr>
          </a:p>
        </p:txBody>
      </p:sp>
      <p:grpSp>
        <p:nvGrpSpPr>
          <p:cNvPr id="25" name="Group 24"/>
          <p:cNvGrpSpPr/>
          <p:nvPr/>
        </p:nvGrpSpPr>
        <p:grpSpPr>
          <a:xfrm>
            <a:off x="1979712" y="1019556"/>
            <a:ext cx="2401245" cy="2337436"/>
            <a:chOff x="1174531" y="314397"/>
            <a:chExt cx="1633537" cy="2572547"/>
          </a:xfrm>
        </p:grpSpPr>
        <p:pic>
          <p:nvPicPr>
            <p:cNvPr id="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74531" y="356469"/>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7"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74531" y="314397"/>
              <a:ext cx="1633537" cy="2554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74531" y="2764706"/>
              <a:ext cx="1597025" cy="122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9"/>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237531" y="2564904"/>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grpSp>
        <p:nvGrpSpPr>
          <p:cNvPr id="36" name="Group 35"/>
          <p:cNvGrpSpPr/>
          <p:nvPr/>
        </p:nvGrpSpPr>
        <p:grpSpPr>
          <a:xfrm>
            <a:off x="5076056" y="1007493"/>
            <a:ext cx="2611075" cy="2349499"/>
            <a:chOff x="3441507" y="315955"/>
            <a:chExt cx="1653962" cy="2556955"/>
          </a:xfrm>
        </p:grpSpPr>
        <p:pic>
          <p:nvPicPr>
            <p:cNvPr id="3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60226" y="315955"/>
              <a:ext cx="122237"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60226" y="315955"/>
              <a:ext cx="1635243" cy="25569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 name="Picture 7"/>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441507" y="2750545"/>
              <a:ext cx="1598670" cy="1223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 name="Picture 9"/>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513511" y="2518299"/>
              <a:ext cx="238125" cy="244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xmlns="" val="303207113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468</Words>
  <Application>Microsoft Office PowerPoint</Application>
  <PresentationFormat>On-screen Show (4:3)</PresentationFormat>
  <Paragraphs>107</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Truong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Admin</cp:lastModifiedBy>
  <cp:revision>22</cp:revision>
  <dcterms:created xsi:type="dcterms:W3CDTF">2017-11-15T15:43:48Z</dcterms:created>
  <dcterms:modified xsi:type="dcterms:W3CDTF">2018-01-26T16:02:56Z</dcterms:modified>
</cp:coreProperties>
</file>