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34"/>
  </p:notesMasterIdLst>
  <p:sldIdLst>
    <p:sldId id="256" r:id="rId4"/>
    <p:sldId id="257" r:id="rId5"/>
    <p:sldId id="279" r:id="rId6"/>
    <p:sldId id="280" r:id="rId7"/>
    <p:sldId id="294" r:id="rId8"/>
    <p:sldId id="295" r:id="rId9"/>
    <p:sldId id="296" r:id="rId10"/>
    <p:sldId id="297" r:id="rId11"/>
    <p:sldId id="298" r:id="rId12"/>
    <p:sldId id="269" r:id="rId13"/>
    <p:sldId id="300" r:id="rId14"/>
    <p:sldId id="301" r:id="rId15"/>
    <p:sldId id="302" r:id="rId16"/>
    <p:sldId id="303" r:id="rId17"/>
    <p:sldId id="304" r:id="rId18"/>
    <p:sldId id="272" r:id="rId19"/>
    <p:sldId id="305" r:id="rId20"/>
    <p:sldId id="307" r:id="rId21"/>
    <p:sldId id="306" r:id="rId22"/>
    <p:sldId id="308" r:id="rId23"/>
    <p:sldId id="309" r:id="rId24"/>
    <p:sldId id="311" r:id="rId25"/>
    <p:sldId id="312" r:id="rId26"/>
    <p:sldId id="286" r:id="rId27"/>
    <p:sldId id="287" r:id="rId28"/>
    <p:sldId id="313" r:id="rId29"/>
    <p:sldId id="314" r:id="rId30"/>
    <p:sldId id="315" r:id="rId31"/>
    <p:sldId id="271" r:id="rId32"/>
    <p:sldId id="316" r:id="rId33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F0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E14061-84E0-4BB7-AC1F-4CAAB31FC5BB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3E1FF2B8-AEBD-4BD9-857B-D718165C0B4C}">
      <dgm:prSet phldrT="[Text]" custT="1"/>
      <dgm:spPr/>
      <dgm:t>
        <a:bodyPr/>
        <a:lstStyle/>
        <a:p>
          <a:r>
            <a:rPr lang="en-US" sz="3200" dirty="0" smtClean="0">
              <a:latin typeface="Arial" pitchFamily="34" charset="0"/>
              <a:cs typeface="Arial" pitchFamily="34" charset="0"/>
            </a:rPr>
            <a:t>1.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Thí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nghiệm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về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cảm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giác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nóng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lạnh</a:t>
          </a:r>
          <a:endParaRPr lang="vi-VN" sz="3200" dirty="0">
            <a:latin typeface="Arial" pitchFamily="34" charset="0"/>
            <a:cs typeface="Arial" pitchFamily="34" charset="0"/>
          </a:endParaRPr>
        </a:p>
      </dgm:t>
    </dgm:pt>
    <dgm:pt modelId="{41DFCDC3-7744-4AE9-8BBF-D57687938F13}" type="parTrans" cxnId="{15D3368E-C6BC-4986-A6DB-005997061DD4}">
      <dgm:prSet/>
      <dgm:spPr/>
      <dgm:t>
        <a:bodyPr/>
        <a:lstStyle/>
        <a:p>
          <a:endParaRPr lang="vi-VN"/>
        </a:p>
      </dgm:t>
    </dgm:pt>
    <dgm:pt modelId="{30EECA4A-CFF5-44FA-9A2B-C4285809ED0D}" type="sibTrans" cxnId="{15D3368E-C6BC-4986-A6DB-005997061DD4}">
      <dgm:prSet/>
      <dgm:spPr/>
      <dgm:t>
        <a:bodyPr/>
        <a:lstStyle/>
        <a:p>
          <a:endParaRPr lang="vi-VN"/>
        </a:p>
      </dgm:t>
    </dgm:pt>
    <dgm:pt modelId="{0BB3C6ED-C44C-410E-8E3F-C533A3B64564}">
      <dgm:prSet phldrT="[Text]" custT="1"/>
      <dgm:spPr/>
      <dgm:t>
        <a:bodyPr/>
        <a:lstStyle/>
        <a:p>
          <a:r>
            <a:rPr lang="en-US" sz="3200" dirty="0" smtClean="0">
              <a:latin typeface="Arial" pitchFamily="34" charset="0"/>
              <a:cs typeface="Arial" pitchFamily="34" charset="0"/>
            </a:rPr>
            <a:t>2.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Tìm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hiểu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nhiệt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kế</a:t>
          </a:r>
          <a:endParaRPr lang="vi-VN" sz="3200" dirty="0">
            <a:latin typeface="Arial" pitchFamily="34" charset="0"/>
            <a:cs typeface="Arial" pitchFamily="34" charset="0"/>
          </a:endParaRPr>
        </a:p>
      </dgm:t>
    </dgm:pt>
    <dgm:pt modelId="{143E9EA6-5D05-400B-9DC0-9CAC5678406E}" type="parTrans" cxnId="{E0FC630A-3199-4348-8167-B6F72E916F15}">
      <dgm:prSet/>
      <dgm:spPr/>
      <dgm:t>
        <a:bodyPr/>
        <a:lstStyle/>
        <a:p>
          <a:endParaRPr lang="vi-VN"/>
        </a:p>
      </dgm:t>
    </dgm:pt>
    <dgm:pt modelId="{12245560-9CA1-430E-AA60-8F78CE910895}" type="sibTrans" cxnId="{E0FC630A-3199-4348-8167-B6F72E916F15}">
      <dgm:prSet/>
      <dgm:spPr/>
      <dgm:t>
        <a:bodyPr/>
        <a:lstStyle/>
        <a:p>
          <a:endParaRPr lang="vi-VN"/>
        </a:p>
      </dgm:t>
    </dgm:pt>
    <dgm:pt modelId="{5F994297-7F1C-470D-B2A1-ADAEFB0EDE9D}">
      <dgm:prSet phldrT="[Text]"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3200" dirty="0" smtClean="0">
              <a:latin typeface="Arial" pitchFamily="34" charset="0"/>
              <a:cs typeface="Arial" pitchFamily="34" charset="0"/>
            </a:rPr>
            <a:t>3.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Tìm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hiểu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các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loại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nhiệt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giai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thang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nhiệt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độ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)</a:t>
          </a:r>
          <a:endParaRPr lang="vi-VN" sz="3200" dirty="0">
            <a:latin typeface="Arial" pitchFamily="34" charset="0"/>
            <a:cs typeface="Arial" pitchFamily="34" charset="0"/>
          </a:endParaRPr>
        </a:p>
      </dgm:t>
    </dgm:pt>
    <dgm:pt modelId="{33F1846F-5BE2-4A1C-8CE1-ACB48A445CB9}" type="parTrans" cxnId="{925FB8D3-FD5C-414B-AC87-21CBC9AC9617}">
      <dgm:prSet/>
      <dgm:spPr/>
      <dgm:t>
        <a:bodyPr/>
        <a:lstStyle/>
        <a:p>
          <a:endParaRPr lang="vi-VN"/>
        </a:p>
      </dgm:t>
    </dgm:pt>
    <dgm:pt modelId="{884E7A73-AB70-4787-BF90-91EFC4A07882}" type="sibTrans" cxnId="{925FB8D3-FD5C-414B-AC87-21CBC9AC9617}">
      <dgm:prSet/>
      <dgm:spPr/>
      <dgm:t>
        <a:bodyPr/>
        <a:lstStyle/>
        <a:p>
          <a:endParaRPr lang="vi-VN"/>
        </a:p>
      </dgm:t>
    </dgm:pt>
    <dgm:pt modelId="{835DB27D-B8A8-4832-AF56-B1413EBB56B4}" type="pres">
      <dgm:prSet presAssocID="{47E14061-84E0-4BB7-AC1F-4CAAB31FC5BB}" presName="linear" presStyleCnt="0">
        <dgm:presLayoutVars>
          <dgm:dir/>
          <dgm:animLvl val="lvl"/>
          <dgm:resizeHandles val="exact"/>
        </dgm:presLayoutVars>
      </dgm:prSet>
      <dgm:spPr/>
    </dgm:pt>
    <dgm:pt modelId="{5561C0A8-4ECE-4B99-B97A-23FBAA46C79E}" type="pres">
      <dgm:prSet presAssocID="{3E1FF2B8-AEBD-4BD9-857B-D718165C0B4C}" presName="parentLin" presStyleCnt="0"/>
      <dgm:spPr/>
    </dgm:pt>
    <dgm:pt modelId="{1770AFF2-0B6F-49A6-8149-C9FA583F0B4E}" type="pres">
      <dgm:prSet presAssocID="{3E1FF2B8-AEBD-4BD9-857B-D718165C0B4C}" presName="parentLeftMargin" presStyleLbl="node1" presStyleIdx="0" presStyleCnt="3"/>
      <dgm:spPr/>
    </dgm:pt>
    <dgm:pt modelId="{1333D04C-2F6E-4E9C-B9B6-0D859B54BC98}" type="pres">
      <dgm:prSet presAssocID="{3E1FF2B8-AEBD-4BD9-857B-D718165C0B4C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3A285E17-F223-4330-BB66-DDA5D3913D55}" type="pres">
      <dgm:prSet presAssocID="{3E1FF2B8-AEBD-4BD9-857B-D718165C0B4C}" presName="negativeSpace" presStyleCnt="0"/>
      <dgm:spPr/>
    </dgm:pt>
    <dgm:pt modelId="{374F28E6-84CF-4895-94E6-0A9AFB5EE491}" type="pres">
      <dgm:prSet presAssocID="{3E1FF2B8-AEBD-4BD9-857B-D718165C0B4C}" presName="childText" presStyleLbl="conFgAcc1" presStyleIdx="0" presStyleCnt="3">
        <dgm:presLayoutVars>
          <dgm:bulletEnabled val="1"/>
        </dgm:presLayoutVars>
      </dgm:prSet>
      <dgm:spPr/>
    </dgm:pt>
    <dgm:pt modelId="{13AA71FD-C3AE-4C58-82D5-72C40D253587}" type="pres">
      <dgm:prSet presAssocID="{30EECA4A-CFF5-44FA-9A2B-C4285809ED0D}" presName="spaceBetweenRectangles" presStyleCnt="0"/>
      <dgm:spPr/>
    </dgm:pt>
    <dgm:pt modelId="{8F2DD5A7-105B-4CD6-9FBA-1FA5CD29480C}" type="pres">
      <dgm:prSet presAssocID="{0BB3C6ED-C44C-410E-8E3F-C533A3B64564}" presName="parentLin" presStyleCnt="0"/>
      <dgm:spPr/>
    </dgm:pt>
    <dgm:pt modelId="{1748E0DA-AF57-45F3-B014-11BD25C5CEAB}" type="pres">
      <dgm:prSet presAssocID="{0BB3C6ED-C44C-410E-8E3F-C533A3B64564}" presName="parentLeftMargin" presStyleLbl="node1" presStyleIdx="0" presStyleCnt="3"/>
      <dgm:spPr/>
    </dgm:pt>
    <dgm:pt modelId="{B695895A-2A2B-474D-B65D-EA446E2CFB9E}" type="pres">
      <dgm:prSet presAssocID="{0BB3C6ED-C44C-410E-8E3F-C533A3B64564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0A3B22AF-2D41-4348-B4B9-D876B5E4F6DB}" type="pres">
      <dgm:prSet presAssocID="{0BB3C6ED-C44C-410E-8E3F-C533A3B64564}" presName="negativeSpace" presStyleCnt="0"/>
      <dgm:spPr/>
    </dgm:pt>
    <dgm:pt modelId="{4DF753E7-3C5A-4ED0-A0B0-8B388B359FCC}" type="pres">
      <dgm:prSet presAssocID="{0BB3C6ED-C44C-410E-8E3F-C533A3B64564}" presName="childText" presStyleLbl="conFgAcc1" presStyleIdx="1" presStyleCnt="3">
        <dgm:presLayoutVars>
          <dgm:bulletEnabled val="1"/>
        </dgm:presLayoutVars>
      </dgm:prSet>
      <dgm:spPr/>
    </dgm:pt>
    <dgm:pt modelId="{8FE645A7-D239-4D11-B3DF-F6E5595F224D}" type="pres">
      <dgm:prSet presAssocID="{12245560-9CA1-430E-AA60-8F78CE910895}" presName="spaceBetweenRectangles" presStyleCnt="0"/>
      <dgm:spPr/>
    </dgm:pt>
    <dgm:pt modelId="{E833A44E-1960-4D9D-9725-7527D61D1540}" type="pres">
      <dgm:prSet presAssocID="{5F994297-7F1C-470D-B2A1-ADAEFB0EDE9D}" presName="parentLin" presStyleCnt="0"/>
      <dgm:spPr/>
    </dgm:pt>
    <dgm:pt modelId="{DB9A2A84-0E70-48AB-8031-0858853B57C4}" type="pres">
      <dgm:prSet presAssocID="{5F994297-7F1C-470D-B2A1-ADAEFB0EDE9D}" presName="parentLeftMargin" presStyleLbl="node1" presStyleIdx="1" presStyleCnt="3"/>
      <dgm:spPr/>
    </dgm:pt>
    <dgm:pt modelId="{9B383800-1BB3-4466-A153-39631FF67947}" type="pres">
      <dgm:prSet presAssocID="{5F994297-7F1C-470D-B2A1-ADAEFB0EDE9D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A9316980-B5BC-41A1-A78F-DFC4AB1BEE7D}" type="pres">
      <dgm:prSet presAssocID="{5F994297-7F1C-470D-B2A1-ADAEFB0EDE9D}" presName="negativeSpace" presStyleCnt="0"/>
      <dgm:spPr/>
    </dgm:pt>
    <dgm:pt modelId="{963692BB-BED5-4085-A4ED-3C1C059C69EB}" type="pres">
      <dgm:prSet presAssocID="{5F994297-7F1C-470D-B2A1-ADAEFB0EDE9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25FB8D3-FD5C-414B-AC87-21CBC9AC9617}" srcId="{47E14061-84E0-4BB7-AC1F-4CAAB31FC5BB}" destId="{5F994297-7F1C-470D-B2A1-ADAEFB0EDE9D}" srcOrd="2" destOrd="0" parTransId="{33F1846F-5BE2-4A1C-8CE1-ACB48A445CB9}" sibTransId="{884E7A73-AB70-4787-BF90-91EFC4A07882}"/>
    <dgm:cxn modelId="{20D5408C-0602-4516-9E6B-A6B5477052D9}" type="presOf" srcId="{0BB3C6ED-C44C-410E-8E3F-C533A3B64564}" destId="{B695895A-2A2B-474D-B65D-EA446E2CFB9E}" srcOrd="1" destOrd="0" presId="urn:microsoft.com/office/officeart/2005/8/layout/list1"/>
    <dgm:cxn modelId="{76E86F75-D031-4B78-AD0C-5CC848CA74D5}" type="presOf" srcId="{3E1FF2B8-AEBD-4BD9-857B-D718165C0B4C}" destId="{1333D04C-2F6E-4E9C-B9B6-0D859B54BC98}" srcOrd="1" destOrd="0" presId="urn:microsoft.com/office/officeart/2005/8/layout/list1"/>
    <dgm:cxn modelId="{E0FC630A-3199-4348-8167-B6F72E916F15}" srcId="{47E14061-84E0-4BB7-AC1F-4CAAB31FC5BB}" destId="{0BB3C6ED-C44C-410E-8E3F-C533A3B64564}" srcOrd="1" destOrd="0" parTransId="{143E9EA6-5D05-400B-9DC0-9CAC5678406E}" sibTransId="{12245560-9CA1-430E-AA60-8F78CE910895}"/>
    <dgm:cxn modelId="{C5031F8E-B11C-45C7-94D7-1F6C3E3648BA}" type="presOf" srcId="{3E1FF2B8-AEBD-4BD9-857B-D718165C0B4C}" destId="{1770AFF2-0B6F-49A6-8149-C9FA583F0B4E}" srcOrd="0" destOrd="0" presId="urn:microsoft.com/office/officeart/2005/8/layout/list1"/>
    <dgm:cxn modelId="{C147E696-B492-44EF-892C-1A8F66A4E465}" type="presOf" srcId="{5F994297-7F1C-470D-B2A1-ADAEFB0EDE9D}" destId="{9B383800-1BB3-4466-A153-39631FF67947}" srcOrd="1" destOrd="0" presId="urn:microsoft.com/office/officeart/2005/8/layout/list1"/>
    <dgm:cxn modelId="{15D3368E-C6BC-4986-A6DB-005997061DD4}" srcId="{47E14061-84E0-4BB7-AC1F-4CAAB31FC5BB}" destId="{3E1FF2B8-AEBD-4BD9-857B-D718165C0B4C}" srcOrd="0" destOrd="0" parTransId="{41DFCDC3-7744-4AE9-8BBF-D57687938F13}" sibTransId="{30EECA4A-CFF5-44FA-9A2B-C4285809ED0D}"/>
    <dgm:cxn modelId="{4571F45E-3A36-4E46-B08D-A6B1E66EB00A}" type="presOf" srcId="{5F994297-7F1C-470D-B2A1-ADAEFB0EDE9D}" destId="{DB9A2A84-0E70-48AB-8031-0858853B57C4}" srcOrd="0" destOrd="0" presId="urn:microsoft.com/office/officeart/2005/8/layout/list1"/>
    <dgm:cxn modelId="{71401824-9CBA-4AFE-99DE-7C913ADAC059}" type="presOf" srcId="{47E14061-84E0-4BB7-AC1F-4CAAB31FC5BB}" destId="{835DB27D-B8A8-4832-AF56-B1413EBB56B4}" srcOrd="0" destOrd="0" presId="urn:microsoft.com/office/officeart/2005/8/layout/list1"/>
    <dgm:cxn modelId="{76957A72-C9A7-4ABC-996E-D0A5F21D1D2C}" type="presOf" srcId="{0BB3C6ED-C44C-410E-8E3F-C533A3B64564}" destId="{1748E0DA-AF57-45F3-B014-11BD25C5CEAB}" srcOrd="0" destOrd="0" presId="urn:microsoft.com/office/officeart/2005/8/layout/list1"/>
    <dgm:cxn modelId="{1CC949D6-C3A2-45CA-9640-FD1595B5F85D}" type="presParOf" srcId="{835DB27D-B8A8-4832-AF56-B1413EBB56B4}" destId="{5561C0A8-4ECE-4B99-B97A-23FBAA46C79E}" srcOrd="0" destOrd="0" presId="urn:microsoft.com/office/officeart/2005/8/layout/list1"/>
    <dgm:cxn modelId="{B80B350A-C4DF-4650-9191-DDD72CF8885C}" type="presParOf" srcId="{5561C0A8-4ECE-4B99-B97A-23FBAA46C79E}" destId="{1770AFF2-0B6F-49A6-8149-C9FA583F0B4E}" srcOrd="0" destOrd="0" presId="urn:microsoft.com/office/officeart/2005/8/layout/list1"/>
    <dgm:cxn modelId="{C465385D-EA25-4C70-826D-9F74E44A3F88}" type="presParOf" srcId="{5561C0A8-4ECE-4B99-B97A-23FBAA46C79E}" destId="{1333D04C-2F6E-4E9C-B9B6-0D859B54BC98}" srcOrd="1" destOrd="0" presId="urn:microsoft.com/office/officeart/2005/8/layout/list1"/>
    <dgm:cxn modelId="{91081C39-5019-4701-97D9-F9E617744945}" type="presParOf" srcId="{835DB27D-B8A8-4832-AF56-B1413EBB56B4}" destId="{3A285E17-F223-4330-BB66-DDA5D3913D55}" srcOrd="1" destOrd="0" presId="urn:microsoft.com/office/officeart/2005/8/layout/list1"/>
    <dgm:cxn modelId="{BF024F9D-843F-447D-A50A-B5067C90DF31}" type="presParOf" srcId="{835DB27D-B8A8-4832-AF56-B1413EBB56B4}" destId="{374F28E6-84CF-4895-94E6-0A9AFB5EE491}" srcOrd="2" destOrd="0" presId="urn:microsoft.com/office/officeart/2005/8/layout/list1"/>
    <dgm:cxn modelId="{273C9DF1-FCDB-4C7E-8FE1-3B807640C580}" type="presParOf" srcId="{835DB27D-B8A8-4832-AF56-B1413EBB56B4}" destId="{13AA71FD-C3AE-4C58-82D5-72C40D253587}" srcOrd="3" destOrd="0" presId="urn:microsoft.com/office/officeart/2005/8/layout/list1"/>
    <dgm:cxn modelId="{D6BFA8CE-C516-4AC4-AC41-45E99D231CDB}" type="presParOf" srcId="{835DB27D-B8A8-4832-AF56-B1413EBB56B4}" destId="{8F2DD5A7-105B-4CD6-9FBA-1FA5CD29480C}" srcOrd="4" destOrd="0" presId="urn:microsoft.com/office/officeart/2005/8/layout/list1"/>
    <dgm:cxn modelId="{41C4F799-849D-497C-AB31-E104AC667014}" type="presParOf" srcId="{8F2DD5A7-105B-4CD6-9FBA-1FA5CD29480C}" destId="{1748E0DA-AF57-45F3-B014-11BD25C5CEAB}" srcOrd="0" destOrd="0" presId="urn:microsoft.com/office/officeart/2005/8/layout/list1"/>
    <dgm:cxn modelId="{72339320-01A4-4774-A9EE-89863D35A6D5}" type="presParOf" srcId="{8F2DD5A7-105B-4CD6-9FBA-1FA5CD29480C}" destId="{B695895A-2A2B-474D-B65D-EA446E2CFB9E}" srcOrd="1" destOrd="0" presId="urn:microsoft.com/office/officeart/2005/8/layout/list1"/>
    <dgm:cxn modelId="{C0D653F2-7AC2-47AE-9409-0CAEED211B93}" type="presParOf" srcId="{835DB27D-B8A8-4832-AF56-B1413EBB56B4}" destId="{0A3B22AF-2D41-4348-B4B9-D876B5E4F6DB}" srcOrd="5" destOrd="0" presId="urn:microsoft.com/office/officeart/2005/8/layout/list1"/>
    <dgm:cxn modelId="{0111E270-435B-46F0-B593-33690EB62FDB}" type="presParOf" srcId="{835DB27D-B8A8-4832-AF56-B1413EBB56B4}" destId="{4DF753E7-3C5A-4ED0-A0B0-8B388B359FCC}" srcOrd="6" destOrd="0" presId="urn:microsoft.com/office/officeart/2005/8/layout/list1"/>
    <dgm:cxn modelId="{AD9F009A-3E82-4557-8E22-81365D6D406B}" type="presParOf" srcId="{835DB27D-B8A8-4832-AF56-B1413EBB56B4}" destId="{8FE645A7-D239-4D11-B3DF-F6E5595F224D}" srcOrd="7" destOrd="0" presId="urn:microsoft.com/office/officeart/2005/8/layout/list1"/>
    <dgm:cxn modelId="{7018505D-59AB-4EA6-B09C-5E7644EA87F7}" type="presParOf" srcId="{835DB27D-B8A8-4832-AF56-B1413EBB56B4}" destId="{E833A44E-1960-4D9D-9725-7527D61D1540}" srcOrd="8" destOrd="0" presId="urn:microsoft.com/office/officeart/2005/8/layout/list1"/>
    <dgm:cxn modelId="{3B176145-08A4-4070-9491-F02A74B819B6}" type="presParOf" srcId="{E833A44E-1960-4D9D-9725-7527D61D1540}" destId="{DB9A2A84-0E70-48AB-8031-0858853B57C4}" srcOrd="0" destOrd="0" presId="urn:microsoft.com/office/officeart/2005/8/layout/list1"/>
    <dgm:cxn modelId="{6462BCC3-6162-43F3-8E3D-6CA5A1436917}" type="presParOf" srcId="{E833A44E-1960-4D9D-9725-7527D61D1540}" destId="{9B383800-1BB3-4466-A153-39631FF67947}" srcOrd="1" destOrd="0" presId="urn:microsoft.com/office/officeart/2005/8/layout/list1"/>
    <dgm:cxn modelId="{6ABF7F89-0A9B-4DDA-8EB6-6903AA1DF345}" type="presParOf" srcId="{835DB27D-B8A8-4832-AF56-B1413EBB56B4}" destId="{A9316980-B5BC-41A1-A78F-DFC4AB1BEE7D}" srcOrd="9" destOrd="0" presId="urn:microsoft.com/office/officeart/2005/8/layout/list1"/>
    <dgm:cxn modelId="{991F32C2-BF25-4FBC-AB1F-8710D63170DD}" type="presParOf" srcId="{835DB27D-B8A8-4832-AF56-B1413EBB56B4}" destId="{963692BB-BED5-4085-A4ED-3C1C059C69E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F28E6-84CF-4895-94E6-0A9AFB5EE491}">
      <dsp:nvSpPr>
        <dsp:cNvPr id="0" name=""/>
        <dsp:cNvSpPr/>
      </dsp:nvSpPr>
      <dsp:spPr>
        <a:xfrm>
          <a:off x="0" y="598239"/>
          <a:ext cx="7560840" cy="95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33D04C-2F6E-4E9C-B9B6-0D859B54BC98}">
      <dsp:nvSpPr>
        <dsp:cNvPr id="0" name=""/>
        <dsp:cNvSpPr/>
      </dsp:nvSpPr>
      <dsp:spPr>
        <a:xfrm>
          <a:off x="359952" y="37359"/>
          <a:ext cx="7199034" cy="1121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itchFamily="34" charset="0"/>
              <a:cs typeface="Arial" pitchFamily="34" charset="0"/>
            </a:rPr>
            <a:t>1.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Thí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nghiệm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về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cảm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giác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nóng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lạnh</a:t>
          </a:r>
          <a:endParaRPr lang="vi-VN" sz="3200" kern="1200" dirty="0">
            <a:latin typeface="Arial" pitchFamily="34" charset="0"/>
            <a:cs typeface="Arial" pitchFamily="34" charset="0"/>
          </a:endParaRPr>
        </a:p>
      </dsp:txBody>
      <dsp:txXfrm>
        <a:off x="414712" y="92119"/>
        <a:ext cx="7089514" cy="1012240"/>
      </dsp:txXfrm>
    </dsp:sp>
    <dsp:sp modelId="{4DF753E7-3C5A-4ED0-A0B0-8B388B359FCC}">
      <dsp:nvSpPr>
        <dsp:cNvPr id="0" name=""/>
        <dsp:cNvSpPr/>
      </dsp:nvSpPr>
      <dsp:spPr>
        <a:xfrm>
          <a:off x="0" y="2321919"/>
          <a:ext cx="7560840" cy="95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5895A-2A2B-474D-B65D-EA446E2CFB9E}">
      <dsp:nvSpPr>
        <dsp:cNvPr id="0" name=""/>
        <dsp:cNvSpPr/>
      </dsp:nvSpPr>
      <dsp:spPr>
        <a:xfrm>
          <a:off x="359952" y="1761039"/>
          <a:ext cx="7199034" cy="1121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itchFamily="34" charset="0"/>
              <a:cs typeface="Arial" pitchFamily="34" charset="0"/>
            </a:rPr>
            <a:t>2.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Tìm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hiểu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nhiệt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kế</a:t>
          </a:r>
          <a:endParaRPr lang="vi-VN" sz="3200" kern="1200" dirty="0">
            <a:latin typeface="Arial" pitchFamily="34" charset="0"/>
            <a:cs typeface="Arial" pitchFamily="34" charset="0"/>
          </a:endParaRPr>
        </a:p>
      </dsp:txBody>
      <dsp:txXfrm>
        <a:off x="414712" y="1815799"/>
        <a:ext cx="7089514" cy="1012240"/>
      </dsp:txXfrm>
    </dsp:sp>
    <dsp:sp modelId="{963692BB-BED5-4085-A4ED-3C1C059C69EB}">
      <dsp:nvSpPr>
        <dsp:cNvPr id="0" name=""/>
        <dsp:cNvSpPr/>
      </dsp:nvSpPr>
      <dsp:spPr>
        <a:xfrm>
          <a:off x="0" y="4045600"/>
          <a:ext cx="7560840" cy="95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83800-1BB3-4466-A153-39631FF67947}">
      <dsp:nvSpPr>
        <dsp:cNvPr id="0" name=""/>
        <dsp:cNvSpPr/>
      </dsp:nvSpPr>
      <dsp:spPr>
        <a:xfrm>
          <a:off x="359952" y="3484720"/>
          <a:ext cx="7199034" cy="1121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just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itchFamily="34" charset="0"/>
              <a:cs typeface="Arial" pitchFamily="34" charset="0"/>
            </a:rPr>
            <a:t>3.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Tìm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hiểu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các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loại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nhiệt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giai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thang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nhiệt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độ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)</a:t>
          </a:r>
          <a:endParaRPr lang="vi-VN" sz="3200" kern="1200" dirty="0">
            <a:latin typeface="Arial" pitchFamily="34" charset="0"/>
            <a:cs typeface="Arial" pitchFamily="34" charset="0"/>
          </a:endParaRPr>
        </a:p>
      </dsp:txBody>
      <dsp:txXfrm>
        <a:off x="414712" y="3539480"/>
        <a:ext cx="7089514" cy="101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7CEC2-8CA7-4E84-8172-1D49E316963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FFC0C-8F29-4510-9315-112979E8DA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9614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FFC0C-8F29-4510-9315-112979E8DAF5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44311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3AE19AE-6D70-4116-927B-AA985E715BAC}" type="datetime1">
              <a:rPr lang="en-US" altLang="en-US"/>
              <a:pPr/>
              <a:t>5/5/2020</a:t>
            </a:fld>
            <a:endParaRPr lang="en-US" altLang="en-US"/>
          </a:p>
        </p:txBody>
      </p:sp>
      <p:sp>
        <p:nvSpPr>
          <p:cNvPr id="12291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EB8F107-D9DA-462F-B905-1EEEA5442EBA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229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/>
        </p:spPr>
      </p:sp>
      <p:sp>
        <p:nvSpPr>
          <p:cNvPr id="12293" name="Rectangle 2"/>
          <p:cNvSpPr>
            <a:spLocks noChangeArrowheads="1"/>
          </p:cNvSpPr>
          <p:nvPr>
            <p:ph type="body" idx="1"/>
          </p:nvPr>
        </p:nvSpPr>
        <p:spPr>
          <a:xfrm>
            <a:off x="684213" y="4341813"/>
            <a:ext cx="5487987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284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23190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9464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9424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6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243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77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325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920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642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56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992722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384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792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128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0659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0071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82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81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4684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511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95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799698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4804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08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597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89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3888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68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417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3859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493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8935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6639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1349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0778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EB7D2-FEC3-4E6D-9E07-05B3884B3510}" type="datetimeFigureOut">
              <a:rPr lang="vi-VN" smtClean="0"/>
              <a:t>05/05/2020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5D166-FFE8-4906-939E-29BE62626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7886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60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EB7D2-FEC3-4E6D-9E07-05B3884B3510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05/05/2020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5D166-FFE8-4906-939E-29BE6262612C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16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tmp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tmp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tmp"/><Relationship Id="rId5" Type="http://schemas.openxmlformats.org/officeDocument/2006/relationships/image" Target="../media/image23.tmp"/><Relationship Id="rId4" Type="http://schemas.openxmlformats.org/officeDocument/2006/relationships/image" Target="../media/image22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12" Type="http://schemas.microsoft.com/office/2007/relationships/hdphoto" Target="../media/hdphoto6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tmp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jpeg"/><Relationship Id="rId4" Type="http://schemas.openxmlformats.org/officeDocument/2006/relationships/image" Target="../media/image27.png"/><Relationship Id="rId9" Type="http://schemas.openxmlformats.org/officeDocument/2006/relationships/image" Target="../media/image31.tm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937" y="188640"/>
            <a:ext cx="8229600" cy="27809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6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BÀI GIẢNG</a:t>
            </a:r>
            <a:br>
              <a:rPr lang="en-US" sz="6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6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MÔN VẬT LÝ 6</a:t>
            </a:r>
            <a:endParaRPr lang="vi-VN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76218" y="4296468"/>
            <a:ext cx="6572046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THCS Cao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Bá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Quát</a:t>
            </a:r>
            <a:endParaRPr lang="en-US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Giáo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viên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Nguyễn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Thu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Thảo</a:t>
            </a:r>
            <a:endParaRPr lang="vi-VN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7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Rút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luận</a:t>
            </a:r>
            <a:endParaRPr lang="vi-V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39552" y="1340768"/>
            <a:ext cx="7992888" cy="1872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Cảm giác của tay </a:t>
            </a:r>
            <a:r>
              <a:rPr lang="vi-VN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vi-VN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cho phép xác định chính xác mức độ nóng, lạnh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mà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ta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sờ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nó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hay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tiếp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nó</a:t>
            </a:r>
            <a:r>
              <a:rPr lang="en-US" alt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1496" y="3239194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 </a:t>
            </a:r>
            <a:r>
              <a:rPr lang="en-US" altLang="en-US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Chú</a:t>
            </a:r>
            <a:r>
              <a:rPr lang="en-US" altLang="en-US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ý:</a:t>
            </a:r>
            <a:r>
              <a:rPr lang="en-US" alt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nên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sờ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tay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nóng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hay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lạnh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sẽ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hiểm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 </a:t>
            </a:r>
            <a:r>
              <a:rPr lang="en-US" alt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alt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en-US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849990" y="4509120"/>
            <a:ext cx="2850168" cy="2232125"/>
            <a:chOff x="2225888" y="4509120"/>
            <a:chExt cx="2850168" cy="2232125"/>
          </a:xfrm>
        </p:grpSpPr>
        <p:pic>
          <p:nvPicPr>
            <p:cNvPr id="10" name="Picture 9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1800" y="4725144"/>
              <a:ext cx="2304256" cy="2016101"/>
            </a:xfrm>
            <a:prstGeom prst="rect">
              <a:avLst/>
            </a:prstGeom>
          </p:spPr>
        </p:pic>
        <p:sp>
          <p:nvSpPr>
            <p:cNvPr id="13" name="Multiply 12"/>
            <p:cNvSpPr/>
            <p:nvPr/>
          </p:nvSpPr>
          <p:spPr>
            <a:xfrm>
              <a:off x="2225888" y="4509120"/>
              <a:ext cx="1096538" cy="1656184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239428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624950" y="274038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 smtClean="0">
                <a:sym typeface="Wingdings" pitchFamily="2" charset="2"/>
              </a:rPr>
              <a:t>Tìm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hiểu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nhiệt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kế</a:t>
            </a:r>
            <a:endParaRPr lang="en-US" altLang="en-US" sz="4000" dirty="0">
              <a:sym typeface="Wingdings" pitchFamily="2" charset="2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625" y="1183611"/>
            <a:ext cx="4419530" cy="439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5790188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Mô tả cách tiến hành TN ở </a:t>
            </a:r>
            <a:r>
              <a:rPr lang="vi-VN" sz="2400" dirty="0" smtClean="0"/>
              <a:t>2 hình. </a:t>
            </a:r>
          </a:p>
          <a:p>
            <a:pPr algn="ctr"/>
            <a:r>
              <a:rPr lang="vi-VN" sz="2400" i="1" dirty="0" smtClean="0">
                <a:solidFill>
                  <a:srgbClr val="C00000"/>
                </a:solidFill>
              </a:rPr>
              <a:t>Từ </a:t>
            </a:r>
            <a:r>
              <a:rPr lang="vi-VN" sz="2400" i="1" dirty="0">
                <a:solidFill>
                  <a:srgbClr val="C00000"/>
                </a:solidFill>
              </a:rPr>
              <a:t>đó cho biết TN ở </a:t>
            </a:r>
            <a:r>
              <a:rPr lang="vi-VN" sz="2400" i="1" dirty="0" smtClean="0">
                <a:solidFill>
                  <a:srgbClr val="C00000"/>
                </a:solidFill>
              </a:rPr>
              <a:t>hình a </a:t>
            </a:r>
            <a:r>
              <a:rPr lang="vi-VN" sz="2400" i="1" dirty="0">
                <a:solidFill>
                  <a:srgbClr val="C00000"/>
                </a:solidFill>
              </a:rPr>
              <a:t>và </a:t>
            </a:r>
            <a:r>
              <a:rPr lang="vi-VN" sz="2400" i="1" dirty="0" smtClean="0">
                <a:solidFill>
                  <a:srgbClr val="C00000"/>
                </a:solidFill>
              </a:rPr>
              <a:t>hình b dùng </a:t>
            </a:r>
            <a:r>
              <a:rPr lang="vi-VN" sz="2400" i="1" dirty="0">
                <a:solidFill>
                  <a:srgbClr val="C00000"/>
                </a:solidFill>
              </a:rPr>
              <a:t>để làm </a:t>
            </a:r>
            <a:r>
              <a:rPr lang="vi-VN" sz="2400" i="1" dirty="0" smtClean="0">
                <a:solidFill>
                  <a:srgbClr val="C00000"/>
                </a:solidFill>
              </a:rPr>
              <a:t>gì ?</a:t>
            </a:r>
            <a:endParaRPr lang="vi-VN" sz="2400" b="1" i="1" dirty="0">
              <a:solidFill>
                <a:srgbClr val="C00000"/>
              </a:solidFill>
            </a:endParaRPr>
          </a:p>
        </p:txBody>
      </p:sp>
      <p:sp>
        <p:nvSpPr>
          <p:cNvPr id="8" name="Line Callout 3 (Border and Accent Bar) 7"/>
          <p:cNvSpPr/>
          <p:nvPr/>
        </p:nvSpPr>
        <p:spPr>
          <a:xfrm flipH="1">
            <a:off x="294500" y="1183611"/>
            <a:ext cx="1541196" cy="3685549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13292"/>
              <a:gd name="adj8" fmla="val -8358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400" dirty="0">
                <a:latin typeface="Arial" pitchFamily="34" charset="0"/>
                <a:cs typeface="Arial" pitchFamily="34" charset="0"/>
              </a:rPr>
              <a:t>X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ác 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định </a:t>
            </a:r>
            <a:r>
              <a:rPr lang="vi-VN" sz="2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nhiệt độ của </a:t>
            </a:r>
            <a:r>
              <a:rPr lang="vi-VN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hơi nước đang sôi</a:t>
            </a:r>
            <a:r>
              <a:rPr lang="vi-VN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là </a:t>
            </a:r>
            <a:r>
              <a:rPr lang="vi-VN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vi-VN" sz="24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vi-VN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vi-V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Line Callout 3 (Border and Accent Bar) 12"/>
          <p:cNvSpPr/>
          <p:nvPr/>
        </p:nvSpPr>
        <p:spPr>
          <a:xfrm>
            <a:off x="7214322" y="1183611"/>
            <a:ext cx="1750166" cy="3685549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08567"/>
              <a:gd name="adj8" fmla="val -6484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400" dirty="0">
                <a:latin typeface="Arial" pitchFamily="34" charset="0"/>
                <a:cs typeface="Arial" pitchFamily="34" charset="0"/>
              </a:rPr>
              <a:t>X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ác 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định </a:t>
            </a:r>
            <a:r>
              <a:rPr lang="vi-VN" sz="24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nhiệt độ của </a:t>
            </a:r>
            <a:r>
              <a:rPr lang="vi-VN" sz="2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nước đá đang tan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 là </a:t>
            </a:r>
            <a:r>
              <a:rPr lang="vi-VN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vi-VN" sz="2400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vi-VN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.</a:t>
            </a:r>
            <a:endParaRPr lang="vi-VN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1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624950" y="274038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 smtClean="0">
                <a:sym typeface="Wingdings" pitchFamily="2" charset="2"/>
              </a:rPr>
              <a:t>Tìm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hiểu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nhiệt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kế</a:t>
            </a:r>
            <a:endParaRPr lang="en-US" altLang="en-US" sz="4000" dirty="0">
              <a:sym typeface="Wingdings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950" y="1839518"/>
            <a:ext cx="502717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3600" i="1" dirty="0" err="1">
                <a:latin typeface="Arial" pitchFamily="34" charset="0"/>
                <a:cs typeface="Arial" pitchFamily="34" charset="0"/>
              </a:rPr>
              <a:t>Vậy</a:t>
            </a:r>
            <a:r>
              <a:rPr lang="en-US" alt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i="1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i="1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i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alt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i="1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alt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i="1" dirty="0" err="1">
                <a:latin typeface="Arial" pitchFamily="34" charset="0"/>
                <a:cs typeface="Arial" pitchFamily="34" charset="0"/>
              </a:rPr>
              <a:t>cụ</a:t>
            </a:r>
            <a:r>
              <a:rPr lang="en-US" alt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i="1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alt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i="1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alt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i="1" dirty="0" err="1" smtClean="0">
                <a:latin typeface="Arial" pitchFamily="34" charset="0"/>
                <a:cs typeface="Arial" pitchFamily="34" charset="0"/>
              </a:rPr>
              <a:t>gì</a:t>
            </a:r>
            <a:r>
              <a:rPr lang="en-US" altLang="en-US" sz="3600" i="1" dirty="0" smtClean="0">
                <a:latin typeface="Arial" pitchFamily="34" charset="0"/>
                <a:cs typeface="Arial" pitchFamily="34" charset="0"/>
              </a:rPr>
              <a:t> ?</a:t>
            </a:r>
            <a:endParaRPr lang="en-US" altLang="en-US" sz="36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760"/>
            <a:ext cx="3140450" cy="548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4950" y="3789040"/>
            <a:ext cx="50271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3600" dirty="0" smtClean="0">
                <a:latin typeface="Arial" pitchFamily="34" charset="0"/>
                <a:cs typeface="Arial" pitchFamily="34" charset="0"/>
                <a:sym typeface="Wingdings"/>
              </a:rPr>
              <a:t> </a:t>
            </a:r>
            <a:r>
              <a:rPr lang="nl-NL" sz="3600" dirty="0" smtClean="0">
                <a:latin typeface="Arial" pitchFamily="34" charset="0"/>
                <a:cs typeface="Arial" pitchFamily="34" charset="0"/>
              </a:rPr>
              <a:t>Để </a:t>
            </a:r>
            <a:r>
              <a:rPr lang="nl-NL" sz="3600" dirty="0">
                <a:latin typeface="Arial" pitchFamily="34" charset="0"/>
                <a:cs typeface="Arial" pitchFamily="34" charset="0"/>
              </a:rPr>
              <a:t>đo </a:t>
            </a:r>
            <a:r>
              <a:rPr lang="nl-NL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nhiệt </a:t>
            </a:r>
            <a:r>
              <a:rPr lang="nl-NL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độ</a:t>
            </a:r>
            <a:r>
              <a:rPr lang="nl-NL" sz="3600" dirty="0" smtClean="0">
                <a:latin typeface="Arial" pitchFamily="34" charset="0"/>
                <a:cs typeface="Arial" pitchFamily="34" charset="0"/>
              </a:rPr>
              <a:t>, ta </a:t>
            </a:r>
            <a:r>
              <a:rPr lang="nl-NL" sz="3600" dirty="0">
                <a:latin typeface="Arial" pitchFamily="34" charset="0"/>
                <a:cs typeface="Arial" pitchFamily="34" charset="0"/>
              </a:rPr>
              <a:t>dùng </a:t>
            </a:r>
            <a:r>
              <a:rPr lang="nl-NL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nhiệt kế</a:t>
            </a:r>
            <a:r>
              <a:rPr lang="nl-NL" sz="3600" dirty="0">
                <a:latin typeface="Arial" pitchFamily="34" charset="0"/>
                <a:cs typeface="Arial" pitchFamily="34" charset="0"/>
              </a:rPr>
              <a:t>.</a:t>
            </a:r>
            <a:endParaRPr lang="vi-VN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82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624950" y="274038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 smtClean="0">
                <a:sym typeface="Wingdings" pitchFamily="2" charset="2"/>
              </a:rPr>
              <a:t>Tìm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hiểu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nhiệt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kế</a:t>
            </a:r>
            <a:endParaRPr lang="en-US" altLang="en-US" sz="4000" dirty="0">
              <a:sym typeface="Wingdings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950" y="1152648"/>
            <a:ext cx="504801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i="1" dirty="0">
                <a:latin typeface="Arial" pitchFamily="34" charset="0"/>
                <a:cs typeface="Arial" pitchFamily="34" charset="0"/>
              </a:rPr>
              <a:t>Khi nhiệt độ tăng, mực chất lỏng bên trong nhiệt kế tăng lên và ngược </a:t>
            </a:r>
            <a:r>
              <a:rPr lang="vi-VN" sz="2800" i="1" dirty="0" smtClean="0">
                <a:latin typeface="Arial" pitchFamily="34" charset="0"/>
                <a:cs typeface="Arial" pitchFamily="34" charset="0"/>
              </a:rPr>
              <a:t>lại.</a:t>
            </a:r>
          </a:p>
          <a:p>
            <a:pPr algn="just"/>
            <a:r>
              <a:rPr lang="vi-VN" sz="2800" dirty="0" smtClean="0">
                <a:latin typeface="Arial" pitchFamily="34" charset="0"/>
                <a:cs typeface="Arial" pitchFamily="34" charset="0"/>
                <a:sym typeface="Wingdings"/>
              </a:rPr>
              <a:t>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Vậy </a:t>
            </a:r>
            <a:r>
              <a:rPr lang="vi-VN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nguyên tắc hoạt động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của nhiệt kế là dựa vào kiến thức nào mà chúng ta đã được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học ?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760"/>
            <a:ext cx="3140450" cy="548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5797" y="4509120"/>
            <a:ext cx="50271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dirty="0" smtClean="0">
                <a:latin typeface="Arial" pitchFamily="34" charset="0"/>
                <a:cs typeface="Arial" pitchFamily="34" charset="0"/>
                <a:sym typeface="Wingdings"/>
              </a:rPr>
              <a:t>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Nhiệt kế hoạt động dựa trên </a:t>
            </a:r>
            <a:r>
              <a:rPr lang="vi-VN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hiện tượng dãn nở vì nhiệt của các chất.</a:t>
            </a:r>
            <a:endParaRPr lang="vi-VN" sz="28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49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624950" y="274038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Tìm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hiểu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nhiệt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kế</a:t>
            </a:r>
            <a:endParaRPr lang="en-US" altLang="en-US" sz="4000" dirty="0">
              <a:solidFill>
                <a:prstClr val="black"/>
              </a:solidFill>
              <a:sym typeface="Wingdings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950" y="1124744"/>
            <a:ext cx="5027170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i="1" dirty="0">
                <a:latin typeface="Arial" pitchFamily="34" charset="0"/>
                <a:cs typeface="Arial" pitchFamily="34" charset="0"/>
              </a:rPr>
              <a:t>Trên cơ sở xác định nhiệt độ 0</a:t>
            </a:r>
            <a:r>
              <a:rPr lang="vi-VN" sz="3600" i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vi-VN" sz="3600" i="1" dirty="0">
                <a:latin typeface="Arial" pitchFamily="34" charset="0"/>
                <a:cs typeface="Arial" pitchFamily="34" charset="0"/>
              </a:rPr>
              <a:t>C và 100</a:t>
            </a:r>
            <a:r>
              <a:rPr lang="vi-VN" sz="3600" i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vi-VN" sz="3600" i="1" dirty="0">
                <a:latin typeface="Arial" pitchFamily="34" charset="0"/>
                <a:cs typeface="Arial" pitchFamily="34" charset="0"/>
              </a:rPr>
              <a:t>C, TN trên còn có mục đích là </a:t>
            </a:r>
            <a:r>
              <a:rPr lang="vi-VN" sz="3600" i="1" dirty="0" smtClean="0">
                <a:latin typeface="Arial" pitchFamily="34" charset="0"/>
                <a:cs typeface="Arial" pitchFamily="34" charset="0"/>
              </a:rPr>
              <a:t>gì ?</a:t>
            </a:r>
            <a:endParaRPr lang="en-US" altLang="en-US" sz="36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760"/>
            <a:ext cx="3140450" cy="548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4950" y="4464222"/>
            <a:ext cx="502717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 </a:t>
            </a:r>
            <a:r>
              <a:rPr lang="vi-VN" sz="3600" dirty="0">
                <a:solidFill>
                  <a:srgbClr val="FF0000"/>
                </a:solidFill>
              </a:rPr>
              <a:t>Vẽ các vạch chia độ của nhiệt kế.</a:t>
            </a:r>
            <a:endParaRPr lang="vi-VN" sz="3600" dirty="0"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65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2"/>
          <p:cNvSpPr txBox="1">
            <a:spLocks noChangeArrowheads="1"/>
          </p:cNvSpPr>
          <p:nvPr/>
        </p:nvSpPr>
        <p:spPr bwMode="auto">
          <a:xfrm>
            <a:off x="827584" y="254451"/>
            <a:ext cx="7763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Cấu</a:t>
            </a:r>
            <a:r>
              <a:rPr lang="en-US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chung</a:t>
            </a:r>
            <a:r>
              <a:rPr lang="en-US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sử</a:t>
            </a:r>
            <a:r>
              <a:rPr lang="en-US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lỏng</a:t>
            </a:r>
            <a:endParaRPr lang="en-US" alt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67544" y="1000125"/>
            <a:ext cx="4639322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ống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nhỏ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bằng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thuỷ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tinh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altLang="en-US" sz="2800" i="1" dirty="0" err="1" smtClean="0">
                <a:latin typeface="Arial" pitchFamily="34" charset="0"/>
                <a:cs typeface="Arial" pitchFamily="34" charset="0"/>
              </a:rPr>
              <a:t>ống</a:t>
            </a:r>
            <a:r>
              <a:rPr lang="en-US" alt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latin typeface="Arial" pitchFamily="34" charset="0"/>
                <a:cs typeface="Arial" pitchFamily="34" charset="0"/>
              </a:rPr>
              <a:t>quản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đã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rút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hết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khí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đầu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hàn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kín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đầu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kia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nhúng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latin typeface="Arial" pitchFamily="34" charset="0"/>
                <a:cs typeface="Arial" pitchFamily="34" charset="0"/>
              </a:rPr>
              <a:t>bầu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lỏng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thuỷ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ngân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rượu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màu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…)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gắn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altLang="en-US" sz="2800" i="1" dirty="0">
                <a:latin typeface="Arial" pitchFamily="34" charset="0"/>
                <a:cs typeface="Arial" pitchFamily="34" charset="0"/>
              </a:rPr>
              <a:t> chia </a:t>
            </a:r>
            <a:r>
              <a:rPr lang="en-US" altLang="en-US" sz="2800" i="1" dirty="0" err="1">
                <a:latin typeface="Arial" pitchFamily="34" charset="0"/>
                <a:cs typeface="Arial" pitchFamily="34" charset="0"/>
              </a:rPr>
              <a:t>độ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1000125"/>
            <a:ext cx="2291359" cy="5525219"/>
          </a:xfrm>
          <a:prstGeom prst="rect">
            <a:avLst/>
          </a:prstGeom>
        </p:spPr>
      </p:pic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4067944" y="3594896"/>
            <a:ext cx="3041219" cy="1743272"/>
            <a:chOff x="2733614" y="1931540"/>
            <a:chExt cx="2463672" cy="298746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9063E501-0394-744D-9B29-6BD533F46459}"/>
                </a:ext>
              </a:extLst>
            </p:cNvPr>
            <p:cNvSpPr txBox="1"/>
            <p:nvPr/>
          </p:nvSpPr>
          <p:spPr>
            <a:xfrm>
              <a:off x="2733614" y="4022359"/>
              <a:ext cx="1899367" cy="89664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8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Bảng chia độ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xmlns="" id="{55534BED-187F-8946-B5EC-95C59C63E1C7}"/>
                </a:ext>
              </a:extLst>
            </p:cNvPr>
            <p:cNvCxnSpPr>
              <a:cxnSpLocks/>
              <a:stCxn id="2" idx="3"/>
            </p:cNvCxnSpPr>
            <p:nvPr/>
          </p:nvCxnSpPr>
          <p:spPr>
            <a:xfrm flipV="1">
              <a:off x="4632981" y="1931540"/>
              <a:ext cx="564305" cy="25391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4751397" y="5471649"/>
            <a:ext cx="2773984" cy="958431"/>
            <a:chOff x="2272078" y="4564702"/>
            <a:chExt cx="3733800" cy="524977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xmlns="" id="{CAE8735E-63F0-CA4A-81AB-1C76B9418B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4678" y="4564702"/>
              <a:ext cx="1981200" cy="3816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9A55E0D-89E7-1746-AC3E-CABE010D16B2}"/>
                </a:ext>
              </a:extLst>
            </p:cNvPr>
            <p:cNvSpPr txBox="1"/>
            <p:nvPr/>
          </p:nvSpPr>
          <p:spPr>
            <a:xfrm>
              <a:off x="2272078" y="4803087"/>
              <a:ext cx="1752600" cy="28659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sz="28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Bầu</a:t>
              </a:r>
              <a:endPara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2602494" y="5013175"/>
            <a:ext cx="4922888" cy="1131453"/>
            <a:chOff x="1860250" y="4594425"/>
            <a:chExt cx="4636856" cy="995284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xmlns="" id="{6A69A1E0-6182-AB4F-8562-A458DBDA040E}"/>
                </a:ext>
              </a:extLst>
            </p:cNvPr>
            <p:cNvCxnSpPr>
              <a:cxnSpLocks/>
              <a:stCxn id="24" idx="3"/>
            </p:cNvCxnSpPr>
            <p:nvPr/>
          </p:nvCxnSpPr>
          <p:spPr>
            <a:xfrm flipV="1">
              <a:off x="3612389" y="4594425"/>
              <a:ext cx="2884717" cy="7651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3D49B8A8-409D-A442-B62C-42903A68BBB1}"/>
                </a:ext>
              </a:extLst>
            </p:cNvPr>
            <p:cNvSpPr txBox="1"/>
            <p:nvPr/>
          </p:nvSpPr>
          <p:spPr>
            <a:xfrm>
              <a:off x="1860250" y="5129458"/>
              <a:ext cx="1752139" cy="46025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800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Ống</a:t>
              </a:r>
              <a:r>
                <a:rPr lang="en-US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quản</a:t>
              </a:r>
              <a:endPara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129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390600" y="404664"/>
            <a:ext cx="82858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 smtClean="0">
                <a:sym typeface="Wingdings" pitchFamily="2" charset="2"/>
              </a:rPr>
              <a:t>Tìm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hiểu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một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số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nhiệt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kế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dùng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chất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lỏng</a:t>
            </a:r>
            <a:endParaRPr lang="en-US" altLang="en-US" sz="3200" dirty="0">
              <a:sym typeface="Wingdings" pitchFamily="2" charset="2"/>
            </a:endParaRPr>
          </a:p>
        </p:txBody>
      </p:sp>
      <p:pic>
        <p:nvPicPr>
          <p:cNvPr id="7170" name="Picture 2" descr="Nhiệt kế thủy ngân 0 ~ 50 / 0,1oC | Sản phẩm | Công ty TNHH Cung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00" y="1412776"/>
            <a:ext cx="36053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44080"/>
            <a:ext cx="4095328" cy="4949216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1252804"/>
            <a:ext cx="864097" cy="48245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576" y="155679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Nhiệt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thủy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ngân</a:t>
            </a:r>
            <a:endParaRPr lang="vi-VN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1568" y="6093296"/>
            <a:ext cx="2583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Nhiệt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kế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rượu</a:t>
            </a:r>
            <a:endParaRPr lang="vi-V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76391" y="6093296"/>
            <a:ext cx="2583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Nhiệt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kế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tế</a:t>
            </a:r>
            <a:endParaRPr lang="vi-VN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0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95536" y="1066688"/>
            <a:ext cx="849694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ebdings" pitchFamily="18" charset="2"/>
              </a:rPr>
              <a:t>C3.</a:t>
            </a:r>
            <a:r>
              <a:rPr lang="en-US" altLang="en-US" sz="3000" dirty="0" smtClean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 smtClean="0">
                <a:latin typeface="Arial" pitchFamily="34" charset="0"/>
                <a:cs typeface="Arial" pitchFamily="34" charset="0"/>
                <a:sym typeface="Webdings" pitchFamily="18" charset="2"/>
              </a:rPr>
              <a:t>Hãy</a:t>
            </a:r>
            <a:r>
              <a:rPr lang="en-US" altLang="en-US" sz="3000" dirty="0" smtClean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quan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sát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rồi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so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sánh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các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nhiệt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kế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vẽ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ở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hình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22.5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về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GHĐ, ĐCNN,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công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dụng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và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điền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vào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err="1">
                <a:latin typeface="Arial" pitchFamily="34" charset="0"/>
                <a:cs typeface="Arial" pitchFamily="34" charset="0"/>
                <a:sym typeface="Webdings" pitchFamily="18" charset="2"/>
              </a:rPr>
              <a:t>bảng</a:t>
            </a:r>
            <a:r>
              <a:rPr lang="en-US" altLang="en-US" sz="3000" dirty="0"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altLang="en-US" sz="3000" dirty="0" smtClean="0">
                <a:latin typeface="Arial" pitchFamily="34" charset="0"/>
                <a:cs typeface="Arial" pitchFamily="34" charset="0"/>
                <a:sym typeface="Webdings" pitchFamily="18" charset="2"/>
              </a:rPr>
              <a:t>22.1: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81408" y="288552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Tìm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hiểu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nhiệt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kế</a:t>
            </a:r>
            <a:endParaRPr lang="en-US" altLang="en-US" sz="4000" dirty="0">
              <a:solidFill>
                <a:prstClr val="black"/>
              </a:solidFill>
              <a:sym typeface="Wingdings" pitchFamily="2" charset="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327772"/>
              </p:ext>
            </p:extLst>
          </p:nvPr>
        </p:nvGraphicFramePr>
        <p:xfrm>
          <a:off x="530328" y="2780928"/>
          <a:ext cx="8146128" cy="3501508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025448"/>
                <a:gridCol w="1807815"/>
                <a:gridCol w="1144513"/>
                <a:gridCol w="3168352"/>
              </a:tblGrid>
              <a:tr h="875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Loại</a:t>
                      </a:r>
                      <a:r>
                        <a:rPr lang="en-US" sz="2400" b="1" i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i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b="1" i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i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kế</a:t>
                      </a:r>
                      <a:endParaRPr lang="vi-VN" sz="2400" b="1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GHĐ</a:t>
                      </a:r>
                      <a:endParaRPr lang="vi-VN" sz="2400" b="1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ĐCNN</a:t>
                      </a:r>
                      <a:endParaRPr lang="vi-VN" sz="2400" b="1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Công</a:t>
                      </a:r>
                      <a:r>
                        <a:rPr lang="en-US" sz="2400" b="1" i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i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dụng</a:t>
                      </a:r>
                      <a:endParaRPr lang="vi-VN" sz="2400" b="1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kế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thủy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ngân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......</a:t>
                      </a:r>
                      <a:r>
                        <a:rPr lang="en-US" sz="24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vi-VN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đến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......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kế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4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y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tế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......</a:t>
                      </a:r>
                      <a:r>
                        <a:rPr lang="en-US" sz="24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vi-VN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đến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......</a:t>
                      </a:r>
                      <a:endParaRPr lang="vi-VN" sz="24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kế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rượu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......</a:t>
                      </a:r>
                      <a:r>
                        <a:rPr lang="en-US" sz="24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vi-VN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đến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......</a:t>
                      </a:r>
                      <a:endParaRPr lang="vi-VN" sz="2400" dirty="0" smtClean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2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390600" y="404664"/>
            <a:ext cx="82858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 smtClean="0">
                <a:sym typeface="Wingdings" pitchFamily="2" charset="2"/>
              </a:rPr>
              <a:t>Một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số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nhiệt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kế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dùng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chất</a:t>
            </a:r>
            <a:r>
              <a:rPr lang="en-US" altLang="en-US" sz="3200" dirty="0" smtClean="0">
                <a:sym typeface="Wingdings" pitchFamily="2" charset="2"/>
              </a:rPr>
              <a:t> </a:t>
            </a:r>
            <a:r>
              <a:rPr lang="en-US" altLang="en-US" sz="3200" dirty="0" err="1" smtClean="0">
                <a:sym typeface="Wingdings" pitchFamily="2" charset="2"/>
              </a:rPr>
              <a:t>lỏng</a:t>
            </a:r>
            <a:endParaRPr lang="en-US" altLang="en-US" sz="3200" dirty="0">
              <a:sym typeface="Wingdings" pitchFamily="2" charset="2"/>
            </a:endParaRPr>
          </a:p>
        </p:txBody>
      </p:sp>
      <p:pic>
        <p:nvPicPr>
          <p:cNvPr id="7170" name="Picture 2" descr="Nhiệt kế thủy ngân 0 ~ 50 / 0,1oC | Sản phẩm | Công ty TNHH Cung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00" y="1412776"/>
            <a:ext cx="36053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44080"/>
            <a:ext cx="4095328" cy="4949216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1252804"/>
            <a:ext cx="864097" cy="48245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576" y="155679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Nhiệt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thủy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ngân</a:t>
            </a:r>
            <a:endParaRPr lang="vi-VN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1568" y="6093296"/>
            <a:ext cx="2583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Nhiệt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kế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rượu</a:t>
            </a:r>
            <a:endParaRPr lang="vi-V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76391" y="6093296"/>
            <a:ext cx="2583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Nhiệt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kế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tế</a:t>
            </a:r>
            <a:endParaRPr lang="vi-VN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34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173696" y="1066688"/>
            <a:ext cx="27363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000" b="1" i="1" dirty="0" err="1" smtClean="0">
                <a:latin typeface="Arial" pitchFamily="34" charset="0"/>
                <a:cs typeface="Arial" pitchFamily="34" charset="0"/>
                <a:sym typeface="Webdings" pitchFamily="18" charset="2"/>
              </a:rPr>
              <a:t>Bảng</a:t>
            </a:r>
            <a:r>
              <a:rPr lang="en-US" altLang="en-US" sz="3000" b="1" i="1" dirty="0" smtClean="0">
                <a:latin typeface="Arial" pitchFamily="34" charset="0"/>
                <a:cs typeface="Arial" pitchFamily="34" charset="0"/>
                <a:sym typeface="Webdings" pitchFamily="18" charset="2"/>
              </a:rPr>
              <a:t> 22.1: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81408" y="288552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Tìm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hiểu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nhiệt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kế</a:t>
            </a:r>
            <a:endParaRPr lang="en-US" altLang="en-US" sz="4000" dirty="0">
              <a:solidFill>
                <a:prstClr val="black"/>
              </a:solidFill>
              <a:sym typeface="Wingdings" pitchFamily="2" charset="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788741"/>
              </p:ext>
            </p:extLst>
          </p:nvPr>
        </p:nvGraphicFramePr>
        <p:xfrm>
          <a:off x="468784" y="1844824"/>
          <a:ext cx="8146128" cy="4392488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025448"/>
                <a:gridCol w="1807815"/>
                <a:gridCol w="1144513"/>
                <a:gridCol w="3168352"/>
              </a:tblGrid>
              <a:tr h="1098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Loại</a:t>
                      </a:r>
                      <a:r>
                        <a:rPr lang="en-US" sz="2400" b="1" i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i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b="1" i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i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kế</a:t>
                      </a:r>
                      <a:endParaRPr lang="vi-VN" sz="2400" b="1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GHĐ</a:t>
                      </a:r>
                      <a:endParaRPr lang="vi-VN" sz="2400" b="1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ĐCNN</a:t>
                      </a:r>
                      <a:endParaRPr lang="vi-VN" sz="2400" b="1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Công</a:t>
                      </a:r>
                      <a:r>
                        <a:rPr lang="en-US" sz="2400" b="1" i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i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dụng</a:t>
                      </a:r>
                      <a:endParaRPr lang="vi-VN" sz="2400" b="1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kế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thủy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ngân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-30</a:t>
                      </a:r>
                      <a:r>
                        <a:rPr lang="en-US" sz="2400" baseline="30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đến</a:t>
                      </a: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r>
                        <a:rPr lang="en-US" sz="2400" baseline="30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baseline="30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Đo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độ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TN,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dùng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PTN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kế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4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y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tế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Từ 35</a:t>
                      </a:r>
                      <a:r>
                        <a:rPr lang="en-US" sz="2400" baseline="3000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đến 42</a:t>
                      </a:r>
                      <a:r>
                        <a:rPr lang="en-US" sz="2400" baseline="3000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  <a:r>
                        <a:rPr lang="en-US" sz="2400" baseline="30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Đo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độ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cơ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thể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kế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rượu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Từ -20</a:t>
                      </a:r>
                      <a:r>
                        <a:rPr lang="en-US" sz="2400" baseline="3000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đến 50</a:t>
                      </a:r>
                      <a:r>
                        <a:rPr lang="en-US" sz="2400" baseline="3000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baseline="3000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Đo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độ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khí</a:t>
                      </a:r>
                      <a:r>
                        <a:rPr lang="en-US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quyển</a:t>
                      </a:r>
                      <a:endParaRPr lang="vi-VN" sz="2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38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E3CFB9-F85C-AE43-AD9E-306B6A942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386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Nhắc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kiến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thức</a:t>
            </a:r>
            <a:endParaRPr lang="en-US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4044"/>
            <a:ext cx="8229600" cy="5286633"/>
          </a:xfrm>
        </p:spPr>
        <p:txBody>
          <a:bodyPr>
            <a:noAutofit/>
          </a:bodyPr>
          <a:lstStyle/>
          <a:p>
            <a:pPr marL="0" lvl="0" indent="0" algn="just">
              <a:buClr>
                <a:schemeClr val="accent3"/>
              </a:buClr>
              <a:buSzPct val="95000"/>
              <a:buNone/>
              <a:defRPr/>
            </a:pP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1: </a:t>
            </a:r>
            <a:r>
              <a:rPr 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Nêu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alt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luận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chung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nở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?</a:t>
            </a:r>
            <a:endParaRPr lang="en-US" sz="28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74320" lvl="0" indent="-274320" algn="just">
              <a:buClr>
                <a:schemeClr val="accent3"/>
              </a:buClr>
              <a:buSzPct val="95000"/>
              <a:buNone/>
              <a:defRPr/>
            </a:pPr>
            <a:r>
              <a:rPr lang="en-US" sz="28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28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28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rắn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lỏng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khí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đều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nở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nóng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lên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co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lại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lạnh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đi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rắn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lỏng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nở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khác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khí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khác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nở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giống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khí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nở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nhiều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lỏng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lỏng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nở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nhiều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rắn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288371" y="43101"/>
            <a:ext cx="1595871" cy="1203272"/>
            <a:chOff x="7288371" y="43101"/>
            <a:chExt cx="1595871" cy="1203272"/>
          </a:xfrm>
        </p:grpSpPr>
        <p:grpSp>
          <p:nvGrpSpPr>
            <p:cNvPr id="13" name="Group 12"/>
            <p:cNvGrpSpPr/>
            <p:nvPr/>
          </p:nvGrpSpPr>
          <p:grpSpPr>
            <a:xfrm rot="1335591">
              <a:off x="7782227" y="49860"/>
              <a:ext cx="578955" cy="962408"/>
              <a:chOff x="6948264" y="-5680"/>
              <a:chExt cx="1728192" cy="1844824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48264" y="-5680"/>
                <a:ext cx="1728192" cy="1844824"/>
              </a:xfrm>
              <a:prstGeom prst="rect">
                <a:avLst/>
              </a:prstGeom>
            </p:spPr>
          </p:pic>
          <p:sp>
            <p:nvSpPr>
              <p:cNvPr id="12" name="Oval 11"/>
              <p:cNvSpPr/>
              <p:nvPr/>
            </p:nvSpPr>
            <p:spPr>
              <a:xfrm>
                <a:off x="7584369" y="1294014"/>
                <a:ext cx="432048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 rot="4302955">
              <a:off x="8113560" y="475692"/>
              <a:ext cx="578955" cy="962408"/>
              <a:chOff x="6948264" y="-5680"/>
              <a:chExt cx="1728192" cy="1844824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48264" y="-5680"/>
                <a:ext cx="1728192" cy="1844824"/>
              </a:xfrm>
              <a:prstGeom prst="rect">
                <a:avLst/>
              </a:prstGeom>
            </p:spPr>
          </p:pic>
          <p:sp>
            <p:nvSpPr>
              <p:cNvPr id="16" name="Oval 15"/>
              <p:cNvSpPr/>
              <p:nvPr/>
            </p:nvSpPr>
            <p:spPr>
              <a:xfrm>
                <a:off x="7584369" y="1294014"/>
                <a:ext cx="432048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 rot="20648354">
              <a:off x="7288371" y="43101"/>
              <a:ext cx="578955" cy="962408"/>
              <a:chOff x="6948264" y="-5680"/>
              <a:chExt cx="1728192" cy="1844824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48264" y="-5680"/>
                <a:ext cx="1728192" cy="1844824"/>
              </a:xfrm>
              <a:prstGeom prst="rect">
                <a:avLst/>
              </a:prstGeom>
            </p:spPr>
          </p:pic>
          <p:sp>
            <p:nvSpPr>
              <p:cNvPr id="19" name="Oval 18"/>
              <p:cNvSpPr/>
              <p:nvPr/>
            </p:nvSpPr>
            <p:spPr>
              <a:xfrm>
                <a:off x="7584369" y="1294014"/>
                <a:ext cx="432048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995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8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charRg st="68" end="1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charRg st="68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charRg st="68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6" end="1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charRg st="136" end="1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charRg st="136" end="18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charRg st="136" end="18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88" end="2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charRg st="188" end="2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charRg st="188" end="23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charRg st="188" end="23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35" end="3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charRg st="235" end="3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charRg st="235" end="3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charRg st="235" end="3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539552" y="172339"/>
            <a:ext cx="5579894" cy="181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C4:</a:t>
            </a:r>
            <a:r>
              <a:rPr lang="en-US" alt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Cấu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tạo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y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tế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đặc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gì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?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Cấu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tạo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 smtClean="0">
                <a:latin typeface="Arial" pitchFamily="34" charset="0"/>
                <a:cs typeface="Arial" pitchFamily="34" charset="0"/>
              </a:rPr>
              <a:t>vậy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tác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gì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553074" y="1895477"/>
            <a:ext cx="5414596" cy="486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Char char="@"/>
            </a:pPr>
            <a:r>
              <a:rPr lang="vi-VN" sz="2800" dirty="0" smtClean="0"/>
              <a:t> </a:t>
            </a:r>
            <a:r>
              <a:rPr lang="vi-VN" sz="2600" dirty="0" smtClean="0"/>
              <a:t>Ở </a:t>
            </a:r>
            <a:r>
              <a:rPr lang="vi-VN" sz="2600" dirty="0"/>
              <a:t>gần bầu đựng thủy ngân, ống quản thắt </a:t>
            </a:r>
            <a:r>
              <a:rPr lang="vi-VN" sz="2600" dirty="0" smtClean="0"/>
              <a:t>lại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en-US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 </a:t>
            </a:r>
            <a:r>
              <a:rPr lang="vi-VN" sz="2600" b="1" i="1" dirty="0"/>
              <a:t>Tác dụng:</a:t>
            </a:r>
            <a:r>
              <a:rPr lang="vi-VN" sz="2600" i="1" dirty="0"/>
              <a:t> Khi lấy nhiệt kế ra khỏi cơ thể, thuỷ ngân gặp lạnh co lại, bị chỗ thắt ngăn lại không trở về bầu được.</a:t>
            </a:r>
            <a:endParaRPr lang="vi-VN" sz="2600" dirty="0"/>
          </a:p>
          <a:p>
            <a:pPr algn="just">
              <a:lnSpc>
                <a:spcPct val="150000"/>
              </a:lnSpc>
            </a:pPr>
            <a:r>
              <a:rPr lang="en-US" sz="2600" i="1" dirty="0">
                <a:sym typeface="Symbol"/>
              </a:rPr>
              <a:t></a:t>
            </a:r>
            <a:r>
              <a:rPr lang="vi-VN" sz="2600" i="1" dirty="0"/>
              <a:t> Ta có thể đọc được chính xác nhiệt độ cơ thể.</a:t>
            </a:r>
            <a:endParaRPr lang="en-US" altLang="en-US" sz="2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7060224" y="4279900"/>
            <a:ext cx="2055935" cy="1968500"/>
            <a:chOff x="4838" y="2696"/>
            <a:chExt cx="1402" cy="1240"/>
          </a:xfrm>
        </p:grpSpPr>
        <p:pic>
          <p:nvPicPr>
            <p:cNvPr id="24588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8" y="2696"/>
              <a:ext cx="1222" cy="1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9" name="Line 29"/>
            <p:cNvSpPr>
              <a:spLocks noChangeShapeType="1"/>
            </p:cNvSpPr>
            <p:nvPr/>
          </p:nvSpPr>
          <p:spPr bwMode="auto">
            <a:xfrm>
              <a:off x="4838" y="3332"/>
              <a:ext cx="24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4583" name="Group 4"/>
          <p:cNvGrpSpPr>
            <a:grpSpLocks/>
          </p:cNvGrpSpPr>
          <p:nvPr/>
        </p:nvGrpSpPr>
        <p:grpSpPr bwMode="auto">
          <a:xfrm>
            <a:off x="6249866" y="392113"/>
            <a:ext cx="845098" cy="6297612"/>
            <a:chOff x="6771420" y="391441"/>
            <a:chExt cx="915524" cy="6297613"/>
          </a:xfrm>
        </p:grpSpPr>
        <p:grpSp>
          <p:nvGrpSpPr>
            <p:cNvPr id="24584" name="Group 25"/>
            <p:cNvGrpSpPr>
              <a:grpSpLocks/>
            </p:cNvGrpSpPr>
            <p:nvPr/>
          </p:nvGrpSpPr>
          <p:grpSpPr bwMode="auto">
            <a:xfrm>
              <a:off x="6771420" y="391441"/>
              <a:ext cx="906463" cy="6297613"/>
              <a:chOff x="4080" y="192"/>
              <a:chExt cx="570" cy="3967"/>
            </a:xfrm>
          </p:grpSpPr>
          <p:pic>
            <p:nvPicPr>
              <p:cNvPr id="24586" name="Picture 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80" y="192"/>
                <a:ext cx="570" cy="39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587" name="Oval 11"/>
              <p:cNvSpPr>
                <a:spLocks noChangeArrowheads="1"/>
              </p:cNvSpPr>
              <p:nvPr/>
            </p:nvSpPr>
            <p:spPr bwMode="auto">
              <a:xfrm>
                <a:off x="4094" y="3024"/>
                <a:ext cx="528" cy="52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 altLang="en-US"/>
              </a:p>
            </p:txBody>
          </p:sp>
        </p:grpSp>
        <p:sp>
          <p:nvSpPr>
            <p:cNvPr id="24585" name="TextBox 3"/>
            <p:cNvSpPr txBox="1">
              <a:spLocks noChangeArrowheads="1"/>
            </p:cNvSpPr>
            <p:nvPr/>
          </p:nvSpPr>
          <p:spPr bwMode="auto">
            <a:xfrm rot="16200000">
              <a:off x="7069704" y="2022101"/>
              <a:ext cx="734342" cy="500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24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41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030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8" grpId="0"/>
      <p:bldP spid="1025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817953" y="221995"/>
            <a:ext cx="2074527" cy="2990981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482" name="Picture 2" descr="Nước đun sôi tái nhiễm khuẩn sau 2 giờ, đâu là giải pháp an toà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17" y="188640"/>
            <a:ext cx="375821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88640"/>
            <a:ext cx="2520280" cy="3024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1203" y="2693844"/>
            <a:ext cx="3758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latin typeface="Arial" pitchFamily="34" charset="0"/>
                <a:cs typeface="Arial" pitchFamily="34" charset="0"/>
              </a:rPr>
              <a:t>Nước sôi ở 100</a:t>
            </a:r>
            <a:r>
              <a:rPr lang="vi-VN" sz="2800" b="1" i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vi-VN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vi-VN" sz="28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06615" y="577423"/>
            <a:ext cx="1800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latin typeface="Arial" pitchFamily="34" charset="0"/>
                <a:cs typeface="Arial" pitchFamily="34" charset="0"/>
              </a:rPr>
              <a:t>Nhiệt độ trong ngăn đá tủ lạnh là -20</a:t>
            </a:r>
            <a:r>
              <a:rPr lang="vi-VN" sz="2800" b="1" i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vi-VN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vi-VN" sz="28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78863"/>
            <a:ext cx="1584176" cy="342900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267744" y="3789040"/>
            <a:ext cx="2626106" cy="1814532"/>
            <a:chOff x="2267744" y="3789040"/>
            <a:chExt cx="2626106" cy="1814532"/>
          </a:xfrm>
        </p:grpSpPr>
        <p:pic>
          <p:nvPicPr>
            <p:cNvPr id="9" name="Picture 8" descr="Screen Clippi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4978" y="3933056"/>
              <a:ext cx="1968872" cy="1670516"/>
            </a:xfrm>
            <a:prstGeom prst="ellipse">
              <a:avLst/>
            </a:prstGeom>
            <a:ln w="63500" cap="rnd">
              <a:solidFill>
                <a:srgbClr val="FF0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cxnSp>
          <p:nvCxnSpPr>
            <p:cNvPr id="12" name="Straight Arrow Connector 11"/>
            <p:cNvCxnSpPr/>
            <p:nvPr/>
          </p:nvCxnSpPr>
          <p:spPr>
            <a:xfrm>
              <a:off x="2267744" y="3789040"/>
              <a:ext cx="657234" cy="57606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032514" y="3752651"/>
            <a:ext cx="39604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latin typeface="Arial" pitchFamily="34" charset="0"/>
                <a:cs typeface="Arial" pitchFamily="34" charset="0"/>
              </a:rPr>
              <a:t>C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ó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2 cột nhiệt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độ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cột có đơn vị là </a:t>
            </a:r>
            <a:r>
              <a:rPr lang="pt-BR" sz="2800" b="1" i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t-BR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vi-VN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cột có đơn vị là </a:t>
            </a:r>
            <a:r>
              <a:rPr lang="pt-BR" sz="2800" b="1" i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t-BR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. </a:t>
            </a:r>
            <a:endParaRPr lang="vi-VN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40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373674" y="1244610"/>
            <a:ext cx="571049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pt-B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</a:t>
            </a:r>
            <a:r>
              <a:rPr lang="pt-BR" sz="2400" dirty="0" smtClean="0"/>
              <a:t> Celsius </a:t>
            </a:r>
            <a:r>
              <a:rPr lang="pt-BR" sz="2400" i="1" dirty="0" smtClean="0"/>
              <a:t>chia</a:t>
            </a:r>
            <a:r>
              <a:rPr lang="pt-BR" sz="2400" dirty="0" smtClean="0"/>
              <a:t> </a:t>
            </a:r>
            <a:r>
              <a:rPr lang="pt-BR" sz="2400" dirty="0"/>
              <a:t>khoảng cách giữa nhiệt độ của nước đá đang tan (</a:t>
            </a:r>
            <a:r>
              <a:rPr lang="pt-BR" sz="2400" i="1" dirty="0">
                <a:solidFill>
                  <a:srgbClr val="FF0000"/>
                </a:solidFill>
              </a:rPr>
              <a:t>0</a:t>
            </a:r>
            <a:r>
              <a:rPr lang="pt-BR" sz="2400" i="1" baseline="30000" dirty="0">
                <a:solidFill>
                  <a:srgbClr val="FF0000"/>
                </a:solidFill>
              </a:rPr>
              <a:t>0</a:t>
            </a:r>
            <a:r>
              <a:rPr lang="pt-BR" sz="2400" i="1" dirty="0">
                <a:solidFill>
                  <a:srgbClr val="FF0000"/>
                </a:solidFill>
              </a:rPr>
              <a:t>C</a:t>
            </a:r>
            <a:r>
              <a:rPr lang="pt-BR" sz="2400" dirty="0"/>
              <a:t>) và nhiệt độ của hơi nước đang sôi (</a:t>
            </a:r>
            <a:r>
              <a:rPr lang="pt-BR" sz="2400" i="1" dirty="0">
                <a:solidFill>
                  <a:srgbClr val="FF0000"/>
                </a:solidFill>
              </a:rPr>
              <a:t>100</a:t>
            </a:r>
            <a:r>
              <a:rPr lang="pt-BR" sz="2400" i="1" baseline="30000" dirty="0">
                <a:solidFill>
                  <a:srgbClr val="FF0000"/>
                </a:solidFill>
              </a:rPr>
              <a:t>0</a:t>
            </a:r>
            <a:r>
              <a:rPr lang="pt-BR" sz="2400" i="1" dirty="0">
                <a:solidFill>
                  <a:srgbClr val="FF0000"/>
                </a:solidFill>
              </a:rPr>
              <a:t>C</a:t>
            </a:r>
            <a:r>
              <a:rPr lang="pt-BR" sz="2400" dirty="0"/>
              <a:t>) thành </a:t>
            </a:r>
            <a:r>
              <a:rPr lang="pt-BR" sz="2400" i="1" dirty="0">
                <a:solidFill>
                  <a:srgbClr val="FF0000"/>
                </a:solidFill>
              </a:rPr>
              <a:t>100 phần bằng nhau</a:t>
            </a:r>
            <a:r>
              <a:rPr lang="pt-BR" sz="2400" dirty="0"/>
              <a:t>.</a:t>
            </a:r>
            <a:endParaRPr lang="vi-VN" sz="2400" dirty="0"/>
          </a:p>
          <a:p>
            <a:pPr marL="342900" indent="-342900" algn="just">
              <a:buFont typeface="Symbol" pitchFamily="18" charset="2"/>
              <a:buChar char="®"/>
            </a:pPr>
            <a:r>
              <a:rPr lang="pt-BR" sz="2400" dirty="0" smtClean="0"/>
              <a:t>Mỗi </a:t>
            </a:r>
            <a:r>
              <a:rPr lang="pt-BR" sz="2400" dirty="0"/>
              <a:t>phần sẽ tương ứng với </a:t>
            </a:r>
            <a:r>
              <a:rPr lang="pt-BR" sz="2400" b="1" dirty="0">
                <a:solidFill>
                  <a:srgbClr val="FF0000"/>
                </a:solidFill>
              </a:rPr>
              <a:t>1 </a:t>
            </a:r>
            <a:r>
              <a:rPr lang="pt-BR" sz="2400" b="1" dirty="0" smtClean="0">
                <a:solidFill>
                  <a:srgbClr val="FF0000"/>
                </a:solidFill>
              </a:rPr>
              <a:t>độ</a:t>
            </a:r>
          </a:p>
          <a:p>
            <a:pPr marL="342900" indent="-342900" algn="just">
              <a:buFont typeface="Symbol" pitchFamily="18" charset="2"/>
              <a:buChar char="®"/>
            </a:pPr>
            <a:r>
              <a:rPr lang="pt-BR" sz="2400" b="1" dirty="0" smtClean="0">
                <a:solidFill>
                  <a:srgbClr val="FF0000"/>
                </a:solidFill>
              </a:rPr>
              <a:t>kí </a:t>
            </a:r>
            <a:r>
              <a:rPr lang="pt-BR" sz="2400" b="1" dirty="0">
                <a:solidFill>
                  <a:srgbClr val="FF0000"/>
                </a:solidFill>
              </a:rPr>
              <a:t>hiệu là 1</a:t>
            </a:r>
            <a:r>
              <a:rPr lang="pt-BR" sz="2400" b="1" baseline="30000" dirty="0">
                <a:solidFill>
                  <a:srgbClr val="FF0000"/>
                </a:solidFill>
              </a:rPr>
              <a:t>0</a:t>
            </a:r>
            <a:r>
              <a:rPr lang="pt-BR" sz="2400" b="1" dirty="0">
                <a:solidFill>
                  <a:srgbClr val="FF0000"/>
                </a:solidFill>
              </a:rPr>
              <a:t>C.</a:t>
            </a:r>
            <a:endParaRPr lang="vi-VN" sz="2400" b="1" dirty="0">
              <a:solidFill>
                <a:srgbClr val="FF0000"/>
              </a:solidFill>
            </a:endParaRPr>
          </a:p>
          <a:p>
            <a:pPr algn="just"/>
            <a:r>
              <a:rPr lang="pt-B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</a:t>
            </a:r>
            <a:r>
              <a:rPr lang="pt-BR" sz="2400" dirty="0" smtClean="0"/>
              <a:t> </a:t>
            </a:r>
            <a:r>
              <a:rPr lang="pt-BR" sz="2400" dirty="0"/>
              <a:t>Chữ C trong kí hiệu </a:t>
            </a:r>
            <a:r>
              <a:rPr lang="pt-BR" sz="2400" baseline="30000" dirty="0"/>
              <a:t>0</a:t>
            </a:r>
            <a:r>
              <a:rPr lang="pt-BR" sz="2400" dirty="0"/>
              <a:t>C là chữ cái đầu của tên nhà vật lí.</a:t>
            </a:r>
            <a:endParaRPr lang="vi-VN" sz="2400" dirty="0"/>
          </a:p>
          <a:p>
            <a:pPr algn="just"/>
            <a:r>
              <a:rPr lang="pt-BR" sz="2400" b="1" dirty="0">
                <a:solidFill>
                  <a:schemeClr val="accent5"/>
                </a:solidFill>
                <a:sym typeface="Symbol"/>
              </a:rPr>
              <a:t></a:t>
            </a:r>
            <a:r>
              <a:rPr lang="pt-BR" sz="2400" b="1" i="1" dirty="0" smtClean="0">
                <a:sym typeface="Symbol"/>
              </a:rPr>
              <a:t> </a:t>
            </a:r>
            <a:r>
              <a:rPr lang="pt-BR" sz="2400" b="1" i="1" dirty="0" smtClean="0">
                <a:solidFill>
                  <a:schemeClr val="tx2"/>
                </a:solidFill>
              </a:rPr>
              <a:t>Thang </a:t>
            </a:r>
            <a:r>
              <a:rPr lang="pt-BR" sz="2400" b="1" i="1" dirty="0">
                <a:solidFill>
                  <a:schemeClr val="tx2"/>
                </a:solidFill>
              </a:rPr>
              <a:t>nhiệt độ Xen-xi-út</a:t>
            </a:r>
            <a:r>
              <a:rPr lang="pt-BR" sz="2400" b="1" i="1" dirty="0"/>
              <a:t> </a:t>
            </a:r>
            <a:r>
              <a:rPr lang="pt-BR" sz="2400" i="1" dirty="0" smtClean="0"/>
              <a:t>(Nhiệt </a:t>
            </a:r>
            <a:r>
              <a:rPr lang="pt-BR" sz="2400" i="1" dirty="0"/>
              <a:t>giai Xen-xi-út)</a:t>
            </a:r>
            <a:r>
              <a:rPr lang="pt-BR" sz="2400" b="1" i="1" dirty="0"/>
              <a:t>.</a:t>
            </a:r>
            <a:endParaRPr lang="vi-VN" sz="2400" dirty="0"/>
          </a:p>
          <a:p>
            <a:pPr algn="just"/>
            <a:r>
              <a:rPr lang="pt-B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</a:t>
            </a:r>
            <a:r>
              <a:rPr lang="pt-BR" sz="2400" dirty="0" smtClean="0"/>
              <a:t> </a:t>
            </a:r>
            <a:r>
              <a:rPr lang="pt-BR" sz="2400" dirty="0"/>
              <a:t>Trong thang nhiệt độ này, những nhiệt độ thấp hơn 0</a:t>
            </a:r>
            <a:r>
              <a:rPr lang="pt-BR" sz="2400" baseline="30000" dirty="0"/>
              <a:t>0</a:t>
            </a:r>
            <a:r>
              <a:rPr lang="pt-BR" sz="2400" dirty="0"/>
              <a:t>C được gọi là </a:t>
            </a:r>
            <a:r>
              <a:rPr lang="pt-BR" sz="2400" b="1" i="1" dirty="0">
                <a:solidFill>
                  <a:schemeClr val="accent1"/>
                </a:solidFill>
              </a:rPr>
              <a:t>nhiệt độ âm.</a:t>
            </a:r>
            <a:endParaRPr lang="vi-VN" sz="2400" dirty="0">
              <a:solidFill>
                <a:schemeClr val="accent1"/>
              </a:solidFill>
            </a:endParaRPr>
          </a:p>
          <a:p>
            <a:pPr algn="just"/>
            <a:r>
              <a:rPr lang="pt-BR" sz="2400" dirty="0"/>
              <a:t>VD: -10</a:t>
            </a:r>
            <a:r>
              <a:rPr lang="pt-BR" sz="2400" baseline="30000" dirty="0"/>
              <a:t>0</a:t>
            </a:r>
            <a:r>
              <a:rPr lang="pt-BR" sz="2400" dirty="0"/>
              <a:t>C gọi là âm 10</a:t>
            </a:r>
            <a:r>
              <a:rPr lang="pt-BR" sz="2400" baseline="30000" dirty="0"/>
              <a:t>0</a:t>
            </a:r>
            <a:r>
              <a:rPr lang="pt-BR" sz="2400" dirty="0"/>
              <a:t>C.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6228184" y="1616534"/>
            <a:ext cx="2742901" cy="4556121"/>
            <a:chOff x="3792" y="1056"/>
            <a:chExt cx="1398" cy="2323"/>
          </a:xfrm>
        </p:grpSpPr>
        <p:pic>
          <p:nvPicPr>
            <p:cNvPr id="26630" name="Picture 5" descr="celsius_face_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056"/>
              <a:ext cx="1398" cy="1872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631" name="Text Box 6"/>
            <p:cNvSpPr txBox="1">
              <a:spLocks noChangeArrowheads="1"/>
            </p:cNvSpPr>
            <p:nvPr/>
          </p:nvSpPr>
          <p:spPr bwMode="auto">
            <a:xfrm>
              <a:off x="3792" y="2995"/>
              <a:ext cx="1398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en-US" sz="2400" dirty="0">
                  <a:solidFill>
                    <a:srgbClr val="009900"/>
                  </a:solidFill>
                  <a:latin typeface="Arial" pitchFamily="34" charset="0"/>
                  <a:cs typeface="Arial" pitchFamily="34" charset="0"/>
                </a:rPr>
                <a:t>Anders Celsius</a:t>
              </a:r>
            </a:p>
            <a:p>
              <a:pPr algn="ctr"/>
              <a:r>
                <a:rPr lang="en-US" altLang="en-US" sz="2400" dirty="0">
                  <a:solidFill>
                    <a:srgbClr val="009900"/>
                  </a:solidFill>
                  <a:latin typeface="Arial" pitchFamily="34" charset="0"/>
                  <a:cs typeface="Arial" pitchFamily="34" charset="0"/>
                </a:rPr>
                <a:t>(1701-1744)</a:t>
              </a:r>
            </a:p>
          </p:txBody>
        </p:sp>
      </p:grp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24950" y="274038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 smtClean="0">
                <a:sym typeface="Wingdings" pitchFamily="2" charset="2"/>
              </a:rPr>
              <a:t>Thang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nhiệt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độ</a:t>
            </a:r>
            <a:r>
              <a:rPr lang="en-US" altLang="en-US" sz="4000" dirty="0" smtClean="0">
                <a:sym typeface="Wingdings" pitchFamily="2" charset="2"/>
              </a:rPr>
              <a:t> (</a:t>
            </a:r>
            <a:r>
              <a:rPr lang="en-US" altLang="en-US" sz="4000" dirty="0" err="1" smtClean="0">
                <a:sym typeface="Wingdings" pitchFamily="2" charset="2"/>
              </a:rPr>
              <a:t>Nhiệt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giai</a:t>
            </a:r>
            <a:r>
              <a:rPr lang="en-US" altLang="en-US" sz="4000" dirty="0" smtClean="0">
                <a:sym typeface="Wingdings" pitchFamily="2" charset="2"/>
              </a:rPr>
              <a:t>)</a:t>
            </a:r>
            <a:endParaRPr lang="en-US" altLang="en-US" sz="4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6702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624950" y="274038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 smtClean="0">
                <a:sym typeface="Wingdings" pitchFamily="2" charset="2"/>
              </a:rPr>
              <a:t>Thang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nhiệt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độ</a:t>
            </a:r>
            <a:r>
              <a:rPr lang="en-US" altLang="en-US" sz="4000" dirty="0" smtClean="0">
                <a:sym typeface="Wingdings" pitchFamily="2" charset="2"/>
              </a:rPr>
              <a:t> (</a:t>
            </a:r>
            <a:r>
              <a:rPr lang="en-US" altLang="en-US" sz="4000" dirty="0" err="1" smtClean="0">
                <a:sym typeface="Wingdings" pitchFamily="2" charset="2"/>
              </a:rPr>
              <a:t>Nhiệt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giai</a:t>
            </a:r>
            <a:r>
              <a:rPr lang="en-US" altLang="en-US" sz="4000" dirty="0" smtClean="0">
                <a:sym typeface="Wingdings" pitchFamily="2" charset="2"/>
              </a:rPr>
              <a:t>)</a:t>
            </a:r>
            <a:endParaRPr lang="en-US" altLang="en-US" sz="4000" dirty="0">
              <a:sym typeface="Wingdings" pitchFamily="2" charset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173245"/>
              </p:ext>
            </p:extLst>
          </p:nvPr>
        </p:nvGraphicFramePr>
        <p:xfrm>
          <a:off x="436266" y="1397000"/>
          <a:ext cx="8195526" cy="4840313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002836"/>
                <a:gridCol w="2016224"/>
                <a:gridCol w="1944216"/>
                <a:gridCol w="2232250"/>
              </a:tblGrid>
              <a:tr h="912518"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pt-BR" sz="2400" baseline="0" dirty="0" smtClean="0">
                          <a:latin typeface="Arial" pitchFamily="34" charset="0"/>
                          <a:cs typeface="Arial" pitchFamily="34" charset="0"/>
                        </a:rPr>
                        <a:t> giai</a:t>
                      </a:r>
                      <a:r>
                        <a:rPr lang="pt-BR" sz="2400" dirty="0" smtClean="0">
                          <a:latin typeface="Arial" pitchFamily="34" charset="0"/>
                          <a:cs typeface="Arial" pitchFamily="34" charset="0"/>
                        </a:rPr>
                        <a:t> Xen-xi-út</a:t>
                      </a:r>
                      <a:endParaRPr lang="vi-VN" sz="2400" i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pt-BR" sz="2400" baseline="0" dirty="0" smtClean="0">
                          <a:latin typeface="Arial" pitchFamily="34" charset="0"/>
                          <a:cs typeface="Arial" pitchFamily="34" charset="0"/>
                        </a:rPr>
                        <a:t> giai</a:t>
                      </a:r>
                      <a:r>
                        <a:rPr lang="pt-BR" sz="2400" dirty="0" smtClean="0">
                          <a:latin typeface="Arial" pitchFamily="34" charset="0"/>
                          <a:cs typeface="Arial" pitchFamily="34" charset="0"/>
                        </a:rPr>
                        <a:t> Fa-ren-hai</a:t>
                      </a:r>
                      <a:endParaRPr lang="vi-VN" sz="2400" i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" pitchFamily="34" charset="0"/>
                          <a:cs typeface="Arial" pitchFamily="34" charset="0"/>
                        </a:rPr>
                        <a:t>Nhiệt</a:t>
                      </a:r>
                      <a:r>
                        <a:rPr lang="pt-BR" sz="2400" baseline="0" dirty="0" smtClean="0">
                          <a:latin typeface="Arial" pitchFamily="34" charset="0"/>
                          <a:cs typeface="Arial" pitchFamily="34" charset="0"/>
                        </a:rPr>
                        <a:t> giai </a:t>
                      </a:r>
                      <a:r>
                        <a:rPr lang="pt-BR" sz="2400" dirty="0" smtClean="0">
                          <a:latin typeface="Arial" pitchFamily="34" charset="0"/>
                          <a:cs typeface="Arial" pitchFamily="34" charset="0"/>
                        </a:rPr>
                        <a:t>Ken-vin</a:t>
                      </a:r>
                      <a:endParaRPr lang="vi-VN" sz="2400" i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9265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Nhiệt độ của </a:t>
                      </a:r>
                      <a:r>
                        <a:rPr lang="nl-NL" sz="240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nước đá đang tan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nl-NL" sz="2400" baseline="300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r>
                        <a:rPr lang="nl-NL" sz="2400" baseline="300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273K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9265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Nhiệt độ của  hơi </a:t>
                      </a:r>
                      <a:r>
                        <a:rPr lang="nl-NL" sz="240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nước đang sôi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r>
                        <a:rPr lang="nl-NL" sz="2400" baseline="300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212</a:t>
                      </a:r>
                      <a:r>
                        <a:rPr lang="nl-NL" sz="2400" baseline="300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373K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92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Đơn vị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nhiệt độ</a:t>
                      </a:r>
                      <a:endParaRPr lang="vi-VN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 gọi là 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độ C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endParaRPr lang="vi-VN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 kí hiệu: </a:t>
                      </a:r>
                      <a:r>
                        <a:rPr lang="nl-NL" sz="2400" b="1" baseline="300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nl-NL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C.</a:t>
                      </a:r>
                      <a:endParaRPr lang="vi-V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 gọi là 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độ F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endParaRPr lang="vi-VN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 kí hiệu: </a:t>
                      </a:r>
                      <a:r>
                        <a:rPr lang="nl-NL" sz="2400" b="1" baseline="300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nl-NL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vi-VN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 gọi là 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kenvin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endParaRPr lang="vi-VN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 kí hiệu: </a:t>
                      </a:r>
                      <a:r>
                        <a:rPr lang="nl-NL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nl-NL" sz="2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vi-VN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89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755576" y="404664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 smtClean="0">
                <a:sym typeface="Wingdings" pitchFamily="2" charset="2"/>
              </a:rPr>
              <a:t>Củng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cố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kiến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thức</a:t>
            </a:r>
            <a:endParaRPr lang="en-US" altLang="en-US" sz="4000" dirty="0">
              <a:sym typeface="Wingdings" pitchFamily="2" charset="2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6856" y="1112550"/>
            <a:ext cx="8229600" cy="54127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1: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tế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, ta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thấy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thuỷ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ngân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rượu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nhưng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thấy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vì</a:t>
            </a:r>
            <a:endParaRPr lang="en-US" altLang="en-US" sz="26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50000"/>
              </a:spcBef>
              <a:buNone/>
            </a:pPr>
            <a:r>
              <a:rPr lang="en-US" altLang="en-US" sz="2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600" dirty="0" err="1" smtClean="0"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co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dãn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đều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	B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600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đo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độ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âm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	C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6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khoảng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độ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thường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đo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rượu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en-US" sz="2600" dirty="0" err="1" smtClean="0">
                <a:latin typeface="Arial" pitchFamily="34" charset="0"/>
                <a:cs typeface="Arial" pitchFamily="34" charset="0"/>
              </a:rPr>
              <a:t>thuỷ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 smtClean="0">
                <a:latin typeface="Arial" pitchFamily="34" charset="0"/>
                <a:cs typeface="Arial" pitchFamily="34" charset="0"/>
              </a:rPr>
              <a:t>ngân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co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dãn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đều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đặn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	D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 A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, B, C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đều</a:t>
            </a:r>
            <a:r>
              <a:rPr lang="en-US" alt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600" dirty="0" err="1">
                <a:latin typeface="Arial" pitchFamily="34" charset="0"/>
                <a:cs typeface="Arial" pitchFamily="34" charset="0"/>
              </a:rPr>
              <a:t>đúng</a:t>
            </a:r>
            <a:r>
              <a:rPr lang="en-US" altLang="en-US" sz="2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75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755576" y="404664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 smtClean="0">
                <a:sym typeface="Wingdings" pitchFamily="2" charset="2"/>
              </a:rPr>
              <a:t>Củng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cố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kiến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thức</a:t>
            </a:r>
            <a:endParaRPr lang="en-US" altLang="en-US" sz="4000" dirty="0">
              <a:sym typeface="Wingdings" pitchFamily="2" charset="2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53407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2: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xác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định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giới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hạn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lớn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ta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phải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quan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sát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kế</a:t>
            </a:r>
            <a:endParaRPr lang="en-US" alt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A.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chỉ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nhỏ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vi-VN" altLang="en-US" sz="2800" dirty="0" smtClean="0">
                <a:latin typeface="Arial" pitchFamily="34" charset="0"/>
                <a:cs typeface="Arial" pitchFamily="34" charset="0"/>
              </a:rPr>
              <a:t>	B</a:t>
            </a:r>
            <a:r>
              <a:rPr lang="vi-VN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khoảng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giữa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hai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vạch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chia</a:t>
            </a:r>
            <a:r>
              <a:rPr lang="vi-VN" alt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vi-VN" altLang="en-US" sz="2800" dirty="0" smtClean="0">
                <a:latin typeface="Arial" pitchFamily="34" charset="0"/>
                <a:cs typeface="Arial" pitchFamily="34" charset="0"/>
              </a:rPr>
              <a:t>	C</a:t>
            </a:r>
            <a:r>
              <a:rPr lang="vi-VN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hỉ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lớn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vi-VN" alt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	D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loại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đang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50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755576" y="404664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 smtClean="0">
                <a:sym typeface="Wingdings" pitchFamily="2" charset="2"/>
              </a:rPr>
              <a:t>Củng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cố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kiến</a:t>
            </a:r>
            <a:r>
              <a:rPr lang="en-US" altLang="en-US" sz="4000" dirty="0" smtClean="0">
                <a:sym typeface="Wingdings" pitchFamily="2" charset="2"/>
              </a:rPr>
              <a:t> </a:t>
            </a:r>
            <a:r>
              <a:rPr lang="en-US" altLang="en-US" sz="4000" dirty="0" err="1" smtClean="0">
                <a:sym typeface="Wingdings" pitchFamily="2" charset="2"/>
              </a:rPr>
              <a:t>thức</a:t>
            </a:r>
            <a:endParaRPr lang="en-US" altLang="en-US" sz="4000" dirty="0">
              <a:sym typeface="Wingdings" pitchFamily="2" charset="2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53407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3: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Tại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sao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người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ta </a:t>
            </a:r>
            <a:r>
              <a:rPr lang="en-US" altLang="en-US" sz="2800" b="1" i="1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dùng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y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tế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độ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sôi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A.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giới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hạn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phù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 </a:t>
            </a:r>
            <a:endParaRPr lang="en-US" alt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vi-VN" altLang="en-US" sz="2800" dirty="0" smtClean="0">
                <a:latin typeface="Arial" pitchFamily="34" charset="0"/>
                <a:cs typeface="Arial" pitchFamily="34" charset="0"/>
              </a:rPr>
              <a:t>	B</a:t>
            </a:r>
            <a:r>
              <a:rPr lang="vi-VN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dáng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phù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 </a:t>
            </a:r>
            <a:endParaRPr lang="en-US" alt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vi-VN" altLang="en-US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vi-VN" altLang="en-US" sz="28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vi-VN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độ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chia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nhỏ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thích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	D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cấu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tạo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chỗ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thắt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chưa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phù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755576" y="404664"/>
            <a:ext cx="79208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Củng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cố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kiến</a:t>
            </a:r>
            <a:r>
              <a:rPr lang="en-US" altLang="en-US" sz="4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altLang="en-US" sz="4000" dirty="0" err="1" smtClean="0">
                <a:solidFill>
                  <a:prstClr val="black"/>
                </a:solidFill>
                <a:sym typeface="Wingdings" pitchFamily="2" charset="2"/>
              </a:rPr>
              <a:t>thức</a:t>
            </a:r>
            <a:endParaRPr lang="en-US" altLang="en-US" sz="4000" dirty="0">
              <a:solidFill>
                <a:prstClr val="black"/>
              </a:solidFill>
              <a:sym typeface="Wingdings" pitchFamily="2" charset="2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6856" y="1412776"/>
            <a:ext cx="8229600" cy="38164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ta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phải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chú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ý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đến</a:t>
            </a:r>
            <a:endParaRPr lang="en-US" alt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A.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dáng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vi-VN" altLang="en-US" sz="2800" dirty="0" smtClean="0">
                <a:latin typeface="Arial" pitchFamily="34" charset="0"/>
                <a:cs typeface="Arial" pitchFamily="34" charset="0"/>
              </a:rPr>
              <a:t>	B</a:t>
            </a:r>
            <a:r>
              <a:rPr lang="vi-VN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giới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hạn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vi-VN" altLang="en-US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vi-VN" altLang="en-US" sz="28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vi-VN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lỏng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chứa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bầu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	D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khối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lượng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trọng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lượng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76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6"/>
          <p:cNvSpPr txBox="1">
            <a:spLocks noChangeArrowheads="1"/>
          </p:cNvSpPr>
          <p:nvPr/>
        </p:nvSpPr>
        <p:spPr bwMode="auto">
          <a:xfrm>
            <a:off x="351693" y="116112"/>
            <a:ext cx="84406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40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vài</a:t>
            </a:r>
            <a:r>
              <a:rPr lang="en-US" altLang="en-US" sz="40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altLang="en-US" sz="40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40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40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</a:t>
            </a:r>
            <a:endParaRPr lang="en-US" altLang="en-US" sz="40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031" name="Group 23"/>
          <p:cNvGrpSpPr>
            <a:grpSpLocks/>
          </p:cNvGrpSpPr>
          <p:nvPr/>
        </p:nvGrpSpPr>
        <p:grpSpPr bwMode="auto">
          <a:xfrm>
            <a:off x="253210" y="1212005"/>
            <a:ext cx="4079631" cy="2667000"/>
            <a:chOff x="720" y="1410"/>
            <a:chExt cx="2784" cy="1680"/>
          </a:xfrm>
        </p:grpSpPr>
        <p:pic>
          <p:nvPicPr>
            <p:cNvPr id="20496" name="Picture 7" descr="Nhiet ke kim loa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1433"/>
              <a:ext cx="1248" cy="1207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7" name="Picture 9" descr="Nhiet ke (2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410"/>
              <a:ext cx="1440" cy="1182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4" name="Text Box 17"/>
            <p:cNvSpPr txBox="1">
              <a:spLocks noChangeArrowheads="1"/>
            </p:cNvSpPr>
            <p:nvPr/>
          </p:nvSpPr>
          <p:spPr bwMode="auto">
            <a:xfrm>
              <a:off x="1046" y="2760"/>
              <a:ext cx="229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Nhiệt</a:t>
              </a:r>
              <a:r>
                <a:rPr lang="en-US" altLang="en-US" sz="2800" b="1" dirty="0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kế</a:t>
              </a:r>
              <a:r>
                <a:rPr lang="en-US" altLang="en-US" sz="2800" b="1" dirty="0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kim</a:t>
              </a:r>
              <a:r>
                <a:rPr lang="en-US" altLang="en-US" sz="2800" b="1" dirty="0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loại</a:t>
              </a:r>
              <a:endParaRPr lang="en-US" altLang="en-US" sz="28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489" name="Picture 11" descr="hinh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1814">
            <a:off x="-76233" y="4418008"/>
            <a:ext cx="3056088" cy="97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8" name="Text Box 19"/>
          <p:cNvSpPr txBox="1">
            <a:spLocks noChangeArrowheads="1"/>
          </p:cNvSpPr>
          <p:nvPr/>
        </p:nvSpPr>
        <p:spPr bwMode="auto">
          <a:xfrm>
            <a:off x="526835" y="6085995"/>
            <a:ext cx="37712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altLang="en-US" sz="28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đổi</a:t>
            </a:r>
            <a:r>
              <a:rPr lang="en-US" altLang="en-US" sz="28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màu</a:t>
            </a:r>
            <a:endParaRPr lang="en-US" altLang="en-US" sz="28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293096"/>
            <a:ext cx="1825957" cy="1636218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807" y="4238461"/>
            <a:ext cx="1872856" cy="181451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321296" y="1039168"/>
            <a:ext cx="3446417" cy="5575945"/>
            <a:chOff x="5321296" y="1039168"/>
            <a:chExt cx="3446417" cy="5575945"/>
          </a:xfrm>
        </p:grpSpPr>
        <p:sp>
          <p:nvSpPr>
            <p:cNvPr id="33801" name="Text Box 19"/>
            <p:cNvSpPr txBox="1">
              <a:spLocks noChangeArrowheads="1"/>
            </p:cNvSpPr>
            <p:nvPr/>
          </p:nvSpPr>
          <p:spPr bwMode="auto">
            <a:xfrm>
              <a:off x="5321296" y="6091238"/>
              <a:ext cx="3446417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Nhiệt</a:t>
              </a:r>
              <a:r>
                <a:rPr lang="en-US" altLang="en-US" sz="2800" b="1" dirty="0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kế</a:t>
              </a:r>
              <a:r>
                <a:rPr lang="en-US" altLang="en-US" sz="2800" b="1" dirty="0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điện</a:t>
              </a:r>
              <a:r>
                <a:rPr lang="en-US" altLang="en-US" sz="2800" b="1" dirty="0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tử</a:t>
              </a:r>
              <a:endParaRPr lang="en-US" altLang="en-US" sz="28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2003" y="2239633"/>
              <a:ext cx="2560463" cy="19442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2003" y="1039168"/>
              <a:ext cx="2560463" cy="13681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Picture 6" descr="Screen Clipping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2003" y="4188869"/>
              <a:ext cx="2560463" cy="186410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84311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HƯỚNG DẪN VỀ NHÀ</a:t>
            </a:r>
            <a:endParaRPr lang="vi-V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thuộc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làm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câu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trắc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nghiệm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SBT.</a:t>
            </a:r>
          </a:p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Ôn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15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đến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22)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chuẩn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bị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ôn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kiểm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vi-VN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93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E3CFB9-F85C-AE43-AD9E-306B6A942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386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Nhắc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kiến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thức</a:t>
            </a:r>
            <a:endParaRPr lang="en-US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2210"/>
            <a:ext cx="8229600" cy="5577150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50000"/>
              </a:lnSpc>
              <a:buClr>
                <a:schemeClr val="accent3"/>
              </a:buClr>
              <a:buSzPct val="95000"/>
              <a:buNone/>
              <a:defRPr/>
            </a:pPr>
            <a:r>
              <a:rPr 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2: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giống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hệt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lần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đựng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khí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hiđrô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ôxi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nitơ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nhiệt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độ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khí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tăng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50</a:t>
            </a:r>
            <a:r>
              <a:rPr lang="en-US" altLang="en-US" sz="2800" i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nữa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tích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khí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alt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lvl="0" indent="0" algn="just">
              <a:lnSpc>
                <a:spcPct val="150000"/>
              </a:lnSpc>
              <a:buClr>
                <a:schemeClr val="accent3"/>
              </a:buClr>
              <a:buSzPct val="95000"/>
              <a:buNone/>
              <a:defRPr/>
            </a:pP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Hiđrô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lnSpc>
                <a:spcPct val="150000"/>
              </a:lnSpc>
              <a:buClr>
                <a:schemeClr val="accent3"/>
              </a:buClr>
              <a:buSzPct val="95000"/>
              <a:buNone/>
              <a:defRPr/>
            </a:pPr>
            <a:r>
              <a:rPr lang="en-US" sz="28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Ôxi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lnSpc>
                <a:spcPct val="150000"/>
              </a:lnSpc>
              <a:buClr>
                <a:schemeClr val="accent3"/>
              </a:buClr>
              <a:buSzPct val="95000"/>
              <a:buNone/>
              <a:defRPr/>
            </a:pPr>
            <a:r>
              <a:rPr lang="en-US" sz="28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Nitơ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lnSpc>
                <a:spcPct val="150000"/>
              </a:lnSpc>
              <a:buClr>
                <a:schemeClr val="accent3"/>
              </a:buClr>
              <a:buSzPct val="95000"/>
              <a:buNone/>
              <a:defRPr/>
            </a:pPr>
            <a:r>
              <a:rPr lang="en-US" sz="28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khí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tích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288371" y="43101"/>
            <a:ext cx="1595871" cy="1203272"/>
            <a:chOff x="7288371" y="43101"/>
            <a:chExt cx="1595871" cy="1203272"/>
          </a:xfrm>
        </p:grpSpPr>
        <p:grpSp>
          <p:nvGrpSpPr>
            <p:cNvPr id="5" name="Group 4"/>
            <p:cNvGrpSpPr/>
            <p:nvPr/>
          </p:nvGrpSpPr>
          <p:grpSpPr>
            <a:xfrm rot="1335591">
              <a:off x="7782227" y="49860"/>
              <a:ext cx="578955" cy="962408"/>
              <a:chOff x="6948264" y="-5680"/>
              <a:chExt cx="1728192" cy="1844824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48264" y="-5680"/>
                <a:ext cx="1728192" cy="1844824"/>
              </a:xfrm>
              <a:prstGeom prst="rect">
                <a:avLst/>
              </a:prstGeom>
            </p:spPr>
          </p:pic>
          <p:sp>
            <p:nvSpPr>
              <p:cNvPr id="13" name="Oval 12"/>
              <p:cNvSpPr/>
              <p:nvPr/>
            </p:nvSpPr>
            <p:spPr>
              <a:xfrm>
                <a:off x="7584369" y="1294014"/>
                <a:ext cx="432048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rot="4302955">
              <a:off x="8113560" y="475692"/>
              <a:ext cx="578955" cy="962408"/>
              <a:chOff x="6948264" y="-5680"/>
              <a:chExt cx="1728192" cy="1844824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48264" y="-5680"/>
                <a:ext cx="1728192" cy="1844824"/>
              </a:xfrm>
              <a:prstGeom prst="rect">
                <a:avLst/>
              </a:prstGeom>
            </p:spPr>
          </p:pic>
          <p:sp>
            <p:nvSpPr>
              <p:cNvPr id="11" name="Oval 10"/>
              <p:cNvSpPr/>
              <p:nvPr/>
            </p:nvSpPr>
            <p:spPr>
              <a:xfrm>
                <a:off x="7584369" y="1294014"/>
                <a:ext cx="432048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 rot="20648354">
              <a:off x="7288371" y="43101"/>
              <a:ext cx="578955" cy="962408"/>
              <a:chOff x="6948264" y="-5680"/>
              <a:chExt cx="1728192" cy="1844824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48264" y="-5680"/>
                <a:ext cx="1728192" cy="1844824"/>
              </a:xfrm>
              <a:prstGeom prst="rect">
                <a:avLst/>
              </a:prstGeom>
            </p:spPr>
          </p:pic>
          <p:sp>
            <p:nvSpPr>
              <p:cNvPr id="9" name="Oval 8"/>
              <p:cNvSpPr/>
              <p:nvPr/>
            </p:nvSpPr>
            <p:spPr>
              <a:xfrm>
                <a:off x="7584369" y="1294014"/>
                <a:ext cx="432048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603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TextBox 3"/>
          <p:cNvSpPr txBox="1">
            <a:spLocks noChangeArrowheads="1"/>
          </p:cNvSpPr>
          <p:nvPr/>
        </p:nvSpPr>
        <p:spPr bwMode="auto">
          <a:xfrm>
            <a:off x="1214804" y="1765300"/>
            <a:ext cx="759655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Rectangl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2540000"/>
            <a:ext cx="10081846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6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55576" y="548680"/>
            <a:ext cx="453650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</a:t>
            </a:r>
            <a:r>
              <a:rPr lang="en-US" alt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Mẹ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ơi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con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đá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bóng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nhé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!</a:t>
            </a:r>
            <a:endParaRPr lang="en-US" altLang="en-US" sz="2800" b="1" i="1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alt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đâu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! Con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đang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sốt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nóng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đây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này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!</a:t>
            </a:r>
            <a:endParaRPr lang="en-US" altLang="en-US" sz="2800" b="1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Con: 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Con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sốt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đâu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!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Mẹ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cho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con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đi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nhé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 </a:t>
            </a:r>
            <a:r>
              <a:rPr 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Vậy</a:t>
            </a: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cụ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xác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sốt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hay </a:t>
            </a:r>
            <a:r>
              <a:rPr 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?</a:t>
            </a:r>
            <a:endParaRPr lang="en-US" altLang="en-US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26532"/>
            <a:ext cx="3377828" cy="47746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03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" y="1"/>
            <a:ext cx="1370179" cy="13407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79512" y="3014838"/>
            <a:ext cx="87849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?</a:t>
            </a:r>
            <a:r>
              <a:rPr lang="en-US" sz="2800" i="1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Vậy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ngoài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y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tế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này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còn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nữa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?</a:t>
            </a:r>
            <a:endParaRPr lang="en-US" sz="2800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Phần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loại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hiệt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kế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tắc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cấu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tạo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hoạt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dựa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kiến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thức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chúng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ta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đã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?</a:t>
            </a:r>
            <a:endParaRPr lang="en-US" sz="2800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chia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độ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nhiệt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đó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như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thế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7" b="95467" l="167" r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-603448"/>
            <a:ext cx="7620000" cy="416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2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WordArt 2"/>
          <p:cNvSpPr>
            <a:spLocks noChangeArrowheads="1" noChangeShapeType="1" noTextEdit="1"/>
          </p:cNvSpPr>
          <p:nvPr/>
        </p:nvSpPr>
        <p:spPr bwMode="auto">
          <a:xfrm>
            <a:off x="211015" y="838200"/>
            <a:ext cx="6049108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4400" b="1" i="1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NHIỆT KẾ - NHIỆT GIAI</a:t>
            </a:r>
          </a:p>
        </p:txBody>
      </p:sp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2627784" y="25400"/>
            <a:ext cx="2016224" cy="584200"/>
          </a:xfrm>
          <a:prstGeom prst="rect">
            <a:avLst/>
          </a:prstGeom>
          <a:noFill/>
          <a:ln w="76200" cmpd="tri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b="1" i="1" u="sng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b="1" i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22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859" y="762000"/>
            <a:ext cx="622788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539" y="609600"/>
            <a:ext cx="492369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23" y="1295400"/>
            <a:ext cx="996462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Cac_loai_nhiet_k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69" y="2362200"/>
            <a:ext cx="4829908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36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23114711"/>
              </p:ext>
            </p:extLst>
          </p:nvPr>
        </p:nvGraphicFramePr>
        <p:xfrm>
          <a:off x="899592" y="1238046"/>
          <a:ext cx="756084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99412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Nội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dung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endParaRPr lang="vi-VN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24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3"/>
          <p:cNvSpPr>
            <a:spLocks noChangeShapeType="1"/>
          </p:cNvSpPr>
          <p:nvPr/>
        </p:nvSpPr>
        <p:spPr bwMode="auto">
          <a:xfrm>
            <a:off x="8077200" y="4267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23528" y="936180"/>
            <a:ext cx="8363272" cy="143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C1.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đựng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a, b, c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;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800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đá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lạnh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800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nóng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i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ấm</a:t>
            </a:r>
            <a:r>
              <a:rPr lang="en-US" alt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323528" y="2395783"/>
            <a:ext cx="832810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Nhúng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ngón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trỏ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tay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a,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ngón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trỏ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trái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c.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ngón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tay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cảm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giác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altLang="en-US" sz="2800" dirty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altLang="en-US" sz="2800" dirty="0" smtClean="0">
                <a:solidFill>
                  <a:srgbClr val="1C1C1C"/>
                </a:solidFill>
                <a:latin typeface="Arial" pitchFamily="34" charset="0"/>
                <a:cs typeface="Arial" pitchFamily="34" charset="0"/>
              </a:rPr>
              <a:t> ?</a:t>
            </a:r>
            <a:endParaRPr lang="en-US" altLang="en-US" sz="28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5" y="4056064"/>
            <a:ext cx="7847135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77108" y="3657600"/>
            <a:ext cx="6246935" cy="1055688"/>
            <a:chOff x="1058" y="1700"/>
            <a:chExt cx="4338" cy="733"/>
          </a:xfrm>
        </p:grpSpPr>
        <p:pic>
          <p:nvPicPr>
            <p:cNvPr id="1024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" y="1700"/>
              <a:ext cx="364" cy="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024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3" y="1700"/>
              <a:ext cx="364" cy="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2" name="Title 1"/>
          <p:cNvSpPr txBox="1">
            <a:spLocks/>
          </p:cNvSpPr>
          <p:nvPr/>
        </p:nvSpPr>
        <p:spPr>
          <a:xfrm>
            <a:off x="457200" y="231096"/>
            <a:ext cx="8229600" cy="736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Tiến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hành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thí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nghiệm</a:t>
            </a:r>
            <a:endParaRPr lang="vi-VN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 additive="repl"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8" grpId="0"/>
      <p:bldP spid="317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5" y="3791844"/>
            <a:ext cx="7847135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09292" y="3341904"/>
            <a:ext cx="1208943" cy="1055688"/>
            <a:chOff x="2751" y="1746"/>
            <a:chExt cx="839" cy="733"/>
          </a:xfrm>
        </p:grpSpPr>
        <p:pic>
          <p:nvPicPr>
            <p:cNvPr id="11269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746"/>
              <a:ext cx="364" cy="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1270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7" y="1746"/>
              <a:ext cx="364" cy="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467544" y="445182"/>
            <a:ext cx="8208912" cy="281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dirty="0">
                <a:latin typeface="Arial" pitchFamily="34" charset="0"/>
                <a:cs typeface="Arial" pitchFamily="34" charset="0"/>
              </a:rPr>
              <a:t>b)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1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phút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rút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ngón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tay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rồi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cùng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nhúng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vào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alt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dirty="0" smtClean="0">
                <a:latin typeface="Arial" pitchFamily="34" charset="0"/>
                <a:cs typeface="Arial" pitchFamily="34" charset="0"/>
                <a:sym typeface="Symbol"/>
              </a:rPr>
              <a:t>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ngón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tay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cảm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giác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thế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?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Từ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thí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nghiệm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này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rút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kết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luận</a:t>
            </a:r>
            <a:r>
              <a:rPr lang="en-US" alt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dirty="0" err="1" smtClean="0">
                <a:latin typeface="Arial" pitchFamily="34" charset="0"/>
                <a:cs typeface="Arial" pitchFamily="34" charset="0"/>
              </a:rPr>
              <a:t>gì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 ?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10673"/>
      </p:ext>
    </p:extLst>
  </p:cSld>
  <p:clrMapOvr>
    <a:masterClrMapping/>
  </p:clrMapOvr>
  <p:transition>
    <p:random/>
  </p:transition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 additive="repl"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1487</TotalTime>
  <Words>1334</Words>
  <Application>Microsoft Office PowerPoint</Application>
  <PresentationFormat>On-screen Show (4:3)</PresentationFormat>
  <Paragraphs>174</Paragraphs>
  <Slides>30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Office Theme</vt:lpstr>
      <vt:lpstr>1_Office Theme</vt:lpstr>
      <vt:lpstr>2_Office Theme</vt:lpstr>
      <vt:lpstr>BÀI GIẢNG MÔN VẬT LÝ 6</vt:lpstr>
      <vt:lpstr>Nhắc lại kiến thức</vt:lpstr>
      <vt:lpstr>Nhắc lại kiến thức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Rút ra kết luận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GIẢNG MÔN VẬT LÝ 6</dc:title>
  <dc:creator>laptopanhvu</dc:creator>
  <cp:lastModifiedBy>laptopanhvu</cp:lastModifiedBy>
  <cp:revision>1031</cp:revision>
  <dcterms:created xsi:type="dcterms:W3CDTF">2020-04-04T07:07:01Z</dcterms:created>
  <dcterms:modified xsi:type="dcterms:W3CDTF">2020-05-05T08:14:56Z</dcterms:modified>
</cp:coreProperties>
</file>