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02B2-5969-4D18-923C-CA56C474997C}" type="datetimeFigureOut">
              <a:rPr lang="en-US" smtClean="0"/>
              <a:t>23/8/2017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6E869-3DD0-4C81-B442-22D710B46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028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02B2-5969-4D18-923C-CA56C474997C}" type="datetimeFigureOut">
              <a:rPr lang="en-US" smtClean="0"/>
              <a:t>23/8/2017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6E869-3DD0-4C81-B442-22D710B46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744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02B2-5969-4D18-923C-CA56C474997C}" type="datetimeFigureOut">
              <a:rPr lang="en-US" smtClean="0"/>
              <a:t>23/8/2017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6E869-3DD0-4C81-B442-22D710B46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746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02B2-5969-4D18-923C-CA56C474997C}" type="datetimeFigureOut">
              <a:rPr lang="en-US" smtClean="0"/>
              <a:t>23/8/2017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6E869-3DD0-4C81-B442-22D710B46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114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02B2-5969-4D18-923C-CA56C474997C}" type="datetimeFigureOut">
              <a:rPr lang="en-US" smtClean="0"/>
              <a:t>23/8/2017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6E869-3DD0-4C81-B442-22D710B46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72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02B2-5969-4D18-923C-CA56C474997C}" type="datetimeFigureOut">
              <a:rPr lang="en-US" smtClean="0"/>
              <a:t>23/8/2017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6E869-3DD0-4C81-B442-22D710B46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930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02B2-5969-4D18-923C-CA56C474997C}" type="datetimeFigureOut">
              <a:rPr lang="en-US" smtClean="0"/>
              <a:t>23/8/2017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6E869-3DD0-4C81-B442-22D710B46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421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02B2-5969-4D18-923C-CA56C474997C}" type="datetimeFigureOut">
              <a:rPr lang="en-US" smtClean="0"/>
              <a:t>23/8/2017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6E869-3DD0-4C81-B442-22D710B46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581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02B2-5969-4D18-923C-CA56C474997C}" type="datetimeFigureOut">
              <a:rPr lang="en-US" smtClean="0"/>
              <a:t>23/8/2017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6E869-3DD0-4C81-B442-22D710B46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650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02B2-5969-4D18-923C-CA56C474997C}" type="datetimeFigureOut">
              <a:rPr lang="en-US" smtClean="0"/>
              <a:t>23/8/2017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6E869-3DD0-4C81-B442-22D710B46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763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02B2-5969-4D18-923C-CA56C474997C}" type="datetimeFigureOut">
              <a:rPr lang="en-US" smtClean="0"/>
              <a:t>23/8/2017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6E869-3DD0-4C81-B442-22D710B46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110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602B2-5969-4D18-923C-CA56C474997C}" type="datetimeFigureOut">
              <a:rPr lang="en-US" smtClean="0"/>
              <a:t>23/8/2017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6E869-3DD0-4C81-B442-22D710B46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460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93273" y="341380"/>
            <a:ext cx="356289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 TRA BÀI CŨ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2162" y="1099674"/>
            <a:ext cx="41208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?Thế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6711" y="2336804"/>
            <a:ext cx="46634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?Hai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443756" y="3130644"/>
            <a:ext cx="6160244" cy="1754326"/>
            <a:chOff x="753036" y="3750857"/>
            <a:chExt cx="8213658" cy="2339101"/>
          </a:xfrm>
        </p:grpSpPr>
        <p:sp>
          <p:nvSpPr>
            <p:cNvPr id="9" name="TextBox 8"/>
            <p:cNvSpPr txBox="1"/>
            <p:nvPr/>
          </p:nvSpPr>
          <p:spPr>
            <a:xfrm>
              <a:off x="753036" y="3750857"/>
              <a:ext cx="8213658" cy="2339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b="1" u="sng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400" b="1" u="sng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u="sng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sz="2400" b="1" u="sng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lang="en-US" sz="2400"/>
                <a:t> 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Cho </a:t>
              </a:r>
              <a:r>
                <a:rPr lang="en-US" sz="240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Cho </a:t>
              </a:r>
              <a:r>
                <a:rPr lang="en-US" sz="240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đường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thẳng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xx’ </a:t>
              </a:r>
              <a:r>
                <a:rPr lang="en-US" sz="240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yy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’ </a:t>
              </a:r>
              <a:r>
                <a:rPr lang="en-US" sz="240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cắt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nhau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tại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O. </a:t>
              </a:r>
              <a:r>
                <a:rPr lang="en-US" sz="240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endParaRPr lang="en-US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240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 </a:t>
              </a:r>
            </a:p>
          </p:txBody>
        </p:sp>
        <p:graphicFrame>
          <p:nvGraphicFramePr>
            <p:cNvPr id="11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10046828"/>
                </p:ext>
              </p:extLst>
            </p:nvPr>
          </p:nvGraphicFramePr>
          <p:xfrm>
            <a:off x="5815764" y="4594408"/>
            <a:ext cx="1457596" cy="6728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4" name="Equation" r:id="rId3" imgW="583920" imgH="317160" progId="Equation.DSMT4">
                    <p:embed/>
                  </p:oleObj>
                </mc:Choice>
                <mc:Fallback>
                  <p:oleObj name="Equation" r:id="rId3" imgW="583920" imgH="317160" progId="Equation.DSMT4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15764" y="4594408"/>
                          <a:ext cx="1457596" cy="67285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98408259"/>
                </p:ext>
              </p:extLst>
            </p:nvPr>
          </p:nvGraphicFramePr>
          <p:xfrm>
            <a:off x="1875861" y="5395382"/>
            <a:ext cx="1589617" cy="6307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5" name="Equation" r:id="rId5" imgW="672840" imgH="266400" progId="Equation.DSMT4">
                    <p:embed/>
                  </p:oleObj>
                </mc:Choice>
                <mc:Fallback>
                  <p:oleObj name="Equation" r:id="rId5" imgW="672840" imgH="266400" progId="Equation.DSMT4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5861" y="5395382"/>
                          <a:ext cx="1589617" cy="63076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3" name="Group 22"/>
          <p:cNvGrpSpPr/>
          <p:nvPr/>
        </p:nvGrpSpPr>
        <p:grpSpPr>
          <a:xfrm>
            <a:off x="5975354" y="3504830"/>
            <a:ext cx="2559188" cy="2567927"/>
            <a:chOff x="7315200" y="1277471"/>
            <a:chExt cx="3412250" cy="3423901"/>
          </a:xfrm>
        </p:grpSpPr>
        <p:grpSp>
          <p:nvGrpSpPr>
            <p:cNvPr id="13" name="Group 12"/>
            <p:cNvGrpSpPr/>
            <p:nvPr/>
          </p:nvGrpSpPr>
          <p:grpSpPr>
            <a:xfrm>
              <a:off x="7427282" y="1425389"/>
              <a:ext cx="3092824" cy="3092824"/>
              <a:chOff x="7427282" y="1425389"/>
              <a:chExt cx="3092824" cy="3092824"/>
            </a:xfrm>
          </p:grpSpPr>
          <p:cxnSp>
            <p:nvCxnSpPr>
              <p:cNvPr id="8" name="Straight Connector 7"/>
              <p:cNvCxnSpPr/>
              <p:nvPr/>
            </p:nvCxnSpPr>
            <p:spPr>
              <a:xfrm>
                <a:off x="9027483" y="1425389"/>
                <a:ext cx="0" cy="3092824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rot="16200000">
                <a:off x="8973694" y="1385048"/>
                <a:ext cx="0" cy="3092824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/>
            <p:cNvSpPr txBox="1"/>
            <p:nvPr/>
          </p:nvSpPr>
          <p:spPr>
            <a:xfrm>
              <a:off x="9211234" y="2294965"/>
              <a:ext cx="485603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009529" y="1277471"/>
              <a:ext cx="400109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996082" y="4208930"/>
              <a:ext cx="485603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y'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327341" y="2855260"/>
              <a:ext cx="400109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315200" y="2483224"/>
              <a:ext cx="485603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x'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991601" y="2501154"/>
              <a:ext cx="400109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677836" y="2501154"/>
              <a:ext cx="400109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50942" y="2926978"/>
              <a:ext cx="400109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9049872" y="2918012"/>
              <a:ext cx="400109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265516" y="1539318"/>
            <a:ext cx="7459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00153" y="2736106"/>
            <a:ext cx="4438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33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25" grpId="0"/>
      <p:bldP spid="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211365" y="272600"/>
            <a:ext cx="8792935" cy="3625808"/>
            <a:chOff x="555171" y="323549"/>
            <a:chExt cx="11723913" cy="4834407"/>
          </a:xfrm>
        </p:grpSpPr>
        <p:sp>
          <p:nvSpPr>
            <p:cNvPr id="5" name="TextBox 4"/>
            <p:cNvSpPr txBox="1"/>
            <p:nvPr/>
          </p:nvSpPr>
          <p:spPr>
            <a:xfrm>
              <a:off x="587826" y="323549"/>
              <a:ext cx="1956091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u="sng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 tập 1: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55171" y="849085"/>
              <a:ext cx="11723913" cy="4308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1. Điền vào chỗ trống trong các phát biểu sau:</a:t>
              </a:r>
            </a:p>
            <a:p>
              <a:pPr>
                <a:lnSpc>
                  <a:spcPct val="150000"/>
                </a:lnSpc>
              </a:pPr>
              <a:r>
                <a:rPr lang="en-US" sz="240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a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Hai đường thẳng vuông góc với nhau là hai đường thẳng </a:t>
              </a:r>
              <a:r>
                <a:rPr lang="en-US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………….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b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và </a:t>
              </a:r>
              <a:r>
                <a:rPr lang="en-US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…………………..………………..…….. </a:t>
              </a:r>
              <a:r>
                <a:rPr lang="en-US" sz="240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 </a:t>
              </a:r>
              <a:r>
                <a:rPr lang="en-US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……………………</a:t>
              </a:r>
              <a:endParaRPr 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240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b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Hai đường thẳng a và b vuông góc với nhau được kí hiệu là </a:t>
              </a:r>
              <a:r>
                <a:rPr lang="en-US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………</a:t>
              </a:r>
            </a:p>
            <a:p>
              <a:pPr>
                <a:lnSpc>
                  <a:spcPct val="150000"/>
                </a:lnSpc>
              </a:pPr>
              <a:r>
                <a:rPr lang="en-US" sz="240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c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Cho trước một điểm A và một đường thẳng d, có </a:t>
              </a:r>
              <a:r>
                <a:rPr lang="en-US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……………..………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/>
              </a:r>
              <a:b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sz="240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đường 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thẳng d’ đi qua </a:t>
              </a:r>
              <a:r>
                <a:rPr lang="en-US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…………….</a:t>
              </a:r>
              <a:r>
                <a:rPr lang="en-US" sz="240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 vuông góc với </a:t>
              </a:r>
              <a:r>
                <a:rPr lang="en-US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……......................</a:t>
              </a:r>
              <a:endParaRPr 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61259" y="4025074"/>
            <a:ext cx="8952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Trong các phát biểu sau, phát biểu nào đúng? Phát biểu nào sai?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630013" y="4577976"/>
          <a:ext cx="7668261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20560"/>
                <a:gridCol w="647701"/>
              </a:tblGrid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1800" baseline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BIỂU</a:t>
                      </a:r>
                      <a:endParaRPr lang="en-US" sz="18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en-US" sz="1800" baseline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/S</a:t>
                      </a:r>
                      <a:endParaRPr lang="en-US" sz="18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sz="2400" b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a) Hai đường</a:t>
                      </a:r>
                      <a:r>
                        <a:rPr lang="en-US" sz="2400" b="0" baseline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thẳng vuông góc thì cắt nhau</a:t>
                      </a:r>
                      <a:endParaRPr lang="en-US" sz="2400" b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sz="2400" b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b) Hai đường</a:t>
                      </a:r>
                      <a:r>
                        <a:rPr lang="en-US" sz="2400" b="0" baseline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thẳng cắt nhau thì vuông góc</a:t>
                      </a:r>
                      <a:endParaRPr lang="en-US" sz="2400" b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sz="2400" b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c) Hai đường</a:t>
                      </a:r>
                      <a:r>
                        <a:rPr lang="en-US" sz="2400" b="0" baseline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thẳng vuông góc tạo thành bốn góc vuông</a:t>
                      </a:r>
                      <a:endParaRPr lang="en-US" sz="2400" b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464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3404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0253" y="4346766"/>
            <a:ext cx="83584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xx’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yy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228295" y="5113246"/>
            <a:ext cx="1079126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70647" y="5496487"/>
            <a:ext cx="3925048" cy="3361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933456" y="5103160"/>
            <a:ext cx="1704415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452474" y="1834033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4452474" y="613712"/>
            <a:ext cx="364202" cy="2567927"/>
            <a:chOff x="4452474" y="613712"/>
            <a:chExt cx="364202" cy="256792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4476025" y="724651"/>
              <a:ext cx="0" cy="2319619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4462559" y="613712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452474" y="2812307"/>
              <a:ext cx="364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y'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191812" y="1518027"/>
            <a:ext cx="2559188" cy="648359"/>
            <a:chOff x="3191812" y="1518027"/>
            <a:chExt cx="2559188" cy="648359"/>
          </a:xfrm>
        </p:grpSpPr>
        <p:cxnSp>
          <p:nvCxnSpPr>
            <p:cNvPr id="21" name="Straight Connector 20"/>
            <p:cNvCxnSpPr/>
            <p:nvPr/>
          </p:nvCxnSpPr>
          <p:spPr>
            <a:xfrm rot="16200000">
              <a:off x="4435683" y="694396"/>
              <a:ext cx="0" cy="2319618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5450918" y="1797054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191812" y="1518027"/>
              <a:ext cx="364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x'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489454" y="1450793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en-US" b="1" baseline="300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30506" y="3509682"/>
            <a:ext cx="54084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x’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yy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56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6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30433" y="484204"/>
            <a:ext cx="8356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một điểm O và một đường thẳng a. Hãy vẽ đường thẳng a’ đi qua O và vuông góc với đường thẳng a.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538091" y="2977438"/>
            <a:ext cx="3132958" cy="460268"/>
            <a:chOff x="717452" y="3042818"/>
            <a:chExt cx="4177277" cy="613691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860611" y="3065929"/>
              <a:ext cx="4034118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 7"/>
            <p:cNvSpPr/>
            <p:nvPr/>
          </p:nvSpPr>
          <p:spPr>
            <a:xfrm>
              <a:off x="3470368" y="3042818"/>
              <a:ext cx="45720" cy="4572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17452" y="3123029"/>
              <a:ext cx="417208" cy="5334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59126" y="3066757"/>
              <a:ext cx="511251" cy="5334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064372" y="2393999"/>
            <a:ext cx="3064378" cy="1043708"/>
            <a:chOff x="6752492" y="2264898"/>
            <a:chExt cx="4085837" cy="1391611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6804211" y="3065929"/>
              <a:ext cx="4034118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8817068" y="2449886"/>
              <a:ext cx="45720" cy="4572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752492" y="3123029"/>
              <a:ext cx="417208" cy="5334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890781" y="2264898"/>
              <a:ext cx="511251" cy="5334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622382" y="1938117"/>
            <a:ext cx="455537" cy="2381897"/>
            <a:chOff x="3502855" y="2152356"/>
            <a:chExt cx="607382" cy="3175863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3502855" y="2152356"/>
              <a:ext cx="0" cy="294014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3598986" y="4794739"/>
              <a:ext cx="511251" cy="5334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a'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631675" y="1919213"/>
            <a:ext cx="455537" cy="2381897"/>
            <a:chOff x="3502855" y="2152356"/>
            <a:chExt cx="607382" cy="3175863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3502855" y="2152356"/>
              <a:ext cx="0" cy="294014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3598986" y="4794739"/>
              <a:ext cx="511251" cy="5334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a'</a:t>
              </a:r>
            </a:p>
          </p:txBody>
        </p:sp>
      </p:grpSp>
      <p:sp>
        <p:nvSpPr>
          <p:cNvPr id="24" name="Freeform 23"/>
          <p:cNvSpPr/>
          <p:nvPr/>
        </p:nvSpPr>
        <p:spPr>
          <a:xfrm>
            <a:off x="2528887" y="2895600"/>
            <a:ext cx="100013" cy="95250"/>
          </a:xfrm>
          <a:custGeom>
            <a:avLst/>
            <a:gdLst>
              <a:gd name="connsiteX0" fmla="*/ 0 w 133350"/>
              <a:gd name="connsiteY0" fmla="*/ 127000 h 127000"/>
              <a:gd name="connsiteX1" fmla="*/ 0 w 133350"/>
              <a:gd name="connsiteY1" fmla="*/ 0 h 127000"/>
              <a:gd name="connsiteX2" fmla="*/ 133350 w 133350"/>
              <a:gd name="connsiteY2" fmla="*/ 0 h 12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3350" h="127000">
                <a:moveTo>
                  <a:pt x="0" y="127000"/>
                </a:moveTo>
                <a:lnTo>
                  <a:pt x="0" y="0"/>
                </a:lnTo>
                <a:lnTo>
                  <a:pt x="13335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Freeform 24"/>
          <p:cNvSpPr/>
          <p:nvPr/>
        </p:nvSpPr>
        <p:spPr>
          <a:xfrm>
            <a:off x="6529387" y="2895600"/>
            <a:ext cx="100013" cy="95250"/>
          </a:xfrm>
          <a:custGeom>
            <a:avLst/>
            <a:gdLst>
              <a:gd name="connsiteX0" fmla="*/ 0 w 133350"/>
              <a:gd name="connsiteY0" fmla="*/ 127000 h 127000"/>
              <a:gd name="connsiteX1" fmla="*/ 0 w 133350"/>
              <a:gd name="connsiteY1" fmla="*/ 0 h 127000"/>
              <a:gd name="connsiteX2" fmla="*/ 133350 w 133350"/>
              <a:gd name="connsiteY2" fmla="*/ 0 h 12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3350" h="127000">
                <a:moveTo>
                  <a:pt x="0" y="127000"/>
                </a:moveTo>
                <a:lnTo>
                  <a:pt x="0" y="0"/>
                </a:lnTo>
                <a:lnTo>
                  <a:pt x="13335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TextBox 25"/>
          <p:cNvSpPr txBox="1"/>
          <p:nvPr/>
        </p:nvSpPr>
        <p:spPr>
          <a:xfrm>
            <a:off x="262158" y="4268804"/>
            <a:ext cx="8356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chất: </a:t>
            </a:r>
          </a:p>
          <a:p>
            <a:pPr algn="just"/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một và chỉ một đường thẳng a’ đi qua điểm O và vuông góc với đường thẳng a cho trước.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1543050" y="5038725"/>
            <a:ext cx="4108450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048375" y="5038725"/>
            <a:ext cx="2095500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23850" y="5438775"/>
            <a:ext cx="3752850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104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 animBg="1"/>
      <p:bldP spid="25" grpId="0" animBg="1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211365" y="272600"/>
            <a:ext cx="8792935" cy="3625808"/>
            <a:chOff x="555171" y="323549"/>
            <a:chExt cx="11723913" cy="4834407"/>
          </a:xfrm>
        </p:grpSpPr>
        <p:sp>
          <p:nvSpPr>
            <p:cNvPr id="5" name="TextBox 4"/>
            <p:cNvSpPr txBox="1"/>
            <p:nvPr/>
          </p:nvSpPr>
          <p:spPr>
            <a:xfrm>
              <a:off x="587826" y="323549"/>
              <a:ext cx="1956091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u="sng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 tập 1: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55171" y="849085"/>
              <a:ext cx="11723913" cy="4308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1. Điền vào chỗ trống trong các phát biểu sau:</a:t>
              </a:r>
            </a:p>
            <a:p>
              <a:pPr>
                <a:lnSpc>
                  <a:spcPct val="150000"/>
                </a:lnSpc>
              </a:pPr>
              <a:r>
                <a:rPr lang="en-US" sz="240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a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Hai đường thẳng vuông góc với nhau là hai đường thẳng </a:t>
              </a:r>
              <a:r>
                <a:rPr lang="en-US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………….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b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và </a:t>
              </a:r>
              <a:r>
                <a:rPr lang="en-US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…………………..………………..…….. </a:t>
              </a:r>
              <a:r>
                <a:rPr lang="en-US" sz="240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 </a:t>
              </a:r>
              <a:r>
                <a:rPr lang="en-US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……………………</a:t>
              </a:r>
              <a:endParaRPr 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240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b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Hai đường thẳng a và b vuông góc với nhau được kí hiệu là </a:t>
              </a:r>
              <a:r>
                <a:rPr lang="en-US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………</a:t>
              </a:r>
            </a:p>
            <a:p>
              <a:pPr>
                <a:lnSpc>
                  <a:spcPct val="150000"/>
                </a:lnSpc>
              </a:pPr>
              <a:r>
                <a:rPr lang="en-US" sz="240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c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Cho trước một điểm A và một đường thẳng d, có </a:t>
              </a:r>
              <a:r>
                <a:rPr lang="en-US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……………..………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/>
              </a:r>
              <a:b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sz="240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đường 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thẳng d’ đi qua </a:t>
              </a:r>
              <a:r>
                <a:rPr lang="en-US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…………….</a:t>
              </a:r>
              <a:r>
                <a:rPr lang="en-US" sz="240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 vuông góc với </a:t>
              </a:r>
              <a:r>
                <a:rPr lang="en-US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……......................</a:t>
              </a:r>
              <a:endParaRPr 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61259" y="4025074"/>
            <a:ext cx="8952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Trong các phát biểu sau, phát biểu nào đúng? Phát biểu nào sai?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037932"/>
              </p:ext>
            </p:extLst>
          </p:nvPr>
        </p:nvGraphicFramePr>
        <p:xfrm>
          <a:off x="630013" y="4577976"/>
          <a:ext cx="7668261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20560"/>
                <a:gridCol w="647701"/>
              </a:tblGrid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1800" baseline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BIỂU</a:t>
                      </a:r>
                      <a:endParaRPr lang="en-US" sz="18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en-US" sz="1800" baseline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/S</a:t>
                      </a:r>
                      <a:endParaRPr lang="en-US" sz="18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sz="2400" b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a) Hai đường</a:t>
                      </a:r>
                      <a:r>
                        <a:rPr lang="en-US" sz="2400" b="0" baseline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thẳng vuông góc thì cắt nhau</a:t>
                      </a:r>
                      <a:endParaRPr lang="en-US" sz="2400" b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sz="2400" b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b) Hai đường</a:t>
                      </a:r>
                      <a:r>
                        <a:rPr lang="en-US" sz="2400" b="0" baseline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thẳng cắt nhau thì vuông góc</a:t>
                      </a:r>
                      <a:endParaRPr lang="en-US" sz="2400" b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sz="2400" b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c) Hai đường</a:t>
                      </a:r>
                      <a:r>
                        <a:rPr lang="en-US" sz="2400" b="0" baseline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thẳng vuông góc tạo thành bốn góc vuông</a:t>
                      </a:r>
                      <a:endParaRPr lang="en-US" sz="2400" b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680193" y="1122570"/>
            <a:ext cx="1322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 nhau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22831" y="1641029"/>
            <a:ext cx="3256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các góc tạo thành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14047" y="1666429"/>
            <a:ext cx="21002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góc vuông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67062" y="2188942"/>
            <a:ext cx="712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11047" y="2740487"/>
            <a:ext cx="2218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và chỉ một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94528" y="3282958"/>
            <a:ext cx="11166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 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85434" y="3297472"/>
            <a:ext cx="2114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 thẳng 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05054" y="4870242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90540" y="5732669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5940" y="530567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43004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2483147" y="1216410"/>
            <a:ext cx="3085326" cy="2361009"/>
            <a:chOff x="5972175" y="738188"/>
            <a:chExt cx="4113768" cy="3148012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6096000" y="2525486"/>
              <a:ext cx="3672114" cy="0"/>
            </a:xfrm>
            <a:prstGeom prst="line">
              <a:avLst/>
            </a:prstGeom>
            <a:ln w="28575">
              <a:solidFill>
                <a:srgbClr val="0000FF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7939315" y="870857"/>
              <a:ext cx="0" cy="301534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749143" y="2351314"/>
              <a:ext cx="159657" cy="362857"/>
            </a:xfrm>
            <a:prstGeom prst="line">
              <a:avLst/>
            </a:prstGeom>
            <a:ln w="127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6836229" y="2365829"/>
              <a:ext cx="159657" cy="362857"/>
            </a:xfrm>
            <a:prstGeom prst="line">
              <a:avLst/>
            </a:prstGeom>
            <a:ln w="127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8694057" y="2293257"/>
              <a:ext cx="159657" cy="362857"/>
            </a:xfrm>
            <a:prstGeom prst="line">
              <a:avLst/>
            </a:prstGeom>
            <a:ln w="127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781143" y="2307772"/>
              <a:ext cx="159657" cy="362857"/>
            </a:xfrm>
            <a:prstGeom prst="line">
              <a:avLst/>
            </a:prstGeom>
            <a:ln w="127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/>
            <p:cNvSpPr/>
            <p:nvPr/>
          </p:nvSpPr>
          <p:spPr>
            <a:xfrm>
              <a:off x="7916408" y="2489199"/>
              <a:ext cx="54864" cy="5486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584983" y="2084295"/>
              <a:ext cx="36591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972175" y="2058241"/>
              <a:ext cx="468504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545762" y="738188"/>
              <a:ext cx="417208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634538" y="2041433"/>
              <a:ext cx="451405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7940675" y="2270125"/>
              <a:ext cx="263525" cy="260350"/>
            </a:xfrm>
            <a:custGeom>
              <a:avLst/>
              <a:gdLst>
                <a:gd name="connsiteX0" fmla="*/ 0 w 263525"/>
                <a:gd name="connsiteY0" fmla="*/ 0 h 260350"/>
                <a:gd name="connsiteX1" fmla="*/ 263525 w 263525"/>
                <a:gd name="connsiteY1" fmla="*/ 0 h 260350"/>
                <a:gd name="connsiteX2" fmla="*/ 263525 w 263525"/>
                <a:gd name="connsiteY2" fmla="*/ 260350 h 260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3525" h="260350">
                  <a:moveTo>
                    <a:pt x="0" y="0"/>
                  </a:moveTo>
                  <a:lnTo>
                    <a:pt x="263525" y="0"/>
                  </a:lnTo>
                  <a:lnTo>
                    <a:pt x="263525" y="260350"/>
                  </a:ln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448561" y="3865350"/>
            <a:ext cx="1892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  AB tại I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412850" y="4255075"/>
            <a:ext cx="1960966" cy="692615"/>
            <a:chOff x="2609850" y="1367368"/>
            <a:chExt cx="2614608" cy="923487"/>
          </a:xfrm>
        </p:grpSpPr>
        <p:sp>
          <p:nvSpPr>
            <p:cNvPr id="21" name="TextBox 20"/>
            <p:cNvSpPr txBox="1"/>
            <p:nvPr/>
          </p:nvSpPr>
          <p:spPr>
            <a:xfrm>
              <a:off x="2609850" y="1524000"/>
              <a:ext cx="1888550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IA = IB =</a:t>
              </a:r>
            </a:p>
          </p:txBody>
        </p:sp>
        <p:graphicFrame>
          <p:nvGraphicFramePr>
            <p:cNvPr id="22" name="Object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65381086"/>
                </p:ext>
              </p:extLst>
            </p:nvPr>
          </p:nvGraphicFramePr>
          <p:xfrm>
            <a:off x="4417510" y="1367368"/>
            <a:ext cx="806948" cy="923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3" name="Equation" r:id="rId3" imgW="291960" imgH="393480" progId="Equation.DSMT4">
                    <p:embed/>
                  </p:oleObj>
                </mc:Choice>
                <mc:Fallback>
                  <p:oleObj name="Equation" r:id="rId3" imgW="291960" imgH="3934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7510" y="1367368"/>
                          <a:ext cx="806948" cy="92348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" name="TextBox 23"/>
          <p:cNvSpPr txBox="1"/>
          <p:nvPr/>
        </p:nvSpPr>
        <p:spPr>
          <a:xfrm>
            <a:off x="4287201" y="4157086"/>
            <a:ext cx="3821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là đường trung trực của đoạn thẳng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AB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ight Brace 1"/>
          <p:cNvSpPr/>
          <p:nvPr/>
        </p:nvSpPr>
        <p:spPr>
          <a:xfrm>
            <a:off x="3321844" y="3900384"/>
            <a:ext cx="107156" cy="1103415"/>
          </a:xfrm>
          <a:prstGeom prst="rightBrace">
            <a:avLst>
              <a:gd name="adj1" fmla="val 36047"/>
              <a:gd name="adj2" fmla="val 47621"/>
            </a:avLst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/>
          </a:p>
        </p:txBody>
      </p:sp>
      <p:sp>
        <p:nvSpPr>
          <p:cNvPr id="3" name="Right Arrow 2"/>
          <p:cNvSpPr/>
          <p:nvPr/>
        </p:nvSpPr>
        <p:spPr>
          <a:xfrm>
            <a:off x="3828259" y="4275884"/>
            <a:ext cx="372221" cy="232332"/>
          </a:xfrm>
          <a:prstGeom prst="right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/>
          </a:p>
        </p:txBody>
      </p:sp>
      <p:sp>
        <p:nvSpPr>
          <p:cNvPr id="26" name="Right Arrow 25"/>
          <p:cNvSpPr/>
          <p:nvPr/>
        </p:nvSpPr>
        <p:spPr>
          <a:xfrm flipH="1">
            <a:off x="3695191" y="4276589"/>
            <a:ext cx="372221" cy="232332"/>
          </a:xfrm>
          <a:prstGeom prst="right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74094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  <p:bldP spid="2" grpId="0" animBg="1"/>
      <p:bldP spid="3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323851" y="384365"/>
            <a:ext cx="8299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2:</a:t>
            </a:r>
            <a:r>
              <a:rPr lang="en-US"/>
              <a:t> </a:t>
            </a:r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các hình vẽ sau, hình vẽ nào cho biết đường thẳng a là đường trung trực của đoạn thẳng MN?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6396463" y="1784995"/>
            <a:ext cx="1934815" cy="2080015"/>
            <a:chOff x="8528616" y="1236990"/>
            <a:chExt cx="2579753" cy="2773353"/>
          </a:xfrm>
        </p:grpSpPr>
        <p:grpSp>
          <p:nvGrpSpPr>
            <p:cNvPr id="51" name="Group 50"/>
            <p:cNvGrpSpPr/>
            <p:nvPr/>
          </p:nvGrpSpPr>
          <p:grpSpPr>
            <a:xfrm>
              <a:off x="8528616" y="1236990"/>
              <a:ext cx="2579753" cy="2237996"/>
              <a:chOff x="8528616" y="1236990"/>
              <a:chExt cx="2579753" cy="2237996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9827847" y="2042812"/>
                <a:ext cx="400109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9847877" y="1236990"/>
                <a:ext cx="464229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0746732" y="2044027"/>
                <a:ext cx="361637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9878472" y="3074877"/>
                <a:ext cx="412933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</a:p>
            </p:txBody>
          </p:sp>
          <p:grpSp>
            <p:nvGrpSpPr>
              <p:cNvPr id="18" name="Group 17"/>
              <p:cNvGrpSpPr/>
              <p:nvPr/>
            </p:nvGrpSpPr>
            <p:grpSpPr>
              <a:xfrm rot="16200000">
                <a:off x="8839200" y="1179991"/>
                <a:ext cx="1822450" cy="2443618"/>
                <a:chOff x="8750300" y="1630841"/>
                <a:chExt cx="1822450" cy="2443618"/>
              </a:xfrm>
            </p:grpSpPr>
            <p:cxnSp>
              <p:nvCxnSpPr>
                <p:cNvPr id="5" name="Straight Connector 4"/>
                <p:cNvCxnSpPr/>
                <p:nvPr/>
              </p:nvCxnSpPr>
              <p:spPr>
                <a:xfrm>
                  <a:off x="8750300" y="2971744"/>
                  <a:ext cx="1822450" cy="0"/>
                </a:xfrm>
                <a:prstGeom prst="line">
                  <a:avLst/>
                </a:prstGeom>
                <a:ln w="28575">
                  <a:solidFill>
                    <a:srgbClr val="0000FF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Straight Connector 5"/>
                <p:cNvCxnSpPr/>
                <p:nvPr/>
              </p:nvCxnSpPr>
              <p:spPr>
                <a:xfrm>
                  <a:off x="9683087" y="1630841"/>
                  <a:ext cx="0" cy="244361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/>
                <p:cNvCxnSpPr/>
                <p:nvPr/>
              </p:nvCxnSpPr>
              <p:spPr>
                <a:xfrm rot="5400000">
                  <a:off x="9147523" y="2932411"/>
                  <a:ext cx="210316" cy="55612"/>
                </a:xfrm>
                <a:prstGeom prst="line">
                  <a:avLst/>
                </a:prstGeom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/>
                <p:cNvCxnSpPr/>
                <p:nvPr/>
              </p:nvCxnSpPr>
              <p:spPr>
                <a:xfrm rot="5400000">
                  <a:off x="10163005" y="2931268"/>
                  <a:ext cx="205628" cy="62587"/>
                </a:xfrm>
                <a:prstGeom prst="line">
                  <a:avLst/>
                </a:prstGeom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Freeform 15"/>
                <p:cNvSpPr/>
                <p:nvPr/>
              </p:nvSpPr>
              <p:spPr>
                <a:xfrm>
                  <a:off x="9684189" y="2752101"/>
                  <a:ext cx="213559" cy="210986"/>
                </a:xfrm>
                <a:custGeom>
                  <a:avLst/>
                  <a:gdLst>
                    <a:gd name="connsiteX0" fmla="*/ 0 w 263525"/>
                    <a:gd name="connsiteY0" fmla="*/ 0 h 260350"/>
                    <a:gd name="connsiteX1" fmla="*/ 263525 w 263525"/>
                    <a:gd name="connsiteY1" fmla="*/ 0 h 260350"/>
                    <a:gd name="connsiteX2" fmla="*/ 263525 w 263525"/>
                    <a:gd name="connsiteY2" fmla="*/ 260350 h 26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63525" h="260350">
                      <a:moveTo>
                        <a:pt x="0" y="0"/>
                      </a:moveTo>
                      <a:lnTo>
                        <a:pt x="263525" y="0"/>
                      </a:lnTo>
                      <a:lnTo>
                        <a:pt x="263525" y="260350"/>
                      </a:lnTo>
                    </a:path>
                  </a:pathLst>
                </a:custGeom>
                <a:noFill/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</p:grpSp>
        <p:sp>
          <p:nvSpPr>
            <p:cNvPr id="52" name="TextBox 51"/>
            <p:cNvSpPr txBox="1"/>
            <p:nvPr/>
          </p:nvSpPr>
          <p:spPr>
            <a:xfrm>
              <a:off x="9359900" y="3517900"/>
              <a:ext cx="1143903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 3</a:t>
              </a: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4082321" y="1785144"/>
            <a:ext cx="1797115" cy="2057638"/>
            <a:chOff x="5612427" y="1304925"/>
            <a:chExt cx="2396153" cy="2743518"/>
          </a:xfrm>
        </p:grpSpPr>
        <p:grpSp>
          <p:nvGrpSpPr>
            <p:cNvPr id="44" name="Group 43"/>
            <p:cNvGrpSpPr/>
            <p:nvPr/>
          </p:nvGrpSpPr>
          <p:grpSpPr>
            <a:xfrm>
              <a:off x="5612427" y="1304925"/>
              <a:ext cx="2396153" cy="2217084"/>
              <a:chOff x="4675802" y="1971675"/>
              <a:chExt cx="2396153" cy="2217084"/>
            </a:xfrm>
          </p:grpSpPr>
          <p:grpSp>
            <p:nvGrpSpPr>
              <p:cNvPr id="23" name="Group 22"/>
              <p:cNvGrpSpPr/>
              <p:nvPr/>
            </p:nvGrpSpPr>
            <p:grpSpPr>
              <a:xfrm>
                <a:off x="4933950" y="1971675"/>
                <a:ext cx="1822450" cy="2217084"/>
                <a:chOff x="8750300" y="1857375"/>
                <a:chExt cx="1822450" cy="2217084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8750300" y="2971744"/>
                  <a:ext cx="1822450" cy="0"/>
                </a:xfrm>
                <a:prstGeom prst="line">
                  <a:avLst/>
                </a:prstGeom>
                <a:ln w="28575">
                  <a:solidFill>
                    <a:srgbClr val="0000FF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/>
                <p:cNvCxnSpPr/>
                <p:nvPr/>
              </p:nvCxnSpPr>
              <p:spPr>
                <a:xfrm rot="1620000" flipH="1">
                  <a:off x="9683087" y="1857375"/>
                  <a:ext cx="19713" cy="221708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/>
                <p:cNvCxnSpPr/>
                <p:nvPr/>
              </p:nvCxnSpPr>
              <p:spPr>
                <a:xfrm flipH="1">
                  <a:off x="9264650" y="2855059"/>
                  <a:ext cx="15838" cy="173891"/>
                </a:xfrm>
                <a:prstGeom prst="line">
                  <a:avLst/>
                </a:prstGeom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/>
                <p:cNvCxnSpPr/>
                <p:nvPr/>
              </p:nvCxnSpPr>
              <p:spPr>
                <a:xfrm flipH="1">
                  <a:off x="10226675" y="2859747"/>
                  <a:ext cx="70438" cy="188253"/>
                </a:xfrm>
                <a:prstGeom prst="line">
                  <a:avLst/>
                </a:prstGeom>
                <a:ln w="12700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8" name="TextBox 37"/>
              <p:cNvSpPr txBox="1"/>
              <p:nvPr/>
            </p:nvSpPr>
            <p:spPr>
              <a:xfrm>
                <a:off x="6659022" y="2722454"/>
                <a:ext cx="412933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4675802" y="3084840"/>
                <a:ext cx="464229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5636847" y="2776238"/>
                <a:ext cx="400109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6317607" y="2053552"/>
                <a:ext cx="361637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</p:grpSp>
        <p:sp>
          <p:nvSpPr>
            <p:cNvPr id="53" name="TextBox 52"/>
            <p:cNvSpPr txBox="1"/>
            <p:nvPr/>
          </p:nvSpPr>
          <p:spPr>
            <a:xfrm>
              <a:off x="5842000" y="3556000"/>
              <a:ext cx="1143903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 2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226411" y="1571121"/>
            <a:ext cx="1742346" cy="2027187"/>
            <a:chOff x="2075477" y="1510627"/>
            <a:chExt cx="2323128" cy="2702916"/>
          </a:xfrm>
        </p:grpSpPr>
        <p:grpSp>
          <p:nvGrpSpPr>
            <p:cNvPr id="50" name="Group 49"/>
            <p:cNvGrpSpPr/>
            <p:nvPr/>
          </p:nvGrpSpPr>
          <p:grpSpPr>
            <a:xfrm>
              <a:off x="2075477" y="1510627"/>
              <a:ext cx="2323128" cy="2134273"/>
              <a:chOff x="2075477" y="1510627"/>
              <a:chExt cx="2323128" cy="2134273"/>
            </a:xfrm>
          </p:grpSpPr>
          <p:grpSp>
            <p:nvGrpSpPr>
              <p:cNvPr id="31" name="Group 30"/>
              <p:cNvGrpSpPr/>
              <p:nvPr/>
            </p:nvGrpSpPr>
            <p:grpSpPr>
              <a:xfrm>
                <a:off x="2295525" y="1573691"/>
                <a:ext cx="1822450" cy="2071209"/>
                <a:chOff x="8750300" y="1630841"/>
                <a:chExt cx="1822450" cy="2071209"/>
              </a:xfrm>
            </p:grpSpPr>
            <p:cxnSp>
              <p:nvCxnSpPr>
                <p:cNvPr id="32" name="Straight Connector 31"/>
                <p:cNvCxnSpPr/>
                <p:nvPr/>
              </p:nvCxnSpPr>
              <p:spPr>
                <a:xfrm>
                  <a:off x="8750300" y="2971744"/>
                  <a:ext cx="1822450" cy="0"/>
                </a:xfrm>
                <a:prstGeom prst="line">
                  <a:avLst/>
                </a:prstGeom>
                <a:ln w="28575">
                  <a:solidFill>
                    <a:srgbClr val="0000FF"/>
                  </a:solidFill>
                  <a:headEnd type="oval" w="med" len="med"/>
                  <a:tailEnd type="oval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/>
                <p:cNvCxnSpPr/>
                <p:nvPr/>
              </p:nvCxnSpPr>
              <p:spPr>
                <a:xfrm>
                  <a:off x="9416387" y="1630841"/>
                  <a:ext cx="0" cy="2071209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Freeform 35"/>
                <p:cNvSpPr/>
                <p:nvPr/>
              </p:nvSpPr>
              <p:spPr>
                <a:xfrm>
                  <a:off x="9417489" y="2752101"/>
                  <a:ext cx="213559" cy="210986"/>
                </a:xfrm>
                <a:custGeom>
                  <a:avLst/>
                  <a:gdLst>
                    <a:gd name="connsiteX0" fmla="*/ 0 w 263525"/>
                    <a:gd name="connsiteY0" fmla="*/ 0 h 260350"/>
                    <a:gd name="connsiteX1" fmla="*/ 263525 w 263525"/>
                    <a:gd name="connsiteY1" fmla="*/ 0 h 260350"/>
                    <a:gd name="connsiteX2" fmla="*/ 263525 w 263525"/>
                    <a:gd name="connsiteY2" fmla="*/ 260350 h 260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63525" h="260350">
                      <a:moveTo>
                        <a:pt x="0" y="0"/>
                      </a:moveTo>
                      <a:lnTo>
                        <a:pt x="263525" y="0"/>
                      </a:lnTo>
                      <a:lnTo>
                        <a:pt x="263525" y="260350"/>
                      </a:lnTo>
                    </a:path>
                  </a:pathLst>
                </a:custGeom>
                <a:noFill/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sp>
            <p:nvSpPr>
              <p:cNvPr id="45" name="TextBox 44"/>
              <p:cNvSpPr txBox="1"/>
              <p:nvPr/>
            </p:nvSpPr>
            <p:spPr>
              <a:xfrm>
                <a:off x="3985672" y="2541478"/>
                <a:ext cx="412933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2075477" y="2570490"/>
                <a:ext cx="464229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2999732" y="1510627"/>
                <a:ext cx="361637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2652348" y="2881013"/>
                <a:ext cx="400109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</a:p>
            </p:txBody>
          </p:sp>
        </p:grpSp>
        <p:sp>
          <p:nvSpPr>
            <p:cNvPr id="54" name="TextBox 53"/>
            <p:cNvSpPr txBox="1"/>
            <p:nvPr/>
          </p:nvSpPr>
          <p:spPr>
            <a:xfrm>
              <a:off x="2387600" y="3721100"/>
              <a:ext cx="1143903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 1</a:t>
              </a:r>
            </a:p>
          </p:txBody>
        </p:sp>
      </p:grpSp>
      <p:sp>
        <p:nvSpPr>
          <p:cNvPr id="55" name="Oval 54"/>
          <p:cNvSpPr/>
          <p:nvPr/>
        </p:nvSpPr>
        <p:spPr>
          <a:xfrm>
            <a:off x="6924675" y="3409950"/>
            <a:ext cx="933450" cy="5715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19829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5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5134" y="755233"/>
            <a:ext cx="296908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endParaRPr lang="en-US" sz="3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287860" y="1764677"/>
            <a:ext cx="2424113" cy="3589734"/>
            <a:chOff x="8077200" y="522288"/>
            <a:chExt cx="3232150" cy="478631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7200" y="1041400"/>
              <a:ext cx="3232150" cy="3232150"/>
            </a:xfrm>
            <a:prstGeom prst="rect">
              <a:avLst/>
            </a:prstGeom>
          </p:spPr>
        </p:pic>
        <p:grpSp>
          <p:nvGrpSpPr>
            <p:cNvPr id="6" name="Group 5"/>
            <p:cNvGrpSpPr/>
            <p:nvPr/>
          </p:nvGrpSpPr>
          <p:grpSpPr>
            <a:xfrm>
              <a:off x="8096250" y="522288"/>
              <a:ext cx="3200400" cy="4786312"/>
              <a:chOff x="6330950" y="738188"/>
              <a:chExt cx="3200400" cy="4786312"/>
            </a:xfrm>
          </p:grpSpPr>
          <p:cxnSp>
            <p:nvCxnSpPr>
              <p:cNvPr id="7" name="Straight Connector 6"/>
              <p:cNvCxnSpPr/>
              <p:nvPr/>
            </p:nvCxnSpPr>
            <p:spPr>
              <a:xfrm flipV="1">
                <a:off x="6330950" y="2497138"/>
                <a:ext cx="3200400" cy="9525"/>
              </a:xfrm>
              <a:prstGeom prst="line">
                <a:avLst/>
              </a:prstGeom>
              <a:ln w="28575">
                <a:solidFill>
                  <a:srgbClr val="0000FF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>
                <a:off x="7942428" y="922854"/>
                <a:ext cx="47457" cy="4601646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 flipH="1">
                <a:off x="6749143" y="2351314"/>
                <a:ext cx="159657" cy="362857"/>
              </a:xfrm>
              <a:prstGeom prst="line">
                <a:avLst/>
              </a:prstGeom>
              <a:ln w="1270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H="1">
                <a:off x="6836229" y="2365829"/>
                <a:ext cx="159657" cy="362857"/>
              </a:xfrm>
              <a:prstGeom prst="line">
                <a:avLst/>
              </a:prstGeom>
              <a:ln w="1270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 flipH="1">
                <a:off x="8694057" y="2293257"/>
                <a:ext cx="159657" cy="362857"/>
              </a:xfrm>
              <a:prstGeom prst="line">
                <a:avLst/>
              </a:prstGeom>
              <a:ln w="1270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H="1">
                <a:off x="8781143" y="2307772"/>
                <a:ext cx="159657" cy="362857"/>
              </a:xfrm>
              <a:prstGeom prst="line">
                <a:avLst/>
              </a:prstGeom>
              <a:ln w="1270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Oval 12"/>
              <p:cNvSpPr/>
              <p:nvPr/>
            </p:nvSpPr>
            <p:spPr>
              <a:xfrm>
                <a:off x="7916408" y="2489199"/>
                <a:ext cx="54864" cy="54864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7653337" y="738188"/>
                <a:ext cx="374461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b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</a:p>
            </p:txBody>
          </p:sp>
          <p:sp>
            <p:nvSpPr>
              <p:cNvPr id="18" name="Freeform 17"/>
              <p:cNvSpPr/>
              <p:nvPr/>
            </p:nvSpPr>
            <p:spPr>
              <a:xfrm>
                <a:off x="7940675" y="2251073"/>
                <a:ext cx="263525" cy="260350"/>
              </a:xfrm>
              <a:custGeom>
                <a:avLst/>
                <a:gdLst>
                  <a:gd name="connsiteX0" fmla="*/ 0 w 263525"/>
                  <a:gd name="connsiteY0" fmla="*/ 0 h 260350"/>
                  <a:gd name="connsiteX1" fmla="*/ 263525 w 263525"/>
                  <a:gd name="connsiteY1" fmla="*/ 0 h 260350"/>
                  <a:gd name="connsiteX2" fmla="*/ 263525 w 263525"/>
                  <a:gd name="connsiteY2" fmla="*/ 260350 h 260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3525" h="260350">
                    <a:moveTo>
                      <a:pt x="0" y="0"/>
                    </a:moveTo>
                    <a:lnTo>
                      <a:pt x="263525" y="0"/>
                    </a:lnTo>
                    <a:lnTo>
                      <a:pt x="263525" y="260350"/>
                    </a:lnTo>
                  </a:path>
                </a:pathLst>
              </a:custGeom>
              <a:noFill/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</p:grpSp>
      <p:grpSp>
        <p:nvGrpSpPr>
          <p:cNvPr id="40" name="Group 39"/>
          <p:cNvGrpSpPr/>
          <p:nvPr/>
        </p:nvGrpSpPr>
        <p:grpSpPr>
          <a:xfrm>
            <a:off x="3901168" y="1866904"/>
            <a:ext cx="1905000" cy="2261507"/>
            <a:chOff x="4521200" y="1467757"/>
            <a:chExt cx="2540000" cy="3015343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21200" y="2286000"/>
              <a:ext cx="2540000" cy="1778000"/>
            </a:xfrm>
            <a:prstGeom prst="rect">
              <a:avLst/>
            </a:prstGeom>
          </p:spPr>
        </p:pic>
        <p:grpSp>
          <p:nvGrpSpPr>
            <p:cNvPr id="25" name="Group 24"/>
            <p:cNvGrpSpPr/>
            <p:nvPr/>
          </p:nvGrpSpPr>
          <p:grpSpPr>
            <a:xfrm>
              <a:off x="4813300" y="1467757"/>
              <a:ext cx="1974850" cy="3015343"/>
              <a:chOff x="6972300" y="870857"/>
              <a:chExt cx="1974850" cy="3015343"/>
            </a:xfrm>
          </p:grpSpPr>
          <p:cxnSp>
            <p:nvCxnSpPr>
              <p:cNvPr id="26" name="Straight Connector 25"/>
              <p:cNvCxnSpPr/>
              <p:nvPr/>
            </p:nvCxnSpPr>
            <p:spPr>
              <a:xfrm>
                <a:off x="6972300" y="2525486"/>
                <a:ext cx="1974850" cy="0"/>
              </a:xfrm>
              <a:prstGeom prst="line">
                <a:avLst/>
              </a:prstGeom>
              <a:ln w="28575">
                <a:solidFill>
                  <a:srgbClr val="FFFF00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7939315" y="870857"/>
                <a:ext cx="0" cy="3015343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H="1">
                <a:off x="7403193" y="2357664"/>
                <a:ext cx="159657" cy="362857"/>
              </a:xfrm>
              <a:prstGeom prst="line">
                <a:avLst/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flipH="1">
                <a:off x="7477579" y="2353129"/>
                <a:ext cx="159657" cy="362857"/>
              </a:xfrm>
              <a:prstGeom prst="line">
                <a:avLst/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H="1">
                <a:off x="8255907" y="2363107"/>
                <a:ext cx="159657" cy="362857"/>
              </a:xfrm>
              <a:prstGeom prst="line">
                <a:avLst/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flipH="1">
                <a:off x="8317593" y="2383972"/>
                <a:ext cx="159657" cy="362857"/>
              </a:xfrm>
              <a:prstGeom prst="line">
                <a:avLst/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Oval 31"/>
              <p:cNvSpPr/>
              <p:nvPr/>
            </p:nvSpPr>
            <p:spPr>
              <a:xfrm>
                <a:off x="7916408" y="2489199"/>
                <a:ext cx="54864" cy="54864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37" name="Freeform 36"/>
              <p:cNvSpPr/>
              <p:nvPr/>
            </p:nvSpPr>
            <p:spPr>
              <a:xfrm>
                <a:off x="7940675" y="2270125"/>
                <a:ext cx="263525" cy="260350"/>
              </a:xfrm>
              <a:custGeom>
                <a:avLst/>
                <a:gdLst>
                  <a:gd name="connsiteX0" fmla="*/ 0 w 263525"/>
                  <a:gd name="connsiteY0" fmla="*/ 0 h 260350"/>
                  <a:gd name="connsiteX1" fmla="*/ 263525 w 263525"/>
                  <a:gd name="connsiteY1" fmla="*/ 0 h 260350"/>
                  <a:gd name="connsiteX2" fmla="*/ 263525 w 263525"/>
                  <a:gd name="connsiteY2" fmla="*/ 260350 h 260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3525" h="260350">
                    <a:moveTo>
                      <a:pt x="0" y="0"/>
                    </a:moveTo>
                    <a:lnTo>
                      <a:pt x="263525" y="0"/>
                    </a:lnTo>
                    <a:lnTo>
                      <a:pt x="263525" y="260350"/>
                    </a:lnTo>
                  </a:path>
                </a:pathLst>
              </a:custGeom>
              <a:no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</p:grpSp>
      <p:grpSp>
        <p:nvGrpSpPr>
          <p:cNvPr id="60" name="Group 59"/>
          <p:cNvGrpSpPr/>
          <p:nvPr/>
        </p:nvGrpSpPr>
        <p:grpSpPr>
          <a:xfrm>
            <a:off x="600075" y="1951434"/>
            <a:ext cx="2819400" cy="3401616"/>
            <a:chOff x="800100" y="1458912"/>
            <a:chExt cx="3759200" cy="4535488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21" r="20001"/>
            <a:stretch/>
          </p:blipFill>
          <p:spPr>
            <a:xfrm>
              <a:off x="800100" y="1458912"/>
              <a:ext cx="3759200" cy="3686175"/>
            </a:xfrm>
            <a:prstGeom prst="rect">
              <a:avLst/>
            </a:prstGeom>
          </p:spPr>
        </p:pic>
        <p:grpSp>
          <p:nvGrpSpPr>
            <p:cNvPr id="42" name="Group 41"/>
            <p:cNvGrpSpPr/>
            <p:nvPr/>
          </p:nvGrpSpPr>
          <p:grpSpPr>
            <a:xfrm>
              <a:off x="1722120" y="1524000"/>
              <a:ext cx="1943100" cy="4470400"/>
              <a:chOff x="6967220" y="431800"/>
              <a:chExt cx="1943100" cy="4470400"/>
            </a:xfrm>
          </p:grpSpPr>
          <p:cxnSp>
            <p:nvCxnSpPr>
              <p:cNvPr id="43" name="Straight Connector 42"/>
              <p:cNvCxnSpPr/>
              <p:nvPr/>
            </p:nvCxnSpPr>
            <p:spPr>
              <a:xfrm>
                <a:off x="6967220" y="2534920"/>
                <a:ext cx="1943100" cy="0"/>
              </a:xfrm>
              <a:prstGeom prst="line">
                <a:avLst/>
              </a:prstGeom>
              <a:ln w="28575">
                <a:solidFill>
                  <a:srgbClr val="FFFF00"/>
                </a:solidFill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H="1">
                <a:off x="7913915" y="431800"/>
                <a:ext cx="99785" cy="447040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flipH="1">
                <a:off x="7293429" y="2342969"/>
                <a:ext cx="159657" cy="362857"/>
              </a:xfrm>
              <a:prstGeom prst="line">
                <a:avLst/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flipH="1">
                <a:off x="8419737" y="2361837"/>
                <a:ext cx="159657" cy="362857"/>
              </a:xfrm>
              <a:prstGeom prst="line">
                <a:avLst/>
              </a:prstGeom>
              <a:ln w="127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Oval 48"/>
              <p:cNvSpPr/>
              <p:nvPr/>
            </p:nvSpPr>
            <p:spPr>
              <a:xfrm>
                <a:off x="7916408" y="2489199"/>
                <a:ext cx="54864" cy="54864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4" name="Freeform 53"/>
              <p:cNvSpPr/>
              <p:nvPr/>
            </p:nvSpPr>
            <p:spPr>
              <a:xfrm>
                <a:off x="7940675" y="2270125"/>
                <a:ext cx="263525" cy="260350"/>
              </a:xfrm>
              <a:custGeom>
                <a:avLst/>
                <a:gdLst>
                  <a:gd name="connsiteX0" fmla="*/ 0 w 263525"/>
                  <a:gd name="connsiteY0" fmla="*/ 0 h 260350"/>
                  <a:gd name="connsiteX1" fmla="*/ 263525 w 263525"/>
                  <a:gd name="connsiteY1" fmla="*/ 0 h 260350"/>
                  <a:gd name="connsiteX2" fmla="*/ 263525 w 263525"/>
                  <a:gd name="connsiteY2" fmla="*/ 260350 h 260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3525" h="260350">
                    <a:moveTo>
                      <a:pt x="0" y="0"/>
                    </a:moveTo>
                    <a:lnTo>
                      <a:pt x="263525" y="0"/>
                    </a:lnTo>
                    <a:lnTo>
                      <a:pt x="263525" y="260350"/>
                    </a:lnTo>
                  </a:path>
                </a:pathLst>
              </a:custGeom>
              <a:no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rgbClr val="FFFF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8066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5" name="Picture 11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919" y="5074444"/>
            <a:ext cx="1253729" cy="658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462" y="4473183"/>
            <a:ext cx="1633538" cy="772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9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626" y="3586163"/>
            <a:ext cx="4539853" cy="175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454" y="1547812"/>
            <a:ext cx="1373981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0" y="1902619"/>
            <a:ext cx="1368029" cy="77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ov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754" y="1110858"/>
            <a:ext cx="1589484" cy="969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622" y="1699022"/>
            <a:ext cx="3875484" cy="2241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ov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4" y="3244458"/>
            <a:ext cx="2665810" cy="1026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90800" y="381000"/>
            <a:ext cx="38908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BÀI HỌC</a:t>
            </a:r>
            <a:endParaRPr lang="en-US" sz="3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9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558800"/>
            <a:ext cx="50270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TỰ HỌC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38300" y="2514600"/>
            <a:ext cx="667041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endParaRPr lang="en-US" sz="30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17, 18, 19/SGK - 87</a:t>
            </a:r>
            <a:endParaRPr lang="en-US" sz="3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91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305</TotalTime>
  <Words>444</Words>
  <Application>Microsoft Office PowerPoint</Application>
  <PresentationFormat>On-screen Show (4:3)</PresentationFormat>
  <Paragraphs>95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</cp:lastModifiedBy>
  <cp:revision>65</cp:revision>
  <cp:lastPrinted>2017-08-22T14:45:14Z</cp:lastPrinted>
  <dcterms:created xsi:type="dcterms:W3CDTF">2017-08-19T00:17:20Z</dcterms:created>
  <dcterms:modified xsi:type="dcterms:W3CDTF">2017-08-23T03:05:59Z</dcterms:modified>
</cp:coreProperties>
</file>