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6" r:id="rId2"/>
    <p:sldId id="295" r:id="rId3"/>
    <p:sldId id="297" r:id="rId4"/>
    <p:sldId id="288" r:id="rId5"/>
    <p:sldId id="287" r:id="rId6"/>
    <p:sldId id="284" r:id="rId7"/>
    <p:sldId id="290" r:id="rId8"/>
    <p:sldId id="289" r:id="rId9"/>
    <p:sldId id="291" r:id="rId10"/>
    <p:sldId id="299" r:id="rId11"/>
    <p:sldId id="292" r:id="rId12"/>
    <p:sldId id="301" r:id="rId13"/>
    <p:sldId id="285" r:id="rId14"/>
    <p:sldId id="300" r:id="rId15"/>
  </p:sldIdLst>
  <p:sldSz cx="12192000" cy="6858000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147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6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295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440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307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007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141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471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325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383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234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08630-BFAF-4E90-930A-EE4AD5643FAA}" type="datetimeFigureOut">
              <a:rPr lang="en-US" smtClean="0"/>
              <a:t>10/1/2020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7C104-A59D-44C3-8170-C4B18C8ABE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986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B4BBE8-E25D-4B6B-A040-03337C491F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721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6119" y="56493"/>
            <a:ext cx="10623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* Strong form and weak form of pronouns: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713675"/>
              </p:ext>
            </p:extLst>
          </p:nvPr>
        </p:nvGraphicFramePr>
        <p:xfrm>
          <a:off x="926117" y="812801"/>
          <a:ext cx="9674149" cy="57684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68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3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2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42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PRONOUNS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WEAK FORM</a:t>
                      </a:r>
                      <a:endParaRPr lang="en-US" sz="24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STRONG FORM</a:t>
                      </a:r>
                      <a:endParaRPr lang="en-US" sz="24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9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You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 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jə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ju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:/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4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He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/i/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/hi:/</a:t>
                      </a:r>
                      <a:endParaRPr lang="en-US" sz="24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34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She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ʃi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/ʃi:/</a:t>
                      </a:r>
                      <a:endParaRPr lang="en-US" sz="24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7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We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wi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wi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:/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4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Me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/mi/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/mi:/</a:t>
                      </a:r>
                      <a:endParaRPr lang="en-US" sz="24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1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Him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ɪm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hɪm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4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Her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ər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/hɜ:r/</a:t>
                      </a:r>
                      <a:endParaRPr lang="en-US" sz="24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Us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əs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/ ʌs/</a:t>
                      </a:r>
                      <a:endParaRPr lang="en-US" sz="24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92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Them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ðəm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/ ðem/</a:t>
                      </a:r>
                      <a:endParaRPr lang="en-US" sz="24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50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Your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jər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/ jʊr/</a:t>
                      </a:r>
                      <a:endParaRPr lang="en-US" sz="24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3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His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ɪz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2060"/>
                          </a:solidFill>
                          <a:effectLst/>
                        </a:rPr>
                        <a:t>/hɪz/</a:t>
                      </a:r>
                      <a:endParaRPr lang="en-US" sz="2400" b="1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5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Hers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ɜ:rz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2400" b="1" dirty="0" err="1">
                          <a:solidFill>
                            <a:srgbClr val="002060"/>
                          </a:solidFill>
                          <a:effectLst/>
                        </a:rPr>
                        <a:t>hɜ:rz</a:t>
                      </a:r>
                      <a:r>
                        <a:rPr lang="en-US" sz="24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endParaRPr lang="en-US" sz="24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57150" marT="9525" marB="9525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267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6119" y="56493"/>
            <a:ext cx="10623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Listen and repeat, paying attention to the difference in the underlined pronouns. Circle the pronouns that sound strong.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899157" y="1279733"/>
            <a:ext cx="10677379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Can you come and give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 hand? …………</a:t>
            </a: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B: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OK. Wait for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</a:t>
            </a:r>
          </a:p>
          <a:p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Did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come to the party last night?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……………………….</a:t>
            </a: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B: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Yes. But I didn’t see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…………………………….</a:t>
            </a:r>
          </a:p>
          <a:p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Look - it’s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</a:t>
            </a: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B: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Where? I can’t see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</a:t>
            </a:r>
          </a:p>
          <a:p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A: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They told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to go this way.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…………………………………..</a:t>
            </a:r>
          </a:p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B: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Well, they didn’t tell </a:t>
            </a:r>
            <a:r>
              <a:rPr lang="en-US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………………………………………….</a:t>
            </a:r>
          </a:p>
        </p:txBody>
      </p:sp>
      <p:sp>
        <p:nvSpPr>
          <p:cNvPr id="5" name="Rectangle 4"/>
          <p:cNvSpPr/>
          <p:nvPr/>
        </p:nvSpPr>
        <p:spPr>
          <a:xfrm>
            <a:off x="7541777" y="1279732"/>
            <a:ext cx="920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58621" y="1692693"/>
            <a:ext cx="1088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33607" y="5053493"/>
            <a:ext cx="920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09669" y="4261139"/>
            <a:ext cx="920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980555" y="2520713"/>
            <a:ext cx="9204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4393" y="5562756"/>
            <a:ext cx="1088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35257" y="3826058"/>
            <a:ext cx="1088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29518" y="2933674"/>
            <a:ext cx="1088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strong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11 Track 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85884" y="11840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86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353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1DF0B63-AE75-4DFA-AED7-FA5CA37BC00E}"/>
              </a:ext>
            </a:extLst>
          </p:cNvPr>
          <p:cNvSpPr txBox="1"/>
          <p:nvPr/>
        </p:nvSpPr>
        <p:spPr>
          <a:xfrm>
            <a:off x="198781" y="159026"/>
            <a:ext cx="106945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5a. Listen and mark the underlined words as W( weak) or S ( strong).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18038C-6A5A-40BC-BEBA-1B2D3649F846}"/>
              </a:ext>
            </a:extLst>
          </p:cNvPr>
          <p:cNvSpPr/>
          <p:nvPr/>
        </p:nvSpPr>
        <p:spPr>
          <a:xfrm>
            <a:off x="198781" y="779936"/>
            <a:ext cx="1151613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--Example--:</a:t>
            </a:r>
          </a:p>
          <a:p>
            <a:r>
              <a:rPr lang="en-US" sz="2400" dirty="0">
                <a:solidFill>
                  <a:srgbClr val="00B0F0"/>
                </a:solidFill>
              </a:rPr>
              <a:t>A: Are you going to talk to him (</a:t>
            </a:r>
            <a:r>
              <a:rPr lang="en-US" sz="2400" dirty="0">
                <a:solidFill>
                  <a:srgbClr val="FF0000"/>
                </a:solidFill>
              </a:rPr>
              <a:t>W</a:t>
            </a:r>
            <a:r>
              <a:rPr lang="en-US" sz="2400" dirty="0">
                <a:solidFill>
                  <a:srgbClr val="00B0F0"/>
                </a:solidFill>
              </a:rPr>
              <a:t>)?</a:t>
            </a:r>
          </a:p>
          <a:p>
            <a:r>
              <a:rPr lang="en-US" sz="2400" dirty="0">
                <a:solidFill>
                  <a:srgbClr val="00B0F0"/>
                </a:solidFill>
              </a:rPr>
              <a:t>B: No, I think he (S) should talk to me (</a:t>
            </a:r>
            <a:r>
              <a:rPr lang="en-US" sz="2400" dirty="0">
                <a:solidFill>
                  <a:srgbClr val="FF0000"/>
                </a:solidFill>
              </a:rPr>
              <a:t>S</a:t>
            </a:r>
            <a:r>
              <a:rPr lang="en-US" sz="2400" dirty="0">
                <a:solidFill>
                  <a:srgbClr val="00B0F0"/>
                </a:solidFill>
              </a:rPr>
              <a:t>) first.</a:t>
            </a:r>
          </a:p>
          <a:p>
            <a:r>
              <a:rPr lang="en-US" sz="2400" dirty="0"/>
              <a:t>1.A: Is he (___) there?  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B: No. Everybody else is, but he’s (___) gone home!</a:t>
            </a:r>
          </a:p>
          <a:p>
            <a:endParaRPr lang="en-US" sz="2400" dirty="0"/>
          </a:p>
          <a:p>
            <a:r>
              <a:rPr lang="en-US" sz="2400" dirty="0"/>
              <a:t>2.A: Do you know that woman? </a:t>
            </a:r>
          </a:p>
          <a:p>
            <a:r>
              <a:rPr lang="en-US" sz="2400" dirty="0"/>
              <a:t>B: Her (___)? </a:t>
            </a:r>
            <a:r>
              <a:rPr lang="en-US" sz="2400" dirty="0" err="1"/>
              <a:t>Er</a:t>
            </a:r>
            <a:r>
              <a:rPr lang="en-US" sz="2400" dirty="0"/>
              <a:t>… No. I don’t recognize her (___). </a:t>
            </a:r>
          </a:p>
          <a:p>
            <a:endParaRPr lang="en-US" sz="2400" dirty="0"/>
          </a:p>
          <a:p>
            <a:r>
              <a:rPr lang="en-US" sz="2400" dirty="0"/>
              <a:t>3.A: I’m afraid we (W) can’t stay any longer.</a:t>
            </a:r>
          </a:p>
          <a:p>
            <a:r>
              <a:rPr lang="en-US" sz="2400" dirty="0"/>
              <a:t>B: What do you mean ‘we’ (___)? I’ve (___) got plenty of time.</a:t>
            </a:r>
          </a:p>
          <a:p>
            <a:endParaRPr lang="en-US" sz="2400" dirty="0"/>
          </a:p>
          <a:p>
            <a:r>
              <a:rPr lang="en-US" sz="2400" dirty="0"/>
              <a:t>4.A: Look! Everybody’s leaving.</a:t>
            </a:r>
          </a:p>
          <a:p>
            <a:r>
              <a:rPr lang="en-US" sz="2400" dirty="0"/>
              <a:t>B: What about us (___)? Shall we (___) go, too?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30E24C-D3C7-429E-B99C-B25280853BBB}"/>
              </a:ext>
            </a:extLst>
          </p:cNvPr>
          <p:cNvSpPr/>
          <p:nvPr/>
        </p:nvSpPr>
        <p:spPr>
          <a:xfrm>
            <a:off x="198781" y="6154682"/>
            <a:ext cx="103612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5b. Work in pairs. </a:t>
            </a:r>
            <a:r>
              <a:rPr lang="en-US" sz="2400" dirty="0" err="1"/>
              <a:t>Practise</a:t>
            </a:r>
            <a:r>
              <a:rPr lang="en-US" sz="2400" dirty="0"/>
              <a:t> the exchanges above.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730BDA-DB87-4EE9-9AFA-EB4D9C466968}"/>
              </a:ext>
            </a:extLst>
          </p:cNvPr>
          <p:cNvSpPr txBox="1"/>
          <p:nvPr/>
        </p:nvSpPr>
        <p:spPr>
          <a:xfrm>
            <a:off x="1662545" y="1965367"/>
            <a:ext cx="103315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EE957-7787-4129-B993-91EBBEE4C3EA}"/>
              </a:ext>
            </a:extLst>
          </p:cNvPr>
          <p:cNvSpPr txBox="1"/>
          <p:nvPr/>
        </p:nvSpPr>
        <p:spPr>
          <a:xfrm>
            <a:off x="4607625" y="2273144"/>
            <a:ext cx="2375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AD73E9-FD55-455A-93C0-DAADE696FD2C}"/>
              </a:ext>
            </a:extLst>
          </p:cNvPr>
          <p:cNvSpPr txBox="1"/>
          <p:nvPr/>
        </p:nvSpPr>
        <p:spPr>
          <a:xfrm>
            <a:off x="1318161" y="3365775"/>
            <a:ext cx="6887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14A0D-8A39-45E8-B20B-AD9265F931F4}"/>
              </a:ext>
            </a:extLst>
          </p:cNvPr>
          <p:cNvSpPr txBox="1"/>
          <p:nvPr/>
        </p:nvSpPr>
        <p:spPr>
          <a:xfrm>
            <a:off x="5876700" y="3376753"/>
            <a:ext cx="27411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AF7F4E-BF92-4ABE-AA27-3A8B5E167813}"/>
              </a:ext>
            </a:extLst>
          </p:cNvPr>
          <p:cNvSpPr txBox="1"/>
          <p:nvPr/>
        </p:nvSpPr>
        <p:spPr>
          <a:xfrm>
            <a:off x="3859480" y="4489786"/>
            <a:ext cx="14106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3974B0-CE00-44C1-8404-9BFD28CF1006}"/>
              </a:ext>
            </a:extLst>
          </p:cNvPr>
          <p:cNvSpPr txBox="1"/>
          <p:nvPr/>
        </p:nvSpPr>
        <p:spPr>
          <a:xfrm>
            <a:off x="5263149" y="4489786"/>
            <a:ext cx="14106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F0FB23-6546-46E1-B9F7-7B398D2B5029}"/>
              </a:ext>
            </a:extLst>
          </p:cNvPr>
          <p:cNvSpPr txBox="1"/>
          <p:nvPr/>
        </p:nvSpPr>
        <p:spPr>
          <a:xfrm>
            <a:off x="2743201" y="5545783"/>
            <a:ext cx="17669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A7A933-0D98-44D3-AFBA-D6294219264E}"/>
              </a:ext>
            </a:extLst>
          </p:cNvPr>
          <p:cNvSpPr txBox="1"/>
          <p:nvPr/>
        </p:nvSpPr>
        <p:spPr>
          <a:xfrm>
            <a:off x="4619499" y="5544801"/>
            <a:ext cx="27411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W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87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457951" y="6356353"/>
            <a:ext cx="2057400" cy="365125"/>
          </a:xfrm>
        </p:spPr>
        <p:txBody>
          <a:bodyPr/>
          <a:lstStyle/>
          <a:p>
            <a:fld id="{A397C43D-27AD-4A3D-8DEC-66A95DD9E4BC}" type="slidenum">
              <a:rPr lang="en-GB" smtClean="0"/>
              <a:t>13</a:t>
            </a:fld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A3DAC5-E052-45C2-8026-15762BFF1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2"/>
            <a:ext cx="12192000" cy="68452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B053BB-31FA-4D44-8B02-3DCD34C5A7AC}"/>
              </a:ext>
            </a:extLst>
          </p:cNvPr>
          <p:cNvSpPr txBox="1"/>
          <p:nvPr/>
        </p:nvSpPr>
        <p:spPr>
          <a:xfrm>
            <a:off x="2932045" y="325926"/>
            <a:ext cx="6755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kern="10" dirty="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Rockwell Extra Bold" panose="02060903040505020403" pitchFamily="18" charset="0"/>
                <a:cs typeface="Times New Roman" panose="02020603050405020304" pitchFamily="18" charset="0"/>
              </a:rPr>
              <a:t>HOME ASSIGNMENTS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FE38-CBC9-4BC6-AADC-A52241067901}"/>
              </a:ext>
            </a:extLst>
          </p:cNvPr>
          <p:cNvSpPr/>
          <p:nvPr/>
        </p:nvSpPr>
        <p:spPr>
          <a:xfrm>
            <a:off x="1321078" y="1859340"/>
            <a:ext cx="997722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-Practice pronouncing strong form and weak form of pronouns.</a:t>
            </a:r>
          </a:p>
          <a:p>
            <a:r>
              <a:rPr lang="en-US" sz="3200" dirty="0"/>
              <a:t>- Write 6 sentences about one of the cities you have been to, using the adjectives in today’s lesson as many as possible.</a:t>
            </a:r>
          </a:p>
        </p:txBody>
      </p:sp>
    </p:spTree>
    <p:extLst>
      <p:ext uri="{BB962C8B-B14F-4D97-AF65-F5344CB8AC3E}">
        <p14:creationId xmlns:p14="http://schemas.microsoft.com/office/powerpoint/2010/main" val="1171014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803FA0-CDDC-4606-ACE2-DB360CE76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277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3503712" y="2780929"/>
            <a:ext cx="5181965" cy="2795659"/>
            <a:chOff x="2294917" y="2751433"/>
            <a:chExt cx="3886474" cy="2795659"/>
          </a:xfrm>
          <a:solidFill>
            <a:srgbClr val="00B050"/>
          </a:solidFill>
        </p:grpSpPr>
        <p:cxnSp>
          <p:nvCxnSpPr>
            <p:cNvPr id="33" name="Straight Arrow Connector 32"/>
            <p:cNvCxnSpPr/>
            <p:nvPr/>
          </p:nvCxnSpPr>
          <p:spPr>
            <a:xfrm flipV="1">
              <a:off x="4887205" y="3188126"/>
              <a:ext cx="940020" cy="367317"/>
            </a:xfrm>
            <a:prstGeom prst="straightConnector1">
              <a:avLst/>
            </a:prstGeom>
            <a:grpFill/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cxnSpLocks/>
            </p:cNvCxnSpPr>
            <p:nvPr/>
          </p:nvCxnSpPr>
          <p:spPr>
            <a:xfrm>
              <a:off x="5337768" y="4106932"/>
              <a:ext cx="843623" cy="0"/>
            </a:xfrm>
            <a:prstGeom prst="straightConnector1">
              <a:avLst/>
            </a:prstGeom>
            <a:grpFill/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2755916" y="4551007"/>
              <a:ext cx="820400" cy="648697"/>
            </a:xfrm>
            <a:prstGeom prst="straightConnector1">
              <a:avLst/>
            </a:prstGeom>
            <a:grpFill/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 flipH="1" flipV="1">
              <a:off x="2294917" y="4323216"/>
              <a:ext cx="691382" cy="51247"/>
            </a:xfrm>
            <a:prstGeom prst="straightConnector1">
              <a:avLst/>
            </a:prstGeom>
            <a:grpFill/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/>
            <p:cNvCxnSpPr/>
            <p:nvPr/>
          </p:nvCxnSpPr>
          <p:spPr>
            <a:xfrm flipH="1" flipV="1">
              <a:off x="2640608" y="3543520"/>
              <a:ext cx="663201" cy="271871"/>
            </a:xfrm>
            <a:prstGeom prst="straightConnector1">
              <a:avLst/>
            </a:prstGeom>
            <a:grpFill/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4314912" y="4701609"/>
              <a:ext cx="0" cy="845483"/>
            </a:xfrm>
            <a:prstGeom prst="straightConnector1">
              <a:avLst/>
            </a:prstGeom>
            <a:grpFill/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5120769" y="4551007"/>
              <a:ext cx="706456" cy="648697"/>
            </a:xfrm>
            <a:prstGeom prst="straightConnector1">
              <a:avLst/>
            </a:prstGeom>
            <a:grpFill/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2" idx="6"/>
            </p:cNvCxnSpPr>
            <p:nvPr/>
          </p:nvCxnSpPr>
          <p:spPr>
            <a:xfrm flipV="1">
              <a:off x="4314912" y="2796097"/>
              <a:ext cx="83781" cy="392029"/>
            </a:xfrm>
            <a:prstGeom prst="straightConnector1">
              <a:avLst/>
            </a:prstGeom>
            <a:grpFill/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flipH="1" flipV="1">
              <a:off x="3118094" y="2751433"/>
              <a:ext cx="616983" cy="804010"/>
            </a:xfrm>
            <a:prstGeom prst="straightConnector1">
              <a:avLst/>
            </a:prstGeom>
            <a:grpFill/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7-Point Star 1"/>
            <p:cNvSpPr/>
            <p:nvPr/>
          </p:nvSpPr>
          <p:spPr>
            <a:xfrm>
              <a:off x="2905696" y="3188126"/>
              <a:ext cx="2818432" cy="1854546"/>
            </a:xfrm>
            <a:prstGeom prst="star7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0" rtlCol="0" anchor="ctr"/>
            <a:lstStyle/>
            <a:p>
              <a:pPr algn="ctr"/>
              <a:r>
                <a:rPr lang="en-US" sz="3200" b="1" dirty="0">
                  <a:ln w="12700"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Adjectives</a:t>
              </a:r>
            </a:p>
          </p:txBody>
        </p:sp>
      </p:grpSp>
      <p:sp>
        <p:nvSpPr>
          <p:cNvPr id="10" name="Oval 9"/>
          <p:cNvSpPr/>
          <p:nvPr/>
        </p:nvSpPr>
        <p:spPr>
          <a:xfrm>
            <a:off x="5045104" y="1693428"/>
            <a:ext cx="3168352" cy="1080120"/>
          </a:xfrm>
          <a:prstGeom prst="ellipse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modern</a:t>
            </a:r>
            <a:endParaRPr lang="en-US" sz="3200" dirty="0"/>
          </a:p>
        </p:txBody>
      </p:sp>
      <p:sp>
        <p:nvSpPr>
          <p:cNvPr id="26" name="Oval 25"/>
          <p:cNvSpPr/>
          <p:nvPr/>
        </p:nvSpPr>
        <p:spPr>
          <a:xfrm>
            <a:off x="8122280" y="2334707"/>
            <a:ext cx="3163131" cy="1126825"/>
          </a:xfrm>
          <a:prstGeom prst="ellipse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busy</a:t>
            </a:r>
            <a:endParaRPr lang="en-US" sz="3200" dirty="0"/>
          </a:p>
        </p:txBody>
      </p:sp>
      <p:sp>
        <p:nvSpPr>
          <p:cNvPr id="36" name="Oval 35"/>
          <p:cNvSpPr/>
          <p:nvPr/>
        </p:nvSpPr>
        <p:spPr>
          <a:xfrm>
            <a:off x="8864806" y="3573016"/>
            <a:ext cx="3305632" cy="1126825"/>
          </a:xfrm>
          <a:prstGeom prst="ellipse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fashionable</a:t>
            </a:r>
            <a:endParaRPr lang="en-US" sz="3200" dirty="0"/>
          </a:p>
        </p:txBody>
      </p:sp>
      <p:sp>
        <p:nvSpPr>
          <p:cNvPr id="37" name="Oval 36"/>
          <p:cNvSpPr/>
          <p:nvPr/>
        </p:nvSpPr>
        <p:spPr>
          <a:xfrm>
            <a:off x="8303877" y="5123139"/>
            <a:ext cx="3663808" cy="1126825"/>
          </a:xfrm>
          <a:prstGeom prst="ellipse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b="1" spc="-18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polluted</a:t>
            </a:r>
            <a:endParaRPr lang="en-US" sz="3200" spc="-180" dirty="0"/>
          </a:p>
        </p:txBody>
      </p:sp>
      <p:sp>
        <p:nvSpPr>
          <p:cNvPr id="38" name="Oval 37"/>
          <p:cNvSpPr/>
          <p:nvPr/>
        </p:nvSpPr>
        <p:spPr>
          <a:xfrm>
            <a:off x="4373937" y="5661351"/>
            <a:ext cx="3757909" cy="1126825"/>
          </a:xfrm>
          <a:prstGeom prst="ellipse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b="1" spc="-16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exciting</a:t>
            </a:r>
            <a:endParaRPr lang="en-US" sz="3200" spc="-160" dirty="0"/>
          </a:p>
        </p:txBody>
      </p:sp>
      <p:sp>
        <p:nvSpPr>
          <p:cNvPr id="40" name="Oval 39"/>
          <p:cNvSpPr/>
          <p:nvPr/>
        </p:nvSpPr>
        <p:spPr>
          <a:xfrm>
            <a:off x="576118" y="2682938"/>
            <a:ext cx="3211789" cy="1080120"/>
          </a:xfrm>
          <a:prstGeom prst="ellipse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b="1" spc="-1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historical</a:t>
            </a:r>
            <a:endParaRPr lang="en-US" sz="3200" spc="-100" dirty="0"/>
          </a:p>
        </p:txBody>
      </p:sp>
      <p:sp>
        <p:nvSpPr>
          <p:cNvPr id="41" name="Oval 40"/>
          <p:cNvSpPr/>
          <p:nvPr/>
        </p:nvSpPr>
        <p:spPr>
          <a:xfrm>
            <a:off x="1017428" y="5213036"/>
            <a:ext cx="3124809" cy="1126825"/>
          </a:xfrm>
          <a:prstGeom prst="ellipse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b="1" spc="-15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expensive</a:t>
            </a:r>
            <a:endParaRPr lang="en-US" sz="3200" spc="-150" dirty="0"/>
          </a:p>
        </p:txBody>
      </p:sp>
      <p:sp>
        <p:nvSpPr>
          <p:cNvPr id="42" name="Oval 41"/>
          <p:cNvSpPr/>
          <p:nvPr/>
        </p:nvSpPr>
        <p:spPr>
          <a:xfrm>
            <a:off x="271577" y="3932986"/>
            <a:ext cx="3132282" cy="953666"/>
          </a:xfrm>
          <a:prstGeom prst="ellipse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convenient</a:t>
            </a:r>
            <a:endParaRPr lang="en-US" sz="3200" dirty="0"/>
          </a:p>
        </p:txBody>
      </p:sp>
      <p:sp>
        <p:nvSpPr>
          <p:cNvPr id="49" name="Rectangle 48"/>
          <p:cNvSpPr/>
          <p:nvPr/>
        </p:nvSpPr>
        <p:spPr>
          <a:xfrm>
            <a:off x="86656" y="908721"/>
            <a:ext cx="11546544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Adjectives connected with cities and city life: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51" name="Oval 50"/>
          <p:cNvSpPr/>
          <p:nvPr/>
        </p:nvSpPr>
        <p:spPr>
          <a:xfrm>
            <a:off x="2745918" y="1933858"/>
            <a:ext cx="2122669" cy="792088"/>
          </a:xfrm>
          <a:prstGeom prst="ellipse">
            <a:avLst/>
          </a:prstGeom>
          <a:solidFill>
            <a:srgbClr val="00B05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200" b="1" spc="-1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en-US" sz="3200" spc="-100" dirty="0"/>
          </a:p>
        </p:txBody>
      </p:sp>
      <p:sp>
        <p:nvSpPr>
          <p:cNvPr id="3" name="TextBox 2"/>
          <p:cNvSpPr txBox="1"/>
          <p:nvPr/>
        </p:nvSpPr>
        <p:spPr>
          <a:xfrm>
            <a:off x="5105114" y="206199"/>
            <a:ext cx="2122669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WARM -UP</a:t>
            </a:r>
          </a:p>
        </p:txBody>
      </p:sp>
    </p:spTree>
    <p:extLst>
      <p:ext uri="{BB962C8B-B14F-4D97-AF65-F5344CB8AC3E}">
        <p14:creationId xmlns:p14="http://schemas.microsoft.com/office/powerpoint/2010/main" val="393074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6" grpId="0" animBg="1"/>
      <p:bldP spid="36" grpId="0" animBg="1"/>
      <p:bldP spid="37" grpId="0" animBg="1"/>
      <p:bldP spid="38" grpId="0" animBg="1"/>
      <p:bldP spid="40" grpId="0" animBg="1"/>
      <p:bldP spid="41" grpId="0" animBg="1"/>
      <p:bldP spid="42" grpId="0" animBg="1"/>
      <p:bldP spid="5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K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609600"/>
            <a:ext cx="11900453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1422400" y="1661517"/>
            <a:ext cx="9347200" cy="2369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ENGLISH 9</a:t>
            </a:r>
          </a:p>
          <a:p>
            <a:pPr algn="ctr">
              <a:defRPr/>
            </a:pPr>
            <a:r>
              <a:rPr lang="en-US" sz="54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UNIT 2: CITY LIFE</a:t>
            </a:r>
          </a:p>
          <a:p>
            <a:pPr algn="ctr">
              <a:defRPr/>
            </a:pPr>
            <a:r>
              <a:rPr lang="en-US" sz="40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Lesson 2: A closer look 1</a:t>
            </a:r>
          </a:p>
        </p:txBody>
      </p:sp>
    </p:spTree>
    <p:extLst>
      <p:ext uri="{BB962C8B-B14F-4D97-AF65-F5344CB8AC3E}">
        <p14:creationId xmlns:p14="http://schemas.microsoft.com/office/powerpoint/2010/main" val="326469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Ã¬nh áº£nh cÃ³ liÃ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143" y="1034981"/>
            <a:ext cx="6045095" cy="5823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Káº¿t quáº£ hÃ¬nh áº£nh cho chÃ¹a cáº§u há»i 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4404"/>
            <a:ext cx="6085859" cy="583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70096" y="179505"/>
            <a:ext cx="7545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place are these pictures about?</a:t>
            </a:r>
          </a:p>
        </p:txBody>
      </p:sp>
    </p:spTree>
    <p:extLst>
      <p:ext uri="{BB962C8B-B14F-4D97-AF65-F5344CB8AC3E}">
        <p14:creationId xmlns:p14="http://schemas.microsoft.com/office/powerpoint/2010/main" val="79082990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33361" y="330197"/>
            <a:ext cx="3977771" cy="5842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28375" y="1295401"/>
            <a:ext cx="44284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fabulous </a:t>
            </a:r>
            <a:r>
              <a:rPr lang="en-US" sz="2800" b="1" dirty="0"/>
              <a:t>['</a:t>
            </a:r>
            <a:r>
              <a:rPr lang="en-US" sz="2800" b="1" dirty="0" err="1"/>
              <a:t>fæbjuləs</a:t>
            </a:r>
            <a:r>
              <a:rPr lang="en-US" sz="2800" b="1" dirty="0"/>
              <a:t>]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78672" y="1295401"/>
            <a:ext cx="31069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(SYN = wonderful)</a:t>
            </a:r>
          </a:p>
        </p:txBody>
      </p:sp>
      <p:sp>
        <p:nvSpPr>
          <p:cNvPr id="7" name="Rectangle 6"/>
          <p:cNvSpPr/>
          <p:nvPr/>
        </p:nvSpPr>
        <p:spPr>
          <a:xfrm>
            <a:off x="591180" y="1937471"/>
            <a:ext cx="109305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err="1"/>
              <a:t>E.g</a:t>
            </a:r>
            <a:r>
              <a:rPr lang="en-US" sz="2800" b="1" i="1" dirty="0"/>
              <a:t>: We’re having a fabulous time here in Hoi An.</a:t>
            </a:r>
            <a:endParaRPr lang="en-US" sz="2800" b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7993" y="4064576"/>
            <a:ext cx="58480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cosmopolitan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dirty="0"/>
              <a:t>[,</a:t>
            </a:r>
            <a:r>
              <a:rPr lang="en-US" sz="2800" dirty="0" err="1"/>
              <a:t>kɔzmə'pɔlitən</a:t>
            </a:r>
            <a:r>
              <a:rPr lang="en-US" sz="2800" dirty="0"/>
              <a:t>]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15038" y="4080951"/>
            <a:ext cx="32896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01278" y="2725411"/>
            <a:ext cx="45784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affordable</a:t>
            </a:r>
            <a:r>
              <a:rPr lang="en-US" sz="2800" b="1" dirty="0">
                <a:solidFill>
                  <a:srgbClr val="0000FF"/>
                </a:solidFill>
              </a:rPr>
              <a:t> </a:t>
            </a:r>
            <a:r>
              <a:rPr lang="en-US" sz="2800" b="1" dirty="0"/>
              <a:t>[</a:t>
            </a:r>
            <a:r>
              <a:rPr lang="en-US" sz="2800" b="1" dirty="0" err="1"/>
              <a:t>ə'fɔ:dəbl</a:t>
            </a:r>
            <a:r>
              <a:rPr lang="en-US" sz="2800" dirty="0"/>
              <a:t>]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adj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endParaRPr lang="en-US" sz="2800" b="1" dirty="0">
              <a:solidFill>
                <a:srgbClr val="0000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809039" y="2725411"/>
            <a:ext cx="45230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(SYN = cheap enough)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55387" y="3411268"/>
            <a:ext cx="80328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/>
              <a:t>E.g</a:t>
            </a:r>
            <a:r>
              <a:rPr lang="en-US" sz="2800" b="1" i="1" dirty="0"/>
              <a:t>: The street food in Hoi An is tasty and affordable.</a:t>
            </a:r>
            <a:endParaRPr lang="en-US" sz="2800" b="1" dirty="0">
              <a:effectLst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526413" y="4064576"/>
            <a:ext cx="1847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3982" y="4755992"/>
            <a:ext cx="1049306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err="1"/>
              <a:t>E.g</a:t>
            </a:r>
            <a:r>
              <a:rPr lang="en-US" sz="2800" b="1" i="1" dirty="0"/>
              <a:t>: There are different types of people from different countries living</a:t>
            </a:r>
          </a:p>
          <a:p>
            <a:r>
              <a:rPr lang="en-US" sz="2800" b="1" i="1" dirty="0"/>
              <a:t> in New York, so New York is a highly cosmopolitan city.</a:t>
            </a:r>
            <a:endParaRPr lang="en-US" sz="2800" b="1" dirty="0">
              <a:effectLst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926615" y="1312337"/>
            <a:ext cx="17411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tuyệt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vời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437575" y="2759280"/>
            <a:ext cx="21467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túi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tiền</a:t>
            </a:r>
            <a:endParaRPr lang="en-US" sz="2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C8F248-9EB3-4F62-BDF1-ECDB12EE7579}"/>
              </a:ext>
            </a:extLst>
          </p:cNvPr>
          <p:cNvSpPr txBox="1"/>
          <p:nvPr/>
        </p:nvSpPr>
        <p:spPr>
          <a:xfrm>
            <a:off x="755387" y="463826"/>
            <a:ext cx="4123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VOCABULARY</a:t>
            </a:r>
          </a:p>
        </p:txBody>
      </p:sp>
    </p:spTree>
    <p:extLst>
      <p:ext uri="{BB962C8B-B14F-4D97-AF65-F5344CB8AC3E}">
        <p14:creationId xmlns:p14="http://schemas.microsoft.com/office/powerpoint/2010/main" val="78665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4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8812" y="1716263"/>
            <a:ext cx="11844997" cy="41549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Dear </a:t>
            </a:r>
            <a:r>
              <a:rPr lang="en-US" sz="2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Oggy</a:t>
            </a: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We’re having a fabulous time here in Hoi An. You know, it’s a(n) (1) _________  town 30 km from Da Nang. The weather is very (2)  _________  and sunny. Our hotel is small but (3)  ___________. The staff are friendly and (4) __________  .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We’ve seen most of the sights of the town. The street life here is (5) ___________  . We’ve spent a lot of time wandering around and looking at the (6)  _________  temples, bridges, and houses. We’ve also bought a lot of (7)  _________ souvenirs, crafts, and clothing. Well, the street food in Hoi An is (8)   _________ and affordable. I wish you could be here with us! 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Anyway, I hope things are good with you. </a:t>
            </a:r>
            <a:b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Lots of love, </a:t>
            </a:r>
            <a:b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Jack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8813" y="-129903"/>
            <a:ext cx="9762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1a. Put one of the adjectives in the box in each blank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8874" y="597841"/>
            <a:ext cx="10919791" cy="954107"/>
          </a:xfrm>
          <a:prstGeom prst="rect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		 delicious	   ancient		historic	</a:t>
            </a:r>
          </a:p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helpful         warm	fascinating	         comfortable</a:t>
            </a:r>
          </a:p>
        </p:txBody>
      </p:sp>
      <p:sp>
        <p:nvSpPr>
          <p:cNvPr id="6" name="Rectangle 5"/>
          <p:cNvSpPr/>
          <p:nvPr/>
        </p:nvSpPr>
        <p:spPr>
          <a:xfrm>
            <a:off x="8828165" y="2118602"/>
            <a:ext cx="10887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ancient</a:t>
            </a:r>
          </a:p>
        </p:txBody>
      </p:sp>
      <p:sp>
        <p:nvSpPr>
          <p:cNvPr id="7" name="Rectangle 6"/>
          <p:cNvSpPr/>
          <p:nvPr/>
        </p:nvSpPr>
        <p:spPr>
          <a:xfrm>
            <a:off x="5396967" y="2444501"/>
            <a:ext cx="11997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warm</a:t>
            </a:r>
          </a:p>
        </p:txBody>
      </p:sp>
      <p:sp>
        <p:nvSpPr>
          <p:cNvPr id="8" name="Rectangle 7"/>
          <p:cNvSpPr/>
          <p:nvPr/>
        </p:nvSpPr>
        <p:spPr>
          <a:xfrm>
            <a:off x="727183" y="2816073"/>
            <a:ext cx="1670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comfortable</a:t>
            </a:r>
          </a:p>
        </p:txBody>
      </p:sp>
      <p:sp>
        <p:nvSpPr>
          <p:cNvPr id="9" name="Rectangle 8"/>
          <p:cNvSpPr/>
          <p:nvPr/>
        </p:nvSpPr>
        <p:spPr>
          <a:xfrm>
            <a:off x="6167080" y="2816074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helpful	</a:t>
            </a:r>
          </a:p>
        </p:txBody>
      </p:sp>
      <p:sp>
        <p:nvSpPr>
          <p:cNvPr id="10" name="Rectangle 9"/>
          <p:cNvSpPr/>
          <p:nvPr/>
        </p:nvSpPr>
        <p:spPr>
          <a:xfrm>
            <a:off x="8663639" y="3116848"/>
            <a:ext cx="16530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Fascinating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59779" y="3562922"/>
            <a:ext cx="1124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historic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231354" y="3914288"/>
            <a:ext cx="7986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756357" y="4315626"/>
            <a:ext cx="1293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delicious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8995" y="5912699"/>
            <a:ext cx="9762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1b. Underline all the other adjectives in the letter.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214942" y="2446588"/>
            <a:ext cx="1121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158805" y="2816074"/>
            <a:ext cx="7299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473760" y="5082164"/>
            <a:ext cx="74512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218883" y="3174308"/>
            <a:ext cx="9967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868770" y="4653822"/>
            <a:ext cx="11213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547192" y="2790372"/>
            <a:ext cx="73946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702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6129" y="28137"/>
            <a:ext cx="12067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Which of the following adjectives describe city life? Put a tick (</a:t>
            </a:r>
            <a:r>
              <a:rPr lang="en-US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471685"/>
              </p:ext>
            </p:extLst>
          </p:nvPr>
        </p:nvGraphicFramePr>
        <p:xfrm>
          <a:off x="787790" y="874916"/>
          <a:ext cx="4726746" cy="5044220"/>
        </p:xfrm>
        <a:graphic>
          <a:graphicData uri="http://schemas.openxmlformats.org/drawingml/2006/table">
            <a:tbl>
              <a:tblPr/>
              <a:tblGrid>
                <a:gridCol w="274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8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stressful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exciting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delicious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historic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busy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forbidden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exhausted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frightening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rural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728398"/>
              </p:ext>
            </p:extLst>
          </p:nvPr>
        </p:nvGraphicFramePr>
        <p:xfrm>
          <a:off x="6158132" y="925295"/>
          <a:ext cx="4875627" cy="5044220"/>
        </p:xfrm>
        <a:graphic>
          <a:graphicData uri="http://schemas.openxmlformats.org/drawingml/2006/table">
            <a:tbl>
              <a:tblPr/>
              <a:tblGrid>
                <a:gridCol w="28343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13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populous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polluted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226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cosmopolitan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226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unemployed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annoying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pleased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cheerful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easy-going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downtown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4842">
                <a:tc>
                  <a:txBody>
                    <a:bodyPr/>
                    <a:lstStyle/>
                    <a:p>
                      <a:pPr fontAlgn="t"/>
                      <a:r>
                        <a:rPr lang="en-US" sz="2800" b="0" dirty="0">
                          <a:solidFill>
                            <a:srgbClr val="03A9F4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fashionable</a:t>
                      </a: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endParaRPr lang="en-US" sz="2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5319" marR="35319" marT="38851" marB="38851">
                    <a:lnL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046821" y="838759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46821" y="1361979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48799" y="2355726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48799" y="2878946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62499" y="3402166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62499" y="4409608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62499" y="4932828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657487" y="838759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657487" y="1347911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659463" y="1832506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659463" y="2845879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59463" y="4911124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57487" y="5490616"/>
            <a:ext cx="38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57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9699" y="903619"/>
            <a:ext cx="1157260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 lives in one of the most ………………. parts of the city: there are lots of luxury shops there.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……………… ! The roads are crowded and I’m stuck in a traffic jam.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can’t stop here. Parking is ………………… in this street.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city is very ……………………, there are people here from all over the world.</a:t>
            </a:r>
          </a:p>
          <a:p>
            <a:pPr marL="342900" indent="-342900"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gallery downtown has regular exhibitions of …………………. art.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Nhieu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canal in Ho Chi Minh City is much less ………………….. than </a:t>
            </a:r>
            <a:r>
              <a:rPr lang="en-US" sz="2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before.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62129" y="746332"/>
            <a:ext cx="2518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fashionable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96582" y="2082113"/>
            <a:ext cx="22982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annoying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696" y="2898088"/>
            <a:ext cx="2352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forbidden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92383" y="3783826"/>
            <a:ext cx="2506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cosmopolitan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68462" y="4698107"/>
            <a:ext cx="157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736196" y="5561580"/>
            <a:ext cx="157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polluted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417" y="-3227"/>
            <a:ext cx="10581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Put a suitable adjectives from 2 in each blank.</a:t>
            </a:r>
          </a:p>
        </p:txBody>
      </p:sp>
    </p:spTree>
    <p:extLst>
      <p:ext uri="{BB962C8B-B14F-4D97-AF65-F5344CB8AC3E}">
        <p14:creationId xmlns:p14="http://schemas.microsoft.com/office/powerpoint/2010/main" val="273767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.sachmem.vn/public/images/TA9T1SHS/U2-L2-4-60f0b953ec1a52d0172da9b412fd0a8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4" t="4471" r="4181" b="8492"/>
          <a:stretch/>
        </p:blipFill>
        <p:spPr bwMode="auto">
          <a:xfrm>
            <a:off x="1869373" y="1288159"/>
            <a:ext cx="8834511" cy="543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" y="0"/>
            <a:ext cx="4360985" cy="7455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Pronunciation: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6080" y="703384"/>
            <a:ext cx="7230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 on pronouns in sentences</a:t>
            </a:r>
          </a:p>
        </p:txBody>
      </p:sp>
    </p:spTree>
    <p:extLst>
      <p:ext uri="{BB962C8B-B14F-4D97-AF65-F5344CB8AC3E}">
        <p14:creationId xmlns:p14="http://schemas.microsoft.com/office/powerpoint/2010/main" val="4004327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67&quot;/&gt;&lt;/object&gt;&lt;object type=&quot;3&quot; unique_id=&quot;10004&quot;&gt;&lt;property id=&quot;20148&quot; value=&quot;5&quot;/&gt;&lt;property id=&quot;20300&quot; value=&quot;Slide 2 - &amp;quot;* Vocabulary:&amp;quot;&quot;/&gt;&lt;property id=&quot;20307&quot; value=&quot;272&quot;/&gt;&lt;/object&gt;&lt;object type=&quot;3&quot; unique_id=&quot;10005&quot;&gt;&lt;property id=&quot;20148&quot; value=&quot;5&quot;/&gt;&lt;property id=&quot;20300&quot; value=&quot;Slide 3&quot;/&gt;&lt;property id=&quot;20307&quot; value=&quot;273&quot;/&gt;&lt;/object&gt;&lt;object type=&quot;3&quot; unique_id=&quot;10006&quot;&gt;&lt;property id=&quot;20148&quot; value=&quot;5&quot;/&gt;&lt;property id=&quot;20300&quot; value=&quot;Slide 4&quot;/&gt;&lt;property id=&quot;20307&quot; value=&quot;274&quot;/&gt;&lt;/object&gt;&lt;object type=&quot;3&quot; unique_id=&quot;10007&quot;&gt;&lt;property id=&quot;20148&quot; value=&quot;5&quot;/&gt;&lt;property id=&quot;20300&quot; value=&quot;Slide 5&quot;/&gt;&lt;property id=&quot;20307&quot; value=&quot;275&quot;/&gt;&lt;/object&gt;&lt;object type=&quot;3&quot; unique_id=&quot;10008&quot;&gt;&lt;property id=&quot;20148&quot; value=&quot;5&quot;/&gt;&lt;property id=&quot;20300&quot; value=&quot;Slide 6&quot;/&gt;&lt;property id=&quot;20307&quot; value=&quot;259&quot;/&gt;&lt;/object&gt;&lt;object type=&quot;3&quot; unique_id=&quot;10009&quot;&gt;&lt;property id=&quot;20148&quot; value=&quot;5&quot;/&gt;&lt;property id=&quot;20300&quot; value=&quot;Slide 7 - &amp;quot;* Pronunciation:&amp;quot;&quot;/&gt;&lt;property id=&quot;20307&quot; value=&quot;276&quot;/&gt;&lt;/object&gt;&lt;object type=&quot;3&quot; unique_id=&quot;10010&quot;&gt;&lt;property id=&quot;20148&quot; value=&quot;5&quot;/&gt;&lt;property id=&quot;20300&quot; value=&quot;Slide 8&quot;/&gt;&lt;property id=&quot;20307&quot; value=&quot;277&quot;/&gt;&lt;/object&gt;&lt;object type=&quot;3&quot; unique_id=&quot;10011&quot;&gt;&lt;property id=&quot;20148&quot; value=&quot;5&quot;/&gt;&lt;property id=&quot;20300&quot; value=&quot;Slide 9&quot;/&gt;&lt;property id=&quot;20307&quot; value=&quot;278&quot;/&gt;&lt;/object&gt;&lt;object type=&quot;3&quot; unique_id=&quot;10012&quot;&gt;&lt;property id=&quot;20148&quot; value=&quot;5&quot;/&gt;&lt;property id=&quot;20300&quot; value=&quot;Slide 10&quot;/&gt;&lt;property id=&quot;20307&quot; value=&quot;280&quot;/&gt;&lt;/object&gt;&lt;object type=&quot;3&quot; unique_id=&quot;10013&quot;&gt;&lt;property id=&quot;20148&quot; value=&quot;5&quot;/&gt;&lt;property id=&quot;20300&quot; value=&quot;Slide 11&quot;/&gt;&lt;property id=&quot;20307&quot; value=&quot;281&quot;/&gt;&lt;/object&gt;&lt;object type=&quot;3&quot; unique_id=&quot;10014&quot;&gt;&lt;property id=&quot;20148&quot; value=&quot;5&quot;/&gt;&lt;property id=&quot;20300&quot; value=&quot;Slide 12&quot;/&gt;&lt;property id=&quot;20307&quot; value=&quot;282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/object&gt;&lt;object type=&quot;8&quot; unique_id=&quot;10030&quot;&gt;&lt;/object&gt;&lt;/object&gt;&lt;/database&gt;"/>
  <p:tag name="MMPROD_NEXTUNIQUEID" val="10009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AF82337-1F4C-4748-AA49-E9390970B431}&quot;/&gt;&lt;filename val=&quot;D:\data\asimages\{7AF82337-1F4C-4748-AA49-E9390970B431}.png&quot;/&gt;&lt;hasEffects val=&quot;1&quot;/&gt;&lt;left val=&quot;155.28&quot;/&gt;&lt;top val=&quot;171.12&quot;/&gt;&lt;width val=&quot;464.64&quot;/&gt;&lt;height val=&quot;100.8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547</TotalTime>
  <Words>1015</Words>
  <Application>Microsoft Office PowerPoint</Application>
  <PresentationFormat>Widescreen</PresentationFormat>
  <Paragraphs>183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Rockwell Extra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AVISHOP</dc:creator>
  <cp:lastModifiedBy>Hoaih Hoaihoang</cp:lastModifiedBy>
  <cp:revision>101</cp:revision>
  <dcterms:created xsi:type="dcterms:W3CDTF">2015-10-23T08:18:44Z</dcterms:created>
  <dcterms:modified xsi:type="dcterms:W3CDTF">2020-10-01T13:59:39Z</dcterms:modified>
</cp:coreProperties>
</file>