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4"/>
  </p:notesMasterIdLst>
  <p:sldIdLst>
    <p:sldId id="290" r:id="rId3"/>
    <p:sldId id="292" r:id="rId4"/>
    <p:sldId id="291" r:id="rId5"/>
    <p:sldId id="267" r:id="rId6"/>
    <p:sldId id="270" r:id="rId7"/>
    <p:sldId id="271" r:id="rId8"/>
    <p:sldId id="261" r:id="rId9"/>
    <p:sldId id="278" r:id="rId10"/>
    <p:sldId id="272" r:id="rId11"/>
    <p:sldId id="285" r:id="rId12"/>
    <p:sldId id="279" r:id="rId13"/>
    <p:sldId id="289" r:id="rId14"/>
    <p:sldId id="288" r:id="rId15"/>
    <p:sldId id="280" r:id="rId16"/>
    <p:sldId id="264" r:id="rId17"/>
    <p:sldId id="281" r:id="rId18"/>
    <p:sldId id="258" r:id="rId19"/>
    <p:sldId id="274" r:id="rId20"/>
    <p:sldId id="286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2334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90B31-C3B6-4BD7-9AF8-EBD1439C68B3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5BEB8-079D-4BD8-A2C0-622A73E2D1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884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5BEB8-079D-4BD8-A2C0-622A73E2D11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2214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1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1" y="3938590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4FD97-08AD-4A9D-AE32-960B413D43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516426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6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A9E50-F1A4-4384-890E-DC30C2A676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5478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B8669-F43F-4DCA-A500-BB9D332813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8052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3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14472-6837-43AD-954A-CEB95898F4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98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1D1A6-64E2-48BD-93A0-207D21E65E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4682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28007-2906-4896-94F2-077CAB2B51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4505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690C2-76D0-460C-8873-E24E39D831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21327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D1C77-B0DC-448B-8364-2E4D28A03C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602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6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7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68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8D678-4DA3-4F15-8430-4467B64C52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6522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9CCB3-0B89-4DBE-AD10-C4CB4AC2F4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25142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C5582-561E-492B-8224-20FBF9043BC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7635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61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61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5D557-BA26-45D5-8959-E2C510785C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25055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6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7C576-C39B-4835-BE52-94D0ECA776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9197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45965-B941-499B-A39A-1BF8B5E18D57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2E4ED-F540-4CE9-ADEA-DF93106C3C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3338FF-352D-4710-9154-339A5B25B16B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144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gif"/><Relationship Id="rId7" Type="http://schemas.openxmlformats.org/officeDocument/2006/relationships/image" Target="../media/image10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Gi&#225;o%20&#225;n,%20&#272;&#7873;%20thi/Gi&#225;o%20&#225;n%20l&#7899;p%2010/Gi&#225;o%20&#225;n%20l&#7899;p%2010%20n&#226;ng%20cao/003%20happy%20new%20year.mp3" TargetMode="External"/><Relationship Id="rId5" Type="http://schemas.openxmlformats.org/officeDocument/2006/relationships/image" Target="../media/image9.gif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gif"/><Relationship Id="rId7" Type="http://schemas.openxmlformats.org/officeDocument/2006/relationships/image" Target="../media/image10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Gi&#225;o%20&#225;n,%20&#272;&#7873;%20thi/Gi&#225;o%20&#225;n%20l&#7899;p%2010/Gi&#225;o%20&#225;n%20l&#7899;p%2010%20n&#226;ng%20cao/003%20happy%20new%20year.mp3" TargetMode="External"/><Relationship Id="rId5" Type="http://schemas.openxmlformats.org/officeDocument/2006/relationships/image" Target="../media/image9.gif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13" Type="http://schemas.openxmlformats.org/officeDocument/2006/relationships/image" Target="../media/image24.png"/><Relationship Id="rId3" Type="http://schemas.microsoft.com/office/2007/relationships/media" Target="../media/media1.mp3"/><Relationship Id="rId7" Type="http://schemas.openxmlformats.org/officeDocument/2006/relationships/image" Target="../media/image21.png"/><Relationship Id="rId12" Type="http://schemas.microsoft.com/office/2007/relationships/media" Target="../media/media6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3.mp3"/><Relationship Id="rId11" Type="http://schemas.openxmlformats.org/officeDocument/2006/relationships/image" Target="../media/image23.png"/><Relationship Id="rId5" Type="http://schemas.microsoft.com/office/2007/relationships/media" Target="../media/media2.mp3"/><Relationship Id="rId10" Type="http://schemas.microsoft.com/office/2007/relationships/media" Target="../media/media5.mp3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../../Gi&#225;o%20&#225;n,%20&#272;&#7873;%20thi/Gi&#225;o%20&#225;n%20l&#7899;p%2010/Gi&#225;o%20&#225;n%20l&#7899;p%2010%20n&#226;ng%20cao/003%20happy%20new%20year.mp3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10.gif"/><Relationship Id="rId9" Type="http://schemas.openxmlformats.org/officeDocument/2006/relationships/image" Target="../media/image27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13" Type="http://schemas.openxmlformats.org/officeDocument/2006/relationships/image" Target="../media/image42.gif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11" Type="http://schemas.openxmlformats.org/officeDocument/2006/relationships/image" Target="../media/image40.gif"/><Relationship Id="rId5" Type="http://schemas.openxmlformats.org/officeDocument/2006/relationships/image" Target="../media/image34.jpeg"/><Relationship Id="rId10" Type="http://schemas.openxmlformats.org/officeDocument/2006/relationships/image" Target="../media/image39.gif"/><Relationship Id="rId4" Type="http://schemas.openxmlformats.org/officeDocument/2006/relationships/image" Target="../media/image33.png"/><Relationship Id="rId9" Type="http://schemas.openxmlformats.org/officeDocument/2006/relationships/image" Target="../media/image3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hyperlink" Target="../../VCD%20&amp;%20KARAOKE/01/H&#224;%20N&#7897;i-Hu&#7871;-S&#224;i%20G&#242;n-%20T&#225;c%20gi&#7843;%20Ho&#224;ng%20V&#226;n.DAT" TargetMode="External"/><Relationship Id="rId7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Gi&#225;o%20&#225;n,%20&#272;&#7873;%20thi/Gi&#225;o%20&#225;n%20l&#7899;p%2010/Gi&#225;o%20&#225;n%20l&#7899;p%2010%20n&#226;ng%20cao/003%20happy%20new%20year.mp3" TargetMode="External"/><Relationship Id="rId5" Type="http://schemas.openxmlformats.org/officeDocument/2006/relationships/image" Target="../media/image9.gif"/><Relationship Id="rId10" Type="http://schemas.openxmlformats.org/officeDocument/2006/relationships/image" Target="../media/image13.png"/><Relationship Id="rId4" Type="http://schemas.openxmlformats.org/officeDocument/2006/relationships/image" Target="../media/image8.gif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Unit%202%20-%20Speak%20+%20Listen.pptx" TargetMode="External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gif"/><Relationship Id="rId7" Type="http://schemas.openxmlformats.org/officeDocument/2006/relationships/image" Target="../media/image10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6" Type="http://schemas.openxmlformats.org/officeDocument/2006/relationships/hyperlink" Target="../../Gi&#225;o%20&#225;n,%20&#272;&#7873;%20thi/Gi&#225;o%20&#225;n%20l&#7899;p%2010/Gi&#225;o%20&#225;n%20l&#7899;p%2010%20n&#226;ng%20cao/003%20happy%20new%20year.mp3" TargetMode="External"/><Relationship Id="rId5" Type="http://schemas.openxmlformats.org/officeDocument/2006/relationships/image" Target="../media/image9.gif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1" y="914400"/>
            <a:ext cx="5562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Kim’s game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0045" y="2514600"/>
            <a:ext cx="84529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.VnAristote" pitchFamily="34" charset="0"/>
              </a:rPr>
              <a:t>Look at the pictures and remember to write</a:t>
            </a:r>
          </a:p>
          <a:p>
            <a:r>
              <a:rPr lang="en-US" sz="4000" dirty="0">
                <a:latin typeface=".VnAristote" pitchFamily="34" charset="0"/>
              </a:rPr>
              <a:t>t</a:t>
            </a:r>
            <a:r>
              <a:rPr lang="en-US" sz="4000" dirty="0" smtClean="0">
                <a:latin typeface=".VnAristote" pitchFamily="34" charset="0"/>
              </a:rPr>
              <a:t>he names of famous places in Hoi An.</a:t>
            </a:r>
            <a:endParaRPr lang="en-US" sz="4000" dirty="0">
              <a:latin typeface=".VnAristot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482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72" y="1143002"/>
            <a:ext cx="8763000" cy="47089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/>
              <a:t>		                                               Friday, December 23,.......</a:t>
            </a:r>
          </a:p>
          <a:p>
            <a:pPr algn="just"/>
            <a:r>
              <a:rPr lang="en-US" sz="2000" b="1" dirty="0" smtClean="0"/>
              <a:t>MY NEIGHBOURHOOD</a:t>
            </a:r>
          </a:p>
          <a:p>
            <a:pPr algn="just"/>
            <a:r>
              <a:rPr lang="en-US" sz="2000" b="1" dirty="0" smtClean="0"/>
              <a:t>I’m back home now. Hoi An was great! My neighbourhood’s very different. It’s in the suburbs of Da Nang City. There are many things I like about it.</a:t>
            </a:r>
          </a:p>
          <a:p>
            <a:pPr algn="just"/>
            <a:r>
              <a:rPr lang="en-US" sz="2000" b="1" dirty="0" smtClean="0"/>
              <a:t>It’s great of outdoor activities because it has beautiful parks, sandy beaches, and fine weather. There’s almost everything I need here: shops, restaurants, and markets. Every house has a backyard and a frontyard. The people here are incredibly friendly. They’re friendlier than those in many other places ! And the food’s very good.</a:t>
            </a:r>
          </a:p>
          <a:p>
            <a:pPr algn="just"/>
            <a:r>
              <a:rPr lang="en-US" sz="2000" b="1" dirty="0" smtClean="0"/>
              <a:t>However, there is one thing I dislike about it. Now, there are many modern buildings and offices so the streets are busy and crowded during the day.</a:t>
            </a:r>
          </a:p>
          <a:p>
            <a:pPr algn="just"/>
            <a:r>
              <a:rPr lang="en-US" sz="2000" b="1" dirty="0" smtClean="0"/>
              <a:t>Can anyone write about what you like and don’t like about your neighbourhood ?</a:t>
            </a:r>
          </a:p>
          <a:p>
            <a:pPr algn="just"/>
            <a:r>
              <a:rPr lang="en-US" sz="2000" b="1" dirty="0"/>
              <a:t>	</a:t>
            </a:r>
            <a:r>
              <a:rPr lang="en-US" sz="2000" b="1" dirty="0" smtClean="0"/>
              <a:t>			                              Posted by Khang at 4:55 PM</a:t>
            </a:r>
          </a:p>
          <a:p>
            <a:pPr algn="just"/>
            <a:endParaRPr lang="en-US" sz="2000" b="1" dirty="0" smtClean="0"/>
          </a:p>
          <a:p>
            <a:pPr algn="just"/>
            <a:endParaRPr lang="en-US" sz="2000" b="1" dirty="0"/>
          </a:p>
        </p:txBody>
      </p:sp>
      <p:pic>
        <p:nvPicPr>
          <p:cNvPr id="5" name="Picture 4" descr="blumen-pflanzen108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5867400"/>
            <a:ext cx="1752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drum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572000"/>
            <a:ext cx="1524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pink_flower_divider_md_cl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1" y="6324600"/>
            <a:ext cx="5715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blumen-pflanzen11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"/>
            <a:ext cx="1828800" cy="83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blumen-pflanzen145[1]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0" y="-55871"/>
            <a:ext cx="2133600" cy="817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pink_flower_divider_md_cl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-28574"/>
            <a:ext cx="49530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7237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72" y="1143002"/>
            <a:ext cx="8763000" cy="47089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/>
              <a:t>		                                               Friday, December 23,.......</a:t>
            </a:r>
          </a:p>
          <a:p>
            <a:pPr algn="just"/>
            <a:r>
              <a:rPr lang="en-US" sz="2000" b="1" dirty="0" smtClean="0"/>
              <a:t>MY NEIGHBOURHOOD</a:t>
            </a:r>
          </a:p>
          <a:p>
            <a:pPr algn="just"/>
            <a:r>
              <a:rPr lang="en-US" sz="2000" b="1" dirty="0" smtClean="0"/>
              <a:t>I’m back home now. Hoi An was great! My neighbourhood’s very different. It’s in the suburbs of Da Nang City. There are many things I like about it.</a:t>
            </a:r>
          </a:p>
          <a:p>
            <a:pPr algn="just"/>
            <a:r>
              <a:rPr lang="en-US" sz="2000" b="1" dirty="0" smtClean="0"/>
              <a:t>It’s great of outdoor activities because it has beautiful </a:t>
            </a:r>
            <a:r>
              <a:rPr lang="en-US" sz="2000" b="1" u="sng" dirty="0" smtClean="0">
                <a:solidFill>
                  <a:srgbClr val="FF0000"/>
                </a:solidFill>
              </a:rPr>
              <a:t>parks</a:t>
            </a:r>
            <a:r>
              <a:rPr lang="en-US" sz="2000" b="1" dirty="0" smtClean="0"/>
              <a:t>, sandy </a:t>
            </a:r>
            <a:r>
              <a:rPr lang="en-US" sz="2000" b="1" u="sng" dirty="0" smtClean="0">
                <a:solidFill>
                  <a:srgbClr val="FF0000"/>
                </a:solidFill>
              </a:rPr>
              <a:t>beaches,</a:t>
            </a:r>
            <a:r>
              <a:rPr lang="en-US" sz="2000" b="1" dirty="0" smtClean="0"/>
              <a:t> and fine </a:t>
            </a:r>
            <a:r>
              <a:rPr lang="en-US" sz="2000" b="1" u="sng" dirty="0" smtClean="0">
                <a:solidFill>
                  <a:srgbClr val="FF0000"/>
                </a:solidFill>
              </a:rPr>
              <a:t>weather.</a:t>
            </a:r>
            <a:r>
              <a:rPr lang="en-US" sz="2000" b="1" dirty="0" smtClean="0"/>
              <a:t> There’s almost everything I need here: </a:t>
            </a:r>
            <a:r>
              <a:rPr lang="en-US" sz="2000" b="1" u="sng" dirty="0" smtClean="0">
                <a:solidFill>
                  <a:srgbClr val="C00000"/>
                </a:solidFill>
              </a:rPr>
              <a:t>shops, restaurants, and markets</a:t>
            </a:r>
            <a:r>
              <a:rPr lang="en-US" sz="2000" b="1" dirty="0" smtClean="0"/>
              <a:t>. Every </a:t>
            </a:r>
            <a:r>
              <a:rPr lang="en-US" sz="2000" b="1" u="sng" dirty="0" smtClean="0">
                <a:solidFill>
                  <a:srgbClr val="FF0000"/>
                </a:solidFill>
              </a:rPr>
              <a:t>house</a:t>
            </a:r>
            <a:r>
              <a:rPr lang="en-US" sz="2000" b="1" dirty="0" smtClean="0"/>
              <a:t> has a backyard and a frontyard. The </a:t>
            </a:r>
            <a:r>
              <a:rPr lang="en-US" sz="2000" b="1" u="sng" dirty="0" smtClean="0">
                <a:solidFill>
                  <a:srgbClr val="FF0000"/>
                </a:solidFill>
              </a:rPr>
              <a:t>people</a:t>
            </a:r>
            <a:r>
              <a:rPr lang="en-US" sz="2000" b="1" dirty="0" smtClean="0"/>
              <a:t> here are incredibly friendly. They’re friendlier than those in many other places ! And the </a:t>
            </a:r>
            <a:r>
              <a:rPr lang="en-US" sz="2000" b="1" u="sng" dirty="0" smtClean="0">
                <a:solidFill>
                  <a:srgbClr val="FF0000"/>
                </a:solidFill>
              </a:rPr>
              <a:t>food</a:t>
            </a:r>
            <a:r>
              <a:rPr lang="en-US" sz="2000" b="1" dirty="0" smtClean="0"/>
              <a:t>’s very good.</a:t>
            </a:r>
          </a:p>
          <a:p>
            <a:pPr algn="just"/>
            <a:r>
              <a:rPr lang="en-US" sz="2000" b="1" dirty="0" smtClean="0"/>
              <a:t>However, there is one thing I dislike about it. Now, there are many modern </a:t>
            </a:r>
            <a:r>
              <a:rPr lang="en-US" sz="2000" b="1" u="sng" dirty="0" smtClean="0">
                <a:solidFill>
                  <a:srgbClr val="FF0000"/>
                </a:solidFill>
              </a:rPr>
              <a:t>buildings</a:t>
            </a:r>
            <a:r>
              <a:rPr lang="en-US" sz="2000" b="1" dirty="0" smtClean="0"/>
              <a:t> and </a:t>
            </a:r>
            <a:r>
              <a:rPr lang="en-US" sz="2000" b="1" u="sng" dirty="0" smtClean="0">
                <a:solidFill>
                  <a:srgbClr val="FF0000"/>
                </a:solidFill>
              </a:rPr>
              <a:t>offices </a:t>
            </a:r>
            <a:r>
              <a:rPr lang="en-US" sz="2000" b="1" dirty="0" smtClean="0"/>
              <a:t>so the </a:t>
            </a:r>
            <a:r>
              <a:rPr lang="en-US" sz="2000" b="1" u="sng" dirty="0" smtClean="0">
                <a:solidFill>
                  <a:srgbClr val="FF0000"/>
                </a:solidFill>
              </a:rPr>
              <a:t>streets</a:t>
            </a:r>
            <a:r>
              <a:rPr lang="en-US" sz="2000" b="1" dirty="0" smtClean="0"/>
              <a:t> are busy and crowded during the day.</a:t>
            </a:r>
          </a:p>
          <a:p>
            <a:pPr algn="just"/>
            <a:r>
              <a:rPr lang="en-US" sz="2000" b="1" dirty="0" smtClean="0"/>
              <a:t>Can anyone write about what you like and don’t like about your neighbourhood ?</a:t>
            </a:r>
          </a:p>
          <a:p>
            <a:pPr algn="just"/>
            <a:r>
              <a:rPr lang="en-US" sz="2000" b="1" dirty="0"/>
              <a:t>	</a:t>
            </a:r>
            <a:r>
              <a:rPr lang="en-US" sz="2000" b="1" dirty="0" smtClean="0"/>
              <a:t>			                              Posted by Khang at 4:55 PM</a:t>
            </a:r>
          </a:p>
          <a:p>
            <a:pPr algn="just"/>
            <a:endParaRPr lang="en-US" sz="2000" b="1" dirty="0" smtClean="0"/>
          </a:p>
          <a:p>
            <a:pPr algn="just"/>
            <a:endParaRPr lang="en-US" sz="2000" b="1" dirty="0"/>
          </a:p>
        </p:txBody>
      </p:sp>
      <p:pic>
        <p:nvPicPr>
          <p:cNvPr id="5" name="Picture 4" descr="blumen-pflanzen108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5867400"/>
            <a:ext cx="1752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drum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572000"/>
            <a:ext cx="1524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pink_flower_divider_md_cl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1" y="6324600"/>
            <a:ext cx="5715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blumen-pflanzen11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"/>
            <a:ext cx="1828800" cy="83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blumen-pflanzen145[1]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0" y="-55871"/>
            <a:ext cx="2133600" cy="817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pink_flower_divider_md_cl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-28574"/>
            <a:ext cx="49530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3374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81401" y="76202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READING</a:t>
            </a:r>
            <a:endParaRPr lang="en-US" sz="3600" b="1" dirty="0">
              <a:solidFill>
                <a:prstClr val="black"/>
              </a:solidFill>
            </a:endParaRPr>
          </a:p>
        </p:txBody>
      </p:sp>
      <p:pic>
        <p:nvPicPr>
          <p:cNvPr id="6" name="Picture 3" descr="D:\Power-Anh 6 thi diem\Unit4\Package - Unit 04. My neighbourhood. Lesson 5. Skills 1\Data\thanh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066802"/>
            <a:ext cx="8418513" cy="102393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6113" y="1176337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suburbs	backyard    dislike	incredibly	beaches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609602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1</a:t>
            </a:r>
            <a:r>
              <a:rPr lang="en-US" sz="2400" b="1" dirty="0" smtClean="0">
                <a:solidFill>
                  <a:prstClr val="black"/>
                </a:solidFill>
              </a:rPr>
              <a:t>/ Find these words in Khang’s blog. What do they mean ?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1920421"/>
            <a:ext cx="8763000" cy="47089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prstClr val="black"/>
                </a:solidFill>
              </a:rPr>
              <a:t>		                                               Friday, December 23,.......</a:t>
            </a:r>
          </a:p>
          <a:p>
            <a:pPr algn="just"/>
            <a:r>
              <a:rPr lang="en-US" sz="2000" b="1" dirty="0" smtClean="0">
                <a:solidFill>
                  <a:prstClr val="black"/>
                </a:solidFill>
              </a:rPr>
              <a:t>MY NEIGHBOURHOOD</a:t>
            </a:r>
          </a:p>
          <a:p>
            <a:pPr algn="just"/>
            <a:r>
              <a:rPr lang="en-US" sz="2000" b="1" dirty="0" smtClean="0">
                <a:solidFill>
                  <a:prstClr val="black"/>
                </a:solidFill>
              </a:rPr>
              <a:t>I’m back home now. Hoi An was great! My neighbourhood’s very different. It’s in the suburs of Da Nang City. There are many things I like about it.</a:t>
            </a:r>
          </a:p>
          <a:p>
            <a:pPr algn="just"/>
            <a:r>
              <a:rPr lang="en-US" sz="2000" b="1" dirty="0" smtClean="0">
                <a:solidFill>
                  <a:prstClr val="black"/>
                </a:solidFill>
              </a:rPr>
              <a:t>It’s great of outdoor activities because it has beautiful parks, sandy beaches, and fine weather. There’s almost everythingI need here: shops, restaurants, and markets. Every house has a backyard and a frontyard. The people here are incredibly friendly. They’re friendlier than those in many other places ! And the food’s very good.</a:t>
            </a:r>
          </a:p>
          <a:p>
            <a:pPr algn="just"/>
            <a:r>
              <a:rPr lang="en-US" sz="2000" b="1" dirty="0" smtClean="0">
                <a:solidFill>
                  <a:prstClr val="black"/>
                </a:solidFill>
              </a:rPr>
              <a:t>However, there is one thing I dislike about it. Now, there are many modern buildings and offices so the streets are busy and crowded during the day.</a:t>
            </a:r>
          </a:p>
          <a:p>
            <a:pPr algn="just"/>
            <a:r>
              <a:rPr lang="en-US" sz="2000" b="1" dirty="0" smtClean="0">
                <a:solidFill>
                  <a:prstClr val="black"/>
                </a:solidFill>
              </a:rPr>
              <a:t>Can anyone write about what you like and don’t like about your neighbourhood ?</a:t>
            </a:r>
          </a:p>
          <a:p>
            <a:pPr algn="just"/>
            <a:r>
              <a:rPr lang="en-US" sz="2000" b="1" dirty="0">
                <a:solidFill>
                  <a:prstClr val="black"/>
                </a:solidFill>
              </a:rPr>
              <a:t>	</a:t>
            </a:r>
            <a:r>
              <a:rPr lang="en-US" sz="2000" b="1" dirty="0" smtClean="0">
                <a:solidFill>
                  <a:prstClr val="black"/>
                </a:solidFill>
              </a:rPr>
              <a:t>			                              Posted by Khang at 4:55 PM</a:t>
            </a:r>
          </a:p>
          <a:p>
            <a:pPr algn="just"/>
            <a:endParaRPr lang="en-US" sz="2000" b="1" dirty="0" smtClean="0">
              <a:solidFill>
                <a:prstClr val="black"/>
              </a:solidFill>
            </a:endParaRPr>
          </a:p>
          <a:p>
            <a:pPr algn="just"/>
            <a:endParaRPr lang="en-US" sz="2000" b="1" dirty="0">
              <a:solidFill>
                <a:prstClr val="black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419100" y="2171701"/>
            <a:ext cx="1295400" cy="152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H="1">
            <a:off x="2628900" y="2552700"/>
            <a:ext cx="2209800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2667000" y="2819400"/>
            <a:ext cx="3200400" cy="609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685800" y="1600201"/>
            <a:ext cx="5257800" cy="251460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6200000" flipH="1">
            <a:off x="6972300" y="2324101"/>
            <a:ext cx="1600200" cy="152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609600" y="2895600"/>
            <a:ext cx="7620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429000" y="3810000"/>
            <a:ext cx="1066800" cy="3048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581401" y="4724400"/>
            <a:ext cx="762000" cy="30480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28600" y="4114800"/>
            <a:ext cx="1143000" cy="30480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7391401" y="3200400"/>
            <a:ext cx="914400" cy="30480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220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3" grpId="0" animBg="1"/>
      <p:bldP spid="34" grpId="0" animBg="1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557"/>
            <a:ext cx="8534400" cy="57149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 words</a:t>
            </a:r>
          </a:p>
          <a:p>
            <a:pPr marL="0" indent="0" algn="ctr"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4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 Box 43"/>
          <p:cNvSpPr txBox="1">
            <a:spLocks noChangeArrowheads="1"/>
          </p:cNvSpPr>
          <p:nvPr/>
        </p:nvSpPr>
        <p:spPr bwMode="auto">
          <a:xfrm>
            <a:off x="2243781" y="2072100"/>
            <a:ext cx="1524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Backyard</a:t>
            </a:r>
            <a:r>
              <a:rPr lang="en-US" sz="2000" dirty="0" smtClean="0">
                <a:solidFill>
                  <a:srgbClr val="0000CC"/>
                </a:solidFill>
              </a:rPr>
              <a:t>(n</a:t>
            </a:r>
            <a:r>
              <a:rPr lang="en-US" dirty="0">
                <a:solidFill>
                  <a:srgbClr val="0000CC"/>
                </a:solidFill>
              </a:rPr>
              <a:t>):</a:t>
            </a: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2224216" y="1343055"/>
            <a:ext cx="1524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</a:rPr>
              <a:t>- </a:t>
            </a:r>
            <a:r>
              <a:rPr lang="en-US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Suburn</a:t>
            </a:r>
            <a:r>
              <a:rPr lang="en-US" sz="2000" dirty="0" smtClean="0">
                <a:solidFill>
                  <a:srgbClr val="0000CC"/>
                </a:solidFill>
              </a:rPr>
              <a:t> </a:t>
            </a:r>
            <a:r>
              <a:rPr lang="en-US" sz="2000" dirty="0">
                <a:solidFill>
                  <a:srgbClr val="0000CC"/>
                </a:solidFill>
              </a:rPr>
              <a:t>(n):</a:t>
            </a:r>
          </a:p>
        </p:txBody>
      </p:sp>
      <p:sp>
        <p:nvSpPr>
          <p:cNvPr id="17" name="Text Box 43"/>
          <p:cNvSpPr txBox="1">
            <a:spLocks noChangeArrowheads="1"/>
          </p:cNvSpPr>
          <p:nvPr/>
        </p:nvSpPr>
        <p:spPr bwMode="auto">
          <a:xfrm>
            <a:off x="2403389" y="2841283"/>
            <a:ext cx="1143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</a:rPr>
              <a:t>- </a:t>
            </a:r>
            <a:r>
              <a:rPr lang="en-US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 (v)</a:t>
            </a:r>
            <a:endParaRPr lang="en-US" sz="2000" dirty="0">
              <a:solidFill>
                <a:srgbClr val="0000CC"/>
              </a:solidFill>
            </a:endParaRPr>
          </a:p>
        </p:txBody>
      </p:sp>
      <p:sp>
        <p:nvSpPr>
          <p:cNvPr id="18" name="Text Box 43"/>
          <p:cNvSpPr txBox="1">
            <a:spLocks noChangeArrowheads="1"/>
          </p:cNvSpPr>
          <p:nvPr/>
        </p:nvSpPr>
        <p:spPr bwMode="auto">
          <a:xfrm>
            <a:off x="1222289" y="2833389"/>
            <a:ext cx="12969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</a:rPr>
              <a:t>- </a:t>
            </a: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Dislike</a:t>
            </a:r>
            <a:r>
              <a:rPr lang="en-US" dirty="0" smtClean="0">
                <a:solidFill>
                  <a:srgbClr val="0000CC"/>
                </a:solidFill>
              </a:rPr>
              <a:t> 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9" name="Text Box 43"/>
          <p:cNvSpPr txBox="1">
            <a:spLocks noChangeArrowheads="1"/>
          </p:cNvSpPr>
          <p:nvPr/>
        </p:nvSpPr>
        <p:spPr bwMode="auto">
          <a:xfrm>
            <a:off x="2212889" y="4202668"/>
            <a:ext cx="152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</a:rPr>
              <a:t>- </a:t>
            </a: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Beach </a:t>
            </a:r>
            <a:r>
              <a:rPr lang="en-US" dirty="0" smtClean="0">
                <a:solidFill>
                  <a:srgbClr val="0000CC"/>
                </a:solidFill>
              </a:rPr>
              <a:t>n</a:t>
            </a:r>
            <a:r>
              <a:rPr lang="en-US" dirty="0">
                <a:solidFill>
                  <a:srgbClr val="0000CC"/>
                </a:solidFill>
              </a:rPr>
              <a:t>):</a:t>
            </a:r>
          </a:p>
        </p:txBody>
      </p:sp>
      <p:sp>
        <p:nvSpPr>
          <p:cNvPr id="20" name="Text Box 43"/>
          <p:cNvSpPr txBox="1">
            <a:spLocks noChangeArrowheads="1"/>
          </p:cNvSpPr>
          <p:nvPr/>
        </p:nvSpPr>
        <p:spPr bwMode="auto">
          <a:xfrm>
            <a:off x="1717590" y="3531284"/>
            <a:ext cx="16032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</a:rPr>
              <a:t>- </a:t>
            </a:r>
            <a:r>
              <a:rPr lang="en-US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Incredibly</a:t>
            </a:r>
            <a:r>
              <a:rPr lang="en-US" dirty="0" smtClean="0">
                <a:solidFill>
                  <a:srgbClr val="0000CC"/>
                </a:solidFill>
              </a:rPr>
              <a:t>: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21" name="Text Box 43"/>
          <p:cNvSpPr txBox="1">
            <a:spLocks noChangeArrowheads="1"/>
          </p:cNvSpPr>
          <p:nvPr/>
        </p:nvSpPr>
        <p:spPr bwMode="auto">
          <a:xfrm>
            <a:off x="3513438" y="1343055"/>
            <a:ext cx="204195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Ngoại</a:t>
            </a:r>
            <a: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ô</a:t>
            </a:r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 Box 43"/>
          <p:cNvSpPr txBox="1">
            <a:spLocks noChangeArrowheads="1"/>
          </p:cNvSpPr>
          <p:nvPr/>
        </p:nvSpPr>
        <p:spPr bwMode="auto">
          <a:xfrm>
            <a:off x="3736889" y="2080912"/>
            <a:ext cx="1524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</a:rPr>
              <a:t>- </a:t>
            </a:r>
            <a: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sân</a:t>
            </a:r>
            <a: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</a:t>
            </a:r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 Box 43"/>
          <p:cNvSpPr txBox="1">
            <a:spLocks noChangeArrowheads="1"/>
          </p:cNvSpPr>
          <p:nvPr/>
        </p:nvSpPr>
        <p:spPr bwMode="auto">
          <a:xfrm>
            <a:off x="3736889" y="2841283"/>
            <a:ext cx="23724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prstClr val="black"/>
                </a:solidFill>
              </a:rPr>
              <a:t> </a:t>
            </a:r>
            <a:r>
              <a:rPr lang="en-US" b="1" dirty="0" err="1" smtClean="0">
                <a:solidFill>
                  <a:prstClr val="black"/>
                </a:solidFill>
              </a:rPr>
              <a:t>Không</a:t>
            </a:r>
            <a:r>
              <a:rPr lang="en-US" b="1" dirty="0" smtClean="0">
                <a:solidFill>
                  <a:prstClr val="black"/>
                </a:solidFill>
              </a:rPr>
              <a:t> </a:t>
            </a:r>
            <a:r>
              <a:rPr lang="en-US" b="1" dirty="0" err="1" smtClean="0">
                <a:solidFill>
                  <a:prstClr val="black"/>
                </a:solidFill>
              </a:rPr>
              <a:t>thích</a:t>
            </a:r>
            <a:r>
              <a:rPr lang="en-US" b="1" dirty="0" smtClean="0">
                <a:solidFill>
                  <a:prstClr val="black"/>
                </a:solidFill>
              </a:rPr>
              <a:t> &gt; &lt; </a:t>
            </a:r>
            <a:r>
              <a:rPr lang="en-US" b="1" dirty="0" err="1" smtClean="0">
                <a:solidFill>
                  <a:prstClr val="black"/>
                </a:solidFill>
              </a:rPr>
              <a:t>thích</a:t>
            </a:r>
            <a:r>
              <a:rPr lang="en-US" sz="2000" dirty="0" smtClean="0">
                <a:solidFill>
                  <a:srgbClr val="0000CC"/>
                </a:solidFill>
              </a:rPr>
              <a:t>:</a:t>
            </a:r>
            <a:endParaRPr lang="en-US" sz="2000" dirty="0">
              <a:solidFill>
                <a:srgbClr val="0000CC"/>
              </a:solidFill>
            </a:endParaRPr>
          </a:p>
        </p:txBody>
      </p:sp>
      <p:sp>
        <p:nvSpPr>
          <p:cNvPr id="26" name="Text Box 43"/>
          <p:cNvSpPr txBox="1">
            <a:spLocks noChangeArrowheads="1"/>
          </p:cNvSpPr>
          <p:nvPr/>
        </p:nvSpPr>
        <p:spPr bwMode="auto">
          <a:xfrm>
            <a:off x="2843085" y="3566556"/>
            <a:ext cx="23570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</a:rPr>
              <a:t>- </a:t>
            </a:r>
            <a:r>
              <a:rPr lang="en-US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Đáng</a:t>
            </a:r>
            <a: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kinh</a:t>
            </a:r>
            <a: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ngạc</a:t>
            </a:r>
            <a:endParaRPr lang="en-US" sz="2000" dirty="0">
              <a:solidFill>
                <a:srgbClr val="0000CC"/>
              </a:solidFill>
            </a:endParaRPr>
          </a:p>
        </p:txBody>
      </p:sp>
      <p:sp>
        <p:nvSpPr>
          <p:cNvPr id="27" name="Text Box 43"/>
          <p:cNvSpPr txBox="1">
            <a:spLocks noChangeArrowheads="1"/>
          </p:cNvSpPr>
          <p:nvPr/>
        </p:nvSpPr>
        <p:spPr bwMode="auto">
          <a:xfrm>
            <a:off x="3422306" y="4166828"/>
            <a:ext cx="1524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CC"/>
                </a:solidFill>
              </a:rPr>
              <a:t>- </a:t>
            </a:r>
            <a:r>
              <a:rPr lang="en-US" sz="20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bãi</a:t>
            </a:r>
            <a:r>
              <a:rPr lang="en-US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biển</a:t>
            </a:r>
            <a:endParaRPr lang="en-US" sz="2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suburd-1953819265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651289" y="1238310"/>
            <a:ext cx="609600" cy="609600"/>
          </a:xfrm>
          <a:prstGeom prst="rect">
            <a:avLst/>
          </a:prstGeom>
        </p:spPr>
      </p:pic>
      <p:pic>
        <p:nvPicPr>
          <p:cNvPr id="4" name="backyard-2123835030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865473" y="1976167"/>
            <a:ext cx="609600" cy="609600"/>
          </a:xfrm>
          <a:prstGeom prst="rect">
            <a:avLst/>
          </a:prstGeom>
        </p:spPr>
      </p:pic>
      <p:pic>
        <p:nvPicPr>
          <p:cNvPr id="5" name="DIslike-1642034146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2098589" y="2736540"/>
            <a:ext cx="420644" cy="466183"/>
          </a:xfrm>
          <a:prstGeom prst="rect">
            <a:avLst/>
          </a:prstGeom>
        </p:spPr>
      </p:pic>
      <p:pic>
        <p:nvPicPr>
          <p:cNvPr id="6" name="incredibly-1256679305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475073" y="3493244"/>
            <a:ext cx="354228" cy="473422"/>
          </a:xfrm>
          <a:prstGeom prst="rect">
            <a:avLst/>
          </a:prstGeom>
        </p:spPr>
      </p:pic>
      <p:pic>
        <p:nvPicPr>
          <p:cNvPr id="7" name="BEACH854856095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5260890" y="4082534"/>
            <a:ext cx="391297" cy="609600"/>
          </a:xfrm>
          <a:prstGeom prst="rect">
            <a:avLst/>
          </a:prstGeom>
        </p:spPr>
      </p:pic>
      <p:pic>
        <p:nvPicPr>
          <p:cNvPr id="8" name="like-626988721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3513438" y="2841283"/>
            <a:ext cx="304800" cy="44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33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6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7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6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8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14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14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3" grpId="0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" y="152402"/>
            <a:ext cx="906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</a:t>
            </a:r>
            <a:r>
              <a:rPr lang="en-US" sz="2400" b="1" dirty="0" smtClean="0"/>
              <a:t>/ Tick the things </a:t>
            </a:r>
            <a:r>
              <a:rPr lang="en-US" sz="2400" b="1" dirty="0" err="1" smtClean="0"/>
              <a:t>Khang</a:t>
            </a:r>
            <a:r>
              <a:rPr lang="en-US" sz="2400" b="1" dirty="0" smtClean="0"/>
              <a:t> likes and dislike about his </a:t>
            </a:r>
            <a:r>
              <a:rPr lang="en-US" sz="2400" b="1" dirty="0" err="1" smtClean="0"/>
              <a:t>neighbourhood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68125321"/>
              </p:ext>
            </p:extLst>
          </p:nvPr>
        </p:nvGraphicFramePr>
        <p:xfrm>
          <a:off x="64828" y="774486"/>
          <a:ext cx="9067800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1200"/>
                <a:gridCol w="3276600"/>
              </a:tblGrid>
              <a:tr h="7067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LIKE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DISLIKE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0938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" y="1573896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- It’s great for outdoor activities.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8669" y="2035561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- There’s almost everything  here. 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9946" y="4380385"/>
            <a:ext cx="5676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- The people are incredibly friendly.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200" y="4873241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- The food is very good.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18497" y="1584680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b="1" dirty="0" smtClean="0"/>
              <a:t>The houses are small </a:t>
            </a:r>
          </a:p>
          <a:p>
            <a:r>
              <a:rPr lang="en-US" sz="2400" b="1" dirty="0" smtClean="0"/>
              <a:t>and the buildings are old.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-6823" y="2958891"/>
            <a:ext cx="52595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b="1" dirty="0" smtClean="0"/>
              <a:t>Every house has a backyard and a </a:t>
            </a:r>
          </a:p>
          <a:p>
            <a:r>
              <a:rPr lang="en-US" sz="2400" b="1" dirty="0" err="1" smtClean="0"/>
              <a:t>frontyard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5257" y="2497226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- The houses are big and beautiful. 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1083" y="3871689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- The streets are wide with less traffic.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818498" y="3067524"/>
            <a:ext cx="3325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b="1" dirty="0" smtClean="0"/>
              <a:t>The streets are busy </a:t>
            </a:r>
          </a:p>
          <a:p>
            <a:r>
              <a:rPr lang="en-US" sz="2400" b="1" dirty="0" smtClean="0"/>
              <a:t>and crowded during the day.</a:t>
            </a:r>
            <a:endParaRPr lang="en-US" sz="24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5135546" y="1484137"/>
            <a:ext cx="652532" cy="4682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5132128" y="2023535"/>
            <a:ext cx="652532" cy="474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5132128" y="2541706"/>
            <a:ext cx="652532" cy="474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138668" y="3181933"/>
            <a:ext cx="652532" cy="474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5163690" y="3771289"/>
            <a:ext cx="652532" cy="474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5181600" y="4328045"/>
            <a:ext cx="652532" cy="474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5163690" y="4859950"/>
            <a:ext cx="652532" cy="474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8402472" y="2358871"/>
            <a:ext cx="652532" cy="474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8402472" y="3862273"/>
            <a:ext cx="652532" cy="474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204849" y="1445611"/>
            <a:ext cx="409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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245993" y="1951546"/>
            <a:ext cx="409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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245993" y="3137285"/>
            <a:ext cx="409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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245993" y="4295821"/>
            <a:ext cx="409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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213197" y="4802999"/>
            <a:ext cx="409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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561613" y="2290264"/>
            <a:ext cx="409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  <a:sym typeface="Wingdings 2" panose="05020102010507070707" pitchFamily="18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493660" y="3827827"/>
            <a:ext cx="409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</a:t>
            </a:r>
          </a:p>
        </p:txBody>
      </p:sp>
    </p:spTree>
    <p:extLst>
      <p:ext uri="{BB962C8B-B14F-4D97-AF65-F5344CB8AC3E}">
        <p14:creationId xmlns:p14="http://schemas.microsoft.com/office/powerpoint/2010/main" xmlns="" val="201620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609601"/>
            <a:ext cx="8839200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/>
              <a:t>		                                                                                              Friday, December 23,.......</a:t>
            </a:r>
          </a:p>
          <a:p>
            <a:pPr algn="just"/>
            <a:r>
              <a:rPr lang="en-US" sz="1600" b="1" dirty="0" smtClean="0"/>
              <a:t>MY NEIGHBOURHOOD</a:t>
            </a:r>
          </a:p>
          <a:p>
            <a:pPr algn="just"/>
            <a:r>
              <a:rPr lang="en-US" sz="1600" b="1" dirty="0" smtClean="0"/>
              <a:t>I’m back home now. Hoi An was great! My neighbourhood’s very different. It’s in the suburbs of Da Nang City. There are many things I like about it.</a:t>
            </a:r>
          </a:p>
          <a:p>
            <a:pPr algn="just"/>
            <a:r>
              <a:rPr lang="en-US" sz="1600" b="1" dirty="0" smtClean="0"/>
              <a:t>It’s great of outdoor activities because it has beautiful parks, sandy beaches, and fine weather. There’s almost everythingI need here: shops, restaurants, and markets. Every house has a backyard and a frontyard. The people here are incredibly friendly. They’re friendlier than those in many other places ! And the food’s very good.</a:t>
            </a:r>
          </a:p>
          <a:p>
            <a:pPr algn="just"/>
            <a:r>
              <a:rPr lang="en-US" sz="1600" b="1" dirty="0" smtClean="0"/>
              <a:t>However, there is one thing I dislike about it. Now, there are many modern buildings and offices so the streets are busy and crowded during the day.</a:t>
            </a:r>
          </a:p>
          <a:p>
            <a:pPr algn="just"/>
            <a:r>
              <a:rPr lang="en-US" sz="1600" b="1" dirty="0" smtClean="0"/>
              <a:t>Can anyone write about what you like and don’t like about your neighbourhood ?</a:t>
            </a:r>
          </a:p>
          <a:p>
            <a:pPr algn="just"/>
            <a:r>
              <a:rPr lang="en-US" sz="1600" b="1" dirty="0"/>
              <a:t>	</a:t>
            </a:r>
            <a:r>
              <a:rPr lang="en-US" sz="1600" b="1" dirty="0" smtClean="0"/>
              <a:t>		                                                                           Posted by Khang at 4:55 PM</a:t>
            </a:r>
          </a:p>
          <a:p>
            <a:pPr algn="just"/>
            <a:endParaRPr lang="en-US" sz="1600" b="1" dirty="0" smtClean="0"/>
          </a:p>
          <a:p>
            <a:pPr algn="just"/>
            <a:endParaRPr lang="en-US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76202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</a:t>
            </a:r>
            <a:r>
              <a:rPr lang="en-US" sz="2400" b="1" dirty="0" smtClean="0"/>
              <a:t>/ Answer the questions.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3581400"/>
            <a:ext cx="8610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b="1" dirty="0" smtClean="0"/>
              <a:t>1.Where is Khang’s neighbourhood ?</a:t>
            </a:r>
          </a:p>
          <a:p>
            <a:pPr marL="457200" indent="-457200"/>
            <a:endParaRPr lang="en-US" sz="2400" b="1" dirty="0" smtClean="0"/>
          </a:p>
          <a:p>
            <a:pPr marL="342900" indent="-342900"/>
            <a:r>
              <a:rPr lang="en-US" sz="2400" b="1" dirty="0" smtClean="0"/>
              <a:t>2. Why is his neighbourhood great for outdoor activities ?</a:t>
            </a:r>
          </a:p>
          <a:p>
            <a:pPr marL="342900" indent="-342900"/>
            <a:endParaRPr lang="en-US" sz="2400" b="1" dirty="0" smtClean="0"/>
          </a:p>
          <a:p>
            <a:pPr marL="342900" indent="-342900"/>
            <a:r>
              <a:rPr lang="en-US" sz="2400" b="1" dirty="0" smtClean="0"/>
              <a:t>3. What are the people there like ?</a:t>
            </a:r>
          </a:p>
          <a:p>
            <a:pPr marL="342900" indent="-342900"/>
            <a:endParaRPr lang="en-US" sz="2400" b="1" dirty="0" smtClean="0"/>
          </a:p>
          <a:p>
            <a:pPr marL="342900" indent="-342900"/>
            <a:r>
              <a:rPr lang="en-US" sz="2400" b="1" dirty="0" smtClean="0"/>
              <a:t>4. Why are the streets busy and crowded ?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3962400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-&gt; </a:t>
            </a:r>
            <a:r>
              <a:rPr lang="en-US" sz="2000" b="1" dirty="0" smtClean="0">
                <a:solidFill>
                  <a:srgbClr val="FF0000"/>
                </a:solidFill>
              </a:rPr>
              <a:t>It’s in the suburbs of Da Nang City.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4736068"/>
            <a:ext cx="784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-&gt; </a:t>
            </a:r>
            <a:r>
              <a:rPr lang="en-US" sz="2000" b="1" dirty="0" smtClean="0">
                <a:solidFill>
                  <a:srgbClr val="FF0000"/>
                </a:solidFill>
              </a:rPr>
              <a:t>Because it has beautiful parks, sandy beaches, and fine weather.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5410200"/>
            <a:ext cx="716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-&gt; </a:t>
            </a:r>
            <a:r>
              <a:rPr lang="en-US" sz="2000" b="1" dirty="0" smtClean="0">
                <a:solidFill>
                  <a:srgbClr val="FF0000"/>
                </a:solidFill>
              </a:rPr>
              <a:t>The people here are incredibly friendly.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" y="6260068"/>
            <a:ext cx="716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-&gt;  Because there are many modern buildings and offices.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781800" y="1143000"/>
            <a:ext cx="2286000" cy="228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6200" y="1447800"/>
            <a:ext cx="1066800" cy="228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28601" y="1600200"/>
            <a:ext cx="80010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143000" y="2133600"/>
            <a:ext cx="3429000" cy="228600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4038600" y="2590800"/>
            <a:ext cx="4343400" cy="2286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7" descr="1314_animado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4648200"/>
            <a:ext cx="1371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  <p:bldP spid="13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AutoShape 2"/>
          <p:cNvSpPr>
            <a:spLocks noChangeArrowheads="1"/>
          </p:cNvSpPr>
          <p:nvPr/>
        </p:nvSpPr>
        <p:spPr bwMode="auto">
          <a:xfrm>
            <a:off x="7391401" y="5105400"/>
            <a:ext cx="1447800" cy="16002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9555" name="AutoShape 3"/>
          <p:cNvSpPr>
            <a:spLocks noChangeArrowheads="1"/>
          </p:cNvSpPr>
          <p:nvPr/>
        </p:nvSpPr>
        <p:spPr bwMode="auto">
          <a:xfrm rot="16200000">
            <a:off x="647700" y="5295900"/>
            <a:ext cx="1447800" cy="1066800"/>
          </a:xfrm>
          <a:prstGeom prst="irregularSeal1">
            <a:avLst/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9556" name="AutoShape 4"/>
          <p:cNvSpPr>
            <a:spLocks noChangeArrowheads="1"/>
          </p:cNvSpPr>
          <p:nvPr/>
        </p:nvSpPr>
        <p:spPr bwMode="auto">
          <a:xfrm>
            <a:off x="304800" y="1295400"/>
            <a:ext cx="1676400" cy="1066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9557" name="AutoShape 5"/>
          <p:cNvSpPr>
            <a:spLocks noChangeArrowheads="1"/>
          </p:cNvSpPr>
          <p:nvPr/>
        </p:nvSpPr>
        <p:spPr bwMode="auto">
          <a:xfrm>
            <a:off x="4038601" y="1676400"/>
            <a:ext cx="914400" cy="1524000"/>
          </a:xfrm>
          <a:prstGeom prst="irregularSeal2">
            <a:avLst/>
          </a:prstGeom>
          <a:gradFill rotWithShape="1">
            <a:gsLst>
              <a:gs pos="0">
                <a:srgbClr val="0000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9558" name="AutoShape 6"/>
          <p:cNvSpPr>
            <a:spLocks noChangeArrowheads="1"/>
          </p:cNvSpPr>
          <p:nvPr/>
        </p:nvSpPr>
        <p:spPr bwMode="auto">
          <a:xfrm rot="16200000">
            <a:off x="7162800" y="1600200"/>
            <a:ext cx="1219200" cy="1676400"/>
          </a:xfrm>
          <a:prstGeom prst="irregularSeal1">
            <a:avLst/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9568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9E32BC"/>
                </a:solidFill>
                <a:latin typeface=".VnAristote" pitchFamily="34" charset="0"/>
              </a:rPr>
              <a:t>*</a:t>
            </a:r>
            <a:r>
              <a:rPr lang="en-US" u="sng" dirty="0" smtClean="0">
                <a:solidFill>
                  <a:srgbClr val="9E32BC"/>
                </a:solidFill>
                <a:latin typeface=".VnAristote" pitchFamily="34" charset="0"/>
              </a:rPr>
              <a:t>Tell me some expressions you can use to give directions</a:t>
            </a:r>
            <a:endParaRPr lang="en-US" u="sng" dirty="0">
              <a:solidFill>
                <a:srgbClr val="9E32BC"/>
              </a:solidFill>
              <a:latin typeface=".VnAristote" pitchFamily="34" charset="0"/>
            </a:endParaRPr>
          </a:p>
        </p:txBody>
      </p:sp>
      <p:sp>
        <p:nvSpPr>
          <p:cNvPr id="279569" name="Rectangle 17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47800"/>
            <a:ext cx="9144000" cy="4678363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1.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Turn right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/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left</a:t>
            </a:r>
          </a:p>
          <a:p>
            <a:pPr>
              <a:buFontTx/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2.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Go straight on</a:t>
            </a:r>
          </a:p>
          <a:p>
            <a:pPr>
              <a:buFontTx/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3. Go along the street/ the road</a:t>
            </a:r>
          </a:p>
          <a:p>
            <a:pPr>
              <a:buFontTx/>
              <a:buNone/>
            </a:pP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4.Go past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.VnArial" pitchFamily="34" charset="0"/>
            </a:endParaRPr>
          </a:p>
          <a:p>
            <a:pPr>
              <a:buFontTx/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5.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Cross the street/ the road</a:t>
            </a:r>
          </a:p>
          <a:p>
            <a:pPr>
              <a:buFontTx/>
              <a:buNone/>
            </a:pP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6. Take the </a:t>
            </a:r>
            <a:r>
              <a:rPr lang="en-US" sz="4000" dirty="0" smtClean="0">
                <a:solidFill>
                  <a:schemeClr val="accent2"/>
                </a:solidFill>
                <a:latin typeface=".VnArial" pitchFamily="34" charset="0"/>
              </a:rPr>
              <a:t>first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 turning on the </a:t>
            </a:r>
            <a:r>
              <a:rPr lang="en-US" sz="4000" dirty="0" smtClean="0">
                <a:solidFill>
                  <a:schemeClr val="accent2"/>
                </a:solidFill>
                <a:latin typeface=".VnArial" pitchFamily="34" charset="0"/>
              </a:rPr>
              <a:t>left</a:t>
            </a:r>
            <a:endParaRPr lang="en-US" sz="4000" dirty="0">
              <a:solidFill>
                <a:schemeClr val="accent2"/>
              </a:solidFill>
              <a:latin typeface=".VnArial" pitchFamily="34" charset="0"/>
            </a:endParaRPr>
          </a:p>
        </p:txBody>
      </p:sp>
      <p:pic>
        <p:nvPicPr>
          <p:cNvPr id="279566" name="Picture 14" descr="flower3"/>
          <p:cNvPicPr>
            <a:picLocks noGrp="1" noChangeAspect="1" noChangeArrowheads="1" noCro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705600" y="2786856"/>
            <a:ext cx="2286000" cy="2000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9579" name="Line 27"/>
          <p:cNvSpPr>
            <a:spLocks noChangeShapeType="1"/>
          </p:cNvSpPr>
          <p:nvPr/>
        </p:nvSpPr>
        <p:spPr bwMode="auto">
          <a:xfrm>
            <a:off x="2819400" y="3733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4868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9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9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9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9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9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9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9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9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9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9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9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9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9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9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79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795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795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795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795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795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4" grpId="0" animBg="1"/>
      <p:bldP spid="279555" grpId="0" animBg="1"/>
      <p:bldP spid="279556" grpId="0" animBg="1"/>
      <p:bldP spid="279557" grpId="0" animBg="1"/>
      <p:bldP spid="279558" grpId="0" animBg="1"/>
      <p:bldP spid="279568" grpId="0"/>
      <p:bldP spid="27956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Power-Anh 6 thi diem\Unit4\Package - Unit 04. My neighbourhood. Lesson 5. Skills 1\Data\E6T10044_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2362200"/>
            <a:ext cx="8991600" cy="4267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" y="-33298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II. SPEAKING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381000"/>
            <a:ext cx="868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4/ Ask and answer questions about how to get to the places on the map.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1038763"/>
            <a:ext cx="8534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Example</a:t>
            </a:r>
            <a:r>
              <a:rPr lang="en-US" dirty="0" smtClean="0"/>
              <a:t>:   </a:t>
            </a:r>
            <a:r>
              <a:rPr lang="en-US" sz="2000" b="1" dirty="0" smtClean="0"/>
              <a:t>A: Excuse me. Can you tell me the way to </a:t>
            </a:r>
            <a:r>
              <a:rPr lang="en-US" sz="2000" b="1" dirty="0" smtClean="0">
                <a:solidFill>
                  <a:srgbClr val="FF0000"/>
                </a:solidFill>
              </a:rPr>
              <a:t>the beach</a:t>
            </a:r>
            <a:r>
              <a:rPr lang="en-US" sz="2000" b="1" dirty="0" smtClean="0"/>
              <a:t>?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  B: Yes. </a:t>
            </a:r>
            <a:r>
              <a:rPr lang="en-US" sz="2000" b="1" dirty="0" smtClean="0">
                <a:solidFill>
                  <a:schemeClr val="accent1"/>
                </a:solidFill>
              </a:rPr>
              <a:t>First</a:t>
            </a:r>
            <a:r>
              <a:rPr lang="en-US" sz="2000" b="1" dirty="0" smtClean="0"/>
              <a:t>, go straight. </a:t>
            </a:r>
            <a:r>
              <a:rPr lang="en-US" sz="2000" b="1" dirty="0" smtClean="0">
                <a:solidFill>
                  <a:schemeClr val="accent1"/>
                </a:solidFill>
              </a:rPr>
              <a:t>Then</a:t>
            </a:r>
            <a:r>
              <a:rPr lang="en-US" sz="2000" b="1" dirty="0" smtClean="0"/>
              <a:t> turn right. </a:t>
            </a:r>
            <a:r>
              <a:rPr lang="en-US" sz="2000" b="1" dirty="0" smtClean="0">
                <a:solidFill>
                  <a:schemeClr val="accent1"/>
                </a:solidFill>
              </a:rPr>
              <a:t>After that  </a:t>
            </a:r>
            <a:r>
              <a:rPr lang="en-US" sz="2000" b="1" dirty="0" smtClean="0"/>
              <a:t>go straight again. </a:t>
            </a:r>
          </a:p>
          <a:p>
            <a:r>
              <a:rPr lang="en-US" sz="2000" b="1" dirty="0"/>
              <a:t> </a:t>
            </a:r>
            <a:r>
              <a:rPr lang="en-US" sz="2000" b="1" dirty="0" smtClean="0"/>
              <a:t>                        It’s in front of you.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  A: Thank you very much.</a:t>
            </a:r>
            <a:endParaRPr lang="en-US" sz="2000" b="1" dirty="0"/>
          </a:p>
        </p:txBody>
      </p:sp>
      <p:sp>
        <p:nvSpPr>
          <p:cNvPr id="9" name="5-Point Star 8"/>
          <p:cNvSpPr/>
          <p:nvPr/>
        </p:nvSpPr>
        <p:spPr>
          <a:xfrm>
            <a:off x="114301" y="3686145"/>
            <a:ext cx="381000" cy="30480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3505200" y="3657600"/>
            <a:ext cx="13716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 flipV="1">
            <a:off x="3505202" y="4495802"/>
            <a:ext cx="611188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10200" y="5867400"/>
            <a:ext cx="1219200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Art gallery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" y="6076890"/>
            <a:ext cx="1219200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Square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72400" y="3790890"/>
            <a:ext cx="1219200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Market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75445" y="4722912"/>
            <a:ext cx="1219200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Railway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Station 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2800" y="685802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II. SPEAKING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712895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5</a:t>
            </a:r>
            <a:r>
              <a:rPr lang="en-US" sz="2800" b="1" dirty="0" smtClean="0">
                <a:solidFill>
                  <a:srgbClr val="FF0000"/>
                </a:solidFill>
              </a:rPr>
              <a:t>/ Ask and answer questions about how to get to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the places near your school.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3" name="Picture 7" descr="adrumm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572000"/>
            <a:ext cx="1905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blumen-pflanzen145[1]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2133600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blumen-pflanzen108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5318127"/>
            <a:ext cx="17526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 descr="blumen-pflanzen111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"/>
            <a:ext cx="18288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9" descr="pink_flower_divider_md_cl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1" y="6096000"/>
            <a:ext cx="5257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0" descr="pink_flower_divider_md_cl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-28575"/>
            <a:ext cx="4953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 descr="j019637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9200"/>
            <a:ext cx="114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8692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3" t="29412" b="12854"/>
          <a:stretch/>
        </p:blipFill>
        <p:spPr bwMode="auto">
          <a:xfrm>
            <a:off x="-381000" y="0"/>
            <a:ext cx="9448800" cy="670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 rot="1562754">
            <a:off x="2998399" y="4249088"/>
            <a:ext cx="1138726" cy="205821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Bent Arrow 12"/>
          <p:cNvSpPr/>
          <p:nvPr/>
        </p:nvSpPr>
        <p:spPr>
          <a:xfrm rot="1257396">
            <a:off x="3568961" y="3593526"/>
            <a:ext cx="4146309" cy="1491305"/>
          </a:xfrm>
          <a:prstGeom prst="bentArrow">
            <a:avLst>
              <a:gd name="adj1" fmla="val 25000"/>
              <a:gd name="adj2" fmla="val 20354"/>
              <a:gd name="adj3" fmla="val 25000"/>
              <a:gd name="adj4" fmla="val 4375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934200" y="4876802"/>
            <a:ext cx="2057400" cy="9143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Bent Arrow 14"/>
          <p:cNvSpPr/>
          <p:nvPr/>
        </p:nvSpPr>
        <p:spPr>
          <a:xfrm rot="1120176">
            <a:off x="3612976" y="3273232"/>
            <a:ext cx="1044309" cy="1092946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0533"/>
            </a:avLst>
          </a:prstGeom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114801" y="1371600"/>
            <a:ext cx="2209799" cy="1066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038601" y="228600"/>
            <a:ext cx="2209799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Notched Right Arrow 16"/>
          <p:cNvSpPr/>
          <p:nvPr/>
        </p:nvSpPr>
        <p:spPr>
          <a:xfrm rot="16671411">
            <a:off x="2310620" y="2975852"/>
            <a:ext cx="3007549" cy="723657"/>
          </a:xfrm>
          <a:prstGeom prst="notched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Notched Right Arrow 20"/>
          <p:cNvSpPr/>
          <p:nvPr/>
        </p:nvSpPr>
        <p:spPr>
          <a:xfrm rot="16671411">
            <a:off x="1733732" y="2452828"/>
            <a:ext cx="4240046" cy="716187"/>
          </a:xfrm>
          <a:prstGeom prst="notched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191000" y="2667000"/>
            <a:ext cx="1375318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01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3" grpId="1" animBg="1"/>
      <p:bldP spid="14" grpId="0" animBg="1"/>
      <p:bldP spid="15" grpId="0" animBg="1"/>
      <p:bldP spid="15" grpId="1" animBg="1"/>
      <p:bldP spid="16" grpId="0" animBg="1"/>
      <p:bldP spid="19" grpId="0" animBg="1"/>
      <p:bldP spid="17" grpId="0" animBg="1"/>
      <p:bldP spid="17" grpId="1" animBg="1"/>
      <p:bldP spid="21" grpId="0" animBg="1"/>
      <p:bldP spid="21" grpId="1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95486"/>
            <a:ext cx="2684286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áº£i cÃ¡t tráº¯ng tráº£i dÃ i miÃªn man (áº¢nh: ST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1058" y="3429000"/>
            <a:ext cx="2657742" cy="23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áº¿t quáº£ hÃ¬nh áº£nh cho tan ky hou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1821" y="3429001"/>
            <a:ext cx="3087379" cy="230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áº£o tÃ ng vÄn hÃ³a Sa Huá»³nh á» Há»i 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1263" y="395488"/>
            <a:ext cx="2536615" cy="229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1821" y="395487"/>
            <a:ext cx="3087379" cy="227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Ã¬nh áº£nh cÃ³ liÃ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13" y="3429000"/>
            <a:ext cx="2678997" cy="23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916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0484" name="Picture 2" descr="D:\Tieu Binh\hinh nen\%21_%2863%29~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981201" y="685802"/>
            <a:ext cx="41168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latin typeface=".VnTifani HeavyH" pitchFamily="34" charset="0"/>
              </a:rPr>
              <a:t>HOME WORK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28600" y="1835152"/>
            <a:ext cx="921543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4000" dirty="0">
                <a:solidFill>
                  <a:srgbClr val="6600CC"/>
                </a:solidFill>
              </a:rPr>
              <a:t> </a:t>
            </a:r>
            <a:r>
              <a:rPr lang="en-US" altLang="en-US" sz="4000" dirty="0" smtClean="0">
                <a:solidFill>
                  <a:srgbClr val="6600CC"/>
                </a:solidFill>
              </a:rPr>
              <a:t>Read and answer the questions again.</a:t>
            </a:r>
            <a:endParaRPr lang="en-US" altLang="en-US" sz="4000" dirty="0">
              <a:solidFill>
                <a:srgbClr val="6600CC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4000" dirty="0">
                <a:solidFill>
                  <a:srgbClr val="6600CC"/>
                </a:solidFill>
              </a:rPr>
              <a:t> </a:t>
            </a:r>
            <a:r>
              <a:rPr lang="en-US" altLang="en-US" sz="4000" dirty="0" smtClean="0">
                <a:solidFill>
                  <a:srgbClr val="C00000"/>
                </a:solidFill>
              </a:rPr>
              <a:t>Ask for and give directions.</a:t>
            </a:r>
            <a:endParaRPr lang="en-US" altLang="en-US" sz="4000" dirty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4000" dirty="0">
                <a:solidFill>
                  <a:srgbClr val="6600CC"/>
                </a:solidFill>
              </a:rPr>
              <a:t> Prepare </a:t>
            </a:r>
            <a:r>
              <a:rPr lang="en-US" altLang="en-US" sz="4000" dirty="0" smtClean="0">
                <a:solidFill>
                  <a:srgbClr val="6600CC"/>
                </a:solidFill>
              </a:rPr>
              <a:t>SKILLS 2</a:t>
            </a:r>
            <a:endParaRPr lang="en-US" altLang="en-US" sz="4000" dirty="0">
              <a:solidFill>
                <a:srgbClr val="6600CC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 dirty="0"/>
          </a:p>
        </p:txBody>
      </p:sp>
      <p:pic>
        <p:nvPicPr>
          <p:cNvPr id="20487" name="Picture 9" descr="gif_icon38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5181600"/>
            <a:ext cx="1295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8" name="Group 10"/>
          <p:cNvGrpSpPr>
            <a:grpSpLocks/>
          </p:cNvGrpSpPr>
          <p:nvPr/>
        </p:nvGrpSpPr>
        <p:grpSpPr bwMode="auto">
          <a:xfrm>
            <a:off x="5257800" y="5715000"/>
            <a:ext cx="2057400" cy="1143000"/>
            <a:chOff x="0" y="3840"/>
            <a:chExt cx="620" cy="480"/>
          </a:xfrm>
        </p:grpSpPr>
        <p:pic>
          <p:nvPicPr>
            <p:cNvPr id="20504" name="Picture 11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31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5" name="Picture 12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4031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6" name="Picture 13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840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489" name="Group 14"/>
          <p:cNvGrpSpPr>
            <a:grpSpLocks/>
          </p:cNvGrpSpPr>
          <p:nvPr/>
        </p:nvGrpSpPr>
        <p:grpSpPr bwMode="auto">
          <a:xfrm>
            <a:off x="1752601" y="5715000"/>
            <a:ext cx="2057400" cy="1143000"/>
            <a:chOff x="0" y="3840"/>
            <a:chExt cx="620" cy="480"/>
          </a:xfrm>
        </p:grpSpPr>
        <p:pic>
          <p:nvPicPr>
            <p:cNvPr id="20501" name="Picture 15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31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2" name="Picture 16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4031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3" name="Picture 17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840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490" name="Group 18"/>
          <p:cNvGrpSpPr>
            <a:grpSpLocks/>
          </p:cNvGrpSpPr>
          <p:nvPr/>
        </p:nvGrpSpPr>
        <p:grpSpPr bwMode="auto">
          <a:xfrm>
            <a:off x="3657600" y="5715000"/>
            <a:ext cx="2057400" cy="1143000"/>
            <a:chOff x="0" y="3840"/>
            <a:chExt cx="620" cy="480"/>
          </a:xfrm>
        </p:grpSpPr>
        <p:pic>
          <p:nvPicPr>
            <p:cNvPr id="20498" name="Picture 19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31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9" name="Picture 20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4031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0" name="Picture 21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840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491" name="Group 22"/>
          <p:cNvGrpSpPr>
            <a:grpSpLocks/>
          </p:cNvGrpSpPr>
          <p:nvPr/>
        </p:nvGrpSpPr>
        <p:grpSpPr bwMode="auto">
          <a:xfrm>
            <a:off x="0" y="5715000"/>
            <a:ext cx="2057400" cy="1143000"/>
            <a:chOff x="0" y="3840"/>
            <a:chExt cx="620" cy="480"/>
          </a:xfrm>
        </p:grpSpPr>
        <p:pic>
          <p:nvPicPr>
            <p:cNvPr id="20495" name="Picture 23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31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6" name="Picture 24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4031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7" name="Picture 25" descr="!dk8_1la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840"/>
              <a:ext cx="33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492" name="Picture 26" descr="gif_icon38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1" y="5105400"/>
            <a:ext cx="1295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Picture 27" descr="gif_icon38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181600"/>
            <a:ext cx="1295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Picture 28" descr="gif_icon38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181600"/>
            <a:ext cx="1295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8949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opy of KHUNG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347913" y="2211389"/>
            <a:ext cx="33988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pic>
        <p:nvPicPr>
          <p:cNvPr id="21508" name="Picture 4" descr="button1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0438" y="2133600"/>
            <a:ext cx="435451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button1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048000"/>
            <a:ext cx="424815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button1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0600" y="3860800"/>
            <a:ext cx="424815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button1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0750" y="4737100"/>
            <a:ext cx="24384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2743201" y="2286000"/>
            <a:ext cx="307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endParaRPr lang="en-US" sz="44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2667001" y="3125788"/>
            <a:ext cx="307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endParaRPr lang="en-US" sz="36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pic>
        <p:nvPicPr>
          <p:cNvPr id="21514" name="Picture 10" descr="tough_guy_drumming_hc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5200"/>
            <a:ext cx="2254250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 descr="gypsy_woman_guitar_si_a_hc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0914" y="2516188"/>
            <a:ext cx="1385887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bassist_lights_hc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1" y="3430588"/>
            <a:ext cx="1547813" cy="23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Bemua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1" y="4649788"/>
            <a:ext cx="2057400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Bemua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649788"/>
            <a:ext cx="2057400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 descr="Orange_2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19600"/>
            <a:ext cx="1752600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 descr="A5-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1" y="4192588"/>
            <a:ext cx="2427288" cy="236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1" name="WordArt 17"/>
          <p:cNvSpPr>
            <a:spLocks noChangeArrowheads="1" noChangeShapeType="1" noTextEdit="1"/>
          </p:cNvSpPr>
          <p:nvPr/>
        </p:nvSpPr>
        <p:spPr bwMode="auto">
          <a:xfrm>
            <a:off x="1295400" y="609600"/>
            <a:ext cx="6248400" cy="4114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61638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 panose="020B0A04020102020204" pitchFamily="34" charset="0"/>
              </a:rPr>
              <a:t>THANK YOU FOR ATTENTION!</a:t>
            </a:r>
          </a:p>
        </p:txBody>
      </p:sp>
      <p:sp>
        <p:nvSpPr>
          <p:cNvPr id="16402" name="WordArt 18"/>
          <p:cNvSpPr>
            <a:spLocks noChangeArrowheads="1" noChangeShapeType="1" noTextEdit="1"/>
          </p:cNvSpPr>
          <p:nvPr/>
        </p:nvSpPr>
        <p:spPr bwMode="auto">
          <a:xfrm rot="5400000">
            <a:off x="-685800" y="3505200"/>
            <a:ext cx="3352800" cy="1219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en-US" sz="3600" b="1" kern="10">
                <a:solidFill>
                  <a:srgbClr val="800080"/>
                </a:solidFill>
                <a:effectLst>
                  <a:outerShdw dist="99190" dir="7788334" algn="ctr" rotWithShape="0">
                    <a:srgbClr val="000080">
                      <a:alpha val="79999"/>
                    </a:srgbClr>
                  </a:outerShdw>
                </a:effectLst>
                <a:latin typeface=".VnArial"/>
              </a:rPr>
              <a:t>the end</a:t>
            </a:r>
          </a:p>
        </p:txBody>
      </p:sp>
      <p:sp>
        <p:nvSpPr>
          <p:cNvPr id="16403" name="WordArt 19"/>
          <p:cNvSpPr>
            <a:spLocks noChangeArrowheads="1" noChangeShapeType="1" noTextEdit="1"/>
          </p:cNvSpPr>
          <p:nvPr/>
        </p:nvSpPr>
        <p:spPr bwMode="auto">
          <a:xfrm rot="5400000">
            <a:off x="6442869" y="3091657"/>
            <a:ext cx="3459163" cy="14859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en-US" sz="3600" b="1" kern="10">
                <a:solidFill>
                  <a:srgbClr val="FF00FF"/>
                </a:solidFill>
                <a:effectLst>
                  <a:outerShdw dist="99190" dir="7788334" algn="ctr" rotWithShape="0">
                    <a:srgbClr val="000080">
                      <a:alpha val="79999"/>
                    </a:srgbClr>
                  </a:outerShdw>
                </a:effectLst>
                <a:latin typeface=".VnArial"/>
              </a:rPr>
              <a:t>GOOD BYE!</a:t>
            </a:r>
          </a:p>
        </p:txBody>
      </p:sp>
    </p:spTree>
    <p:extLst>
      <p:ext uri="{BB962C8B-B14F-4D97-AF65-F5344CB8AC3E}">
        <p14:creationId xmlns:p14="http://schemas.microsoft.com/office/powerpoint/2010/main" xmlns="" val="553149521"/>
      </p:ext>
    </p:extLst>
  </p:cSld>
  <p:clrMapOvr>
    <a:masterClrMapping/>
  </p:clrMapOvr>
  <p:transition>
    <p:sndAc>
      <p:stSnd>
        <p:snd r:embed="rId2" name="lemon tree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1" grpId="0" animBg="1"/>
      <p:bldP spid="16402" grpId="0" animBg="1"/>
      <p:bldP spid="1640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95486"/>
            <a:ext cx="2684286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23"/>
          <p:cNvSpPr txBox="1">
            <a:spLocks noChangeArrowheads="1"/>
          </p:cNvSpPr>
          <p:nvPr/>
        </p:nvSpPr>
        <p:spPr bwMode="auto">
          <a:xfrm>
            <a:off x="2975285" y="2690958"/>
            <a:ext cx="242259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</a:rPr>
              <a:t>Museum of Sa Huynh </a:t>
            </a:r>
            <a:r>
              <a:rPr lang="en-US" sz="2800" b="1" dirty="0" smtClean="0">
                <a:solidFill>
                  <a:srgbClr val="000000"/>
                </a:solidFill>
              </a:rPr>
              <a:t>Culture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9" name="TextBox 27"/>
          <p:cNvSpPr txBox="1">
            <a:spLocks noChangeArrowheads="1"/>
          </p:cNvSpPr>
          <p:nvPr/>
        </p:nvSpPr>
        <p:spPr bwMode="auto">
          <a:xfrm>
            <a:off x="62819" y="5683813"/>
            <a:ext cx="266974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0000"/>
                </a:solidFill>
              </a:rPr>
              <a:t>Hoa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Nhap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endParaRPr lang="en-US" sz="2800" b="1" dirty="0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Workshop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11" name="TextBox 25"/>
          <p:cNvSpPr txBox="1">
            <a:spLocks noChangeArrowheads="1"/>
          </p:cNvSpPr>
          <p:nvPr/>
        </p:nvSpPr>
        <p:spPr bwMode="auto">
          <a:xfrm>
            <a:off x="5869804" y="2689776"/>
            <a:ext cx="283157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0000"/>
                </a:solidFill>
              </a:rPr>
              <a:t>Quan</a:t>
            </a:r>
            <a:r>
              <a:rPr lang="en-US" sz="2800" b="1" dirty="0">
                <a:solidFill>
                  <a:srgbClr val="000000"/>
                </a:solidFill>
              </a:rPr>
              <a:t> Cong </a:t>
            </a:r>
            <a:r>
              <a:rPr lang="en-US" sz="2800" b="1" dirty="0" smtClean="0">
                <a:solidFill>
                  <a:srgbClr val="000000"/>
                </a:solidFill>
              </a:rPr>
              <a:t>Temple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12" name="TextBox 27"/>
          <p:cNvSpPr txBox="1">
            <a:spLocks noChangeArrowheads="1"/>
          </p:cNvSpPr>
          <p:nvPr/>
        </p:nvSpPr>
        <p:spPr bwMode="auto">
          <a:xfrm>
            <a:off x="-25346" y="2707759"/>
            <a:ext cx="27096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Chua </a:t>
            </a:r>
            <a:r>
              <a:rPr lang="en-US" sz="2800" b="1" dirty="0" err="1" smtClean="0">
                <a:solidFill>
                  <a:srgbClr val="000000"/>
                </a:solidFill>
              </a:rPr>
              <a:t>Cau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13" name="TextBox 25"/>
          <p:cNvSpPr txBox="1">
            <a:spLocks noChangeArrowheads="1"/>
          </p:cNvSpPr>
          <p:nvPr/>
        </p:nvSpPr>
        <p:spPr bwMode="auto">
          <a:xfrm>
            <a:off x="2981079" y="5898908"/>
            <a:ext cx="241681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000000"/>
                </a:solidFill>
              </a:rPr>
              <a:t>Cua</a:t>
            </a:r>
            <a:r>
              <a:rPr lang="en-US" sz="2800" b="1" dirty="0" smtClean="0">
                <a:solidFill>
                  <a:srgbClr val="000000"/>
                </a:solidFill>
              </a:rPr>
              <a:t> Dai Beach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14" name="TextBox 25"/>
          <p:cNvSpPr txBox="1">
            <a:spLocks noChangeArrowheads="1"/>
          </p:cNvSpPr>
          <p:nvPr/>
        </p:nvSpPr>
        <p:spPr bwMode="auto">
          <a:xfrm>
            <a:off x="5873474" y="5858911"/>
            <a:ext cx="28315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Tan </a:t>
            </a:r>
            <a:r>
              <a:rPr lang="en-US" sz="2800" b="1" dirty="0" err="1" smtClean="0">
                <a:solidFill>
                  <a:srgbClr val="000000"/>
                </a:solidFill>
              </a:rPr>
              <a:t>Ky</a:t>
            </a:r>
            <a:r>
              <a:rPr lang="en-US" sz="2800" b="1" dirty="0" smtClean="0">
                <a:solidFill>
                  <a:srgbClr val="000000"/>
                </a:solidFill>
              </a:rPr>
              <a:t> house</a:t>
            </a: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1026" name="Picture 2" descr="Dáº£i cÃ¡t tráº¯ng tráº£i dÃ i miÃªn man (áº¢nh: ST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1058" y="3545140"/>
            <a:ext cx="2534798" cy="21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áº¿t quáº£ hÃ¬nh áº£nh cho tan ky hou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1821" y="3580746"/>
            <a:ext cx="2706433" cy="194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áº£o tÃ ng vÄn hÃ³a Sa Huá»³nh á» Há»i 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1263" y="591984"/>
            <a:ext cx="2536615" cy="209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1821" y="703303"/>
            <a:ext cx="2706433" cy="196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Ã¬nh áº£nh cÃ³ liÃ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13" y="3545140"/>
            <a:ext cx="2678997" cy="21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916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AutoShape 3">
            <a:hlinkClick r:id="rId3" action="ppaction://hlinkfile" highlightClick="1">
              <a:snd r:embed="rId2" name="lemon tree"/>
            </a:hlinkClick>
          </p:cNvPr>
          <p:cNvSpPr>
            <a:spLocks noChangeArrowheads="1"/>
          </p:cNvSpPr>
          <p:nvPr/>
        </p:nvSpPr>
        <p:spPr bwMode="auto">
          <a:xfrm>
            <a:off x="304800" y="6400800"/>
            <a:ext cx="304800" cy="228600"/>
          </a:xfrm>
          <a:prstGeom prst="actionButtonSound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pic>
        <p:nvPicPr>
          <p:cNvPr id="27652" name="Picture 4" descr="blumen-pflanzen108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5867400"/>
            <a:ext cx="1752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blumen-pflanzen11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"/>
            <a:ext cx="1828800" cy="83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 descr="blumen-pflanzen145[1]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0" y="-55871"/>
            <a:ext cx="2133600" cy="817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7" descr="adrumm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867400"/>
            <a:ext cx="1905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9" descr="pink_flower_divider_md_cl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1" y="6400800"/>
            <a:ext cx="5257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10" descr="pink_flower_divider_md_cl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-28574"/>
            <a:ext cx="49530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9" name="AutoShape 11">
            <a:hlinkClick r:id="" action="ppaction://noaction" highlightClick="1">
              <a:snd r:embed="rId2" name="lemon tree"/>
            </a:hlinkClick>
          </p:cNvPr>
          <p:cNvSpPr>
            <a:spLocks noChangeArrowheads="1"/>
          </p:cNvSpPr>
          <p:nvPr/>
        </p:nvSpPr>
        <p:spPr bwMode="auto">
          <a:xfrm>
            <a:off x="8763001" y="6527800"/>
            <a:ext cx="368300" cy="304800"/>
          </a:xfrm>
          <a:prstGeom prst="actionButtonSound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77504" y="252412"/>
            <a:ext cx="8229600" cy="1219200"/>
          </a:xfrm>
          <a:prstGeom prst="rect">
            <a:avLst/>
          </a:prstGeom>
        </p:spPr>
        <p:txBody>
          <a:bodyPr anchor="ctr">
            <a:normAutofit fontScale="55000" lnSpcReduction="20000"/>
          </a:bodyPr>
          <a:lstStyle/>
          <a:p>
            <a:pPr marL="1543050" lvl="4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en-US" sz="8800" b="1" i="1" dirty="0" smtClean="0">
                <a:solidFill>
                  <a:srgbClr val="002060"/>
                </a:solidFill>
                <a:latin typeface="+mn-lt"/>
                <a:cs typeface="+mn-cs"/>
              </a:rPr>
              <a:t>* Answer the questions</a:t>
            </a:r>
            <a:endParaRPr lang="en-US" sz="7200" b="1" i="1" dirty="0">
              <a:solidFill>
                <a:srgbClr val="002060"/>
              </a:solidFill>
              <a:latin typeface=".VnTifani Heavy" pitchFamily="34" charset="0"/>
              <a:cs typeface="+mn-cs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-359392" y="862012"/>
            <a:ext cx="8229600" cy="1219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1543050" lvl="4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cs typeface="+mn-cs"/>
              </a:rPr>
              <a:t>1. Where do you live?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-329253" y="1556199"/>
            <a:ext cx="9473253" cy="1219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1543050" lvl="4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cs typeface="+mn-cs"/>
              </a:rPr>
              <a:t>2. Is your house in the country or in the city?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-329252" y="2406201"/>
            <a:ext cx="9473253" cy="1219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1543050" lvl="4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cs typeface="+mn-cs"/>
              </a:rPr>
              <a:t>3. What are there in your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cs typeface="+mn-cs"/>
              </a:rPr>
              <a:t>neighbourhood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cs typeface="+mn-cs"/>
              </a:rPr>
              <a:t>?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-329252" y="3352800"/>
            <a:ext cx="9473253" cy="1219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1543050" lvl="4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en-US" sz="2800" b="1" i="1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cs typeface="+mn-cs"/>
              </a:rPr>
              <a:t>. Do you like living in your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cs typeface="+mn-cs"/>
              </a:rPr>
              <a:t>neighbourhood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cs typeface="+mn-cs"/>
              </a:rPr>
              <a:t>? Why/ why not?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275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ACK0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06389"/>
            <a:ext cx="8382000" cy="6551612"/>
          </a:xfrm>
          <a:prstGeom prst="rect">
            <a:avLst/>
          </a:prstGeom>
          <a:noFill/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352800" y="304800"/>
            <a:ext cx="1752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1524000"/>
            <a:ext cx="2743200" cy="6019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126" name="Picture 6" descr="1314_animado">
            <a:hlinkClick r:id="rId3" action="ppaction://hlinkpres?slideindex=1&amp;slidetitle=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48200"/>
            <a:ext cx="1371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1314_animado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4648200"/>
            <a:ext cx="1371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Flowers9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2438400" y="3352803"/>
            <a:ext cx="4419600" cy="1285875"/>
          </a:xfrm>
          <a:prstGeom prst="rect">
            <a:avLst/>
          </a:prstGeom>
          <a:noFill/>
        </p:spPr>
      </p:pic>
      <p:sp>
        <p:nvSpPr>
          <p:cNvPr id="5129" name="WordArt 9"/>
          <p:cNvSpPr>
            <a:spLocks noChangeArrowheads="1" noChangeShapeType="1" noTextEdit="1"/>
          </p:cNvSpPr>
          <p:nvPr/>
        </p:nvSpPr>
        <p:spPr bwMode="auto">
          <a:xfrm>
            <a:off x="1191817" y="2502935"/>
            <a:ext cx="7113983" cy="5333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14"/>
              </a:avLst>
            </a:prstTxWarp>
          </a:bodyPr>
          <a:lstStyle/>
          <a:p>
            <a:pPr algn="ctr"/>
            <a:r>
              <a:rPr lang="en-US" sz="3600" i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VNI-Brush"/>
              </a:rPr>
              <a:t>Lesson 5:Skills 1</a:t>
            </a:r>
            <a:endParaRPr lang="en-US" sz="3600" i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FF0000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VNI-Brush"/>
            </a:endParaRPr>
          </a:p>
        </p:txBody>
      </p:sp>
      <p:sp>
        <p:nvSpPr>
          <p:cNvPr id="5130" name="WordArt 10"/>
          <p:cNvSpPr>
            <a:spLocks noChangeArrowheads="1" noChangeShapeType="1" noTextEdit="1"/>
          </p:cNvSpPr>
          <p:nvPr/>
        </p:nvSpPr>
        <p:spPr bwMode="auto">
          <a:xfrm>
            <a:off x="1115616" y="1524000"/>
            <a:ext cx="7266384" cy="7620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2811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Unit 4</a:t>
            </a:r>
            <a:r>
              <a:rPr lang="en-US" sz="3600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: MY NEIGHBOURHOOD</a:t>
            </a:r>
            <a:endParaRPr lang="en-US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634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9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9" grpId="0" animBg="1"/>
      <p:bldP spid="51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533402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I. READING</a:t>
            </a:r>
            <a:endParaRPr lang="en-US" sz="3600" b="1" dirty="0"/>
          </a:p>
        </p:txBody>
      </p:sp>
      <p:pic>
        <p:nvPicPr>
          <p:cNvPr id="11" name="Picture 4" descr="blumen-pflanzen108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5318127"/>
            <a:ext cx="17526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blumen-pflanzen111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"/>
            <a:ext cx="18288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drumm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572000"/>
            <a:ext cx="1905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pink_flower_divider_md_cl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1" y="6096000"/>
            <a:ext cx="5257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523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ower-Anh 6 thi diem\Unit4\Package - Unit 04. My neighbourhood. Lesson 5. Skills 1\Data\E6T10044_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4419600" cy="62484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8908" y="304800"/>
            <a:ext cx="4267200" cy="624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2290" y="36583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I. READING</a:t>
            </a:r>
            <a:endParaRPr lang="en-US" sz="3600" b="1" dirty="0"/>
          </a:p>
        </p:txBody>
      </p:sp>
      <p:pic>
        <p:nvPicPr>
          <p:cNvPr id="9" name="Picture 4" descr="D:\Power-Anh 6 thi diem\Unit4\Package - Unit 04. My neighbourhood. Lesson 5. Skills 1\Data\u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290" y="1066800"/>
            <a:ext cx="8763000" cy="48768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92290" y="2590802"/>
            <a:ext cx="6172200" cy="33239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/>
              <a:t>		                                               Friday, December 23,.......</a:t>
            </a:r>
          </a:p>
          <a:p>
            <a:pPr algn="just"/>
            <a:r>
              <a:rPr lang="en-US" sz="1400" b="1" dirty="0" smtClean="0"/>
              <a:t>MY NEIGHBOURHOOD</a:t>
            </a:r>
          </a:p>
          <a:p>
            <a:pPr algn="just"/>
            <a:r>
              <a:rPr lang="en-US" sz="1400" b="1" dirty="0" smtClean="0"/>
              <a:t>I’m back home now. Hoi An was great! My neighbourhood’s very different. It’s in the suburs of Da Nang City. There are many things I like about it.</a:t>
            </a:r>
          </a:p>
          <a:p>
            <a:pPr algn="just"/>
            <a:r>
              <a:rPr lang="en-US" sz="1400" b="1" dirty="0" smtClean="0"/>
              <a:t>It’s great of outdoor activities because it has beautiful parks, sandy beaches, and fine weather. There’s almost everything I need here: shops, restaurants, and markets. Every house has a backyard and a frontyard. The people here are incredibly friendly. They’re friendlier than those in many other places ! And the food’s very good.</a:t>
            </a:r>
          </a:p>
          <a:p>
            <a:pPr algn="just"/>
            <a:r>
              <a:rPr lang="en-US" sz="1400" b="1" dirty="0" smtClean="0"/>
              <a:t>However, there is one thing I dislike about it. Now, there are many modern buildings and offices so the streets are busy and crowded during the day.</a:t>
            </a:r>
          </a:p>
          <a:p>
            <a:pPr algn="just"/>
            <a:r>
              <a:rPr lang="en-US" sz="1400" b="1" dirty="0" smtClean="0"/>
              <a:t>Can anyone write about what you like and don’t like about your neighbourhood ?</a:t>
            </a:r>
          </a:p>
          <a:p>
            <a:pPr algn="just"/>
            <a:r>
              <a:rPr lang="en-US" sz="1400" b="1" dirty="0"/>
              <a:t>	</a:t>
            </a:r>
            <a:r>
              <a:rPr lang="en-US" sz="1400" b="1" dirty="0" smtClean="0"/>
              <a:t>			Posted by Khang at 4:55 PM</a:t>
            </a:r>
          </a:p>
          <a:p>
            <a:pPr algn="just"/>
            <a:endParaRPr lang="en-US" sz="1400" b="1" dirty="0" smtClean="0"/>
          </a:p>
          <a:p>
            <a:pPr algn="just"/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xmlns="" val="5382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loud 33"/>
          <p:cNvSpPr/>
          <p:nvPr/>
        </p:nvSpPr>
        <p:spPr>
          <a:xfrm>
            <a:off x="1295401" y="1981201"/>
            <a:ext cx="5791200" cy="2895601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solidFill>
                  <a:srgbClr val="FFFF00"/>
                </a:solidFill>
              </a:rPr>
              <a:t>Khang’s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neighbourhood</a:t>
            </a:r>
            <a:endParaRPr lang="en-US" sz="2800" b="1" dirty="0">
              <a:solidFill>
                <a:srgbClr val="FFFF00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1402308" y="4361371"/>
            <a:ext cx="685800" cy="304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6858000" y="2667000"/>
            <a:ext cx="675564" cy="381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302992" y="3992659"/>
            <a:ext cx="402609" cy="8079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449700" y="4547890"/>
            <a:ext cx="436500" cy="7861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16200000" flipH="1">
            <a:off x="2780619" y="1866901"/>
            <a:ext cx="533400" cy="304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5180806" y="1787975"/>
            <a:ext cx="534988" cy="3063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" descr="blumen-pflanzen108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5867400"/>
            <a:ext cx="1752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7" descr="adrum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572000"/>
            <a:ext cx="1524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9" descr="pink_flower_divider_md_cl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1" y="6324600"/>
            <a:ext cx="5715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5" descr="blumen-pflanzen11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"/>
            <a:ext cx="1828800" cy="83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6" descr="blumen-pflanzen145[1]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0" y="-55871"/>
            <a:ext cx="2133600" cy="817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10" descr="pink_flower_divider_md_cl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-28574"/>
            <a:ext cx="49530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2209800" y="1219202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people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423073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</TotalTime>
  <Words>482</Words>
  <Application>Microsoft Office PowerPoint</Application>
  <PresentationFormat>On-screen Show (4:3)</PresentationFormat>
  <Paragraphs>136</Paragraphs>
  <Slides>21</Slides>
  <Notes>1</Notes>
  <HiddenSlides>0</HiddenSlides>
  <MMClips>6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*Tell me some expressions you can use to give directions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CTY MAY TINH HITECH</dc:creator>
  <cp:lastModifiedBy>AD</cp:lastModifiedBy>
  <cp:revision>105</cp:revision>
  <dcterms:created xsi:type="dcterms:W3CDTF">2015-11-02T14:25:20Z</dcterms:created>
  <dcterms:modified xsi:type="dcterms:W3CDTF">2020-02-04T07:33:17Z</dcterms:modified>
</cp:coreProperties>
</file>