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9" r:id="rId2"/>
    <p:sldId id="276" r:id="rId3"/>
    <p:sldId id="260" r:id="rId4"/>
    <p:sldId id="261" r:id="rId5"/>
    <p:sldId id="262" r:id="rId6"/>
    <p:sldId id="258" r:id="rId7"/>
    <p:sldId id="263" r:id="rId8"/>
    <p:sldId id="264" r:id="rId9"/>
    <p:sldId id="277" r:id="rId10"/>
    <p:sldId id="278" r:id="rId11"/>
    <p:sldId id="266" r:id="rId12"/>
    <p:sldId id="267" r:id="rId13"/>
    <p:sldId id="279" r:id="rId14"/>
    <p:sldId id="269" r:id="rId15"/>
    <p:sldId id="270" r:id="rId16"/>
    <p:sldId id="280" r:id="rId17"/>
    <p:sldId id="273" r:id="rId18"/>
    <p:sldId id="274" r:id="rId19"/>
    <p:sldId id="275" r:id="rId20"/>
    <p:sldId id="281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8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0F5DB6-7F55-4DBF-B807-AD89E099BC65}" type="datetimeFigureOut">
              <a:rPr lang="en-US" smtClean="0"/>
              <a:t>1/19/2015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5AE239-D67B-45E2-8A5B-A2D35683E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638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A8A835F-E77A-470E-95F5-97B5D407290F}" type="slidenum">
              <a:rPr lang="en-US" sz="1200"/>
              <a:pPr eaLnBrk="1" hangingPunct="1"/>
              <a:t>3</a:t>
            </a:fld>
            <a:endParaRPr 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4CEF4-B2D0-41D8-AE42-E6E0890A9D66}" type="datetimeFigureOut">
              <a:rPr lang="en-US" smtClean="0"/>
              <a:t>1/19/2015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061F2-D7FF-4E82-B9E4-404A78E8B5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174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4CEF4-B2D0-41D8-AE42-E6E0890A9D66}" type="datetimeFigureOut">
              <a:rPr lang="en-US" smtClean="0"/>
              <a:t>1/19/2015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061F2-D7FF-4E82-B9E4-404A78E8B5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512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4CEF4-B2D0-41D8-AE42-E6E0890A9D66}" type="datetimeFigureOut">
              <a:rPr lang="en-US" smtClean="0"/>
              <a:t>1/19/2015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061F2-D7FF-4E82-B9E4-404A78E8B5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040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4CEF4-B2D0-41D8-AE42-E6E0890A9D66}" type="datetimeFigureOut">
              <a:rPr lang="en-US" smtClean="0"/>
              <a:t>1/19/2015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061F2-D7FF-4E82-B9E4-404A78E8B5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458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4CEF4-B2D0-41D8-AE42-E6E0890A9D66}" type="datetimeFigureOut">
              <a:rPr lang="en-US" smtClean="0"/>
              <a:t>1/19/2015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061F2-D7FF-4E82-B9E4-404A78E8B5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049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4CEF4-B2D0-41D8-AE42-E6E0890A9D66}" type="datetimeFigureOut">
              <a:rPr lang="en-US" smtClean="0"/>
              <a:t>1/19/2015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061F2-D7FF-4E82-B9E4-404A78E8B5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029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4CEF4-B2D0-41D8-AE42-E6E0890A9D66}" type="datetimeFigureOut">
              <a:rPr lang="en-US" smtClean="0"/>
              <a:t>1/19/2015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061F2-D7FF-4E82-B9E4-404A78E8B5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052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4CEF4-B2D0-41D8-AE42-E6E0890A9D66}" type="datetimeFigureOut">
              <a:rPr lang="en-US" smtClean="0"/>
              <a:t>1/19/2015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061F2-D7FF-4E82-B9E4-404A78E8B5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19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4CEF4-B2D0-41D8-AE42-E6E0890A9D66}" type="datetimeFigureOut">
              <a:rPr lang="en-US" smtClean="0"/>
              <a:t>1/19/2015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061F2-D7FF-4E82-B9E4-404A78E8B5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674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4CEF4-B2D0-41D8-AE42-E6E0890A9D66}" type="datetimeFigureOut">
              <a:rPr lang="en-US" smtClean="0"/>
              <a:t>1/19/2015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061F2-D7FF-4E82-B9E4-404A78E8B5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11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4CEF4-B2D0-41D8-AE42-E6E0890A9D66}" type="datetimeFigureOut">
              <a:rPr lang="en-US" smtClean="0"/>
              <a:t>1/19/2015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061F2-D7FF-4E82-B9E4-404A78E8B5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140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C4CEF4-B2D0-41D8-AE42-E6E0890A9D66}" type="datetimeFigureOut">
              <a:rPr lang="en-US" smtClean="0"/>
              <a:t>1/19/2015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F061F2-D7FF-4E82-B9E4-404A78E8B5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872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gif"/><Relationship Id="rId2" Type="http://schemas.openxmlformats.org/officeDocument/2006/relationships/slideLayout" Target="../slideLayouts/slideLayout1.xml"/><Relationship Id="rId1" Type="http://schemas.openxmlformats.org/officeDocument/2006/relationships/audio" Target="file:///E:\NHAC\LOVE%20STORY.mp3" TargetMode="Externa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.jpeg"/><Relationship Id="rId7" Type="http://schemas.openxmlformats.org/officeDocument/2006/relationships/image" Target="../media/image21.gif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gif"/><Relationship Id="rId5" Type="http://schemas.openxmlformats.org/officeDocument/2006/relationships/image" Target="../media/image19.gif"/><Relationship Id="rId4" Type="http://schemas.openxmlformats.org/officeDocument/2006/relationships/image" Target="../media/image18.g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gif"/><Relationship Id="rId2" Type="http://schemas.openxmlformats.org/officeDocument/2006/relationships/slideLayout" Target="../slideLayouts/slideLayout1.xml"/><Relationship Id="rId1" Type="http://schemas.openxmlformats.org/officeDocument/2006/relationships/audio" Target="file:///E:\NHAC\LOVE%20STORY.mp3" TargetMode="Externa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LOVE STORY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DRAGFL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3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Picture1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874963"/>
            <a:ext cx="3962400" cy="29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876300" y="981075"/>
            <a:ext cx="7391400" cy="212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400" b="1">
                <a:solidFill>
                  <a:srgbClr val="0000FF"/>
                </a:solidFill>
              </a:rPr>
              <a:t>KÍNH CHÀO QUÝ THẦY CÔ GIÁO  CÙNG CÁC EM HỌC SINH</a:t>
            </a:r>
          </a:p>
        </p:txBody>
      </p:sp>
      <p:pic>
        <p:nvPicPr>
          <p:cNvPr id="2054" name="Picture 6" descr="Picture4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100" y="5486400"/>
            <a:ext cx="1104900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 descr="Picture33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0"/>
            <a:ext cx="762000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 descr="Picture4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5943600"/>
            <a:ext cx="1143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 descr="Picture4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410200"/>
            <a:ext cx="1219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 descr="Picture4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4800600"/>
            <a:ext cx="1104900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 descr="Picture4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962400"/>
            <a:ext cx="990600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 descr="Picture4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5943600"/>
            <a:ext cx="8001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 descr="Picture4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498725"/>
            <a:ext cx="6858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14" descr="Picture4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038600"/>
            <a:ext cx="6858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6828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5000">
                <p:cTn id="8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082"/>
                </p:tgtEl>
              </p:cMediaNode>
            </p:audio>
          </p:childTnLst>
        </p:cTn>
      </p:par>
    </p:tnLst>
    <p:bldLst>
      <p:bldP spid="4608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25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NHIỆT KẾ - NHIỆT GIAI.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cụ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bầu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ống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quản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cột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lỏng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thang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tắc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giãn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nở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thủy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ngân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rượu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430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3"/>
          <p:cNvSpPr txBox="1">
            <a:spLocks noChangeArrowheads="1"/>
          </p:cNvSpPr>
          <p:nvPr/>
        </p:nvSpPr>
        <p:spPr bwMode="auto">
          <a:xfrm>
            <a:off x="2016125" y="457200"/>
            <a:ext cx="4545806" cy="46166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 dirty="0" err="1">
                <a:solidFill>
                  <a:srgbClr val="FF0066"/>
                </a:solidFill>
              </a:rPr>
              <a:t>Bảng</a:t>
            </a:r>
            <a:r>
              <a:rPr lang="en-US" b="1" dirty="0">
                <a:solidFill>
                  <a:srgbClr val="FF0066"/>
                </a:solidFill>
              </a:rPr>
              <a:t> 22.1 ( SGK )</a:t>
            </a:r>
          </a:p>
        </p:txBody>
      </p:sp>
      <p:sp>
        <p:nvSpPr>
          <p:cNvPr id="11267" name="Text Box 8"/>
          <p:cNvSpPr txBox="1">
            <a:spLocks noChangeArrowheads="1"/>
          </p:cNvSpPr>
          <p:nvPr/>
        </p:nvSpPr>
        <p:spPr bwMode="auto">
          <a:xfrm>
            <a:off x="1066800" y="1066800"/>
            <a:ext cx="8077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dirty="0">
                <a:solidFill>
                  <a:srgbClr val="FF0066"/>
                </a:solidFill>
              </a:rPr>
              <a:t>C3</a:t>
            </a:r>
            <a:r>
              <a:rPr lang="en-US" dirty="0">
                <a:solidFill>
                  <a:srgbClr val="0000FF"/>
                </a:solidFill>
              </a:rPr>
              <a:t>: </a:t>
            </a:r>
            <a:r>
              <a:rPr lang="en-US" dirty="0" err="1">
                <a:solidFill>
                  <a:srgbClr val="0000FF"/>
                </a:solidFill>
              </a:rPr>
              <a:t>Hãy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>
                <a:solidFill>
                  <a:srgbClr val="0000FF"/>
                </a:solidFill>
              </a:rPr>
              <a:t>quan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>
                <a:solidFill>
                  <a:srgbClr val="0000FF"/>
                </a:solidFill>
              </a:rPr>
              <a:t>sát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>
                <a:solidFill>
                  <a:srgbClr val="0000FF"/>
                </a:solidFill>
              </a:rPr>
              <a:t>rồi</a:t>
            </a:r>
            <a:r>
              <a:rPr lang="en-US" dirty="0">
                <a:solidFill>
                  <a:srgbClr val="0000FF"/>
                </a:solidFill>
              </a:rPr>
              <a:t> so </a:t>
            </a:r>
            <a:r>
              <a:rPr lang="en-US" dirty="0" err="1">
                <a:solidFill>
                  <a:srgbClr val="0000FF"/>
                </a:solidFill>
              </a:rPr>
              <a:t>sánh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>
                <a:solidFill>
                  <a:srgbClr val="0000FF"/>
                </a:solidFill>
              </a:rPr>
              <a:t>các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>
                <a:solidFill>
                  <a:srgbClr val="0000FF"/>
                </a:solidFill>
              </a:rPr>
              <a:t>nhiệt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>
                <a:solidFill>
                  <a:srgbClr val="0000FF"/>
                </a:solidFill>
              </a:rPr>
              <a:t>kế</a:t>
            </a:r>
            <a:r>
              <a:rPr lang="en-US" dirty="0">
                <a:solidFill>
                  <a:srgbClr val="0000FF"/>
                </a:solidFill>
              </a:rPr>
              <a:t> ở </a:t>
            </a:r>
            <a:r>
              <a:rPr lang="en-US" dirty="0" err="1">
                <a:solidFill>
                  <a:srgbClr val="0000FF"/>
                </a:solidFill>
              </a:rPr>
              <a:t>hình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>
                <a:solidFill>
                  <a:srgbClr val="0000FF"/>
                </a:solidFill>
              </a:rPr>
              <a:t>bên</a:t>
            </a:r>
            <a:r>
              <a:rPr lang="en-US" dirty="0">
                <a:solidFill>
                  <a:srgbClr val="0000FF"/>
                </a:solidFill>
              </a:rPr>
              <a:t> ( </a:t>
            </a:r>
            <a:r>
              <a:rPr lang="en-US" dirty="0" err="1">
                <a:solidFill>
                  <a:srgbClr val="0000FF"/>
                </a:solidFill>
              </a:rPr>
              <a:t>hình</a:t>
            </a:r>
            <a:r>
              <a:rPr lang="en-US" dirty="0">
                <a:solidFill>
                  <a:srgbClr val="0000FF"/>
                </a:solidFill>
              </a:rPr>
              <a:t> 22.5 SGK ) </a:t>
            </a:r>
            <a:r>
              <a:rPr lang="en-US" dirty="0" err="1">
                <a:solidFill>
                  <a:srgbClr val="0000FF"/>
                </a:solidFill>
              </a:rPr>
              <a:t>về</a:t>
            </a:r>
            <a:r>
              <a:rPr lang="en-US" dirty="0">
                <a:solidFill>
                  <a:srgbClr val="0000FF"/>
                </a:solidFill>
              </a:rPr>
              <a:t> GHĐ, ĐNNN, </a:t>
            </a:r>
            <a:r>
              <a:rPr lang="en-US" dirty="0" err="1">
                <a:solidFill>
                  <a:srgbClr val="0000FF"/>
                </a:solidFill>
              </a:rPr>
              <a:t>công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>
                <a:solidFill>
                  <a:srgbClr val="0000FF"/>
                </a:solidFill>
              </a:rPr>
              <a:t>dụng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>
                <a:solidFill>
                  <a:srgbClr val="0000FF"/>
                </a:solidFill>
              </a:rPr>
              <a:t>và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>
                <a:solidFill>
                  <a:srgbClr val="0000FF"/>
                </a:solidFill>
              </a:rPr>
              <a:t>điền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>
                <a:solidFill>
                  <a:srgbClr val="0000FF"/>
                </a:solidFill>
              </a:rPr>
              <a:t>vào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>
                <a:solidFill>
                  <a:srgbClr val="0000FF"/>
                </a:solidFill>
              </a:rPr>
              <a:t>phiếu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>
                <a:solidFill>
                  <a:srgbClr val="0000FF"/>
                </a:solidFill>
              </a:rPr>
              <a:t>học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>
                <a:solidFill>
                  <a:srgbClr val="0000FF"/>
                </a:solidFill>
              </a:rPr>
              <a:t>tập</a:t>
            </a:r>
            <a:r>
              <a:rPr lang="en-US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11268" name="Rectangle 51"/>
          <p:cNvSpPr>
            <a:spLocks noChangeArrowheads="1"/>
          </p:cNvSpPr>
          <p:nvPr/>
        </p:nvSpPr>
        <p:spPr bwMode="auto">
          <a:xfrm>
            <a:off x="4092575" y="5249863"/>
            <a:ext cx="1546225" cy="922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endParaRPr lang="en-US" sz="1600">
              <a:latin typeface="Arial" charset="0"/>
            </a:endParaRPr>
          </a:p>
        </p:txBody>
      </p:sp>
      <p:sp>
        <p:nvSpPr>
          <p:cNvPr id="11269" name="Rectangle 50"/>
          <p:cNvSpPr>
            <a:spLocks noChangeArrowheads="1"/>
          </p:cNvSpPr>
          <p:nvPr/>
        </p:nvSpPr>
        <p:spPr bwMode="auto">
          <a:xfrm>
            <a:off x="3208338" y="5249863"/>
            <a:ext cx="884237" cy="922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endParaRPr lang="en-US" sz="1600">
              <a:latin typeface="Arial" charset="0"/>
            </a:endParaRPr>
          </a:p>
          <a:p>
            <a:pPr algn="ctr">
              <a:spcBef>
                <a:spcPct val="20000"/>
              </a:spcBef>
            </a:pPr>
            <a:endParaRPr lang="en-US" sz="1600">
              <a:latin typeface="Arial" charset="0"/>
            </a:endParaRPr>
          </a:p>
        </p:txBody>
      </p:sp>
      <p:sp>
        <p:nvSpPr>
          <p:cNvPr id="11270" name="Rectangle 49"/>
          <p:cNvSpPr>
            <a:spLocks noChangeArrowheads="1"/>
          </p:cNvSpPr>
          <p:nvPr/>
        </p:nvSpPr>
        <p:spPr bwMode="auto">
          <a:xfrm>
            <a:off x="2016125" y="5249863"/>
            <a:ext cx="1192213" cy="922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1600">
                <a:latin typeface="Arial" charset="0"/>
              </a:rPr>
              <a:t>Từ :</a:t>
            </a:r>
          </a:p>
          <a:p>
            <a:pPr>
              <a:spcBef>
                <a:spcPct val="20000"/>
              </a:spcBef>
            </a:pPr>
            <a:r>
              <a:rPr lang="en-US" sz="1600">
                <a:latin typeface="Arial" charset="0"/>
              </a:rPr>
              <a:t>Đến:</a:t>
            </a:r>
          </a:p>
          <a:p>
            <a:pPr>
              <a:spcBef>
                <a:spcPct val="20000"/>
              </a:spcBef>
            </a:pPr>
            <a:endParaRPr lang="en-US" sz="1600">
              <a:latin typeface="Arial" charset="0"/>
            </a:endParaRPr>
          </a:p>
        </p:txBody>
      </p:sp>
      <p:sp>
        <p:nvSpPr>
          <p:cNvPr id="11271" name="Rectangle 48"/>
          <p:cNvSpPr>
            <a:spLocks noChangeArrowheads="1"/>
          </p:cNvSpPr>
          <p:nvPr/>
        </p:nvSpPr>
        <p:spPr bwMode="auto">
          <a:xfrm>
            <a:off x="914400" y="5249863"/>
            <a:ext cx="1101725" cy="922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1600">
                <a:latin typeface="Arial" charset="0"/>
              </a:rPr>
              <a:t>Nhiệt kế y tế</a:t>
            </a:r>
          </a:p>
        </p:txBody>
      </p:sp>
      <p:sp>
        <p:nvSpPr>
          <p:cNvPr id="11272" name="Rectangle 47"/>
          <p:cNvSpPr>
            <a:spLocks noChangeArrowheads="1"/>
          </p:cNvSpPr>
          <p:nvPr/>
        </p:nvSpPr>
        <p:spPr bwMode="auto">
          <a:xfrm>
            <a:off x="4092575" y="4327525"/>
            <a:ext cx="1546225" cy="92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endParaRPr lang="en-US" sz="1600">
              <a:latin typeface="Arial" charset="0"/>
            </a:endParaRPr>
          </a:p>
        </p:txBody>
      </p:sp>
      <p:sp>
        <p:nvSpPr>
          <p:cNvPr id="11273" name="Rectangle 46"/>
          <p:cNvSpPr>
            <a:spLocks noChangeArrowheads="1"/>
          </p:cNvSpPr>
          <p:nvPr/>
        </p:nvSpPr>
        <p:spPr bwMode="auto">
          <a:xfrm>
            <a:off x="3208338" y="4327525"/>
            <a:ext cx="884237" cy="92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endParaRPr lang="en-US" sz="1600">
              <a:latin typeface="Arial" charset="0"/>
            </a:endParaRPr>
          </a:p>
          <a:p>
            <a:pPr algn="ctr">
              <a:spcBef>
                <a:spcPct val="20000"/>
              </a:spcBef>
            </a:pPr>
            <a:endParaRPr lang="en-US" sz="1600" b="1">
              <a:latin typeface="Arial" charset="0"/>
            </a:endParaRPr>
          </a:p>
        </p:txBody>
      </p:sp>
      <p:sp>
        <p:nvSpPr>
          <p:cNvPr id="11274" name="Rectangle 45"/>
          <p:cNvSpPr>
            <a:spLocks noChangeArrowheads="1"/>
          </p:cNvSpPr>
          <p:nvPr/>
        </p:nvSpPr>
        <p:spPr bwMode="auto">
          <a:xfrm>
            <a:off x="2016125" y="4327525"/>
            <a:ext cx="1192213" cy="92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1600">
                <a:latin typeface="Arial" charset="0"/>
              </a:rPr>
              <a:t>Từ :</a:t>
            </a:r>
          </a:p>
          <a:p>
            <a:pPr>
              <a:spcBef>
                <a:spcPct val="20000"/>
              </a:spcBef>
            </a:pPr>
            <a:r>
              <a:rPr lang="en-US" sz="1600">
                <a:latin typeface="Arial" charset="0"/>
              </a:rPr>
              <a:t>Đến:</a:t>
            </a:r>
          </a:p>
          <a:p>
            <a:pPr>
              <a:spcBef>
                <a:spcPct val="20000"/>
              </a:spcBef>
            </a:pPr>
            <a:endParaRPr lang="en-US" sz="1600">
              <a:latin typeface="Arial" charset="0"/>
            </a:endParaRPr>
          </a:p>
        </p:txBody>
      </p:sp>
      <p:sp>
        <p:nvSpPr>
          <p:cNvPr id="11275" name="Rectangle 44"/>
          <p:cNvSpPr>
            <a:spLocks noChangeArrowheads="1"/>
          </p:cNvSpPr>
          <p:nvPr/>
        </p:nvSpPr>
        <p:spPr bwMode="auto">
          <a:xfrm>
            <a:off x="914400" y="4327525"/>
            <a:ext cx="1101725" cy="92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1600" dirty="0" err="1">
                <a:latin typeface="Arial" charset="0"/>
              </a:rPr>
              <a:t>Nhiệt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kế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thuỷ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ngân</a:t>
            </a:r>
            <a:endParaRPr lang="en-US" sz="1600" dirty="0">
              <a:latin typeface="Arial" charset="0"/>
            </a:endParaRPr>
          </a:p>
        </p:txBody>
      </p:sp>
      <p:sp>
        <p:nvSpPr>
          <p:cNvPr id="11276" name="Rectangle 43"/>
          <p:cNvSpPr>
            <a:spLocks noChangeArrowheads="1"/>
          </p:cNvSpPr>
          <p:nvPr/>
        </p:nvSpPr>
        <p:spPr bwMode="auto">
          <a:xfrm>
            <a:off x="4092575" y="3644900"/>
            <a:ext cx="1546225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endParaRPr lang="en-US" sz="1600">
              <a:latin typeface="Arial" charset="0"/>
            </a:endParaRPr>
          </a:p>
        </p:txBody>
      </p:sp>
      <p:sp>
        <p:nvSpPr>
          <p:cNvPr id="11277" name="Rectangle 42"/>
          <p:cNvSpPr>
            <a:spLocks noChangeArrowheads="1"/>
          </p:cNvSpPr>
          <p:nvPr/>
        </p:nvSpPr>
        <p:spPr bwMode="auto">
          <a:xfrm>
            <a:off x="3208338" y="3644900"/>
            <a:ext cx="884237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endParaRPr lang="en-US" sz="1600">
              <a:latin typeface="Arial" charset="0"/>
            </a:endParaRPr>
          </a:p>
          <a:p>
            <a:pPr algn="ctr">
              <a:spcBef>
                <a:spcPct val="20000"/>
              </a:spcBef>
            </a:pPr>
            <a:endParaRPr lang="en-US" sz="1600" b="1">
              <a:latin typeface="Arial" charset="0"/>
            </a:endParaRPr>
          </a:p>
        </p:txBody>
      </p:sp>
      <p:sp>
        <p:nvSpPr>
          <p:cNvPr id="11278" name="Rectangle 41"/>
          <p:cNvSpPr>
            <a:spLocks noChangeArrowheads="1"/>
          </p:cNvSpPr>
          <p:nvPr/>
        </p:nvSpPr>
        <p:spPr bwMode="auto">
          <a:xfrm>
            <a:off x="2016125" y="3644900"/>
            <a:ext cx="1192213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1600">
                <a:latin typeface="Arial" charset="0"/>
              </a:rPr>
              <a:t>Từ :</a:t>
            </a:r>
          </a:p>
          <a:p>
            <a:pPr>
              <a:spcBef>
                <a:spcPct val="20000"/>
              </a:spcBef>
            </a:pPr>
            <a:r>
              <a:rPr lang="en-US" sz="1600">
                <a:latin typeface="Arial" charset="0"/>
              </a:rPr>
              <a:t>Đến :</a:t>
            </a:r>
          </a:p>
        </p:txBody>
      </p:sp>
      <p:sp>
        <p:nvSpPr>
          <p:cNvPr id="11279" name="Rectangle 40"/>
          <p:cNvSpPr>
            <a:spLocks noChangeArrowheads="1"/>
          </p:cNvSpPr>
          <p:nvPr/>
        </p:nvSpPr>
        <p:spPr bwMode="auto">
          <a:xfrm>
            <a:off x="914400" y="3644900"/>
            <a:ext cx="1101725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1600" dirty="0" err="1">
                <a:latin typeface="Arial" charset="0"/>
              </a:rPr>
              <a:t>Nhiệt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kế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rượu</a:t>
            </a:r>
            <a:endParaRPr lang="en-US" sz="1600" dirty="0">
              <a:latin typeface="Arial" charset="0"/>
            </a:endParaRPr>
          </a:p>
        </p:txBody>
      </p:sp>
      <p:sp>
        <p:nvSpPr>
          <p:cNvPr id="11280" name="Rectangle 39"/>
          <p:cNvSpPr>
            <a:spLocks noChangeArrowheads="1"/>
          </p:cNvSpPr>
          <p:nvPr/>
        </p:nvSpPr>
        <p:spPr bwMode="auto">
          <a:xfrm>
            <a:off x="4092575" y="3016250"/>
            <a:ext cx="1546225" cy="628650"/>
          </a:xfrm>
          <a:prstGeom prst="rect">
            <a:avLst/>
          </a:prstGeom>
          <a:solidFill>
            <a:srgbClr val="DEDED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1600">
                <a:latin typeface="Arial" charset="0"/>
              </a:rPr>
              <a:t>Công dụng</a:t>
            </a:r>
          </a:p>
        </p:txBody>
      </p:sp>
      <p:sp>
        <p:nvSpPr>
          <p:cNvPr id="11281" name="Rectangle 38"/>
          <p:cNvSpPr>
            <a:spLocks noChangeArrowheads="1"/>
          </p:cNvSpPr>
          <p:nvPr/>
        </p:nvSpPr>
        <p:spPr bwMode="auto">
          <a:xfrm>
            <a:off x="3208338" y="3016250"/>
            <a:ext cx="884237" cy="628650"/>
          </a:xfrm>
          <a:prstGeom prst="rect">
            <a:avLst/>
          </a:prstGeom>
          <a:solidFill>
            <a:srgbClr val="DEDED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1600">
                <a:latin typeface="Arial" charset="0"/>
              </a:rPr>
              <a:t>ĐCNN</a:t>
            </a:r>
          </a:p>
          <a:p>
            <a:pPr algn="ctr">
              <a:spcBef>
                <a:spcPct val="20000"/>
              </a:spcBef>
            </a:pPr>
            <a:r>
              <a:rPr lang="en-US" sz="1600">
                <a:latin typeface="Arial" charset="0"/>
              </a:rPr>
              <a:t>( </a:t>
            </a:r>
            <a:r>
              <a:rPr lang="en-US" sz="1600" b="1" baseline="30000">
                <a:latin typeface="Arial" charset="0"/>
              </a:rPr>
              <a:t>o</a:t>
            </a:r>
            <a:r>
              <a:rPr lang="en-US" sz="1600" b="1">
                <a:latin typeface="Arial" charset="0"/>
              </a:rPr>
              <a:t>C</a:t>
            </a:r>
            <a:r>
              <a:rPr lang="en-US" sz="1600">
                <a:latin typeface="Arial" charset="0"/>
              </a:rPr>
              <a:t> )</a:t>
            </a:r>
          </a:p>
        </p:txBody>
      </p:sp>
      <p:sp>
        <p:nvSpPr>
          <p:cNvPr id="11282" name="Rectangle 37"/>
          <p:cNvSpPr>
            <a:spLocks noChangeArrowheads="1"/>
          </p:cNvSpPr>
          <p:nvPr/>
        </p:nvSpPr>
        <p:spPr bwMode="auto">
          <a:xfrm>
            <a:off x="2016125" y="3016250"/>
            <a:ext cx="1192213" cy="628650"/>
          </a:xfrm>
          <a:prstGeom prst="rect">
            <a:avLst/>
          </a:prstGeom>
          <a:solidFill>
            <a:srgbClr val="DEDED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1600">
                <a:latin typeface="Arial" charset="0"/>
              </a:rPr>
              <a:t>GHĐ</a:t>
            </a:r>
          </a:p>
          <a:p>
            <a:pPr algn="ctr">
              <a:spcBef>
                <a:spcPct val="20000"/>
              </a:spcBef>
            </a:pPr>
            <a:r>
              <a:rPr lang="en-US" sz="1600">
                <a:latin typeface="Arial" charset="0"/>
              </a:rPr>
              <a:t>( </a:t>
            </a:r>
            <a:r>
              <a:rPr lang="en-US" sz="1600" b="1" baseline="30000">
                <a:latin typeface="Arial" charset="0"/>
              </a:rPr>
              <a:t>o</a:t>
            </a:r>
            <a:r>
              <a:rPr lang="en-US" sz="1600" b="1">
                <a:latin typeface="Arial" charset="0"/>
              </a:rPr>
              <a:t>C</a:t>
            </a:r>
            <a:r>
              <a:rPr lang="en-US" sz="1600">
                <a:latin typeface="Arial" charset="0"/>
              </a:rPr>
              <a:t> )</a:t>
            </a:r>
          </a:p>
        </p:txBody>
      </p:sp>
      <p:sp>
        <p:nvSpPr>
          <p:cNvPr id="11283" name="Rectangle 36"/>
          <p:cNvSpPr>
            <a:spLocks noChangeArrowheads="1"/>
          </p:cNvSpPr>
          <p:nvPr/>
        </p:nvSpPr>
        <p:spPr bwMode="auto">
          <a:xfrm>
            <a:off x="914400" y="3016250"/>
            <a:ext cx="1101725" cy="628650"/>
          </a:xfrm>
          <a:prstGeom prst="rect">
            <a:avLst/>
          </a:prstGeom>
          <a:solidFill>
            <a:srgbClr val="DEDED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1600" dirty="0" err="1">
                <a:latin typeface="Arial" charset="0"/>
              </a:rPr>
              <a:t>Loại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nhiệt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kế</a:t>
            </a:r>
            <a:endParaRPr lang="en-US" sz="1600" dirty="0">
              <a:latin typeface="Arial" charset="0"/>
            </a:endParaRPr>
          </a:p>
        </p:txBody>
      </p:sp>
      <p:sp>
        <p:nvSpPr>
          <p:cNvPr id="11284" name="Line 52"/>
          <p:cNvSpPr>
            <a:spLocks noChangeShapeType="1"/>
          </p:cNvSpPr>
          <p:nvPr/>
        </p:nvSpPr>
        <p:spPr bwMode="auto">
          <a:xfrm>
            <a:off x="909292" y="2965595"/>
            <a:ext cx="4724400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5" name="Line 53"/>
          <p:cNvSpPr>
            <a:spLocks noChangeShapeType="1"/>
          </p:cNvSpPr>
          <p:nvPr/>
        </p:nvSpPr>
        <p:spPr bwMode="auto">
          <a:xfrm>
            <a:off x="914400" y="3644900"/>
            <a:ext cx="4724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6" name="Line 54"/>
          <p:cNvSpPr>
            <a:spLocks noChangeShapeType="1"/>
          </p:cNvSpPr>
          <p:nvPr/>
        </p:nvSpPr>
        <p:spPr bwMode="auto">
          <a:xfrm>
            <a:off x="914400" y="4327525"/>
            <a:ext cx="4724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7" name="Line 55"/>
          <p:cNvSpPr>
            <a:spLocks noChangeShapeType="1"/>
          </p:cNvSpPr>
          <p:nvPr/>
        </p:nvSpPr>
        <p:spPr bwMode="auto">
          <a:xfrm>
            <a:off x="914400" y="5249863"/>
            <a:ext cx="4724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8" name="Line 56"/>
          <p:cNvSpPr>
            <a:spLocks noChangeShapeType="1"/>
          </p:cNvSpPr>
          <p:nvPr/>
        </p:nvSpPr>
        <p:spPr bwMode="auto">
          <a:xfrm>
            <a:off x="914400" y="6172200"/>
            <a:ext cx="4724400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9" name="Line 57"/>
          <p:cNvSpPr>
            <a:spLocks noChangeShapeType="1"/>
          </p:cNvSpPr>
          <p:nvPr/>
        </p:nvSpPr>
        <p:spPr bwMode="auto">
          <a:xfrm>
            <a:off x="914400" y="3016250"/>
            <a:ext cx="0" cy="315595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90" name="Line 58"/>
          <p:cNvSpPr>
            <a:spLocks noChangeShapeType="1"/>
          </p:cNvSpPr>
          <p:nvPr/>
        </p:nvSpPr>
        <p:spPr bwMode="auto">
          <a:xfrm>
            <a:off x="2016125" y="3016250"/>
            <a:ext cx="0" cy="31559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91" name="Line 59"/>
          <p:cNvSpPr>
            <a:spLocks noChangeShapeType="1"/>
          </p:cNvSpPr>
          <p:nvPr/>
        </p:nvSpPr>
        <p:spPr bwMode="auto">
          <a:xfrm>
            <a:off x="3208338" y="3016250"/>
            <a:ext cx="0" cy="31559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92" name="Line 60"/>
          <p:cNvSpPr>
            <a:spLocks noChangeShapeType="1"/>
          </p:cNvSpPr>
          <p:nvPr/>
        </p:nvSpPr>
        <p:spPr bwMode="auto">
          <a:xfrm>
            <a:off x="4092575" y="3016250"/>
            <a:ext cx="0" cy="31559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93" name="Line 61"/>
          <p:cNvSpPr>
            <a:spLocks noChangeShapeType="1"/>
          </p:cNvSpPr>
          <p:nvPr/>
        </p:nvSpPr>
        <p:spPr bwMode="auto">
          <a:xfrm>
            <a:off x="5638800" y="3016250"/>
            <a:ext cx="0" cy="315595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94" name="Text Box 123"/>
          <p:cNvSpPr txBox="1">
            <a:spLocks noChangeArrowheads="1"/>
          </p:cNvSpPr>
          <p:nvPr/>
        </p:nvSpPr>
        <p:spPr bwMode="auto">
          <a:xfrm>
            <a:off x="6858000" y="228600"/>
            <a:ext cx="2057400" cy="7127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/>
              <a:t>Lớp: ............................</a:t>
            </a:r>
          </a:p>
          <a:p>
            <a:pPr eaLnBrk="1" hangingPunct="1">
              <a:spcBef>
                <a:spcPct val="50000"/>
              </a:spcBef>
            </a:pPr>
            <a:r>
              <a:rPr lang="en-US" sz="1600"/>
              <a:t>Nhóm..........................</a:t>
            </a:r>
          </a:p>
        </p:txBody>
      </p:sp>
      <p:grpSp>
        <p:nvGrpSpPr>
          <p:cNvPr id="11295" name="Group 225"/>
          <p:cNvGrpSpPr>
            <a:grpSpLocks/>
          </p:cNvGrpSpPr>
          <p:nvPr/>
        </p:nvGrpSpPr>
        <p:grpSpPr bwMode="auto">
          <a:xfrm>
            <a:off x="5715000" y="1981200"/>
            <a:ext cx="3657600" cy="4572000"/>
            <a:chOff x="3648" y="1200"/>
            <a:chExt cx="2304" cy="2880"/>
          </a:xfrm>
        </p:grpSpPr>
        <p:pic>
          <p:nvPicPr>
            <p:cNvPr id="11317" name="Picture 12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1" y="1200"/>
              <a:ext cx="2261" cy="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1318" name="Group 224"/>
            <p:cNvGrpSpPr>
              <a:grpSpLocks/>
            </p:cNvGrpSpPr>
            <p:nvPr/>
          </p:nvGrpSpPr>
          <p:grpSpPr bwMode="auto">
            <a:xfrm>
              <a:off x="3648" y="1242"/>
              <a:ext cx="1536" cy="2468"/>
              <a:chOff x="3648" y="1242"/>
              <a:chExt cx="1536" cy="2468"/>
            </a:xfrm>
          </p:grpSpPr>
          <p:sp>
            <p:nvSpPr>
              <p:cNvPr id="11319" name="Text Box 127"/>
              <p:cNvSpPr txBox="1">
                <a:spLocks noChangeArrowheads="1"/>
              </p:cNvSpPr>
              <p:nvPr/>
            </p:nvSpPr>
            <p:spPr bwMode="auto">
              <a:xfrm>
                <a:off x="4544" y="1584"/>
                <a:ext cx="354" cy="34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200" b="1" baseline="30000"/>
                  <a:t>o</a:t>
                </a:r>
                <a:r>
                  <a:rPr lang="en-US" sz="1200" b="1"/>
                  <a:t>C</a:t>
                </a:r>
              </a:p>
              <a:p>
                <a:pPr eaLnBrk="1" hangingPunct="1">
                  <a:spcBef>
                    <a:spcPct val="50000"/>
                  </a:spcBef>
                </a:pPr>
                <a:r>
                  <a:rPr lang="en-US" sz="1200" b="1"/>
                  <a:t>50</a:t>
                </a:r>
              </a:p>
            </p:txBody>
          </p:sp>
          <p:sp>
            <p:nvSpPr>
              <p:cNvPr id="11320" name="Text Box 128"/>
              <p:cNvSpPr txBox="1">
                <a:spLocks noChangeArrowheads="1"/>
              </p:cNvSpPr>
              <p:nvPr/>
            </p:nvSpPr>
            <p:spPr bwMode="auto">
              <a:xfrm>
                <a:off x="4754" y="1632"/>
                <a:ext cx="356" cy="34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200" b="1" baseline="30000"/>
                  <a:t>o</a:t>
                </a:r>
                <a:r>
                  <a:rPr lang="en-US" sz="1200" b="1"/>
                  <a:t>F</a:t>
                </a:r>
              </a:p>
              <a:p>
                <a:pPr eaLnBrk="1" hangingPunct="1">
                  <a:spcBef>
                    <a:spcPct val="50000"/>
                  </a:spcBef>
                </a:pPr>
                <a:r>
                  <a:rPr lang="en-US" sz="1200" b="1"/>
                  <a:t>120</a:t>
                </a:r>
              </a:p>
            </p:txBody>
          </p:sp>
          <p:sp>
            <p:nvSpPr>
              <p:cNvPr id="11321" name="Text Box 129"/>
              <p:cNvSpPr txBox="1">
                <a:spLocks noChangeArrowheads="1"/>
              </p:cNvSpPr>
              <p:nvPr/>
            </p:nvSpPr>
            <p:spPr bwMode="auto">
              <a:xfrm>
                <a:off x="4537" y="1902"/>
                <a:ext cx="353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200" b="1"/>
                  <a:t>40</a:t>
                </a:r>
              </a:p>
            </p:txBody>
          </p:sp>
          <p:sp>
            <p:nvSpPr>
              <p:cNvPr id="11322" name="Text Box 130"/>
              <p:cNvSpPr txBox="1">
                <a:spLocks noChangeArrowheads="1"/>
              </p:cNvSpPr>
              <p:nvPr/>
            </p:nvSpPr>
            <p:spPr bwMode="auto">
              <a:xfrm>
                <a:off x="4772" y="1920"/>
                <a:ext cx="412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200" b="1"/>
                  <a:t>100</a:t>
                </a:r>
              </a:p>
            </p:txBody>
          </p:sp>
          <p:sp>
            <p:nvSpPr>
              <p:cNvPr id="11323" name="Text Box 131"/>
              <p:cNvSpPr txBox="1">
                <a:spLocks noChangeArrowheads="1"/>
              </p:cNvSpPr>
              <p:nvPr/>
            </p:nvSpPr>
            <p:spPr bwMode="auto">
              <a:xfrm>
                <a:off x="4537" y="2035"/>
                <a:ext cx="353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200" b="1"/>
                  <a:t>30</a:t>
                </a:r>
              </a:p>
            </p:txBody>
          </p:sp>
          <p:sp>
            <p:nvSpPr>
              <p:cNvPr id="11324" name="Text Box 132"/>
              <p:cNvSpPr txBox="1">
                <a:spLocks noChangeArrowheads="1"/>
              </p:cNvSpPr>
              <p:nvPr/>
            </p:nvSpPr>
            <p:spPr bwMode="auto">
              <a:xfrm>
                <a:off x="4537" y="2208"/>
                <a:ext cx="353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200" b="1"/>
                  <a:t>20</a:t>
                </a:r>
              </a:p>
            </p:txBody>
          </p:sp>
          <p:sp>
            <p:nvSpPr>
              <p:cNvPr id="11325" name="Text Box 133"/>
              <p:cNvSpPr txBox="1">
                <a:spLocks noChangeArrowheads="1"/>
              </p:cNvSpPr>
              <p:nvPr/>
            </p:nvSpPr>
            <p:spPr bwMode="auto">
              <a:xfrm>
                <a:off x="4537" y="2337"/>
                <a:ext cx="353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200" b="1"/>
                  <a:t>10</a:t>
                </a:r>
              </a:p>
            </p:txBody>
          </p:sp>
          <p:sp>
            <p:nvSpPr>
              <p:cNvPr id="11326" name="Text Box 134"/>
              <p:cNvSpPr txBox="1">
                <a:spLocks noChangeArrowheads="1"/>
              </p:cNvSpPr>
              <p:nvPr/>
            </p:nvSpPr>
            <p:spPr bwMode="auto">
              <a:xfrm>
                <a:off x="4596" y="2469"/>
                <a:ext cx="353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200" b="1"/>
                  <a:t>0</a:t>
                </a:r>
              </a:p>
            </p:txBody>
          </p:sp>
          <p:sp>
            <p:nvSpPr>
              <p:cNvPr id="11327" name="Text Box 135"/>
              <p:cNvSpPr txBox="1">
                <a:spLocks noChangeArrowheads="1"/>
              </p:cNvSpPr>
              <p:nvPr/>
            </p:nvSpPr>
            <p:spPr bwMode="auto">
              <a:xfrm>
                <a:off x="4532" y="2761"/>
                <a:ext cx="353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200" b="1"/>
                  <a:t>-20</a:t>
                </a:r>
              </a:p>
            </p:txBody>
          </p:sp>
          <p:sp>
            <p:nvSpPr>
              <p:cNvPr id="11328" name="Text Box 136"/>
              <p:cNvSpPr txBox="1">
                <a:spLocks noChangeArrowheads="1"/>
              </p:cNvSpPr>
              <p:nvPr/>
            </p:nvSpPr>
            <p:spPr bwMode="auto">
              <a:xfrm>
                <a:off x="4532" y="2618"/>
                <a:ext cx="353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200" b="1"/>
                  <a:t>-10</a:t>
                </a:r>
              </a:p>
            </p:txBody>
          </p:sp>
          <p:sp>
            <p:nvSpPr>
              <p:cNvPr id="11329" name="Text Box 137"/>
              <p:cNvSpPr txBox="1">
                <a:spLocks noChangeArrowheads="1"/>
              </p:cNvSpPr>
              <p:nvPr/>
            </p:nvSpPr>
            <p:spPr bwMode="auto">
              <a:xfrm>
                <a:off x="4788" y="2040"/>
                <a:ext cx="353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200" b="1"/>
                  <a:t>80</a:t>
                </a:r>
              </a:p>
            </p:txBody>
          </p:sp>
          <p:sp>
            <p:nvSpPr>
              <p:cNvPr id="11330" name="Text Box 138"/>
              <p:cNvSpPr txBox="1">
                <a:spLocks noChangeArrowheads="1"/>
              </p:cNvSpPr>
              <p:nvPr/>
            </p:nvSpPr>
            <p:spPr bwMode="auto">
              <a:xfrm>
                <a:off x="4788" y="2197"/>
                <a:ext cx="353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200" b="1"/>
                  <a:t>60</a:t>
                </a:r>
              </a:p>
            </p:txBody>
          </p:sp>
          <p:sp>
            <p:nvSpPr>
              <p:cNvPr id="11331" name="Text Box 139"/>
              <p:cNvSpPr txBox="1">
                <a:spLocks noChangeArrowheads="1"/>
              </p:cNvSpPr>
              <p:nvPr/>
            </p:nvSpPr>
            <p:spPr bwMode="auto">
              <a:xfrm>
                <a:off x="4788" y="2337"/>
                <a:ext cx="353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200" b="1"/>
                  <a:t>40</a:t>
                </a:r>
              </a:p>
            </p:txBody>
          </p:sp>
          <p:sp>
            <p:nvSpPr>
              <p:cNvPr id="11332" name="Text Box 140"/>
              <p:cNvSpPr txBox="1">
                <a:spLocks noChangeArrowheads="1"/>
              </p:cNvSpPr>
              <p:nvPr/>
            </p:nvSpPr>
            <p:spPr bwMode="auto">
              <a:xfrm>
                <a:off x="4794" y="2588"/>
                <a:ext cx="176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200" b="1"/>
                  <a:t>0</a:t>
                </a:r>
              </a:p>
            </p:txBody>
          </p:sp>
          <p:sp>
            <p:nvSpPr>
              <p:cNvPr id="11333" name="Text Box 141"/>
              <p:cNvSpPr txBox="1">
                <a:spLocks noChangeArrowheads="1"/>
              </p:cNvSpPr>
              <p:nvPr/>
            </p:nvSpPr>
            <p:spPr bwMode="auto">
              <a:xfrm>
                <a:off x="4788" y="2469"/>
                <a:ext cx="353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200" b="1"/>
                  <a:t>20</a:t>
                </a:r>
              </a:p>
            </p:txBody>
          </p:sp>
          <p:sp>
            <p:nvSpPr>
              <p:cNvPr id="11334" name="Text Box 142"/>
              <p:cNvSpPr txBox="1">
                <a:spLocks noChangeArrowheads="1"/>
              </p:cNvSpPr>
              <p:nvPr/>
            </p:nvSpPr>
            <p:spPr bwMode="auto">
              <a:xfrm>
                <a:off x="4744" y="2744"/>
                <a:ext cx="355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200" b="1"/>
                  <a:t>-20</a:t>
                </a:r>
              </a:p>
            </p:txBody>
          </p:sp>
          <p:sp>
            <p:nvSpPr>
              <p:cNvPr id="11335" name="Text Box 143"/>
              <p:cNvSpPr txBox="1">
                <a:spLocks noChangeArrowheads="1"/>
              </p:cNvSpPr>
              <p:nvPr/>
            </p:nvSpPr>
            <p:spPr bwMode="auto">
              <a:xfrm>
                <a:off x="3746" y="1576"/>
                <a:ext cx="414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200" b="1"/>
                  <a:t>130</a:t>
                </a:r>
              </a:p>
            </p:txBody>
          </p:sp>
          <p:sp>
            <p:nvSpPr>
              <p:cNvPr id="11336" name="Text Box 144"/>
              <p:cNvSpPr txBox="1">
                <a:spLocks noChangeArrowheads="1"/>
              </p:cNvSpPr>
              <p:nvPr/>
            </p:nvSpPr>
            <p:spPr bwMode="auto">
              <a:xfrm>
                <a:off x="4032" y="1973"/>
                <a:ext cx="414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200" b="1"/>
                  <a:t>42</a:t>
                </a:r>
              </a:p>
            </p:txBody>
          </p:sp>
          <p:sp>
            <p:nvSpPr>
              <p:cNvPr id="11337" name="Text Box 145"/>
              <p:cNvSpPr txBox="1">
                <a:spLocks noChangeArrowheads="1"/>
              </p:cNvSpPr>
              <p:nvPr/>
            </p:nvSpPr>
            <p:spPr bwMode="auto">
              <a:xfrm>
                <a:off x="3711" y="3537"/>
                <a:ext cx="412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200" b="1"/>
                  <a:t>-30</a:t>
                </a:r>
              </a:p>
            </p:txBody>
          </p:sp>
          <p:sp>
            <p:nvSpPr>
              <p:cNvPr id="11338" name="Text Box 146"/>
              <p:cNvSpPr txBox="1">
                <a:spLocks noChangeArrowheads="1"/>
              </p:cNvSpPr>
              <p:nvPr/>
            </p:nvSpPr>
            <p:spPr bwMode="auto">
              <a:xfrm>
                <a:off x="4024" y="2578"/>
                <a:ext cx="414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200" b="1"/>
                  <a:t>35</a:t>
                </a:r>
              </a:p>
            </p:txBody>
          </p:sp>
          <p:sp>
            <p:nvSpPr>
              <p:cNvPr id="11339" name="Text Box 147"/>
              <p:cNvSpPr txBox="1">
                <a:spLocks noChangeArrowheads="1"/>
              </p:cNvSpPr>
              <p:nvPr/>
            </p:nvSpPr>
            <p:spPr bwMode="auto">
              <a:xfrm>
                <a:off x="4032" y="1577"/>
                <a:ext cx="299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600" b="1" baseline="30000"/>
                  <a:t>o</a:t>
                </a:r>
                <a:r>
                  <a:rPr lang="en-US" sz="1600" b="1"/>
                  <a:t>C</a:t>
                </a:r>
              </a:p>
            </p:txBody>
          </p:sp>
          <p:sp>
            <p:nvSpPr>
              <p:cNvPr id="11340" name="Text Box 148"/>
              <p:cNvSpPr txBox="1">
                <a:spLocks noChangeArrowheads="1"/>
              </p:cNvSpPr>
              <p:nvPr/>
            </p:nvSpPr>
            <p:spPr bwMode="auto">
              <a:xfrm>
                <a:off x="3648" y="1242"/>
                <a:ext cx="299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600" b="1" baseline="30000"/>
                  <a:t>o</a:t>
                </a:r>
                <a:r>
                  <a:rPr lang="en-US" sz="1600" b="1"/>
                  <a:t>C</a:t>
                </a:r>
              </a:p>
            </p:txBody>
          </p:sp>
        </p:grpSp>
      </p:grpSp>
      <p:grpSp>
        <p:nvGrpSpPr>
          <p:cNvPr id="26857" name="Group 233"/>
          <p:cNvGrpSpPr>
            <a:grpSpLocks/>
          </p:cNvGrpSpPr>
          <p:nvPr/>
        </p:nvGrpSpPr>
        <p:grpSpPr bwMode="auto">
          <a:xfrm>
            <a:off x="2535238" y="3657600"/>
            <a:ext cx="2951162" cy="638175"/>
            <a:chOff x="1536" y="2304"/>
            <a:chExt cx="1920" cy="407"/>
          </a:xfrm>
        </p:grpSpPr>
        <p:grpSp>
          <p:nvGrpSpPr>
            <p:cNvPr id="11312" name="Group 231"/>
            <p:cNvGrpSpPr>
              <a:grpSpLocks/>
            </p:cNvGrpSpPr>
            <p:nvPr/>
          </p:nvGrpSpPr>
          <p:grpSpPr bwMode="auto">
            <a:xfrm>
              <a:off x="1536" y="2304"/>
              <a:ext cx="480" cy="407"/>
              <a:chOff x="1536" y="2304"/>
              <a:chExt cx="480" cy="407"/>
            </a:xfrm>
          </p:grpSpPr>
          <p:sp>
            <p:nvSpPr>
              <p:cNvPr id="11315" name="Text Box 180"/>
              <p:cNvSpPr txBox="1">
                <a:spLocks noChangeArrowheads="1"/>
              </p:cNvSpPr>
              <p:nvPr/>
            </p:nvSpPr>
            <p:spPr bwMode="auto">
              <a:xfrm>
                <a:off x="1536" y="2304"/>
                <a:ext cx="480" cy="2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600" b="1" dirty="0">
                    <a:solidFill>
                      <a:srgbClr val="FF0066"/>
                    </a:solidFill>
                  </a:rPr>
                  <a:t>-20oC</a:t>
                </a:r>
              </a:p>
            </p:txBody>
          </p:sp>
          <p:sp>
            <p:nvSpPr>
              <p:cNvPr id="11316" name="Text Box 183"/>
              <p:cNvSpPr txBox="1">
                <a:spLocks noChangeArrowheads="1"/>
              </p:cNvSpPr>
              <p:nvPr/>
            </p:nvSpPr>
            <p:spPr bwMode="auto">
              <a:xfrm rot="10800000" flipV="1">
                <a:off x="1583" y="2496"/>
                <a:ext cx="432" cy="2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600" b="1">
                    <a:solidFill>
                      <a:srgbClr val="FF0066"/>
                    </a:solidFill>
                  </a:rPr>
                  <a:t>50oC</a:t>
                </a:r>
              </a:p>
            </p:txBody>
          </p:sp>
        </p:grpSp>
        <p:sp>
          <p:nvSpPr>
            <p:cNvPr id="11313" name="Text Box 220"/>
            <p:cNvSpPr txBox="1">
              <a:spLocks noChangeArrowheads="1"/>
            </p:cNvSpPr>
            <p:nvPr/>
          </p:nvSpPr>
          <p:spPr bwMode="auto">
            <a:xfrm>
              <a:off x="2064" y="2400"/>
              <a:ext cx="384" cy="2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600" b="1">
                  <a:solidFill>
                    <a:srgbClr val="FF0066"/>
                  </a:solidFill>
                </a:rPr>
                <a:t>2oC</a:t>
              </a:r>
            </a:p>
          </p:txBody>
        </p:sp>
        <p:sp>
          <p:nvSpPr>
            <p:cNvPr id="11314" name="Text Box 226"/>
            <p:cNvSpPr txBox="1">
              <a:spLocks noChangeArrowheads="1"/>
            </p:cNvSpPr>
            <p:nvPr/>
          </p:nvSpPr>
          <p:spPr bwMode="auto">
            <a:xfrm>
              <a:off x="2688" y="2304"/>
              <a:ext cx="768" cy="3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600">
                  <a:solidFill>
                    <a:srgbClr val="FF0066"/>
                  </a:solidFill>
                </a:rPr>
                <a:t>Đo nhiệt độ khí quyển</a:t>
              </a:r>
            </a:p>
          </p:txBody>
        </p:sp>
      </p:grpSp>
      <p:grpSp>
        <p:nvGrpSpPr>
          <p:cNvPr id="26861" name="Group 237"/>
          <p:cNvGrpSpPr>
            <a:grpSpLocks/>
          </p:cNvGrpSpPr>
          <p:nvPr/>
        </p:nvGrpSpPr>
        <p:grpSpPr bwMode="auto">
          <a:xfrm>
            <a:off x="2546350" y="4343400"/>
            <a:ext cx="3282950" cy="760413"/>
            <a:chOff x="1536" y="2736"/>
            <a:chExt cx="2136" cy="485"/>
          </a:xfrm>
        </p:grpSpPr>
        <p:grpSp>
          <p:nvGrpSpPr>
            <p:cNvPr id="11307" name="Group 232"/>
            <p:cNvGrpSpPr>
              <a:grpSpLocks/>
            </p:cNvGrpSpPr>
            <p:nvPr/>
          </p:nvGrpSpPr>
          <p:grpSpPr bwMode="auto">
            <a:xfrm>
              <a:off x="1536" y="2736"/>
              <a:ext cx="528" cy="407"/>
              <a:chOff x="1536" y="2736"/>
              <a:chExt cx="528" cy="407"/>
            </a:xfrm>
          </p:grpSpPr>
          <p:sp>
            <p:nvSpPr>
              <p:cNvPr id="11310" name="Text Box 179"/>
              <p:cNvSpPr txBox="1">
                <a:spLocks noChangeArrowheads="1"/>
              </p:cNvSpPr>
              <p:nvPr/>
            </p:nvSpPr>
            <p:spPr bwMode="auto">
              <a:xfrm>
                <a:off x="1536" y="2736"/>
                <a:ext cx="528" cy="2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600" b="1">
                    <a:solidFill>
                      <a:srgbClr val="0000FF"/>
                    </a:solidFill>
                  </a:rPr>
                  <a:t>-30oC</a:t>
                </a:r>
              </a:p>
            </p:txBody>
          </p:sp>
          <p:sp>
            <p:nvSpPr>
              <p:cNvPr id="11311" name="Text Box 188"/>
              <p:cNvSpPr txBox="1">
                <a:spLocks noChangeArrowheads="1"/>
              </p:cNvSpPr>
              <p:nvPr/>
            </p:nvSpPr>
            <p:spPr bwMode="auto">
              <a:xfrm>
                <a:off x="1536" y="2928"/>
                <a:ext cx="528" cy="2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600" b="1">
                    <a:solidFill>
                      <a:srgbClr val="0000FF"/>
                    </a:solidFill>
                  </a:rPr>
                  <a:t>130oC</a:t>
                </a:r>
              </a:p>
            </p:txBody>
          </p:sp>
        </p:grpSp>
        <p:sp>
          <p:nvSpPr>
            <p:cNvPr id="11308" name="Text Box 221"/>
            <p:cNvSpPr txBox="1">
              <a:spLocks noChangeArrowheads="1"/>
            </p:cNvSpPr>
            <p:nvPr/>
          </p:nvSpPr>
          <p:spPr bwMode="auto">
            <a:xfrm>
              <a:off x="2064" y="2908"/>
              <a:ext cx="384" cy="2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600" b="1">
                  <a:solidFill>
                    <a:srgbClr val="0000FF"/>
                  </a:solidFill>
                </a:rPr>
                <a:t>1oC</a:t>
              </a:r>
            </a:p>
          </p:txBody>
        </p:sp>
        <p:sp>
          <p:nvSpPr>
            <p:cNvPr id="11309" name="Text Box 227"/>
            <p:cNvSpPr txBox="1">
              <a:spLocks noChangeArrowheads="1"/>
            </p:cNvSpPr>
            <p:nvPr/>
          </p:nvSpPr>
          <p:spPr bwMode="auto">
            <a:xfrm>
              <a:off x="2568" y="2850"/>
              <a:ext cx="1104" cy="3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600">
                  <a:solidFill>
                    <a:srgbClr val="0000FF"/>
                  </a:solidFill>
                </a:rPr>
                <a:t>Đo nhiệt độ trong các thí nghiệm</a:t>
              </a:r>
            </a:p>
          </p:txBody>
        </p:sp>
      </p:grpSp>
      <p:grpSp>
        <p:nvGrpSpPr>
          <p:cNvPr id="26860" name="Group 236"/>
          <p:cNvGrpSpPr>
            <a:grpSpLocks/>
          </p:cNvGrpSpPr>
          <p:nvPr/>
        </p:nvGrpSpPr>
        <p:grpSpPr bwMode="auto">
          <a:xfrm>
            <a:off x="2590800" y="5257800"/>
            <a:ext cx="2895600" cy="769938"/>
            <a:chOff x="1572" y="3312"/>
            <a:chExt cx="1884" cy="491"/>
          </a:xfrm>
        </p:grpSpPr>
        <p:grpSp>
          <p:nvGrpSpPr>
            <p:cNvPr id="11302" name="Group 230"/>
            <p:cNvGrpSpPr>
              <a:grpSpLocks/>
            </p:cNvGrpSpPr>
            <p:nvPr/>
          </p:nvGrpSpPr>
          <p:grpSpPr bwMode="auto">
            <a:xfrm>
              <a:off x="1572" y="3312"/>
              <a:ext cx="444" cy="383"/>
              <a:chOff x="1572" y="3312"/>
              <a:chExt cx="444" cy="383"/>
            </a:xfrm>
          </p:grpSpPr>
          <p:sp>
            <p:nvSpPr>
              <p:cNvPr id="11305" name="Text Box 189"/>
              <p:cNvSpPr txBox="1">
                <a:spLocks noChangeArrowheads="1"/>
              </p:cNvSpPr>
              <p:nvPr/>
            </p:nvSpPr>
            <p:spPr bwMode="auto">
              <a:xfrm rot="10800000" flipV="1">
                <a:off x="1584" y="3312"/>
                <a:ext cx="432" cy="2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600" b="1">
                    <a:solidFill>
                      <a:srgbClr val="006600"/>
                    </a:solidFill>
                  </a:rPr>
                  <a:t>35oC</a:t>
                </a:r>
              </a:p>
            </p:txBody>
          </p:sp>
          <p:sp>
            <p:nvSpPr>
              <p:cNvPr id="11306" name="Text Box 190"/>
              <p:cNvSpPr txBox="1">
                <a:spLocks noChangeArrowheads="1"/>
              </p:cNvSpPr>
              <p:nvPr/>
            </p:nvSpPr>
            <p:spPr bwMode="auto">
              <a:xfrm rot="10800000" flipV="1">
                <a:off x="1572" y="3480"/>
                <a:ext cx="432" cy="2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600" b="1">
                    <a:solidFill>
                      <a:srgbClr val="006600"/>
                    </a:solidFill>
                  </a:rPr>
                  <a:t>42oC</a:t>
                </a:r>
              </a:p>
            </p:txBody>
          </p:sp>
        </p:grpSp>
        <p:sp>
          <p:nvSpPr>
            <p:cNvPr id="11303" name="Text Box 222"/>
            <p:cNvSpPr txBox="1">
              <a:spLocks noChangeArrowheads="1"/>
            </p:cNvSpPr>
            <p:nvPr/>
          </p:nvSpPr>
          <p:spPr bwMode="auto">
            <a:xfrm>
              <a:off x="2064" y="3456"/>
              <a:ext cx="384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600" b="1">
                  <a:solidFill>
                    <a:srgbClr val="006600"/>
                  </a:solidFill>
                </a:rPr>
                <a:t>1oC</a:t>
              </a:r>
            </a:p>
          </p:txBody>
        </p:sp>
        <p:sp>
          <p:nvSpPr>
            <p:cNvPr id="11304" name="Text Box 228"/>
            <p:cNvSpPr txBox="1">
              <a:spLocks noChangeArrowheads="1"/>
            </p:cNvSpPr>
            <p:nvPr/>
          </p:nvSpPr>
          <p:spPr bwMode="auto">
            <a:xfrm>
              <a:off x="2688" y="3432"/>
              <a:ext cx="768" cy="3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sz="1600">
                  <a:solidFill>
                    <a:srgbClr val="006600"/>
                  </a:solidFill>
                </a:rPr>
                <a:t>Đo nhiệt độ cơ thể</a:t>
              </a:r>
            </a:p>
          </p:txBody>
        </p:sp>
      </p:grpSp>
      <p:sp>
        <p:nvSpPr>
          <p:cNvPr id="26864" name="AutoShape 240"/>
          <p:cNvSpPr>
            <a:spLocks noChangeArrowheads="1"/>
          </p:cNvSpPr>
          <p:nvPr/>
        </p:nvSpPr>
        <p:spPr bwMode="auto">
          <a:xfrm>
            <a:off x="3505200" y="1981200"/>
            <a:ext cx="2057400" cy="685800"/>
          </a:xfrm>
          <a:prstGeom prst="wedgeEllipseCallout">
            <a:avLst>
              <a:gd name="adj1" fmla="val 57870"/>
              <a:gd name="adj2" fmla="val 6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sz="1600"/>
              <a:t>Nhiệt kế</a:t>
            </a:r>
          </a:p>
          <a:p>
            <a:pPr algn="ctr"/>
            <a:r>
              <a:rPr lang="en-US" sz="1600"/>
              <a:t>thuỷ ngân</a:t>
            </a:r>
          </a:p>
        </p:txBody>
      </p:sp>
      <p:sp>
        <p:nvSpPr>
          <p:cNvPr id="26865" name="AutoShape 241"/>
          <p:cNvSpPr>
            <a:spLocks noChangeArrowheads="1"/>
          </p:cNvSpPr>
          <p:nvPr/>
        </p:nvSpPr>
        <p:spPr bwMode="auto">
          <a:xfrm>
            <a:off x="7543800" y="5562600"/>
            <a:ext cx="1295400" cy="685800"/>
          </a:xfrm>
          <a:prstGeom prst="wedgeEllipseCallout">
            <a:avLst>
              <a:gd name="adj1" fmla="val -50736"/>
              <a:gd name="adj2" fmla="val -10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sz="1600"/>
              <a:t>Nhiệt kế</a:t>
            </a:r>
          </a:p>
          <a:p>
            <a:pPr algn="ctr"/>
            <a:r>
              <a:rPr lang="en-US" sz="1600"/>
              <a:t>rượu</a:t>
            </a:r>
          </a:p>
        </p:txBody>
      </p:sp>
      <p:sp>
        <p:nvSpPr>
          <p:cNvPr id="26868" name="AutoShape 244"/>
          <p:cNvSpPr>
            <a:spLocks noChangeArrowheads="1"/>
          </p:cNvSpPr>
          <p:nvPr/>
        </p:nvSpPr>
        <p:spPr bwMode="auto">
          <a:xfrm>
            <a:off x="6705600" y="1828800"/>
            <a:ext cx="2057400" cy="609600"/>
          </a:xfrm>
          <a:prstGeom prst="wedgeEllipseCallout">
            <a:avLst>
              <a:gd name="adj1" fmla="val -63426"/>
              <a:gd name="adj2" fmla="val 6562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sz="1600"/>
              <a:t>Nhiệt kế</a:t>
            </a:r>
          </a:p>
          <a:p>
            <a:pPr algn="ctr"/>
            <a:r>
              <a:rPr lang="en-US" sz="1600"/>
              <a:t>Y tế</a:t>
            </a:r>
          </a:p>
        </p:txBody>
      </p:sp>
    </p:spTree>
    <p:extLst>
      <p:ext uri="{BB962C8B-B14F-4D97-AF65-F5344CB8AC3E}">
        <p14:creationId xmlns:p14="http://schemas.microsoft.com/office/powerpoint/2010/main" val="33478474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26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26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2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8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8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8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8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8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8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864" grpId="0" animBg="1"/>
      <p:bldP spid="26865" grpId="0" animBg="1"/>
      <p:bldP spid="2686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4"/>
          <p:cNvSpPr txBox="1">
            <a:spLocks noChangeArrowheads="1"/>
          </p:cNvSpPr>
          <p:nvPr/>
        </p:nvSpPr>
        <p:spPr bwMode="auto">
          <a:xfrm>
            <a:off x="685800" y="400916"/>
            <a:ext cx="7980218" cy="120032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 dirty="0">
                <a:solidFill>
                  <a:srgbClr val="FF0066"/>
                </a:solidFill>
              </a:rPr>
              <a:t>C4</a:t>
            </a:r>
            <a:r>
              <a:rPr lang="en-US" sz="3600" dirty="0">
                <a:solidFill>
                  <a:srgbClr val="0000FF"/>
                </a:solidFill>
              </a:rPr>
              <a:t>: </a:t>
            </a:r>
            <a:r>
              <a:rPr lang="en-US" sz="3600" dirty="0" err="1">
                <a:solidFill>
                  <a:srgbClr val="0000FF"/>
                </a:solidFill>
              </a:rPr>
              <a:t>Cấu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tạo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của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nhiệt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kế</a:t>
            </a:r>
            <a:r>
              <a:rPr lang="en-US" sz="3600" dirty="0">
                <a:solidFill>
                  <a:srgbClr val="0000FF"/>
                </a:solidFill>
              </a:rPr>
              <a:t> y </a:t>
            </a:r>
            <a:r>
              <a:rPr lang="en-US" sz="3600" dirty="0" err="1">
                <a:solidFill>
                  <a:srgbClr val="0000FF"/>
                </a:solidFill>
              </a:rPr>
              <a:t>tế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có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đặc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điểm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gì</a:t>
            </a:r>
            <a:r>
              <a:rPr lang="en-US" sz="3600" dirty="0">
                <a:solidFill>
                  <a:srgbClr val="0000FF"/>
                </a:solidFill>
              </a:rPr>
              <a:t>? </a:t>
            </a:r>
            <a:r>
              <a:rPr lang="en-US" sz="3600" dirty="0" err="1">
                <a:solidFill>
                  <a:srgbClr val="0000FF"/>
                </a:solidFill>
              </a:rPr>
              <a:t>Cấu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tạo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như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vậy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có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tác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dụng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gì</a:t>
            </a:r>
            <a:r>
              <a:rPr lang="en-US" sz="3600" dirty="0">
                <a:solidFill>
                  <a:srgbClr val="0000FF"/>
                </a:solidFill>
              </a:rPr>
              <a:t>?</a:t>
            </a:r>
          </a:p>
        </p:txBody>
      </p:sp>
      <p:sp>
        <p:nvSpPr>
          <p:cNvPr id="12291" name="Rectangle 5"/>
          <p:cNvSpPr>
            <a:spLocks noChangeArrowheads="1"/>
          </p:cNvSpPr>
          <p:nvPr/>
        </p:nvSpPr>
        <p:spPr bwMode="auto">
          <a:xfrm>
            <a:off x="4092575" y="5249863"/>
            <a:ext cx="1546225" cy="922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endParaRPr lang="en-US" sz="1600">
              <a:latin typeface="Arial" charset="0"/>
            </a:endParaRPr>
          </a:p>
        </p:txBody>
      </p:sp>
      <p:sp>
        <p:nvSpPr>
          <p:cNvPr id="12292" name="Rectangle 9"/>
          <p:cNvSpPr>
            <a:spLocks noChangeArrowheads="1"/>
          </p:cNvSpPr>
          <p:nvPr/>
        </p:nvSpPr>
        <p:spPr bwMode="auto">
          <a:xfrm>
            <a:off x="4092575" y="4327525"/>
            <a:ext cx="1546225" cy="92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endParaRPr lang="en-US" sz="1600">
              <a:latin typeface="Arial" charset="0"/>
            </a:endParaRPr>
          </a:p>
        </p:txBody>
      </p:sp>
      <p:sp>
        <p:nvSpPr>
          <p:cNvPr id="12293" name="Rectangle 10"/>
          <p:cNvSpPr>
            <a:spLocks noChangeArrowheads="1"/>
          </p:cNvSpPr>
          <p:nvPr/>
        </p:nvSpPr>
        <p:spPr bwMode="auto">
          <a:xfrm>
            <a:off x="3208338" y="4327525"/>
            <a:ext cx="884237" cy="92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endParaRPr lang="en-US" sz="1600">
              <a:latin typeface="Arial" charset="0"/>
            </a:endParaRPr>
          </a:p>
          <a:p>
            <a:pPr algn="ctr">
              <a:spcBef>
                <a:spcPct val="20000"/>
              </a:spcBef>
            </a:pPr>
            <a:endParaRPr lang="en-US" sz="1600" b="1">
              <a:latin typeface="Arial" charset="0"/>
            </a:endParaRPr>
          </a:p>
        </p:txBody>
      </p:sp>
      <p:pic>
        <p:nvPicPr>
          <p:cNvPr id="12294" name="Picture 76" descr="6n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950" y="1752600"/>
            <a:ext cx="258445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725" name="AutoShape 77"/>
          <p:cNvSpPr>
            <a:spLocks noChangeArrowheads="1"/>
          </p:cNvSpPr>
          <p:nvPr/>
        </p:nvSpPr>
        <p:spPr bwMode="auto">
          <a:xfrm>
            <a:off x="3583925" y="2133600"/>
            <a:ext cx="3505200" cy="990600"/>
          </a:xfrm>
          <a:prstGeom prst="wedgeRoundRectCallout">
            <a:avLst>
              <a:gd name="adj1" fmla="val 64676"/>
              <a:gd name="adj2" fmla="val 224681"/>
              <a:gd name="adj3" fmla="val 16667"/>
            </a:avLst>
          </a:prstGeom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sz="2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ống</a:t>
            </a:r>
            <a:r>
              <a:rPr lang="en-US" sz="2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quản</a:t>
            </a:r>
            <a:r>
              <a:rPr lang="en-US" sz="2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gần</a:t>
            </a:r>
            <a:r>
              <a:rPr lang="en-US" sz="2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bầu</a:t>
            </a:r>
            <a:r>
              <a:rPr lang="en-US" sz="2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2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thắt</a:t>
            </a:r>
            <a:endParaRPr lang="en-US" sz="2800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726" name="Oval 78"/>
          <p:cNvSpPr>
            <a:spLocks noChangeArrowheads="1"/>
          </p:cNvSpPr>
          <p:nvPr/>
        </p:nvSpPr>
        <p:spPr bwMode="auto">
          <a:xfrm>
            <a:off x="228600" y="3352800"/>
            <a:ext cx="6172200" cy="3124200"/>
          </a:xfrm>
          <a:prstGeom prst="ellipse">
            <a:avLst/>
          </a:prstGeom>
          <a:ln>
            <a:headEnd/>
            <a:tailEnd/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dirty="0"/>
              <a:t>   </a:t>
            </a:r>
          </a:p>
          <a:p>
            <a:pPr algn="ctr"/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thắt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ngăn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thuỷ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ngân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tụt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bầu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khỏi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</a:p>
          <a:p>
            <a:pPr algn="ctr"/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endParaRPr lang="en-US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dirty="0"/>
              <a:t> </a:t>
            </a:r>
          </a:p>
        </p:txBody>
      </p:sp>
      <p:pic>
        <p:nvPicPr>
          <p:cNvPr id="27729" name="Picture 81" descr="AG00092_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015650">
            <a:off x="5419725" y="5932488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54964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7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77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7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7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725" grpId="0" animBg="1"/>
      <p:bldP spid="2772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25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NHIỆT KẾ - NHIỆT GIAI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657600"/>
          </a:xfrm>
        </p:spPr>
        <p:txBody>
          <a:bodyPr/>
          <a:lstStyle/>
          <a:p>
            <a:pPr marL="0" indent="0">
              <a:buNone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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GHĐ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35</a:t>
            </a:r>
            <a:r>
              <a:rPr lang="en-US" sz="40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42</a:t>
            </a:r>
            <a:r>
              <a:rPr lang="en-US" sz="40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C</a:t>
            </a:r>
          </a:p>
          <a:p>
            <a:pPr marL="0" indent="0">
              <a:buNone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35</a:t>
            </a:r>
            <a:r>
              <a:rPr lang="en-US" sz="3600" baseline="30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C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42</a:t>
            </a:r>
            <a:r>
              <a:rPr lang="en-US" sz="3600" baseline="30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C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492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 descr="Papyrus"/>
          <p:cNvSpPr>
            <a:spLocks noChangeArrowheads="1"/>
          </p:cNvSpPr>
          <p:nvPr/>
        </p:nvSpPr>
        <p:spPr bwMode="auto">
          <a:xfrm rot="2700000" flipV="1">
            <a:off x="4210050" y="3970338"/>
            <a:ext cx="457200" cy="1096962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miter lim="800000"/>
            <a:headEnd/>
            <a:tailEnd/>
          </a:ln>
          <a:effectLst/>
          <a:scene3d>
            <a:camera prst="legacyPerspectiveFront">
              <a:rot lat="18000000" lon="0" rev="0"/>
            </a:camera>
            <a:lightRig rig="legacyFlat4" dir="b"/>
          </a:scene3d>
          <a:sp3d extrusionH="49200" prstMaterial="legacyMatte">
            <a:bevelT w="13500" h="13500" prst="angle"/>
            <a:bevelB w="13500" h="13500" prst="angle"/>
            <a:extrusionClr>
              <a:srgbClr val="CC6600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en-US"/>
          </a:p>
        </p:txBody>
      </p:sp>
      <p:grpSp>
        <p:nvGrpSpPr>
          <p:cNvPr id="14340" name="Group 8"/>
          <p:cNvGrpSpPr>
            <a:grpSpLocks/>
          </p:cNvGrpSpPr>
          <p:nvPr/>
        </p:nvGrpSpPr>
        <p:grpSpPr bwMode="auto">
          <a:xfrm>
            <a:off x="1809750" y="2752725"/>
            <a:ext cx="1962150" cy="3295650"/>
            <a:chOff x="2484" y="1506"/>
            <a:chExt cx="1236" cy="2076"/>
          </a:xfrm>
        </p:grpSpPr>
        <p:sp>
          <p:nvSpPr>
            <p:cNvPr id="23561" name="AutoShape 9"/>
            <p:cNvSpPr>
              <a:spLocks noChangeArrowheads="1"/>
            </p:cNvSpPr>
            <p:nvPr/>
          </p:nvSpPr>
          <p:spPr bwMode="auto">
            <a:xfrm rot="7200000" flipH="1">
              <a:off x="2715" y="1851"/>
              <a:ext cx="23" cy="173"/>
            </a:xfrm>
            <a:prstGeom prst="can">
              <a:avLst>
                <a:gd name="adj" fmla="val 69437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562" name="AutoShape 10"/>
            <p:cNvSpPr>
              <a:spLocks noChangeArrowheads="1"/>
            </p:cNvSpPr>
            <p:nvPr/>
          </p:nvSpPr>
          <p:spPr bwMode="auto">
            <a:xfrm rot="7200000" flipH="1">
              <a:off x="2709" y="2373"/>
              <a:ext cx="23" cy="173"/>
            </a:xfrm>
            <a:prstGeom prst="can">
              <a:avLst>
                <a:gd name="adj" fmla="val 69437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671" name="Rectangle 11"/>
            <p:cNvSpPr>
              <a:spLocks noChangeArrowheads="1"/>
            </p:cNvSpPr>
            <p:nvPr/>
          </p:nvSpPr>
          <p:spPr bwMode="auto">
            <a:xfrm rot="2700000" flipV="1">
              <a:off x="3665" y="3305"/>
              <a:ext cx="55" cy="55"/>
            </a:xfrm>
            <a:prstGeom prst="rect">
              <a:avLst/>
            </a:prstGeom>
            <a:solidFill>
              <a:schemeClr val="bg2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18000000" lon="0" rev="0"/>
              </a:camera>
              <a:lightRig rig="legacyFlat4" dir="b"/>
            </a:scene3d>
            <a:sp3d extrusionH="49200" prstMaterial="legacyMatte">
              <a:bevelT w="13500" h="13500" prst="angle"/>
              <a:bevelB w="13500" h="13500" prst="angle"/>
              <a:extrusionClr>
                <a:schemeClr val="bg2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4672" name="Rectangle 12"/>
            <p:cNvSpPr>
              <a:spLocks noChangeArrowheads="1"/>
            </p:cNvSpPr>
            <p:nvPr/>
          </p:nvSpPr>
          <p:spPr bwMode="auto">
            <a:xfrm rot="2700000" flipV="1">
              <a:off x="2484" y="3122"/>
              <a:ext cx="56" cy="55"/>
            </a:xfrm>
            <a:prstGeom prst="rect">
              <a:avLst/>
            </a:prstGeom>
            <a:solidFill>
              <a:schemeClr val="bg2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18000000" lon="0" rev="0"/>
              </a:camera>
              <a:lightRig rig="legacyFlat4" dir="b"/>
            </a:scene3d>
            <a:sp3d extrusionH="49200" prstMaterial="legacyMatte">
              <a:bevelT w="13500" h="13500" prst="angle"/>
              <a:bevelB w="13500" h="13500" prst="angle"/>
              <a:extrusionClr>
                <a:schemeClr val="bg2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4673" name="Rectangle 13"/>
            <p:cNvSpPr>
              <a:spLocks noChangeArrowheads="1"/>
            </p:cNvSpPr>
            <p:nvPr/>
          </p:nvSpPr>
          <p:spPr bwMode="auto">
            <a:xfrm rot="2700000" flipV="1">
              <a:off x="3262" y="3526"/>
              <a:ext cx="56" cy="56"/>
            </a:xfrm>
            <a:prstGeom prst="rect">
              <a:avLst/>
            </a:prstGeom>
            <a:solidFill>
              <a:schemeClr val="bg2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18000000" lon="0" rev="0"/>
              </a:camera>
              <a:lightRig rig="legacyFlat4" dir="b"/>
            </a:scene3d>
            <a:sp3d extrusionH="49200" prstMaterial="legacyMatte">
              <a:bevelT w="13500" h="13500" prst="angle"/>
              <a:bevelB w="13500" h="13500" prst="angle"/>
              <a:extrusionClr>
                <a:schemeClr val="bg2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4674" name="Rectangle 14"/>
            <p:cNvSpPr>
              <a:spLocks noChangeArrowheads="1"/>
            </p:cNvSpPr>
            <p:nvPr/>
          </p:nvSpPr>
          <p:spPr bwMode="auto">
            <a:xfrm rot="2700000" flipV="1">
              <a:off x="2508" y="2907"/>
              <a:ext cx="1152" cy="621"/>
            </a:xfrm>
            <a:prstGeom prst="rect">
              <a:avLst/>
            </a:prstGeom>
            <a:gradFill rotWithShape="1">
              <a:gsLst>
                <a:gs pos="0">
                  <a:srgbClr val="2C2C2C"/>
                </a:gs>
                <a:gs pos="100000">
                  <a:srgbClr val="5F5F5F"/>
                </a:gs>
              </a:gsLst>
              <a:lin ang="189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18000000" lon="0" rev="0"/>
              </a:camera>
              <a:lightRig rig="legacyFlat4" dir="b"/>
            </a:scene3d>
            <a:sp3d extrusionH="23800" prstMaterial="legacyMatte">
              <a:bevelT w="13500" h="13500" prst="angle"/>
              <a:bevelB w="13500" h="13500" prst="angle"/>
              <a:extrusionClr>
                <a:schemeClr val="bg2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4675" name="AutoShape 15"/>
            <p:cNvSpPr>
              <a:spLocks noChangeArrowheads="1"/>
            </p:cNvSpPr>
            <p:nvPr/>
          </p:nvSpPr>
          <p:spPr bwMode="auto">
            <a:xfrm rot="144122" flipV="1">
              <a:off x="2708" y="2977"/>
              <a:ext cx="221" cy="168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1 h 21600"/>
                <a:gd name="T4" fmla="*/ 1 w 21600"/>
                <a:gd name="T5" fmla="*/ 0 h 21600"/>
                <a:gd name="T6" fmla="*/ 1 w 21600"/>
                <a:gd name="T7" fmla="*/ 1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471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741" y="16169"/>
                  </a:moveTo>
                  <a:cubicBezTo>
                    <a:pt x="7798" y="16137"/>
                    <a:pt x="5430" y="13742"/>
                    <a:pt x="5430" y="10800"/>
                  </a:cubicBezTo>
                  <a:cubicBezTo>
                    <a:pt x="5430" y="7834"/>
                    <a:pt x="7834" y="5430"/>
                    <a:pt x="10800" y="5430"/>
                  </a:cubicBezTo>
                  <a:cubicBezTo>
                    <a:pt x="13765" y="5430"/>
                    <a:pt x="16170" y="7834"/>
                    <a:pt x="16170" y="10800"/>
                  </a:cubicBezTo>
                  <a:cubicBezTo>
                    <a:pt x="16170" y="13742"/>
                    <a:pt x="13801" y="16137"/>
                    <a:pt x="10858" y="16169"/>
                  </a:cubicBezTo>
                  <a:lnTo>
                    <a:pt x="10918" y="21599"/>
                  </a:lnTo>
                  <a:cubicBezTo>
                    <a:pt x="16836" y="21534"/>
                    <a:pt x="21600" y="16718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-1" y="16718"/>
                    <a:pt x="4763" y="21534"/>
                    <a:pt x="10681" y="21599"/>
                  </a:cubicBezTo>
                  <a:lnTo>
                    <a:pt x="10741" y="16169"/>
                  </a:lnTo>
                  <a:close/>
                </a:path>
              </a:pathLst>
            </a:custGeom>
            <a:solidFill>
              <a:schemeClr val="bg1"/>
            </a:solidFill>
            <a:ln w="9525">
              <a:round/>
              <a:headEnd/>
              <a:tailEnd/>
            </a:ln>
            <a:effectLst/>
            <a:scene3d>
              <a:camera prst="legacyObliqueTopRight">
                <a:rot lat="17400000" lon="20999996" rev="0"/>
              </a:camera>
              <a:lightRig rig="legacyFlat3" dir="b"/>
            </a:scene3d>
            <a:sp3d prstMaterial="legacyMatte">
              <a:bevelT w="13500" h="13500" prst="angle"/>
              <a:bevelB w="13500" h="13500" prst="angle"/>
              <a:extrusionClr>
                <a:schemeClr val="bg1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23568" name="AutoShape 16"/>
            <p:cNvSpPr>
              <a:spLocks noChangeArrowheads="1"/>
            </p:cNvSpPr>
            <p:nvPr/>
          </p:nvSpPr>
          <p:spPr bwMode="auto">
            <a:xfrm>
              <a:off x="2770" y="2903"/>
              <a:ext cx="92" cy="182"/>
            </a:xfrm>
            <a:prstGeom prst="can">
              <a:avLst>
                <a:gd name="adj" fmla="val 57608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569" name="AutoShape 17"/>
            <p:cNvSpPr>
              <a:spLocks noChangeArrowheads="1"/>
            </p:cNvSpPr>
            <p:nvPr/>
          </p:nvSpPr>
          <p:spPr bwMode="auto">
            <a:xfrm>
              <a:off x="2796" y="2478"/>
              <a:ext cx="46" cy="461"/>
            </a:xfrm>
            <a:prstGeom prst="can">
              <a:avLst>
                <a:gd name="adj" fmla="val 52197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678" name="Rectangle 18"/>
            <p:cNvSpPr>
              <a:spLocks noChangeArrowheads="1"/>
            </p:cNvSpPr>
            <p:nvPr/>
          </p:nvSpPr>
          <p:spPr bwMode="auto">
            <a:xfrm rot="2700000" flipV="1">
              <a:off x="2763" y="2426"/>
              <a:ext cx="110" cy="92"/>
            </a:xfrm>
            <a:prstGeom prst="rect">
              <a:avLst/>
            </a:prstGeom>
            <a:solidFill>
              <a:srgbClr val="5F5F5F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18000000" lon="0" rev="0"/>
              </a:camera>
              <a:lightRig rig="legacyFlat4" dir="b"/>
            </a:scene3d>
            <a:sp3d extrusionH="125400" prstMaterial="legacyMatte">
              <a:bevelT w="13500" h="13500" prst="angle"/>
              <a:bevelB w="13500" h="13500" prst="angle"/>
              <a:extrusionClr>
                <a:schemeClr val="bg2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23571" name="AutoShape 19"/>
            <p:cNvSpPr>
              <a:spLocks noChangeArrowheads="1"/>
            </p:cNvSpPr>
            <p:nvPr/>
          </p:nvSpPr>
          <p:spPr bwMode="auto">
            <a:xfrm rot="7200000" flipH="1">
              <a:off x="2939" y="2475"/>
              <a:ext cx="23" cy="230"/>
            </a:xfrm>
            <a:prstGeom prst="can">
              <a:avLst>
                <a:gd name="adj" fmla="val 92315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572" name="AutoShape 20"/>
            <p:cNvSpPr>
              <a:spLocks noChangeArrowheads="1"/>
            </p:cNvSpPr>
            <p:nvPr/>
          </p:nvSpPr>
          <p:spPr bwMode="auto">
            <a:xfrm>
              <a:off x="2796" y="2028"/>
              <a:ext cx="46" cy="461"/>
            </a:xfrm>
            <a:prstGeom prst="can">
              <a:avLst>
                <a:gd name="adj" fmla="val 52197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681" name="Rectangle 21"/>
            <p:cNvSpPr>
              <a:spLocks noChangeArrowheads="1"/>
            </p:cNvSpPr>
            <p:nvPr/>
          </p:nvSpPr>
          <p:spPr bwMode="auto">
            <a:xfrm rot="2700000" flipV="1">
              <a:off x="2772" y="1908"/>
              <a:ext cx="110" cy="92"/>
            </a:xfrm>
            <a:prstGeom prst="rect">
              <a:avLst/>
            </a:prstGeom>
            <a:solidFill>
              <a:srgbClr val="5F5F5F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18000000" lon="0" rev="0"/>
              </a:camera>
              <a:lightRig rig="legacyFlat4" dir="b"/>
            </a:scene3d>
            <a:sp3d extrusionH="125400" prstMaterial="legacyMatte">
              <a:bevelT w="13500" h="13500" prst="angle"/>
              <a:bevelB w="13500" h="13500" prst="angle"/>
              <a:extrusionClr>
                <a:schemeClr val="bg2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23574" name="AutoShape 22"/>
            <p:cNvSpPr>
              <a:spLocks noChangeArrowheads="1"/>
            </p:cNvSpPr>
            <p:nvPr/>
          </p:nvSpPr>
          <p:spPr bwMode="auto">
            <a:xfrm rot="7200000" flipH="1">
              <a:off x="2998" y="1928"/>
              <a:ext cx="23" cy="345"/>
            </a:xfrm>
            <a:prstGeom prst="can">
              <a:avLst>
                <a:gd name="adj" fmla="val 138472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575" name="AutoShape 23"/>
            <p:cNvSpPr>
              <a:spLocks noChangeArrowheads="1"/>
            </p:cNvSpPr>
            <p:nvPr/>
          </p:nvSpPr>
          <p:spPr bwMode="auto">
            <a:xfrm>
              <a:off x="2798" y="1506"/>
              <a:ext cx="46" cy="461"/>
            </a:xfrm>
            <a:prstGeom prst="can">
              <a:avLst>
                <a:gd name="adj" fmla="val 52197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684" name="Oval 24"/>
            <p:cNvSpPr>
              <a:spLocks noChangeArrowheads="1"/>
            </p:cNvSpPr>
            <p:nvPr/>
          </p:nvSpPr>
          <p:spPr bwMode="auto">
            <a:xfrm rot="-7200000">
              <a:off x="2747" y="1977"/>
              <a:ext cx="83" cy="5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85" name="AutoShape 25"/>
            <p:cNvSpPr>
              <a:spLocks noChangeArrowheads="1"/>
            </p:cNvSpPr>
            <p:nvPr/>
          </p:nvSpPr>
          <p:spPr bwMode="auto">
            <a:xfrm rot="-7140000">
              <a:off x="2736" y="1980"/>
              <a:ext cx="54" cy="78"/>
            </a:xfrm>
            <a:prstGeom prst="can">
              <a:avLst>
                <a:gd name="adj" fmla="val 72222"/>
              </a:avLst>
            </a:prstGeom>
            <a:solidFill>
              <a:srgbClr val="FF0000"/>
            </a:solidFill>
            <a:ln w="9525">
              <a:solidFill>
                <a:srgbClr val="3333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86" name="Oval 26"/>
            <p:cNvSpPr>
              <a:spLocks noChangeArrowheads="1"/>
            </p:cNvSpPr>
            <p:nvPr/>
          </p:nvSpPr>
          <p:spPr bwMode="auto">
            <a:xfrm rot="-7200000">
              <a:off x="2741" y="2499"/>
              <a:ext cx="83" cy="5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87" name="AutoShape 27"/>
            <p:cNvSpPr>
              <a:spLocks noChangeArrowheads="1"/>
            </p:cNvSpPr>
            <p:nvPr/>
          </p:nvSpPr>
          <p:spPr bwMode="auto">
            <a:xfrm rot="-7140000">
              <a:off x="2730" y="2502"/>
              <a:ext cx="54" cy="78"/>
            </a:xfrm>
            <a:prstGeom prst="can">
              <a:avLst>
                <a:gd name="adj" fmla="val 72222"/>
              </a:avLst>
            </a:prstGeom>
            <a:solidFill>
              <a:srgbClr val="FF0000"/>
            </a:solidFill>
            <a:ln w="9525">
              <a:solidFill>
                <a:srgbClr val="3333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4341" name="Group 28"/>
          <p:cNvGrpSpPr>
            <a:grpSpLocks/>
          </p:cNvGrpSpPr>
          <p:nvPr/>
        </p:nvGrpSpPr>
        <p:grpSpPr bwMode="auto">
          <a:xfrm>
            <a:off x="914400" y="5299075"/>
            <a:ext cx="636588" cy="930275"/>
            <a:chOff x="4080" y="2352"/>
            <a:chExt cx="334" cy="488"/>
          </a:xfrm>
        </p:grpSpPr>
        <p:sp>
          <p:nvSpPr>
            <p:cNvPr id="14629" name="Oval 29"/>
            <p:cNvSpPr>
              <a:spLocks noChangeArrowheads="1"/>
            </p:cNvSpPr>
            <p:nvPr/>
          </p:nvSpPr>
          <p:spPr bwMode="auto">
            <a:xfrm>
              <a:off x="4080" y="2385"/>
              <a:ext cx="334" cy="122"/>
            </a:xfrm>
            <a:prstGeom prst="ellipse">
              <a:avLst/>
            </a:prstGeom>
            <a:noFill/>
            <a:ln w="9525">
              <a:solidFill>
                <a:srgbClr val="3399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30" name="Freeform 30"/>
            <p:cNvSpPr>
              <a:spLocks/>
            </p:cNvSpPr>
            <p:nvPr/>
          </p:nvSpPr>
          <p:spPr bwMode="auto">
            <a:xfrm>
              <a:off x="4248" y="2433"/>
              <a:ext cx="144" cy="96"/>
            </a:xfrm>
            <a:custGeom>
              <a:avLst/>
              <a:gdLst>
                <a:gd name="T0" fmla="*/ 35 w 240"/>
                <a:gd name="T1" fmla="*/ 64 h 144"/>
                <a:gd name="T2" fmla="*/ 86 w 240"/>
                <a:gd name="T3" fmla="*/ 64 h 144"/>
                <a:gd name="T4" fmla="*/ 69 w 240"/>
                <a:gd name="T5" fmla="*/ 0 h 144"/>
                <a:gd name="T6" fmla="*/ 0 w 240"/>
                <a:gd name="T7" fmla="*/ 21 h 144"/>
                <a:gd name="T8" fmla="*/ 35 w 240"/>
                <a:gd name="T9" fmla="*/ 64 h 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40" h="144">
                  <a:moveTo>
                    <a:pt x="96" y="144"/>
                  </a:moveTo>
                  <a:lnTo>
                    <a:pt x="240" y="144"/>
                  </a:lnTo>
                  <a:lnTo>
                    <a:pt x="192" y="0"/>
                  </a:lnTo>
                  <a:lnTo>
                    <a:pt x="0" y="48"/>
                  </a:lnTo>
                  <a:lnTo>
                    <a:pt x="96" y="144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31" name="AutoShape 31"/>
            <p:cNvSpPr>
              <a:spLocks noChangeArrowheads="1"/>
            </p:cNvSpPr>
            <p:nvPr/>
          </p:nvSpPr>
          <p:spPr bwMode="auto">
            <a:xfrm flipV="1">
              <a:off x="4095" y="2393"/>
              <a:ext cx="304" cy="447"/>
            </a:xfrm>
            <a:prstGeom prst="can">
              <a:avLst>
                <a:gd name="adj" fmla="val 30790"/>
              </a:avLst>
            </a:prstGeom>
            <a:solidFill>
              <a:srgbClr val="BBE0E3">
                <a:alpha val="7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84" name="AutoShape 32"/>
            <p:cNvSpPr>
              <a:spLocks noChangeArrowheads="1"/>
            </p:cNvSpPr>
            <p:nvPr/>
          </p:nvSpPr>
          <p:spPr bwMode="auto">
            <a:xfrm>
              <a:off x="4107" y="2389"/>
              <a:ext cx="292" cy="443"/>
            </a:xfrm>
            <a:prstGeom prst="can">
              <a:avLst>
                <a:gd name="adj" fmla="val 40639"/>
              </a:avLst>
            </a:prstGeom>
            <a:gradFill rotWithShape="1">
              <a:gsLst>
                <a:gs pos="0">
                  <a:srgbClr val="66CCFF">
                    <a:alpha val="67999"/>
                  </a:srgbClr>
                </a:gs>
                <a:gs pos="50000">
                  <a:srgbClr val="FFFFFF"/>
                </a:gs>
                <a:gs pos="100000">
                  <a:srgbClr val="66CCFF">
                    <a:alpha val="67999"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585" name="Oval 33"/>
            <p:cNvSpPr>
              <a:spLocks noChangeArrowheads="1"/>
            </p:cNvSpPr>
            <p:nvPr/>
          </p:nvSpPr>
          <p:spPr bwMode="auto">
            <a:xfrm>
              <a:off x="4100" y="2396"/>
              <a:ext cx="295" cy="107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50000">
                  <a:srgbClr val="66CCFF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636" name="Freeform 34"/>
            <p:cNvSpPr>
              <a:spLocks/>
            </p:cNvSpPr>
            <p:nvPr/>
          </p:nvSpPr>
          <p:spPr bwMode="auto">
            <a:xfrm flipH="1">
              <a:off x="4088" y="2438"/>
              <a:ext cx="41" cy="372"/>
            </a:xfrm>
            <a:custGeom>
              <a:avLst/>
              <a:gdLst>
                <a:gd name="T0" fmla="*/ 15 w 114"/>
                <a:gd name="T1" fmla="*/ 6 h 688"/>
                <a:gd name="T2" fmla="*/ 9 w 114"/>
                <a:gd name="T3" fmla="*/ 26 h 688"/>
                <a:gd name="T4" fmla="*/ 9 w 114"/>
                <a:gd name="T5" fmla="*/ 170 h 688"/>
                <a:gd name="T6" fmla="*/ 0 w 114"/>
                <a:gd name="T7" fmla="*/ 201 h 68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4" h="688">
                  <a:moveTo>
                    <a:pt x="114" y="22"/>
                  </a:moveTo>
                  <a:cubicBezTo>
                    <a:pt x="96" y="31"/>
                    <a:pt x="85" y="0"/>
                    <a:pt x="72" y="91"/>
                  </a:cubicBezTo>
                  <a:lnTo>
                    <a:pt x="72" y="582"/>
                  </a:lnTo>
                  <a:cubicBezTo>
                    <a:pt x="60" y="681"/>
                    <a:pt x="60" y="676"/>
                    <a:pt x="0" y="688"/>
                  </a:cubicBezTo>
                </a:path>
              </a:pathLst>
            </a:custGeom>
            <a:noFill/>
            <a:ln w="9525">
              <a:solidFill>
                <a:srgbClr val="3399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37" name="Freeform 35"/>
            <p:cNvSpPr>
              <a:spLocks/>
            </p:cNvSpPr>
            <p:nvPr/>
          </p:nvSpPr>
          <p:spPr bwMode="auto">
            <a:xfrm>
              <a:off x="4369" y="2434"/>
              <a:ext cx="41" cy="372"/>
            </a:xfrm>
            <a:custGeom>
              <a:avLst/>
              <a:gdLst>
                <a:gd name="T0" fmla="*/ 15 w 114"/>
                <a:gd name="T1" fmla="*/ 6 h 688"/>
                <a:gd name="T2" fmla="*/ 9 w 114"/>
                <a:gd name="T3" fmla="*/ 26 h 688"/>
                <a:gd name="T4" fmla="*/ 9 w 114"/>
                <a:gd name="T5" fmla="*/ 170 h 688"/>
                <a:gd name="T6" fmla="*/ 0 w 114"/>
                <a:gd name="T7" fmla="*/ 201 h 68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4" h="688">
                  <a:moveTo>
                    <a:pt x="114" y="22"/>
                  </a:moveTo>
                  <a:cubicBezTo>
                    <a:pt x="96" y="31"/>
                    <a:pt x="85" y="0"/>
                    <a:pt x="72" y="91"/>
                  </a:cubicBezTo>
                  <a:lnTo>
                    <a:pt x="72" y="582"/>
                  </a:lnTo>
                  <a:cubicBezTo>
                    <a:pt x="60" y="681"/>
                    <a:pt x="60" y="676"/>
                    <a:pt x="0" y="688"/>
                  </a:cubicBezTo>
                </a:path>
              </a:pathLst>
            </a:custGeom>
            <a:noFill/>
            <a:ln w="9525">
              <a:solidFill>
                <a:srgbClr val="3399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38" name="Oval 36"/>
            <p:cNvSpPr>
              <a:spLocks noChangeArrowheads="1"/>
            </p:cNvSpPr>
            <p:nvPr/>
          </p:nvSpPr>
          <p:spPr bwMode="auto">
            <a:xfrm>
              <a:off x="4128" y="2748"/>
              <a:ext cx="241" cy="88"/>
            </a:xfrm>
            <a:prstGeom prst="ellips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39" name="Arc 37"/>
            <p:cNvSpPr>
              <a:spLocks/>
            </p:cNvSpPr>
            <p:nvPr/>
          </p:nvSpPr>
          <p:spPr bwMode="auto">
            <a:xfrm>
              <a:off x="4112" y="2741"/>
              <a:ext cx="273" cy="52"/>
            </a:xfrm>
            <a:custGeom>
              <a:avLst/>
              <a:gdLst>
                <a:gd name="T0" fmla="*/ 0 w 43119"/>
                <a:gd name="T1" fmla="*/ 0 h 22815"/>
                <a:gd name="T2" fmla="*/ 2 w 43119"/>
                <a:gd name="T3" fmla="*/ 0 h 22815"/>
                <a:gd name="T4" fmla="*/ 1 w 43119"/>
                <a:gd name="T5" fmla="*/ 0 h 2281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3119" h="22815" fill="none" extrusionOk="0">
                  <a:moveTo>
                    <a:pt x="-1" y="19734"/>
                  </a:moveTo>
                  <a:cubicBezTo>
                    <a:pt x="967" y="8570"/>
                    <a:pt x="10312" y="-1"/>
                    <a:pt x="21519" y="0"/>
                  </a:cubicBezTo>
                  <a:cubicBezTo>
                    <a:pt x="33448" y="0"/>
                    <a:pt x="43119" y="9670"/>
                    <a:pt x="43119" y="21600"/>
                  </a:cubicBezTo>
                  <a:cubicBezTo>
                    <a:pt x="43119" y="22005"/>
                    <a:pt x="43107" y="22410"/>
                    <a:pt x="43084" y="22814"/>
                  </a:cubicBezTo>
                </a:path>
                <a:path w="43119" h="22815" stroke="0" extrusionOk="0">
                  <a:moveTo>
                    <a:pt x="-1" y="19734"/>
                  </a:moveTo>
                  <a:cubicBezTo>
                    <a:pt x="967" y="8570"/>
                    <a:pt x="10312" y="-1"/>
                    <a:pt x="21519" y="0"/>
                  </a:cubicBezTo>
                  <a:cubicBezTo>
                    <a:pt x="33448" y="0"/>
                    <a:pt x="43119" y="9670"/>
                    <a:pt x="43119" y="21600"/>
                  </a:cubicBezTo>
                  <a:cubicBezTo>
                    <a:pt x="43119" y="22005"/>
                    <a:pt x="43107" y="22410"/>
                    <a:pt x="43084" y="22814"/>
                  </a:cubicBezTo>
                  <a:lnTo>
                    <a:pt x="21519" y="21600"/>
                  </a:lnTo>
                  <a:lnTo>
                    <a:pt x="-1" y="19734"/>
                  </a:lnTo>
                  <a:close/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0" name="Arc 38"/>
            <p:cNvSpPr>
              <a:spLocks/>
            </p:cNvSpPr>
            <p:nvPr/>
          </p:nvSpPr>
          <p:spPr bwMode="auto">
            <a:xfrm flipV="1">
              <a:off x="4110" y="2791"/>
              <a:ext cx="272" cy="48"/>
            </a:xfrm>
            <a:custGeom>
              <a:avLst/>
              <a:gdLst>
                <a:gd name="T0" fmla="*/ 0 w 43005"/>
                <a:gd name="T1" fmla="*/ 0 h 21600"/>
                <a:gd name="T2" fmla="*/ 2 w 43005"/>
                <a:gd name="T3" fmla="*/ 0 h 21600"/>
                <a:gd name="T4" fmla="*/ 1 w 43005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3005" h="21600" fill="none" extrusionOk="0">
                  <a:moveTo>
                    <a:pt x="-1" y="19734"/>
                  </a:moveTo>
                  <a:cubicBezTo>
                    <a:pt x="967" y="8570"/>
                    <a:pt x="10312" y="-1"/>
                    <a:pt x="21519" y="0"/>
                  </a:cubicBezTo>
                  <a:cubicBezTo>
                    <a:pt x="32589" y="0"/>
                    <a:pt x="41867" y="8369"/>
                    <a:pt x="43004" y="19381"/>
                  </a:cubicBezTo>
                </a:path>
                <a:path w="43005" h="21600" stroke="0" extrusionOk="0">
                  <a:moveTo>
                    <a:pt x="-1" y="19734"/>
                  </a:moveTo>
                  <a:cubicBezTo>
                    <a:pt x="967" y="8570"/>
                    <a:pt x="10312" y="-1"/>
                    <a:pt x="21519" y="0"/>
                  </a:cubicBezTo>
                  <a:cubicBezTo>
                    <a:pt x="32589" y="0"/>
                    <a:pt x="41867" y="8369"/>
                    <a:pt x="43004" y="19381"/>
                  </a:cubicBezTo>
                  <a:lnTo>
                    <a:pt x="21519" y="21600"/>
                  </a:lnTo>
                  <a:lnTo>
                    <a:pt x="-1" y="19734"/>
                  </a:lnTo>
                  <a:close/>
                </a:path>
              </a:pathLst>
            </a:custGeom>
            <a:noFill/>
            <a:ln w="9525">
              <a:solidFill>
                <a:srgbClr val="3399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1" name="Freeform 39"/>
            <p:cNvSpPr>
              <a:spLocks/>
            </p:cNvSpPr>
            <p:nvPr/>
          </p:nvSpPr>
          <p:spPr bwMode="auto">
            <a:xfrm>
              <a:off x="4104" y="2577"/>
              <a:ext cx="96" cy="96"/>
            </a:xfrm>
            <a:custGeom>
              <a:avLst/>
              <a:gdLst>
                <a:gd name="T0" fmla="*/ 0 w 336"/>
                <a:gd name="T1" fmla="*/ 15 h 240"/>
                <a:gd name="T2" fmla="*/ 8 w 336"/>
                <a:gd name="T3" fmla="*/ 0 h 240"/>
                <a:gd name="T4" fmla="*/ 27 w 336"/>
                <a:gd name="T5" fmla="*/ 15 h 240"/>
                <a:gd name="T6" fmla="*/ 16 w 336"/>
                <a:gd name="T7" fmla="*/ 38 h 240"/>
                <a:gd name="T8" fmla="*/ 4 w 336"/>
                <a:gd name="T9" fmla="*/ 31 h 240"/>
                <a:gd name="T10" fmla="*/ 0 w 336"/>
                <a:gd name="T11" fmla="*/ 15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42" name="Freeform 40"/>
            <p:cNvSpPr>
              <a:spLocks/>
            </p:cNvSpPr>
            <p:nvPr/>
          </p:nvSpPr>
          <p:spPr bwMode="auto">
            <a:xfrm>
              <a:off x="4152" y="2679"/>
              <a:ext cx="72" cy="90"/>
            </a:xfrm>
            <a:custGeom>
              <a:avLst/>
              <a:gdLst>
                <a:gd name="T0" fmla="*/ 0 w 192"/>
                <a:gd name="T1" fmla="*/ 20 h 240"/>
                <a:gd name="T2" fmla="*/ 14 w 192"/>
                <a:gd name="T3" fmla="*/ 34 h 240"/>
                <a:gd name="T4" fmla="*/ 27 w 192"/>
                <a:gd name="T5" fmla="*/ 14 h 240"/>
                <a:gd name="T6" fmla="*/ 20 w 192"/>
                <a:gd name="T7" fmla="*/ 0 h 240"/>
                <a:gd name="T8" fmla="*/ 0 w 192"/>
                <a:gd name="T9" fmla="*/ 7 h 240"/>
                <a:gd name="T10" fmla="*/ 0 w 192"/>
                <a:gd name="T11" fmla="*/ 2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2" h="240">
                  <a:moveTo>
                    <a:pt x="0" y="144"/>
                  </a:moveTo>
                  <a:lnTo>
                    <a:pt x="96" y="240"/>
                  </a:lnTo>
                  <a:lnTo>
                    <a:pt x="192" y="96"/>
                  </a:lnTo>
                  <a:lnTo>
                    <a:pt x="144" y="0"/>
                  </a:lnTo>
                  <a:lnTo>
                    <a:pt x="0" y="48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43" name="Freeform 41"/>
            <p:cNvSpPr>
              <a:spLocks/>
            </p:cNvSpPr>
            <p:nvPr/>
          </p:nvSpPr>
          <p:spPr bwMode="auto">
            <a:xfrm>
              <a:off x="4242" y="2529"/>
              <a:ext cx="144" cy="96"/>
            </a:xfrm>
            <a:custGeom>
              <a:avLst/>
              <a:gdLst>
                <a:gd name="T0" fmla="*/ 35 w 240"/>
                <a:gd name="T1" fmla="*/ 64 h 144"/>
                <a:gd name="T2" fmla="*/ 86 w 240"/>
                <a:gd name="T3" fmla="*/ 64 h 144"/>
                <a:gd name="T4" fmla="*/ 69 w 240"/>
                <a:gd name="T5" fmla="*/ 0 h 144"/>
                <a:gd name="T6" fmla="*/ 0 w 240"/>
                <a:gd name="T7" fmla="*/ 21 h 144"/>
                <a:gd name="T8" fmla="*/ 35 w 240"/>
                <a:gd name="T9" fmla="*/ 64 h 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40" h="144">
                  <a:moveTo>
                    <a:pt x="96" y="144"/>
                  </a:moveTo>
                  <a:lnTo>
                    <a:pt x="240" y="144"/>
                  </a:lnTo>
                  <a:lnTo>
                    <a:pt x="192" y="0"/>
                  </a:lnTo>
                  <a:lnTo>
                    <a:pt x="0" y="48"/>
                  </a:lnTo>
                  <a:lnTo>
                    <a:pt x="96" y="144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44" name="Freeform 42"/>
            <p:cNvSpPr>
              <a:spLocks/>
            </p:cNvSpPr>
            <p:nvPr/>
          </p:nvSpPr>
          <p:spPr bwMode="auto">
            <a:xfrm>
              <a:off x="4248" y="2433"/>
              <a:ext cx="96" cy="96"/>
            </a:xfrm>
            <a:custGeom>
              <a:avLst/>
              <a:gdLst>
                <a:gd name="T0" fmla="*/ 0 w 336"/>
                <a:gd name="T1" fmla="*/ 15 h 240"/>
                <a:gd name="T2" fmla="*/ 8 w 336"/>
                <a:gd name="T3" fmla="*/ 0 h 240"/>
                <a:gd name="T4" fmla="*/ 27 w 336"/>
                <a:gd name="T5" fmla="*/ 15 h 240"/>
                <a:gd name="T6" fmla="*/ 16 w 336"/>
                <a:gd name="T7" fmla="*/ 38 h 240"/>
                <a:gd name="T8" fmla="*/ 4 w 336"/>
                <a:gd name="T9" fmla="*/ 31 h 240"/>
                <a:gd name="T10" fmla="*/ 0 w 336"/>
                <a:gd name="T11" fmla="*/ 15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45" name="Freeform 43"/>
            <p:cNvSpPr>
              <a:spLocks/>
            </p:cNvSpPr>
            <p:nvPr/>
          </p:nvSpPr>
          <p:spPr bwMode="auto">
            <a:xfrm rot="-9212856">
              <a:off x="4320" y="2583"/>
              <a:ext cx="66" cy="110"/>
            </a:xfrm>
            <a:custGeom>
              <a:avLst/>
              <a:gdLst>
                <a:gd name="T0" fmla="*/ 3 w 288"/>
                <a:gd name="T1" fmla="*/ 0 h 240"/>
                <a:gd name="T2" fmla="*/ 15 w 288"/>
                <a:gd name="T3" fmla="*/ 10 h 240"/>
                <a:gd name="T4" fmla="*/ 8 w 288"/>
                <a:gd name="T5" fmla="*/ 50 h 240"/>
                <a:gd name="T6" fmla="*/ 0 w 288"/>
                <a:gd name="T7" fmla="*/ 30 h 240"/>
                <a:gd name="T8" fmla="*/ 3 w 288"/>
                <a:gd name="T9" fmla="*/ 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88" h="240">
                  <a:moveTo>
                    <a:pt x="48" y="0"/>
                  </a:moveTo>
                  <a:lnTo>
                    <a:pt x="288" y="48"/>
                  </a:lnTo>
                  <a:lnTo>
                    <a:pt x="144" y="240"/>
                  </a:lnTo>
                  <a:lnTo>
                    <a:pt x="0" y="144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46" name="Freeform 44"/>
            <p:cNvSpPr>
              <a:spLocks/>
            </p:cNvSpPr>
            <p:nvPr/>
          </p:nvSpPr>
          <p:spPr bwMode="auto">
            <a:xfrm rot="-7486260">
              <a:off x="4209" y="2391"/>
              <a:ext cx="144" cy="66"/>
            </a:xfrm>
            <a:custGeom>
              <a:avLst/>
              <a:gdLst>
                <a:gd name="T0" fmla="*/ 35 w 240"/>
                <a:gd name="T1" fmla="*/ 30 h 144"/>
                <a:gd name="T2" fmla="*/ 86 w 240"/>
                <a:gd name="T3" fmla="*/ 30 h 144"/>
                <a:gd name="T4" fmla="*/ 69 w 240"/>
                <a:gd name="T5" fmla="*/ 0 h 144"/>
                <a:gd name="T6" fmla="*/ 0 w 240"/>
                <a:gd name="T7" fmla="*/ 10 h 144"/>
                <a:gd name="T8" fmla="*/ 35 w 240"/>
                <a:gd name="T9" fmla="*/ 30 h 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40" h="144">
                  <a:moveTo>
                    <a:pt x="96" y="144"/>
                  </a:moveTo>
                  <a:lnTo>
                    <a:pt x="240" y="144"/>
                  </a:lnTo>
                  <a:lnTo>
                    <a:pt x="192" y="0"/>
                  </a:lnTo>
                  <a:lnTo>
                    <a:pt x="0" y="48"/>
                  </a:lnTo>
                  <a:lnTo>
                    <a:pt x="96" y="144"/>
                  </a:lnTo>
                  <a:close/>
                </a:path>
              </a:pathLst>
            </a:custGeom>
            <a:solidFill>
              <a:srgbClr val="FFFFFF">
                <a:alpha val="94116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47" name="Freeform 45"/>
            <p:cNvSpPr>
              <a:spLocks/>
            </p:cNvSpPr>
            <p:nvPr/>
          </p:nvSpPr>
          <p:spPr bwMode="auto">
            <a:xfrm>
              <a:off x="4212" y="2721"/>
              <a:ext cx="96" cy="96"/>
            </a:xfrm>
            <a:custGeom>
              <a:avLst/>
              <a:gdLst>
                <a:gd name="T0" fmla="*/ 0 w 336"/>
                <a:gd name="T1" fmla="*/ 15 h 240"/>
                <a:gd name="T2" fmla="*/ 8 w 336"/>
                <a:gd name="T3" fmla="*/ 0 h 240"/>
                <a:gd name="T4" fmla="*/ 27 w 336"/>
                <a:gd name="T5" fmla="*/ 15 h 240"/>
                <a:gd name="T6" fmla="*/ 16 w 336"/>
                <a:gd name="T7" fmla="*/ 38 h 240"/>
                <a:gd name="T8" fmla="*/ 4 w 336"/>
                <a:gd name="T9" fmla="*/ 31 h 240"/>
                <a:gd name="T10" fmla="*/ 0 w 336"/>
                <a:gd name="T11" fmla="*/ 15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48" name="Freeform 46"/>
            <p:cNvSpPr>
              <a:spLocks/>
            </p:cNvSpPr>
            <p:nvPr/>
          </p:nvSpPr>
          <p:spPr bwMode="auto">
            <a:xfrm>
              <a:off x="4116" y="2721"/>
              <a:ext cx="96" cy="96"/>
            </a:xfrm>
            <a:custGeom>
              <a:avLst/>
              <a:gdLst>
                <a:gd name="T0" fmla="*/ 0 w 336"/>
                <a:gd name="T1" fmla="*/ 15 h 240"/>
                <a:gd name="T2" fmla="*/ 8 w 336"/>
                <a:gd name="T3" fmla="*/ 0 h 240"/>
                <a:gd name="T4" fmla="*/ 27 w 336"/>
                <a:gd name="T5" fmla="*/ 15 h 240"/>
                <a:gd name="T6" fmla="*/ 16 w 336"/>
                <a:gd name="T7" fmla="*/ 38 h 240"/>
                <a:gd name="T8" fmla="*/ 4 w 336"/>
                <a:gd name="T9" fmla="*/ 31 h 240"/>
                <a:gd name="T10" fmla="*/ 0 w 336"/>
                <a:gd name="T11" fmla="*/ 15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49" name="Freeform 47"/>
            <p:cNvSpPr>
              <a:spLocks/>
            </p:cNvSpPr>
            <p:nvPr/>
          </p:nvSpPr>
          <p:spPr bwMode="auto">
            <a:xfrm rot="2750552">
              <a:off x="4296" y="2709"/>
              <a:ext cx="96" cy="96"/>
            </a:xfrm>
            <a:custGeom>
              <a:avLst/>
              <a:gdLst>
                <a:gd name="T0" fmla="*/ 0 w 336"/>
                <a:gd name="T1" fmla="*/ 15 h 240"/>
                <a:gd name="T2" fmla="*/ 8 w 336"/>
                <a:gd name="T3" fmla="*/ 0 h 240"/>
                <a:gd name="T4" fmla="*/ 27 w 336"/>
                <a:gd name="T5" fmla="*/ 15 h 240"/>
                <a:gd name="T6" fmla="*/ 16 w 336"/>
                <a:gd name="T7" fmla="*/ 38 h 240"/>
                <a:gd name="T8" fmla="*/ 4 w 336"/>
                <a:gd name="T9" fmla="*/ 31 h 240"/>
                <a:gd name="T10" fmla="*/ 0 w 336"/>
                <a:gd name="T11" fmla="*/ 15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50" name="Freeform 48"/>
            <p:cNvSpPr>
              <a:spLocks/>
            </p:cNvSpPr>
            <p:nvPr/>
          </p:nvSpPr>
          <p:spPr bwMode="auto">
            <a:xfrm>
              <a:off x="4296" y="2505"/>
              <a:ext cx="96" cy="96"/>
            </a:xfrm>
            <a:custGeom>
              <a:avLst/>
              <a:gdLst>
                <a:gd name="T0" fmla="*/ 0 w 336"/>
                <a:gd name="T1" fmla="*/ 15 h 240"/>
                <a:gd name="T2" fmla="*/ 8 w 336"/>
                <a:gd name="T3" fmla="*/ 0 h 240"/>
                <a:gd name="T4" fmla="*/ 27 w 336"/>
                <a:gd name="T5" fmla="*/ 15 h 240"/>
                <a:gd name="T6" fmla="*/ 16 w 336"/>
                <a:gd name="T7" fmla="*/ 38 h 240"/>
                <a:gd name="T8" fmla="*/ 4 w 336"/>
                <a:gd name="T9" fmla="*/ 31 h 240"/>
                <a:gd name="T10" fmla="*/ 0 w 336"/>
                <a:gd name="T11" fmla="*/ 15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51" name="Freeform 49"/>
            <p:cNvSpPr>
              <a:spLocks/>
            </p:cNvSpPr>
            <p:nvPr/>
          </p:nvSpPr>
          <p:spPr bwMode="auto">
            <a:xfrm>
              <a:off x="4284" y="2379"/>
              <a:ext cx="96" cy="96"/>
            </a:xfrm>
            <a:custGeom>
              <a:avLst/>
              <a:gdLst>
                <a:gd name="T0" fmla="*/ 0 w 336"/>
                <a:gd name="T1" fmla="*/ 15 h 240"/>
                <a:gd name="T2" fmla="*/ 8 w 336"/>
                <a:gd name="T3" fmla="*/ 0 h 240"/>
                <a:gd name="T4" fmla="*/ 27 w 336"/>
                <a:gd name="T5" fmla="*/ 15 h 240"/>
                <a:gd name="T6" fmla="*/ 16 w 336"/>
                <a:gd name="T7" fmla="*/ 38 h 240"/>
                <a:gd name="T8" fmla="*/ 4 w 336"/>
                <a:gd name="T9" fmla="*/ 31 h 240"/>
                <a:gd name="T10" fmla="*/ 0 w 336"/>
                <a:gd name="T11" fmla="*/ 15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52" name="Freeform 50"/>
            <p:cNvSpPr>
              <a:spLocks/>
            </p:cNvSpPr>
            <p:nvPr/>
          </p:nvSpPr>
          <p:spPr bwMode="auto">
            <a:xfrm rot="2750552">
              <a:off x="4152" y="2552"/>
              <a:ext cx="96" cy="96"/>
            </a:xfrm>
            <a:custGeom>
              <a:avLst/>
              <a:gdLst>
                <a:gd name="T0" fmla="*/ 0 w 336"/>
                <a:gd name="T1" fmla="*/ 15 h 240"/>
                <a:gd name="T2" fmla="*/ 8 w 336"/>
                <a:gd name="T3" fmla="*/ 0 h 240"/>
                <a:gd name="T4" fmla="*/ 27 w 336"/>
                <a:gd name="T5" fmla="*/ 15 h 240"/>
                <a:gd name="T6" fmla="*/ 16 w 336"/>
                <a:gd name="T7" fmla="*/ 38 h 240"/>
                <a:gd name="T8" fmla="*/ 4 w 336"/>
                <a:gd name="T9" fmla="*/ 31 h 240"/>
                <a:gd name="T10" fmla="*/ 0 w 336"/>
                <a:gd name="T11" fmla="*/ 15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4653" name="Group 51"/>
            <p:cNvGrpSpPr>
              <a:grpSpLocks/>
            </p:cNvGrpSpPr>
            <p:nvPr/>
          </p:nvGrpSpPr>
          <p:grpSpPr bwMode="auto">
            <a:xfrm>
              <a:off x="4123" y="2538"/>
              <a:ext cx="30" cy="221"/>
              <a:chOff x="3120" y="3306"/>
              <a:chExt cx="38" cy="277"/>
            </a:xfrm>
          </p:grpSpPr>
          <p:sp>
            <p:nvSpPr>
              <p:cNvPr id="14661" name="Line 52"/>
              <p:cNvSpPr>
                <a:spLocks noChangeShapeType="1"/>
              </p:cNvSpPr>
              <p:nvPr/>
            </p:nvSpPr>
            <p:spPr bwMode="auto">
              <a:xfrm>
                <a:off x="3120" y="3306"/>
                <a:ext cx="0" cy="271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662" name="Line 53"/>
              <p:cNvSpPr>
                <a:spLocks noChangeShapeType="1"/>
              </p:cNvSpPr>
              <p:nvPr/>
            </p:nvSpPr>
            <p:spPr bwMode="auto">
              <a:xfrm rot="-9600000">
                <a:off x="3123" y="3583"/>
                <a:ext cx="35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663" name="Line 54"/>
              <p:cNvSpPr>
                <a:spLocks noChangeShapeType="1"/>
              </p:cNvSpPr>
              <p:nvPr/>
            </p:nvSpPr>
            <p:spPr bwMode="auto">
              <a:xfrm rot="-9600000">
                <a:off x="3123" y="3448"/>
                <a:ext cx="35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664" name="Line 55"/>
              <p:cNvSpPr>
                <a:spLocks noChangeShapeType="1"/>
              </p:cNvSpPr>
              <p:nvPr/>
            </p:nvSpPr>
            <p:spPr bwMode="auto">
              <a:xfrm rot="-9600000">
                <a:off x="3123" y="3312"/>
                <a:ext cx="35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665" name="Line 56"/>
              <p:cNvSpPr>
                <a:spLocks noChangeShapeType="1"/>
              </p:cNvSpPr>
              <p:nvPr/>
            </p:nvSpPr>
            <p:spPr bwMode="auto">
              <a:xfrm rot="-9600000">
                <a:off x="3120" y="3356"/>
                <a:ext cx="19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666" name="Line 57"/>
              <p:cNvSpPr>
                <a:spLocks noChangeShapeType="1"/>
              </p:cNvSpPr>
              <p:nvPr/>
            </p:nvSpPr>
            <p:spPr bwMode="auto">
              <a:xfrm rot="-9600000">
                <a:off x="3120" y="3404"/>
                <a:ext cx="19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667" name="Line 58"/>
              <p:cNvSpPr>
                <a:spLocks noChangeShapeType="1"/>
              </p:cNvSpPr>
              <p:nvPr/>
            </p:nvSpPr>
            <p:spPr bwMode="auto">
              <a:xfrm rot="-9600000">
                <a:off x="3120" y="3491"/>
                <a:ext cx="19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668" name="Line 59"/>
              <p:cNvSpPr>
                <a:spLocks noChangeShapeType="1"/>
              </p:cNvSpPr>
              <p:nvPr/>
            </p:nvSpPr>
            <p:spPr bwMode="auto">
              <a:xfrm rot="-9600000">
                <a:off x="3120" y="3539"/>
                <a:ext cx="19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4654" name="Freeform 60"/>
            <p:cNvSpPr>
              <a:spLocks/>
            </p:cNvSpPr>
            <p:nvPr/>
          </p:nvSpPr>
          <p:spPr bwMode="auto">
            <a:xfrm>
              <a:off x="4200" y="2516"/>
              <a:ext cx="96" cy="96"/>
            </a:xfrm>
            <a:custGeom>
              <a:avLst/>
              <a:gdLst>
                <a:gd name="T0" fmla="*/ 0 w 336"/>
                <a:gd name="T1" fmla="*/ 15 h 240"/>
                <a:gd name="T2" fmla="*/ 8 w 336"/>
                <a:gd name="T3" fmla="*/ 0 h 240"/>
                <a:gd name="T4" fmla="*/ 27 w 336"/>
                <a:gd name="T5" fmla="*/ 15 h 240"/>
                <a:gd name="T6" fmla="*/ 16 w 336"/>
                <a:gd name="T7" fmla="*/ 38 h 240"/>
                <a:gd name="T8" fmla="*/ 4 w 336"/>
                <a:gd name="T9" fmla="*/ 31 h 240"/>
                <a:gd name="T10" fmla="*/ 0 w 336"/>
                <a:gd name="T11" fmla="*/ 15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87842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55" name="Freeform 61"/>
            <p:cNvSpPr>
              <a:spLocks/>
            </p:cNvSpPr>
            <p:nvPr/>
          </p:nvSpPr>
          <p:spPr bwMode="auto">
            <a:xfrm rot="2750552">
              <a:off x="4224" y="2631"/>
              <a:ext cx="96" cy="96"/>
            </a:xfrm>
            <a:custGeom>
              <a:avLst/>
              <a:gdLst>
                <a:gd name="T0" fmla="*/ 0 w 336"/>
                <a:gd name="T1" fmla="*/ 15 h 240"/>
                <a:gd name="T2" fmla="*/ 8 w 336"/>
                <a:gd name="T3" fmla="*/ 0 h 240"/>
                <a:gd name="T4" fmla="*/ 27 w 336"/>
                <a:gd name="T5" fmla="*/ 15 h 240"/>
                <a:gd name="T6" fmla="*/ 16 w 336"/>
                <a:gd name="T7" fmla="*/ 38 h 240"/>
                <a:gd name="T8" fmla="*/ 4 w 336"/>
                <a:gd name="T9" fmla="*/ 31 h 240"/>
                <a:gd name="T10" fmla="*/ 0 w 336"/>
                <a:gd name="T11" fmla="*/ 15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56" name="Freeform 62"/>
            <p:cNvSpPr>
              <a:spLocks/>
            </p:cNvSpPr>
            <p:nvPr/>
          </p:nvSpPr>
          <p:spPr bwMode="auto">
            <a:xfrm>
              <a:off x="4116" y="2481"/>
              <a:ext cx="96" cy="96"/>
            </a:xfrm>
            <a:custGeom>
              <a:avLst/>
              <a:gdLst>
                <a:gd name="T0" fmla="*/ 0 w 336"/>
                <a:gd name="T1" fmla="*/ 15 h 240"/>
                <a:gd name="T2" fmla="*/ 8 w 336"/>
                <a:gd name="T3" fmla="*/ 0 h 240"/>
                <a:gd name="T4" fmla="*/ 27 w 336"/>
                <a:gd name="T5" fmla="*/ 15 h 240"/>
                <a:gd name="T6" fmla="*/ 16 w 336"/>
                <a:gd name="T7" fmla="*/ 38 h 240"/>
                <a:gd name="T8" fmla="*/ 4 w 336"/>
                <a:gd name="T9" fmla="*/ 31 h 240"/>
                <a:gd name="T10" fmla="*/ 0 w 336"/>
                <a:gd name="T11" fmla="*/ 15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87842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57" name="Freeform 63"/>
            <p:cNvSpPr>
              <a:spLocks/>
            </p:cNvSpPr>
            <p:nvPr/>
          </p:nvSpPr>
          <p:spPr bwMode="auto">
            <a:xfrm>
              <a:off x="4134" y="2367"/>
              <a:ext cx="96" cy="96"/>
            </a:xfrm>
            <a:custGeom>
              <a:avLst/>
              <a:gdLst>
                <a:gd name="T0" fmla="*/ 0 w 336"/>
                <a:gd name="T1" fmla="*/ 15 h 240"/>
                <a:gd name="T2" fmla="*/ 8 w 336"/>
                <a:gd name="T3" fmla="*/ 0 h 240"/>
                <a:gd name="T4" fmla="*/ 27 w 336"/>
                <a:gd name="T5" fmla="*/ 15 h 240"/>
                <a:gd name="T6" fmla="*/ 16 w 336"/>
                <a:gd name="T7" fmla="*/ 38 h 240"/>
                <a:gd name="T8" fmla="*/ 4 w 336"/>
                <a:gd name="T9" fmla="*/ 31 h 240"/>
                <a:gd name="T10" fmla="*/ 0 w 336"/>
                <a:gd name="T11" fmla="*/ 15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87842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58" name="Freeform 64"/>
            <p:cNvSpPr>
              <a:spLocks/>
            </p:cNvSpPr>
            <p:nvPr/>
          </p:nvSpPr>
          <p:spPr bwMode="auto">
            <a:xfrm>
              <a:off x="4122" y="2433"/>
              <a:ext cx="72" cy="90"/>
            </a:xfrm>
            <a:custGeom>
              <a:avLst/>
              <a:gdLst>
                <a:gd name="T0" fmla="*/ 3 w 288"/>
                <a:gd name="T1" fmla="*/ 0 h 240"/>
                <a:gd name="T2" fmla="*/ 18 w 288"/>
                <a:gd name="T3" fmla="*/ 7 h 240"/>
                <a:gd name="T4" fmla="*/ 9 w 288"/>
                <a:gd name="T5" fmla="*/ 34 h 240"/>
                <a:gd name="T6" fmla="*/ 0 w 288"/>
                <a:gd name="T7" fmla="*/ 20 h 240"/>
                <a:gd name="T8" fmla="*/ 3 w 288"/>
                <a:gd name="T9" fmla="*/ 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88" h="240">
                  <a:moveTo>
                    <a:pt x="48" y="0"/>
                  </a:moveTo>
                  <a:lnTo>
                    <a:pt x="288" y="48"/>
                  </a:lnTo>
                  <a:lnTo>
                    <a:pt x="144" y="240"/>
                  </a:lnTo>
                  <a:lnTo>
                    <a:pt x="0" y="144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59" name="Freeform 65"/>
            <p:cNvSpPr>
              <a:spLocks/>
            </p:cNvSpPr>
            <p:nvPr/>
          </p:nvSpPr>
          <p:spPr bwMode="auto">
            <a:xfrm>
              <a:off x="4188" y="2414"/>
              <a:ext cx="96" cy="96"/>
            </a:xfrm>
            <a:custGeom>
              <a:avLst/>
              <a:gdLst>
                <a:gd name="T0" fmla="*/ 0 w 336"/>
                <a:gd name="T1" fmla="*/ 15 h 240"/>
                <a:gd name="T2" fmla="*/ 8 w 336"/>
                <a:gd name="T3" fmla="*/ 0 h 240"/>
                <a:gd name="T4" fmla="*/ 27 w 336"/>
                <a:gd name="T5" fmla="*/ 15 h 240"/>
                <a:gd name="T6" fmla="*/ 16 w 336"/>
                <a:gd name="T7" fmla="*/ 38 h 240"/>
                <a:gd name="T8" fmla="*/ 4 w 336"/>
                <a:gd name="T9" fmla="*/ 31 h 240"/>
                <a:gd name="T10" fmla="*/ 0 w 336"/>
                <a:gd name="T11" fmla="*/ 15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7097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60" name="Arc 66"/>
            <p:cNvSpPr>
              <a:spLocks/>
            </p:cNvSpPr>
            <p:nvPr/>
          </p:nvSpPr>
          <p:spPr bwMode="auto">
            <a:xfrm flipH="1">
              <a:off x="4080" y="2403"/>
              <a:ext cx="334" cy="100"/>
            </a:xfrm>
            <a:custGeom>
              <a:avLst/>
              <a:gdLst>
                <a:gd name="T0" fmla="*/ 2 w 43200"/>
                <a:gd name="T1" fmla="*/ 0 h 35590"/>
                <a:gd name="T2" fmla="*/ 0 w 43200"/>
                <a:gd name="T3" fmla="*/ 0 h 35590"/>
                <a:gd name="T4" fmla="*/ 1 w 43200"/>
                <a:gd name="T5" fmla="*/ 0 h 3559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3200" h="35590" fill="none" extrusionOk="0">
                  <a:moveTo>
                    <a:pt x="38057" y="-1"/>
                  </a:moveTo>
                  <a:cubicBezTo>
                    <a:pt x="41377" y="3905"/>
                    <a:pt x="43200" y="8864"/>
                    <a:pt x="43200" y="13990"/>
                  </a:cubicBezTo>
                  <a:cubicBezTo>
                    <a:pt x="43200" y="25919"/>
                    <a:pt x="33529" y="35590"/>
                    <a:pt x="21600" y="35590"/>
                  </a:cubicBezTo>
                  <a:cubicBezTo>
                    <a:pt x="9670" y="35590"/>
                    <a:pt x="0" y="25919"/>
                    <a:pt x="0" y="13990"/>
                  </a:cubicBezTo>
                  <a:cubicBezTo>
                    <a:pt x="-1" y="9607"/>
                    <a:pt x="1333" y="5328"/>
                    <a:pt x="3822" y="1721"/>
                  </a:cubicBezTo>
                </a:path>
                <a:path w="43200" h="35590" stroke="0" extrusionOk="0">
                  <a:moveTo>
                    <a:pt x="38057" y="-1"/>
                  </a:moveTo>
                  <a:cubicBezTo>
                    <a:pt x="41377" y="3905"/>
                    <a:pt x="43200" y="8864"/>
                    <a:pt x="43200" y="13990"/>
                  </a:cubicBezTo>
                  <a:cubicBezTo>
                    <a:pt x="43200" y="25919"/>
                    <a:pt x="33529" y="35590"/>
                    <a:pt x="21600" y="35590"/>
                  </a:cubicBezTo>
                  <a:cubicBezTo>
                    <a:pt x="9670" y="35590"/>
                    <a:pt x="0" y="25919"/>
                    <a:pt x="0" y="13990"/>
                  </a:cubicBezTo>
                  <a:cubicBezTo>
                    <a:pt x="-1" y="9607"/>
                    <a:pt x="1333" y="5328"/>
                    <a:pt x="3822" y="1721"/>
                  </a:cubicBezTo>
                  <a:lnTo>
                    <a:pt x="21600" y="13990"/>
                  </a:lnTo>
                  <a:lnTo>
                    <a:pt x="38057" y="-1"/>
                  </a:lnTo>
                  <a:close/>
                </a:path>
              </a:pathLst>
            </a:custGeom>
            <a:noFill/>
            <a:ln w="9525">
              <a:solidFill>
                <a:srgbClr val="3399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4342" name="Group 67"/>
          <p:cNvGrpSpPr>
            <a:grpSpLocks/>
          </p:cNvGrpSpPr>
          <p:nvPr/>
        </p:nvGrpSpPr>
        <p:grpSpPr bwMode="auto">
          <a:xfrm>
            <a:off x="1123950" y="838200"/>
            <a:ext cx="152400" cy="3338513"/>
            <a:chOff x="708" y="528"/>
            <a:chExt cx="96" cy="2103"/>
          </a:xfrm>
        </p:grpSpPr>
        <p:sp>
          <p:nvSpPr>
            <p:cNvPr id="23620" name="AutoShape 68"/>
            <p:cNvSpPr>
              <a:spLocks noChangeArrowheads="1"/>
            </p:cNvSpPr>
            <p:nvPr/>
          </p:nvSpPr>
          <p:spPr bwMode="auto">
            <a:xfrm>
              <a:off x="708" y="528"/>
              <a:ext cx="96" cy="182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175">
              <a:solidFill>
                <a:srgbClr val="4D4D4D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621" name="Freeform 69"/>
            <p:cNvSpPr>
              <a:spLocks/>
            </p:cNvSpPr>
            <p:nvPr/>
          </p:nvSpPr>
          <p:spPr bwMode="auto">
            <a:xfrm>
              <a:off x="708" y="2304"/>
              <a:ext cx="96" cy="327"/>
            </a:xfrm>
            <a:custGeom>
              <a:avLst/>
              <a:gdLst>
                <a:gd name="T0" fmla="*/ 0 w 96"/>
                <a:gd name="T1" fmla="*/ 0 h 327"/>
                <a:gd name="T2" fmla="*/ 27 w 96"/>
                <a:gd name="T3" fmla="*/ 198 h 327"/>
                <a:gd name="T4" fmla="*/ 36 w 96"/>
                <a:gd name="T5" fmla="*/ 327 h 327"/>
                <a:gd name="T6" fmla="*/ 63 w 96"/>
                <a:gd name="T7" fmla="*/ 327 h 327"/>
                <a:gd name="T8" fmla="*/ 69 w 96"/>
                <a:gd name="T9" fmla="*/ 198 h 327"/>
                <a:gd name="T10" fmla="*/ 96 w 96"/>
                <a:gd name="T11" fmla="*/ 6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327">
                  <a:moveTo>
                    <a:pt x="0" y="0"/>
                  </a:moveTo>
                  <a:lnTo>
                    <a:pt x="27" y="198"/>
                  </a:lnTo>
                  <a:lnTo>
                    <a:pt x="36" y="327"/>
                  </a:lnTo>
                  <a:lnTo>
                    <a:pt x="63" y="327"/>
                  </a:lnTo>
                  <a:lnTo>
                    <a:pt x="69" y="198"/>
                  </a:lnTo>
                  <a:lnTo>
                    <a:pt x="96" y="6"/>
                  </a:lnTo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175" cmpd="sng">
              <a:solidFill>
                <a:srgbClr val="4D4D4D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626" name="Line 70"/>
            <p:cNvSpPr>
              <a:spLocks noChangeShapeType="1"/>
            </p:cNvSpPr>
            <p:nvPr/>
          </p:nvSpPr>
          <p:spPr bwMode="auto">
            <a:xfrm>
              <a:off x="756" y="1752"/>
              <a:ext cx="0" cy="749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27" name="Line 71"/>
            <p:cNvSpPr>
              <a:spLocks noChangeShapeType="1"/>
            </p:cNvSpPr>
            <p:nvPr/>
          </p:nvSpPr>
          <p:spPr bwMode="auto">
            <a:xfrm>
              <a:off x="756" y="696"/>
              <a:ext cx="0" cy="1056"/>
            </a:xfrm>
            <a:prstGeom prst="line">
              <a:avLst/>
            </a:prstGeom>
            <a:noFill/>
            <a:ln w="28575">
              <a:solidFill>
                <a:srgbClr val="66CC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28" name="Freeform 72"/>
            <p:cNvSpPr>
              <a:spLocks/>
            </p:cNvSpPr>
            <p:nvPr/>
          </p:nvSpPr>
          <p:spPr bwMode="auto">
            <a:xfrm>
              <a:off x="735" y="2502"/>
              <a:ext cx="42" cy="129"/>
            </a:xfrm>
            <a:custGeom>
              <a:avLst/>
              <a:gdLst>
                <a:gd name="T0" fmla="*/ 0 w 42"/>
                <a:gd name="T1" fmla="*/ 0 h 129"/>
                <a:gd name="T2" fmla="*/ 9 w 42"/>
                <a:gd name="T3" fmla="*/ 129 h 129"/>
                <a:gd name="T4" fmla="*/ 36 w 42"/>
                <a:gd name="T5" fmla="*/ 129 h 129"/>
                <a:gd name="T6" fmla="*/ 42 w 42"/>
                <a:gd name="T7" fmla="*/ 0 h 12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2" h="129">
                  <a:moveTo>
                    <a:pt x="0" y="0"/>
                  </a:moveTo>
                  <a:lnTo>
                    <a:pt x="9" y="129"/>
                  </a:lnTo>
                  <a:lnTo>
                    <a:pt x="36" y="129"/>
                  </a:lnTo>
                  <a:lnTo>
                    <a:pt x="42" y="0"/>
                  </a:lnTo>
                </a:path>
              </a:pathLst>
            </a:custGeom>
            <a:solidFill>
              <a:srgbClr val="CC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" cmpd="sng">
                  <a:solidFill>
                    <a:srgbClr val="5F5F5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3625" name="Group 73"/>
          <p:cNvGrpSpPr>
            <a:grpSpLocks/>
          </p:cNvGrpSpPr>
          <p:nvPr/>
        </p:nvGrpSpPr>
        <p:grpSpPr bwMode="auto">
          <a:xfrm>
            <a:off x="4364038" y="4933950"/>
            <a:ext cx="749300" cy="1314450"/>
            <a:chOff x="4236" y="2913"/>
            <a:chExt cx="472" cy="828"/>
          </a:xfrm>
        </p:grpSpPr>
        <p:sp>
          <p:nvSpPr>
            <p:cNvPr id="14603" name="Oval 74"/>
            <p:cNvSpPr>
              <a:spLocks noChangeArrowheads="1"/>
            </p:cNvSpPr>
            <p:nvPr/>
          </p:nvSpPr>
          <p:spPr bwMode="auto">
            <a:xfrm>
              <a:off x="4241" y="3393"/>
              <a:ext cx="462" cy="346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66CC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3366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04" name="AutoShape 75"/>
            <p:cNvSpPr>
              <a:spLocks noChangeArrowheads="1"/>
            </p:cNvSpPr>
            <p:nvPr/>
          </p:nvSpPr>
          <p:spPr bwMode="auto">
            <a:xfrm>
              <a:off x="4405" y="3281"/>
              <a:ext cx="127" cy="144"/>
            </a:xfrm>
            <a:prstGeom prst="can">
              <a:avLst>
                <a:gd name="adj" fmla="val 47244"/>
              </a:avLst>
            </a:prstGeom>
            <a:gradFill rotWithShape="1">
              <a:gsLst>
                <a:gs pos="0">
                  <a:srgbClr val="66CCFF"/>
                </a:gs>
                <a:gs pos="50000">
                  <a:srgbClr val="FFFFFF"/>
                </a:gs>
                <a:gs pos="100000">
                  <a:srgbClr val="66CCFF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366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05" name="Oval 76"/>
            <p:cNvSpPr>
              <a:spLocks noChangeArrowheads="1"/>
            </p:cNvSpPr>
            <p:nvPr/>
          </p:nvSpPr>
          <p:spPr bwMode="auto">
            <a:xfrm>
              <a:off x="4328" y="3616"/>
              <a:ext cx="298" cy="123"/>
            </a:xfrm>
            <a:prstGeom prst="ellipse">
              <a:avLst/>
            </a:prstGeom>
            <a:solidFill>
              <a:srgbClr val="3399FF">
                <a:alpha val="45097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06" name="Oval 77"/>
            <p:cNvSpPr>
              <a:spLocks noChangeArrowheads="1"/>
            </p:cNvSpPr>
            <p:nvPr/>
          </p:nvSpPr>
          <p:spPr bwMode="auto">
            <a:xfrm>
              <a:off x="4241" y="3470"/>
              <a:ext cx="462" cy="174"/>
            </a:xfrm>
            <a:prstGeom prst="ellipse">
              <a:avLst/>
            </a:prstGeom>
            <a:solidFill>
              <a:srgbClr val="FFCC00">
                <a:alpha val="30196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07" name="Freeform 78"/>
            <p:cNvSpPr>
              <a:spLocks/>
            </p:cNvSpPr>
            <p:nvPr/>
          </p:nvSpPr>
          <p:spPr bwMode="auto">
            <a:xfrm flipH="1">
              <a:off x="4532" y="3344"/>
              <a:ext cx="47" cy="92"/>
            </a:xfrm>
            <a:custGeom>
              <a:avLst/>
              <a:gdLst>
                <a:gd name="T0" fmla="*/ 46 w 48"/>
                <a:gd name="T1" fmla="*/ 0 h 144"/>
                <a:gd name="T2" fmla="*/ 46 w 48"/>
                <a:gd name="T3" fmla="*/ 39 h 144"/>
                <a:gd name="T4" fmla="*/ 0 w 48"/>
                <a:gd name="T5" fmla="*/ 59 h 14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" h="144">
                  <a:moveTo>
                    <a:pt x="48" y="0"/>
                  </a:moveTo>
                  <a:cubicBezTo>
                    <a:pt x="48" y="48"/>
                    <a:pt x="48" y="96"/>
                    <a:pt x="48" y="96"/>
                  </a:cubicBezTo>
                  <a:cubicBezTo>
                    <a:pt x="40" y="120"/>
                    <a:pt x="48" y="138"/>
                    <a:pt x="0" y="144"/>
                  </a:cubicBezTo>
                </a:path>
              </a:pathLst>
            </a:custGeom>
            <a:noFill/>
            <a:ln w="9525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08" name="Freeform 79"/>
            <p:cNvSpPr>
              <a:spLocks/>
            </p:cNvSpPr>
            <p:nvPr/>
          </p:nvSpPr>
          <p:spPr bwMode="auto">
            <a:xfrm>
              <a:off x="4356" y="3345"/>
              <a:ext cx="47" cy="92"/>
            </a:xfrm>
            <a:custGeom>
              <a:avLst/>
              <a:gdLst>
                <a:gd name="T0" fmla="*/ 46 w 48"/>
                <a:gd name="T1" fmla="*/ 0 h 144"/>
                <a:gd name="T2" fmla="*/ 46 w 48"/>
                <a:gd name="T3" fmla="*/ 39 h 144"/>
                <a:gd name="T4" fmla="*/ 0 w 48"/>
                <a:gd name="T5" fmla="*/ 59 h 14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" h="144">
                  <a:moveTo>
                    <a:pt x="48" y="0"/>
                  </a:moveTo>
                  <a:cubicBezTo>
                    <a:pt x="48" y="48"/>
                    <a:pt x="48" y="96"/>
                    <a:pt x="48" y="96"/>
                  </a:cubicBezTo>
                  <a:cubicBezTo>
                    <a:pt x="40" y="120"/>
                    <a:pt x="48" y="138"/>
                    <a:pt x="0" y="144"/>
                  </a:cubicBezTo>
                </a:path>
              </a:pathLst>
            </a:custGeom>
            <a:noFill/>
            <a:ln w="9525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09" name="AutoShape 80"/>
            <p:cNvSpPr>
              <a:spLocks noChangeArrowheads="1"/>
            </p:cNvSpPr>
            <p:nvPr/>
          </p:nvSpPr>
          <p:spPr bwMode="auto">
            <a:xfrm rot="16200000" flipV="1">
              <a:off x="4376" y="3409"/>
              <a:ext cx="192" cy="472"/>
            </a:xfrm>
            <a:prstGeom prst="moon">
              <a:avLst>
                <a:gd name="adj" fmla="val 50833"/>
              </a:avLst>
            </a:prstGeom>
            <a:solidFill>
              <a:srgbClr val="FFCC00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10" name="Freeform 81"/>
            <p:cNvSpPr>
              <a:spLocks/>
            </p:cNvSpPr>
            <p:nvPr/>
          </p:nvSpPr>
          <p:spPr bwMode="auto">
            <a:xfrm>
              <a:off x="4371" y="3357"/>
              <a:ext cx="231" cy="370"/>
            </a:xfrm>
            <a:custGeom>
              <a:avLst/>
              <a:gdLst>
                <a:gd name="T0" fmla="*/ 73 w 288"/>
                <a:gd name="T1" fmla="*/ 0 h 462"/>
                <a:gd name="T2" fmla="*/ 81 w 288"/>
                <a:gd name="T3" fmla="*/ 62 h 462"/>
                <a:gd name="T4" fmla="*/ 96 w 288"/>
                <a:gd name="T5" fmla="*/ 131 h 462"/>
                <a:gd name="T6" fmla="*/ 177 w 288"/>
                <a:gd name="T7" fmla="*/ 227 h 462"/>
                <a:gd name="T8" fmla="*/ 70 w 288"/>
                <a:gd name="T9" fmla="*/ 281 h 462"/>
                <a:gd name="T10" fmla="*/ 11 w 288"/>
                <a:gd name="T11" fmla="*/ 239 h 46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8" h="462">
                  <a:moveTo>
                    <a:pt x="114" y="0"/>
                  </a:moveTo>
                  <a:cubicBezTo>
                    <a:pt x="116" y="16"/>
                    <a:pt x="120" y="62"/>
                    <a:pt x="126" y="96"/>
                  </a:cubicBezTo>
                  <a:cubicBezTo>
                    <a:pt x="132" y="130"/>
                    <a:pt x="125" y="161"/>
                    <a:pt x="150" y="204"/>
                  </a:cubicBezTo>
                  <a:cubicBezTo>
                    <a:pt x="210" y="294"/>
                    <a:pt x="264" y="252"/>
                    <a:pt x="276" y="354"/>
                  </a:cubicBezTo>
                  <a:cubicBezTo>
                    <a:pt x="288" y="456"/>
                    <a:pt x="152" y="439"/>
                    <a:pt x="108" y="438"/>
                  </a:cubicBezTo>
                  <a:cubicBezTo>
                    <a:pt x="0" y="462"/>
                    <a:pt x="37" y="386"/>
                    <a:pt x="18" y="372"/>
                  </a:cubicBezTo>
                </a:path>
              </a:pathLst>
            </a:custGeom>
            <a:noFill/>
            <a:ln w="28575" cmpd="sng">
              <a:solidFill>
                <a:schemeClr val="bg2">
                  <a:alpha val="30196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34" name="Arc 82"/>
            <p:cNvSpPr>
              <a:spLocks/>
            </p:cNvSpPr>
            <p:nvPr/>
          </p:nvSpPr>
          <p:spPr bwMode="auto">
            <a:xfrm flipV="1">
              <a:off x="4378" y="3309"/>
              <a:ext cx="184" cy="50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97 w 43200"/>
                <a:gd name="T1" fmla="*/ 23644 h 23644"/>
                <a:gd name="T2" fmla="*/ 43152 w 43200"/>
                <a:gd name="T3" fmla="*/ 23045 h 23644"/>
                <a:gd name="T4" fmla="*/ 21600 w 43200"/>
                <a:gd name="T5" fmla="*/ 21600 h 23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3644" fill="none" extrusionOk="0">
                  <a:moveTo>
                    <a:pt x="96" y="23644"/>
                  </a:moveTo>
                  <a:cubicBezTo>
                    <a:pt x="32" y="22964"/>
                    <a:pt x="0" y="22282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082"/>
                    <a:pt x="43183" y="22563"/>
                    <a:pt x="43151" y="23044"/>
                  </a:cubicBezTo>
                </a:path>
                <a:path w="43200" h="23644" stroke="0" extrusionOk="0">
                  <a:moveTo>
                    <a:pt x="96" y="23644"/>
                  </a:moveTo>
                  <a:cubicBezTo>
                    <a:pt x="32" y="22964"/>
                    <a:pt x="0" y="22282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082"/>
                    <a:pt x="43183" y="22563"/>
                    <a:pt x="43151" y="23044"/>
                  </a:cubicBezTo>
                  <a:lnTo>
                    <a:pt x="21600" y="21600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rgbClr val="0066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612" name="Arc 83"/>
            <p:cNvSpPr>
              <a:spLocks/>
            </p:cNvSpPr>
            <p:nvPr/>
          </p:nvSpPr>
          <p:spPr bwMode="auto">
            <a:xfrm flipV="1">
              <a:off x="4380" y="3288"/>
              <a:ext cx="184" cy="50"/>
            </a:xfrm>
            <a:custGeom>
              <a:avLst/>
              <a:gdLst>
                <a:gd name="T0" fmla="*/ 0 w 43200"/>
                <a:gd name="T1" fmla="*/ 0 h 23644"/>
                <a:gd name="T2" fmla="*/ 1 w 43200"/>
                <a:gd name="T3" fmla="*/ 0 h 23644"/>
                <a:gd name="T4" fmla="*/ 0 w 43200"/>
                <a:gd name="T5" fmla="*/ 0 h 2364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3200" h="23644" fill="none" extrusionOk="0">
                  <a:moveTo>
                    <a:pt x="96" y="23644"/>
                  </a:moveTo>
                  <a:cubicBezTo>
                    <a:pt x="32" y="22964"/>
                    <a:pt x="0" y="22282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082"/>
                    <a:pt x="43183" y="22563"/>
                    <a:pt x="43151" y="23044"/>
                  </a:cubicBezTo>
                </a:path>
                <a:path w="43200" h="23644" stroke="0" extrusionOk="0">
                  <a:moveTo>
                    <a:pt x="96" y="23644"/>
                  </a:moveTo>
                  <a:cubicBezTo>
                    <a:pt x="32" y="22964"/>
                    <a:pt x="0" y="22282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082"/>
                    <a:pt x="43183" y="22563"/>
                    <a:pt x="43151" y="23044"/>
                  </a:cubicBezTo>
                  <a:lnTo>
                    <a:pt x="21600" y="21600"/>
                  </a:lnTo>
                  <a:lnTo>
                    <a:pt x="96" y="2364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66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13" name="Oval 84"/>
            <p:cNvSpPr>
              <a:spLocks noChangeArrowheads="1"/>
            </p:cNvSpPr>
            <p:nvPr/>
          </p:nvSpPr>
          <p:spPr bwMode="auto">
            <a:xfrm>
              <a:off x="4394" y="3258"/>
              <a:ext cx="149" cy="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366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14" name="Arc 85"/>
            <p:cNvSpPr>
              <a:spLocks/>
            </p:cNvSpPr>
            <p:nvPr/>
          </p:nvSpPr>
          <p:spPr bwMode="auto">
            <a:xfrm flipV="1">
              <a:off x="4379" y="3250"/>
              <a:ext cx="184" cy="92"/>
            </a:xfrm>
            <a:custGeom>
              <a:avLst/>
              <a:gdLst>
                <a:gd name="T0" fmla="*/ 0 w 43200"/>
                <a:gd name="T1" fmla="*/ 0 h 42883"/>
                <a:gd name="T2" fmla="*/ 0 w 43200"/>
                <a:gd name="T3" fmla="*/ 0 h 42883"/>
                <a:gd name="T4" fmla="*/ 0 w 43200"/>
                <a:gd name="T5" fmla="*/ 0 h 4288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3200" h="42883" fill="none" extrusionOk="0">
                  <a:moveTo>
                    <a:pt x="17618" y="42829"/>
                  </a:moveTo>
                  <a:cubicBezTo>
                    <a:pt x="7402" y="40913"/>
                    <a:pt x="0" y="31993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107"/>
                    <a:pt x="35638" y="41090"/>
                    <a:pt x="25285" y="42883"/>
                  </a:cubicBezTo>
                </a:path>
                <a:path w="43200" h="42883" stroke="0" extrusionOk="0">
                  <a:moveTo>
                    <a:pt x="17618" y="42829"/>
                  </a:moveTo>
                  <a:cubicBezTo>
                    <a:pt x="7402" y="40913"/>
                    <a:pt x="0" y="31993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107"/>
                    <a:pt x="35638" y="41090"/>
                    <a:pt x="25285" y="42883"/>
                  </a:cubicBezTo>
                  <a:lnTo>
                    <a:pt x="21600" y="21600"/>
                  </a:lnTo>
                  <a:lnTo>
                    <a:pt x="17618" y="42829"/>
                  </a:lnTo>
                  <a:close/>
                </a:path>
              </a:pathLst>
            </a:custGeom>
            <a:noFill/>
            <a:ln w="9525">
              <a:solidFill>
                <a:srgbClr val="00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15" name="Arc 86"/>
            <p:cNvSpPr>
              <a:spLocks/>
            </p:cNvSpPr>
            <p:nvPr/>
          </p:nvSpPr>
          <p:spPr bwMode="auto">
            <a:xfrm flipV="1">
              <a:off x="4393" y="3254"/>
              <a:ext cx="150" cy="75"/>
            </a:xfrm>
            <a:custGeom>
              <a:avLst/>
              <a:gdLst>
                <a:gd name="T0" fmla="*/ 0 w 43200"/>
                <a:gd name="T1" fmla="*/ 0 h 43085"/>
                <a:gd name="T2" fmla="*/ 0 w 43200"/>
                <a:gd name="T3" fmla="*/ 0 h 43085"/>
                <a:gd name="T4" fmla="*/ 0 w 43200"/>
                <a:gd name="T5" fmla="*/ 0 h 4308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3200" h="43085" fill="none" extrusionOk="0">
                  <a:moveTo>
                    <a:pt x="19377" y="43085"/>
                  </a:moveTo>
                  <a:cubicBezTo>
                    <a:pt x="8367" y="41946"/>
                    <a:pt x="0" y="3266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1950"/>
                    <a:pt x="35858" y="40845"/>
                    <a:pt x="25696" y="42808"/>
                  </a:cubicBezTo>
                </a:path>
                <a:path w="43200" h="43085" stroke="0" extrusionOk="0">
                  <a:moveTo>
                    <a:pt x="19377" y="43085"/>
                  </a:moveTo>
                  <a:cubicBezTo>
                    <a:pt x="8367" y="41946"/>
                    <a:pt x="0" y="3266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1950"/>
                    <a:pt x="35858" y="40845"/>
                    <a:pt x="25696" y="42808"/>
                  </a:cubicBezTo>
                  <a:lnTo>
                    <a:pt x="21600" y="21600"/>
                  </a:lnTo>
                  <a:lnTo>
                    <a:pt x="19377" y="43085"/>
                  </a:lnTo>
                  <a:close/>
                </a:path>
              </a:pathLst>
            </a:custGeom>
            <a:noFill/>
            <a:ln w="9525">
              <a:solidFill>
                <a:srgbClr val="00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16" name="Arc 87"/>
            <p:cNvSpPr>
              <a:spLocks/>
            </p:cNvSpPr>
            <p:nvPr/>
          </p:nvSpPr>
          <p:spPr bwMode="auto">
            <a:xfrm flipV="1">
              <a:off x="4423" y="3258"/>
              <a:ext cx="92" cy="40"/>
            </a:xfrm>
            <a:custGeom>
              <a:avLst/>
              <a:gdLst>
                <a:gd name="T0" fmla="*/ 0 w 43200"/>
                <a:gd name="T1" fmla="*/ 0 h 41744"/>
                <a:gd name="T2" fmla="*/ 0 w 43200"/>
                <a:gd name="T3" fmla="*/ 0 h 41744"/>
                <a:gd name="T4" fmla="*/ 0 w 43200"/>
                <a:gd name="T5" fmla="*/ 0 h 4174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3200" h="41744" fill="none" extrusionOk="0">
                  <a:moveTo>
                    <a:pt x="7745" y="38171"/>
                  </a:moveTo>
                  <a:cubicBezTo>
                    <a:pt x="2836" y="34067"/>
                    <a:pt x="0" y="27998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0520"/>
                    <a:pt x="37715" y="38524"/>
                    <a:pt x="29396" y="41744"/>
                  </a:cubicBezTo>
                </a:path>
                <a:path w="43200" h="41744" stroke="0" extrusionOk="0">
                  <a:moveTo>
                    <a:pt x="7745" y="38171"/>
                  </a:moveTo>
                  <a:cubicBezTo>
                    <a:pt x="2836" y="34067"/>
                    <a:pt x="0" y="27998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0520"/>
                    <a:pt x="37715" y="38524"/>
                    <a:pt x="29396" y="41744"/>
                  </a:cubicBezTo>
                  <a:lnTo>
                    <a:pt x="21600" y="21600"/>
                  </a:lnTo>
                  <a:lnTo>
                    <a:pt x="7745" y="38171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17" name="Arc 88"/>
            <p:cNvSpPr>
              <a:spLocks/>
            </p:cNvSpPr>
            <p:nvPr/>
          </p:nvSpPr>
          <p:spPr bwMode="auto">
            <a:xfrm flipV="1">
              <a:off x="4438" y="3265"/>
              <a:ext cx="58" cy="23"/>
            </a:xfrm>
            <a:custGeom>
              <a:avLst/>
              <a:gdLst>
                <a:gd name="T0" fmla="*/ 0 w 43200"/>
                <a:gd name="T1" fmla="*/ 0 h 35592"/>
                <a:gd name="T2" fmla="*/ 0 w 43200"/>
                <a:gd name="T3" fmla="*/ 0 h 35592"/>
                <a:gd name="T4" fmla="*/ 0 w 43200"/>
                <a:gd name="T5" fmla="*/ 0 h 3559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3200" h="35592" fill="none" extrusionOk="0">
                  <a:moveTo>
                    <a:pt x="3295" y="33068"/>
                  </a:moveTo>
                  <a:cubicBezTo>
                    <a:pt x="1142" y="29630"/>
                    <a:pt x="0" y="2565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6726"/>
                    <a:pt x="41376" y="31686"/>
                    <a:pt x="38055" y="35591"/>
                  </a:cubicBezTo>
                </a:path>
                <a:path w="43200" h="35592" stroke="0" extrusionOk="0">
                  <a:moveTo>
                    <a:pt x="3295" y="33068"/>
                  </a:moveTo>
                  <a:cubicBezTo>
                    <a:pt x="1142" y="29630"/>
                    <a:pt x="0" y="2565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6726"/>
                    <a:pt x="41376" y="31686"/>
                    <a:pt x="38055" y="35591"/>
                  </a:cubicBezTo>
                  <a:lnTo>
                    <a:pt x="21600" y="21600"/>
                  </a:lnTo>
                  <a:lnTo>
                    <a:pt x="3295" y="33068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18" name="AutoShape 89"/>
            <p:cNvSpPr>
              <a:spLocks noChangeArrowheads="1"/>
            </p:cNvSpPr>
            <p:nvPr/>
          </p:nvSpPr>
          <p:spPr bwMode="auto">
            <a:xfrm flipV="1">
              <a:off x="4420" y="3247"/>
              <a:ext cx="92" cy="4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945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3286" y="7650"/>
                  </a:moveTo>
                  <a:cubicBezTo>
                    <a:pt x="4555" y="4622"/>
                    <a:pt x="7517" y="2652"/>
                    <a:pt x="10800" y="2653"/>
                  </a:cubicBezTo>
                  <a:cubicBezTo>
                    <a:pt x="14082" y="2653"/>
                    <a:pt x="17044" y="4622"/>
                    <a:pt x="18313" y="7650"/>
                  </a:cubicBezTo>
                  <a:lnTo>
                    <a:pt x="20760" y="6624"/>
                  </a:lnTo>
                  <a:cubicBezTo>
                    <a:pt x="19077" y="2611"/>
                    <a:pt x="15151" y="-1"/>
                    <a:pt x="10799" y="0"/>
                  </a:cubicBezTo>
                  <a:cubicBezTo>
                    <a:pt x="6448" y="0"/>
                    <a:pt x="2522" y="2611"/>
                    <a:pt x="839" y="6624"/>
                  </a:cubicBezTo>
                  <a:lnTo>
                    <a:pt x="3286" y="765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19" name="Arc 90"/>
            <p:cNvSpPr>
              <a:spLocks/>
            </p:cNvSpPr>
            <p:nvPr/>
          </p:nvSpPr>
          <p:spPr bwMode="auto">
            <a:xfrm flipV="1">
              <a:off x="4422" y="3292"/>
              <a:ext cx="92" cy="26"/>
            </a:xfrm>
            <a:custGeom>
              <a:avLst/>
              <a:gdLst>
                <a:gd name="T0" fmla="*/ 0 w 42971"/>
                <a:gd name="T1" fmla="*/ 0 h 26832"/>
                <a:gd name="T2" fmla="*/ 0 w 42971"/>
                <a:gd name="T3" fmla="*/ 0 h 26832"/>
                <a:gd name="T4" fmla="*/ 0 w 42971"/>
                <a:gd name="T5" fmla="*/ 0 h 2683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2971" h="26832" fill="none" extrusionOk="0">
                  <a:moveTo>
                    <a:pt x="-1" y="18465"/>
                  </a:moveTo>
                  <a:cubicBezTo>
                    <a:pt x="1554" y="7860"/>
                    <a:pt x="10652" y="-1"/>
                    <a:pt x="21371" y="0"/>
                  </a:cubicBezTo>
                  <a:cubicBezTo>
                    <a:pt x="33300" y="0"/>
                    <a:pt x="42971" y="9670"/>
                    <a:pt x="42971" y="21600"/>
                  </a:cubicBezTo>
                  <a:cubicBezTo>
                    <a:pt x="42971" y="23363"/>
                    <a:pt x="42754" y="25120"/>
                    <a:pt x="42327" y="26831"/>
                  </a:cubicBezTo>
                </a:path>
                <a:path w="42971" h="26832" stroke="0" extrusionOk="0">
                  <a:moveTo>
                    <a:pt x="-1" y="18465"/>
                  </a:moveTo>
                  <a:cubicBezTo>
                    <a:pt x="1554" y="7860"/>
                    <a:pt x="10652" y="-1"/>
                    <a:pt x="21371" y="0"/>
                  </a:cubicBezTo>
                  <a:cubicBezTo>
                    <a:pt x="33300" y="0"/>
                    <a:pt x="42971" y="9670"/>
                    <a:pt x="42971" y="21600"/>
                  </a:cubicBezTo>
                  <a:cubicBezTo>
                    <a:pt x="42971" y="23363"/>
                    <a:pt x="42754" y="25120"/>
                    <a:pt x="42327" y="26831"/>
                  </a:cubicBezTo>
                  <a:lnTo>
                    <a:pt x="21371" y="21600"/>
                  </a:lnTo>
                  <a:lnTo>
                    <a:pt x="-1" y="18465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20" name="Line 91"/>
            <p:cNvSpPr>
              <a:spLocks noChangeShapeType="1"/>
            </p:cNvSpPr>
            <p:nvPr/>
          </p:nvSpPr>
          <p:spPr bwMode="auto">
            <a:xfrm>
              <a:off x="4422" y="3282"/>
              <a:ext cx="0" cy="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21" name="Line 92"/>
            <p:cNvSpPr>
              <a:spLocks noChangeShapeType="1"/>
            </p:cNvSpPr>
            <p:nvPr/>
          </p:nvSpPr>
          <p:spPr bwMode="auto">
            <a:xfrm>
              <a:off x="4514" y="3280"/>
              <a:ext cx="0" cy="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45" name="Freeform 93"/>
            <p:cNvSpPr>
              <a:spLocks/>
            </p:cNvSpPr>
            <p:nvPr/>
          </p:nvSpPr>
          <p:spPr bwMode="auto">
            <a:xfrm>
              <a:off x="4421" y="3285"/>
              <a:ext cx="91" cy="37"/>
            </a:xfrm>
            <a:custGeom>
              <a:avLst/>
              <a:gdLst>
                <a:gd name="T0" fmla="*/ 1 w 91"/>
                <a:gd name="T1" fmla="*/ 0 h 37"/>
                <a:gd name="T2" fmla="*/ 91 w 91"/>
                <a:gd name="T3" fmla="*/ 2 h 37"/>
                <a:gd name="T4" fmla="*/ 90 w 91"/>
                <a:gd name="T5" fmla="*/ 17 h 37"/>
                <a:gd name="T6" fmla="*/ 1 w 91"/>
                <a:gd name="T7" fmla="*/ 17 h 37"/>
                <a:gd name="T8" fmla="*/ 1 w 91"/>
                <a:gd name="T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37">
                  <a:moveTo>
                    <a:pt x="1" y="0"/>
                  </a:moveTo>
                  <a:cubicBezTo>
                    <a:pt x="19" y="20"/>
                    <a:pt x="66" y="18"/>
                    <a:pt x="91" y="2"/>
                  </a:cubicBezTo>
                  <a:cubicBezTo>
                    <a:pt x="88" y="11"/>
                    <a:pt x="87" y="3"/>
                    <a:pt x="90" y="17"/>
                  </a:cubicBezTo>
                  <a:cubicBezTo>
                    <a:pt x="70" y="32"/>
                    <a:pt x="28" y="37"/>
                    <a:pt x="1" y="17"/>
                  </a:cubicBezTo>
                  <a:cubicBezTo>
                    <a:pt x="4" y="17"/>
                    <a:pt x="0" y="7"/>
                    <a:pt x="1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shade val="46275"/>
                    <a:invGamma/>
                  </a:schemeClr>
                </a:gs>
                <a:gs pos="5000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1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14623" name="Picture 94" descr="Lua do clear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3" y="2913"/>
              <a:ext cx="174" cy="3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4344" name="AutoShape 95"/>
          <p:cNvSpPr>
            <a:spLocks noChangeArrowheads="1"/>
          </p:cNvSpPr>
          <p:nvPr/>
        </p:nvSpPr>
        <p:spPr bwMode="auto">
          <a:xfrm>
            <a:off x="2655888" y="4448175"/>
            <a:ext cx="600075" cy="381000"/>
          </a:xfrm>
          <a:custGeom>
            <a:avLst/>
            <a:gdLst>
              <a:gd name="T0" fmla="*/ 8335431 w 21600"/>
              <a:gd name="T1" fmla="*/ 0 h 21600"/>
              <a:gd name="T2" fmla="*/ 2441194 w 21600"/>
              <a:gd name="T3" fmla="*/ 984109 h 21600"/>
              <a:gd name="T4" fmla="*/ 0 w 21600"/>
              <a:gd name="T5" fmla="*/ 3360208 h 21600"/>
              <a:gd name="T6" fmla="*/ 2441194 w 21600"/>
              <a:gd name="T7" fmla="*/ 5736308 h 21600"/>
              <a:gd name="T8" fmla="*/ 8335431 w 21600"/>
              <a:gd name="T9" fmla="*/ 6720417 h 21600"/>
              <a:gd name="T10" fmla="*/ 14229640 w 21600"/>
              <a:gd name="T11" fmla="*/ 5736308 h 21600"/>
              <a:gd name="T12" fmla="*/ 16670834 w 21600"/>
              <a:gd name="T13" fmla="*/ 3360208 h 21600"/>
              <a:gd name="T14" fmla="*/ 14229640 w 21600"/>
              <a:gd name="T15" fmla="*/ 98410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000" y="10800"/>
                </a:moveTo>
                <a:cubicBezTo>
                  <a:pt x="1000" y="16212"/>
                  <a:pt x="5388" y="20600"/>
                  <a:pt x="10800" y="20600"/>
                </a:cubicBezTo>
                <a:cubicBezTo>
                  <a:pt x="16212" y="20600"/>
                  <a:pt x="20600" y="16212"/>
                  <a:pt x="20600" y="10800"/>
                </a:cubicBezTo>
                <a:cubicBezTo>
                  <a:pt x="20600" y="5388"/>
                  <a:pt x="16212" y="1000"/>
                  <a:pt x="10800" y="1000"/>
                </a:cubicBezTo>
                <a:cubicBezTo>
                  <a:pt x="5388" y="1000"/>
                  <a:pt x="1000" y="5388"/>
                  <a:pt x="1000" y="10800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rgbClr val="4D4D4D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5" name="Oval 96"/>
          <p:cNvSpPr>
            <a:spLocks noChangeArrowheads="1"/>
          </p:cNvSpPr>
          <p:nvPr/>
        </p:nvSpPr>
        <p:spPr bwMode="auto">
          <a:xfrm>
            <a:off x="2457450" y="3838575"/>
            <a:ext cx="965200" cy="95885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CCFF">
                  <a:alpha val="87999"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3399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649" name="AutoShape 97"/>
          <p:cNvSpPr>
            <a:spLocks noChangeArrowheads="1"/>
          </p:cNvSpPr>
          <p:nvPr/>
        </p:nvSpPr>
        <p:spPr bwMode="auto">
          <a:xfrm>
            <a:off x="2786063" y="3459163"/>
            <a:ext cx="309562" cy="546100"/>
          </a:xfrm>
          <a:prstGeom prst="can">
            <a:avLst>
              <a:gd name="adj" fmla="val 81737"/>
            </a:avLst>
          </a:prstGeom>
          <a:gradFill rotWithShape="1">
            <a:gsLst>
              <a:gs pos="0">
                <a:srgbClr val="99CCFF"/>
              </a:gs>
              <a:gs pos="50000">
                <a:schemeClr val="bg1">
                  <a:alpha val="70000"/>
                </a:schemeClr>
              </a:gs>
              <a:gs pos="100000">
                <a:srgbClr val="99CC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>
                <a:solidFill>
                  <a:srgbClr val="3399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4349" name="Freeform 98"/>
          <p:cNvSpPr>
            <a:spLocks/>
          </p:cNvSpPr>
          <p:nvPr/>
        </p:nvSpPr>
        <p:spPr bwMode="auto">
          <a:xfrm flipH="1">
            <a:off x="3068638" y="3652838"/>
            <a:ext cx="61912" cy="300037"/>
          </a:xfrm>
          <a:custGeom>
            <a:avLst/>
            <a:gdLst>
              <a:gd name="T0" fmla="*/ 90724892 w 39"/>
              <a:gd name="T1" fmla="*/ 0 h 117"/>
              <a:gd name="T2" fmla="*/ 83163691 w 39"/>
              <a:gd name="T3" fmla="*/ 572132093 h 117"/>
              <a:gd name="T4" fmla="*/ 0 w 39"/>
              <a:gd name="T5" fmla="*/ 769420525 h 11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9" h="117">
                <a:moveTo>
                  <a:pt x="36" y="0"/>
                </a:moveTo>
                <a:cubicBezTo>
                  <a:pt x="36" y="48"/>
                  <a:pt x="39" y="68"/>
                  <a:pt x="33" y="87"/>
                </a:cubicBezTo>
                <a:cubicBezTo>
                  <a:pt x="27" y="106"/>
                  <a:pt x="21" y="117"/>
                  <a:pt x="0" y="117"/>
                </a:cubicBezTo>
              </a:path>
            </a:pathLst>
          </a:custGeom>
          <a:noFill/>
          <a:ln w="9525">
            <a:solidFill>
              <a:srgbClr val="3399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0" name="Freeform 99"/>
          <p:cNvSpPr>
            <a:spLocks/>
          </p:cNvSpPr>
          <p:nvPr/>
        </p:nvSpPr>
        <p:spPr bwMode="auto">
          <a:xfrm>
            <a:off x="2733675" y="3652838"/>
            <a:ext cx="60325" cy="296862"/>
          </a:xfrm>
          <a:custGeom>
            <a:avLst/>
            <a:gdLst>
              <a:gd name="T0" fmla="*/ 86133272 w 39"/>
              <a:gd name="T1" fmla="*/ 0 h 117"/>
              <a:gd name="T2" fmla="*/ 78954597 w 39"/>
              <a:gd name="T3" fmla="*/ 560089789 h 117"/>
              <a:gd name="T4" fmla="*/ 0 w 39"/>
              <a:gd name="T5" fmla="*/ 753222624 h 11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9" h="117">
                <a:moveTo>
                  <a:pt x="36" y="0"/>
                </a:moveTo>
                <a:cubicBezTo>
                  <a:pt x="36" y="48"/>
                  <a:pt x="39" y="68"/>
                  <a:pt x="33" y="87"/>
                </a:cubicBezTo>
                <a:cubicBezTo>
                  <a:pt x="27" y="106"/>
                  <a:pt x="21" y="117"/>
                  <a:pt x="0" y="117"/>
                </a:cubicBezTo>
              </a:path>
            </a:pathLst>
          </a:custGeom>
          <a:noFill/>
          <a:ln w="9525">
            <a:solidFill>
              <a:srgbClr val="3399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652" name="Arc 100"/>
          <p:cNvSpPr>
            <a:spLocks/>
          </p:cNvSpPr>
          <p:nvPr/>
        </p:nvSpPr>
        <p:spPr bwMode="auto">
          <a:xfrm flipV="1">
            <a:off x="2759075" y="3524250"/>
            <a:ext cx="352425" cy="230188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19147 w 43200"/>
              <a:gd name="T1" fmla="*/ 43060 h 43200"/>
              <a:gd name="T2" fmla="*/ 21600 w 43200"/>
              <a:gd name="T3" fmla="*/ 43200 h 43200"/>
              <a:gd name="T4" fmla="*/ 21600 w 432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43200" fill="none" extrusionOk="0">
                <a:moveTo>
                  <a:pt x="19146" y="43060"/>
                </a:moveTo>
                <a:cubicBezTo>
                  <a:pt x="8237" y="41813"/>
                  <a:pt x="0" y="3258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199"/>
                  <a:pt x="21600" y="43200"/>
                </a:cubicBezTo>
              </a:path>
              <a:path w="43200" h="43200" stroke="0" extrusionOk="0">
                <a:moveTo>
                  <a:pt x="19146" y="43060"/>
                </a:moveTo>
                <a:cubicBezTo>
                  <a:pt x="8237" y="41813"/>
                  <a:pt x="0" y="3258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199"/>
                  <a:pt x="21600" y="43200"/>
                </a:cubicBezTo>
                <a:lnTo>
                  <a:pt x="21600" y="21600"/>
                </a:lnTo>
                <a:close/>
              </a:path>
            </a:pathLst>
          </a:custGeom>
          <a:gradFill rotWithShape="1">
            <a:gsLst>
              <a:gs pos="0">
                <a:srgbClr val="99CCFF"/>
              </a:gs>
              <a:gs pos="50000">
                <a:schemeClr val="bg1"/>
              </a:gs>
              <a:gs pos="100000">
                <a:srgbClr val="99CCFF"/>
              </a:gs>
            </a:gsLst>
            <a:lin ang="0" scaled="1"/>
          </a:gradFill>
          <a:ln w="9525">
            <a:solidFill>
              <a:srgbClr val="3399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4352" name="Oval 101"/>
          <p:cNvSpPr>
            <a:spLocks noChangeArrowheads="1"/>
          </p:cNvSpPr>
          <p:nvPr/>
        </p:nvSpPr>
        <p:spPr bwMode="auto">
          <a:xfrm>
            <a:off x="2759075" y="3490913"/>
            <a:ext cx="352425" cy="230187"/>
          </a:xfrm>
          <a:prstGeom prst="ellipse">
            <a:avLst/>
          </a:prstGeom>
          <a:solidFill>
            <a:schemeClr val="bg1"/>
          </a:solidFill>
          <a:ln w="9525">
            <a:solidFill>
              <a:srgbClr val="3399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53" name="AutoShape 102"/>
          <p:cNvSpPr>
            <a:spLocks noChangeArrowheads="1"/>
          </p:cNvSpPr>
          <p:nvPr/>
        </p:nvSpPr>
        <p:spPr bwMode="auto">
          <a:xfrm>
            <a:off x="2982913" y="3633788"/>
            <a:ext cx="36512" cy="274637"/>
          </a:xfrm>
          <a:prstGeom prst="can">
            <a:avLst>
              <a:gd name="adj" fmla="val 55613"/>
            </a:avLst>
          </a:prstGeom>
          <a:solidFill>
            <a:srgbClr val="FFFFFF">
              <a:alpha val="59999"/>
            </a:srgbClr>
          </a:solidFill>
          <a:ln w="3175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54" name="Arc 103"/>
          <p:cNvSpPr>
            <a:spLocks/>
          </p:cNvSpPr>
          <p:nvPr/>
        </p:nvSpPr>
        <p:spPr bwMode="auto">
          <a:xfrm flipV="1">
            <a:off x="2790825" y="3509963"/>
            <a:ext cx="293688" cy="190500"/>
          </a:xfrm>
          <a:custGeom>
            <a:avLst/>
            <a:gdLst>
              <a:gd name="T0" fmla="*/ 884925 w 43200"/>
              <a:gd name="T1" fmla="*/ 837331 h 43200"/>
              <a:gd name="T2" fmla="*/ 998294 w 43200"/>
              <a:gd name="T3" fmla="*/ 840052 h 43200"/>
              <a:gd name="T4" fmla="*/ 998294 w 43200"/>
              <a:gd name="T5" fmla="*/ 420026 h 432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200" h="43200" fill="none" extrusionOk="0">
                <a:moveTo>
                  <a:pt x="19146" y="43060"/>
                </a:moveTo>
                <a:cubicBezTo>
                  <a:pt x="8237" y="41813"/>
                  <a:pt x="0" y="3258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199"/>
                  <a:pt x="21600" y="43200"/>
                </a:cubicBezTo>
              </a:path>
              <a:path w="43200" h="43200" stroke="0" extrusionOk="0">
                <a:moveTo>
                  <a:pt x="19146" y="43060"/>
                </a:moveTo>
                <a:cubicBezTo>
                  <a:pt x="8237" y="41813"/>
                  <a:pt x="0" y="3258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199"/>
                  <a:pt x="21600" y="43200"/>
                </a:cubicBezTo>
                <a:lnTo>
                  <a:pt x="21600" y="21600"/>
                </a:lnTo>
                <a:lnTo>
                  <a:pt x="19146" y="43060"/>
                </a:lnTo>
                <a:close/>
              </a:path>
            </a:pathLst>
          </a:custGeom>
          <a:gradFill rotWithShape="1">
            <a:gsLst>
              <a:gs pos="0">
                <a:srgbClr val="762F00"/>
              </a:gs>
              <a:gs pos="50000">
                <a:srgbClr val="FF6600"/>
              </a:gs>
              <a:gs pos="100000">
                <a:srgbClr val="762F00"/>
              </a:gs>
            </a:gsLst>
            <a:lin ang="0" scaled="1"/>
          </a:gradFill>
          <a:ln w="3175">
            <a:solidFill>
              <a:srgbClr val="9900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55" name="Oval 104"/>
          <p:cNvSpPr>
            <a:spLocks noChangeArrowheads="1"/>
          </p:cNvSpPr>
          <p:nvPr/>
        </p:nvSpPr>
        <p:spPr bwMode="auto">
          <a:xfrm>
            <a:off x="2790825" y="3487738"/>
            <a:ext cx="293688" cy="190500"/>
          </a:xfrm>
          <a:prstGeom prst="ellipse">
            <a:avLst/>
          </a:prstGeom>
          <a:solidFill>
            <a:srgbClr val="FF6600"/>
          </a:solidFill>
          <a:ln w="3175">
            <a:solidFill>
              <a:srgbClr val="9900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56" name="Oval 105"/>
          <p:cNvSpPr>
            <a:spLocks noChangeArrowheads="1"/>
          </p:cNvSpPr>
          <p:nvPr/>
        </p:nvSpPr>
        <p:spPr bwMode="auto">
          <a:xfrm>
            <a:off x="2852738" y="3557588"/>
            <a:ext cx="55562" cy="36512"/>
          </a:xfrm>
          <a:prstGeom prst="ellipse">
            <a:avLst/>
          </a:prstGeom>
          <a:solidFill>
            <a:srgbClr val="4D4D4D"/>
          </a:solidFill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57" name="Oval 112"/>
          <p:cNvSpPr>
            <a:spLocks noChangeArrowheads="1"/>
          </p:cNvSpPr>
          <p:nvPr/>
        </p:nvSpPr>
        <p:spPr bwMode="auto">
          <a:xfrm>
            <a:off x="2452688" y="4010025"/>
            <a:ext cx="968375" cy="630238"/>
          </a:xfrm>
          <a:prstGeom prst="ellipse">
            <a:avLst/>
          </a:prstGeom>
          <a:solidFill>
            <a:srgbClr val="FFFFFF">
              <a:alpha val="30196"/>
            </a:srgbClr>
          </a:solidFill>
          <a:ln w="3175">
            <a:solidFill>
              <a:srgbClr val="6699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1800">
              <a:latin typeface="Arial" charset="0"/>
            </a:endParaRPr>
          </a:p>
        </p:txBody>
      </p:sp>
      <p:grpSp>
        <p:nvGrpSpPr>
          <p:cNvPr id="23665" name="Group 113"/>
          <p:cNvGrpSpPr>
            <a:grpSpLocks/>
          </p:cNvGrpSpPr>
          <p:nvPr/>
        </p:nvGrpSpPr>
        <p:grpSpPr bwMode="auto">
          <a:xfrm rot="4952512">
            <a:off x="4418012" y="5821363"/>
            <a:ext cx="1190625" cy="882650"/>
            <a:chOff x="3765" y="1482"/>
            <a:chExt cx="750" cy="556"/>
          </a:xfrm>
        </p:grpSpPr>
        <p:sp>
          <p:nvSpPr>
            <p:cNvPr id="14593" name="Freeform 114"/>
            <p:cNvSpPr>
              <a:spLocks/>
            </p:cNvSpPr>
            <p:nvPr/>
          </p:nvSpPr>
          <p:spPr bwMode="auto">
            <a:xfrm rot="-5668726">
              <a:off x="3813" y="1607"/>
              <a:ext cx="200" cy="232"/>
            </a:xfrm>
            <a:custGeom>
              <a:avLst/>
              <a:gdLst>
                <a:gd name="T0" fmla="*/ 75 w 268"/>
                <a:gd name="T1" fmla="*/ 99 h 334"/>
                <a:gd name="T2" fmla="*/ 0 w 268"/>
                <a:gd name="T3" fmla="*/ 0 h 334"/>
                <a:gd name="T4" fmla="*/ 13 w 268"/>
                <a:gd name="T5" fmla="*/ 2 h 334"/>
                <a:gd name="T6" fmla="*/ 27 w 268"/>
                <a:gd name="T7" fmla="*/ 6 h 334"/>
                <a:gd name="T8" fmla="*/ 38 w 268"/>
                <a:gd name="T9" fmla="*/ 13 h 334"/>
                <a:gd name="T10" fmla="*/ 43 w 268"/>
                <a:gd name="T11" fmla="*/ 17 h 334"/>
                <a:gd name="T12" fmla="*/ 65 w 268"/>
                <a:gd name="T13" fmla="*/ 28 h 334"/>
                <a:gd name="T14" fmla="*/ 80 w 268"/>
                <a:gd name="T15" fmla="*/ 38 h 334"/>
                <a:gd name="T16" fmla="*/ 93 w 268"/>
                <a:gd name="T17" fmla="*/ 47 h 334"/>
                <a:gd name="T18" fmla="*/ 104 w 268"/>
                <a:gd name="T19" fmla="*/ 53 h 334"/>
                <a:gd name="T20" fmla="*/ 109 w 268"/>
                <a:gd name="T21" fmla="*/ 65 h 334"/>
                <a:gd name="T22" fmla="*/ 113 w 268"/>
                <a:gd name="T23" fmla="*/ 77 h 334"/>
                <a:gd name="T24" fmla="*/ 120 w 268"/>
                <a:gd name="T25" fmla="*/ 90 h 334"/>
                <a:gd name="T26" fmla="*/ 128 w 268"/>
                <a:gd name="T27" fmla="*/ 106 h 334"/>
                <a:gd name="T28" fmla="*/ 137 w 268"/>
                <a:gd name="T29" fmla="*/ 117 h 334"/>
                <a:gd name="T30" fmla="*/ 143 w 268"/>
                <a:gd name="T31" fmla="*/ 131 h 334"/>
                <a:gd name="T32" fmla="*/ 149 w 268"/>
                <a:gd name="T33" fmla="*/ 161 h 334"/>
                <a:gd name="T34" fmla="*/ 133 w 268"/>
                <a:gd name="T35" fmla="*/ 159 h 334"/>
                <a:gd name="T36" fmla="*/ 113 w 268"/>
                <a:gd name="T37" fmla="*/ 156 h 334"/>
                <a:gd name="T38" fmla="*/ 75 w 268"/>
                <a:gd name="T39" fmla="*/ 99 h 33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268" h="334">
                  <a:moveTo>
                    <a:pt x="136" y="206"/>
                  </a:moveTo>
                  <a:lnTo>
                    <a:pt x="0" y="0"/>
                  </a:lnTo>
                  <a:lnTo>
                    <a:pt x="24" y="5"/>
                  </a:lnTo>
                  <a:lnTo>
                    <a:pt x="48" y="11"/>
                  </a:lnTo>
                  <a:lnTo>
                    <a:pt x="68" y="26"/>
                  </a:lnTo>
                  <a:lnTo>
                    <a:pt x="78" y="36"/>
                  </a:lnTo>
                  <a:lnTo>
                    <a:pt x="116" y="58"/>
                  </a:lnTo>
                  <a:lnTo>
                    <a:pt x="144" y="78"/>
                  </a:lnTo>
                  <a:lnTo>
                    <a:pt x="166" y="96"/>
                  </a:lnTo>
                  <a:lnTo>
                    <a:pt x="188" y="110"/>
                  </a:lnTo>
                  <a:lnTo>
                    <a:pt x="196" y="136"/>
                  </a:lnTo>
                  <a:lnTo>
                    <a:pt x="204" y="160"/>
                  </a:lnTo>
                  <a:lnTo>
                    <a:pt x="216" y="186"/>
                  </a:lnTo>
                  <a:lnTo>
                    <a:pt x="230" y="220"/>
                  </a:lnTo>
                  <a:lnTo>
                    <a:pt x="246" y="244"/>
                  </a:lnTo>
                  <a:lnTo>
                    <a:pt x="256" y="270"/>
                  </a:lnTo>
                  <a:lnTo>
                    <a:pt x="268" y="334"/>
                  </a:lnTo>
                  <a:lnTo>
                    <a:pt x="238" y="330"/>
                  </a:lnTo>
                  <a:lnTo>
                    <a:pt x="204" y="322"/>
                  </a:lnTo>
                  <a:lnTo>
                    <a:pt x="136" y="206"/>
                  </a:lnTo>
                  <a:close/>
                </a:path>
              </a:pathLst>
            </a:custGeom>
            <a:solidFill>
              <a:srgbClr val="FFBFB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94" name="Freeform 115"/>
            <p:cNvSpPr>
              <a:spLocks/>
            </p:cNvSpPr>
            <p:nvPr/>
          </p:nvSpPr>
          <p:spPr bwMode="auto">
            <a:xfrm rot="-5668726">
              <a:off x="3848" y="1471"/>
              <a:ext cx="484" cy="650"/>
            </a:xfrm>
            <a:custGeom>
              <a:avLst/>
              <a:gdLst>
                <a:gd name="T0" fmla="*/ 128 w 651"/>
                <a:gd name="T1" fmla="*/ 246 h 934"/>
                <a:gd name="T2" fmla="*/ 100 w 651"/>
                <a:gd name="T3" fmla="*/ 248 h 934"/>
                <a:gd name="T4" fmla="*/ 61 w 651"/>
                <a:gd name="T5" fmla="*/ 233 h 934"/>
                <a:gd name="T6" fmla="*/ 51 w 651"/>
                <a:gd name="T7" fmla="*/ 213 h 934"/>
                <a:gd name="T8" fmla="*/ 29 w 651"/>
                <a:gd name="T9" fmla="*/ 200 h 934"/>
                <a:gd name="T10" fmla="*/ 5 w 651"/>
                <a:gd name="T11" fmla="*/ 198 h 934"/>
                <a:gd name="T12" fmla="*/ 5 w 651"/>
                <a:gd name="T13" fmla="*/ 213 h 934"/>
                <a:gd name="T14" fmla="*/ 13 w 651"/>
                <a:gd name="T15" fmla="*/ 235 h 934"/>
                <a:gd name="T16" fmla="*/ 25 w 651"/>
                <a:gd name="T17" fmla="*/ 259 h 934"/>
                <a:gd name="T18" fmla="*/ 41 w 651"/>
                <a:gd name="T19" fmla="*/ 281 h 934"/>
                <a:gd name="T20" fmla="*/ 64 w 651"/>
                <a:gd name="T21" fmla="*/ 304 h 934"/>
                <a:gd name="T22" fmla="*/ 100 w 651"/>
                <a:gd name="T23" fmla="*/ 337 h 934"/>
                <a:gd name="T24" fmla="*/ 134 w 651"/>
                <a:gd name="T25" fmla="*/ 366 h 934"/>
                <a:gd name="T26" fmla="*/ 170 w 651"/>
                <a:gd name="T27" fmla="*/ 395 h 934"/>
                <a:gd name="T28" fmla="*/ 188 w 651"/>
                <a:gd name="T29" fmla="*/ 415 h 934"/>
                <a:gd name="T30" fmla="*/ 196 w 651"/>
                <a:gd name="T31" fmla="*/ 432 h 934"/>
                <a:gd name="T32" fmla="*/ 210 w 651"/>
                <a:gd name="T33" fmla="*/ 448 h 934"/>
                <a:gd name="T34" fmla="*/ 223 w 651"/>
                <a:gd name="T35" fmla="*/ 446 h 934"/>
                <a:gd name="T36" fmla="*/ 245 w 651"/>
                <a:gd name="T37" fmla="*/ 431 h 934"/>
                <a:gd name="T38" fmla="*/ 281 w 651"/>
                <a:gd name="T39" fmla="*/ 412 h 934"/>
                <a:gd name="T40" fmla="*/ 317 w 651"/>
                <a:gd name="T41" fmla="*/ 397 h 934"/>
                <a:gd name="T42" fmla="*/ 348 w 651"/>
                <a:gd name="T43" fmla="*/ 395 h 934"/>
                <a:gd name="T44" fmla="*/ 342 w 651"/>
                <a:gd name="T45" fmla="*/ 380 h 934"/>
                <a:gd name="T46" fmla="*/ 326 w 651"/>
                <a:gd name="T47" fmla="*/ 367 h 934"/>
                <a:gd name="T48" fmla="*/ 319 w 651"/>
                <a:gd name="T49" fmla="*/ 356 h 934"/>
                <a:gd name="T50" fmla="*/ 324 w 651"/>
                <a:gd name="T51" fmla="*/ 305 h 934"/>
                <a:gd name="T52" fmla="*/ 319 w 651"/>
                <a:gd name="T53" fmla="*/ 235 h 934"/>
                <a:gd name="T54" fmla="*/ 320 w 651"/>
                <a:gd name="T55" fmla="*/ 207 h 934"/>
                <a:gd name="T56" fmla="*/ 320 w 651"/>
                <a:gd name="T57" fmla="*/ 191 h 934"/>
                <a:gd name="T58" fmla="*/ 320 w 651"/>
                <a:gd name="T59" fmla="*/ 186 h 934"/>
                <a:gd name="T60" fmla="*/ 316 w 651"/>
                <a:gd name="T61" fmla="*/ 163 h 934"/>
                <a:gd name="T62" fmla="*/ 300 w 651"/>
                <a:gd name="T63" fmla="*/ 164 h 934"/>
                <a:gd name="T64" fmla="*/ 273 w 651"/>
                <a:gd name="T65" fmla="*/ 157 h 934"/>
                <a:gd name="T66" fmla="*/ 254 w 651"/>
                <a:gd name="T67" fmla="*/ 129 h 934"/>
                <a:gd name="T68" fmla="*/ 238 w 651"/>
                <a:gd name="T69" fmla="*/ 100 h 934"/>
                <a:gd name="T70" fmla="*/ 214 w 651"/>
                <a:gd name="T71" fmla="*/ 66 h 934"/>
                <a:gd name="T72" fmla="*/ 197 w 651"/>
                <a:gd name="T73" fmla="*/ 51 h 934"/>
                <a:gd name="T74" fmla="*/ 184 w 651"/>
                <a:gd name="T75" fmla="*/ 40 h 934"/>
                <a:gd name="T76" fmla="*/ 171 w 651"/>
                <a:gd name="T77" fmla="*/ 28 h 934"/>
                <a:gd name="T78" fmla="*/ 158 w 651"/>
                <a:gd name="T79" fmla="*/ 19 h 934"/>
                <a:gd name="T80" fmla="*/ 143 w 651"/>
                <a:gd name="T81" fmla="*/ 7 h 934"/>
                <a:gd name="T82" fmla="*/ 128 w 651"/>
                <a:gd name="T83" fmla="*/ 10 h 934"/>
                <a:gd name="T84" fmla="*/ 132 w 651"/>
                <a:gd name="T85" fmla="*/ 42 h 934"/>
                <a:gd name="T86" fmla="*/ 159 w 651"/>
                <a:gd name="T87" fmla="*/ 74 h 934"/>
                <a:gd name="T88" fmla="*/ 177 w 651"/>
                <a:gd name="T89" fmla="*/ 99 h 934"/>
                <a:gd name="T90" fmla="*/ 187 w 651"/>
                <a:gd name="T91" fmla="*/ 134 h 934"/>
                <a:gd name="T92" fmla="*/ 204 w 651"/>
                <a:gd name="T93" fmla="*/ 171 h 934"/>
                <a:gd name="T94" fmla="*/ 191 w 651"/>
                <a:gd name="T95" fmla="*/ 196 h 934"/>
                <a:gd name="T96" fmla="*/ 170 w 651"/>
                <a:gd name="T97" fmla="*/ 224 h 934"/>
                <a:gd name="T98" fmla="*/ 141 w 651"/>
                <a:gd name="T99" fmla="*/ 240 h 93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651" h="934">
                  <a:moveTo>
                    <a:pt x="254" y="496"/>
                  </a:moveTo>
                  <a:lnTo>
                    <a:pt x="232" y="508"/>
                  </a:lnTo>
                  <a:lnTo>
                    <a:pt x="212" y="514"/>
                  </a:lnTo>
                  <a:lnTo>
                    <a:pt x="182" y="512"/>
                  </a:lnTo>
                  <a:lnTo>
                    <a:pt x="150" y="504"/>
                  </a:lnTo>
                  <a:lnTo>
                    <a:pt x="110" y="482"/>
                  </a:lnTo>
                  <a:lnTo>
                    <a:pt x="102" y="452"/>
                  </a:lnTo>
                  <a:lnTo>
                    <a:pt x="92" y="440"/>
                  </a:lnTo>
                  <a:lnTo>
                    <a:pt x="74" y="430"/>
                  </a:lnTo>
                  <a:lnTo>
                    <a:pt x="52" y="412"/>
                  </a:lnTo>
                  <a:lnTo>
                    <a:pt x="32" y="406"/>
                  </a:lnTo>
                  <a:lnTo>
                    <a:pt x="10" y="410"/>
                  </a:lnTo>
                  <a:lnTo>
                    <a:pt x="0" y="418"/>
                  </a:lnTo>
                  <a:lnTo>
                    <a:pt x="10" y="440"/>
                  </a:lnTo>
                  <a:lnTo>
                    <a:pt x="18" y="464"/>
                  </a:lnTo>
                  <a:lnTo>
                    <a:pt x="24" y="484"/>
                  </a:lnTo>
                  <a:lnTo>
                    <a:pt x="34" y="504"/>
                  </a:lnTo>
                  <a:lnTo>
                    <a:pt x="44" y="534"/>
                  </a:lnTo>
                  <a:lnTo>
                    <a:pt x="54" y="550"/>
                  </a:lnTo>
                  <a:lnTo>
                    <a:pt x="74" y="580"/>
                  </a:lnTo>
                  <a:lnTo>
                    <a:pt x="102" y="604"/>
                  </a:lnTo>
                  <a:lnTo>
                    <a:pt x="116" y="628"/>
                  </a:lnTo>
                  <a:lnTo>
                    <a:pt x="150" y="666"/>
                  </a:lnTo>
                  <a:lnTo>
                    <a:pt x="182" y="696"/>
                  </a:lnTo>
                  <a:lnTo>
                    <a:pt x="206" y="719"/>
                  </a:lnTo>
                  <a:lnTo>
                    <a:pt x="242" y="756"/>
                  </a:lnTo>
                  <a:lnTo>
                    <a:pt x="286" y="796"/>
                  </a:lnTo>
                  <a:lnTo>
                    <a:pt x="306" y="816"/>
                  </a:lnTo>
                  <a:lnTo>
                    <a:pt x="328" y="829"/>
                  </a:lnTo>
                  <a:lnTo>
                    <a:pt x="340" y="856"/>
                  </a:lnTo>
                  <a:lnTo>
                    <a:pt x="348" y="875"/>
                  </a:lnTo>
                  <a:lnTo>
                    <a:pt x="354" y="893"/>
                  </a:lnTo>
                  <a:lnTo>
                    <a:pt x="365" y="909"/>
                  </a:lnTo>
                  <a:lnTo>
                    <a:pt x="380" y="925"/>
                  </a:lnTo>
                  <a:lnTo>
                    <a:pt x="389" y="934"/>
                  </a:lnTo>
                  <a:lnTo>
                    <a:pt x="403" y="921"/>
                  </a:lnTo>
                  <a:lnTo>
                    <a:pt x="416" y="909"/>
                  </a:lnTo>
                  <a:lnTo>
                    <a:pt x="444" y="889"/>
                  </a:lnTo>
                  <a:lnTo>
                    <a:pt x="483" y="864"/>
                  </a:lnTo>
                  <a:lnTo>
                    <a:pt x="508" y="850"/>
                  </a:lnTo>
                  <a:lnTo>
                    <a:pt x="538" y="833"/>
                  </a:lnTo>
                  <a:lnTo>
                    <a:pt x="573" y="821"/>
                  </a:lnTo>
                  <a:lnTo>
                    <a:pt x="603" y="814"/>
                  </a:lnTo>
                  <a:lnTo>
                    <a:pt x="630" y="816"/>
                  </a:lnTo>
                  <a:lnTo>
                    <a:pt x="651" y="820"/>
                  </a:lnTo>
                  <a:lnTo>
                    <a:pt x="619" y="785"/>
                  </a:lnTo>
                  <a:lnTo>
                    <a:pt x="609" y="772"/>
                  </a:lnTo>
                  <a:lnTo>
                    <a:pt x="590" y="757"/>
                  </a:lnTo>
                  <a:lnTo>
                    <a:pt x="581" y="745"/>
                  </a:lnTo>
                  <a:lnTo>
                    <a:pt x="577" y="735"/>
                  </a:lnTo>
                  <a:lnTo>
                    <a:pt x="580" y="709"/>
                  </a:lnTo>
                  <a:lnTo>
                    <a:pt x="587" y="630"/>
                  </a:lnTo>
                  <a:lnTo>
                    <a:pt x="577" y="541"/>
                  </a:lnTo>
                  <a:lnTo>
                    <a:pt x="577" y="484"/>
                  </a:lnTo>
                  <a:lnTo>
                    <a:pt x="580" y="456"/>
                  </a:lnTo>
                  <a:lnTo>
                    <a:pt x="580" y="428"/>
                  </a:lnTo>
                  <a:lnTo>
                    <a:pt x="582" y="410"/>
                  </a:lnTo>
                  <a:lnTo>
                    <a:pt x="580" y="395"/>
                  </a:lnTo>
                  <a:lnTo>
                    <a:pt x="584" y="382"/>
                  </a:lnTo>
                  <a:lnTo>
                    <a:pt x="580" y="384"/>
                  </a:lnTo>
                  <a:lnTo>
                    <a:pt x="580" y="376"/>
                  </a:lnTo>
                  <a:lnTo>
                    <a:pt x="572" y="336"/>
                  </a:lnTo>
                  <a:lnTo>
                    <a:pt x="556" y="330"/>
                  </a:lnTo>
                  <a:lnTo>
                    <a:pt x="542" y="338"/>
                  </a:lnTo>
                  <a:lnTo>
                    <a:pt x="522" y="312"/>
                  </a:lnTo>
                  <a:lnTo>
                    <a:pt x="494" y="324"/>
                  </a:lnTo>
                  <a:lnTo>
                    <a:pt x="474" y="288"/>
                  </a:lnTo>
                  <a:lnTo>
                    <a:pt x="458" y="266"/>
                  </a:lnTo>
                  <a:lnTo>
                    <a:pt x="444" y="234"/>
                  </a:lnTo>
                  <a:lnTo>
                    <a:pt x="430" y="206"/>
                  </a:lnTo>
                  <a:lnTo>
                    <a:pt x="412" y="170"/>
                  </a:lnTo>
                  <a:lnTo>
                    <a:pt x="388" y="136"/>
                  </a:lnTo>
                  <a:lnTo>
                    <a:pt x="370" y="122"/>
                  </a:lnTo>
                  <a:lnTo>
                    <a:pt x="356" y="106"/>
                  </a:lnTo>
                  <a:lnTo>
                    <a:pt x="344" y="94"/>
                  </a:lnTo>
                  <a:lnTo>
                    <a:pt x="334" y="84"/>
                  </a:lnTo>
                  <a:lnTo>
                    <a:pt x="322" y="72"/>
                  </a:lnTo>
                  <a:lnTo>
                    <a:pt x="310" y="58"/>
                  </a:lnTo>
                  <a:lnTo>
                    <a:pt x="298" y="48"/>
                  </a:lnTo>
                  <a:lnTo>
                    <a:pt x="286" y="40"/>
                  </a:lnTo>
                  <a:lnTo>
                    <a:pt x="274" y="24"/>
                  </a:lnTo>
                  <a:lnTo>
                    <a:pt x="260" y="14"/>
                  </a:lnTo>
                  <a:lnTo>
                    <a:pt x="244" y="0"/>
                  </a:lnTo>
                  <a:lnTo>
                    <a:pt x="232" y="20"/>
                  </a:lnTo>
                  <a:lnTo>
                    <a:pt x="232" y="46"/>
                  </a:lnTo>
                  <a:lnTo>
                    <a:pt x="240" y="86"/>
                  </a:lnTo>
                  <a:lnTo>
                    <a:pt x="268" y="126"/>
                  </a:lnTo>
                  <a:lnTo>
                    <a:pt x="288" y="152"/>
                  </a:lnTo>
                  <a:lnTo>
                    <a:pt x="304" y="180"/>
                  </a:lnTo>
                  <a:lnTo>
                    <a:pt x="320" y="204"/>
                  </a:lnTo>
                  <a:lnTo>
                    <a:pt x="330" y="238"/>
                  </a:lnTo>
                  <a:lnTo>
                    <a:pt x="338" y="276"/>
                  </a:lnTo>
                  <a:lnTo>
                    <a:pt x="362" y="320"/>
                  </a:lnTo>
                  <a:lnTo>
                    <a:pt x="368" y="354"/>
                  </a:lnTo>
                  <a:lnTo>
                    <a:pt x="358" y="378"/>
                  </a:lnTo>
                  <a:lnTo>
                    <a:pt x="346" y="404"/>
                  </a:lnTo>
                  <a:lnTo>
                    <a:pt x="322" y="442"/>
                  </a:lnTo>
                  <a:lnTo>
                    <a:pt x="306" y="462"/>
                  </a:lnTo>
                  <a:lnTo>
                    <a:pt x="283" y="478"/>
                  </a:lnTo>
                  <a:lnTo>
                    <a:pt x="254" y="496"/>
                  </a:lnTo>
                  <a:close/>
                </a:path>
              </a:pathLst>
            </a:custGeom>
            <a:solidFill>
              <a:srgbClr val="FFBFB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95" name="Freeform 116"/>
            <p:cNvSpPr>
              <a:spLocks/>
            </p:cNvSpPr>
            <p:nvPr/>
          </p:nvSpPr>
          <p:spPr bwMode="auto">
            <a:xfrm rot="-5668726">
              <a:off x="4047" y="1600"/>
              <a:ext cx="5" cy="79"/>
            </a:xfrm>
            <a:custGeom>
              <a:avLst/>
              <a:gdLst>
                <a:gd name="T0" fmla="*/ 1 w 20"/>
                <a:gd name="T1" fmla="*/ 0 h 336"/>
                <a:gd name="T2" fmla="*/ 1 w 20"/>
                <a:gd name="T3" fmla="*/ 3 h 336"/>
                <a:gd name="T4" fmla="*/ 0 w 20"/>
                <a:gd name="T5" fmla="*/ 13 h 336"/>
                <a:gd name="T6" fmla="*/ 0 w 20"/>
                <a:gd name="T7" fmla="*/ 19 h 3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" h="336">
                  <a:moveTo>
                    <a:pt x="9" y="0"/>
                  </a:moveTo>
                  <a:lnTo>
                    <a:pt x="20" y="52"/>
                  </a:lnTo>
                  <a:lnTo>
                    <a:pt x="1" y="241"/>
                  </a:lnTo>
                  <a:lnTo>
                    <a:pt x="0" y="336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96" name="Freeform 117"/>
            <p:cNvSpPr>
              <a:spLocks/>
            </p:cNvSpPr>
            <p:nvPr/>
          </p:nvSpPr>
          <p:spPr bwMode="auto">
            <a:xfrm rot="-5668726">
              <a:off x="4081" y="1994"/>
              <a:ext cx="18" cy="39"/>
            </a:xfrm>
            <a:custGeom>
              <a:avLst/>
              <a:gdLst>
                <a:gd name="T0" fmla="*/ 2 w 70"/>
                <a:gd name="T1" fmla="*/ 0 h 169"/>
                <a:gd name="T2" fmla="*/ 4 w 70"/>
                <a:gd name="T3" fmla="*/ 3 h 169"/>
                <a:gd name="T4" fmla="*/ 5 w 70"/>
                <a:gd name="T5" fmla="*/ 4 h 169"/>
                <a:gd name="T6" fmla="*/ 5 w 70"/>
                <a:gd name="T7" fmla="*/ 6 h 169"/>
                <a:gd name="T8" fmla="*/ 4 w 70"/>
                <a:gd name="T9" fmla="*/ 7 h 169"/>
                <a:gd name="T10" fmla="*/ 2 w 70"/>
                <a:gd name="T11" fmla="*/ 8 h 169"/>
                <a:gd name="T12" fmla="*/ 0 w 70"/>
                <a:gd name="T13" fmla="*/ 9 h 1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0" h="169">
                  <a:moveTo>
                    <a:pt x="23" y="0"/>
                  </a:moveTo>
                  <a:lnTo>
                    <a:pt x="53" y="52"/>
                  </a:lnTo>
                  <a:lnTo>
                    <a:pt x="69" y="83"/>
                  </a:lnTo>
                  <a:lnTo>
                    <a:pt x="70" y="113"/>
                  </a:lnTo>
                  <a:lnTo>
                    <a:pt x="58" y="140"/>
                  </a:lnTo>
                  <a:lnTo>
                    <a:pt x="27" y="158"/>
                  </a:lnTo>
                  <a:lnTo>
                    <a:pt x="0" y="169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97" name="Freeform 118"/>
            <p:cNvSpPr>
              <a:spLocks/>
            </p:cNvSpPr>
            <p:nvPr/>
          </p:nvSpPr>
          <p:spPr bwMode="auto">
            <a:xfrm rot="-2506963">
              <a:off x="3899" y="1791"/>
              <a:ext cx="11" cy="23"/>
            </a:xfrm>
            <a:custGeom>
              <a:avLst/>
              <a:gdLst>
                <a:gd name="T0" fmla="*/ 0 w 50"/>
                <a:gd name="T1" fmla="*/ 0 h 93"/>
                <a:gd name="T2" fmla="*/ 0 w 50"/>
                <a:gd name="T3" fmla="*/ 2 h 93"/>
                <a:gd name="T4" fmla="*/ 0 w 50"/>
                <a:gd name="T5" fmla="*/ 3 h 93"/>
                <a:gd name="T6" fmla="*/ 1 w 50"/>
                <a:gd name="T7" fmla="*/ 5 h 93"/>
                <a:gd name="T8" fmla="*/ 2 w 50"/>
                <a:gd name="T9" fmla="*/ 6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" h="93">
                  <a:moveTo>
                    <a:pt x="0" y="0"/>
                  </a:moveTo>
                  <a:lnTo>
                    <a:pt x="0" y="32"/>
                  </a:lnTo>
                  <a:lnTo>
                    <a:pt x="6" y="57"/>
                  </a:lnTo>
                  <a:lnTo>
                    <a:pt x="25" y="82"/>
                  </a:lnTo>
                  <a:lnTo>
                    <a:pt x="50" y="93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4598" name="Group 119"/>
            <p:cNvGrpSpPr>
              <a:grpSpLocks/>
            </p:cNvGrpSpPr>
            <p:nvPr/>
          </p:nvGrpSpPr>
          <p:grpSpPr bwMode="auto">
            <a:xfrm rot="8522798">
              <a:off x="4299" y="1482"/>
              <a:ext cx="216" cy="258"/>
              <a:chOff x="2457" y="2549"/>
              <a:chExt cx="557" cy="547"/>
            </a:xfrm>
          </p:grpSpPr>
          <p:sp>
            <p:nvSpPr>
              <p:cNvPr id="14601" name="Freeform 120"/>
              <p:cNvSpPr>
                <a:spLocks/>
              </p:cNvSpPr>
              <p:nvPr/>
            </p:nvSpPr>
            <p:spPr bwMode="auto">
              <a:xfrm>
                <a:off x="2457" y="2549"/>
                <a:ext cx="557" cy="547"/>
              </a:xfrm>
              <a:custGeom>
                <a:avLst/>
                <a:gdLst>
                  <a:gd name="T0" fmla="*/ 279 w 1112"/>
                  <a:gd name="T1" fmla="*/ 35 h 1094"/>
                  <a:gd name="T2" fmla="*/ 265 w 1112"/>
                  <a:gd name="T3" fmla="*/ 68 h 1094"/>
                  <a:gd name="T4" fmla="*/ 255 w 1112"/>
                  <a:gd name="T5" fmla="*/ 94 h 1094"/>
                  <a:gd name="T6" fmla="*/ 243 w 1112"/>
                  <a:gd name="T7" fmla="*/ 119 h 1094"/>
                  <a:gd name="T8" fmla="*/ 236 w 1112"/>
                  <a:gd name="T9" fmla="*/ 147 h 1094"/>
                  <a:gd name="T10" fmla="*/ 232 w 1112"/>
                  <a:gd name="T11" fmla="*/ 176 h 1094"/>
                  <a:gd name="T12" fmla="*/ 227 w 1112"/>
                  <a:gd name="T13" fmla="*/ 204 h 1094"/>
                  <a:gd name="T14" fmla="*/ 227 w 1112"/>
                  <a:gd name="T15" fmla="*/ 229 h 1094"/>
                  <a:gd name="T16" fmla="*/ 227 w 1112"/>
                  <a:gd name="T17" fmla="*/ 251 h 1094"/>
                  <a:gd name="T18" fmla="*/ 227 w 1112"/>
                  <a:gd name="T19" fmla="*/ 260 h 1094"/>
                  <a:gd name="T20" fmla="*/ 61 w 1112"/>
                  <a:gd name="T21" fmla="*/ 274 h 1094"/>
                  <a:gd name="T22" fmla="*/ 33 w 1112"/>
                  <a:gd name="T23" fmla="*/ 112 h 1094"/>
                  <a:gd name="T24" fmla="*/ 7 w 1112"/>
                  <a:gd name="T25" fmla="*/ 17 h 1094"/>
                  <a:gd name="T26" fmla="*/ 0 w 1112"/>
                  <a:gd name="T27" fmla="*/ 0 h 1094"/>
                  <a:gd name="T28" fmla="*/ 105 w 1112"/>
                  <a:gd name="T29" fmla="*/ 19 h 1094"/>
                  <a:gd name="T30" fmla="*/ 192 w 1112"/>
                  <a:gd name="T31" fmla="*/ 26 h 1094"/>
                  <a:gd name="T32" fmla="*/ 248 w 1112"/>
                  <a:gd name="T33" fmla="*/ 26 h 1094"/>
                  <a:gd name="T34" fmla="*/ 279 w 1112"/>
                  <a:gd name="T35" fmla="*/ 35 h 109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112" h="1094">
                    <a:moveTo>
                      <a:pt x="1112" y="140"/>
                    </a:moveTo>
                    <a:lnTo>
                      <a:pt x="1056" y="271"/>
                    </a:lnTo>
                    <a:lnTo>
                      <a:pt x="1017" y="373"/>
                    </a:lnTo>
                    <a:lnTo>
                      <a:pt x="971" y="476"/>
                    </a:lnTo>
                    <a:lnTo>
                      <a:pt x="943" y="588"/>
                    </a:lnTo>
                    <a:lnTo>
                      <a:pt x="924" y="702"/>
                    </a:lnTo>
                    <a:lnTo>
                      <a:pt x="905" y="814"/>
                    </a:lnTo>
                    <a:lnTo>
                      <a:pt x="905" y="916"/>
                    </a:lnTo>
                    <a:lnTo>
                      <a:pt x="905" y="1001"/>
                    </a:lnTo>
                    <a:lnTo>
                      <a:pt x="905" y="1038"/>
                    </a:lnTo>
                    <a:lnTo>
                      <a:pt x="242" y="1094"/>
                    </a:lnTo>
                    <a:lnTo>
                      <a:pt x="130" y="448"/>
                    </a:lnTo>
                    <a:lnTo>
                      <a:pt x="28" y="65"/>
                    </a:lnTo>
                    <a:lnTo>
                      <a:pt x="0" y="0"/>
                    </a:lnTo>
                    <a:lnTo>
                      <a:pt x="420" y="75"/>
                    </a:lnTo>
                    <a:lnTo>
                      <a:pt x="765" y="103"/>
                    </a:lnTo>
                    <a:lnTo>
                      <a:pt x="989" y="103"/>
                    </a:lnTo>
                    <a:lnTo>
                      <a:pt x="1112" y="140"/>
                    </a:lnTo>
                    <a:close/>
                  </a:path>
                </a:pathLst>
              </a:custGeom>
              <a:solidFill>
                <a:srgbClr val="5F7FFF"/>
              </a:soli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602" name="Oval 121"/>
              <p:cNvSpPr>
                <a:spLocks noChangeArrowheads="1"/>
              </p:cNvSpPr>
              <p:nvPr/>
            </p:nvSpPr>
            <p:spPr bwMode="auto">
              <a:xfrm>
                <a:off x="2793" y="2961"/>
                <a:ext cx="61" cy="7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4599" name="Freeform 122"/>
            <p:cNvSpPr>
              <a:spLocks/>
            </p:cNvSpPr>
            <p:nvPr/>
          </p:nvSpPr>
          <p:spPr bwMode="auto">
            <a:xfrm rot="-5668726">
              <a:off x="3851" y="1632"/>
              <a:ext cx="101" cy="153"/>
            </a:xfrm>
            <a:custGeom>
              <a:avLst/>
              <a:gdLst>
                <a:gd name="T0" fmla="*/ 0 w 136"/>
                <a:gd name="T1" fmla="*/ 0 h 220"/>
                <a:gd name="T2" fmla="*/ 36 w 136"/>
                <a:gd name="T3" fmla="*/ 33 h 220"/>
                <a:gd name="T4" fmla="*/ 53 w 136"/>
                <a:gd name="T5" fmla="*/ 72 h 220"/>
                <a:gd name="T6" fmla="*/ 62 w 136"/>
                <a:gd name="T7" fmla="*/ 87 h 220"/>
                <a:gd name="T8" fmla="*/ 75 w 136"/>
                <a:gd name="T9" fmla="*/ 106 h 2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6" h="220">
                  <a:moveTo>
                    <a:pt x="0" y="0"/>
                  </a:moveTo>
                  <a:cubicBezTo>
                    <a:pt x="11" y="11"/>
                    <a:pt x="48" y="43"/>
                    <a:pt x="64" y="68"/>
                  </a:cubicBezTo>
                  <a:cubicBezTo>
                    <a:pt x="80" y="93"/>
                    <a:pt x="88" y="131"/>
                    <a:pt x="96" y="150"/>
                  </a:cubicBezTo>
                  <a:cubicBezTo>
                    <a:pt x="104" y="169"/>
                    <a:pt x="105" y="168"/>
                    <a:pt x="112" y="180"/>
                  </a:cubicBezTo>
                  <a:cubicBezTo>
                    <a:pt x="119" y="192"/>
                    <a:pt x="131" y="212"/>
                    <a:pt x="136" y="22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00" name="Freeform 123"/>
            <p:cNvSpPr>
              <a:spLocks/>
            </p:cNvSpPr>
            <p:nvPr/>
          </p:nvSpPr>
          <p:spPr bwMode="auto">
            <a:xfrm rot="-5668726">
              <a:off x="3770" y="1854"/>
              <a:ext cx="40" cy="24"/>
            </a:xfrm>
            <a:custGeom>
              <a:avLst/>
              <a:gdLst>
                <a:gd name="T0" fmla="*/ 0 w 54"/>
                <a:gd name="T1" fmla="*/ 0 h 34"/>
                <a:gd name="T2" fmla="*/ 16 w 54"/>
                <a:gd name="T3" fmla="*/ 14 h 34"/>
                <a:gd name="T4" fmla="*/ 30 w 54"/>
                <a:gd name="T5" fmla="*/ 14 h 3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4" h="34">
                  <a:moveTo>
                    <a:pt x="0" y="0"/>
                  </a:moveTo>
                  <a:cubicBezTo>
                    <a:pt x="5" y="5"/>
                    <a:pt x="21" y="24"/>
                    <a:pt x="30" y="29"/>
                  </a:cubicBezTo>
                  <a:cubicBezTo>
                    <a:pt x="39" y="34"/>
                    <a:pt x="46" y="33"/>
                    <a:pt x="54" y="29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359" name="Freeform 124"/>
          <p:cNvSpPr>
            <a:spLocks/>
          </p:cNvSpPr>
          <p:nvPr/>
        </p:nvSpPr>
        <p:spPr bwMode="auto">
          <a:xfrm>
            <a:off x="4210050" y="3708400"/>
            <a:ext cx="457200" cy="981075"/>
          </a:xfrm>
          <a:custGeom>
            <a:avLst/>
            <a:gdLst>
              <a:gd name="T0" fmla="*/ 0 w 288"/>
              <a:gd name="T1" fmla="*/ 1671021104 h 576"/>
              <a:gd name="T2" fmla="*/ 0 w 288"/>
              <a:gd name="T3" fmla="*/ 313317202 h 576"/>
              <a:gd name="T4" fmla="*/ 725805000 w 288"/>
              <a:gd name="T5" fmla="*/ 0 h 576"/>
              <a:gd name="T6" fmla="*/ 725805000 w 288"/>
              <a:gd name="T7" fmla="*/ 1218452569 h 57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88" h="576">
                <a:moveTo>
                  <a:pt x="0" y="576"/>
                </a:moveTo>
                <a:lnTo>
                  <a:pt x="0" y="108"/>
                </a:lnTo>
                <a:lnTo>
                  <a:pt x="288" y="0"/>
                </a:lnTo>
                <a:lnTo>
                  <a:pt x="288" y="420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0" name="Oval 125"/>
          <p:cNvSpPr>
            <a:spLocks noChangeArrowheads="1"/>
          </p:cNvSpPr>
          <p:nvPr/>
        </p:nvSpPr>
        <p:spPr bwMode="auto">
          <a:xfrm>
            <a:off x="4519613" y="4467225"/>
            <a:ext cx="55562" cy="36513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61" name="Oval 126"/>
          <p:cNvSpPr>
            <a:spLocks noChangeArrowheads="1"/>
          </p:cNvSpPr>
          <p:nvPr/>
        </p:nvSpPr>
        <p:spPr bwMode="auto">
          <a:xfrm>
            <a:off x="4324350" y="4562475"/>
            <a:ext cx="55563" cy="36513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3679" name="Picture 127" descr="khoi den"/>
          <p:cNvPicPr>
            <a:picLocks noChangeAspect="1" noChangeArrowheads="1" noCrop="1"/>
          </p:cNvPicPr>
          <p:nvPr/>
        </p:nvPicPr>
        <p:blipFill>
          <a:blip r:embed="rId5"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811978">
            <a:off x="3465512" y="2754313"/>
            <a:ext cx="21272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363" name="Group 128"/>
          <p:cNvGrpSpPr>
            <a:grpSpLocks/>
          </p:cNvGrpSpPr>
          <p:nvPr/>
        </p:nvGrpSpPr>
        <p:grpSpPr bwMode="auto">
          <a:xfrm>
            <a:off x="2973388" y="3278188"/>
            <a:ext cx="279400" cy="314325"/>
            <a:chOff x="3226" y="2032"/>
            <a:chExt cx="176" cy="198"/>
          </a:xfrm>
        </p:grpSpPr>
        <p:sp>
          <p:nvSpPr>
            <p:cNvPr id="14588" name="AutoShape 129"/>
            <p:cNvSpPr>
              <a:spLocks noChangeArrowheads="1"/>
            </p:cNvSpPr>
            <p:nvPr/>
          </p:nvSpPr>
          <p:spPr bwMode="auto">
            <a:xfrm>
              <a:off x="3228" y="2091"/>
              <a:ext cx="28" cy="139"/>
            </a:xfrm>
            <a:prstGeom prst="can">
              <a:avLst>
                <a:gd name="adj" fmla="val 36704"/>
              </a:avLst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0" scaled="1"/>
            </a:gra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89" name="AutoShape 130"/>
            <p:cNvSpPr>
              <a:spLocks noChangeArrowheads="1"/>
            </p:cNvSpPr>
            <p:nvPr/>
          </p:nvSpPr>
          <p:spPr bwMode="auto">
            <a:xfrm rot="-7020000">
              <a:off x="3308" y="1965"/>
              <a:ext cx="28" cy="161"/>
            </a:xfrm>
            <a:prstGeom prst="can">
              <a:avLst>
                <a:gd name="adj" fmla="val 42513"/>
              </a:avLst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0" scaled="1"/>
            </a:gra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83" name="Freeform 131"/>
            <p:cNvSpPr>
              <a:spLocks/>
            </p:cNvSpPr>
            <p:nvPr/>
          </p:nvSpPr>
          <p:spPr bwMode="auto">
            <a:xfrm>
              <a:off x="3226" y="2061"/>
              <a:ext cx="41" cy="41"/>
            </a:xfrm>
            <a:custGeom>
              <a:avLst/>
              <a:gdLst>
                <a:gd name="T0" fmla="*/ 4 w 41"/>
                <a:gd name="T1" fmla="*/ 41 h 41"/>
                <a:gd name="T2" fmla="*/ 10 w 41"/>
                <a:gd name="T3" fmla="*/ 17 h 41"/>
                <a:gd name="T4" fmla="*/ 36 w 41"/>
                <a:gd name="T5" fmla="*/ 2 h 41"/>
                <a:gd name="T6" fmla="*/ 41 w 41"/>
                <a:gd name="T7" fmla="*/ 24 h 41"/>
                <a:gd name="T8" fmla="*/ 29 w 41"/>
                <a:gd name="T9" fmla="*/ 38 h 41"/>
                <a:gd name="T10" fmla="*/ 4 w 41"/>
                <a:gd name="T11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41">
                  <a:moveTo>
                    <a:pt x="4" y="41"/>
                  </a:moveTo>
                  <a:cubicBezTo>
                    <a:pt x="0" y="37"/>
                    <a:pt x="5" y="23"/>
                    <a:pt x="10" y="17"/>
                  </a:cubicBezTo>
                  <a:cubicBezTo>
                    <a:pt x="15" y="11"/>
                    <a:pt x="30" y="0"/>
                    <a:pt x="36" y="2"/>
                  </a:cubicBezTo>
                  <a:lnTo>
                    <a:pt x="41" y="24"/>
                  </a:lnTo>
                  <a:lnTo>
                    <a:pt x="29" y="38"/>
                  </a:lnTo>
                  <a:lnTo>
                    <a:pt x="4" y="41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3175" cmpd="sng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591" name="AutoShape 132"/>
            <p:cNvSpPr>
              <a:spLocks noChangeArrowheads="1"/>
            </p:cNvSpPr>
            <p:nvPr/>
          </p:nvSpPr>
          <p:spPr bwMode="auto">
            <a:xfrm rot="-7020000">
              <a:off x="3246" y="2064"/>
              <a:ext cx="23" cy="2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FF"/>
                </a:gs>
                <a:gs pos="50000">
                  <a:srgbClr val="767676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85" name="AutoShape 133"/>
            <p:cNvSpPr>
              <a:spLocks noChangeArrowheads="1"/>
            </p:cNvSpPr>
            <p:nvPr/>
          </p:nvSpPr>
          <p:spPr bwMode="auto">
            <a:xfrm>
              <a:off x="3230" y="2092"/>
              <a:ext cx="23" cy="2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23711" name="Group 159"/>
          <p:cNvGrpSpPr>
            <a:grpSpLocks/>
          </p:cNvGrpSpPr>
          <p:nvPr/>
        </p:nvGrpSpPr>
        <p:grpSpPr bwMode="auto">
          <a:xfrm>
            <a:off x="4324350" y="3209925"/>
            <a:ext cx="55563" cy="1371600"/>
            <a:chOff x="4188" y="1728"/>
            <a:chExt cx="35" cy="864"/>
          </a:xfrm>
        </p:grpSpPr>
        <p:sp>
          <p:nvSpPr>
            <p:cNvPr id="23712" name="AutoShape 160"/>
            <p:cNvSpPr>
              <a:spLocks noChangeArrowheads="1"/>
            </p:cNvSpPr>
            <p:nvPr/>
          </p:nvSpPr>
          <p:spPr bwMode="auto">
            <a:xfrm>
              <a:off x="4188" y="1728"/>
              <a:ext cx="35" cy="74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175">
              <a:solidFill>
                <a:srgbClr val="4D4D4D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713" name="Freeform 161"/>
            <p:cNvSpPr>
              <a:spLocks/>
            </p:cNvSpPr>
            <p:nvPr/>
          </p:nvSpPr>
          <p:spPr bwMode="auto">
            <a:xfrm>
              <a:off x="4188" y="2458"/>
              <a:ext cx="35" cy="134"/>
            </a:xfrm>
            <a:custGeom>
              <a:avLst/>
              <a:gdLst>
                <a:gd name="T0" fmla="*/ 0 w 96"/>
                <a:gd name="T1" fmla="*/ 0 h 327"/>
                <a:gd name="T2" fmla="*/ 27 w 96"/>
                <a:gd name="T3" fmla="*/ 198 h 327"/>
                <a:gd name="T4" fmla="*/ 36 w 96"/>
                <a:gd name="T5" fmla="*/ 327 h 327"/>
                <a:gd name="T6" fmla="*/ 63 w 96"/>
                <a:gd name="T7" fmla="*/ 327 h 327"/>
                <a:gd name="T8" fmla="*/ 69 w 96"/>
                <a:gd name="T9" fmla="*/ 198 h 327"/>
                <a:gd name="T10" fmla="*/ 96 w 96"/>
                <a:gd name="T11" fmla="*/ 6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327">
                  <a:moveTo>
                    <a:pt x="0" y="0"/>
                  </a:moveTo>
                  <a:lnTo>
                    <a:pt x="27" y="198"/>
                  </a:lnTo>
                  <a:lnTo>
                    <a:pt x="36" y="327"/>
                  </a:lnTo>
                  <a:lnTo>
                    <a:pt x="63" y="327"/>
                  </a:lnTo>
                  <a:lnTo>
                    <a:pt x="69" y="198"/>
                  </a:lnTo>
                  <a:lnTo>
                    <a:pt x="96" y="6"/>
                  </a:lnTo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175" cmpd="sng">
              <a:solidFill>
                <a:srgbClr val="4D4D4D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570" name="Line 162"/>
            <p:cNvSpPr>
              <a:spLocks noChangeShapeType="1"/>
            </p:cNvSpPr>
            <p:nvPr/>
          </p:nvSpPr>
          <p:spPr bwMode="auto">
            <a:xfrm>
              <a:off x="4206" y="1797"/>
              <a:ext cx="0" cy="434"/>
            </a:xfrm>
            <a:prstGeom prst="line">
              <a:avLst/>
            </a:prstGeom>
            <a:noFill/>
            <a:ln w="9525">
              <a:solidFill>
                <a:srgbClr val="66CC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71" name="Freeform 163"/>
            <p:cNvSpPr>
              <a:spLocks/>
            </p:cNvSpPr>
            <p:nvPr/>
          </p:nvSpPr>
          <p:spPr bwMode="auto">
            <a:xfrm>
              <a:off x="4198" y="2539"/>
              <a:ext cx="15" cy="53"/>
            </a:xfrm>
            <a:custGeom>
              <a:avLst/>
              <a:gdLst>
                <a:gd name="T0" fmla="*/ 0 w 42"/>
                <a:gd name="T1" fmla="*/ 0 h 129"/>
                <a:gd name="T2" fmla="*/ 1 w 42"/>
                <a:gd name="T3" fmla="*/ 22 h 129"/>
                <a:gd name="T4" fmla="*/ 5 w 42"/>
                <a:gd name="T5" fmla="*/ 22 h 129"/>
                <a:gd name="T6" fmla="*/ 5 w 42"/>
                <a:gd name="T7" fmla="*/ 0 h 12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2" h="129">
                  <a:moveTo>
                    <a:pt x="0" y="0"/>
                  </a:moveTo>
                  <a:lnTo>
                    <a:pt x="9" y="129"/>
                  </a:lnTo>
                  <a:lnTo>
                    <a:pt x="36" y="129"/>
                  </a:lnTo>
                  <a:lnTo>
                    <a:pt x="42" y="0"/>
                  </a:lnTo>
                </a:path>
              </a:pathLst>
            </a:custGeom>
            <a:solidFill>
              <a:srgbClr val="CC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" cmpd="sng">
                  <a:solidFill>
                    <a:srgbClr val="5F5F5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4572" name="Group 164"/>
            <p:cNvGrpSpPr>
              <a:grpSpLocks/>
            </p:cNvGrpSpPr>
            <p:nvPr/>
          </p:nvGrpSpPr>
          <p:grpSpPr bwMode="auto">
            <a:xfrm>
              <a:off x="4195" y="1838"/>
              <a:ext cx="17" cy="615"/>
              <a:chOff x="5160" y="1084"/>
              <a:chExt cx="48" cy="1497"/>
            </a:xfrm>
          </p:grpSpPr>
          <p:sp>
            <p:nvSpPr>
              <p:cNvPr id="14574" name="Line 165"/>
              <p:cNvSpPr>
                <a:spLocks noChangeShapeType="1"/>
              </p:cNvSpPr>
              <p:nvPr/>
            </p:nvSpPr>
            <p:spPr bwMode="auto">
              <a:xfrm>
                <a:off x="5160" y="1129"/>
                <a:ext cx="48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75" name="Line 166"/>
              <p:cNvSpPr>
                <a:spLocks noChangeShapeType="1"/>
              </p:cNvSpPr>
              <p:nvPr/>
            </p:nvSpPr>
            <p:spPr bwMode="auto">
              <a:xfrm>
                <a:off x="5160" y="1084"/>
                <a:ext cx="0" cy="1497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76" name="Line 167"/>
              <p:cNvSpPr>
                <a:spLocks noChangeShapeType="1"/>
              </p:cNvSpPr>
              <p:nvPr/>
            </p:nvSpPr>
            <p:spPr bwMode="auto">
              <a:xfrm>
                <a:off x="5160" y="1249"/>
                <a:ext cx="35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77" name="Line 168"/>
              <p:cNvSpPr>
                <a:spLocks noChangeShapeType="1"/>
              </p:cNvSpPr>
              <p:nvPr/>
            </p:nvSpPr>
            <p:spPr bwMode="auto">
              <a:xfrm>
                <a:off x="5160" y="1369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78" name="Line 169"/>
              <p:cNvSpPr>
                <a:spLocks noChangeShapeType="1"/>
              </p:cNvSpPr>
              <p:nvPr/>
            </p:nvSpPr>
            <p:spPr bwMode="auto">
              <a:xfrm>
                <a:off x="5160" y="1486"/>
                <a:ext cx="35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79" name="Line 170"/>
              <p:cNvSpPr>
                <a:spLocks noChangeShapeType="1"/>
              </p:cNvSpPr>
              <p:nvPr/>
            </p:nvSpPr>
            <p:spPr bwMode="auto">
              <a:xfrm>
                <a:off x="5160" y="1606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80" name="Line 171"/>
              <p:cNvSpPr>
                <a:spLocks noChangeShapeType="1"/>
              </p:cNvSpPr>
              <p:nvPr/>
            </p:nvSpPr>
            <p:spPr bwMode="auto">
              <a:xfrm>
                <a:off x="5160" y="1723"/>
                <a:ext cx="35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81" name="Line 172"/>
              <p:cNvSpPr>
                <a:spLocks noChangeShapeType="1"/>
              </p:cNvSpPr>
              <p:nvPr/>
            </p:nvSpPr>
            <p:spPr bwMode="auto">
              <a:xfrm>
                <a:off x="5160" y="1843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82" name="Line 173"/>
              <p:cNvSpPr>
                <a:spLocks noChangeShapeType="1"/>
              </p:cNvSpPr>
              <p:nvPr/>
            </p:nvSpPr>
            <p:spPr bwMode="auto">
              <a:xfrm>
                <a:off x="5160" y="1960"/>
                <a:ext cx="35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83" name="Line 174"/>
              <p:cNvSpPr>
                <a:spLocks noChangeShapeType="1"/>
              </p:cNvSpPr>
              <p:nvPr/>
            </p:nvSpPr>
            <p:spPr bwMode="auto">
              <a:xfrm>
                <a:off x="5160" y="2080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84" name="Line 175"/>
              <p:cNvSpPr>
                <a:spLocks noChangeShapeType="1"/>
              </p:cNvSpPr>
              <p:nvPr/>
            </p:nvSpPr>
            <p:spPr bwMode="auto">
              <a:xfrm>
                <a:off x="5160" y="2200"/>
                <a:ext cx="35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85" name="Line 176"/>
              <p:cNvSpPr>
                <a:spLocks noChangeShapeType="1"/>
              </p:cNvSpPr>
              <p:nvPr/>
            </p:nvSpPr>
            <p:spPr bwMode="auto">
              <a:xfrm>
                <a:off x="5160" y="2320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86" name="Line 177"/>
              <p:cNvSpPr>
                <a:spLocks noChangeShapeType="1"/>
              </p:cNvSpPr>
              <p:nvPr/>
            </p:nvSpPr>
            <p:spPr bwMode="auto">
              <a:xfrm>
                <a:off x="5160" y="2437"/>
                <a:ext cx="35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87" name="Line 178"/>
              <p:cNvSpPr>
                <a:spLocks noChangeShapeType="1"/>
              </p:cNvSpPr>
              <p:nvPr/>
            </p:nvSpPr>
            <p:spPr bwMode="auto">
              <a:xfrm>
                <a:off x="5160" y="2557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4573" name="Line 179"/>
            <p:cNvSpPr>
              <a:spLocks noChangeShapeType="1"/>
            </p:cNvSpPr>
            <p:nvPr/>
          </p:nvSpPr>
          <p:spPr bwMode="auto">
            <a:xfrm>
              <a:off x="4206" y="2231"/>
              <a:ext cx="0" cy="308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732" name="Line 180"/>
          <p:cNvSpPr>
            <a:spLocks noChangeShapeType="1"/>
          </p:cNvSpPr>
          <p:nvPr/>
        </p:nvSpPr>
        <p:spPr bwMode="auto">
          <a:xfrm>
            <a:off x="2881313" y="3295650"/>
            <a:ext cx="0" cy="53340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733" name="Line 181"/>
          <p:cNvSpPr>
            <a:spLocks noChangeShapeType="1"/>
          </p:cNvSpPr>
          <p:nvPr/>
        </p:nvSpPr>
        <p:spPr bwMode="auto">
          <a:xfrm>
            <a:off x="1200150" y="1524000"/>
            <a:ext cx="0" cy="12954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735" name="Line 183"/>
          <p:cNvSpPr>
            <a:spLocks noChangeShapeType="1"/>
          </p:cNvSpPr>
          <p:nvPr/>
        </p:nvSpPr>
        <p:spPr bwMode="auto">
          <a:xfrm>
            <a:off x="1200150" y="1504950"/>
            <a:ext cx="0" cy="1905000"/>
          </a:xfrm>
          <a:prstGeom prst="line">
            <a:avLst/>
          </a:prstGeom>
          <a:noFill/>
          <a:ln w="28575">
            <a:solidFill>
              <a:srgbClr val="66CC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4368" name="Group 185"/>
          <p:cNvGrpSpPr>
            <a:grpSpLocks/>
          </p:cNvGrpSpPr>
          <p:nvPr/>
        </p:nvGrpSpPr>
        <p:grpSpPr bwMode="auto">
          <a:xfrm>
            <a:off x="1019175" y="1143000"/>
            <a:ext cx="247650" cy="2497138"/>
            <a:chOff x="3138" y="1104"/>
            <a:chExt cx="156" cy="1573"/>
          </a:xfrm>
        </p:grpSpPr>
        <p:sp>
          <p:nvSpPr>
            <p:cNvPr id="14492" name="Line 186"/>
            <p:cNvSpPr>
              <a:spLocks noChangeShapeType="1"/>
            </p:cNvSpPr>
            <p:nvPr/>
          </p:nvSpPr>
          <p:spPr bwMode="auto">
            <a:xfrm>
              <a:off x="3210" y="1225"/>
              <a:ext cx="48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93" name="Line 187"/>
            <p:cNvSpPr>
              <a:spLocks noChangeShapeType="1"/>
            </p:cNvSpPr>
            <p:nvPr/>
          </p:nvSpPr>
          <p:spPr bwMode="auto">
            <a:xfrm>
              <a:off x="3210" y="1180"/>
              <a:ext cx="0" cy="1497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94" name="Line 188"/>
            <p:cNvSpPr>
              <a:spLocks noChangeShapeType="1"/>
            </p:cNvSpPr>
            <p:nvPr/>
          </p:nvSpPr>
          <p:spPr bwMode="auto">
            <a:xfrm>
              <a:off x="3210" y="1249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95" name="Line 189"/>
            <p:cNvSpPr>
              <a:spLocks noChangeShapeType="1"/>
            </p:cNvSpPr>
            <p:nvPr/>
          </p:nvSpPr>
          <p:spPr bwMode="auto">
            <a:xfrm>
              <a:off x="3210" y="1273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96" name="Line 190"/>
            <p:cNvSpPr>
              <a:spLocks noChangeShapeType="1"/>
            </p:cNvSpPr>
            <p:nvPr/>
          </p:nvSpPr>
          <p:spPr bwMode="auto">
            <a:xfrm>
              <a:off x="3210" y="1321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97" name="Line 191"/>
            <p:cNvSpPr>
              <a:spLocks noChangeShapeType="1"/>
            </p:cNvSpPr>
            <p:nvPr/>
          </p:nvSpPr>
          <p:spPr bwMode="auto">
            <a:xfrm>
              <a:off x="3210" y="1297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98" name="Line 192"/>
            <p:cNvSpPr>
              <a:spLocks noChangeShapeType="1"/>
            </p:cNvSpPr>
            <p:nvPr/>
          </p:nvSpPr>
          <p:spPr bwMode="auto">
            <a:xfrm>
              <a:off x="3210" y="1345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99" name="Line 193"/>
            <p:cNvSpPr>
              <a:spLocks noChangeShapeType="1"/>
            </p:cNvSpPr>
            <p:nvPr/>
          </p:nvSpPr>
          <p:spPr bwMode="auto">
            <a:xfrm>
              <a:off x="3210" y="1369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00" name="Line 194"/>
            <p:cNvSpPr>
              <a:spLocks noChangeShapeType="1"/>
            </p:cNvSpPr>
            <p:nvPr/>
          </p:nvSpPr>
          <p:spPr bwMode="auto">
            <a:xfrm>
              <a:off x="3210" y="1393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01" name="Line 195"/>
            <p:cNvSpPr>
              <a:spLocks noChangeShapeType="1"/>
            </p:cNvSpPr>
            <p:nvPr/>
          </p:nvSpPr>
          <p:spPr bwMode="auto">
            <a:xfrm>
              <a:off x="3210" y="1441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02" name="Line 196"/>
            <p:cNvSpPr>
              <a:spLocks noChangeShapeType="1"/>
            </p:cNvSpPr>
            <p:nvPr/>
          </p:nvSpPr>
          <p:spPr bwMode="auto">
            <a:xfrm>
              <a:off x="3210" y="1417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03" name="Line 197"/>
            <p:cNvSpPr>
              <a:spLocks noChangeShapeType="1"/>
            </p:cNvSpPr>
            <p:nvPr/>
          </p:nvSpPr>
          <p:spPr bwMode="auto">
            <a:xfrm>
              <a:off x="3210" y="1465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04" name="Line 198"/>
            <p:cNvSpPr>
              <a:spLocks noChangeShapeType="1"/>
            </p:cNvSpPr>
            <p:nvPr/>
          </p:nvSpPr>
          <p:spPr bwMode="auto">
            <a:xfrm>
              <a:off x="3210" y="1486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05" name="Line 199"/>
            <p:cNvSpPr>
              <a:spLocks noChangeShapeType="1"/>
            </p:cNvSpPr>
            <p:nvPr/>
          </p:nvSpPr>
          <p:spPr bwMode="auto">
            <a:xfrm>
              <a:off x="3210" y="1510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06" name="Line 200"/>
            <p:cNvSpPr>
              <a:spLocks noChangeShapeType="1"/>
            </p:cNvSpPr>
            <p:nvPr/>
          </p:nvSpPr>
          <p:spPr bwMode="auto">
            <a:xfrm>
              <a:off x="3210" y="1558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07" name="Line 201"/>
            <p:cNvSpPr>
              <a:spLocks noChangeShapeType="1"/>
            </p:cNvSpPr>
            <p:nvPr/>
          </p:nvSpPr>
          <p:spPr bwMode="auto">
            <a:xfrm>
              <a:off x="3210" y="153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08" name="Line 202"/>
            <p:cNvSpPr>
              <a:spLocks noChangeShapeType="1"/>
            </p:cNvSpPr>
            <p:nvPr/>
          </p:nvSpPr>
          <p:spPr bwMode="auto">
            <a:xfrm>
              <a:off x="3210" y="1582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09" name="Line 203"/>
            <p:cNvSpPr>
              <a:spLocks noChangeShapeType="1"/>
            </p:cNvSpPr>
            <p:nvPr/>
          </p:nvSpPr>
          <p:spPr bwMode="auto">
            <a:xfrm>
              <a:off x="3210" y="1606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10" name="Line 204"/>
            <p:cNvSpPr>
              <a:spLocks noChangeShapeType="1"/>
            </p:cNvSpPr>
            <p:nvPr/>
          </p:nvSpPr>
          <p:spPr bwMode="auto">
            <a:xfrm>
              <a:off x="3210" y="1630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11" name="Line 205"/>
            <p:cNvSpPr>
              <a:spLocks noChangeShapeType="1"/>
            </p:cNvSpPr>
            <p:nvPr/>
          </p:nvSpPr>
          <p:spPr bwMode="auto">
            <a:xfrm>
              <a:off x="3210" y="1678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12" name="Line 206"/>
            <p:cNvSpPr>
              <a:spLocks noChangeShapeType="1"/>
            </p:cNvSpPr>
            <p:nvPr/>
          </p:nvSpPr>
          <p:spPr bwMode="auto">
            <a:xfrm>
              <a:off x="3210" y="165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13" name="Line 207"/>
            <p:cNvSpPr>
              <a:spLocks noChangeShapeType="1"/>
            </p:cNvSpPr>
            <p:nvPr/>
          </p:nvSpPr>
          <p:spPr bwMode="auto">
            <a:xfrm>
              <a:off x="3210" y="1702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14" name="Line 208"/>
            <p:cNvSpPr>
              <a:spLocks noChangeShapeType="1"/>
            </p:cNvSpPr>
            <p:nvPr/>
          </p:nvSpPr>
          <p:spPr bwMode="auto">
            <a:xfrm>
              <a:off x="3210" y="1723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15" name="Line 209"/>
            <p:cNvSpPr>
              <a:spLocks noChangeShapeType="1"/>
            </p:cNvSpPr>
            <p:nvPr/>
          </p:nvSpPr>
          <p:spPr bwMode="auto">
            <a:xfrm>
              <a:off x="3210" y="1747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16" name="Line 210"/>
            <p:cNvSpPr>
              <a:spLocks noChangeShapeType="1"/>
            </p:cNvSpPr>
            <p:nvPr/>
          </p:nvSpPr>
          <p:spPr bwMode="auto">
            <a:xfrm>
              <a:off x="3210" y="1795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17" name="Line 211"/>
            <p:cNvSpPr>
              <a:spLocks noChangeShapeType="1"/>
            </p:cNvSpPr>
            <p:nvPr/>
          </p:nvSpPr>
          <p:spPr bwMode="auto">
            <a:xfrm>
              <a:off x="3210" y="1771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18" name="Line 212"/>
            <p:cNvSpPr>
              <a:spLocks noChangeShapeType="1"/>
            </p:cNvSpPr>
            <p:nvPr/>
          </p:nvSpPr>
          <p:spPr bwMode="auto">
            <a:xfrm>
              <a:off x="3210" y="1819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19" name="Line 213"/>
            <p:cNvSpPr>
              <a:spLocks noChangeShapeType="1"/>
            </p:cNvSpPr>
            <p:nvPr/>
          </p:nvSpPr>
          <p:spPr bwMode="auto">
            <a:xfrm>
              <a:off x="3210" y="1843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20" name="Line 214"/>
            <p:cNvSpPr>
              <a:spLocks noChangeShapeType="1"/>
            </p:cNvSpPr>
            <p:nvPr/>
          </p:nvSpPr>
          <p:spPr bwMode="auto">
            <a:xfrm>
              <a:off x="3210" y="1867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21" name="Line 215"/>
            <p:cNvSpPr>
              <a:spLocks noChangeShapeType="1"/>
            </p:cNvSpPr>
            <p:nvPr/>
          </p:nvSpPr>
          <p:spPr bwMode="auto">
            <a:xfrm>
              <a:off x="3210" y="1915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22" name="Line 216"/>
            <p:cNvSpPr>
              <a:spLocks noChangeShapeType="1"/>
            </p:cNvSpPr>
            <p:nvPr/>
          </p:nvSpPr>
          <p:spPr bwMode="auto">
            <a:xfrm>
              <a:off x="3210" y="1891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23" name="Line 217"/>
            <p:cNvSpPr>
              <a:spLocks noChangeShapeType="1"/>
            </p:cNvSpPr>
            <p:nvPr/>
          </p:nvSpPr>
          <p:spPr bwMode="auto">
            <a:xfrm>
              <a:off x="3210" y="1939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24" name="Line 218"/>
            <p:cNvSpPr>
              <a:spLocks noChangeShapeType="1"/>
            </p:cNvSpPr>
            <p:nvPr/>
          </p:nvSpPr>
          <p:spPr bwMode="auto">
            <a:xfrm>
              <a:off x="3210" y="1960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25" name="Line 219"/>
            <p:cNvSpPr>
              <a:spLocks noChangeShapeType="1"/>
            </p:cNvSpPr>
            <p:nvPr/>
          </p:nvSpPr>
          <p:spPr bwMode="auto">
            <a:xfrm>
              <a:off x="3210" y="198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26" name="Line 220"/>
            <p:cNvSpPr>
              <a:spLocks noChangeShapeType="1"/>
            </p:cNvSpPr>
            <p:nvPr/>
          </p:nvSpPr>
          <p:spPr bwMode="auto">
            <a:xfrm>
              <a:off x="3210" y="2032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27" name="Line 221"/>
            <p:cNvSpPr>
              <a:spLocks noChangeShapeType="1"/>
            </p:cNvSpPr>
            <p:nvPr/>
          </p:nvSpPr>
          <p:spPr bwMode="auto">
            <a:xfrm>
              <a:off x="3210" y="2008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28" name="Line 222"/>
            <p:cNvSpPr>
              <a:spLocks noChangeShapeType="1"/>
            </p:cNvSpPr>
            <p:nvPr/>
          </p:nvSpPr>
          <p:spPr bwMode="auto">
            <a:xfrm>
              <a:off x="3210" y="2056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29" name="Line 223"/>
            <p:cNvSpPr>
              <a:spLocks noChangeShapeType="1"/>
            </p:cNvSpPr>
            <p:nvPr/>
          </p:nvSpPr>
          <p:spPr bwMode="auto">
            <a:xfrm>
              <a:off x="3210" y="2080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0" name="Line 224"/>
            <p:cNvSpPr>
              <a:spLocks noChangeShapeType="1"/>
            </p:cNvSpPr>
            <p:nvPr/>
          </p:nvSpPr>
          <p:spPr bwMode="auto">
            <a:xfrm>
              <a:off x="3210" y="210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1" name="Line 225"/>
            <p:cNvSpPr>
              <a:spLocks noChangeShapeType="1"/>
            </p:cNvSpPr>
            <p:nvPr/>
          </p:nvSpPr>
          <p:spPr bwMode="auto">
            <a:xfrm>
              <a:off x="3210" y="2152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2" name="Line 226"/>
            <p:cNvSpPr>
              <a:spLocks noChangeShapeType="1"/>
            </p:cNvSpPr>
            <p:nvPr/>
          </p:nvSpPr>
          <p:spPr bwMode="auto">
            <a:xfrm>
              <a:off x="3210" y="2128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3" name="Line 227"/>
            <p:cNvSpPr>
              <a:spLocks noChangeShapeType="1"/>
            </p:cNvSpPr>
            <p:nvPr/>
          </p:nvSpPr>
          <p:spPr bwMode="auto">
            <a:xfrm>
              <a:off x="3210" y="2176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4" name="Line 228"/>
            <p:cNvSpPr>
              <a:spLocks noChangeShapeType="1"/>
            </p:cNvSpPr>
            <p:nvPr/>
          </p:nvSpPr>
          <p:spPr bwMode="auto">
            <a:xfrm>
              <a:off x="3210" y="2200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5" name="Line 229"/>
            <p:cNvSpPr>
              <a:spLocks noChangeShapeType="1"/>
            </p:cNvSpPr>
            <p:nvPr/>
          </p:nvSpPr>
          <p:spPr bwMode="auto">
            <a:xfrm>
              <a:off x="3210" y="222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6" name="Line 230"/>
            <p:cNvSpPr>
              <a:spLocks noChangeShapeType="1"/>
            </p:cNvSpPr>
            <p:nvPr/>
          </p:nvSpPr>
          <p:spPr bwMode="auto">
            <a:xfrm>
              <a:off x="3210" y="2272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7" name="Line 231"/>
            <p:cNvSpPr>
              <a:spLocks noChangeShapeType="1"/>
            </p:cNvSpPr>
            <p:nvPr/>
          </p:nvSpPr>
          <p:spPr bwMode="auto">
            <a:xfrm>
              <a:off x="3210" y="2248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8" name="Line 232"/>
            <p:cNvSpPr>
              <a:spLocks noChangeShapeType="1"/>
            </p:cNvSpPr>
            <p:nvPr/>
          </p:nvSpPr>
          <p:spPr bwMode="auto">
            <a:xfrm>
              <a:off x="3210" y="2296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9" name="Line 233"/>
            <p:cNvSpPr>
              <a:spLocks noChangeShapeType="1"/>
            </p:cNvSpPr>
            <p:nvPr/>
          </p:nvSpPr>
          <p:spPr bwMode="auto">
            <a:xfrm>
              <a:off x="3210" y="2320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0" name="Line 234"/>
            <p:cNvSpPr>
              <a:spLocks noChangeShapeType="1"/>
            </p:cNvSpPr>
            <p:nvPr/>
          </p:nvSpPr>
          <p:spPr bwMode="auto">
            <a:xfrm>
              <a:off x="3210" y="234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1" name="Line 235"/>
            <p:cNvSpPr>
              <a:spLocks noChangeShapeType="1"/>
            </p:cNvSpPr>
            <p:nvPr/>
          </p:nvSpPr>
          <p:spPr bwMode="auto">
            <a:xfrm>
              <a:off x="3210" y="2392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2" name="Line 236"/>
            <p:cNvSpPr>
              <a:spLocks noChangeShapeType="1"/>
            </p:cNvSpPr>
            <p:nvPr/>
          </p:nvSpPr>
          <p:spPr bwMode="auto">
            <a:xfrm>
              <a:off x="3210" y="2368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3" name="Line 237"/>
            <p:cNvSpPr>
              <a:spLocks noChangeShapeType="1"/>
            </p:cNvSpPr>
            <p:nvPr/>
          </p:nvSpPr>
          <p:spPr bwMode="auto">
            <a:xfrm>
              <a:off x="3210" y="2416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4" name="Line 238"/>
            <p:cNvSpPr>
              <a:spLocks noChangeShapeType="1"/>
            </p:cNvSpPr>
            <p:nvPr/>
          </p:nvSpPr>
          <p:spPr bwMode="auto">
            <a:xfrm>
              <a:off x="3210" y="2437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5" name="Line 239"/>
            <p:cNvSpPr>
              <a:spLocks noChangeShapeType="1"/>
            </p:cNvSpPr>
            <p:nvPr/>
          </p:nvSpPr>
          <p:spPr bwMode="auto">
            <a:xfrm>
              <a:off x="3210" y="2461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6" name="Line 240"/>
            <p:cNvSpPr>
              <a:spLocks noChangeShapeType="1"/>
            </p:cNvSpPr>
            <p:nvPr/>
          </p:nvSpPr>
          <p:spPr bwMode="auto">
            <a:xfrm>
              <a:off x="3210" y="2509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7" name="Line 241"/>
            <p:cNvSpPr>
              <a:spLocks noChangeShapeType="1"/>
            </p:cNvSpPr>
            <p:nvPr/>
          </p:nvSpPr>
          <p:spPr bwMode="auto">
            <a:xfrm>
              <a:off x="3210" y="2485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8" name="Line 242"/>
            <p:cNvSpPr>
              <a:spLocks noChangeShapeType="1"/>
            </p:cNvSpPr>
            <p:nvPr/>
          </p:nvSpPr>
          <p:spPr bwMode="auto">
            <a:xfrm>
              <a:off x="3210" y="2533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9" name="Line 243"/>
            <p:cNvSpPr>
              <a:spLocks noChangeShapeType="1"/>
            </p:cNvSpPr>
            <p:nvPr/>
          </p:nvSpPr>
          <p:spPr bwMode="auto">
            <a:xfrm>
              <a:off x="3210" y="2557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50" name="Line 244"/>
            <p:cNvSpPr>
              <a:spLocks noChangeShapeType="1"/>
            </p:cNvSpPr>
            <p:nvPr/>
          </p:nvSpPr>
          <p:spPr bwMode="auto">
            <a:xfrm>
              <a:off x="3210" y="2581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51" name="Line 245"/>
            <p:cNvSpPr>
              <a:spLocks noChangeShapeType="1"/>
            </p:cNvSpPr>
            <p:nvPr/>
          </p:nvSpPr>
          <p:spPr bwMode="auto">
            <a:xfrm>
              <a:off x="3210" y="2629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52" name="Line 246"/>
            <p:cNvSpPr>
              <a:spLocks noChangeShapeType="1"/>
            </p:cNvSpPr>
            <p:nvPr/>
          </p:nvSpPr>
          <p:spPr bwMode="auto">
            <a:xfrm>
              <a:off x="3210" y="2605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53" name="Line 247"/>
            <p:cNvSpPr>
              <a:spLocks noChangeShapeType="1"/>
            </p:cNvSpPr>
            <p:nvPr/>
          </p:nvSpPr>
          <p:spPr bwMode="auto">
            <a:xfrm>
              <a:off x="3210" y="2653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54" name="Text Box 248"/>
            <p:cNvSpPr txBox="1">
              <a:spLocks noChangeArrowheads="1"/>
            </p:cNvSpPr>
            <p:nvPr/>
          </p:nvSpPr>
          <p:spPr bwMode="auto">
            <a:xfrm>
              <a:off x="3150" y="2605"/>
              <a:ext cx="144" cy="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sz="600">
                  <a:latin typeface="Arial" charset="0"/>
                </a:rPr>
                <a:t>10</a:t>
              </a:r>
            </a:p>
          </p:txBody>
        </p:sp>
        <p:sp>
          <p:nvSpPr>
            <p:cNvPr id="14555" name="Text Box 249"/>
            <p:cNvSpPr txBox="1">
              <a:spLocks noChangeArrowheads="1"/>
            </p:cNvSpPr>
            <p:nvPr/>
          </p:nvSpPr>
          <p:spPr bwMode="auto">
            <a:xfrm>
              <a:off x="3150" y="2485"/>
              <a:ext cx="144" cy="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sz="600">
                  <a:latin typeface="Arial" charset="0"/>
                </a:rPr>
                <a:t>0</a:t>
              </a:r>
            </a:p>
          </p:txBody>
        </p:sp>
        <p:sp>
          <p:nvSpPr>
            <p:cNvPr id="14556" name="Text Box 250"/>
            <p:cNvSpPr txBox="1">
              <a:spLocks noChangeArrowheads="1"/>
            </p:cNvSpPr>
            <p:nvPr/>
          </p:nvSpPr>
          <p:spPr bwMode="auto">
            <a:xfrm>
              <a:off x="3150" y="2362"/>
              <a:ext cx="144" cy="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sz="600">
                  <a:latin typeface="Arial" charset="0"/>
                </a:rPr>
                <a:t>10</a:t>
              </a:r>
            </a:p>
          </p:txBody>
        </p:sp>
        <p:sp>
          <p:nvSpPr>
            <p:cNvPr id="14557" name="Text Box 251"/>
            <p:cNvSpPr txBox="1">
              <a:spLocks noChangeArrowheads="1"/>
            </p:cNvSpPr>
            <p:nvPr/>
          </p:nvSpPr>
          <p:spPr bwMode="auto">
            <a:xfrm>
              <a:off x="3150" y="1411"/>
              <a:ext cx="144" cy="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sz="600">
                  <a:latin typeface="Arial" charset="0"/>
                </a:rPr>
                <a:t>90</a:t>
              </a:r>
            </a:p>
          </p:txBody>
        </p:sp>
        <p:sp>
          <p:nvSpPr>
            <p:cNvPr id="14558" name="Text Box 252"/>
            <p:cNvSpPr txBox="1">
              <a:spLocks noChangeArrowheads="1"/>
            </p:cNvSpPr>
            <p:nvPr/>
          </p:nvSpPr>
          <p:spPr bwMode="auto">
            <a:xfrm>
              <a:off x="3150" y="2242"/>
              <a:ext cx="144" cy="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sz="600">
                  <a:latin typeface="Arial" charset="0"/>
                </a:rPr>
                <a:t>20</a:t>
              </a:r>
            </a:p>
          </p:txBody>
        </p:sp>
        <p:sp>
          <p:nvSpPr>
            <p:cNvPr id="14559" name="Text Box 253"/>
            <p:cNvSpPr txBox="1">
              <a:spLocks noChangeArrowheads="1"/>
            </p:cNvSpPr>
            <p:nvPr/>
          </p:nvSpPr>
          <p:spPr bwMode="auto">
            <a:xfrm>
              <a:off x="3150" y="2121"/>
              <a:ext cx="144" cy="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sz="600">
                  <a:latin typeface="Arial" charset="0"/>
                </a:rPr>
                <a:t>30</a:t>
              </a:r>
            </a:p>
          </p:txBody>
        </p:sp>
        <p:sp>
          <p:nvSpPr>
            <p:cNvPr id="14560" name="Text Box 254"/>
            <p:cNvSpPr txBox="1">
              <a:spLocks noChangeArrowheads="1"/>
            </p:cNvSpPr>
            <p:nvPr/>
          </p:nvSpPr>
          <p:spPr bwMode="auto">
            <a:xfrm>
              <a:off x="3150" y="2005"/>
              <a:ext cx="144" cy="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sz="600">
                  <a:latin typeface="Arial" charset="0"/>
                </a:rPr>
                <a:t>40</a:t>
              </a:r>
            </a:p>
          </p:txBody>
        </p:sp>
        <p:sp>
          <p:nvSpPr>
            <p:cNvPr id="14561" name="Text Box 255"/>
            <p:cNvSpPr txBox="1">
              <a:spLocks noChangeArrowheads="1"/>
            </p:cNvSpPr>
            <p:nvPr/>
          </p:nvSpPr>
          <p:spPr bwMode="auto">
            <a:xfrm>
              <a:off x="3150" y="1883"/>
              <a:ext cx="144" cy="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sz="600">
                  <a:latin typeface="Arial" charset="0"/>
                </a:rPr>
                <a:t>50</a:t>
              </a:r>
            </a:p>
          </p:txBody>
        </p:sp>
        <p:sp>
          <p:nvSpPr>
            <p:cNvPr id="14562" name="Text Box 256"/>
            <p:cNvSpPr txBox="1">
              <a:spLocks noChangeArrowheads="1"/>
            </p:cNvSpPr>
            <p:nvPr/>
          </p:nvSpPr>
          <p:spPr bwMode="auto">
            <a:xfrm>
              <a:off x="3150" y="1765"/>
              <a:ext cx="144" cy="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sz="600">
                  <a:latin typeface="Arial" charset="0"/>
                </a:rPr>
                <a:t>60</a:t>
              </a:r>
            </a:p>
          </p:txBody>
        </p:sp>
        <p:sp>
          <p:nvSpPr>
            <p:cNvPr id="14563" name="Text Box 257"/>
            <p:cNvSpPr txBox="1">
              <a:spLocks noChangeArrowheads="1"/>
            </p:cNvSpPr>
            <p:nvPr/>
          </p:nvSpPr>
          <p:spPr bwMode="auto">
            <a:xfrm>
              <a:off x="3150" y="1648"/>
              <a:ext cx="144" cy="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sz="600">
                  <a:latin typeface="Arial" charset="0"/>
                </a:rPr>
                <a:t>70</a:t>
              </a:r>
            </a:p>
          </p:txBody>
        </p:sp>
        <p:sp>
          <p:nvSpPr>
            <p:cNvPr id="14564" name="Text Box 258"/>
            <p:cNvSpPr txBox="1">
              <a:spLocks noChangeArrowheads="1"/>
            </p:cNvSpPr>
            <p:nvPr/>
          </p:nvSpPr>
          <p:spPr bwMode="auto">
            <a:xfrm>
              <a:off x="3150" y="1529"/>
              <a:ext cx="144" cy="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sz="600">
                  <a:latin typeface="Arial" charset="0"/>
                </a:rPr>
                <a:t>80</a:t>
              </a:r>
            </a:p>
          </p:txBody>
        </p:sp>
        <p:sp>
          <p:nvSpPr>
            <p:cNvPr id="14565" name="Text Box 259"/>
            <p:cNvSpPr txBox="1">
              <a:spLocks noChangeArrowheads="1"/>
            </p:cNvSpPr>
            <p:nvPr/>
          </p:nvSpPr>
          <p:spPr bwMode="auto">
            <a:xfrm>
              <a:off x="3150" y="1294"/>
              <a:ext cx="144" cy="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sz="600">
                  <a:latin typeface="Arial" charset="0"/>
                </a:rPr>
                <a:t>100</a:t>
              </a:r>
            </a:p>
          </p:txBody>
        </p:sp>
        <p:sp>
          <p:nvSpPr>
            <p:cNvPr id="14566" name="Text Box 260"/>
            <p:cNvSpPr txBox="1">
              <a:spLocks noChangeArrowheads="1"/>
            </p:cNvSpPr>
            <p:nvPr/>
          </p:nvSpPr>
          <p:spPr bwMode="auto">
            <a:xfrm>
              <a:off x="3150" y="1170"/>
              <a:ext cx="144" cy="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sz="600">
                  <a:latin typeface="Arial" charset="0"/>
                </a:rPr>
                <a:t>110</a:t>
              </a:r>
            </a:p>
          </p:txBody>
        </p:sp>
        <p:sp>
          <p:nvSpPr>
            <p:cNvPr id="14567" name="Text Box 261"/>
            <p:cNvSpPr txBox="1">
              <a:spLocks noChangeArrowheads="1"/>
            </p:cNvSpPr>
            <p:nvPr/>
          </p:nvSpPr>
          <p:spPr bwMode="auto">
            <a:xfrm>
              <a:off x="3138" y="1104"/>
              <a:ext cx="144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endParaRPr lang="en-US" sz="1000" b="1">
                <a:solidFill>
                  <a:srgbClr val="CC0000"/>
                </a:solidFill>
                <a:latin typeface="Arial" charset="0"/>
              </a:endParaRPr>
            </a:p>
          </p:txBody>
        </p:sp>
      </p:grpSp>
      <p:sp>
        <p:nvSpPr>
          <p:cNvPr id="23922" name="Oval 370"/>
          <p:cNvSpPr>
            <a:spLocks noChangeArrowheads="1"/>
          </p:cNvSpPr>
          <p:nvPr/>
        </p:nvSpPr>
        <p:spPr bwMode="auto">
          <a:xfrm>
            <a:off x="3163888" y="4402138"/>
            <a:ext cx="46037" cy="46037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923" name="Oval 371"/>
          <p:cNvSpPr>
            <a:spLocks noChangeArrowheads="1"/>
          </p:cNvSpPr>
          <p:nvPr/>
        </p:nvSpPr>
        <p:spPr bwMode="auto">
          <a:xfrm>
            <a:off x="3040063" y="4583113"/>
            <a:ext cx="46037" cy="46037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924" name="Oval 372"/>
          <p:cNvSpPr>
            <a:spLocks noChangeArrowheads="1"/>
          </p:cNvSpPr>
          <p:nvPr/>
        </p:nvSpPr>
        <p:spPr bwMode="auto">
          <a:xfrm>
            <a:off x="2752725" y="4467225"/>
            <a:ext cx="46038" cy="46038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925" name="Oval 373"/>
          <p:cNvSpPr>
            <a:spLocks noChangeArrowheads="1"/>
          </p:cNvSpPr>
          <p:nvPr/>
        </p:nvSpPr>
        <p:spPr bwMode="auto">
          <a:xfrm>
            <a:off x="2620963" y="4619625"/>
            <a:ext cx="46037" cy="46038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926" name="Oval 374"/>
          <p:cNvSpPr>
            <a:spLocks noChangeArrowheads="1"/>
          </p:cNvSpPr>
          <p:nvPr/>
        </p:nvSpPr>
        <p:spPr bwMode="auto">
          <a:xfrm>
            <a:off x="3268663" y="4591050"/>
            <a:ext cx="46037" cy="46038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927" name="Oval 375"/>
          <p:cNvSpPr>
            <a:spLocks noChangeArrowheads="1"/>
          </p:cNvSpPr>
          <p:nvPr/>
        </p:nvSpPr>
        <p:spPr bwMode="auto">
          <a:xfrm>
            <a:off x="2982913" y="4735513"/>
            <a:ext cx="46037" cy="46037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928" name="Oval 376"/>
          <p:cNvSpPr>
            <a:spLocks noChangeArrowheads="1"/>
          </p:cNvSpPr>
          <p:nvPr/>
        </p:nvSpPr>
        <p:spPr bwMode="auto">
          <a:xfrm>
            <a:off x="2590800" y="4400550"/>
            <a:ext cx="46038" cy="46038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929" name="Oval 377"/>
          <p:cNvSpPr>
            <a:spLocks noChangeArrowheads="1"/>
          </p:cNvSpPr>
          <p:nvPr/>
        </p:nvSpPr>
        <p:spPr bwMode="auto">
          <a:xfrm>
            <a:off x="2819400" y="4705350"/>
            <a:ext cx="46038" cy="46038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930" name="Oval 378"/>
          <p:cNvSpPr>
            <a:spLocks noChangeArrowheads="1"/>
          </p:cNvSpPr>
          <p:nvPr/>
        </p:nvSpPr>
        <p:spPr bwMode="auto">
          <a:xfrm>
            <a:off x="3154363" y="4621213"/>
            <a:ext cx="46037" cy="46037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3931" name="Picture 379" descr="mat nuoc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4324350"/>
            <a:ext cx="85725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932" name="Picture 380" descr="mat nuoc2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333875"/>
            <a:ext cx="80963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933" name="Picture 381" descr="mat nuoc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4171950"/>
            <a:ext cx="85725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934" name="Picture 382" descr="mat nuoc2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4167188"/>
            <a:ext cx="80963" cy="12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935" name="Picture 383" descr="mat nuoc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325" y="4176713"/>
            <a:ext cx="85725" cy="12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936" name="Picture 384" descr="mat nuoc2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763" y="4171950"/>
            <a:ext cx="80962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937" name="Picture 385" descr="mat nuoc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476750"/>
            <a:ext cx="85725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938" name="Picture 386" descr="mat nuoc2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25" y="4476750"/>
            <a:ext cx="80963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939" name="Picture 387" descr="mat nuoc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425" y="4400550"/>
            <a:ext cx="76200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940" name="Picture 388" descr="mat nuoc2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9863" y="4400550"/>
            <a:ext cx="74612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941" name="Picture 389" descr="mat nuoc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0" y="4090988"/>
            <a:ext cx="76200" cy="12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942" name="Picture 390" descr="mat nuoc2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188" y="4090988"/>
            <a:ext cx="74612" cy="12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943" name="Picture 391" descr="mat nuoc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4324350"/>
            <a:ext cx="76200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944" name="Picture 392" descr="mat nuoc2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9438" y="4324350"/>
            <a:ext cx="74612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392" name="Group 393"/>
          <p:cNvGrpSpPr>
            <a:grpSpLocks/>
          </p:cNvGrpSpPr>
          <p:nvPr/>
        </p:nvGrpSpPr>
        <p:grpSpPr bwMode="auto">
          <a:xfrm>
            <a:off x="2762250" y="3571875"/>
            <a:ext cx="352425" cy="190500"/>
            <a:chOff x="3084" y="2022"/>
            <a:chExt cx="222" cy="120"/>
          </a:xfrm>
        </p:grpSpPr>
        <p:grpSp>
          <p:nvGrpSpPr>
            <p:cNvPr id="14486" name="Group 394"/>
            <p:cNvGrpSpPr>
              <a:grpSpLocks/>
            </p:cNvGrpSpPr>
            <p:nvPr/>
          </p:nvGrpSpPr>
          <p:grpSpPr bwMode="auto">
            <a:xfrm>
              <a:off x="3084" y="2025"/>
              <a:ext cx="222" cy="117"/>
              <a:chOff x="3084" y="2217"/>
              <a:chExt cx="222" cy="117"/>
            </a:xfrm>
          </p:grpSpPr>
          <p:sp>
            <p:nvSpPr>
              <p:cNvPr id="23947" name="Arc 395"/>
              <p:cNvSpPr>
                <a:spLocks/>
              </p:cNvSpPr>
              <p:nvPr/>
            </p:nvSpPr>
            <p:spPr bwMode="auto">
              <a:xfrm flipV="1">
                <a:off x="3084" y="2259"/>
                <a:ext cx="222" cy="75"/>
              </a:xfrm>
              <a:custGeom>
                <a:avLst/>
                <a:gdLst>
                  <a:gd name="G0" fmla="+- 21599 0 0"/>
                  <a:gd name="G1" fmla="+- 21600 0 0"/>
                  <a:gd name="G2" fmla="+- 21600 0 0"/>
                  <a:gd name="T0" fmla="*/ 0 w 43199"/>
                  <a:gd name="T1" fmla="*/ 21383 h 22344"/>
                  <a:gd name="T2" fmla="*/ 43186 w 43199"/>
                  <a:gd name="T3" fmla="*/ 22344 h 22344"/>
                  <a:gd name="T4" fmla="*/ 21599 w 43199"/>
                  <a:gd name="T5" fmla="*/ 21600 h 223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9" h="22344" fill="none" extrusionOk="0">
                    <a:moveTo>
                      <a:pt x="0" y="21383"/>
                    </a:moveTo>
                    <a:cubicBezTo>
                      <a:pt x="119" y="9538"/>
                      <a:pt x="9754" y="-1"/>
                      <a:pt x="21599" y="0"/>
                    </a:cubicBezTo>
                    <a:cubicBezTo>
                      <a:pt x="33528" y="0"/>
                      <a:pt x="43199" y="9670"/>
                      <a:pt x="43199" y="21600"/>
                    </a:cubicBezTo>
                    <a:cubicBezTo>
                      <a:pt x="43199" y="21848"/>
                      <a:pt x="43194" y="22096"/>
                      <a:pt x="43186" y="22344"/>
                    </a:cubicBezTo>
                  </a:path>
                  <a:path w="43199" h="22344" stroke="0" extrusionOk="0">
                    <a:moveTo>
                      <a:pt x="0" y="21383"/>
                    </a:moveTo>
                    <a:cubicBezTo>
                      <a:pt x="119" y="9538"/>
                      <a:pt x="9754" y="-1"/>
                      <a:pt x="21599" y="0"/>
                    </a:cubicBezTo>
                    <a:cubicBezTo>
                      <a:pt x="33528" y="0"/>
                      <a:pt x="43199" y="9670"/>
                      <a:pt x="43199" y="21600"/>
                    </a:cubicBezTo>
                    <a:cubicBezTo>
                      <a:pt x="43199" y="21848"/>
                      <a:pt x="43194" y="22096"/>
                      <a:pt x="43186" y="22344"/>
                    </a:cubicBezTo>
                    <a:lnTo>
                      <a:pt x="21599" y="2160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FF"/>
                  </a:gs>
                  <a:gs pos="50000">
                    <a:schemeClr val="bg1"/>
                  </a:gs>
                  <a:gs pos="100000">
                    <a:srgbClr val="99CCFF"/>
                  </a:gs>
                </a:gsLst>
                <a:lin ang="0" scaled="1"/>
              </a:gradFill>
              <a:ln w="9525">
                <a:solidFill>
                  <a:srgbClr val="3399FF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4489" name="Arc 396"/>
              <p:cNvSpPr>
                <a:spLocks/>
              </p:cNvSpPr>
              <p:nvPr/>
            </p:nvSpPr>
            <p:spPr bwMode="auto">
              <a:xfrm flipV="1">
                <a:off x="3084" y="2235"/>
                <a:ext cx="222" cy="78"/>
              </a:xfrm>
              <a:custGeom>
                <a:avLst/>
                <a:gdLst>
                  <a:gd name="T0" fmla="*/ 0 w 43199"/>
                  <a:gd name="T1" fmla="*/ 0 h 23233"/>
                  <a:gd name="T2" fmla="*/ 1 w 43199"/>
                  <a:gd name="T3" fmla="*/ 0 h 23233"/>
                  <a:gd name="T4" fmla="*/ 1 w 43199"/>
                  <a:gd name="T5" fmla="*/ 0 h 2323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9" h="23233" fill="none" extrusionOk="0">
                    <a:moveTo>
                      <a:pt x="0" y="21383"/>
                    </a:moveTo>
                    <a:cubicBezTo>
                      <a:pt x="119" y="9538"/>
                      <a:pt x="9754" y="-1"/>
                      <a:pt x="21599" y="0"/>
                    </a:cubicBezTo>
                    <a:cubicBezTo>
                      <a:pt x="33528" y="0"/>
                      <a:pt x="43199" y="9670"/>
                      <a:pt x="43199" y="21600"/>
                    </a:cubicBezTo>
                    <a:cubicBezTo>
                      <a:pt x="43199" y="22144"/>
                      <a:pt x="43178" y="22689"/>
                      <a:pt x="43137" y="23233"/>
                    </a:cubicBezTo>
                  </a:path>
                  <a:path w="43199" h="23233" stroke="0" extrusionOk="0">
                    <a:moveTo>
                      <a:pt x="0" y="21383"/>
                    </a:moveTo>
                    <a:cubicBezTo>
                      <a:pt x="119" y="9538"/>
                      <a:pt x="9754" y="-1"/>
                      <a:pt x="21599" y="0"/>
                    </a:cubicBezTo>
                    <a:cubicBezTo>
                      <a:pt x="33528" y="0"/>
                      <a:pt x="43199" y="9670"/>
                      <a:pt x="43199" y="21600"/>
                    </a:cubicBezTo>
                    <a:cubicBezTo>
                      <a:pt x="43199" y="22144"/>
                      <a:pt x="43178" y="22689"/>
                      <a:pt x="43137" y="23233"/>
                    </a:cubicBezTo>
                    <a:lnTo>
                      <a:pt x="21599" y="21600"/>
                    </a:lnTo>
                    <a:lnTo>
                      <a:pt x="0" y="21383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3399FF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490" name="Arc 397"/>
              <p:cNvSpPr>
                <a:spLocks/>
              </p:cNvSpPr>
              <p:nvPr/>
            </p:nvSpPr>
            <p:spPr bwMode="auto">
              <a:xfrm flipV="1">
                <a:off x="3104" y="2227"/>
                <a:ext cx="184" cy="67"/>
              </a:xfrm>
              <a:custGeom>
                <a:avLst/>
                <a:gdLst>
                  <a:gd name="T0" fmla="*/ 0 w 43200"/>
                  <a:gd name="T1" fmla="*/ 0 h 23716"/>
                  <a:gd name="T2" fmla="*/ 1 w 43200"/>
                  <a:gd name="T3" fmla="*/ 0 h 23716"/>
                  <a:gd name="T4" fmla="*/ 0 w 43200"/>
                  <a:gd name="T5" fmla="*/ 0 h 23716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200" h="23716" fill="none" extrusionOk="0">
                    <a:moveTo>
                      <a:pt x="103" y="23716"/>
                    </a:moveTo>
                    <a:cubicBezTo>
                      <a:pt x="34" y="23012"/>
                      <a:pt x="0" y="22306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22187"/>
                      <a:pt x="43176" y="22775"/>
                      <a:pt x="43128" y="23361"/>
                    </a:cubicBezTo>
                  </a:path>
                  <a:path w="43200" h="23716" stroke="0" extrusionOk="0">
                    <a:moveTo>
                      <a:pt x="103" y="23716"/>
                    </a:moveTo>
                    <a:cubicBezTo>
                      <a:pt x="34" y="23012"/>
                      <a:pt x="0" y="22306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22187"/>
                      <a:pt x="43176" y="22775"/>
                      <a:pt x="43128" y="23361"/>
                    </a:cubicBezTo>
                    <a:lnTo>
                      <a:pt x="21600" y="21600"/>
                    </a:lnTo>
                    <a:lnTo>
                      <a:pt x="103" y="23716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762F00"/>
                  </a:gs>
                  <a:gs pos="50000">
                    <a:srgbClr val="FF6600"/>
                  </a:gs>
                  <a:gs pos="100000">
                    <a:srgbClr val="762F00"/>
                  </a:gs>
                </a:gsLst>
                <a:lin ang="0" scaled="1"/>
              </a:gradFill>
              <a:ln w="3175">
                <a:solidFill>
                  <a:srgbClr val="9900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491" name="Arc 398"/>
              <p:cNvSpPr>
                <a:spLocks/>
              </p:cNvSpPr>
              <p:nvPr/>
            </p:nvSpPr>
            <p:spPr bwMode="auto">
              <a:xfrm flipV="1">
                <a:off x="3105" y="2217"/>
                <a:ext cx="182" cy="60"/>
              </a:xfrm>
              <a:custGeom>
                <a:avLst/>
                <a:gdLst>
                  <a:gd name="T0" fmla="*/ 0 w 42623"/>
                  <a:gd name="T1" fmla="*/ 0 h 21600"/>
                  <a:gd name="T2" fmla="*/ 1 w 42623"/>
                  <a:gd name="T3" fmla="*/ 0 h 21600"/>
                  <a:gd name="T4" fmla="*/ 0 w 42623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2623" h="21600" fill="none" extrusionOk="0">
                    <a:moveTo>
                      <a:pt x="0" y="17799"/>
                    </a:moveTo>
                    <a:cubicBezTo>
                      <a:pt x="1841" y="7499"/>
                      <a:pt x="10799" y="-1"/>
                      <a:pt x="21263" y="0"/>
                    </a:cubicBezTo>
                    <a:cubicBezTo>
                      <a:pt x="31953" y="0"/>
                      <a:pt x="41035" y="7820"/>
                      <a:pt x="42623" y="18391"/>
                    </a:cubicBezTo>
                  </a:path>
                  <a:path w="42623" h="21600" stroke="0" extrusionOk="0">
                    <a:moveTo>
                      <a:pt x="0" y="17799"/>
                    </a:moveTo>
                    <a:cubicBezTo>
                      <a:pt x="1841" y="7499"/>
                      <a:pt x="10799" y="-1"/>
                      <a:pt x="21263" y="0"/>
                    </a:cubicBezTo>
                    <a:cubicBezTo>
                      <a:pt x="31953" y="0"/>
                      <a:pt x="41035" y="7820"/>
                      <a:pt x="42623" y="18391"/>
                    </a:cubicBezTo>
                    <a:lnTo>
                      <a:pt x="21263" y="21600"/>
                    </a:lnTo>
                    <a:lnTo>
                      <a:pt x="0" y="17799"/>
                    </a:lnTo>
                    <a:close/>
                  </a:path>
                </a:pathLst>
              </a:custGeom>
              <a:solidFill>
                <a:srgbClr val="FF6600"/>
              </a:solidFill>
              <a:ln w="3175">
                <a:solidFill>
                  <a:srgbClr val="9900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4487" name="Arc 399"/>
            <p:cNvSpPr>
              <a:spLocks/>
            </p:cNvSpPr>
            <p:nvPr/>
          </p:nvSpPr>
          <p:spPr bwMode="auto">
            <a:xfrm flipV="1">
              <a:off x="3140" y="2022"/>
              <a:ext cx="35" cy="12"/>
            </a:xfrm>
            <a:custGeom>
              <a:avLst/>
              <a:gdLst>
                <a:gd name="T0" fmla="*/ 0 w 42104"/>
                <a:gd name="T1" fmla="*/ 0 h 21600"/>
                <a:gd name="T2" fmla="*/ 0 w 42104"/>
                <a:gd name="T3" fmla="*/ 0 h 21600"/>
                <a:gd name="T4" fmla="*/ 0 w 42104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2104" h="21600" fill="none" extrusionOk="0">
                  <a:moveTo>
                    <a:pt x="0" y="16622"/>
                  </a:moveTo>
                  <a:cubicBezTo>
                    <a:pt x="2307" y="6879"/>
                    <a:pt x="11007" y="-1"/>
                    <a:pt x="21019" y="0"/>
                  </a:cubicBezTo>
                  <a:cubicBezTo>
                    <a:pt x="31142" y="0"/>
                    <a:pt x="39907" y="7030"/>
                    <a:pt x="42104" y="16912"/>
                  </a:cubicBezTo>
                </a:path>
                <a:path w="42104" h="21600" stroke="0" extrusionOk="0">
                  <a:moveTo>
                    <a:pt x="0" y="16622"/>
                  </a:moveTo>
                  <a:cubicBezTo>
                    <a:pt x="2307" y="6879"/>
                    <a:pt x="11007" y="-1"/>
                    <a:pt x="21019" y="0"/>
                  </a:cubicBezTo>
                  <a:cubicBezTo>
                    <a:pt x="31142" y="0"/>
                    <a:pt x="39907" y="7030"/>
                    <a:pt x="42104" y="16912"/>
                  </a:cubicBezTo>
                  <a:lnTo>
                    <a:pt x="21019" y="21600"/>
                  </a:lnTo>
                  <a:lnTo>
                    <a:pt x="0" y="16622"/>
                  </a:lnTo>
                  <a:close/>
                </a:path>
              </a:pathLst>
            </a:custGeom>
            <a:noFill/>
            <a:ln w="9525">
              <a:solidFill>
                <a:srgbClr val="4D4D4D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4393" name="Group 400"/>
          <p:cNvGrpSpPr>
            <a:grpSpLocks/>
          </p:cNvGrpSpPr>
          <p:nvPr/>
        </p:nvGrpSpPr>
        <p:grpSpPr bwMode="auto">
          <a:xfrm>
            <a:off x="1047750" y="5384800"/>
            <a:ext cx="274638" cy="206375"/>
            <a:chOff x="4224" y="1968"/>
            <a:chExt cx="144" cy="108"/>
          </a:xfrm>
        </p:grpSpPr>
        <p:sp>
          <p:nvSpPr>
            <p:cNvPr id="14484" name="Freeform 401"/>
            <p:cNvSpPr>
              <a:spLocks/>
            </p:cNvSpPr>
            <p:nvPr/>
          </p:nvSpPr>
          <p:spPr bwMode="auto">
            <a:xfrm>
              <a:off x="4224" y="1968"/>
              <a:ext cx="96" cy="96"/>
            </a:xfrm>
            <a:custGeom>
              <a:avLst/>
              <a:gdLst>
                <a:gd name="T0" fmla="*/ 0 w 336"/>
                <a:gd name="T1" fmla="*/ 15 h 240"/>
                <a:gd name="T2" fmla="*/ 8 w 336"/>
                <a:gd name="T3" fmla="*/ 0 h 240"/>
                <a:gd name="T4" fmla="*/ 27 w 336"/>
                <a:gd name="T5" fmla="*/ 15 h 240"/>
                <a:gd name="T6" fmla="*/ 16 w 336"/>
                <a:gd name="T7" fmla="*/ 38 h 240"/>
                <a:gd name="T8" fmla="*/ 4 w 336"/>
                <a:gd name="T9" fmla="*/ 31 h 240"/>
                <a:gd name="T10" fmla="*/ 0 w 336"/>
                <a:gd name="T11" fmla="*/ 15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7097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85" name="Freeform 402"/>
            <p:cNvSpPr>
              <a:spLocks/>
            </p:cNvSpPr>
            <p:nvPr/>
          </p:nvSpPr>
          <p:spPr bwMode="auto">
            <a:xfrm rot="7895004">
              <a:off x="4272" y="1980"/>
              <a:ext cx="96" cy="96"/>
            </a:xfrm>
            <a:custGeom>
              <a:avLst/>
              <a:gdLst>
                <a:gd name="T0" fmla="*/ 0 w 336"/>
                <a:gd name="T1" fmla="*/ 15 h 240"/>
                <a:gd name="T2" fmla="*/ 8 w 336"/>
                <a:gd name="T3" fmla="*/ 0 h 240"/>
                <a:gd name="T4" fmla="*/ 27 w 336"/>
                <a:gd name="T5" fmla="*/ 15 h 240"/>
                <a:gd name="T6" fmla="*/ 16 w 336"/>
                <a:gd name="T7" fmla="*/ 38 h 240"/>
                <a:gd name="T8" fmla="*/ 4 w 336"/>
                <a:gd name="T9" fmla="*/ 31 h 240"/>
                <a:gd name="T10" fmla="*/ 0 w 336"/>
                <a:gd name="T11" fmla="*/ 15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7097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394" name="Freeform 415"/>
          <p:cNvSpPr>
            <a:spLocks/>
          </p:cNvSpPr>
          <p:nvPr/>
        </p:nvSpPr>
        <p:spPr bwMode="auto">
          <a:xfrm>
            <a:off x="4276725" y="3810000"/>
            <a:ext cx="136525" cy="73025"/>
          </a:xfrm>
          <a:custGeom>
            <a:avLst/>
            <a:gdLst>
              <a:gd name="T0" fmla="*/ 124260504 w 120"/>
              <a:gd name="T1" fmla="*/ 0 h 66"/>
              <a:gd name="T2" fmla="*/ 0 w 120"/>
              <a:gd name="T3" fmla="*/ 58761890 h 66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20" h="66">
                <a:moveTo>
                  <a:pt x="96" y="0"/>
                </a:moveTo>
                <a:cubicBezTo>
                  <a:pt x="120" y="54"/>
                  <a:pt x="66" y="66"/>
                  <a:pt x="0" y="48"/>
                </a:cubicBezTo>
              </a:path>
            </a:pathLst>
          </a:custGeom>
          <a:noFill/>
          <a:ln w="1905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95" name="Freeform 416"/>
          <p:cNvSpPr>
            <a:spLocks/>
          </p:cNvSpPr>
          <p:nvPr/>
        </p:nvSpPr>
        <p:spPr bwMode="auto">
          <a:xfrm>
            <a:off x="4476750" y="3733800"/>
            <a:ext cx="136525" cy="73025"/>
          </a:xfrm>
          <a:custGeom>
            <a:avLst/>
            <a:gdLst>
              <a:gd name="T0" fmla="*/ 124260504 w 120"/>
              <a:gd name="T1" fmla="*/ 0 h 66"/>
              <a:gd name="T2" fmla="*/ 0 w 120"/>
              <a:gd name="T3" fmla="*/ 58761890 h 66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20" h="66">
                <a:moveTo>
                  <a:pt x="96" y="0"/>
                </a:moveTo>
                <a:cubicBezTo>
                  <a:pt x="120" y="54"/>
                  <a:pt x="66" y="66"/>
                  <a:pt x="0" y="48"/>
                </a:cubicBezTo>
              </a:path>
            </a:pathLst>
          </a:custGeom>
          <a:noFill/>
          <a:ln w="1905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3969" name="Group 417"/>
          <p:cNvGrpSpPr>
            <a:grpSpLocks/>
          </p:cNvGrpSpPr>
          <p:nvPr/>
        </p:nvGrpSpPr>
        <p:grpSpPr bwMode="auto">
          <a:xfrm>
            <a:off x="4229100" y="3514725"/>
            <a:ext cx="1104900" cy="904875"/>
            <a:chOff x="2952" y="1398"/>
            <a:chExt cx="696" cy="570"/>
          </a:xfrm>
        </p:grpSpPr>
        <p:sp>
          <p:nvSpPr>
            <p:cNvPr id="14473" name="Freeform 418"/>
            <p:cNvSpPr>
              <a:spLocks/>
            </p:cNvSpPr>
            <p:nvPr/>
          </p:nvSpPr>
          <p:spPr bwMode="auto">
            <a:xfrm>
              <a:off x="2952" y="1398"/>
              <a:ext cx="610" cy="505"/>
            </a:xfrm>
            <a:custGeom>
              <a:avLst/>
              <a:gdLst>
                <a:gd name="T0" fmla="*/ 229 w 610"/>
                <a:gd name="T1" fmla="*/ 274 h 505"/>
                <a:gd name="T2" fmla="*/ 191 w 610"/>
                <a:gd name="T3" fmla="*/ 267 h 505"/>
                <a:gd name="T4" fmla="*/ 151 w 610"/>
                <a:gd name="T5" fmla="*/ 251 h 505"/>
                <a:gd name="T6" fmla="*/ 105 w 610"/>
                <a:gd name="T7" fmla="*/ 220 h 505"/>
                <a:gd name="T8" fmla="*/ 68 w 610"/>
                <a:gd name="T9" fmla="*/ 226 h 505"/>
                <a:gd name="T10" fmla="*/ 88 w 610"/>
                <a:gd name="T11" fmla="*/ 259 h 505"/>
                <a:gd name="T12" fmla="*/ 123 w 610"/>
                <a:gd name="T13" fmla="*/ 312 h 505"/>
                <a:gd name="T14" fmla="*/ 175 w 610"/>
                <a:gd name="T15" fmla="*/ 343 h 505"/>
                <a:gd name="T16" fmla="*/ 249 w 610"/>
                <a:gd name="T17" fmla="*/ 385 h 505"/>
                <a:gd name="T18" fmla="*/ 305 w 610"/>
                <a:gd name="T19" fmla="*/ 399 h 505"/>
                <a:gd name="T20" fmla="*/ 335 w 610"/>
                <a:gd name="T21" fmla="*/ 411 h 505"/>
                <a:gd name="T22" fmla="*/ 371 w 610"/>
                <a:gd name="T23" fmla="*/ 421 h 505"/>
                <a:gd name="T24" fmla="*/ 398 w 610"/>
                <a:gd name="T25" fmla="*/ 433 h 505"/>
                <a:gd name="T26" fmla="*/ 435 w 610"/>
                <a:gd name="T27" fmla="*/ 459 h 505"/>
                <a:gd name="T28" fmla="*/ 462 w 610"/>
                <a:gd name="T29" fmla="*/ 483 h 505"/>
                <a:gd name="T30" fmla="*/ 494 w 610"/>
                <a:gd name="T31" fmla="*/ 500 h 505"/>
                <a:gd name="T32" fmla="*/ 506 w 610"/>
                <a:gd name="T33" fmla="*/ 490 h 505"/>
                <a:gd name="T34" fmla="*/ 516 w 610"/>
                <a:gd name="T35" fmla="*/ 448 h 505"/>
                <a:gd name="T36" fmla="*/ 550 w 610"/>
                <a:gd name="T37" fmla="*/ 404 h 505"/>
                <a:gd name="T38" fmla="*/ 581 w 610"/>
                <a:gd name="T39" fmla="*/ 354 h 505"/>
                <a:gd name="T40" fmla="*/ 595 w 610"/>
                <a:gd name="T41" fmla="*/ 325 h 505"/>
                <a:gd name="T42" fmla="*/ 573 w 610"/>
                <a:gd name="T43" fmla="*/ 304 h 505"/>
                <a:gd name="T44" fmla="*/ 541 w 610"/>
                <a:gd name="T45" fmla="*/ 291 h 505"/>
                <a:gd name="T46" fmla="*/ 522 w 610"/>
                <a:gd name="T47" fmla="*/ 278 h 505"/>
                <a:gd name="T48" fmla="*/ 477 w 610"/>
                <a:gd name="T49" fmla="*/ 190 h 505"/>
                <a:gd name="T50" fmla="*/ 441 w 610"/>
                <a:gd name="T51" fmla="*/ 125 h 505"/>
                <a:gd name="T52" fmla="*/ 414 w 610"/>
                <a:gd name="T53" fmla="*/ 91 h 505"/>
                <a:gd name="T54" fmla="*/ 394 w 610"/>
                <a:gd name="T55" fmla="*/ 55 h 505"/>
                <a:gd name="T56" fmla="*/ 373 w 610"/>
                <a:gd name="T57" fmla="*/ 39 h 505"/>
                <a:gd name="T58" fmla="*/ 337 w 610"/>
                <a:gd name="T59" fmla="*/ 27 h 505"/>
                <a:gd name="T60" fmla="*/ 300 w 610"/>
                <a:gd name="T61" fmla="*/ 17 h 505"/>
                <a:gd name="T62" fmla="*/ 252 w 610"/>
                <a:gd name="T63" fmla="*/ 16 h 505"/>
                <a:gd name="T64" fmla="*/ 206 w 610"/>
                <a:gd name="T65" fmla="*/ 11 h 505"/>
                <a:gd name="T66" fmla="*/ 189 w 610"/>
                <a:gd name="T67" fmla="*/ 6 h 505"/>
                <a:gd name="T68" fmla="*/ 146 w 610"/>
                <a:gd name="T69" fmla="*/ 3 h 505"/>
                <a:gd name="T70" fmla="*/ 98 w 610"/>
                <a:gd name="T71" fmla="*/ 6 h 505"/>
                <a:gd name="T72" fmla="*/ 54 w 610"/>
                <a:gd name="T73" fmla="*/ 5 h 505"/>
                <a:gd name="T74" fmla="*/ 12 w 610"/>
                <a:gd name="T75" fmla="*/ 0 h 505"/>
                <a:gd name="T76" fmla="*/ 2 w 610"/>
                <a:gd name="T77" fmla="*/ 26 h 505"/>
                <a:gd name="T78" fmla="*/ 24 w 610"/>
                <a:gd name="T79" fmla="*/ 44 h 505"/>
                <a:gd name="T80" fmla="*/ 72 w 610"/>
                <a:gd name="T81" fmla="*/ 54 h 505"/>
                <a:gd name="T82" fmla="*/ 122 w 610"/>
                <a:gd name="T83" fmla="*/ 71 h 505"/>
                <a:gd name="T84" fmla="*/ 159 w 610"/>
                <a:gd name="T85" fmla="*/ 72 h 505"/>
                <a:gd name="T86" fmla="*/ 195 w 610"/>
                <a:gd name="T87" fmla="*/ 101 h 505"/>
                <a:gd name="T88" fmla="*/ 228 w 610"/>
                <a:gd name="T89" fmla="*/ 125 h 505"/>
                <a:gd name="T90" fmla="*/ 248 w 610"/>
                <a:gd name="T91" fmla="*/ 149 h 505"/>
                <a:gd name="T92" fmla="*/ 267 w 610"/>
                <a:gd name="T93" fmla="*/ 175 h 505"/>
                <a:gd name="T94" fmla="*/ 274 w 610"/>
                <a:gd name="T95" fmla="*/ 200 h 505"/>
                <a:gd name="T96" fmla="*/ 275 w 610"/>
                <a:gd name="T97" fmla="*/ 241 h 50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610" h="505">
                  <a:moveTo>
                    <a:pt x="249" y="265"/>
                  </a:moveTo>
                  <a:lnTo>
                    <a:pt x="229" y="274"/>
                  </a:lnTo>
                  <a:lnTo>
                    <a:pt x="214" y="274"/>
                  </a:lnTo>
                  <a:lnTo>
                    <a:pt x="191" y="267"/>
                  </a:lnTo>
                  <a:lnTo>
                    <a:pt x="167" y="265"/>
                  </a:lnTo>
                  <a:lnTo>
                    <a:pt x="151" y="251"/>
                  </a:lnTo>
                  <a:lnTo>
                    <a:pt x="128" y="229"/>
                  </a:lnTo>
                  <a:lnTo>
                    <a:pt x="105" y="220"/>
                  </a:lnTo>
                  <a:lnTo>
                    <a:pt x="82" y="219"/>
                  </a:lnTo>
                  <a:lnTo>
                    <a:pt x="68" y="226"/>
                  </a:lnTo>
                  <a:lnTo>
                    <a:pt x="77" y="239"/>
                  </a:lnTo>
                  <a:lnTo>
                    <a:pt x="88" y="259"/>
                  </a:lnTo>
                  <a:lnTo>
                    <a:pt x="108" y="288"/>
                  </a:lnTo>
                  <a:lnTo>
                    <a:pt x="123" y="312"/>
                  </a:lnTo>
                  <a:lnTo>
                    <a:pt x="152" y="328"/>
                  </a:lnTo>
                  <a:lnTo>
                    <a:pt x="175" y="343"/>
                  </a:lnTo>
                  <a:lnTo>
                    <a:pt x="192" y="353"/>
                  </a:lnTo>
                  <a:lnTo>
                    <a:pt x="249" y="385"/>
                  </a:lnTo>
                  <a:lnTo>
                    <a:pt x="276" y="391"/>
                  </a:lnTo>
                  <a:lnTo>
                    <a:pt x="305" y="399"/>
                  </a:lnTo>
                  <a:lnTo>
                    <a:pt x="320" y="403"/>
                  </a:lnTo>
                  <a:lnTo>
                    <a:pt x="335" y="411"/>
                  </a:lnTo>
                  <a:lnTo>
                    <a:pt x="356" y="416"/>
                  </a:lnTo>
                  <a:lnTo>
                    <a:pt x="371" y="421"/>
                  </a:lnTo>
                  <a:lnTo>
                    <a:pt x="386" y="426"/>
                  </a:lnTo>
                  <a:lnTo>
                    <a:pt x="398" y="433"/>
                  </a:lnTo>
                  <a:lnTo>
                    <a:pt x="416" y="442"/>
                  </a:lnTo>
                  <a:lnTo>
                    <a:pt x="435" y="459"/>
                  </a:lnTo>
                  <a:lnTo>
                    <a:pt x="450" y="471"/>
                  </a:lnTo>
                  <a:lnTo>
                    <a:pt x="462" y="483"/>
                  </a:lnTo>
                  <a:lnTo>
                    <a:pt x="477" y="492"/>
                  </a:lnTo>
                  <a:lnTo>
                    <a:pt x="494" y="500"/>
                  </a:lnTo>
                  <a:lnTo>
                    <a:pt x="504" y="505"/>
                  </a:lnTo>
                  <a:lnTo>
                    <a:pt x="506" y="490"/>
                  </a:lnTo>
                  <a:lnTo>
                    <a:pt x="509" y="475"/>
                  </a:lnTo>
                  <a:lnTo>
                    <a:pt x="516" y="448"/>
                  </a:lnTo>
                  <a:lnTo>
                    <a:pt x="539" y="421"/>
                  </a:lnTo>
                  <a:lnTo>
                    <a:pt x="550" y="404"/>
                  </a:lnTo>
                  <a:lnTo>
                    <a:pt x="571" y="373"/>
                  </a:lnTo>
                  <a:lnTo>
                    <a:pt x="581" y="354"/>
                  </a:lnTo>
                  <a:lnTo>
                    <a:pt x="592" y="338"/>
                  </a:lnTo>
                  <a:lnTo>
                    <a:pt x="595" y="325"/>
                  </a:lnTo>
                  <a:lnTo>
                    <a:pt x="610" y="322"/>
                  </a:lnTo>
                  <a:lnTo>
                    <a:pt x="573" y="304"/>
                  </a:lnTo>
                  <a:lnTo>
                    <a:pt x="561" y="297"/>
                  </a:lnTo>
                  <a:lnTo>
                    <a:pt x="541" y="291"/>
                  </a:lnTo>
                  <a:lnTo>
                    <a:pt x="530" y="285"/>
                  </a:lnTo>
                  <a:lnTo>
                    <a:pt x="522" y="278"/>
                  </a:lnTo>
                  <a:lnTo>
                    <a:pt x="512" y="256"/>
                  </a:lnTo>
                  <a:lnTo>
                    <a:pt x="477" y="190"/>
                  </a:lnTo>
                  <a:lnTo>
                    <a:pt x="460" y="154"/>
                  </a:lnTo>
                  <a:lnTo>
                    <a:pt x="441" y="125"/>
                  </a:lnTo>
                  <a:lnTo>
                    <a:pt x="427" y="110"/>
                  </a:lnTo>
                  <a:lnTo>
                    <a:pt x="414" y="91"/>
                  </a:lnTo>
                  <a:lnTo>
                    <a:pt x="404" y="74"/>
                  </a:lnTo>
                  <a:lnTo>
                    <a:pt x="394" y="55"/>
                  </a:lnTo>
                  <a:lnTo>
                    <a:pt x="385" y="44"/>
                  </a:lnTo>
                  <a:lnTo>
                    <a:pt x="373" y="39"/>
                  </a:lnTo>
                  <a:lnTo>
                    <a:pt x="350" y="35"/>
                  </a:lnTo>
                  <a:lnTo>
                    <a:pt x="337" y="27"/>
                  </a:lnTo>
                  <a:lnTo>
                    <a:pt x="321" y="17"/>
                  </a:lnTo>
                  <a:lnTo>
                    <a:pt x="300" y="17"/>
                  </a:lnTo>
                  <a:lnTo>
                    <a:pt x="273" y="21"/>
                  </a:lnTo>
                  <a:lnTo>
                    <a:pt x="252" y="16"/>
                  </a:lnTo>
                  <a:lnTo>
                    <a:pt x="228" y="24"/>
                  </a:lnTo>
                  <a:lnTo>
                    <a:pt x="206" y="11"/>
                  </a:lnTo>
                  <a:lnTo>
                    <a:pt x="194" y="8"/>
                  </a:lnTo>
                  <a:lnTo>
                    <a:pt x="189" y="6"/>
                  </a:lnTo>
                  <a:lnTo>
                    <a:pt x="171" y="3"/>
                  </a:lnTo>
                  <a:lnTo>
                    <a:pt x="146" y="3"/>
                  </a:lnTo>
                  <a:lnTo>
                    <a:pt x="117" y="3"/>
                  </a:lnTo>
                  <a:lnTo>
                    <a:pt x="98" y="6"/>
                  </a:lnTo>
                  <a:lnTo>
                    <a:pt x="75" y="5"/>
                  </a:lnTo>
                  <a:lnTo>
                    <a:pt x="54" y="5"/>
                  </a:lnTo>
                  <a:lnTo>
                    <a:pt x="33" y="2"/>
                  </a:lnTo>
                  <a:lnTo>
                    <a:pt x="12" y="0"/>
                  </a:lnTo>
                  <a:lnTo>
                    <a:pt x="0" y="9"/>
                  </a:lnTo>
                  <a:lnTo>
                    <a:pt x="2" y="26"/>
                  </a:lnTo>
                  <a:lnTo>
                    <a:pt x="9" y="35"/>
                  </a:lnTo>
                  <a:lnTo>
                    <a:pt x="24" y="44"/>
                  </a:lnTo>
                  <a:lnTo>
                    <a:pt x="44" y="51"/>
                  </a:lnTo>
                  <a:lnTo>
                    <a:pt x="72" y="54"/>
                  </a:lnTo>
                  <a:lnTo>
                    <a:pt x="101" y="65"/>
                  </a:lnTo>
                  <a:lnTo>
                    <a:pt x="122" y="71"/>
                  </a:lnTo>
                  <a:lnTo>
                    <a:pt x="140" y="71"/>
                  </a:lnTo>
                  <a:lnTo>
                    <a:pt x="159" y="72"/>
                  </a:lnTo>
                  <a:lnTo>
                    <a:pt x="177" y="87"/>
                  </a:lnTo>
                  <a:lnTo>
                    <a:pt x="195" y="101"/>
                  </a:lnTo>
                  <a:lnTo>
                    <a:pt x="209" y="113"/>
                  </a:lnTo>
                  <a:lnTo>
                    <a:pt x="228" y="125"/>
                  </a:lnTo>
                  <a:lnTo>
                    <a:pt x="236" y="132"/>
                  </a:lnTo>
                  <a:lnTo>
                    <a:pt x="248" y="149"/>
                  </a:lnTo>
                  <a:lnTo>
                    <a:pt x="259" y="158"/>
                  </a:lnTo>
                  <a:lnTo>
                    <a:pt x="267" y="175"/>
                  </a:lnTo>
                  <a:lnTo>
                    <a:pt x="274" y="188"/>
                  </a:lnTo>
                  <a:lnTo>
                    <a:pt x="274" y="200"/>
                  </a:lnTo>
                  <a:lnTo>
                    <a:pt x="277" y="218"/>
                  </a:lnTo>
                  <a:lnTo>
                    <a:pt x="275" y="241"/>
                  </a:lnTo>
                  <a:lnTo>
                    <a:pt x="249" y="265"/>
                  </a:lnTo>
                  <a:close/>
                </a:path>
              </a:pathLst>
            </a:custGeom>
            <a:solidFill>
              <a:srgbClr val="FFBFB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74" name="Freeform 419"/>
            <p:cNvSpPr>
              <a:spLocks/>
            </p:cNvSpPr>
            <p:nvPr/>
          </p:nvSpPr>
          <p:spPr bwMode="auto">
            <a:xfrm>
              <a:off x="3140" y="1402"/>
              <a:ext cx="106" cy="58"/>
            </a:xfrm>
            <a:custGeom>
              <a:avLst/>
              <a:gdLst>
                <a:gd name="T0" fmla="*/ 0 w 106"/>
                <a:gd name="T1" fmla="*/ 0 h 58"/>
                <a:gd name="T2" fmla="*/ 53 w 106"/>
                <a:gd name="T3" fmla="*/ 28 h 58"/>
                <a:gd name="T4" fmla="*/ 106 w 106"/>
                <a:gd name="T5" fmla="*/ 58 h 5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6" h="58">
                  <a:moveTo>
                    <a:pt x="0" y="0"/>
                  </a:moveTo>
                  <a:lnTo>
                    <a:pt x="53" y="28"/>
                  </a:lnTo>
                  <a:lnTo>
                    <a:pt x="106" y="58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75" name="Freeform 420"/>
            <p:cNvSpPr>
              <a:spLocks/>
            </p:cNvSpPr>
            <p:nvPr/>
          </p:nvSpPr>
          <p:spPr bwMode="auto">
            <a:xfrm rot="-1242821">
              <a:off x="3037" y="1616"/>
              <a:ext cx="15" cy="48"/>
            </a:xfrm>
            <a:custGeom>
              <a:avLst/>
              <a:gdLst>
                <a:gd name="T0" fmla="*/ 1 w 70"/>
                <a:gd name="T1" fmla="*/ 0 h 169"/>
                <a:gd name="T2" fmla="*/ 2 w 70"/>
                <a:gd name="T3" fmla="*/ 4 h 169"/>
                <a:gd name="T4" fmla="*/ 3 w 70"/>
                <a:gd name="T5" fmla="*/ 7 h 169"/>
                <a:gd name="T6" fmla="*/ 3 w 70"/>
                <a:gd name="T7" fmla="*/ 9 h 169"/>
                <a:gd name="T8" fmla="*/ 3 w 70"/>
                <a:gd name="T9" fmla="*/ 11 h 169"/>
                <a:gd name="T10" fmla="*/ 1 w 70"/>
                <a:gd name="T11" fmla="*/ 13 h 169"/>
                <a:gd name="T12" fmla="*/ 0 w 70"/>
                <a:gd name="T13" fmla="*/ 14 h 1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0" h="169">
                  <a:moveTo>
                    <a:pt x="23" y="0"/>
                  </a:moveTo>
                  <a:lnTo>
                    <a:pt x="53" y="52"/>
                  </a:lnTo>
                  <a:lnTo>
                    <a:pt x="69" y="83"/>
                  </a:lnTo>
                  <a:lnTo>
                    <a:pt x="70" y="113"/>
                  </a:lnTo>
                  <a:lnTo>
                    <a:pt x="58" y="140"/>
                  </a:lnTo>
                  <a:lnTo>
                    <a:pt x="27" y="158"/>
                  </a:lnTo>
                  <a:lnTo>
                    <a:pt x="0" y="169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76" name="Freeform 421"/>
            <p:cNvSpPr>
              <a:spLocks/>
            </p:cNvSpPr>
            <p:nvPr/>
          </p:nvSpPr>
          <p:spPr bwMode="auto">
            <a:xfrm rot="-1448732">
              <a:off x="3112" y="1454"/>
              <a:ext cx="6" cy="17"/>
            </a:xfrm>
            <a:custGeom>
              <a:avLst/>
              <a:gdLst>
                <a:gd name="T0" fmla="*/ 6 w 6"/>
                <a:gd name="T1" fmla="*/ 0 h 17"/>
                <a:gd name="T2" fmla="*/ 2 w 6"/>
                <a:gd name="T3" fmla="*/ 9 h 17"/>
                <a:gd name="T4" fmla="*/ 0 w 6"/>
                <a:gd name="T5" fmla="*/ 17 h 1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" h="17">
                  <a:moveTo>
                    <a:pt x="6" y="0"/>
                  </a:moveTo>
                  <a:lnTo>
                    <a:pt x="2" y="9"/>
                  </a:lnTo>
                  <a:lnTo>
                    <a:pt x="0" y="17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77" name="Freeform 422"/>
            <p:cNvSpPr>
              <a:spLocks/>
            </p:cNvSpPr>
            <p:nvPr/>
          </p:nvSpPr>
          <p:spPr bwMode="auto">
            <a:xfrm rot="-996419">
              <a:off x="3023" y="1438"/>
              <a:ext cx="3" cy="14"/>
            </a:xfrm>
            <a:custGeom>
              <a:avLst/>
              <a:gdLst>
                <a:gd name="T0" fmla="*/ 3 w 3"/>
                <a:gd name="T1" fmla="*/ 0 h 14"/>
                <a:gd name="T2" fmla="*/ 0 w 3"/>
                <a:gd name="T3" fmla="*/ 7 h 14"/>
                <a:gd name="T4" fmla="*/ 0 w 3"/>
                <a:gd name="T5" fmla="*/ 14 h 1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" h="14">
                  <a:moveTo>
                    <a:pt x="3" y="0"/>
                  </a:moveTo>
                  <a:lnTo>
                    <a:pt x="0" y="7"/>
                  </a:lnTo>
                  <a:lnTo>
                    <a:pt x="0" y="14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4478" name="Group 423"/>
            <p:cNvGrpSpPr>
              <a:grpSpLocks/>
            </p:cNvGrpSpPr>
            <p:nvPr/>
          </p:nvGrpSpPr>
          <p:grpSpPr bwMode="auto">
            <a:xfrm rot="-9224892">
              <a:off x="3406" y="1698"/>
              <a:ext cx="242" cy="270"/>
              <a:chOff x="2457" y="2549"/>
              <a:chExt cx="557" cy="547"/>
            </a:xfrm>
          </p:grpSpPr>
          <p:sp>
            <p:nvSpPr>
              <p:cNvPr id="14482" name="Freeform 424"/>
              <p:cNvSpPr>
                <a:spLocks/>
              </p:cNvSpPr>
              <p:nvPr/>
            </p:nvSpPr>
            <p:spPr bwMode="auto">
              <a:xfrm>
                <a:off x="2457" y="2549"/>
                <a:ext cx="557" cy="547"/>
              </a:xfrm>
              <a:custGeom>
                <a:avLst/>
                <a:gdLst>
                  <a:gd name="T0" fmla="*/ 279 w 1112"/>
                  <a:gd name="T1" fmla="*/ 35 h 1094"/>
                  <a:gd name="T2" fmla="*/ 265 w 1112"/>
                  <a:gd name="T3" fmla="*/ 68 h 1094"/>
                  <a:gd name="T4" fmla="*/ 255 w 1112"/>
                  <a:gd name="T5" fmla="*/ 94 h 1094"/>
                  <a:gd name="T6" fmla="*/ 243 w 1112"/>
                  <a:gd name="T7" fmla="*/ 119 h 1094"/>
                  <a:gd name="T8" fmla="*/ 236 w 1112"/>
                  <a:gd name="T9" fmla="*/ 147 h 1094"/>
                  <a:gd name="T10" fmla="*/ 232 w 1112"/>
                  <a:gd name="T11" fmla="*/ 176 h 1094"/>
                  <a:gd name="T12" fmla="*/ 227 w 1112"/>
                  <a:gd name="T13" fmla="*/ 204 h 1094"/>
                  <a:gd name="T14" fmla="*/ 227 w 1112"/>
                  <a:gd name="T15" fmla="*/ 229 h 1094"/>
                  <a:gd name="T16" fmla="*/ 227 w 1112"/>
                  <a:gd name="T17" fmla="*/ 251 h 1094"/>
                  <a:gd name="T18" fmla="*/ 227 w 1112"/>
                  <a:gd name="T19" fmla="*/ 260 h 1094"/>
                  <a:gd name="T20" fmla="*/ 61 w 1112"/>
                  <a:gd name="T21" fmla="*/ 274 h 1094"/>
                  <a:gd name="T22" fmla="*/ 33 w 1112"/>
                  <a:gd name="T23" fmla="*/ 112 h 1094"/>
                  <a:gd name="T24" fmla="*/ 7 w 1112"/>
                  <a:gd name="T25" fmla="*/ 17 h 1094"/>
                  <a:gd name="T26" fmla="*/ 0 w 1112"/>
                  <a:gd name="T27" fmla="*/ 0 h 1094"/>
                  <a:gd name="T28" fmla="*/ 105 w 1112"/>
                  <a:gd name="T29" fmla="*/ 19 h 1094"/>
                  <a:gd name="T30" fmla="*/ 192 w 1112"/>
                  <a:gd name="T31" fmla="*/ 26 h 1094"/>
                  <a:gd name="T32" fmla="*/ 248 w 1112"/>
                  <a:gd name="T33" fmla="*/ 26 h 1094"/>
                  <a:gd name="T34" fmla="*/ 279 w 1112"/>
                  <a:gd name="T35" fmla="*/ 35 h 109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112" h="1094">
                    <a:moveTo>
                      <a:pt x="1112" y="140"/>
                    </a:moveTo>
                    <a:lnTo>
                      <a:pt x="1056" y="271"/>
                    </a:lnTo>
                    <a:lnTo>
                      <a:pt x="1017" y="373"/>
                    </a:lnTo>
                    <a:lnTo>
                      <a:pt x="971" y="476"/>
                    </a:lnTo>
                    <a:lnTo>
                      <a:pt x="943" y="588"/>
                    </a:lnTo>
                    <a:lnTo>
                      <a:pt x="924" y="702"/>
                    </a:lnTo>
                    <a:lnTo>
                      <a:pt x="905" y="814"/>
                    </a:lnTo>
                    <a:lnTo>
                      <a:pt x="905" y="916"/>
                    </a:lnTo>
                    <a:lnTo>
                      <a:pt x="905" y="1001"/>
                    </a:lnTo>
                    <a:lnTo>
                      <a:pt x="905" y="1038"/>
                    </a:lnTo>
                    <a:lnTo>
                      <a:pt x="242" y="1094"/>
                    </a:lnTo>
                    <a:lnTo>
                      <a:pt x="130" y="448"/>
                    </a:lnTo>
                    <a:lnTo>
                      <a:pt x="28" y="65"/>
                    </a:lnTo>
                    <a:lnTo>
                      <a:pt x="0" y="0"/>
                    </a:lnTo>
                    <a:lnTo>
                      <a:pt x="420" y="75"/>
                    </a:lnTo>
                    <a:lnTo>
                      <a:pt x="765" y="103"/>
                    </a:lnTo>
                    <a:lnTo>
                      <a:pt x="989" y="103"/>
                    </a:lnTo>
                    <a:lnTo>
                      <a:pt x="1112" y="140"/>
                    </a:lnTo>
                    <a:close/>
                  </a:path>
                </a:pathLst>
              </a:custGeom>
              <a:solidFill>
                <a:srgbClr val="5F7FFF"/>
              </a:soli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3" name="Oval 425"/>
              <p:cNvSpPr>
                <a:spLocks noChangeArrowheads="1"/>
              </p:cNvSpPr>
              <p:nvPr/>
            </p:nvSpPr>
            <p:spPr bwMode="auto">
              <a:xfrm>
                <a:off x="2793" y="2961"/>
                <a:ext cx="61" cy="7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4479" name="Freeform 426"/>
            <p:cNvSpPr>
              <a:spLocks/>
            </p:cNvSpPr>
            <p:nvPr/>
          </p:nvSpPr>
          <p:spPr bwMode="auto">
            <a:xfrm rot="-5887819">
              <a:off x="3109" y="1667"/>
              <a:ext cx="13" cy="9"/>
            </a:xfrm>
            <a:custGeom>
              <a:avLst/>
              <a:gdLst>
                <a:gd name="T0" fmla="*/ 3 w 55"/>
                <a:gd name="T1" fmla="*/ 2 h 33"/>
                <a:gd name="T2" fmla="*/ 1 w 55"/>
                <a:gd name="T3" fmla="*/ 2 h 33"/>
                <a:gd name="T4" fmla="*/ 0 w 55"/>
                <a:gd name="T5" fmla="*/ 1 h 33"/>
                <a:gd name="T6" fmla="*/ 0 w 55"/>
                <a:gd name="T7" fmla="*/ 0 h 3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5" h="33">
                  <a:moveTo>
                    <a:pt x="55" y="33"/>
                  </a:moveTo>
                  <a:lnTo>
                    <a:pt x="26" y="22"/>
                  </a:lnTo>
                  <a:lnTo>
                    <a:pt x="7" y="8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80" name="Freeform 427"/>
            <p:cNvSpPr>
              <a:spLocks/>
            </p:cNvSpPr>
            <p:nvPr/>
          </p:nvSpPr>
          <p:spPr bwMode="auto">
            <a:xfrm rot="-487818">
              <a:off x="3226" y="1413"/>
              <a:ext cx="47" cy="29"/>
            </a:xfrm>
            <a:custGeom>
              <a:avLst/>
              <a:gdLst>
                <a:gd name="T0" fmla="*/ 0 w 53"/>
                <a:gd name="T1" fmla="*/ 0 h 34"/>
                <a:gd name="T2" fmla="*/ 13 w 53"/>
                <a:gd name="T3" fmla="*/ 6 h 34"/>
                <a:gd name="T4" fmla="*/ 42 w 53"/>
                <a:gd name="T5" fmla="*/ 25 h 3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3" h="34">
                  <a:moveTo>
                    <a:pt x="0" y="0"/>
                  </a:moveTo>
                  <a:lnTo>
                    <a:pt x="17" y="8"/>
                  </a:lnTo>
                  <a:lnTo>
                    <a:pt x="53" y="34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81" name="Freeform 428"/>
            <p:cNvSpPr>
              <a:spLocks/>
            </p:cNvSpPr>
            <p:nvPr/>
          </p:nvSpPr>
          <p:spPr bwMode="auto">
            <a:xfrm>
              <a:off x="2956" y="1405"/>
              <a:ext cx="40" cy="7"/>
            </a:xfrm>
            <a:custGeom>
              <a:avLst/>
              <a:gdLst>
                <a:gd name="T0" fmla="*/ 0 w 40"/>
                <a:gd name="T1" fmla="*/ 4 h 7"/>
                <a:gd name="T2" fmla="*/ 16 w 40"/>
                <a:gd name="T3" fmla="*/ 6 h 7"/>
                <a:gd name="T4" fmla="*/ 25 w 40"/>
                <a:gd name="T5" fmla="*/ 7 h 7"/>
                <a:gd name="T6" fmla="*/ 33 w 40"/>
                <a:gd name="T7" fmla="*/ 5 h 7"/>
                <a:gd name="T8" fmla="*/ 40 w 40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0" h="7">
                  <a:moveTo>
                    <a:pt x="0" y="4"/>
                  </a:moveTo>
                  <a:lnTo>
                    <a:pt x="16" y="6"/>
                  </a:lnTo>
                  <a:lnTo>
                    <a:pt x="25" y="7"/>
                  </a:lnTo>
                  <a:lnTo>
                    <a:pt x="33" y="5"/>
                  </a:lnTo>
                  <a:lnTo>
                    <a:pt x="4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3984" name="Group 432"/>
          <p:cNvGrpSpPr>
            <a:grpSpLocks/>
          </p:cNvGrpSpPr>
          <p:nvPr/>
        </p:nvGrpSpPr>
        <p:grpSpPr bwMode="auto">
          <a:xfrm>
            <a:off x="6538913" y="3200400"/>
            <a:ext cx="2101850" cy="2755900"/>
            <a:chOff x="3657" y="1056"/>
            <a:chExt cx="1774" cy="2760"/>
          </a:xfrm>
        </p:grpSpPr>
        <p:pic>
          <p:nvPicPr>
            <p:cNvPr id="14471" name="Picture 433" descr="celsius_face_s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2" y="1056"/>
              <a:ext cx="1398" cy="1872"/>
            </a:xfrm>
            <a:prstGeom prst="rect">
              <a:avLst/>
            </a:prstGeom>
            <a:noFill/>
            <a:ln w="12700">
              <a:solidFill>
                <a:srgbClr val="00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472" name="Text Box 434"/>
            <p:cNvSpPr txBox="1">
              <a:spLocks noChangeArrowheads="1"/>
            </p:cNvSpPr>
            <p:nvPr/>
          </p:nvSpPr>
          <p:spPr bwMode="auto">
            <a:xfrm>
              <a:off x="3657" y="2992"/>
              <a:ext cx="1774" cy="8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b="1">
                  <a:solidFill>
                    <a:srgbClr val="009900"/>
                  </a:solidFill>
                  <a:latin typeface="VietSpell" pitchFamily="2" charset="0"/>
                </a:rPr>
                <a:t>Anders Celsius</a:t>
              </a:r>
            </a:p>
            <a:p>
              <a:pPr algn="ctr"/>
              <a:r>
                <a:rPr lang="en-US" b="1">
                  <a:solidFill>
                    <a:srgbClr val="009900"/>
                  </a:solidFill>
                  <a:latin typeface="VietSpell" pitchFamily="2" charset="0"/>
                </a:rPr>
                <a:t>(1701-1744)</a:t>
              </a:r>
            </a:p>
          </p:txBody>
        </p:sp>
      </p:grpSp>
      <p:sp>
        <p:nvSpPr>
          <p:cNvPr id="23987" name="Text Box 435"/>
          <p:cNvSpPr txBox="1">
            <a:spLocks noChangeArrowheads="1"/>
          </p:cNvSpPr>
          <p:nvPr/>
        </p:nvSpPr>
        <p:spPr bwMode="auto">
          <a:xfrm>
            <a:off x="1524000" y="1219200"/>
            <a:ext cx="838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1">
                <a:solidFill>
                  <a:srgbClr val="FF0000"/>
                </a:solidFill>
              </a:rPr>
              <a:t>100</a:t>
            </a:r>
            <a:r>
              <a:rPr lang="en-US" sz="1600" b="1" baseline="30000">
                <a:solidFill>
                  <a:srgbClr val="FF0000"/>
                </a:solidFill>
              </a:rPr>
              <a:t>o</a:t>
            </a:r>
            <a:r>
              <a:rPr lang="en-US" sz="1600" b="1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23988" name="Line 436"/>
          <p:cNvSpPr>
            <a:spLocks noChangeShapeType="1"/>
          </p:cNvSpPr>
          <p:nvPr/>
        </p:nvSpPr>
        <p:spPr bwMode="auto">
          <a:xfrm>
            <a:off x="1371600" y="1524000"/>
            <a:ext cx="228600" cy="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989" name="Line 437"/>
          <p:cNvSpPr>
            <a:spLocks noChangeShapeType="1"/>
          </p:cNvSpPr>
          <p:nvPr/>
        </p:nvSpPr>
        <p:spPr bwMode="auto">
          <a:xfrm>
            <a:off x="1371600" y="3429000"/>
            <a:ext cx="228600" cy="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991" name="Text Box 439"/>
          <p:cNvSpPr txBox="1">
            <a:spLocks noChangeArrowheads="1"/>
          </p:cNvSpPr>
          <p:nvPr/>
        </p:nvSpPr>
        <p:spPr bwMode="auto">
          <a:xfrm>
            <a:off x="1600200" y="3397250"/>
            <a:ext cx="838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1">
                <a:solidFill>
                  <a:srgbClr val="FF0000"/>
                </a:solidFill>
              </a:rPr>
              <a:t>0</a:t>
            </a:r>
            <a:r>
              <a:rPr lang="en-US" sz="1600" b="1" baseline="30000">
                <a:solidFill>
                  <a:srgbClr val="FF0000"/>
                </a:solidFill>
              </a:rPr>
              <a:t>o</a:t>
            </a:r>
            <a:r>
              <a:rPr lang="en-US" sz="1600" b="1">
                <a:solidFill>
                  <a:srgbClr val="FF0000"/>
                </a:solidFill>
              </a:rPr>
              <a:t>C</a:t>
            </a:r>
          </a:p>
        </p:txBody>
      </p:sp>
      <p:grpSp>
        <p:nvGrpSpPr>
          <p:cNvPr id="24125" name="Group 573"/>
          <p:cNvGrpSpPr>
            <a:grpSpLocks/>
          </p:cNvGrpSpPr>
          <p:nvPr/>
        </p:nvGrpSpPr>
        <p:grpSpPr bwMode="auto">
          <a:xfrm>
            <a:off x="1447800" y="1524000"/>
            <a:ext cx="381000" cy="1905000"/>
            <a:chOff x="3312" y="1344"/>
            <a:chExt cx="48" cy="960"/>
          </a:xfrm>
        </p:grpSpPr>
        <p:grpSp>
          <p:nvGrpSpPr>
            <p:cNvPr id="14405" name="Group 507"/>
            <p:cNvGrpSpPr>
              <a:grpSpLocks/>
            </p:cNvGrpSpPr>
            <p:nvPr/>
          </p:nvGrpSpPr>
          <p:grpSpPr bwMode="auto">
            <a:xfrm rot="5400000">
              <a:off x="3144" y="1512"/>
              <a:ext cx="384" cy="48"/>
              <a:chOff x="1980" y="1752"/>
              <a:chExt cx="3200" cy="240"/>
            </a:xfrm>
          </p:grpSpPr>
          <p:sp>
            <p:nvSpPr>
              <p:cNvPr id="14450" name="Line 508"/>
              <p:cNvSpPr>
                <a:spLocks noChangeShapeType="1"/>
              </p:cNvSpPr>
              <p:nvPr/>
            </p:nvSpPr>
            <p:spPr bwMode="auto">
              <a:xfrm>
                <a:off x="1980" y="1752"/>
                <a:ext cx="0" cy="2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1" name="Line 509"/>
              <p:cNvSpPr>
                <a:spLocks noChangeShapeType="1"/>
              </p:cNvSpPr>
              <p:nvPr/>
            </p:nvSpPr>
            <p:spPr bwMode="auto">
              <a:xfrm>
                <a:off x="214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2" name="Line 510"/>
              <p:cNvSpPr>
                <a:spLocks noChangeShapeType="1"/>
              </p:cNvSpPr>
              <p:nvPr/>
            </p:nvSpPr>
            <p:spPr bwMode="auto">
              <a:xfrm>
                <a:off x="230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3" name="Line 511"/>
              <p:cNvSpPr>
                <a:spLocks noChangeShapeType="1"/>
              </p:cNvSpPr>
              <p:nvPr/>
            </p:nvSpPr>
            <p:spPr bwMode="auto">
              <a:xfrm>
                <a:off x="246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4" name="Line 512"/>
              <p:cNvSpPr>
                <a:spLocks noChangeShapeType="1"/>
              </p:cNvSpPr>
              <p:nvPr/>
            </p:nvSpPr>
            <p:spPr bwMode="auto">
              <a:xfrm>
                <a:off x="262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5" name="Line 513"/>
              <p:cNvSpPr>
                <a:spLocks noChangeShapeType="1"/>
              </p:cNvSpPr>
              <p:nvPr/>
            </p:nvSpPr>
            <p:spPr bwMode="auto">
              <a:xfrm>
                <a:off x="2780" y="1812"/>
                <a:ext cx="0" cy="1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6" name="Line 514"/>
              <p:cNvSpPr>
                <a:spLocks noChangeShapeType="1"/>
              </p:cNvSpPr>
              <p:nvPr/>
            </p:nvSpPr>
            <p:spPr bwMode="auto">
              <a:xfrm>
                <a:off x="294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7" name="Line 515"/>
              <p:cNvSpPr>
                <a:spLocks noChangeShapeType="1"/>
              </p:cNvSpPr>
              <p:nvPr/>
            </p:nvSpPr>
            <p:spPr bwMode="auto">
              <a:xfrm>
                <a:off x="310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8" name="Line 516"/>
              <p:cNvSpPr>
                <a:spLocks noChangeShapeType="1"/>
              </p:cNvSpPr>
              <p:nvPr/>
            </p:nvSpPr>
            <p:spPr bwMode="auto">
              <a:xfrm>
                <a:off x="326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9" name="Line 517"/>
              <p:cNvSpPr>
                <a:spLocks noChangeShapeType="1"/>
              </p:cNvSpPr>
              <p:nvPr/>
            </p:nvSpPr>
            <p:spPr bwMode="auto">
              <a:xfrm>
                <a:off x="342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0" name="Line 518"/>
              <p:cNvSpPr>
                <a:spLocks noChangeShapeType="1"/>
              </p:cNvSpPr>
              <p:nvPr/>
            </p:nvSpPr>
            <p:spPr bwMode="auto">
              <a:xfrm>
                <a:off x="3580" y="1752"/>
                <a:ext cx="0" cy="2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1" name="Line 519"/>
              <p:cNvSpPr>
                <a:spLocks noChangeShapeType="1"/>
              </p:cNvSpPr>
              <p:nvPr/>
            </p:nvSpPr>
            <p:spPr bwMode="auto">
              <a:xfrm>
                <a:off x="374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2" name="Line 520"/>
              <p:cNvSpPr>
                <a:spLocks noChangeShapeType="1"/>
              </p:cNvSpPr>
              <p:nvPr/>
            </p:nvSpPr>
            <p:spPr bwMode="auto">
              <a:xfrm>
                <a:off x="390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3" name="Line 521"/>
              <p:cNvSpPr>
                <a:spLocks noChangeShapeType="1"/>
              </p:cNvSpPr>
              <p:nvPr/>
            </p:nvSpPr>
            <p:spPr bwMode="auto">
              <a:xfrm>
                <a:off x="406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4" name="Line 522"/>
              <p:cNvSpPr>
                <a:spLocks noChangeShapeType="1"/>
              </p:cNvSpPr>
              <p:nvPr/>
            </p:nvSpPr>
            <p:spPr bwMode="auto">
              <a:xfrm>
                <a:off x="422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5" name="Line 523"/>
              <p:cNvSpPr>
                <a:spLocks noChangeShapeType="1"/>
              </p:cNvSpPr>
              <p:nvPr/>
            </p:nvSpPr>
            <p:spPr bwMode="auto">
              <a:xfrm>
                <a:off x="4380" y="1812"/>
                <a:ext cx="0" cy="1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6" name="Line 524"/>
              <p:cNvSpPr>
                <a:spLocks noChangeShapeType="1"/>
              </p:cNvSpPr>
              <p:nvPr/>
            </p:nvSpPr>
            <p:spPr bwMode="auto">
              <a:xfrm>
                <a:off x="454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7" name="Line 525"/>
              <p:cNvSpPr>
                <a:spLocks noChangeShapeType="1"/>
              </p:cNvSpPr>
              <p:nvPr/>
            </p:nvSpPr>
            <p:spPr bwMode="auto">
              <a:xfrm>
                <a:off x="470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8" name="Line 526"/>
              <p:cNvSpPr>
                <a:spLocks noChangeShapeType="1"/>
              </p:cNvSpPr>
              <p:nvPr/>
            </p:nvSpPr>
            <p:spPr bwMode="auto">
              <a:xfrm>
                <a:off x="486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9" name="Line 527"/>
              <p:cNvSpPr>
                <a:spLocks noChangeShapeType="1"/>
              </p:cNvSpPr>
              <p:nvPr/>
            </p:nvSpPr>
            <p:spPr bwMode="auto">
              <a:xfrm>
                <a:off x="502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0" name="Line 528"/>
              <p:cNvSpPr>
                <a:spLocks noChangeShapeType="1"/>
              </p:cNvSpPr>
              <p:nvPr/>
            </p:nvSpPr>
            <p:spPr bwMode="auto">
              <a:xfrm>
                <a:off x="5180" y="1752"/>
                <a:ext cx="0" cy="2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4406" name="Group 529"/>
            <p:cNvGrpSpPr>
              <a:grpSpLocks/>
            </p:cNvGrpSpPr>
            <p:nvPr/>
          </p:nvGrpSpPr>
          <p:grpSpPr bwMode="auto">
            <a:xfrm rot="5400000">
              <a:off x="3144" y="1896"/>
              <a:ext cx="384" cy="48"/>
              <a:chOff x="1980" y="1752"/>
              <a:chExt cx="3200" cy="240"/>
            </a:xfrm>
          </p:grpSpPr>
          <p:sp>
            <p:nvSpPr>
              <p:cNvPr id="14429" name="Line 530"/>
              <p:cNvSpPr>
                <a:spLocks noChangeShapeType="1"/>
              </p:cNvSpPr>
              <p:nvPr/>
            </p:nvSpPr>
            <p:spPr bwMode="auto">
              <a:xfrm>
                <a:off x="1980" y="1752"/>
                <a:ext cx="0" cy="2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0" name="Line 531"/>
              <p:cNvSpPr>
                <a:spLocks noChangeShapeType="1"/>
              </p:cNvSpPr>
              <p:nvPr/>
            </p:nvSpPr>
            <p:spPr bwMode="auto">
              <a:xfrm>
                <a:off x="214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1" name="Line 532"/>
              <p:cNvSpPr>
                <a:spLocks noChangeShapeType="1"/>
              </p:cNvSpPr>
              <p:nvPr/>
            </p:nvSpPr>
            <p:spPr bwMode="auto">
              <a:xfrm>
                <a:off x="230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2" name="Line 533"/>
              <p:cNvSpPr>
                <a:spLocks noChangeShapeType="1"/>
              </p:cNvSpPr>
              <p:nvPr/>
            </p:nvSpPr>
            <p:spPr bwMode="auto">
              <a:xfrm>
                <a:off x="246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3" name="Line 534"/>
              <p:cNvSpPr>
                <a:spLocks noChangeShapeType="1"/>
              </p:cNvSpPr>
              <p:nvPr/>
            </p:nvSpPr>
            <p:spPr bwMode="auto">
              <a:xfrm>
                <a:off x="262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4" name="Line 535"/>
              <p:cNvSpPr>
                <a:spLocks noChangeShapeType="1"/>
              </p:cNvSpPr>
              <p:nvPr/>
            </p:nvSpPr>
            <p:spPr bwMode="auto">
              <a:xfrm>
                <a:off x="2780" y="1812"/>
                <a:ext cx="0" cy="1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5" name="Line 536"/>
              <p:cNvSpPr>
                <a:spLocks noChangeShapeType="1"/>
              </p:cNvSpPr>
              <p:nvPr/>
            </p:nvSpPr>
            <p:spPr bwMode="auto">
              <a:xfrm>
                <a:off x="294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6" name="Line 537"/>
              <p:cNvSpPr>
                <a:spLocks noChangeShapeType="1"/>
              </p:cNvSpPr>
              <p:nvPr/>
            </p:nvSpPr>
            <p:spPr bwMode="auto">
              <a:xfrm>
                <a:off x="310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7" name="Line 538"/>
              <p:cNvSpPr>
                <a:spLocks noChangeShapeType="1"/>
              </p:cNvSpPr>
              <p:nvPr/>
            </p:nvSpPr>
            <p:spPr bwMode="auto">
              <a:xfrm>
                <a:off x="326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8" name="Line 539"/>
              <p:cNvSpPr>
                <a:spLocks noChangeShapeType="1"/>
              </p:cNvSpPr>
              <p:nvPr/>
            </p:nvSpPr>
            <p:spPr bwMode="auto">
              <a:xfrm>
                <a:off x="342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9" name="Line 540"/>
              <p:cNvSpPr>
                <a:spLocks noChangeShapeType="1"/>
              </p:cNvSpPr>
              <p:nvPr/>
            </p:nvSpPr>
            <p:spPr bwMode="auto">
              <a:xfrm>
                <a:off x="3580" y="1752"/>
                <a:ext cx="0" cy="2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0" name="Line 541"/>
              <p:cNvSpPr>
                <a:spLocks noChangeShapeType="1"/>
              </p:cNvSpPr>
              <p:nvPr/>
            </p:nvSpPr>
            <p:spPr bwMode="auto">
              <a:xfrm>
                <a:off x="374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1" name="Line 542"/>
              <p:cNvSpPr>
                <a:spLocks noChangeShapeType="1"/>
              </p:cNvSpPr>
              <p:nvPr/>
            </p:nvSpPr>
            <p:spPr bwMode="auto">
              <a:xfrm>
                <a:off x="390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2" name="Line 543"/>
              <p:cNvSpPr>
                <a:spLocks noChangeShapeType="1"/>
              </p:cNvSpPr>
              <p:nvPr/>
            </p:nvSpPr>
            <p:spPr bwMode="auto">
              <a:xfrm>
                <a:off x="406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3" name="Line 544"/>
              <p:cNvSpPr>
                <a:spLocks noChangeShapeType="1"/>
              </p:cNvSpPr>
              <p:nvPr/>
            </p:nvSpPr>
            <p:spPr bwMode="auto">
              <a:xfrm>
                <a:off x="422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4" name="Line 545"/>
              <p:cNvSpPr>
                <a:spLocks noChangeShapeType="1"/>
              </p:cNvSpPr>
              <p:nvPr/>
            </p:nvSpPr>
            <p:spPr bwMode="auto">
              <a:xfrm>
                <a:off x="4380" y="1812"/>
                <a:ext cx="0" cy="1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5" name="Line 546"/>
              <p:cNvSpPr>
                <a:spLocks noChangeShapeType="1"/>
              </p:cNvSpPr>
              <p:nvPr/>
            </p:nvSpPr>
            <p:spPr bwMode="auto">
              <a:xfrm>
                <a:off x="454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6" name="Line 547"/>
              <p:cNvSpPr>
                <a:spLocks noChangeShapeType="1"/>
              </p:cNvSpPr>
              <p:nvPr/>
            </p:nvSpPr>
            <p:spPr bwMode="auto">
              <a:xfrm>
                <a:off x="470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7" name="Line 548"/>
              <p:cNvSpPr>
                <a:spLocks noChangeShapeType="1"/>
              </p:cNvSpPr>
              <p:nvPr/>
            </p:nvSpPr>
            <p:spPr bwMode="auto">
              <a:xfrm>
                <a:off x="486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8" name="Line 549"/>
              <p:cNvSpPr>
                <a:spLocks noChangeShapeType="1"/>
              </p:cNvSpPr>
              <p:nvPr/>
            </p:nvSpPr>
            <p:spPr bwMode="auto">
              <a:xfrm>
                <a:off x="502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9" name="Line 550"/>
              <p:cNvSpPr>
                <a:spLocks noChangeShapeType="1"/>
              </p:cNvSpPr>
              <p:nvPr/>
            </p:nvSpPr>
            <p:spPr bwMode="auto">
              <a:xfrm>
                <a:off x="5180" y="1752"/>
                <a:ext cx="0" cy="2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4407" name="Group 551"/>
            <p:cNvGrpSpPr>
              <a:grpSpLocks/>
            </p:cNvGrpSpPr>
            <p:nvPr/>
          </p:nvGrpSpPr>
          <p:grpSpPr bwMode="auto">
            <a:xfrm rot="5400000">
              <a:off x="3144" y="2088"/>
              <a:ext cx="384" cy="48"/>
              <a:chOff x="1980" y="1752"/>
              <a:chExt cx="3200" cy="240"/>
            </a:xfrm>
          </p:grpSpPr>
          <p:sp>
            <p:nvSpPr>
              <p:cNvPr id="14408" name="Line 552"/>
              <p:cNvSpPr>
                <a:spLocks noChangeShapeType="1"/>
              </p:cNvSpPr>
              <p:nvPr/>
            </p:nvSpPr>
            <p:spPr bwMode="auto">
              <a:xfrm>
                <a:off x="1980" y="1752"/>
                <a:ext cx="0" cy="2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9" name="Line 553"/>
              <p:cNvSpPr>
                <a:spLocks noChangeShapeType="1"/>
              </p:cNvSpPr>
              <p:nvPr/>
            </p:nvSpPr>
            <p:spPr bwMode="auto">
              <a:xfrm>
                <a:off x="214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0" name="Line 554"/>
              <p:cNvSpPr>
                <a:spLocks noChangeShapeType="1"/>
              </p:cNvSpPr>
              <p:nvPr/>
            </p:nvSpPr>
            <p:spPr bwMode="auto">
              <a:xfrm>
                <a:off x="230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1" name="Line 555"/>
              <p:cNvSpPr>
                <a:spLocks noChangeShapeType="1"/>
              </p:cNvSpPr>
              <p:nvPr/>
            </p:nvSpPr>
            <p:spPr bwMode="auto">
              <a:xfrm>
                <a:off x="246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2" name="Line 556"/>
              <p:cNvSpPr>
                <a:spLocks noChangeShapeType="1"/>
              </p:cNvSpPr>
              <p:nvPr/>
            </p:nvSpPr>
            <p:spPr bwMode="auto">
              <a:xfrm>
                <a:off x="262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3" name="Line 557"/>
              <p:cNvSpPr>
                <a:spLocks noChangeShapeType="1"/>
              </p:cNvSpPr>
              <p:nvPr/>
            </p:nvSpPr>
            <p:spPr bwMode="auto">
              <a:xfrm>
                <a:off x="2780" y="1812"/>
                <a:ext cx="0" cy="1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4" name="Line 558"/>
              <p:cNvSpPr>
                <a:spLocks noChangeShapeType="1"/>
              </p:cNvSpPr>
              <p:nvPr/>
            </p:nvSpPr>
            <p:spPr bwMode="auto">
              <a:xfrm>
                <a:off x="294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5" name="Line 559"/>
              <p:cNvSpPr>
                <a:spLocks noChangeShapeType="1"/>
              </p:cNvSpPr>
              <p:nvPr/>
            </p:nvSpPr>
            <p:spPr bwMode="auto">
              <a:xfrm>
                <a:off x="310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6" name="Line 560"/>
              <p:cNvSpPr>
                <a:spLocks noChangeShapeType="1"/>
              </p:cNvSpPr>
              <p:nvPr/>
            </p:nvSpPr>
            <p:spPr bwMode="auto">
              <a:xfrm>
                <a:off x="326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7" name="Line 561"/>
              <p:cNvSpPr>
                <a:spLocks noChangeShapeType="1"/>
              </p:cNvSpPr>
              <p:nvPr/>
            </p:nvSpPr>
            <p:spPr bwMode="auto">
              <a:xfrm>
                <a:off x="342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8" name="Line 562"/>
              <p:cNvSpPr>
                <a:spLocks noChangeShapeType="1"/>
              </p:cNvSpPr>
              <p:nvPr/>
            </p:nvSpPr>
            <p:spPr bwMode="auto">
              <a:xfrm>
                <a:off x="3580" y="1752"/>
                <a:ext cx="0" cy="2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9" name="Line 563"/>
              <p:cNvSpPr>
                <a:spLocks noChangeShapeType="1"/>
              </p:cNvSpPr>
              <p:nvPr/>
            </p:nvSpPr>
            <p:spPr bwMode="auto">
              <a:xfrm>
                <a:off x="374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0" name="Line 564"/>
              <p:cNvSpPr>
                <a:spLocks noChangeShapeType="1"/>
              </p:cNvSpPr>
              <p:nvPr/>
            </p:nvSpPr>
            <p:spPr bwMode="auto">
              <a:xfrm>
                <a:off x="390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1" name="Line 565"/>
              <p:cNvSpPr>
                <a:spLocks noChangeShapeType="1"/>
              </p:cNvSpPr>
              <p:nvPr/>
            </p:nvSpPr>
            <p:spPr bwMode="auto">
              <a:xfrm>
                <a:off x="406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2" name="Line 566"/>
              <p:cNvSpPr>
                <a:spLocks noChangeShapeType="1"/>
              </p:cNvSpPr>
              <p:nvPr/>
            </p:nvSpPr>
            <p:spPr bwMode="auto">
              <a:xfrm>
                <a:off x="422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3" name="Line 567"/>
              <p:cNvSpPr>
                <a:spLocks noChangeShapeType="1"/>
              </p:cNvSpPr>
              <p:nvPr/>
            </p:nvSpPr>
            <p:spPr bwMode="auto">
              <a:xfrm>
                <a:off x="4380" y="1812"/>
                <a:ext cx="0" cy="1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4" name="Line 568"/>
              <p:cNvSpPr>
                <a:spLocks noChangeShapeType="1"/>
              </p:cNvSpPr>
              <p:nvPr/>
            </p:nvSpPr>
            <p:spPr bwMode="auto">
              <a:xfrm>
                <a:off x="454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5" name="Line 569"/>
              <p:cNvSpPr>
                <a:spLocks noChangeShapeType="1"/>
              </p:cNvSpPr>
              <p:nvPr/>
            </p:nvSpPr>
            <p:spPr bwMode="auto">
              <a:xfrm>
                <a:off x="470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6" name="Line 570"/>
              <p:cNvSpPr>
                <a:spLocks noChangeShapeType="1"/>
              </p:cNvSpPr>
              <p:nvPr/>
            </p:nvSpPr>
            <p:spPr bwMode="auto">
              <a:xfrm>
                <a:off x="486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7" name="Line 571"/>
              <p:cNvSpPr>
                <a:spLocks noChangeShapeType="1"/>
              </p:cNvSpPr>
              <p:nvPr/>
            </p:nvSpPr>
            <p:spPr bwMode="auto">
              <a:xfrm>
                <a:off x="502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8" name="Line 572"/>
              <p:cNvSpPr>
                <a:spLocks noChangeShapeType="1"/>
              </p:cNvSpPr>
              <p:nvPr/>
            </p:nvSpPr>
            <p:spPr bwMode="auto">
              <a:xfrm>
                <a:off x="5180" y="1752"/>
                <a:ext cx="0" cy="2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4403" name="Text Box 574"/>
          <p:cNvSpPr txBox="1">
            <a:spLocks noChangeArrowheads="1"/>
          </p:cNvSpPr>
          <p:nvPr/>
        </p:nvSpPr>
        <p:spPr bwMode="auto">
          <a:xfrm>
            <a:off x="3200400" y="457200"/>
            <a:ext cx="3581400" cy="588963"/>
          </a:xfrm>
          <a:prstGeom prst="rect">
            <a:avLst/>
          </a:prstGeom>
          <a:solidFill>
            <a:srgbClr val="CCFFCC"/>
          </a:solidFill>
          <a:ln w="9525">
            <a:solidFill>
              <a:srgbClr val="FF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dirty="0">
                <a:solidFill>
                  <a:srgbClr val="0000FF"/>
                </a:solidFill>
              </a:rPr>
              <a:t>1-Nhiệt </a:t>
            </a:r>
            <a:r>
              <a:rPr lang="en-US" sz="3200" dirty="0" err="1">
                <a:solidFill>
                  <a:srgbClr val="0000FF"/>
                </a:solidFill>
              </a:rPr>
              <a:t>giai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Xenxiut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24128" name="Text Box 576"/>
          <p:cNvSpPr txBox="1">
            <a:spLocks noChangeArrowheads="1"/>
          </p:cNvSpPr>
          <p:nvPr/>
        </p:nvSpPr>
        <p:spPr bwMode="auto">
          <a:xfrm>
            <a:off x="2286000" y="1752600"/>
            <a:ext cx="6629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i="1" dirty="0"/>
              <a:t>*</a:t>
            </a:r>
            <a:r>
              <a:rPr lang="en-US" b="1" i="1" dirty="0" err="1"/>
              <a:t>Trong</a:t>
            </a:r>
            <a:r>
              <a:rPr lang="en-US" b="1" i="1" dirty="0"/>
              <a:t> </a:t>
            </a:r>
            <a:r>
              <a:rPr lang="en-US" b="1" i="1" dirty="0" err="1"/>
              <a:t>nhiệt</a:t>
            </a:r>
            <a:r>
              <a:rPr lang="en-US" b="1" i="1" dirty="0"/>
              <a:t> </a:t>
            </a:r>
            <a:r>
              <a:rPr lang="en-US" b="1" i="1" dirty="0" err="1"/>
              <a:t>giai</a:t>
            </a:r>
            <a:r>
              <a:rPr lang="en-US" b="1" i="1" dirty="0"/>
              <a:t> </a:t>
            </a:r>
            <a:r>
              <a:rPr lang="en-US" b="1" i="1" dirty="0" err="1"/>
              <a:t>Xenxiut</a:t>
            </a:r>
            <a:r>
              <a:rPr lang="en-US" b="1" i="1" dirty="0"/>
              <a:t> </a:t>
            </a:r>
            <a:r>
              <a:rPr lang="en-US" b="1" i="1" dirty="0" err="1"/>
              <a:t>nhiệt</a:t>
            </a:r>
            <a:r>
              <a:rPr lang="en-US" b="1" i="1" dirty="0"/>
              <a:t> </a:t>
            </a:r>
            <a:r>
              <a:rPr lang="en-US" b="1" i="1" dirty="0" err="1"/>
              <a:t>độ</a:t>
            </a:r>
            <a:r>
              <a:rPr lang="en-US" b="1" i="1" dirty="0"/>
              <a:t> </a:t>
            </a:r>
            <a:r>
              <a:rPr lang="en-US" b="1" i="1" dirty="0" err="1"/>
              <a:t>nước</a:t>
            </a:r>
            <a:r>
              <a:rPr lang="en-US" b="1" i="1" dirty="0"/>
              <a:t> </a:t>
            </a:r>
            <a:r>
              <a:rPr lang="en-US" b="1" i="1" dirty="0" err="1"/>
              <a:t>đá</a:t>
            </a:r>
            <a:r>
              <a:rPr lang="en-US" b="1" i="1" dirty="0"/>
              <a:t> </a:t>
            </a:r>
            <a:r>
              <a:rPr lang="en-US" b="1" i="1" dirty="0" err="1"/>
              <a:t>đang</a:t>
            </a:r>
            <a:r>
              <a:rPr lang="en-US" b="1" i="1" dirty="0"/>
              <a:t>      tan </a:t>
            </a:r>
            <a:r>
              <a:rPr lang="en-US" b="1" i="1" dirty="0" err="1"/>
              <a:t>là</a:t>
            </a:r>
            <a:r>
              <a:rPr lang="en-US" b="1" i="1" dirty="0"/>
              <a:t> </a:t>
            </a:r>
            <a:r>
              <a:rPr lang="en-US" b="1" i="1" dirty="0">
                <a:solidFill>
                  <a:srgbClr val="FF3300"/>
                </a:solidFill>
              </a:rPr>
              <a:t>0</a:t>
            </a:r>
            <a:r>
              <a:rPr lang="en-US" b="1" i="1" baseline="30000" dirty="0">
                <a:solidFill>
                  <a:srgbClr val="FF3300"/>
                </a:solidFill>
              </a:rPr>
              <a:t>o</a:t>
            </a:r>
            <a:r>
              <a:rPr lang="en-US" b="1" i="1" dirty="0">
                <a:solidFill>
                  <a:srgbClr val="FF3300"/>
                </a:solidFill>
              </a:rPr>
              <a:t>C</a:t>
            </a:r>
            <a:r>
              <a:rPr lang="en-US" b="1" i="1" dirty="0"/>
              <a:t>.Nhiệt </a:t>
            </a:r>
            <a:r>
              <a:rPr lang="en-US" b="1" i="1" dirty="0" err="1"/>
              <a:t>độ</a:t>
            </a:r>
            <a:r>
              <a:rPr lang="en-US" b="1" i="1" dirty="0"/>
              <a:t> </a:t>
            </a:r>
            <a:r>
              <a:rPr lang="en-US" b="1" i="1" dirty="0" err="1"/>
              <a:t>của</a:t>
            </a:r>
            <a:r>
              <a:rPr lang="en-US" b="1" i="1" dirty="0"/>
              <a:t> </a:t>
            </a:r>
            <a:r>
              <a:rPr lang="en-US" b="1" i="1" dirty="0" err="1"/>
              <a:t>hơi</a:t>
            </a:r>
            <a:r>
              <a:rPr lang="en-US" b="1" i="1" dirty="0"/>
              <a:t> </a:t>
            </a:r>
            <a:r>
              <a:rPr lang="en-US" b="1" i="1" dirty="0" err="1"/>
              <a:t>nước</a:t>
            </a:r>
            <a:r>
              <a:rPr lang="en-US" b="1" i="1" dirty="0"/>
              <a:t> </a:t>
            </a:r>
            <a:r>
              <a:rPr lang="en-US" b="1" i="1" dirty="0" err="1"/>
              <a:t>đang</a:t>
            </a:r>
            <a:r>
              <a:rPr lang="en-US" b="1" i="1" dirty="0"/>
              <a:t> </a:t>
            </a:r>
            <a:r>
              <a:rPr lang="en-US" b="1" i="1" dirty="0" err="1"/>
              <a:t>sôi</a:t>
            </a:r>
            <a:r>
              <a:rPr lang="en-US" b="1" i="1" dirty="0"/>
              <a:t> </a:t>
            </a:r>
            <a:r>
              <a:rPr lang="en-US" b="1" i="1" dirty="0" err="1"/>
              <a:t>là</a:t>
            </a:r>
            <a:r>
              <a:rPr lang="en-US" b="1" i="1" dirty="0"/>
              <a:t> </a:t>
            </a:r>
            <a:r>
              <a:rPr lang="en-US" b="1" i="1" dirty="0">
                <a:solidFill>
                  <a:srgbClr val="FF3300"/>
                </a:solidFill>
              </a:rPr>
              <a:t>100</a:t>
            </a:r>
            <a:r>
              <a:rPr lang="en-US" b="1" i="1" baseline="30000" dirty="0">
                <a:solidFill>
                  <a:srgbClr val="FF3300"/>
                </a:solidFill>
              </a:rPr>
              <a:t>o</a:t>
            </a:r>
            <a:r>
              <a:rPr lang="en-US" b="1" i="1" dirty="0">
                <a:solidFill>
                  <a:srgbClr val="FF3300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8201348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6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6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C -0.02361 -0.02292 -0.04722 -0.04584 -0.07986 -0.05648 C -0.1125 -0.06713 -0.15416 -0.06551 -0.19583 -0.06389 " pathEditMode="relative" ptsTypes="aaA">
                                      <p:cBhvr>
                                        <p:cTn id="11" dur="2000" fill="hold"/>
                                        <p:tgtEl>
                                          <p:spTgt spid="236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C -0.02361 -0.02292 -0.04722 -0.04584 -0.07986 -0.05648 C -0.1125 -0.06713 -0.15416 -0.06551 -0.19583 -0.06389 " pathEditMode="relative" ptsTypes="aaA">
                                      <p:cBhvr>
                                        <p:cTn id="13" dur="2000" fill="hold"/>
                                        <p:tgtEl>
                                          <p:spTgt spid="236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" presetClass="exit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36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36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0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23" dur="2000" fill="hold"/>
                                        <p:tgtEl>
                                          <p:spTgt spid="239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0" presetClass="path" presetSubtype="0" repeatCount="indefinite" accel="50000" decel="5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27" dur="2000" fill="hold"/>
                                        <p:tgtEl>
                                          <p:spTgt spid="239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repeatCount="indefinite" accel="50000" decel="50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31" dur="2000" fill="hold"/>
                                        <p:tgtEl>
                                          <p:spTgt spid="239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0" presetClass="path" presetSubtype="0" repeatCount="indefinite" accel="50000" decel="50000" fill="hold" grpId="1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35" dur="2000" fill="hold"/>
                                        <p:tgtEl>
                                          <p:spTgt spid="239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0" presetClass="path" presetSubtype="0" repeatCount="indefinite" accel="50000" decel="5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39" dur="2000" fill="hold"/>
                                        <p:tgtEl>
                                          <p:spTgt spid="239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0" presetClass="path" presetSubtype="0" repeatCount="indefinite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43" dur="2000" fill="hold"/>
                                        <p:tgtEl>
                                          <p:spTgt spid="239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96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0" presetClass="path" presetSubtype="0" repeatCount="indefinite" accel="50000" decel="5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59" dur="2000" fill="hold"/>
                                        <p:tgtEl>
                                          <p:spTgt spid="239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23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5300"/>
                            </p:stCondLst>
                            <p:childTnLst>
                              <p:par>
                                <p:cTn id="8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0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86" dur="2000" fill="hold"/>
                                        <p:tgtEl>
                                          <p:spTgt spid="239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0" presetClass="path" presetSubtype="0" repeatCount="indefinite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90" dur="2000" fill="hold"/>
                                        <p:tgtEl>
                                          <p:spTgt spid="239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18300"/>
                            </p:stCondLst>
                            <p:childTnLst>
                              <p:par>
                                <p:cTn id="9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36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36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3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39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39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C 0.00017 -0.04675 0.00035 -0.09328 0.0 -0.11759 C -0.00035 -0.14189 0.00208 -0.13217 -0.00209 -0.14629 C -0.00625 -0.16041 0.00156 -0.18958 -0.025 -0.20277 C -0.05156 -0.21597 -0.10643 -0.22106 -0.16111 -0.22592 " pathEditMode="relative" ptsTypes="aaaaA">
                                      <p:cBhvr>
                                        <p:cTn id="105" dur="2000" fill="hold"/>
                                        <p:tgtEl>
                                          <p:spTgt spid="239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C 0.00017 -0.04675 0.00035 -0.09328 0.0 -0.11759 C -0.00035 -0.14189 0.00208 -0.13217 -0.00209 -0.14629 C -0.00625 -0.16041 0.00156 -0.18958 -0.025 -0.20277 C -0.05156 -0.21597 -0.10643 -0.22106 -0.16111 -0.22592 " pathEditMode="relative" ptsTypes="aaaaA">
                                      <p:cBhvr>
                                        <p:cTn id="107" dur="2000" fill="hold"/>
                                        <p:tgtEl>
                                          <p:spTgt spid="237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0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059 -0.22593 L -0.16059 -0.02593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239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000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059 -0.22593 L -0.16059 -0.02593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237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3000"/>
                                        <p:tgtEl>
                                          <p:spTgt spid="2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3000"/>
                                        <p:tgtEl>
                                          <p:spTgt spid="2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2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39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39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2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39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39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 nodeType="clickPar">
                      <p:stCondLst>
                        <p:cond delay="indefinite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059 -0.02686 C -0.16059 -0.08797 -0.16059 -0.14908 -0.16059 -0.17963 C -0.16059 -0.21019 -0.16041 -0.20394 -0.16111 -0.21088 C -0.1618 -0.21783 -0.16215 -0.21875 -0.16527 -0.2213 C -0.1684 -0.22385 -0.1743 -0.22593 -0.17986 -0.22616 C -0.18541 -0.22639 -0.19131 -0.22639 -0.19913 -0.22338 C -0.20694 -0.22037 -0.21875 -0.21436 -0.22673 -0.20811 C -0.23472 -0.20186 -0.23975 -0.20047 -0.24652 -0.18658 C -0.25329 -0.17269 -0.25086 -0.17917 -0.26736 -0.12408 C -0.28385 -0.06899 -0.31475 0.0375 -0.34548 0.14398 " pathEditMode="relative" rAng="0" ptsTypes="aaaaaaaaaA">
                                      <p:cBhvr>
                                        <p:cTn id="133" dur="2000" fill="hold"/>
                                        <p:tgtEl>
                                          <p:spTgt spid="239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36" y="-1435"/>
                                    </p:animMotion>
                                  </p:childTnLst>
                                </p:cTn>
                              </p:par>
                              <p:par>
                                <p:cTn id="13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059 -0.02593 C -0.16059 -0.08704 -0.16059 -0.14815 -0.16059 -0.17871 C -0.16059 -0.20926 -0.16042 -0.20301 -0.16111 -0.20996 C -0.16181 -0.2169 -0.16215 -0.21783 -0.16528 -0.22037 C -0.1684 -0.22292 -0.17431 -0.225 -0.17986 -0.22523 C -0.18542 -0.22547 -0.19132 -0.22547 -0.19913 -0.22246 C -0.20694 -0.21945 -0.21875 -0.21343 -0.22674 -0.20718 C -0.23472 -0.20093 -0.23976 -0.19954 -0.24653 -0.18565 C -0.2533 -0.17176 -0.25087 -0.17824 -0.26736 -0.12315 C -0.28385 -0.06806 -0.31476 0.03842 -0.34549 0.1449 " pathEditMode="relative" rAng="0" ptsTypes="aaaaaaaaaA">
                                      <p:cBhvr>
                                        <p:cTn id="135" dur="2000" fill="hold"/>
                                        <p:tgtEl>
                                          <p:spTgt spid="237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36" y="-1435"/>
                                    </p:animMotion>
                                  </p:childTnLst>
                                </p:cTn>
                              </p:par>
                              <p:par>
                                <p:cTn id="1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3000"/>
                                        <p:tgtEl>
                                          <p:spTgt spid="23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4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239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239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4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239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239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5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 nodeType="clickPar">
                      <p:stCondLst>
                        <p:cond delay="indefinite"/>
                      </p:stCondLst>
                      <p:childTnLst>
                        <p:par>
                          <p:cTn id="1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704 0.14375 C -0.35746 0.12777 -0.3677 0.1118 -0.39079 0.11527 C -0.41388 0.11875 -0.45 0.14166 -0.48611 0.16458 " pathEditMode="relative" rAng="0" ptsTypes="aaA">
                                      <p:cBhvr>
                                        <p:cTn id="157" dur="1000" fill="hold"/>
                                        <p:tgtEl>
                                          <p:spTgt spid="239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62" y="-556"/>
                                    </p:animMotion>
                                  </p:childTnLst>
                                </p:cTn>
                              </p:par>
                              <p:par>
                                <p:cTn id="15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705 0.14375 C -0.35746 0.12778 -0.36771 0.1118 -0.3908 0.11528 C -0.41389 0.11875 -0.45 0.14166 -0.48611 0.16458 " pathEditMode="relative" rAng="0" ptsTypes="aaA">
                                      <p:cBhvr>
                                        <p:cTn id="159" dur="1000" fill="hold"/>
                                        <p:tgtEl>
                                          <p:spTgt spid="237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62" y="-556"/>
                                    </p:animMotion>
                                  </p:childTnLst>
                                </p:cTn>
                              </p:par>
                              <p:par>
                                <p:cTn id="16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1" dur="500"/>
                                        <p:tgtEl>
                                          <p:spTgt spid="239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/>
                                        <p:tgtEl>
                                          <p:spTgt spid="239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5" dur="500"/>
                                        <p:tgtEl>
                                          <p:spTgt spid="23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/>
                                        <p:tgtEl>
                                          <p:spTgt spid="23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9" presetID="22" presetClass="entr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3000"/>
                                        <p:tgtEl>
                                          <p:spTgt spid="2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 nodeType="clickPar">
                      <p:stCondLst>
                        <p:cond delay="indefinite"/>
                      </p:stCondLst>
                      <p:childTnLst>
                        <p:par>
                          <p:cTn id="1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770" decel="100000"/>
                                        <p:tgtEl>
                                          <p:spTgt spid="241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9" dur="770" decel="100000"/>
                                        <p:tgtEl>
                                          <p:spTgt spid="2412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412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81" dur="770" fill="hold"/>
                                        <p:tgtEl>
                                          <p:spTgt spid="24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8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4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3" dur="770" fill="hold"/>
                                        <p:tgtEl>
                                          <p:spTgt spid="24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4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24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24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239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239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144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144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732" grpId="0" animBg="1"/>
      <p:bldP spid="23732" grpId="1" animBg="1"/>
      <p:bldP spid="23732" grpId="2" animBg="1"/>
      <p:bldP spid="23732" grpId="3" animBg="1"/>
      <p:bldP spid="23733" grpId="0" animBg="1"/>
      <p:bldP spid="23733" grpId="1" animBg="1"/>
      <p:bldP spid="23735" grpId="0" animBg="1"/>
      <p:bldP spid="23922" grpId="0" animBg="1"/>
      <p:bldP spid="23922" grpId="1" animBg="1"/>
      <p:bldP spid="23923" grpId="0" animBg="1"/>
      <p:bldP spid="23923" grpId="1" animBg="1"/>
      <p:bldP spid="23924" grpId="0" animBg="1"/>
      <p:bldP spid="23924" grpId="1" animBg="1"/>
      <p:bldP spid="23925" grpId="0" animBg="1"/>
      <p:bldP spid="23925" grpId="1" animBg="1"/>
      <p:bldP spid="23926" grpId="0" animBg="1"/>
      <p:bldP spid="23926" grpId="1" animBg="1"/>
      <p:bldP spid="23927" grpId="0" animBg="1"/>
      <p:bldP spid="23927" grpId="1" animBg="1"/>
      <p:bldP spid="23928" grpId="0" animBg="1"/>
      <p:bldP spid="23928" grpId="1" animBg="1"/>
      <p:bldP spid="23929" grpId="0" animBg="1"/>
      <p:bldP spid="23929" grpId="1" animBg="1"/>
      <p:bldP spid="23930" grpId="0" animBg="1"/>
      <p:bldP spid="23930" grpId="1" animBg="1"/>
      <p:bldP spid="23987" grpId="0"/>
      <p:bldP spid="23988" grpId="0" animBg="1"/>
      <p:bldP spid="23989" grpId="0" animBg="1"/>
      <p:bldP spid="23991" grpId="0"/>
      <p:bldP spid="14403" grpId="0" animBg="1"/>
      <p:bldP spid="24128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990600" y="509588"/>
            <a:ext cx="7696200" cy="646331"/>
          </a:xfrm>
          <a:prstGeom prst="rect">
            <a:avLst/>
          </a:prstGeom>
          <a:ln/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 err="1">
                <a:solidFill>
                  <a:srgbClr val="0000FF"/>
                </a:solidFill>
              </a:rPr>
              <a:t>Tiết</a:t>
            </a:r>
            <a:r>
              <a:rPr lang="en-US" sz="3600" b="1" dirty="0">
                <a:solidFill>
                  <a:srgbClr val="0000FF"/>
                </a:solidFill>
              </a:rPr>
              <a:t> 25</a:t>
            </a:r>
            <a:r>
              <a:rPr lang="en-US" sz="3600" dirty="0"/>
              <a:t>: </a:t>
            </a:r>
            <a:r>
              <a:rPr lang="en-US" sz="3600" dirty="0">
                <a:solidFill>
                  <a:srgbClr val="FF0000"/>
                </a:solidFill>
              </a:rPr>
              <a:t>NHIỆT KẾ - NHIỆT GIAI</a:t>
            </a:r>
            <a:r>
              <a:rPr lang="en-US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1111827" y="1295400"/>
            <a:ext cx="198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u="sng" dirty="0"/>
              <a:t>1- </a:t>
            </a:r>
            <a:r>
              <a:rPr lang="en-US" b="1" u="sng" dirty="0" err="1"/>
              <a:t>Nhiệt</a:t>
            </a:r>
            <a:r>
              <a:rPr lang="en-US" b="1" u="sng" dirty="0"/>
              <a:t> </a:t>
            </a:r>
            <a:r>
              <a:rPr lang="en-US" b="1" u="sng" dirty="0" err="1"/>
              <a:t>kế</a:t>
            </a:r>
            <a:endParaRPr lang="en-US" b="1" u="sng" dirty="0"/>
          </a:p>
        </p:txBody>
      </p:sp>
      <p:sp>
        <p:nvSpPr>
          <p:cNvPr id="15365" name="Text Box 6"/>
          <p:cNvSpPr txBox="1">
            <a:spLocks noChangeArrowheads="1"/>
          </p:cNvSpPr>
          <p:nvPr/>
        </p:nvSpPr>
        <p:spPr bwMode="auto">
          <a:xfrm>
            <a:off x="1066800" y="1794164"/>
            <a:ext cx="670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i="1" dirty="0"/>
              <a:t>*</a:t>
            </a:r>
            <a:r>
              <a:rPr lang="en-US" b="1" i="1" dirty="0" err="1"/>
              <a:t>Để</a:t>
            </a:r>
            <a:r>
              <a:rPr lang="en-US" b="1" i="1" dirty="0"/>
              <a:t> </a:t>
            </a:r>
            <a:r>
              <a:rPr lang="en-US" b="1" i="1" dirty="0" err="1"/>
              <a:t>đo</a:t>
            </a:r>
            <a:r>
              <a:rPr lang="en-US" b="1" i="1" dirty="0"/>
              <a:t> </a:t>
            </a:r>
            <a:r>
              <a:rPr lang="en-US" b="1" i="1" dirty="0" err="1">
                <a:solidFill>
                  <a:srgbClr val="FF3300"/>
                </a:solidFill>
              </a:rPr>
              <a:t>nhiệt</a:t>
            </a:r>
            <a:r>
              <a:rPr lang="en-US" b="1" i="1" dirty="0">
                <a:solidFill>
                  <a:srgbClr val="FF3300"/>
                </a:solidFill>
              </a:rPr>
              <a:t> </a:t>
            </a:r>
            <a:r>
              <a:rPr lang="en-US" b="1" i="1" dirty="0" err="1">
                <a:solidFill>
                  <a:srgbClr val="FF3300"/>
                </a:solidFill>
              </a:rPr>
              <a:t>độ</a:t>
            </a:r>
            <a:r>
              <a:rPr lang="en-US" b="1" i="1" dirty="0"/>
              <a:t>, </a:t>
            </a:r>
            <a:r>
              <a:rPr lang="en-US" b="1" i="1" dirty="0" err="1"/>
              <a:t>người</a:t>
            </a:r>
            <a:r>
              <a:rPr lang="en-US" b="1" i="1" dirty="0"/>
              <a:t> ta </a:t>
            </a:r>
            <a:r>
              <a:rPr lang="en-US" b="1" i="1" dirty="0" err="1"/>
              <a:t>dùng</a:t>
            </a:r>
            <a:r>
              <a:rPr lang="en-US" b="1" i="1" dirty="0"/>
              <a:t> </a:t>
            </a:r>
            <a:r>
              <a:rPr lang="en-US" b="1" i="1" dirty="0" err="1">
                <a:solidFill>
                  <a:srgbClr val="FF3300"/>
                </a:solidFill>
              </a:rPr>
              <a:t>nhiệt</a:t>
            </a:r>
            <a:r>
              <a:rPr lang="en-US" b="1" i="1" dirty="0">
                <a:solidFill>
                  <a:srgbClr val="FF3300"/>
                </a:solidFill>
              </a:rPr>
              <a:t> </a:t>
            </a:r>
            <a:r>
              <a:rPr lang="en-US" b="1" i="1" dirty="0" err="1">
                <a:solidFill>
                  <a:srgbClr val="FF3300"/>
                </a:solidFill>
              </a:rPr>
              <a:t>kế</a:t>
            </a:r>
            <a:r>
              <a:rPr lang="en-US" b="1" i="1" dirty="0"/>
              <a:t>.</a:t>
            </a:r>
          </a:p>
        </p:txBody>
      </p:sp>
      <p:sp>
        <p:nvSpPr>
          <p:cNvPr id="15366" name="Text Box 9"/>
          <p:cNvSpPr txBox="1">
            <a:spLocks noChangeArrowheads="1"/>
          </p:cNvSpPr>
          <p:nvPr/>
        </p:nvSpPr>
        <p:spPr bwMode="auto">
          <a:xfrm>
            <a:off x="1066800" y="2250930"/>
            <a:ext cx="7848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i="1" dirty="0"/>
              <a:t>* </a:t>
            </a:r>
            <a:r>
              <a:rPr lang="en-US" b="1" i="1" dirty="0" err="1"/>
              <a:t>Nhiệt</a:t>
            </a:r>
            <a:r>
              <a:rPr lang="en-US" b="1" i="1" dirty="0"/>
              <a:t> </a:t>
            </a:r>
            <a:r>
              <a:rPr lang="en-US" b="1" i="1" dirty="0" err="1"/>
              <a:t>kế</a:t>
            </a:r>
            <a:r>
              <a:rPr lang="en-US" b="1" i="1" dirty="0"/>
              <a:t> </a:t>
            </a:r>
            <a:r>
              <a:rPr lang="en-US" b="1" i="1" dirty="0" err="1"/>
              <a:t>thường</a:t>
            </a:r>
            <a:r>
              <a:rPr lang="en-US" b="1" i="1" dirty="0"/>
              <a:t> </a:t>
            </a:r>
            <a:r>
              <a:rPr lang="en-US" b="1" i="1" dirty="0" err="1"/>
              <a:t>dùng</a:t>
            </a:r>
            <a:r>
              <a:rPr lang="en-US" b="1" i="1" dirty="0"/>
              <a:t> </a:t>
            </a:r>
            <a:r>
              <a:rPr lang="en-US" b="1" i="1" dirty="0" err="1"/>
              <a:t>hoạt</a:t>
            </a:r>
            <a:r>
              <a:rPr lang="en-US" b="1" i="1" dirty="0"/>
              <a:t> </a:t>
            </a:r>
            <a:r>
              <a:rPr lang="en-US" b="1" i="1" dirty="0" err="1"/>
              <a:t>động</a:t>
            </a:r>
            <a:r>
              <a:rPr lang="en-US" b="1" i="1" dirty="0"/>
              <a:t> </a:t>
            </a:r>
            <a:r>
              <a:rPr lang="en-US" b="1" i="1" dirty="0" err="1"/>
              <a:t>dựa</a:t>
            </a:r>
            <a:r>
              <a:rPr lang="en-US" b="1" i="1" dirty="0"/>
              <a:t> </a:t>
            </a:r>
            <a:r>
              <a:rPr lang="en-US" b="1" i="1" dirty="0" err="1"/>
              <a:t>trên</a:t>
            </a:r>
            <a:r>
              <a:rPr lang="en-US" b="1" i="1" dirty="0"/>
              <a:t> </a:t>
            </a:r>
            <a:r>
              <a:rPr lang="en-US" b="1" i="1" dirty="0" err="1"/>
              <a:t>hiện</a:t>
            </a:r>
            <a:r>
              <a:rPr lang="en-US" b="1" i="1" dirty="0"/>
              <a:t> </a:t>
            </a:r>
            <a:r>
              <a:rPr lang="en-US" b="1" i="1" dirty="0" err="1"/>
              <a:t>tượng</a:t>
            </a:r>
            <a:r>
              <a:rPr lang="en-US" b="1" i="1" dirty="0"/>
              <a:t> </a:t>
            </a:r>
            <a:r>
              <a:rPr lang="en-US" b="1" i="1" dirty="0" err="1">
                <a:solidFill>
                  <a:srgbClr val="FF3300"/>
                </a:solidFill>
              </a:rPr>
              <a:t>dãn</a:t>
            </a:r>
            <a:r>
              <a:rPr lang="en-US" b="1" i="1" dirty="0">
                <a:solidFill>
                  <a:srgbClr val="FF3300"/>
                </a:solidFill>
              </a:rPr>
              <a:t> </a:t>
            </a:r>
            <a:r>
              <a:rPr lang="en-US" b="1" i="1" dirty="0" err="1">
                <a:solidFill>
                  <a:srgbClr val="FF3300"/>
                </a:solidFill>
              </a:rPr>
              <a:t>nở</a:t>
            </a:r>
            <a:r>
              <a:rPr lang="en-US" b="1" i="1" dirty="0">
                <a:solidFill>
                  <a:srgbClr val="FF3300"/>
                </a:solidFill>
              </a:rPr>
              <a:t> </a:t>
            </a:r>
            <a:r>
              <a:rPr lang="en-US" b="1" i="1" dirty="0" err="1">
                <a:solidFill>
                  <a:srgbClr val="FF3300"/>
                </a:solidFill>
              </a:rPr>
              <a:t>vì</a:t>
            </a:r>
            <a:r>
              <a:rPr lang="en-US" b="1" i="1" dirty="0">
                <a:solidFill>
                  <a:srgbClr val="FF3300"/>
                </a:solidFill>
              </a:rPr>
              <a:t> </a:t>
            </a:r>
            <a:r>
              <a:rPr lang="en-US" b="1" i="1" dirty="0" err="1">
                <a:solidFill>
                  <a:srgbClr val="FF3300"/>
                </a:solidFill>
              </a:rPr>
              <a:t>nhiệt</a:t>
            </a:r>
            <a:r>
              <a:rPr lang="en-US" b="1" i="1" dirty="0"/>
              <a:t> </a:t>
            </a:r>
            <a:r>
              <a:rPr lang="en-US" b="1" i="1" dirty="0" err="1"/>
              <a:t>của</a:t>
            </a:r>
            <a:r>
              <a:rPr lang="en-US" b="1" i="1" dirty="0"/>
              <a:t> </a:t>
            </a:r>
            <a:r>
              <a:rPr lang="en-US" b="1" i="1" dirty="0" err="1"/>
              <a:t>các</a:t>
            </a:r>
            <a:r>
              <a:rPr lang="en-US" b="1" i="1" dirty="0"/>
              <a:t> </a:t>
            </a:r>
            <a:r>
              <a:rPr lang="en-US" b="1" i="1" dirty="0" err="1"/>
              <a:t>chất</a:t>
            </a:r>
            <a:r>
              <a:rPr lang="en-US" b="1" i="1" dirty="0"/>
              <a:t>.</a:t>
            </a:r>
          </a:p>
        </p:txBody>
      </p:sp>
      <p:sp>
        <p:nvSpPr>
          <p:cNvPr id="24588" name="Text Box 12"/>
          <p:cNvSpPr txBox="1">
            <a:spLocks noChangeArrowheads="1"/>
          </p:cNvSpPr>
          <p:nvPr/>
        </p:nvSpPr>
        <p:spPr bwMode="auto">
          <a:xfrm>
            <a:off x="1046018" y="4343400"/>
            <a:ext cx="7696200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i="1" dirty="0"/>
              <a:t>*</a:t>
            </a:r>
            <a:r>
              <a:rPr lang="en-US" b="1" i="1" dirty="0" err="1"/>
              <a:t>Trong</a:t>
            </a:r>
            <a:r>
              <a:rPr lang="en-US" b="1" i="1" dirty="0"/>
              <a:t> </a:t>
            </a:r>
            <a:r>
              <a:rPr lang="en-US" b="1" i="1" dirty="0" err="1"/>
              <a:t>nhiệt</a:t>
            </a:r>
            <a:r>
              <a:rPr lang="en-US" b="1" i="1" dirty="0"/>
              <a:t> </a:t>
            </a:r>
            <a:r>
              <a:rPr lang="en-US" b="1" i="1" dirty="0" err="1"/>
              <a:t>giai</a:t>
            </a:r>
            <a:r>
              <a:rPr lang="en-US" b="1" i="1" dirty="0"/>
              <a:t> </a:t>
            </a:r>
            <a:r>
              <a:rPr lang="en-US" b="1" i="1" dirty="0" err="1"/>
              <a:t>Xenxiut</a:t>
            </a:r>
            <a:r>
              <a:rPr lang="en-US" b="1" i="1" dirty="0"/>
              <a:t>, </a:t>
            </a:r>
            <a:r>
              <a:rPr lang="en-US" b="1" i="1" dirty="0" err="1"/>
              <a:t>nhiệt</a:t>
            </a:r>
            <a:r>
              <a:rPr lang="en-US" b="1" i="1" dirty="0"/>
              <a:t> </a:t>
            </a:r>
            <a:r>
              <a:rPr lang="en-US" b="1" i="1" dirty="0" err="1"/>
              <a:t>độ</a:t>
            </a:r>
            <a:r>
              <a:rPr lang="en-US" b="1" i="1" dirty="0"/>
              <a:t> </a:t>
            </a:r>
            <a:r>
              <a:rPr lang="en-US" b="1" i="1" dirty="0" err="1"/>
              <a:t>nước</a:t>
            </a:r>
            <a:r>
              <a:rPr lang="en-US" b="1" i="1" dirty="0"/>
              <a:t> </a:t>
            </a:r>
            <a:r>
              <a:rPr lang="en-US" b="1" i="1" dirty="0" err="1"/>
              <a:t>đá</a:t>
            </a:r>
            <a:r>
              <a:rPr lang="en-US" b="1" i="1" dirty="0"/>
              <a:t> </a:t>
            </a:r>
            <a:r>
              <a:rPr lang="en-US" b="1" i="1" dirty="0" err="1"/>
              <a:t>đang</a:t>
            </a:r>
            <a:r>
              <a:rPr lang="en-US" b="1" i="1" dirty="0"/>
              <a:t> tan </a:t>
            </a:r>
            <a:r>
              <a:rPr lang="en-US" b="1" i="1" dirty="0" err="1"/>
              <a:t>là</a:t>
            </a:r>
            <a:r>
              <a:rPr lang="en-US" b="1" i="1" dirty="0"/>
              <a:t> </a:t>
            </a:r>
            <a:r>
              <a:rPr lang="en-US" b="1" i="1" dirty="0">
                <a:solidFill>
                  <a:srgbClr val="FF3300"/>
                </a:solidFill>
              </a:rPr>
              <a:t>0</a:t>
            </a:r>
            <a:r>
              <a:rPr lang="en-US" b="1" i="1" baseline="30000" dirty="0">
                <a:solidFill>
                  <a:srgbClr val="FF3300"/>
                </a:solidFill>
              </a:rPr>
              <a:t>o</a:t>
            </a:r>
            <a:r>
              <a:rPr lang="en-US" b="1" i="1" dirty="0">
                <a:solidFill>
                  <a:srgbClr val="FF3300"/>
                </a:solidFill>
              </a:rPr>
              <a:t>C</a:t>
            </a:r>
            <a:r>
              <a:rPr lang="en-US" b="1" i="1" dirty="0"/>
              <a:t>,của </a:t>
            </a:r>
            <a:r>
              <a:rPr lang="en-US" b="1" i="1" dirty="0" err="1"/>
              <a:t>hơi</a:t>
            </a:r>
            <a:r>
              <a:rPr lang="en-US" b="1" i="1" dirty="0"/>
              <a:t> </a:t>
            </a:r>
            <a:r>
              <a:rPr lang="en-US" b="1" i="1" dirty="0" err="1"/>
              <a:t>nước</a:t>
            </a:r>
            <a:r>
              <a:rPr lang="en-US" b="1" i="1" dirty="0"/>
              <a:t> </a:t>
            </a:r>
            <a:r>
              <a:rPr lang="en-US" b="1" i="1" dirty="0" err="1"/>
              <a:t>đang</a:t>
            </a:r>
            <a:r>
              <a:rPr lang="en-US" b="1" i="1" dirty="0"/>
              <a:t> </a:t>
            </a:r>
            <a:r>
              <a:rPr lang="en-US" b="1" i="1" dirty="0" err="1"/>
              <a:t>sôi</a:t>
            </a:r>
            <a:r>
              <a:rPr lang="en-US" b="1" i="1" dirty="0"/>
              <a:t> </a:t>
            </a:r>
            <a:r>
              <a:rPr lang="en-US" b="1" i="1" dirty="0" err="1"/>
              <a:t>là</a:t>
            </a:r>
            <a:r>
              <a:rPr lang="en-US" b="1" i="1" dirty="0"/>
              <a:t> </a:t>
            </a:r>
            <a:r>
              <a:rPr lang="en-US" b="1" i="1" dirty="0">
                <a:solidFill>
                  <a:srgbClr val="FF3300"/>
                </a:solidFill>
              </a:rPr>
              <a:t>100</a:t>
            </a:r>
            <a:r>
              <a:rPr lang="en-US" b="1" i="1" baseline="30000" dirty="0">
                <a:solidFill>
                  <a:srgbClr val="FF3300"/>
                </a:solidFill>
              </a:rPr>
              <a:t>o</a:t>
            </a:r>
            <a:r>
              <a:rPr lang="en-US" b="1" i="1" dirty="0">
                <a:solidFill>
                  <a:srgbClr val="FF3300"/>
                </a:solidFill>
              </a:rPr>
              <a:t>C</a:t>
            </a:r>
            <a:r>
              <a:rPr lang="en-US" b="1" i="1" dirty="0" smtClean="0"/>
              <a:t>.</a:t>
            </a:r>
          </a:p>
          <a:p>
            <a:r>
              <a:rPr lang="en-US" b="1" i="1" dirty="0" smtClean="0"/>
              <a:t>* </a:t>
            </a:r>
            <a:r>
              <a:rPr lang="en-US" b="1" i="1" dirty="0" err="1" smtClean="0"/>
              <a:t>Những</a:t>
            </a:r>
            <a:r>
              <a:rPr lang="en-US" b="1" i="1" dirty="0" smtClean="0"/>
              <a:t> </a:t>
            </a:r>
            <a:r>
              <a:rPr lang="en-US" b="1" i="1" dirty="0" err="1" smtClean="0"/>
              <a:t>nhiệt</a:t>
            </a:r>
            <a:r>
              <a:rPr lang="en-US" b="1" i="1" dirty="0" smtClean="0"/>
              <a:t> </a:t>
            </a:r>
            <a:r>
              <a:rPr lang="en-US" b="1" i="1" dirty="0" err="1" smtClean="0"/>
              <a:t>độ</a:t>
            </a:r>
            <a:r>
              <a:rPr lang="en-US" b="1" i="1" dirty="0" smtClean="0"/>
              <a:t> </a:t>
            </a:r>
            <a:r>
              <a:rPr lang="en-US" b="1" i="1" dirty="0" err="1" smtClean="0"/>
              <a:t>thấp</a:t>
            </a:r>
            <a:r>
              <a:rPr lang="en-US" b="1" i="1" dirty="0" smtClean="0"/>
              <a:t> </a:t>
            </a:r>
            <a:r>
              <a:rPr lang="en-US" b="1" i="1" dirty="0" err="1" smtClean="0"/>
              <a:t>hơn</a:t>
            </a:r>
            <a:r>
              <a:rPr lang="en-US" b="1" i="1" dirty="0" smtClean="0"/>
              <a:t> </a:t>
            </a:r>
            <a:r>
              <a:rPr lang="en-US" b="1" i="1" dirty="0" smtClean="0">
                <a:solidFill>
                  <a:srgbClr val="FF0000"/>
                </a:solidFill>
              </a:rPr>
              <a:t>0</a:t>
            </a:r>
            <a:r>
              <a:rPr lang="en-US" b="1" i="1" baseline="30000" dirty="0" smtClean="0">
                <a:solidFill>
                  <a:srgbClr val="FF0000"/>
                </a:solidFill>
              </a:rPr>
              <a:t>0</a:t>
            </a:r>
            <a:r>
              <a:rPr lang="en-US" b="1" i="1" dirty="0" smtClean="0">
                <a:solidFill>
                  <a:srgbClr val="FF0000"/>
                </a:solidFill>
              </a:rPr>
              <a:t>C</a:t>
            </a:r>
            <a:r>
              <a:rPr lang="en-US" b="1" i="1" dirty="0" smtClean="0"/>
              <a:t> </a:t>
            </a:r>
            <a:r>
              <a:rPr lang="en-US" b="1" i="1" dirty="0" err="1" smtClean="0"/>
              <a:t>gọi</a:t>
            </a:r>
            <a:r>
              <a:rPr lang="en-US" b="1" i="1" dirty="0" smtClean="0"/>
              <a:t> </a:t>
            </a:r>
            <a:r>
              <a:rPr lang="en-US" b="1" i="1" dirty="0" err="1" smtClean="0"/>
              <a:t>là</a:t>
            </a:r>
            <a:r>
              <a:rPr lang="en-US" b="1" i="1" dirty="0" smtClean="0"/>
              <a:t> </a:t>
            </a:r>
            <a:r>
              <a:rPr lang="en-US" b="1" i="1" dirty="0" err="1" smtClean="0"/>
              <a:t>nhiệt</a:t>
            </a:r>
            <a:r>
              <a:rPr lang="en-US" b="1" i="1" dirty="0" smtClean="0"/>
              <a:t> </a:t>
            </a:r>
            <a:r>
              <a:rPr lang="en-US" b="1" i="1" dirty="0" err="1" smtClean="0"/>
              <a:t>độ</a:t>
            </a:r>
            <a:r>
              <a:rPr lang="en-US" b="1" i="1" dirty="0" smtClean="0"/>
              <a:t> </a:t>
            </a:r>
            <a:r>
              <a:rPr lang="en-US" b="1" i="1" dirty="0" err="1" smtClean="0"/>
              <a:t>âm</a:t>
            </a:r>
            <a:endParaRPr lang="en-US" b="1" i="1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US" b="1" i="1" dirty="0" smtClean="0"/>
              <a:t>VD</a:t>
            </a:r>
            <a:r>
              <a:rPr lang="en-US" b="1" i="1" dirty="0"/>
              <a:t>: </a:t>
            </a:r>
            <a:r>
              <a:rPr lang="en-US" b="1" i="1" dirty="0">
                <a:solidFill>
                  <a:srgbClr val="FF0000"/>
                </a:solidFill>
              </a:rPr>
              <a:t>-20</a:t>
            </a:r>
            <a:r>
              <a:rPr lang="en-US" b="1" i="1" baseline="30000" dirty="0">
                <a:solidFill>
                  <a:srgbClr val="FF0000"/>
                </a:solidFill>
              </a:rPr>
              <a:t>o</a:t>
            </a:r>
            <a:r>
              <a:rPr lang="en-US" b="1" i="1" dirty="0">
                <a:solidFill>
                  <a:srgbClr val="FF0000"/>
                </a:solidFill>
              </a:rPr>
              <a:t>C </a:t>
            </a:r>
            <a:r>
              <a:rPr lang="en-US" b="1" i="1" dirty="0" err="1"/>
              <a:t>gọi</a:t>
            </a:r>
            <a:r>
              <a:rPr lang="en-US" b="1" i="1" dirty="0"/>
              <a:t> </a:t>
            </a:r>
            <a:r>
              <a:rPr lang="en-US" b="1" i="1" dirty="0" err="1"/>
              <a:t>là</a:t>
            </a:r>
            <a:r>
              <a:rPr lang="en-US" b="1" i="1" dirty="0"/>
              <a:t> </a:t>
            </a:r>
            <a:r>
              <a:rPr lang="en-US" b="1" i="1" dirty="0" err="1" smtClean="0">
                <a:solidFill>
                  <a:srgbClr val="FF0000"/>
                </a:solidFill>
              </a:rPr>
              <a:t>âm</a:t>
            </a:r>
            <a:r>
              <a:rPr lang="en-US" b="1" i="1" dirty="0" smtClean="0">
                <a:solidFill>
                  <a:srgbClr val="FF0000"/>
                </a:solidFill>
              </a:rPr>
              <a:t> 20</a:t>
            </a:r>
            <a:r>
              <a:rPr lang="en-US" b="1" i="1" baseline="30000" dirty="0" smtClean="0">
                <a:solidFill>
                  <a:srgbClr val="FF0000"/>
                </a:solidFill>
              </a:rPr>
              <a:t>o</a:t>
            </a:r>
            <a:r>
              <a:rPr lang="en-US" b="1" i="1" dirty="0" smtClean="0">
                <a:solidFill>
                  <a:srgbClr val="FF0000"/>
                </a:solidFill>
              </a:rPr>
              <a:t>C</a:t>
            </a:r>
          </a:p>
          <a:p>
            <a:r>
              <a:rPr lang="en-US" b="1" u="sng" dirty="0" smtClean="0"/>
              <a:t>3-Củng </a:t>
            </a:r>
            <a:r>
              <a:rPr lang="en-US" b="1" u="sng" dirty="0" err="1" smtClean="0"/>
              <a:t>cố</a:t>
            </a:r>
            <a:endParaRPr lang="en-US" b="1" u="sng" dirty="0" smtClean="0"/>
          </a:p>
          <a:p>
            <a:r>
              <a:rPr lang="en-US" b="1" i="1" dirty="0" smtClean="0"/>
              <a:t>* </a:t>
            </a:r>
            <a:r>
              <a:rPr lang="en-US" b="1" i="1" dirty="0" err="1" smtClean="0"/>
              <a:t>Ghi</a:t>
            </a:r>
            <a:r>
              <a:rPr lang="en-US" b="1" i="1" dirty="0" smtClean="0"/>
              <a:t> </a:t>
            </a:r>
            <a:r>
              <a:rPr lang="en-US" b="1" i="1" dirty="0" err="1" smtClean="0"/>
              <a:t>nhớ</a:t>
            </a:r>
            <a:r>
              <a:rPr lang="en-US" b="1" i="1" dirty="0" smtClean="0"/>
              <a:t> - SGK</a:t>
            </a:r>
            <a:endParaRPr lang="en-US" b="1" i="1" dirty="0"/>
          </a:p>
        </p:txBody>
      </p:sp>
      <p:sp>
        <p:nvSpPr>
          <p:cNvPr id="15368" name="Text Box 13"/>
          <p:cNvSpPr txBox="1">
            <a:spLocks noChangeArrowheads="1"/>
          </p:cNvSpPr>
          <p:nvPr/>
        </p:nvSpPr>
        <p:spPr bwMode="auto">
          <a:xfrm>
            <a:off x="1066800" y="3078162"/>
            <a:ext cx="7467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i="1" dirty="0"/>
              <a:t>*</a:t>
            </a:r>
            <a:r>
              <a:rPr lang="en-US" b="1" i="1" dirty="0" err="1"/>
              <a:t>Có</a:t>
            </a:r>
            <a:r>
              <a:rPr lang="en-US" b="1" i="1" dirty="0"/>
              <a:t> </a:t>
            </a:r>
            <a:r>
              <a:rPr lang="en-US" b="1" i="1" dirty="0" err="1"/>
              <a:t>nhiều</a:t>
            </a:r>
            <a:r>
              <a:rPr lang="en-US" b="1" i="1" dirty="0"/>
              <a:t> </a:t>
            </a:r>
            <a:r>
              <a:rPr lang="en-US" b="1" i="1" dirty="0" err="1"/>
              <a:t>loại</a:t>
            </a:r>
            <a:r>
              <a:rPr lang="en-US" b="1" i="1" dirty="0"/>
              <a:t> </a:t>
            </a:r>
            <a:r>
              <a:rPr lang="en-US" b="1" i="1" dirty="0" err="1"/>
              <a:t>nhiệt</a:t>
            </a:r>
            <a:r>
              <a:rPr lang="en-US" b="1" i="1" dirty="0"/>
              <a:t> </a:t>
            </a:r>
            <a:r>
              <a:rPr lang="en-US" b="1" i="1" dirty="0" err="1"/>
              <a:t>kế</a:t>
            </a:r>
            <a:r>
              <a:rPr lang="en-US" b="1" i="1" dirty="0"/>
              <a:t> </a:t>
            </a:r>
            <a:r>
              <a:rPr lang="en-US" b="1" i="1" dirty="0" err="1"/>
              <a:t>khác</a:t>
            </a:r>
            <a:r>
              <a:rPr lang="en-US" b="1" i="1" dirty="0"/>
              <a:t> </a:t>
            </a:r>
            <a:r>
              <a:rPr lang="en-US" b="1" i="1" dirty="0" err="1"/>
              <a:t>nhau</a:t>
            </a:r>
            <a:r>
              <a:rPr lang="en-US" b="1" i="1" dirty="0"/>
              <a:t> </a:t>
            </a:r>
            <a:r>
              <a:rPr lang="en-US" b="1" i="1" dirty="0" err="1"/>
              <a:t>như</a:t>
            </a:r>
            <a:r>
              <a:rPr lang="en-US" b="1" i="1" dirty="0"/>
              <a:t>: </a:t>
            </a:r>
            <a:r>
              <a:rPr lang="en-US" b="1" i="1" dirty="0" err="1"/>
              <a:t>Nhiệt</a:t>
            </a:r>
            <a:r>
              <a:rPr lang="en-US" b="1" i="1" dirty="0"/>
              <a:t> </a:t>
            </a:r>
            <a:r>
              <a:rPr lang="en-US" b="1" i="1" dirty="0" err="1"/>
              <a:t>kế</a:t>
            </a:r>
            <a:r>
              <a:rPr lang="en-US" b="1" i="1" dirty="0"/>
              <a:t> </a:t>
            </a:r>
            <a:r>
              <a:rPr lang="en-US" b="1" i="1" dirty="0" err="1"/>
              <a:t>rượu</a:t>
            </a:r>
            <a:r>
              <a:rPr lang="en-US" b="1" i="1" dirty="0"/>
              <a:t>, </a:t>
            </a:r>
            <a:r>
              <a:rPr lang="en-US" b="1" i="1" dirty="0" err="1"/>
              <a:t>nhiệt</a:t>
            </a:r>
            <a:r>
              <a:rPr lang="en-US" b="1" i="1" dirty="0"/>
              <a:t> </a:t>
            </a:r>
            <a:r>
              <a:rPr lang="en-US" b="1" i="1" dirty="0" err="1"/>
              <a:t>kế</a:t>
            </a:r>
            <a:r>
              <a:rPr lang="en-US" b="1" i="1" dirty="0"/>
              <a:t> </a:t>
            </a:r>
            <a:r>
              <a:rPr lang="en-US" b="1" i="1" dirty="0" err="1"/>
              <a:t>thuỷ</a:t>
            </a:r>
            <a:r>
              <a:rPr lang="en-US" b="1" i="1" dirty="0"/>
              <a:t> </a:t>
            </a:r>
            <a:r>
              <a:rPr lang="en-US" b="1" i="1" dirty="0" err="1"/>
              <a:t>ngân</a:t>
            </a:r>
            <a:r>
              <a:rPr lang="en-US" b="1" i="1" dirty="0"/>
              <a:t>, </a:t>
            </a:r>
            <a:r>
              <a:rPr lang="en-US" b="1" i="1" dirty="0" err="1"/>
              <a:t>nhiệt</a:t>
            </a:r>
            <a:r>
              <a:rPr lang="en-US" b="1" i="1" dirty="0"/>
              <a:t> </a:t>
            </a:r>
            <a:r>
              <a:rPr lang="en-US" b="1" i="1" dirty="0" err="1"/>
              <a:t>kế</a:t>
            </a:r>
            <a:r>
              <a:rPr lang="en-US" b="1" i="1" dirty="0"/>
              <a:t> y </a:t>
            </a:r>
            <a:r>
              <a:rPr lang="en-US" b="1" i="1" dirty="0" err="1"/>
              <a:t>tế</a:t>
            </a:r>
            <a:r>
              <a:rPr lang="en-US" b="1" i="1" dirty="0"/>
              <a:t>...</a:t>
            </a:r>
          </a:p>
        </p:txBody>
      </p:sp>
      <p:sp>
        <p:nvSpPr>
          <p:cNvPr id="15369" name="Text Box 14"/>
          <p:cNvSpPr txBox="1">
            <a:spLocks noChangeArrowheads="1"/>
          </p:cNvSpPr>
          <p:nvPr/>
        </p:nvSpPr>
        <p:spPr bwMode="auto">
          <a:xfrm>
            <a:off x="1046018" y="3886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u="sng" dirty="0"/>
              <a:t>2-Nhiệt </a:t>
            </a:r>
            <a:r>
              <a:rPr lang="en-US" b="1" u="sng" dirty="0" err="1"/>
              <a:t>giai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12889067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45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5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5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45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45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5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45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5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5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45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45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45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45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  <p:bldP spid="15365" grpId="0"/>
      <p:bldP spid="15366" grpId="0"/>
      <p:bldP spid="15368" grpId="0"/>
      <p:bldP spid="1536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tx1"/>
                </a:solidFill>
              </a:rPr>
              <a:t>Mảnh ghép may mắn</a:t>
            </a:r>
          </a:p>
        </p:txBody>
      </p:sp>
      <p:pic>
        <p:nvPicPr>
          <p:cNvPr id="22531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08138" y="4149725"/>
            <a:ext cx="6367462" cy="2346325"/>
          </a:xfrm>
        </p:spPr>
      </p:pic>
      <p:sp>
        <p:nvSpPr>
          <p:cNvPr id="6" name="Rectangle 5"/>
          <p:cNvSpPr/>
          <p:nvPr/>
        </p:nvSpPr>
        <p:spPr>
          <a:xfrm>
            <a:off x="1542197" y="4256395"/>
            <a:ext cx="3200400" cy="1143000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7" name="Rectangle 6"/>
          <p:cNvSpPr/>
          <p:nvPr/>
        </p:nvSpPr>
        <p:spPr>
          <a:xfrm>
            <a:off x="1537648" y="5353334"/>
            <a:ext cx="3200400" cy="1143000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8" name="Rectangle 7"/>
          <p:cNvSpPr/>
          <p:nvPr/>
        </p:nvSpPr>
        <p:spPr>
          <a:xfrm>
            <a:off x="4742597" y="5365276"/>
            <a:ext cx="3200400" cy="1143000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9" name="Rectangle 8"/>
          <p:cNvSpPr/>
          <p:nvPr/>
        </p:nvSpPr>
        <p:spPr>
          <a:xfrm>
            <a:off x="4742597" y="4238198"/>
            <a:ext cx="3200400" cy="1143000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0" name="Rectangle 9"/>
          <p:cNvSpPr/>
          <p:nvPr/>
        </p:nvSpPr>
        <p:spPr>
          <a:xfrm>
            <a:off x="879144" y="242816"/>
            <a:ext cx="7467600" cy="396581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b="1" i="1" u="sng" dirty="0" err="1">
                <a:solidFill>
                  <a:schemeClr val="tx1"/>
                </a:solidFill>
              </a:rPr>
              <a:t>Câu</a:t>
            </a:r>
            <a:r>
              <a:rPr lang="en-US" b="1" i="1" u="sng" dirty="0">
                <a:solidFill>
                  <a:schemeClr val="tx1"/>
                </a:solidFill>
              </a:rPr>
              <a:t> 4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Điền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từ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thích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hợp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vào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chỗ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trống</a:t>
            </a:r>
            <a:r>
              <a:rPr lang="en-US" dirty="0">
                <a:solidFill>
                  <a:schemeClr val="tx1"/>
                </a:solidFill>
              </a:rPr>
              <a:t>:  </a:t>
            </a:r>
            <a:r>
              <a:rPr lang="en-US" dirty="0" err="1">
                <a:solidFill>
                  <a:schemeClr val="tx1"/>
                </a:solidFill>
              </a:rPr>
              <a:t>nhiệt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đô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nhiệt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kế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nhiệt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giai</a:t>
            </a:r>
            <a:endParaRPr lang="en-US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dirty="0" err="1">
                <a:solidFill>
                  <a:schemeClr val="tx1"/>
                </a:solidFill>
              </a:rPr>
              <a:t>Để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đo</a:t>
            </a:r>
            <a:r>
              <a:rPr lang="en-US" dirty="0">
                <a:solidFill>
                  <a:schemeClr val="tx1"/>
                </a:solidFill>
              </a:rPr>
              <a:t>………(1)…… </a:t>
            </a:r>
            <a:r>
              <a:rPr lang="en-US" dirty="0" err="1">
                <a:solidFill>
                  <a:schemeClr val="tx1"/>
                </a:solidFill>
              </a:rPr>
              <a:t>người</a:t>
            </a:r>
            <a:r>
              <a:rPr lang="en-US" dirty="0">
                <a:solidFill>
                  <a:schemeClr val="tx1"/>
                </a:solidFill>
              </a:rPr>
              <a:t> ta </a:t>
            </a:r>
            <a:r>
              <a:rPr lang="en-US" dirty="0" err="1">
                <a:solidFill>
                  <a:schemeClr val="tx1"/>
                </a:solidFill>
              </a:rPr>
              <a:t>dùng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các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loại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nhiệt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kế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khác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nhau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như</a:t>
            </a:r>
            <a:r>
              <a:rPr lang="en-US" dirty="0">
                <a:solidFill>
                  <a:schemeClr val="tx1"/>
                </a:solidFill>
              </a:rPr>
              <a:t>: ……(2)….</a:t>
            </a:r>
            <a:r>
              <a:rPr lang="en-US" dirty="0" err="1">
                <a:solidFill>
                  <a:schemeClr val="tx1"/>
                </a:solidFill>
              </a:rPr>
              <a:t>thủy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ngân</a:t>
            </a:r>
            <a:r>
              <a:rPr lang="en-US" dirty="0">
                <a:solidFill>
                  <a:schemeClr val="tx1"/>
                </a:solidFill>
              </a:rPr>
              <a:t>,……(3)……</a:t>
            </a:r>
            <a:r>
              <a:rPr lang="en-US" dirty="0" err="1">
                <a:solidFill>
                  <a:schemeClr val="tx1"/>
                </a:solidFill>
              </a:rPr>
              <a:t>rượu</a:t>
            </a:r>
            <a:r>
              <a:rPr lang="en-US" dirty="0">
                <a:solidFill>
                  <a:schemeClr val="tx1"/>
                </a:solidFill>
              </a:rPr>
              <a:t>……(4)…….y </a:t>
            </a:r>
            <a:r>
              <a:rPr lang="en-US" dirty="0" err="1">
                <a:solidFill>
                  <a:schemeClr val="tx1"/>
                </a:solidFill>
              </a:rPr>
              <a:t>tế</a:t>
            </a:r>
            <a:r>
              <a:rPr lang="en-US" dirty="0">
                <a:solidFill>
                  <a:schemeClr val="tx1"/>
                </a:solidFill>
              </a:rPr>
              <a:t>. Ở </a:t>
            </a:r>
            <a:r>
              <a:rPr lang="en-US" dirty="0" err="1">
                <a:solidFill>
                  <a:schemeClr val="tx1"/>
                </a:solidFill>
              </a:rPr>
              <a:t>Việt</a:t>
            </a:r>
            <a:r>
              <a:rPr lang="en-US" dirty="0">
                <a:solidFill>
                  <a:schemeClr val="tx1"/>
                </a:solidFill>
              </a:rPr>
              <a:t> Nam </a:t>
            </a:r>
            <a:r>
              <a:rPr lang="en-US" dirty="0" err="1">
                <a:solidFill>
                  <a:schemeClr val="tx1"/>
                </a:solidFill>
              </a:rPr>
              <a:t>sử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dụng</a:t>
            </a:r>
            <a:r>
              <a:rPr lang="en-US" dirty="0">
                <a:solidFill>
                  <a:schemeClr val="tx1"/>
                </a:solidFill>
              </a:rPr>
              <a:t> ……(4)……..</a:t>
            </a:r>
            <a:r>
              <a:rPr lang="en-US" dirty="0" err="1">
                <a:solidFill>
                  <a:schemeClr val="tx1"/>
                </a:solidFill>
              </a:rPr>
              <a:t>Xenxiut</a:t>
            </a:r>
            <a:endParaRPr lang="en-US" dirty="0">
              <a:solidFill>
                <a:schemeClr val="tx1"/>
              </a:solidFill>
            </a:endParaRPr>
          </a:p>
          <a:p>
            <a:pPr algn="ctr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276600" y="1828800"/>
            <a:ext cx="2357651" cy="16002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i="1" dirty="0">
                <a:solidFill>
                  <a:schemeClr val="tx1"/>
                </a:solidFill>
              </a:rPr>
              <a:t>(1): </a:t>
            </a:r>
            <a:r>
              <a:rPr lang="en-US" i="1" dirty="0" err="1">
                <a:solidFill>
                  <a:schemeClr val="tx1"/>
                </a:solidFill>
              </a:rPr>
              <a:t>nhiệt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độ</a:t>
            </a:r>
            <a:endParaRPr lang="en-US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i="1" dirty="0">
                <a:solidFill>
                  <a:schemeClr val="tx1"/>
                </a:solidFill>
              </a:rPr>
              <a:t>(2,3,4): </a:t>
            </a:r>
            <a:r>
              <a:rPr lang="en-US" i="1" dirty="0" err="1">
                <a:solidFill>
                  <a:schemeClr val="tx1"/>
                </a:solidFill>
              </a:rPr>
              <a:t>nhiệt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kế</a:t>
            </a:r>
            <a:endParaRPr lang="en-US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i="1" dirty="0">
                <a:solidFill>
                  <a:schemeClr val="tx1"/>
                </a:solidFill>
              </a:rPr>
              <a:t>(3) </a:t>
            </a:r>
            <a:r>
              <a:rPr lang="en-US" i="1" dirty="0" err="1">
                <a:solidFill>
                  <a:schemeClr val="tx1"/>
                </a:solidFill>
              </a:rPr>
              <a:t>nhiệt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giai</a:t>
            </a:r>
            <a:endParaRPr lang="en-US" dirty="0">
              <a:solidFill>
                <a:schemeClr val="tx1"/>
              </a:solidFill>
            </a:endParaRPr>
          </a:p>
          <a:p>
            <a:pPr algn="ctr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79144" y="1008229"/>
            <a:ext cx="7467600" cy="320039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b="1" i="1" u="sng" dirty="0" err="1">
                <a:solidFill>
                  <a:schemeClr val="bg1">
                    <a:lumMod val="95000"/>
                  </a:schemeClr>
                </a:solidFill>
              </a:rPr>
              <a:t>Câu</a:t>
            </a:r>
            <a:r>
              <a:rPr lang="en-US" b="1" i="1" u="sng" dirty="0">
                <a:solidFill>
                  <a:schemeClr val="bg1">
                    <a:lumMod val="95000"/>
                  </a:schemeClr>
                </a:solidFill>
              </a:rPr>
              <a:t> 1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: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</a:rPr>
              <a:t>Nhiệt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</a:rPr>
              <a:t>kế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</a:rPr>
              <a:t>nào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</a:rPr>
              <a:t>dưới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</a:rPr>
              <a:t>đây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</a:rPr>
              <a:t>được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</a:rPr>
              <a:t>dùng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</a:rPr>
              <a:t>để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</a:rPr>
              <a:t>đo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</a:rPr>
              <a:t>nhiệt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</a:rPr>
              <a:t>độ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</a:rPr>
              <a:t>của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</a:rPr>
              <a:t>nước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</a:rPr>
              <a:t>đang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</a:rPr>
              <a:t>sôi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  <a:p>
            <a:pPr>
              <a:defRPr/>
            </a:pP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A.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</a:rPr>
              <a:t>Nhiệt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</a:rPr>
              <a:t>kế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</a:rPr>
              <a:t>rượu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  <a:p>
            <a:pPr>
              <a:defRPr/>
            </a:pP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B.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</a:rPr>
              <a:t>Nhiệt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</a:rPr>
              <a:t>kế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 y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</a:rPr>
              <a:t>tế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  <a:p>
            <a:pPr>
              <a:defRPr/>
            </a:pP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C.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</a:rPr>
              <a:t>Nhiệt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</a:rPr>
              <a:t>kế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</a:rPr>
              <a:t>thủy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</a:rPr>
              <a:t>ngân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  <a:p>
            <a:pPr>
              <a:defRPr/>
            </a:pP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D.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</a:rPr>
              <a:t>Cả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</a:rPr>
              <a:t>ba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</a:rPr>
              <a:t>nhiệt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</a:rPr>
              <a:t>kế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</a:rPr>
              <a:t>trên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</a:rPr>
              <a:t>đều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</a:rPr>
              <a:t>không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</a:rPr>
              <a:t>đo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</a:rPr>
              <a:t>được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  <a:p>
            <a:pPr algn="ctr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559050" y="2163763"/>
            <a:ext cx="3729038" cy="6858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err="1">
                <a:solidFill>
                  <a:schemeClr val="bg1"/>
                </a:solidFill>
              </a:rPr>
              <a:t>Đáp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án</a:t>
            </a:r>
            <a:r>
              <a:rPr lang="en-US" dirty="0">
                <a:solidFill>
                  <a:schemeClr val="bg1"/>
                </a:solidFill>
              </a:rPr>
              <a:t> C</a:t>
            </a:r>
          </a:p>
        </p:txBody>
      </p:sp>
      <p:sp>
        <p:nvSpPr>
          <p:cNvPr id="19" name="Oval 18"/>
          <p:cNvSpPr/>
          <p:nvPr/>
        </p:nvSpPr>
        <p:spPr>
          <a:xfrm>
            <a:off x="247650" y="830263"/>
            <a:ext cx="8686800" cy="3352800"/>
          </a:xfrm>
          <a:prstGeom prst="ellipse">
            <a:avLst/>
          </a:prstGeom>
          <a:solidFill>
            <a:srgbClr val="D9EFE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b="1" i="1" u="sng" dirty="0" err="1">
                <a:solidFill>
                  <a:srgbClr val="00B050"/>
                </a:solidFill>
              </a:rPr>
              <a:t>Câu</a:t>
            </a:r>
            <a:r>
              <a:rPr lang="en-US" b="1" i="1" u="sng" dirty="0">
                <a:solidFill>
                  <a:srgbClr val="00B050"/>
                </a:solidFill>
              </a:rPr>
              <a:t> 2</a:t>
            </a:r>
            <a:r>
              <a:rPr lang="en-US" dirty="0">
                <a:solidFill>
                  <a:srgbClr val="00B050"/>
                </a:solidFill>
              </a:rPr>
              <a:t>: </a:t>
            </a:r>
            <a:r>
              <a:rPr lang="en-US" dirty="0" err="1">
                <a:solidFill>
                  <a:srgbClr val="00B050"/>
                </a:solidFill>
              </a:rPr>
              <a:t>Nhiệt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kế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nào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dưới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đây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được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dùng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để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đo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nhiệt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độ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của</a:t>
            </a:r>
            <a:r>
              <a:rPr lang="en-US" dirty="0">
                <a:solidFill>
                  <a:srgbClr val="00B050"/>
                </a:solidFill>
              </a:rPr>
              <a:t> bang </a:t>
            </a:r>
            <a:r>
              <a:rPr lang="en-US" dirty="0" err="1">
                <a:solidFill>
                  <a:srgbClr val="00B050"/>
                </a:solidFill>
              </a:rPr>
              <a:t>phiến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đang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nóng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chảy</a:t>
            </a:r>
            <a:r>
              <a:rPr lang="en-US" dirty="0">
                <a:solidFill>
                  <a:srgbClr val="00B050"/>
                </a:solidFill>
              </a:rPr>
              <a:t>:</a:t>
            </a:r>
          </a:p>
          <a:p>
            <a:pPr>
              <a:defRPr/>
            </a:pPr>
            <a:r>
              <a:rPr lang="en-US" dirty="0">
                <a:solidFill>
                  <a:srgbClr val="00B050"/>
                </a:solidFill>
              </a:rPr>
              <a:t>A. </a:t>
            </a:r>
            <a:r>
              <a:rPr lang="en-US" dirty="0" err="1">
                <a:solidFill>
                  <a:srgbClr val="00B050"/>
                </a:solidFill>
              </a:rPr>
              <a:t>Nhiệt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kế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rượu</a:t>
            </a:r>
            <a:endParaRPr lang="en-US" dirty="0">
              <a:solidFill>
                <a:srgbClr val="00B050"/>
              </a:solidFill>
            </a:endParaRPr>
          </a:p>
          <a:p>
            <a:pPr>
              <a:defRPr/>
            </a:pPr>
            <a:r>
              <a:rPr lang="en-US" dirty="0">
                <a:solidFill>
                  <a:srgbClr val="00B050"/>
                </a:solidFill>
              </a:rPr>
              <a:t>B. </a:t>
            </a:r>
            <a:r>
              <a:rPr lang="en-US" dirty="0" err="1">
                <a:solidFill>
                  <a:srgbClr val="00B050"/>
                </a:solidFill>
              </a:rPr>
              <a:t>Nhiệt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kế</a:t>
            </a:r>
            <a:r>
              <a:rPr lang="en-US" dirty="0">
                <a:solidFill>
                  <a:srgbClr val="00B050"/>
                </a:solidFill>
              </a:rPr>
              <a:t> y </a:t>
            </a:r>
            <a:r>
              <a:rPr lang="en-US" dirty="0" err="1">
                <a:solidFill>
                  <a:srgbClr val="00B050"/>
                </a:solidFill>
              </a:rPr>
              <a:t>tế</a:t>
            </a:r>
            <a:endParaRPr lang="en-US" dirty="0">
              <a:solidFill>
                <a:srgbClr val="00B050"/>
              </a:solidFill>
            </a:endParaRPr>
          </a:p>
          <a:p>
            <a:pPr>
              <a:defRPr/>
            </a:pPr>
            <a:r>
              <a:rPr lang="en-US" dirty="0">
                <a:solidFill>
                  <a:srgbClr val="00B050"/>
                </a:solidFill>
              </a:rPr>
              <a:t>C. </a:t>
            </a:r>
            <a:r>
              <a:rPr lang="en-US" dirty="0" err="1">
                <a:solidFill>
                  <a:srgbClr val="00B050"/>
                </a:solidFill>
              </a:rPr>
              <a:t>Nhiệt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kế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thủy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ngân</a:t>
            </a:r>
            <a:endParaRPr lang="en-US" dirty="0">
              <a:solidFill>
                <a:srgbClr val="00B050"/>
              </a:solidFill>
            </a:endParaRPr>
          </a:p>
          <a:p>
            <a:pPr>
              <a:defRPr/>
            </a:pPr>
            <a:r>
              <a:rPr lang="en-US" dirty="0">
                <a:solidFill>
                  <a:srgbClr val="00B050"/>
                </a:solidFill>
              </a:rPr>
              <a:t>D. </a:t>
            </a:r>
            <a:r>
              <a:rPr lang="en-US" dirty="0" err="1">
                <a:solidFill>
                  <a:srgbClr val="00B050"/>
                </a:solidFill>
              </a:rPr>
              <a:t>Cả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ba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nhiệt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kế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trên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đều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không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đo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được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3138488" y="2324100"/>
            <a:ext cx="3073400" cy="609600"/>
          </a:xfrm>
          <a:prstGeom prst="ellipse">
            <a:avLst/>
          </a:prstGeom>
          <a:solidFill>
            <a:srgbClr val="D9EFE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err="1">
                <a:solidFill>
                  <a:srgbClr val="00B050"/>
                </a:solidFill>
              </a:rPr>
              <a:t>Đáp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án</a:t>
            </a:r>
            <a:r>
              <a:rPr lang="en-US" dirty="0">
                <a:solidFill>
                  <a:srgbClr val="00B050"/>
                </a:solidFill>
              </a:rPr>
              <a:t> C</a:t>
            </a:r>
          </a:p>
        </p:txBody>
      </p:sp>
      <p:sp>
        <p:nvSpPr>
          <p:cNvPr id="21" name="5-Point Star 20"/>
          <p:cNvSpPr/>
          <p:nvPr/>
        </p:nvSpPr>
        <p:spPr>
          <a:xfrm>
            <a:off x="1984375" y="1143000"/>
            <a:ext cx="5257800" cy="3684588"/>
          </a:xfrm>
          <a:prstGeom prst="star5">
            <a:avLst/>
          </a:prstGeom>
          <a:solidFill>
            <a:srgbClr val="F3F9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err="1">
                <a:solidFill>
                  <a:schemeClr val="tx1"/>
                </a:solidFill>
              </a:rPr>
              <a:t>Mảnh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ghép</a:t>
            </a:r>
            <a:r>
              <a:rPr lang="en-US" dirty="0">
                <a:solidFill>
                  <a:schemeClr val="tx1"/>
                </a:solidFill>
              </a:rPr>
              <a:t> may </a:t>
            </a:r>
            <a:r>
              <a:rPr lang="en-US" dirty="0" err="1">
                <a:solidFill>
                  <a:schemeClr val="tx1"/>
                </a:solidFill>
              </a:rPr>
              <a:t>mắn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4441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 nodeType="clickPar">
                      <p:stCondLst>
                        <p:cond delay="0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 nodeType="clickPar">
                      <p:stCondLst>
                        <p:cond delay="0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 nodeType="clickPar">
                      <p:stCondLst>
                        <p:cond delay="0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 nodeType="clickPar">
                      <p:stCondLst>
                        <p:cond delay="0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 nodeType="clickPar">
                      <p:stCondLst>
                        <p:cond delay="0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19" grpId="0" animBg="1"/>
      <p:bldP spid="19" grpId="1" animBg="1"/>
      <p:bldP spid="19" grpId="2" animBg="1"/>
      <p:bldP spid="20" grpId="0" animBg="1"/>
      <p:bldP spid="20" grpId="1" animBg="1"/>
      <p:bldP spid="21" grpId="0" animBg="1"/>
      <p:bldP spid="21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00" y="-304800"/>
            <a:ext cx="9753600" cy="716280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35" name="Text Box 4"/>
          <p:cNvSpPr txBox="1">
            <a:spLocks noChangeArrowheads="1"/>
          </p:cNvSpPr>
          <p:nvPr/>
        </p:nvSpPr>
        <p:spPr bwMode="auto">
          <a:xfrm>
            <a:off x="4419600" y="1295400"/>
            <a:ext cx="2514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18436" name="Text Box 13"/>
          <p:cNvSpPr txBox="1">
            <a:spLocks noChangeArrowheads="1"/>
          </p:cNvSpPr>
          <p:nvPr/>
        </p:nvSpPr>
        <p:spPr bwMode="auto">
          <a:xfrm>
            <a:off x="3276600" y="990600"/>
            <a:ext cx="3733800" cy="579438"/>
          </a:xfrm>
          <a:prstGeom prst="rect">
            <a:avLst/>
          </a:prstGeom>
          <a:gradFill rotWithShape="1">
            <a:gsLst>
              <a:gs pos="0">
                <a:srgbClr val="666666"/>
              </a:gs>
              <a:gs pos="50000">
                <a:srgbClr val="DDDDDD"/>
              </a:gs>
              <a:gs pos="100000">
                <a:srgbClr val="666666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/>
              <a:t>Hướng dẫn về nhà</a:t>
            </a:r>
          </a:p>
        </p:txBody>
      </p:sp>
      <p:sp>
        <p:nvSpPr>
          <p:cNvPr id="18437" name="Text Box 14"/>
          <p:cNvSpPr txBox="1">
            <a:spLocks noChangeArrowheads="1"/>
          </p:cNvSpPr>
          <p:nvPr/>
        </p:nvSpPr>
        <p:spPr bwMode="auto">
          <a:xfrm>
            <a:off x="1752600" y="2133600"/>
            <a:ext cx="6553200" cy="2492990"/>
          </a:xfrm>
          <a:prstGeom prst="rect">
            <a:avLst/>
          </a:prstGeom>
          <a:solidFill>
            <a:srgbClr val="DDDDDD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dirty="0">
                <a:solidFill>
                  <a:srgbClr val="0000FF"/>
                </a:solidFill>
              </a:rPr>
              <a:t>-</a:t>
            </a:r>
            <a:r>
              <a:rPr lang="en-US" b="1" dirty="0" err="1">
                <a:solidFill>
                  <a:srgbClr val="0000FF"/>
                </a:solidFill>
              </a:rPr>
              <a:t>Học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thuộc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phần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ghi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nhớ</a:t>
            </a:r>
            <a:endParaRPr lang="en-US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en-US" b="1" dirty="0">
                <a:solidFill>
                  <a:srgbClr val="0000FF"/>
                </a:solidFill>
              </a:rPr>
              <a:t>-</a:t>
            </a:r>
            <a:r>
              <a:rPr lang="en-US" b="1" dirty="0" err="1">
                <a:solidFill>
                  <a:srgbClr val="0000FF"/>
                </a:solidFill>
              </a:rPr>
              <a:t>Làm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bài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tập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trong</a:t>
            </a:r>
            <a:r>
              <a:rPr lang="en-US" b="1" dirty="0">
                <a:solidFill>
                  <a:srgbClr val="0000FF"/>
                </a:solidFill>
              </a:rPr>
              <a:t> SBT 22.1 - 22.3</a:t>
            </a:r>
          </a:p>
          <a:p>
            <a:pPr eaLnBrk="1" hangingPunct="1">
              <a:spcBef>
                <a:spcPct val="50000"/>
              </a:spcBef>
            </a:pPr>
            <a:r>
              <a:rPr lang="en-US" b="1" dirty="0">
                <a:solidFill>
                  <a:srgbClr val="0000FF"/>
                </a:solidFill>
              </a:rPr>
              <a:t>-</a:t>
            </a:r>
            <a:r>
              <a:rPr lang="en-US" b="1" dirty="0" err="1">
                <a:solidFill>
                  <a:srgbClr val="0000FF"/>
                </a:solidFill>
              </a:rPr>
              <a:t>Chuẩn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bị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báo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cáo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thực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hành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bài</a:t>
            </a:r>
            <a:r>
              <a:rPr lang="en-US" b="1" dirty="0" smtClean="0">
                <a:solidFill>
                  <a:srgbClr val="0000FF"/>
                </a:solidFill>
              </a:rPr>
              <a:t> 23 </a:t>
            </a:r>
            <a:r>
              <a:rPr lang="en-US" b="1" dirty="0" err="1">
                <a:solidFill>
                  <a:srgbClr val="0000FF"/>
                </a:solidFill>
              </a:rPr>
              <a:t>trang</a:t>
            </a:r>
            <a:r>
              <a:rPr lang="en-US" b="1" dirty="0">
                <a:solidFill>
                  <a:srgbClr val="0000FF"/>
                </a:solidFill>
              </a:rPr>
              <a:t> 74 (SGK</a:t>
            </a:r>
            <a:r>
              <a:rPr lang="en-US" b="1" dirty="0" smtClean="0">
                <a:solidFill>
                  <a:srgbClr val="0000FF"/>
                </a:solidFill>
              </a:rPr>
              <a:t>)</a:t>
            </a:r>
          </a:p>
          <a:p>
            <a:pPr eaLnBrk="1" hangingPunct="1">
              <a:spcBef>
                <a:spcPct val="50000"/>
              </a:spcBef>
            </a:pPr>
            <a:r>
              <a:rPr lang="en-US" b="1" dirty="0" smtClean="0">
                <a:solidFill>
                  <a:srgbClr val="0000FF"/>
                </a:solidFill>
              </a:rPr>
              <a:t>-</a:t>
            </a:r>
            <a:r>
              <a:rPr lang="en-US" b="1" dirty="0" err="1" smtClean="0">
                <a:solidFill>
                  <a:srgbClr val="0000FF"/>
                </a:solidFill>
              </a:rPr>
              <a:t>Đọc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thêm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phần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Có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thể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em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chưa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biết</a:t>
            </a:r>
            <a:endParaRPr lang="en-US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3102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00" y="-304800"/>
            <a:ext cx="9753600" cy="716280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4419600" y="1295400"/>
            <a:ext cx="2514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3276600" y="1538288"/>
            <a:ext cx="3733800" cy="579437"/>
          </a:xfrm>
          <a:prstGeom prst="rect">
            <a:avLst/>
          </a:prstGeom>
          <a:gradFill rotWithShape="1">
            <a:gsLst>
              <a:gs pos="0">
                <a:srgbClr val="666666"/>
              </a:gs>
              <a:gs pos="50000">
                <a:srgbClr val="DDDDDD"/>
              </a:gs>
              <a:gs pos="100000">
                <a:srgbClr val="666666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/>
              <a:t>Có thể em chưa biết</a:t>
            </a:r>
          </a:p>
        </p:txBody>
      </p:sp>
      <p:sp>
        <p:nvSpPr>
          <p:cNvPr id="19461" name="Text Box 6"/>
          <p:cNvSpPr txBox="1">
            <a:spLocks noChangeArrowheads="1"/>
          </p:cNvSpPr>
          <p:nvPr/>
        </p:nvSpPr>
        <p:spPr bwMode="auto">
          <a:xfrm>
            <a:off x="1371600" y="3124200"/>
            <a:ext cx="6858000" cy="2228850"/>
          </a:xfrm>
          <a:prstGeom prst="rect">
            <a:avLst/>
          </a:prstGeom>
          <a:gradFill rotWithShape="1">
            <a:gsLst>
              <a:gs pos="0">
                <a:srgbClr val="5E7647"/>
              </a:gs>
              <a:gs pos="50000">
                <a:srgbClr val="CCFF99"/>
              </a:gs>
              <a:gs pos="100000">
                <a:srgbClr val="5E7647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/>
              <a:t>*</a:t>
            </a:r>
            <a:r>
              <a:rPr lang="en-US" sz="2800" dirty="0" err="1"/>
              <a:t>Nhiệt</a:t>
            </a:r>
            <a:r>
              <a:rPr lang="en-US" sz="2800" dirty="0"/>
              <a:t> </a:t>
            </a:r>
            <a:r>
              <a:rPr lang="en-US" sz="2800" dirty="0" err="1"/>
              <a:t>giai</a:t>
            </a:r>
            <a:r>
              <a:rPr lang="en-US" sz="2800" dirty="0"/>
              <a:t> </a:t>
            </a:r>
            <a:r>
              <a:rPr lang="en-US" sz="2800" dirty="0" err="1"/>
              <a:t>Kenvin</a:t>
            </a:r>
            <a:r>
              <a:rPr lang="en-US" sz="2800" dirty="0"/>
              <a:t> </a:t>
            </a:r>
            <a:r>
              <a:rPr lang="en-US" sz="2800" b="1" dirty="0">
                <a:solidFill>
                  <a:schemeClr val="bg1"/>
                </a:solidFill>
              </a:rPr>
              <a:t>( </a:t>
            </a:r>
            <a:r>
              <a:rPr lang="en-US" sz="2800" b="1" dirty="0" err="1">
                <a:solidFill>
                  <a:schemeClr val="bg1"/>
                </a:solidFill>
              </a:rPr>
              <a:t>Kí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hiệu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là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baseline="30000" dirty="0" err="1">
                <a:solidFill>
                  <a:schemeClr val="bg1"/>
                </a:solidFill>
              </a:rPr>
              <a:t>o</a:t>
            </a:r>
            <a:r>
              <a:rPr lang="en-US" sz="2800" b="1" dirty="0" err="1">
                <a:solidFill>
                  <a:schemeClr val="bg1"/>
                </a:solidFill>
              </a:rPr>
              <a:t>K</a:t>
            </a:r>
            <a:r>
              <a:rPr lang="en-US" sz="2800" b="1" dirty="0">
                <a:solidFill>
                  <a:schemeClr val="bg1"/>
                </a:solidFill>
              </a:rPr>
              <a:t> )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dirty="0"/>
              <a:t>*</a:t>
            </a:r>
            <a:r>
              <a:rPr lang="en-US" sz="2800" dirty="0" err="1"/>
              <a:t>Một</a:t>
            </a:r>
            <a:r>
              <a:rPr lang="en-US" sz="2800" dirty="0"/>
              <a:t> </a:t>
            </a:r>
            <a:r>
              <a:rPr lang="en-US" sz="2800" dirty="0" err="1"/>
              <a:t>độ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nhiệt</a:t>
            </a:r>
            <a:r>
              <a:rPr lang="en-US" sz="2800" dirty="0"/>
              <a:t> </a:t>
            </a:r>
            <a:r>
              <a:rPr lang="en-US" sz="2800" dirty="0" err="1"/>
              <a:t>giai</a:t>
            </a:r>
            <a:r>
              <a:rPr lang="en-US" sz="2800" dirty="0"/>
              <a:t> </a:t>
            </a:r>
            <a:r>
              <a:rPr lang="en-US" sz="2800" dirty="0" err="1" smtClean="0"/>
              <a:t>Xenxiút</a:t>
            </a:r>
            <a:r>
              <a:rPr lang="en-US" sz="2800" dirty="0" smtClean="0"/>
              <a:t> </a:t>
            </a:r>
            <a:r>
              <a:rPr lang="en-US" sz="2800" dirty="0" err="1"/>
              <a:t>bằng</a:t>
            </a:r>
            <a:r>
              <a:rPr lang="en-US" sz="2800" dirty="0"/>
              <a:t> </a:t>
            </a:r>
            <a:r>
              <a:rPr lang="en-US" sz="2800" dirty="0" err="1"/>
              <a:t>một</a:t>
            </a:r>
            <a:r>
              <a:rPr lang="en-US" sz="2800" dirty="0"/>
              <a:t> </a:t>
            </a:r>
            <a:r>
              <a:rPr lang="en-US" sz="2800" dirty="0" err="1"/>
              <a:t>độ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nhiệt</a:t>
            </a:r>
            <a:r>
              <a:rPr lang="en-US" sz="2800" dirty="0"/>
              <a:t> </a:t>
            </a:r>
            <a:r>
              <a:rPr lang="en-US" sz="2800" dirty="0" err="1"/>
              <a:t>giai</a:t>
            </a:r>
            <a:r>
              <a:rPr lang="en-US" sz="2800" dirty="0"/>
              <a:t> </a:t>
            </a:r>
            <a:r>
              <a:rPr lang="en-US" sz="2800" dirty="0" err="1"/>
              <a:t>Kenvin</a:t>
            </a:r>
            <a:r>
              <a:rPr lang="en-US" sz="2800" dirty="0"/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dirty="0"/>
              <a:t>*</a:t>
            </a:r>
            <a:r>
              <a:rPr lang="en-US" sz="2800" b="1" dirty="0">
                <a:solidFill>
                  <a:schemeClr val="bg1"/>
                </a:solidFill>
              </a:rPr>
              <a:t>0</a:t>
            </a:r>
            <a:r>
              <a:rPr lang="en-US" sz="2800" b="1" baseline="30000" dirty="0">
                <a:solidFill>
                  <a:schemeClr val="bg1"/>
                </a:solidFill>
              </a:rPr>
              <a:t>o</a:t>
            </a:r>
            <a:r>
              <a:rPr lang="en-US" sz="2800" b="1" dirty="0">
                <a:solidFill>
                  <a:schemeClr val="bg1"/>
                </a:solidFill>
              </a:rPr>
              <a:t>C</a:t>
            </a:r>
            <a:r>
              <a:rPr lang="en-US" sz="2800" dirty="0"/>
              <a:t> </a:t>
            </a:r>
            <a:r>
              <a:rPr lang="en-US" sz="2800" dirty="0" err="1"/>
              <a:t>ứng</a:t>
            </a:r>
            <a:r>
              <a:rPr lang="en-US" sz="2800" dirty="0"/>
              <a:t> </a:t>
            </a:r>
            <a:r>
              <a:rPr lang="en-US" sz="2800" dirty="0" err="1"/>
              <a:t>với</a:t>
            </a:r>
            <a:r>
              <a:rPr lang="en-US" sz="2800" dirty="0"/>
              <a:t> </a:t>
            </a:r>
            <a:r>
              <a:rPr lang="en-US" sz="2800" b="1" dirty="0">
                <a:solidFill>
                  <a:schemeClr val="bg1"/>
                </a:solidFill>
              </a:rPr>
              <a:t>273</a:t>
            </a:r>
            <a:r>
              <a:rPr lang="en-US" sz="2800" b="1" baseline="30000" dirty="0">
                <a:solidFill>
                  <a:schemeClr val="bg1"/>
                </a:solidFill>
              </a:rPr>
              <a:t>o</a:t>
            </a:r>
            <a:r>
              <a:rPr lang="en-US" sz="2800" b="1" dirty="0">
                <a:solidFill>
                  <a:schemeClr val="bg1"/>
                </a:solidFill>
              </a:rPr>
              <a:t>K</a:t>
            </a:r>
          </a:p>
        </p:txBody>
      </p:sp>
    </p:spTree>
    <p:extLst>
      <p:ext uri="{BB962C8B-B14F-4D97-AF65-F5344CB8AC3E}">
        <p14:creationId xmlns:p14="http://schemas.microsoft.com/office/powerpoint/2010/main" val="27276245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00" y="-304800"/>
            <a:ext cx="9753600" cy="716280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4419600" y="1295400"/>
            <a:ext cx="2514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3276600" y="990600"/>
            <a:ext cx="3733800" cy="519113"/>
          </a:xfrm>
          <a:prstGeom prst="rect">
            <a:avLst/>
          </a:prstGeom>
          <a:gradFill rotWithShape="1">
            <a:gsLst>
              <a:gs pos="0">
                <a:srgbClr val="666666"/>
              </a:gs>
              <a:gs pos="50000">
                <a:srgbClr val="DDDDDD"/>
              </a:gs>
              <a:gs pos="100000">
                <a:srgbClr val="666666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/>
              <a:t>Có thể em chưa biết</a:t>
            </a:r>
          </a:p>
        </p:txBody>
      </p:sp>
      <p:sp>
        <p:nvSpPr>
          <p:cNvPr id="20485" name="Text Box 6"/>
          <p:cNvSpPr txBox="1">
            <a:spLocks noChangeArrowheads="1"/>
          </p:cNvSpPr>
          <p:nvPr/>
        </p:nvSpPr>
        <p:spPr bwMode="auto">
          <a:xfrm>
            <a:off x="1295400" y="1600200"/>
            <a:ext cx="4419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u="sng">
                <a:solidFill>
                  <a:srgbClr val="0000FF"/>
                </a:solidFill>
              </a:rPr>
              <a:t>Một vài Loại nhiệt kế khác</a:t>
            </a:r>
          </a:p>
        </p:txBody>
      </p:sp>
      <p:grpSp>
        <p:nvGrpSpPr>
          <p:cNvPr id="43031" name="Group 23"/>
          <p:cNvGrpSpPr>
            <a:grpSpLocks/>
          </p:cNvGrpSpPr>
          <p:nvPr/>
        </p:nvGrpSpPr>
        <p:grpSpPr bwMode="auto">
          <a:xfrm>
            <a:off x="1066800" y="2057400"/>
            <a:ext cx="4572000" cy="2438400"/>
            <a:chOff x="672" y="1296"/>
            <a:chExt cx="2880" cy="1536"/>
          </a:xfrm>
        </p:grpSpPr>
        <p:pic>
          <p:nvPicPr>
            <p:cNvPr id="20496" name="Picture 7" descr="Nhiet ke kim loai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56" y="1433"/>
              <a:ext cx="1248" cy="1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497" name="Picture 9" descr="Nhiet ke (2)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0" y="1410"/>
              <a:ext cx="1440" cy="1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98" name="AutoShape 13"/>
            <p:cNvSpPr>
              <a:spLocks noChangeArrowheads="1"/>
            </p:cNvSpPr>
            <p:nvPr/>
          </p:nvSpPr>
          <p:spPr bwMode="auto">
            <a:xfrm>
              <a:off x="672" y="1296"/>
              <a:ext cx="2880" cy="1536"/>
            </a:xfrm>
            <a:prstGeom prst="wedgeRectCallout">
              <a:avLst>
                <a:gd name="adj1" fmla="val -23750"/>
                <a:gd name="adj2" fmla="val 44204"/>
              </a:avLst>
            </a:prstGeom>
            <a:noFill/>
            <a:ln w="952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20499" name="Text Box 17"/>
            <p:cNvSpPr txBox="1">
              <a:spLocks noChangeArrowheads="1"/>
            </p:cNvSpPr>
            <p:nvPr/>
          </p:nvSpPr>
          <p:spPr bwMode="auto">
            <a:xfrm>
              <a:off x="1344" y="2544"/>
              <a:ext cx="16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1">
                  <a:solidFill>
                    <a:srgbClr val="FF3300"/>
                  </a:solidFill>
                </a:rPr>
                <a:t>Nhiệt kế kim loại</a:t>
              </a:r>
            </a:p>
          </p:txBody>
        </p:sp>
      </p:grpSp>
      <p:grpSp>
        <p:nvGrpSpPr>
          <p:cNvPr id="43032" name="Group 24"/>
          <p:cNvGrpSpPr>
            <a:grpSpLocks/>
          </p:cNvGrpSpPr>
          <p:nvPr/>
        </p:nvGrpSpPr>
        <p:grpSpPr bwMode="auto">
          <a:xfrm>
            <a:off x="5867400" y="1676400"/>
            <a:ext cx="2819400" cy="4572000"/>
            <a:chOff x="3696" y="1056"/>
            <a:chExt cx="1776" cy="2880"/>
          </a:xfrm>
        </p:grpSpPr>
        <p:pic>
          <p:nvPicPr>
            <p:cNvPr id="20492" name="Picture 8" descr="Nhiet ke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6" y="1200"/>
              <a:ext cx="1344" cy="8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493" name="Picture 10" descr="Nhiet ke dien tu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6" y="2208"/>
              <a:ext cx="1296" cy="1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94" name="Rectangle 15"/>
            <p:cNvSpPr>
              <a:spLocks noChangeArrowheads="1"/>
            </p:cNvSpPr>
            <p:nvPr/>
          </p:nvSpPr>
          <p:spPr bwMode="auto">
            <a:xfrm>
              <a:off x="3696" y="1056"/>
              <a:ext cx="1776" cy="2880"/>
            </a:xfrm>
            <a:prstGeom prst="rect">
              <a:avLst/>
            </a:prstGeom>
            <a:noFill/>
            <a:ln w="952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5" name="Text Box 19"/>
            <p:cNvSpPr txBox="1">
              <a:spLocks noChangeArrowheads="1"/>
            </p:cNvSpPr>
            <p:nvPr/>
          </p:nvSpPr>
          <p:spPr bwMode="auto">
            <a:xfrm>
              <a:off x="3840" y="3600"/>
              <a:ext cx="15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1">
                  <a:solidFill>
                    <a:srgbClr val="FF3300"/>
                  </a:solidFill>
                </a:rPr>
                <a:t>Nhiệt kế điện tử</a:t>
              </a:r>
            </a:p>
          </p:txBody>
        </p:sp>
      </p:grpSp>
      <p:grpSp>
        <p:nvGrpSpPr>
          <p:cNvPr id="43033" name="Group 25"/>
          <p:cNvGrpSpPr>
            <a:grpSpLocks/>
          </p:cNvGrpSpPr>
          <p:nvPr/>
        </p:nvGrpSpPr>
        <p:grpSpPr bwMode="auto">
          <a:xfrm>
            <a:off x="990600" y="4800600"/>
            <a:ext cx="4648200" cy="1524000"/>
            <a:chOff x="624" y="3024"/>
            <a:chExt cx="2928" cy="960"/>
          </a:xfrm>
        </p:grpSpPr>
        <p:pic>
          <p:nvPicPr>
            <p:cNvPr id="20489" name="Picture 11" descr="hinh 2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" y="3072"/>
              <a:ext cx="2832" cy="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90" name="Rectangle 16"/>
            <p:cNvSpPr>
              <a:spLocks noChangeArrowheads="1"/>
            </p:cNvSpPr>
            <p:nvPr/>
          </p:nvSpPr>
          <p:spPr bwMode="auto">
            <a:xfrm>
              <a:off x="672" y="3024"/>
              <a:ext cx="2880" cy="960"/>
            </a:xfrm>
            <a:prstGeom prst="rect">
              <a:avLst/>
            </a:prstGeom>
            <a:noFill/>
            <a:ln w="952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>
                <a:solidFill>
                  <a:srgbClr val="00FF00"/>
                </a:solidFill>
              </a:endParaRPr>
            </a:p>
          </p:txBody>
        </p:sp>
        <p:sp>
          <p:nvSpPr>
            <p:cNvPr id="20491" name="Text Box 20"/>
            <p:cNvSpPr txBox="1">
              <a:spLocks noChangeArrowheads="1"/>
            </p:cNvSpPr>
            <p:nvPr/>
          </p:nvSpPr>
          <p:spPr bwMode="auto">
            <a:xfrm>
              <a:off x="1344" y="3696"/>
              <a:ext cx="15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1">
                  <a:solidFill>
                    <a:srgbClr val="FF3300"/>
                  </a:solidFill>
                </a:rPr>
                <a:t>Nhiệt kế đổi màu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45011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43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43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1000"/>
                                        <p:tgtEl>
                                          <p:spTgt spid="43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666750" y="1659887"/>
            <a:ext cx="7848600" cy="120032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  <a:defRPr/>
            </a:pPr>
            <a:r>
              <a:rPr lang="en-US" sz="3600" dirty="0" err="1" smtClean="0"/>
              <a:t>Khi</a:t>
            </a:r>
            <a:r>
              <a:rPr lang="en-US" sz="3600" dirty="0" smtClean="0"/>
              <a:t> </a:t>
            </a:r>
            <a:r>
              <a:rPr lang="en-US" sz="3600" dirty="0" err="1" smtClean="0"/>
              <a:t>bị</a:t>
            </a:r>
            <a:r>
              <a:rPr lang="en-US" sz="3600" dirty="0" smtClean="0"/>
              <a:t> </a:t>
            </a:r>
            <a:r>
              <a:rPr lang="en-US" sz="3600" dirty="0" err="1" smtClean="0"/>
              <a:t>đốt</a:t>
            </a:r>
            <a:r>
              <a:rPr lang="en-US" sz="3600" dirty="0" smtClean="0"/>
              <a:t> </a:t>
            </a:r>
            <a:r>
              <a:rPr lang="en-US" sz="3600" dirty="0" err="1" smtClean="0"/>
              <a:t>nóng</a:t>
            </a:r>
            <a:r>
              <a:rPr lang="en-US" sz="3600" dirty="0" smtClean="0"/>
              <a:t> hay </a:t>
            </a:r>
            <a:r>
              <a:rPr lang="en-US" sz="3600" dirty="0" err="1" smtClean="0"/>
              <a:t>làm</a:t>
            </a:r>
            <a:r>
              <a:rPr lang="en-US" sz="3600" dirty="0" smtClean="0"/>
              <a:t> </a:t>
            </a:r>
            <a:r>
              <a:rPr lang="en-US" sz="3600" dirty="0" err="1" smtClean="0"/>
              <a:t>lạnh</a:t>
            </a:r>
            <a:r>
              <a:rPr lang="en-US" sz="3600" dirty="0" smtClean="0"/>
              <a:t> </a:t>
            </a:r>
            <a:r>
              <a:rPr lang="en-US" sz="3600" dirty="0" err="1" smtClean="0"/>
              <a:t>thì</a:t>
            </a:r>
            <a:r>
              <a:rPr lang="en-US" sz="3600" dirty="0" smtClean="0"/>
              <a:t> </a:t>
            </a:r>
            <a:r>
              <a:rPr lang="en-US" sz="3600" dirty="0" err="1" smtClean="0"/>
              <a:t>băng</a:t>
            </a:r>
            <a:r>
              <a:rPr lang="en-US" sz="3600" dirty="0" smtClean="0"/>
              <a:t> </a:t>
            </a:r>
            <a:r>
              <a:rPr lang="en-US" sz="3600" dirty="0" err="1" smtClean="0"/>
              <a:t>kép</a:t>
            </a:r>
            <a:r>
              <a:rPr lang="en-US" sz="3600" dirty="0" smtClean="0"/>
              <a:t> </a:t>
            </a:r>
            <a:r>
              <a:rPr lang="en-US" sz="3600" dirty="0" err="1" smtClean="0"/>
              <a:t>sẽ</a:t>
            </a:r>
            <a:r>
              <a:rPr lang="en-US" sz="3600" dirty="0" smtClean="0"/>
              <a:t> </a:t>
            </a:r>
            <a:r>
              <a:rPr lang="en-US" sz="3600" dirty="0" err="1" smtClean="0"/>
              <a:t>thế</a:t>
            </a:r>
            <a:r>
              <a:rPr lang="en-US" sz="3600" dirty="0" smtClean="0"/>
              <a:t> </a:t>
            </a:r>
            <a:r>
              <a:rPr lang="en-US" sz="3600" dirty="0" err="1" smtClean="0"/>
              <a:t>nào</a:t>
            </a:r>
            <a:r>
              <a:rPr lang="en-US" sz="3600" dirty="0" smtClean="0"/>
              <a:t>? </a:t>
            </a:r>
            <a:r>
              <a:rPr lang="en-US" sz="3600" dirty="0" err="1" smtClean="0"/>
              <a:t>Ứng</a:t>
            </a:r>
            <a:r>
              <a:rPr lang="en-US" sz="3600" dirty="0" smtClean="0"/>
              <a:t> </a:t>
            </a:r>
            <a:r>
              <a:rPr lang="en-US" sz="3600" dirty="0" err="1" smtClean="0"/>
              <a:t>dụng</a:t>
            </a:r>
            <a:r>
              <a:rPr lang="en-US" sz="3600" dirty="0" smtClean="0"/>
              <a:t> </a:t>
            </a:r>
            <a:r>
              <a:rPr lang="en-US" sz="3600" dirty="0" err="1" smtClean="0"/>
              <a:t>của</a:t>
            </a:r>
            <a:r>
              <a:rPr lang="en-US" sz="3600" dirty="0" smtClean="0"/>
              <a:t> </a:t>
            </a:r>
            <a:r>
              <a:rPr lang="en-US" sz="3600" dirty="0" err="1" smtClean="0"/>
              <a:t>băng</a:t>
            </a:r>
            <a:r>
              <a:rPr lang="en-US" sz="3600" dirty="0" smtClean="0"/>
              <a:t> </a:t>
            </a:r>
            <a:r>
              <a:rPr lang="en-US" sz="3600" dirty="0" err="1" smtClean="0"/>
              <a:t>kép</a:t>
            </a:r>
            <a:r>
              <a:rPr lang="en-US" sz="3600" dirty="0" smtClean="0"/>
              <a:t>?</a:t>
            </a:r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590550" y="3733800"/>
            <a:ext cx="7924800" cy="230822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  <a:defRPr/>
            </a:pPr>
            <a:r>
              <a:rPr lang="en-US" sz="3200" i="1" dirty="0" smtClean="0">
                <a:solidFill>
                  <a:srgbClr val="FF0000"/>
                </a:solidFill>
              </a:rPr>
              <a:t>-</a:t>
            </a:r>
            <a:r>
              <a:rPr lang="en-US" sz="3200" i="1" dirty="0" err="1" smtClean="0">
                <a:solidFill>
                  <a:srgbClr val="FF0000"/>
                </a:solidFill>
              </a:rPr>
              <a:t>Khi</a:t>
            </a:r>
            <a:r>
              <a:rPr lang="en-US" sz="3200" i="1" dirty="0" smtClean="0">
                <a:solidFill>
                  <a:srgbClr val="FF0000"/>
                </a:solidFill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</a:rPr>
              <a:t>bị</a:t>
            </a:r>
            <a:r>
              <a:rPr lang="en-US" sz="3200" i="1" dirty="0" smtClean="0">
                <a:solidFill>
                  <a:srgbClr val="FF0000"/>
                </a:solidFill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</a:rPr>
              <a:t>đốt</a:t>
            </a:r>
            <a:r>
              <a:rPr lang="en-US" sz="3200" i="1" dirty="0" smtClean="0">
                <a:solidFill>
                  <a:srgbClr val="FF0000"/>
                </a:solidFill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</a:rPr>
              <a:t>nóng</a:t>
            </a:r>
            <a:r>
              <a:rPr lang="en-US" sz="3200" i="1" dirty="0" smtClean="0">
                <a:solidFill>
                  <a:srgbClr val="FF0000"/>
                </a:solidFill>
              </a:rPr>
              <a:t> hay </a:t>
            </a:r>
            <a:r>
              <a:rPr lang="en-US" sz="3200" i="1" dirty="0" err="1" smtClean="0">
                <a:solidFill>
                  <a:srgbClr val="FF0000"/>
                </a:solidFill>
              </a:rPr>
              <a:t>làm</a:t>
            </a:r>
            <a:r>
              <a:rPr lang="en-US" sz="3200" i="1" dirty="0" smtClean="0">
                <a:solidFill>
                  <a:srgbClr val="FF0000"/>
                </a:solidFill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</a:rPr>
              <a:t>lạnh</a:t>
            </a:r>
            <a:r>
              <a:rPr lang="en-US" sz="3200" i="1" dirty="0" smtClean="0">
                <a:solidFill>
                  <a:srgbClr val="FF0000"/>
                </a:solidFill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</a:rPr>
              <a:t>băng</a:t>
            </a:r>
            <a:r>
              <a:rPr lang="en-US" sz="3200" i="1" dirty="0" smtClean="0">
                <a:solidFill>
                  <a:srgbClr val="FF0000"/>
                </a:solidFill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</a:rPr>
              <a:t>kép</a:t>
            </a:r>
            <a:r>
              <a:rPr lang="en-US" sz="3200" i="1" dirty="0" smtClean="0">
                <a:solidFill>
                  <a:srgbClr val="FF0000"/>
                </a:solidFill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</a:rPr>
              <a:t>sẽ</a:t>
            </a:r>
            <a:r>
              <a:rPr lang="en-US" sz="3200" i="1" dirty="0" smtClean="0">
                <a:solidFill>
                  <a:srgbClr val="FF0000"/>
                </a:solidFill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</a:rPr>
              <a:t>cong</a:t>
            </a:r>
            <a:r>
              <a:rPr lang="en-US" sz="3200" i="1" dirty="0" smtClean="0">
                <a:solidFill>
                  <a:srgbClr val="FF0000"/>
                </a:solidFill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</a:rPr>
              <a:t>đi</a:t>
            </a:r>
            <a:r>
              <a:rPr lang="en-US" sz="3200" i="1" dirty="0" smtClean="0">
                <a:solidFill>
                  <a:srgbClr val="FF0000"/>
                </a:solidFill>
              </a:rPr>
              <a:t>.</a:t>
            </a:r>
          </a:p>
          <a:p>
            <a:pPr algn="just" eaLnBrk="1" hangingPunct="1">
              <a:spcBef>
                <a:spcPct val="50000"/>
              </a:spcBef>
              <a:defRPr/>
            </a:pPr>
            <a:r>
              <a:rPr lang="en-US" sz="3200" i="1" dirty="0" smtClean="0">
                <a:solidFill>
                  <a:srgbClr val="FF0000"/>
                </a:solidFill>
              </a:rPr>
              <a:t>-</a:t>
            </a:r>
            <a:r>
              <a:rPr lang="en-US" sz="3200" i="1" dirty="0" err="1" smtClean="0">
                <a:solidFill>
                  <a:srgbClr val="FF0000"/>
                </a:solidFill>
              </a:rPr>
              <a:t>Băng</a:t>
            </a:r>
            <a:r>
              <a:rPr lang="en-US" sz="3200" i="1" dirty="0" smtClean="0">
                <a:solidFill>
                  <a:srgbClr val="FF0000"/>
                </a:solidFill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</a:rPr>
              <a:t>kép</a:t>
            </a:r>
            <a:r>
              <a:rPr lang="en-US" sz="3200" i="1" dirty="0" smtClean="0">
                <a:solidFill>
                  <a:srgbClr val="FF0000"/>
                </a:solidFill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</a:rPr>
              <a:t>được</a:t>
            </a:r>
            <a:r>
              <a:rPr lang="en-US" sz="3200" i="1" dirty="0" smtClean="0">
                <a:solidFill>
                  <a:srgbClr val="FF0000"/>
                </a:solidFill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</a:rPr>
              <a:t>dùng</a:t>
            </a:r>
            <a:r>
              <a:rPr lang="en-US" sz="3200" i="1" dirty="0" smtClean="0">
                <a:solidFill>
                  <a:srgbClr val="FF0000"/>
                </a:solidFill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</a:rPr>
              <a:t>để</a:t>
            </a:r>
            <a:r>
              <a:rPr lang="en-US" sz="3200" i="1" dirty="0" smtClean="0">
                <a:solidFill>
                  <a:srgbClr val="FF0000"/>
                </a:solidFill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</a:rPr>
              <a:t>đóng</a:t>
            </a:r>
            <a:r>
              <a:rPr lang="en-US" sz="3200" i="1" dirty="0" smtClean="0">
                <a:solidFill>
                  <a:srgbClr val="FF0000"/>
                </a:solidFill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</a:rPr>
              <a:t>ngắt</a:t>
            </a:r>
            <a:r>
              <a:rPr lang="en-US" sz="3200" i="1" dirty="0" smtClean="0">
                <a:solidFill>
                  <a:srgbClr val="FF0000"/>
                </a:solidFill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</a:rPr>
              <a:t>tự</a:t>
            </a:r>
            <a:r>
              <a:rPr lang="en-US" sz="3200" i="1" dirty="0" smtClean="0">
                <a:solidFill>
                  <a:srgbClr val="FF0000"/>
                </a:solidFill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</a:rPr>
              <a:t>động</a:t>
            </a:r>
            <a:r>
              <a:rPr lang="en-US" sz="3200" i="1" dirty="0" smtClean="0">
                <a:solidFill>
                  <a:srgbClr val="FF0000"/>
                </a:solidFill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</a:rPr>
              <a:t>mạch</a:t>
            </a:r>
            <a:r>
              <a:rPr lang="en-US" sz="3200" i="1" dirty="0" smtClean="0">
                <a:solidFill>
                  <a:srgbClr val="FF0000"/>
                </a:solidFill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</a:rPr>
              <a:t>điện</a:t>
            </a:r>
            <a:r>
              <a:rPr lang="en-US" sz="3200" i="1" dirty="0" smtClean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" name="Rectangle 1"/>
          <p:cNvSpPr/>
          <p:nvPr/>
        </p:nvSpPr>
        <p:spPr>
          <a:xfrm>
            <a:off x="1104900" y="609600"/>
            <a:ext cx="6896100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54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Kiểm</a:t>
            </a:r>
            <a:r>
              <a:rPr 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en-US" sz="54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tra</a:t>
            </a:r>
            <a:r>
              <a:rPr 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en-US" sz="54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bài</a:t>
            </a:r>
            <a:r>
              <a:rPr 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en-US" sz="54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cũ</a:t>
            </a:r>
            <a:endParaRPr lang="en-US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046288" y="2987675"/>
            <a:ext cx="172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3200" b="1">
                <a:solidFill>
                  <a:srgbClr val="FF0000"/>
                </a:solidFill>
              </a:rPr>
              <a:t>Trả lời:</a:t>
            </a:r>
          </a:p>
        </p:txBody>
      </p:sp>
    </p:spTree>
    <p:extLst>
      <p:ext uri="{BB962C8B-B14F-4D97-AF65-F5344CB8AC3E}">
        <p14:creationId xmlns:p14="http://schemas.microsoft.com/office/powerpoint/2010/main" val="26103446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LOVE STORY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 descr="DRAGFL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3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 descr="Picture1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874963"/>
            <a:ext cx="3962400" cy="29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1676400" y="838200"/>
            <a:ext cx="61722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3333FF"/>
                </a:solidFill>
              </a:rPr>
              <a:t>KÍNH CHÚC QUÝ THẦY CÔ GIÁO  CÙNG CÁC EM HỌC SINH          SỨC KHOẺ VÀ HẠNH PHÚC</a:t>
            </a:r>
          </a:p>
        </p:txBody>
      </p:sp>
      <p:pic>
        <p:nvPicPr>
          <p:cNvPr id="21510" name="Picture 6" descr="Picture4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100" y="5486400"/>
            <a:ext cx="1104900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7" descr="Picture33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0"/>
            <a:ext cx="762000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Picture 8" descr="Picture4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5943600"/>
            <a:ext cx="1143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3" name="Picture 9" descr="Picture4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410200"/>
            <a:ext cx="1219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4" name="Picture 10" descr="Picture4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4800600"/>
            <a:ext cx="1104900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6" name="Picture 12" descr="Picture4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5943600"/>
            <a:ext cx="8001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7" name="Picture 13" descr="Picture4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498725"/>
            <a:ext cx="6858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8" name="Picture 14" descr="Picture4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038600"/>
            <a:ext cx="6858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62651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47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5000">
                <p:cTn id="8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106"/>
                </p:tgtEl>
              </p:cMediaNode>
            </p:audio>
          </p:childTnLst>
        </p:cTn>
      </p:par>
    </p:tnLst>
    <p:bldLst>
      <p:bldP spid="4710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2" descr="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2050" y="3133725"/>
            <a:ext cx="2459038" cy="324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9" name="AutoShape 13"/>
          <p:cNvSpPr>
            <a:spLocks noChangeArrowheads="1"/>
          </p:cNvSpPr>
          <p:nvPr/>
        </p:nvSpPr>
        <p:spPr bwMode="auto">
          <a:xfrm>
            <a:off x="1143000" y="838200"/>
            <a:ext cx="4648200" cy="1285875"/>
          </a:xfrm>
          <a:prstGeom prst="wedgeEllipseCallout">
            <a:avLst>
              <a:gd name="adj1" fmla="val 26116"/>
              <a:gd name="adj2" fmla="val 138644"/>
            </a:avLst>
          </a:prstGeom>
          <a:solidFill>
            <a:srgbClr val="CCFFCC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! Con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sốt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nóng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4110" name="AutoShape 14"/>
          <p:cNvSpPr>
            <a:spLocks noChangeArrowheads="1"/>
          </p:cNvSpPr>
          <p:nvPr/>
        </p:nvSpPr>
        <p:spPr bwMode="auto">
          <a:xfrm>
            <a:off x="5468938" y="2124075"/>
            <a:ext cx="2895600" cy="990600"/>
          </a:xfrm>
          <a:prstGeom prst="wedgeRoundRectCallout">
            <a:avLst>
              <a:gd name="adj1" fmla="val -37667"/>
              <a:gd name="adj2" fmla="val 191505"/>
              <a:gd name="adj3" fmla="val 16667"/>
            </a:avLst>
          </a:prstGeom>
          <a:solidFill>
            <a:srgbClr val="CCFFCC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Mẹ ơi, cho con đi đá bóng nhé !</a:t>
            </a:r>
          </a:p>
        </p:txBody>
      </p:sp>
      <p:sp>
        <p:nvSpPr>
          <p:cNvPr id="4111" name="AutoShape 15"/>
          <p:cNvSpPr>
            <a:spLocks noChangeArrowheads="1"/>
          </p:cNvSpPr>
          <p:nvPr/>
        </p:nvSpPr>
        <p:spPr bwMode="auto">
          <a:xfrm>
            <a:off x="5943600" y="2713038"/>
            <a:ext cx="2895600" cy="990600"/>
          </a:xfrm>
          <a:prstGeom prst="wedgeRoundRectCallout">
            <a:avLst>
              <a:gd name="adj1" fmla="val -46875"/>
              <a:gd name="adj2" fmla="val 147278"/>
              <a:gd name="adj3" fmla="val 16667"/>
            </a:avLst>
          </a:prstGeom>
          <a:solidFill>
            <a:srgbClr val="CCFFCC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sốt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!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nhé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!</a:t>
            </a:r>
          </a:p>
        </p:txBody>
      </p:sp>
      <p:sp>
        <p:nvSpPr>
          <p:cNvPr id="4112" name="Text Box 16"/>
          <p:cNvSpPr txBox="1">
            <a:spLocks noChangeArrowheads="1"/>
          </p:cNvSpPr>
          <p:nvPr/>
        </p:nvSpPr>
        <p:spPr bwMode="auto">
          <a:xfrm>
            <a:off x="762000" y="1021057"/>
            <a:ext cx="7467600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dirty="0">
                <a:solidFill>
                  <a:srgbClr val="0033CC"/>
                </a:solidFill>
                <a:cs typeface="Times New Roman" pitchFamily="18" charset="0"/>
              </a:rPr>
              <a:t>*</a:t>
            </a:r>
            <a:r>
              <a:rPr lang="en-US" sz="3600" dirty="0" err="1">
                <a:solidFill>
                  <a:srgbClr val="0033CC"/>
                </a:solidFill>
                <a:cs typeface="Times New Roman" pitchFamily="18" charset="0"/>
              </a:rPr>
              <a:t>Vậy</a:t>
            </a:r>
            <a:r>
              <a:rPr lang="en-US" sz="3600" dirty="0">
                <a:solidFill>
                  <a:srgbClr val="0033CC"/>
                </a:solidFill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cs typeface="Times New Roman" pitchFamily="18" charset="0"/>
              </a:rPr>
              <a:t>người</a:t>
            </a:r>
            <a:r>
              <a:rPr lang="en-US" sz="3600" dirty="0">
                <a:solidFill>
                  <a:srgbClr val="0033CC"/>
                </a:solidFill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cs typeface="Times New Roman" pitchFamily="18" charset="0"/>
              </a:rPr>
              <a:t>mẹ</a:t>
            </a:r>
            <a:r>
              <a:rPr lang="en-US" sz="3600" dirty="0">
                <a:solidFill>
                  <a:srgbClr val="0033CC"/>
                </a:solidFill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cs typeface="Times New Roman" pitchFamily="18" charset="0"/>
              </a:rPr>
              <a:t>phải</a:t>
            </a:r>
            <a:r>
              <a:rPr lang="en-US" sz="3600" dirty="0">
                <a:solidFill>
                  <a:srgbClr val="0033CC"/>
                </a:solidFill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cs typeface="Times New Roman" pitchFamily="18" charset="0"/>
              </a:rPr>
              <a:t>dùng</a:t>
            </a:r>
            <a:r>
              <a:rPr lang="en-US" sz="3600" dirty="0">
                <a:solidFill>
                  <a:srgbClr val="0033CC"/>
                </a:solidFill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cs typeface="Times New Roman" pitchFamily="18" charset="0"/>
              </a:rPr>
              <a:t>tay</a:t>
            </a:r>
            <a:r>
              <a:rPr lang="en-US" sz="3600" dirty="0">
                <a:solidFill>
                  <a:srgbClr val="0033CC"/>
                </a:solidFill>
                <a:cs typeface="Times New Roman" pitchFamily="18" charset="0"/>
              </a:rPr>
              <a:t> hay </a:t>
            </a:r>
            <a:r>
              <a:rPr lang="en-US" sz="3600" dirty="0" err="1">
                <a:solidFill>
                  <a:srgbClr val="0033CC"/>
                </a:solidFill>
                <a:cs typeface="Times New Roman" pitchFamily="18" charset="0"/>
              </a:rPr>
              <a:t>dùng</a:t>
            </a:r>
            <a:r>
              <a:rPr lang="en-US" sz="3600" dirty="0">
                <a:solidFill>
                  <a:srgbClr val="0033CC"/>
                </a:solidFill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cs typeface="Times New Roman" pitchFamily="18" charset="0"/>
              </a:rPr>
              <a:t>dụng</a:t>
            </a:r>
            <a:r>
              <a:rPr lang="en-US" sz="3600" dirty="0">
                <a:solidFill>
                  <a:srgbClr val="0033CC"/>
                </a:solidFill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cs typeface="Times New Roman" pitchFamily="18" charset="0"/>
              </a:rPr>
              <a:t>cụ</a:t>
            </a:r>
            <a:r>
              <a:rPr lang="en-US" sz="3600" dirty="0">
                <a:solidFill>
                  <a:srgbClr val="0033CC"/>
                </a:solidFill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cs typeface="Times New Roman" pitchFamily="18" charset="0"/>
              </a:rPr>
              <a:t>gì</a:t>
            </a:r>
            <a:r>
              <a:rPr lang="en-US" sz="3600" dirty="0">
                <a:solidFill>
                  <a:srgbClr val="0033CC"/>
                </a:solidFill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cs typeface="Times New Roman" pitchFamily="18" charset="0"/>
              </a:rPr>
              <a:t>để</a:t>
            </a:r>
            <a:r>
              <a:rPr lang="en-US" sz="3600" dirty="0">
                <a:solidFill>
                  <a:srgbClr val="0033CC"/>
                </a:solidFill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cs typeface="Times New Roman" pitchFamily="18" charset="0"/>
              </a:rPr>
              <a:t>có</a:t>
            </a:r>
            <a:r>
              <a:rPr lang="en-US" sz="3600" dirty="0">
                <a:solidFill>
                  <a:srgbClr val="0033CC"/>
                </a:solidFill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cs typeface="Times New Roman" pitchFamily="18" charset="0"/>
              </a:rPr>
              <a:t>thể</a:t>
            </a:r>
            <a:r>
              <a:rPr lang="en-US" sz="3600" dirty="0">
                <a:solidFill>
                  <a:srgbClr val="0033CC"/>
                </a:solidFill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cs typeface="Times New Roman" pitchFamily="18" charset="0"/>
              </a:rPr>
              <a:t>biết</a:t>
            </a:r>
            <a:r>
              <a:rPr lang="en-US" sz="3600" dirty="0">
                <a:solidFill>
                  <a:srgbClr val="0033CC"/>
                </a:solidFill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cs typeface="Times New Roman" pitchFamily="18" charset="0"/>
              </a:rPr>
              <a:t>chính</a:t>
            </a:r>
            <a:r>
              <a:rPr lang="en-US" sz="3600" dirty="0">
                <a:solidFill>
                  <a:srgbClr val="0033CC"/>
                </a:solidFill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cs typeface="Times New Roman" pitchFamily="18" charset="0"/>
              </a:rPr>
              <a:t>xác</a:t>
            </a:r>
            <a:r>
              <a:rPr lang="en-US" sz="3600" dirty="0">
                <a:solidFill>
                  <a:srgbClr val="0033CC"/>
                </a:solidFill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cs typeface="Times New Roman" pitchFamily="18" charset="0"/>
              </a:rPr>
              <a:t>nhiệt</a:t>
            </a:r>
            <a:r>
              <a:rPr lang="en-US" sz="3600" dirty="0">
                <a:solidFill>
                  <a:srgbClr val="0033CC"/>
                </a:solidFill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cs typeface="Times New Roman" pitchFamily="18" charset="0"/>
              </a:rPr>
              <a:t>độ</a:t>
            </a:r>
            <a:r>
              <a:rPr lang="en-US" sz="3600" dirty="0">
                <a:solidFill>
                  <a:srgbClr val="0033CC"/>
                </a:solidFill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cs typeface="Times New Roman" pitchFamily="18" charset="0"/>
              </a:rPr>
              <a:t>trên</a:t>
            </a:r>
            <a:r>
              <a:rPr lang="en-US" sz="3600" dirty="0">
                <a:solidFill>
                  <a:srgbClr val="0033CC"/>
                </a:solidFill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cs typeface="Times New Roman" pitchFamily="18" charset="0"/>
              </a:rPr>
              <a:t>cơ</a:t>
            </a:r>
            <a:r>
              <a:rPr lang="en-US" sz="3600" dirty="0">
                <a:solidFill>
                  <a:srgbClr val="0033CC"/>
                </a:solidFill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cs typeface="Times New Roman" pitchFamily="18" charset="0"/>
              </a:rPr>
              <a:t>thể</a:t>
            </a:r>
            <a:r>
              <a:rPr lang="en-US" sz="3600" dirty="0">
                <a:solidFill>
                  <a:srgbClr val="0033CC"/>
                </a:solidFill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cs typeface="Times New Roman" pitchFamily="18" charset="0"/>
              </a:rPr>
              <a:t>của</a:t>
            </a:r>
            <a:r>
              <a:rPr lang="en-US" sz="3600" dirty="0">
                <a:solidFill>
                  <a:srgbClr val="0033CC"/>
                </a:solidFill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cs typeface="Times New Roman" pitchFamily="18" charset="0"/>
              </a:rPr>
              <a:t>người</a:t>
            </a:r>
            <a:r>
              <a:rPr lang="en-US" sz="3600" dirty="0">
                <a:solidFill>
                  <a:srgbClr val="0033CC"/>
                </a:solidFill>
                <a:cs typeface="Times New Roman" pitchFamily="18" charset="0"/>
              </a:rPr>
              <a:t> con?</a:t>
            </a:r>
          </a:p>
        </p:txBody>
      </p:sp>
      <p:pic>
        <p:nvPicPr>
          <p:cNvPr id="4103" name="Picture 17" descr="hoi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276600"/>
            <a:ext cx="576263" cy="871538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CC33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3873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9" grpId="0" animBg="1"/>
      <p:bldP spid="4109" grpId="1" animBg="1"/>
      <p:bldP spid="4110" grpId="0" animBg="1"/>
      <p:bldP spid="4110" grpId="1" animBg="1"/>
      <p:bldP spid="4111" grpId="0" animBg="1"/>
      <p:bldP spid="4111" grpId="1" animBg="1"/>
      <p:bldP spid="41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25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NHIỆT KẾ - NHIỆT GIAI</a:t>
            </a:r>
            <a:endParaRPr lang="en-US" dirty="0" smtClean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72000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hiệt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kế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eaLnBrk="1" hangingPunct="1">
              <a:buFontTx/>
              <a:buAutoNum type="alphaLcPeriod"/>
              <a:defRPr/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Thí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nghiệm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cụ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FontTx/>
              <a:buNone/>
              <a:defRPr/>
            </a:pPr>
            <a:r>
              <a:rPr lang="en-US" dirty="0" smtClean="0"/>
              <a:t>	-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Ba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cốc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thủy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tinh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Tx/>
              <a:buNone/>
              <a:defRPr/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nóng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đá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358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1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90600"/>
            <a:ext cx="8229600" cy="4800600"/>
          </a:xfrm>
          <a:solidFill>
            <a:srgbClr val="92D050"/>
          </a:solidFill>
          <a:ln>
            <a:solidFill>
              <a:schemeClr val="accent1"/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/>
          <a:p>
            <a:pPr>
              <a:defRPr/>
            </a:pP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Tiến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thí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nghiệm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Tx/>
              <a:buNone/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1: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chậu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đổ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cốc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thủy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tinh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Tx/>
              <a:buNone/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2: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Bỏ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cốc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đổ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nóng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cốc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c</a:t>
            </a:r>
          </a:p>
          <a:p>
            <a:pPr marL="0" indent="0">
              <a:buFontTx/>
              <a:buNone/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3: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Nhúng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ngón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trỏ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a,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ngón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trỏ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1ph)</a:t>
            </a:r>
          </a:p>
          <a:p>
            <a:pPr marL="0" indent="0">
              <a:buFontTx/>
              <a:buNone/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4: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Rút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ngón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nhúng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84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11"/>
          <p:cNvSpPr txBox="1">
            <a:spLocks noChangeArrowheads="1"/>
          </p:cNvSpPr>
          <p:nvPr/>
        </p:nvSpPr>
        <p:spPr bwMode="auto">
          <a:xfrm>
            <a:off x="571500" y="609600"/>
            <a:ext cx="8382000" cy="70788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 dirty="0">
                <a:solidFill>
                  <a:srgbClr val="FF3300"/>
                </a:solidFill>
              </a:rPr>
              <a:t>1)</a:t>
            </a:r>
            <a:r>
              <a:rPr lang="en-US" sz="4000" b="1" dirty="0" err="1">
                <a:solidFill>
                  <a:srgbClr val="FF3300"/>
                </a:solidFill>
              </a:rPr>
              <a:t>Thí</a:t>
            </a:r>
            <a:r>
              <a:rPr lang="en-US" sz="4000" b="1" dirty="0">
                <a:solidFill>
                  <a:srgbClr val="FF3300"/>
                </a:solidFill>
              </a:rPr>
              <a:t> </a:t>
            </a:r>
            <a:r>
              <a:rPr lang="en-US" sz="4000" b="1" dirty="0" err="1">
                <a:solidFill>
                  <a:srgbClr val="FF3300"/>
                </a:solidFill>
              </a:rPr>
              <a:t>nghiệm</a:t>
            </a:r>
            <a:r>
              <a:rPr lang="en-US" sz="4000" b="1" dirty="0">
                <a:solidFill>
                  <a:srgbClr val="FF3300"/>
                </a:solidFill>
              </a:rPr>
              <a:t> </a:t>
            </a:r>
            <a:r>
              <a:rPr lang="en-US" sz="4000" b="1" dirty="0" err="1">
                <a:solidFill>
                  <a:srgbClr val="FF3300"/>
                </a:solidFill>
              </a:rPr>
              <a:t>về</a:t>
            </a:r>
            <a:r>
              <a:rPr lang="en-US" sz="4000" b="1" dirty="0">
                <a:solidFill>
                  <a:srgbClr val="FF3300"/>
                </a:solidFill>
              </a:rPr>
              <a:t> </a:t>
            </a:r>
            <a:r>
              <a:rPr lang="en-US" sz="4000" b="1" dirty="0" err="1">
                <a:solidFill>
                  <a:srgbClr val="FF3300"/>
                </a:solidFill>
              </a:rPr>
              <a:t>cảm</a:t>
            </a:r>
            <a:r>
              <a:rPr lang="en-US" sz="4000" b="1" dirty="0">
                <a:solidFill>
                  <a:srgbClr val="FF3300"/>
                </a:solidFill>
              </a:rPr>
              <a:t> </a:t>
            </a:r>
            <a:r>
              <a:rPr lang="en-US" sz="4000" b="1" dirty="0" err="1">
                <a:solidFill>
                  <a:srgbClr val="FF3300"/>
                </a:solidFill>
              </a:rPr>
              <a:t>giác</a:t>
            </a:r>
            <a:r>
              <a:rPr lang="en-US" sz="4000" b="1" dirty="0">
                <a:solidFill>
                  <a:srgbClr val="FF3300"/>
                </a:solidFill>
              </a:rPr>
              <a:t> </a:t>
            </a:r>
            <a:r>
              <a:rPr lang="en-US" sz="4000" b="1" dirty="0" err="1">
                <a:solidFill>
                  <a:srgbClr val="FF3300"/>
                </a:solidFill>
              </a:rPr>
              <a:t>nóng</a:t>
            </a:r>
            <a:r>
              <a:rPr lang="en-US" sz="4000" b="1" dirty="0">
                <a:solidFill>
                  <a:srgbClr val="FF3300"/>
                </a:solidFill>
              </a:rPr>
              <a:t> </a:t>
            </a:r>
            <a:r>
              <a:rPr lang="en-US" sz="4000" b="1" dirty="0" err="1">
                <a:solidFill>
                  <a:srgbClr val="FF3300"/>
                </a:solidFill>
              </a:rPr>
              <a:t>lạnh</a:t>
            </a:r>
            <a:r>
              <a:rPr lang="en-US" sz="4000" b="1" dirty="0">
                <a:solidFill>
                  <a:srgbClr val="FF3300"/>
                </a:solidFill>
              </a:rPr>
              <a:t>.</a:t>
            </a:r>
            <a:endParaRPr lang="en-US" sz="4000" b="1" dirty="0">
              <a:solidFill>
                <a:srgbClr val="0000FF"/>
              </a:solidFill>
            </a:endParaRPr>
          </a:p>
        </p:txBody>
      </p:sp>
      <p:pic>
        <p:nvPicPr>
          <p:cNvPr id="5132" name="Picture 12" descr="3l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048000"/>
            <a:ext cx="7848600" cy="280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133" name="Group 13"/>
          <p:cNvGrpSpPr>
            <a:grpSpLocks/>
          </p:cNvGrpSpPr>
          <p:nvPr/>
        </p:nvGrpSpPr>
        <p:grpSpPr bwMode="auto">
          <a:xfrm>
            <a:off x="1600200" y="1914525"/>
            <a:ext cx="6248400" cy="1057275"/>
            <a:chOff x="960" y="1542"/>
            <a:chExt cx="3936" cy="666"/>
          </a:xfrm>
        </p:grpSpPr>
        <p:pic>
          <p:nvPicPr>
            <p:cNvPr id="8206" name="Picture 14" descr="tayphai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0" y="1542"/>
              <a:ext cx="330" cy="666"/>
            </a:xfrm>
            <a:prstGeom prst="rect">
              <a:avLst/>
            </a:prstGeom>
            <a:solidFill>
              <a:srgbClr val="CC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07" name="Picture 15" descr="taytrai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6" y="1542"/>
              <a:ext cx="330" cy="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136" name="Text Box 16"/>
          <p:cNvSpPr txBox="1">
            <a:spLocks noChangeArrowheads="1"/>
          </p:cNvSpPr>
          <p:nvPr/>
        </p:nvSpPr>
        <p:spPr bwMode="auto">
          <a:xfrm>
            <a:off x="1524000" y="5715000"/>
            <a:ext cx="6477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Các ngón tay lúc này có cảm giác như thế nào?</a:t>
            </a:r>
          </a:p>
        </p:txBody>
      </p:sp>
      <p:grpSp>
        <p:nvGrpSpPr>
          <p:cNvPr id="5137" name="Group 17"/>
          <p:cNvGrpSpPr>
            <a:grpSpLocks/>
          </p:cNvGrpSpPr>
          <p:nvPr/>
        </p:nvGrpSpPr>
        <p:grpSpPr bwMode="auto">
          <a:xfrm>
            <a:off x="4267200" y="1981200"/>
            <a:ext cx="1209675" cy="1057275"/>
            <a:chOff x="2544" y="1536"/>
            <a:chExt cx="762" cy="666"/>
          </a:xfrm>
        </p:grpSpPr>
        <p:pic>
          <p:nvPicPr>
            <p:cNvPr id="8204" name="Picture 18" descr="tayphai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4" y="1536"/>
              <a:ext cx="330" cy="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05" name="Picture 19" descr="taytrai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6" y="1536"/>
              <a:ext cx="330" cy="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140" name="Text Box 20"/>
          <p:cNvSpPr txBox="1">
            <a:spLocks noChangeArrowheads="1"/>
          </p:cNvSpPr>
          <p:nvPr/>
        </p:nvSpPr>
        <p:spPr bwMode="auto">
          <a:xfrm>
            <a:off x="1447800" y="5943600"/>
            <a:ext cx="670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i="1"/>
              <a:t>*Vậy để đo chính xác nhiệt độ ta dùng dụng cụ gì? </a:t>
            </a:r>
          </a:p>
        </p:txBody>
      </p:sp>
      <p:sp>
        <p:nvSpPr>
          <p:cNvPr id="5141" name="Text Box 21"/>
          <p:cNvSpPr txBox="1">
            <a:spLocks noChangeArrowheads="1"/>
          </p:cNvSpPr>
          <p:nvPr/>
        </p:nvSpPr>
        <p:spPr bwMode="auto">
          <a:xfrm>
            <a:off x="762000" y="5715000"/>
            <a:ext cx="2819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/>
              <a:t>Ngón ở chậu a lạnh</a:t>
            </a:r>
          </a:p>
        </p:txBody>
      </p:sp>
      <p:sp>
        <p:nvSpPr>
          <p:cNvPr id="5142" name="Text Box 22"/>
          <p:cNvSpPr txBox="1">
            <a:spLocks noChangeArrowheads="1"/>
          </p:cNvSpPr>
          <p:nvPr/>
        </p:nvSpPr>
        <p:spPr bwMode="auto">
          <a:xfrm>
            <a:off x="6248400" y="56388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/>
              <a:t>Ngón ở chậu c nóng</a:t>
            </a:r>
          </a:p>
        </p:txBody>
      </p:sp>
      <p:sp>
        <p:nvSpPr>
          <p:cNvPr id="5143" name="Text Box 23"/>
          <p:cNvSpPr txBox="1">
            <a:spLocks noChangeArrowheads="1"/>
          </p:cNvSpPr>
          <p:nvPr/>
        </p:nvSpPr>
        <p:spPr bwMode="auto">
          <a:xfrm>
            <a:off x="1981200" y="1828800"/>
            <a:ext cx="2590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/>
              <a:t>Ngón ở chậu a bây giờ lại nóng.</a:t>
            </a:r>
          </a:p>
        </p:txBody>
      </p:sp>
      <p:sp>
        <p:nvSpPr>
          <p:cNvPr id="5144" name="Text Box 24"/>
          <p:cNvSpPr txBox="1">
            <a:spLocks noChangeArrowheads="1"/>
          </p:cNvSpPr>
          <p:nvPr/>
        </p:nvSpPr>
        <p:spPr bwMode="auto">
          <a:xfrm>
            <a:off x="5486400" y="1905000"/>
            <a:ext cx="2514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dirty="0" err="1"/>
              <a:t>Ngón</a:t>
            </a:r>
            <a:r>
              <a:rPr lang="en-US" b="1" dirty="0"/>
              <a:t> ở </a:t>
            </a:r>
            <a:r>
              <a:rPr lang="en-US" b="1" dirty="0" err="1"/>
              <a:t>chậu</a:t>
            </a:r>
            <a:r>
              <a:rPr lang="en-US" b="1" dirty="0"/>
              <a:t> c </a:t>
            </a:r>
            <a:r>
              <a:rPr lang="en-US" b="1" dirty="0" err="1"/>
              <a:t>bây</a:t>
            </a:r>
            <a:r>
              <a:rPr lang="en-US" b="1" dirty="0"/>
              <a:t> </a:t>
            </a:r>
            <a:r>
              <a:rPr lang="en-US" b="1" dirty="0" err="1"/>
              <a:t>giờ</a:t>
            </a:r>
            <a:r>
              <a:rPr lang="en-US" b="1" dirty="0"/>
              <a:t> </a:t>
            </a:r>
            <a:r>
              <a:rPr lang="en-US" b="1" dirty="0" err="1"/>
              <a:t>lại</a:t>
            </a:r>
            <a:r>
              <a:rPr lang="en-US" b="1" dirty="0"/>
              <a:t> </a:t>
            </a:r>
            <a:r>
              <a:rPr lang="en-US" b="1" dirty="0" err="1"/>
              <a:t>lạnh</a:t>
            </a:r>
            <a:r>
              <a:rPr lang="en-US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49125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42" presetClass="path" presetSubtype="0" repeatCount="2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 L 3.33333E-6 0.0881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0" presetID="16" presetClass="entr" presetSubtype="26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" dur="5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500"/>
                                        <p:tgtEl>
                                          <p:spTgt spid="5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500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4" dur="500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5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8" dur="500"/>
                                        <p:tgtEl>
                                          <p:spTgt spid="51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1" presetID="4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" dur="5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5" presetID="42" presetClass="path" presetSubtype="0" repeatCount="2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22222E-6 L 0.00052 0.08959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4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58" presetID="37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900" decel="1000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5" presetClass="exit" presetSubtype="1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7" dur="5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2" dur="500"/>
                                        <p:tgtEl>
                                          <p:spTgt spid="5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4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6" dur="500"/>
                                        <p:tgtEl>
                                          <p:spTgt spid="5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80" dur="500"/>
                                        <p:tgtEl>
                                          <p:spTgt spid="5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3" presetID="5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84" dur="500"/>
                                        <p:tgtEl>
                                          <p:spTgt spid="5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7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51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900" decel="1000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6" grpId="0"/>
      <p:bldP spid="5136" grpId="1"/>
      <p:bldP spid="5136" grpId="2"/>
      <p:bldP spid="5136" grpId="3"/>
      <p:bldP spid="5140" grpId="0"/>
      <p:bldP spid="5141" grpId="0"/>
      <p:bldP spid="5141" grpId="1"/>
      <p:bldP spid="5142" grpId="0"/>
      <p:bldP spid="5142" grpId="1"/>
      <p:bldP spid="5143" grpId="0"/>
      <p:bldP spid="5143" grpId="1"/>
      <p:bldP spid="5144" grpId="0"/>
      <p:bldP spid="5144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648200"/>
          </a:xfrm>
          <a:solidFill>
            <a:srgbClr val="FFFF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/>
          <a:lstStyle/>
          <a:p>
            <a:pPr>
              <a:defRPr/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C1:</a:t>
            </a:r>
          </a:p>
          <a:p>
            <a:pPr marL="0" indent="0">
              <a:buFontTx/>
              <a:buNone/>
              <a:defRPr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Ngón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lạnh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c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nóng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Tx/>
              <a:buNone/>
              <a:defRPr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nhúng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ngón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b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gón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nóng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c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lạnh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Tx/>
              <a:buNone/>
              <a:defRPr/>
            </a:pP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KL: </a:t>
            </a:r>
            <a:r>
              <a:rPr lang="en-US" sz="4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4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kế</a:t>
            </a:r>
            <a:endParaRPr lang="en-US" sz="4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8200" y="484910"/>
            <a:ext cx="7605928" cy="70788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25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NHIỆT KẾ - NHIỆT GIAI.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410211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3"/>
          <p:cNvSpPr txBox="1">
            <a:spLocks noChangeArrowheads="1"/>
          </p:cNvSpPr>
          <p:nvPr/>
        </p:nvSpPr>
        <p:spPr bwMode="auto">
          <a:xfrm>
            <a:off x="976745" y="208033"/>
            <a:ext cx="7696200" cy="70788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000" b="1" dirty="0" err="1">
                <a:solidFill>
                  <a:srgbClr val="0000FF"/>
                </a:solidFill>
              </a:rPr>
              <a:t>Tiết</a:t>
            </a:r>
            <a:r>
              <a:rPr lang="en-US" sz="4000" b="1" dirty="0">
                <a:solidFill>
                  <a:srgbClr val="0000FF"/>
                </a:solidFill>
              </a:rPr>
              <a:t> 25</a:t>
            </a:r>
            <a:r>
              <a:rPr lang="en-US" sz="4000" dirty="0"/>
              <a:t>: </a:t>
            </a:r>
            <a:r>
              <a:rPr lang="en-US" sz="4000" dirty="0">
                <a:solidFill>
                  <a:srgbClr val="FF0000"/>
                </a:solidFill>
              </a:rPr>
              <a:t>NHIỆT KẾ - NHIỆT GIAI.</a:t>
            </a:r>
          </a:p>
        </p:txBody>
      </p:sp>
      <p:sp>
        <p:nvSpPr>
          <p:cNvPr id="9219" name="Text Box 4"/>
          <p:cNvSpPr txBox="1">
            <a:spLocks noChangeArrowheads="1"/>
          </p:cNvSpPr>
          <p:nvPr/>
        </p:nvSpPr>
        <p:spPr bwMode="auto">
          <a:xfrm>
            <a:off x="1066800" y="966934"/>
            <a:ext cx="31242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dirty="0"/>
              <a:t>I- </a:t>
            </a:r>
            <a:r>
              <a:rPr lang="en-US" sz="3200" b="1" dirty="0" err="1"/>
              <a:t>Nhiệt</a:t>
            </a:r>
            <a:r>
              <a:rPr lang="en-US" sz="3200" b="1" dirty="0"/>
              <a:t> </a:t>
            </a:r>
            <a:r>
              <a:rPr lang="en-US" sz="3200" b="1" dirty="0" err="1"/>
              <a:t>kế</a:t>
            </a:r>
            <a:endParaRPr lang="en-US" sz="3200" b="1" dirty="0"/>
          </a:p>
        </p:txBody>
      </p:sp>
      <p:sp>
        <p:nvSpPr>
          <p:cNvPr id="13323" name="Text Box 11"/>
          <p:cNvSpPr txBox="1">
            <a:spLocks noChangeArrowheads="1"/>
          </p:cNvSpPr>
          <p:nvPr/>
        </p:nvSpPr>
        <p:spPr bwMode="auto">
          <a:xfrm>
            <a:off x="1066800" y="2212032"/>
            <a:ext cx="7924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>
                <a:solidFill>
                  <a:srgbClr val="0000FF"/>
                </a:solidFill>
              </a:rPr>
              <a:t>*</a:t>
            </a:r>
            <a:r>
              <a:rPr lang="en-US" dirty="0" err="1">
                <a:solidFill>
                  <a:srgbClr val="0000FF"/>
                </a:solidFill>
              </a:rPr>
              <a:t>Quan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>
                <a:solidFill>
                  <a:srgbClr val="0000FF"/>
                </a:solidFill>
              </a:rPr>
              <a:t>sát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>
                <a:solidFill>
                  <a:srgbClr val="0000FF"/>
                </a:solidFill>
              </a:rPr>
              <a:t>thí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>
                <a:solidFill>
                  <a:srgbClr val="0000FF"/>
                </a:solidFill>
              </a:rPr>
              <a:t>nghiệm</a:t>
            </a:r>
            <a:r>
              <a:rPr lang="en-US" dirty="0">
                <a:solidFill>
                  <a:srgbClr val="0000FF"/>
                </a:solidFill>
              </a:rPr>
              <a:t> ở </a:t>
            </a:r>
            <a:r>
              <a:rPr lang="en-US" dirty="0" err="1">
                <a:solidFill>
                  <a:srgbClr val="0000FF"/>
                </a:solidFill>
              </a:rPr>
              <a:t>hình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>
                <a:solidFill>
                  <a:srgbClr val="0000FF"/>
                </a:solidFill>
              </a:rPr>
              <a:t>vẽ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>
                <a:solidFill>
                  <a:srgbClr val="0000FF"/>
                </a:solidFill>
              </a:rPr>
              <a:t>dưới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và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trả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lời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các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câu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hỏi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sau</a:t>
            </a:r>
            <a:r>
              <a:rPr lang="en-US" dirty="0">
                <a:solidFill>
                  <a:srgbClr val="0000FF"/>
                </a:solidFill>
              </a:rPr>
              <a:t>: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9221" name="Text Box 15"/>
          <p:cNvSpPr txBox="1">
            <a:spLocks noChangeArrowheads="1"/>
          </p:cNvSpPr>
          <p:nvPr/>
        </p:nvSpPr>
        <p:spPr bwMode="auto">
          <a:xfrm>
            <a:off x="1066800" y="1752600"/>
            <a:ext cx="670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i="1" dirty="0"/>
              <a:t>*</a:t>
            </a:r>
            <a:r>
              <a:rPr lang="en-US" b="1" i="1" dirty="0" err="1"/>
              <a:t>Để</a:t>
            </a:r>
            <a:r>
              <a:rPr lang="en-US" b="1" i="1" dirty="0"/>
              <a:t> </a:t>
            </a:r>
            <a:r>
              <a:rPr lang="en-US" b="1" i="1" dirty="0" err="1"/>
              <a:t>đo</a:t>
            </a:r>
            <a:r>
              <a:rPr lang="en-US" b="1" i="1" dirty="0"/>
              <a:t> </a:t>
            </a:r>
            <a:r>
              <a:rPr lang="en-US" b="1" i="1" dirty="0" err="1"/>
              <a:t>nhiệt</a:t>
            </a:r>
            <a:r>
              <a:rPr lang="en-US" b="1" i="1" dirty="0"/>
              <a:t> </a:t>
            </a:r>
            <a:r>
              <a:rPr lang="en-US" b="1" i="1" dirty="0" err="1"/>
              <a:t>độ</a:t>
            </a:r>
            <a:r>
              <a:rPr lang="en-US" b="1" i="1" dirty="0"/>
              <a:t>, </a:t>
            </a:r>
            <a:r>
              <a:rPr lang="en-US" b="1" i="1" dirty="0" err="1"/>
              <a:t>người</a:t>
            </a:r>
            <a:r>
              <a:rPr lang="en-US" b="1" i="1" dirty="0"/>
              <a:t> ta </a:t>
            </a:r>
            <a:r>
              <a:rPr lang="en-US" b="1" i="1" dirty="0" err="1"/>
              <a:t>dùng</a:t>
            </a:r>
            <a:r>
              <a:rPr lang="en-US" b="1" i="1" dirty="0"/>
              <a:t> </a:t>
            </a:r>
            <a:r>
              <a:rPr lang="en-US" b="1" i="1" dirty="0" err="1"/>
              <a:t>nhiệt</a:t>
            </a:r>
            <a:r>
              <a:rPr lang="en-US" b="1" i="1" dirty="0"/>
              <a:t> </a:t>
            </a:r>
            <a:r>
              <a:rPr lang="en-US" b="1" i="1" dirty="0" err="1"/>
              <a:t>kế</a:t>
            </a:r>
            <a:r>
              <a:rPr lang="en-US" b="1" i="1" dirty="0"/>
              <a:t>.</a:t>
            </a:r>
          </a:p>
        </p:txBody>
      </p:sp>
      <p:pic>
        <p:nvPicPr>
          <p:cNvPr id="13329" name="Picture 17" descr="nonglanh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964" y="2971800"/>
            <a:ext cx="3810000" cy="3567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4" name="Picture 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999509"/>
            <a:ext cx="2729345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45711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3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25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NHIỆT KẾ - NHIỆT GIAI.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399"/>
            <a:ext cx="8458200" cy="403860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>
                <a:latin typeface="Times New Roman" pitchFamily="18" charset="0"/>
                <a:cs typeface="Times New Roman" pitchFamily="18" charset="0"/>
                <a:sym typeface="Wingdings"/>
              </a:rPr>
              <a:t>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indent="0">
              <a:buNone/>
            </a:pPr>
            <a:r>
              <a:rPr lang="en-US" sz="3600" dirty="0">
                <a:latin typeface="Times New Roman" pitchFamily="18" charset="0"/>
                <a:cs typeface="Times New Roman" pitchFamily="18" charset="0"/>
                <a:sym typeface="Wingdings"/>
              </a:rPr>
              <a:t>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indent="0">
              <a:buNone/>
            </a:pPr>
            <a:r>
              <a:rPr lang="en-US" sz="3600" dirty="0">
                <a:latin typeface="Times New Roman" pitchFamily="18" charset="0"/>
                <a:cs typeface="Times New Roman" pitchFamily="18" charset="0"/>
                <a:sym typeface="Wingdings"/>
              </a:rPr>
              <a:t>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  <a:sym typeface="Wingdings"/>
              </a:rPr>
              <a:t>N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êu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tắc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3600" dirty="0">
                <a:latin typeface="Times New Roman" pitchFamily="18" charset="0"/>
                <a:cs typeface="Times New Roman" pitchFamily="18" charset="0"/>
                <a:sym typeface="Wingdings"/>
              </a:rPr>
              <a:t>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597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1142</Words>
  <Application>Microsoft Office PowerPoint</Application>
  <PresentationFormat>On-screen Show (4:3)</PresentationFormat>
  <Paragraphs>189</Paragraphs>
  <Slides>20</Slides>
  <Notes>1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PowerPoint Presentation</vt:lpstr>
      <vt:lpstr>PowerPoint Presentation</vt:lpstr>
      <vt:lpstr>Tiết 25: NHIỆT KẾ - NHIỆT GIAI</vt:lpstr>
      <vt:lpstr>PowerPoint Presentation</vt:lpstr>
      <vt:lpstr>PowerPoint Presentation</vt:lpstr>
      <vt:lpstr>PowerPoint Presentation</vt:lpstr>
      <vt:lpstr>PowerPoint Presentation</vt:lpstr>
      <vt:lpstr>Tiết 25: NHIỆT KẾ - NHIỆT GIAI.</vt:lpstr>
      <vt:lpstr>Tiết 25: NHIỆT KẾ - NHIỆT GIAI.</vt:lpstr>
      <vt:lpstr>PowerPoint Presentation</vt:lpstr>
      <vt:lpstr>PowerPoint Presentation</vt:lpstr>
      <vt:lpstr>Tiết 25: NHIỆT KẾ - NHIỆT GIAI</vt:lpstr>
      <vt:lpstr>PowerPoint Presentation</vt:lpstr>
      <vt:lpstr>PowerPoint Presentation</vt:lpstr>
      <vt:lpstr>Mảnh ghép may mắn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</dc:creator>
  <cp:lastModifiedBy>Windows</cp:lastModifiedBy>
  <cp:revision>15</cp:revision>
  <dcterms:created xsi:type="dcterms:W3CDTF">2015-01-18T14:37:54Z</dcterms:created>
  <dcterms:modified xsi:type="dcterms:W3CDTF">2015-01-19T03:20:07Z</dcterms:modified>
</cp:coreProperties>
</file>