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gif" ContentType="image/gif"/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wdp" ContentType="image/vnd.ms-photo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326" r:id="rId5"/>
    <p:sldId id="262" r:id="rId6"/>
    <p:sldId id="263" r:id="rId7"/>
    <p:sldId id="264" r:id="rId8"/>
    <p:sldId id="265" r:id="rId9"/>
    <p:sldId id="266" r:id="rId10"/>
    <p:sldId id="259" r:id="rId11"/>
    <p:sldId id="260" r:id="rId12"/>
    <p:sldId id="261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64" d="100"/>
          <a:sy n="64" d="100"/>
        </p:scale>
        <p:origin x="84" y="2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11.wmf"/><Relationship Id="rId1" Type="http://schemas.openxmlformats.org/officeDocument/2006/relationships/image" Target="../media/image10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4E7E30-C773-4E4B-A2A8-B23E3629335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50ADDCB-1619-44C5-8E10-93C6635C541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2016AFD-2D4B-41F6-A51F-BCED8674C1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6EE8CF-EA1A-4D61-903F-47B5FCFF3644}" type="datetimeFigureOut">
              <a:rPr lang="en-US" smtClean="0"/>
              <a:t>2020-10-13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4304129-CC80-467B-B4E5-A9F46655E9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6A3CB0B-95F0-480B-9B38-D49AFB2CE6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FE2354-C808-43CD-B909-B77CCAA229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55848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2005EB-DDCD-49FD-9560-7A53D0D30B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04E7C29-AE0F-44C0-8ACB-7AA365DE215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9F94591-7B71-4243-90FE-6F0BC9FD3C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6EE8CF-EA1A-4D61-903F-47B5FCFF3644}" type="datetimeFigureOut">
              <a:rPr lang="en-US" smtClean="0"/>
              <a:t>2020-10-13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8D26B5A-CCF8-4A9E-A31F-476F08C1E9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EAC5DBA-02D1-478F-B257-9139A4D8D5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FE2354-C808-43CD-B909-B77CCAA229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96372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E5B3DCF-15B9-448A-ACC5-7F57DD6720F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0562B30-3606-4307-A46E-478F8C8553A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0A2DD0D-BDDD-4C97-9716-EE99E31161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6EE8CF-EA1A-4D61-903F-47B5FCFF3644}" type="datetimeFigureOut">
              <a:rPr lang="en-US" smtClean="0"/>
              <a:t>2020-10-13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0598593-D4A8-4F64-8C2F-370DCE997C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B8583DF-23EE-41AE-8C2B-0F716638AB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FE2354-C808-43CD-B909-B77CCAA229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92816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388B2F-A457-41DB-AD3C-0E3D087213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CBDF1F-1245-4E7C-9C95-4EFA16B0CCD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D900BA0-2092-48FD-AB87-5E26162245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6EE8CF-EA1A-4D61-903F-47B5FCFF3644}" type="datetimeFigureOut">
              <a:rPr lang="en-US" smtClean="0"/>
              <a:t>2020-10-13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BECFAAE-06A8-4B7A-92BE-5D22D0AFBE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F281D8C-DABD-451E-A5A9-DF722C1F5E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FE2354-C808-43CD-B909-B77CCAA229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92351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9052EB-4A5C-43B3-A521-E9DB38B506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CFAE2A-5A7F-4060-B0A6-8739F54080B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9B4E1B6-362D-40C4-99F8-2CD6715E38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6EE8CF-EA1A-4D61-903F-47B5FCFF3644}" type="datetimeFigureOut">
              <a:rPr lang="en-US" smtClean="0"/>
              <a:t>2020-10-13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928C307-5BF8-4BD6-9B0A-73D662EE9D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1C4CE31-1EDA-4ADE-B894-DFB111A4B1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FE2354-C808-43CD-B909-B77CCAA229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28448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D0A7F7-1509-4791-9AED-F2D69C7CB0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A408C0E-ADCA-435B-ACA8-AC2A942F4A2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B92A7A5-81BC-4BC3-BB45-FF8C20EC8C4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43B853B-E7BA-4F65-BB3A-C7B4EB5ABD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6EE8CF-EA1A-4D61-903F-47B5FCFF3644}" type="datetimeFigureOut">
              <a:rPr lang="en-US" smtClean="0"/>
              <a:t>2020-10-13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A67531D-B117-4D38-A173-EF744A1AA4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21528BE-FBE4-447D-A9B8-E00737775D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FE2354-C808-43CD-B909-B77CCAA229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14100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54C8AB-50E0-4AFF-AB0F-9D61B1372C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29CC7AA-409D-4FC7-8035-5450A6C9715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AB2414D-F6BC-4A39-ABF9-F7A26B7E9A8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C4B5F1C-8A38-4ED6-96E0-9A9DB633DB1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1B13F90-7335-4FE0-BC48-1E12DD5CFA3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910373C-9F2E-4F2E-8ACA-7E7603E090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6EE8CF-EA1A-4D61-903F-47B5FCFF3644}" type="datetimeFigureOut">
              <a:rPr lang="en-US" smtClean="0"/>
              <a:t>2020-10-13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DE98EEE-39E3-440E-B373-1B1D0FBFF6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EEB623C-5FC6-4CDD-BEC8-CD7FAE9A68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FE2354-C808-43CD-B909-B77CCAA229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79744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441A84-7B73-4819-BB3F-5F0B6FA575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7DD8C34-3734-44A4-B528-12216151C8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6EE8CF-EA1A-4D61-903F-47B5FCFF3644}" type="datetimeFigureOut">
              <a:rPr lang="en-US" smtClean="0"/>
              <a:t>2020-10-13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3E37552-0D66-4FE7-A5A3-4ADF752125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E32FA9A-1C31-455C-B91D-0BC3534217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FE2354-C808-43CD-B909-B77CCAA229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97189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D7D8E33-CBB6-4190-BC9B-17CA108D60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6EE8CF-EA1A-4D61-903F-47B5FCFF3644}" type="datetimeFigureOut">
              <a:rPr lang="en-US" smtClean="0"/>
              <a:t>2020-10-13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C40BF35-505B-43CF-BFAE-2E63C61AEC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4286E24-AAB4-46C1-A239-129DD76781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FE2354-C808-43CD-B909-B77CCAA229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40392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8C9E54-411C-4F0C-9401-BC2DF7E105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9EFA82-E34B-4800-B332-E356D1B4E6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A9EAD81-F4BE-4B5D-B693-240988DC4B5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B7B95A5-AB54-4464-9950-62EEAFA3A9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6EE8CF-EA1A-4D61-903F-47B5FCFF3644}" type="datetimeFigureOut">
              <a:rPr lang="en-US" smtClean="0"/>
              <a:t>2020-10-13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B990BAF-6384-4E72-83E0-4799A10B41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CB3A313-A9A3-4D65-820E-4E3DB4FDD8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FE2354-C808-43CD-B909-B77CCAA229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5221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37B4CD-2D29-4C3D-8AA1-C9BA777782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BCD960C-4D21-4BB0-B190-D1C7A9AE9DD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36BDBC7-1977-463C-8ADB-F8CF0032BA8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35BE2BC-4A3C-41B1-93B6-79A483CFB1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6EE8CF-EA1A-4D61-903F-47B5FCFF3644}" type="datetimeFigureOut">
              <a:rPr lang="en-US" smtClean="0"/>
              <a:t>2020-10-13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82790AC-F8B6-4A6E-B74E-C2A6C21EAA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44BD439-E488-4016-9E2E-3D0088980C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FE2354-C808-43CD-B909-B77CCAA229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91987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DC40ED5-0FFA-4929-BC0C-2E70983464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487DD49-88CA-4E0A-A35A-287A9BAC1F2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B980FCF-8D8F-43AC-8529-B811DBC228F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6EE8CF-EA1A-4D61-903F-47B5FCFF3644}" type="datetimeFigureOut">
              <a:rPr lang="en-US" smtClean="0"/>
              <a:t>2020-10-13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8F01C1E-8422-4D85-8F3E-9EF8021DF0D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D90B8AE-69AC-489B-B215-C88F3B9D3AF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FE2354-C808-43CD-B909-B77CCAA229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64958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8" Type="http://schemas.microsoft.com/office/2007/relationships/hdphoto" Target="../media/hdphoto13.wdp"/><Relationship Id="rId3" Type="http://schemas.openxmlformats.org/officeDocument/2006/relationships/image" Target="../media/image29.png"/><Relationship Id="rId7" Type="http://schemas.openxmlformats.org/officeDocument/2006/relationships/image" Target="../media/image37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Relationship Id="rId6" Type="http://schemas.openxmlformats.org/officeDocument/2006/relationships/slide" Target="slide7.xml"/><Relationship Id="rId5" Type="http://schemas.openxmlformats.org/officeDocument/2006/relationships/image" Target="../media/image36.png"/><Relationship Id="rId4" Type="http://schemas.microsoft.com/office/2007/relationships/hdphoto" Target="../media/hdphoto6.wdp"/><Relationship Id="rId9" Type="http://schemas.openxmlformats.org/officeDocument/2006/relationships/image" Target="../media/image39.png"/></Relationships>
</file>

<file path=ppt/slides/_rels/slide11.xml.rels><?xml version="1.0" encoding="UTF-8" standalone="yes"?>
<Relationships xmlns="http://schemas.openxmlformats.org/package/2006/relationships"><Relationship Id="rId8" Type="http://schemas.microsoft.com/office/2007/relationships/hdphoto" Target="../media/hdphoto13.wdp"/><Relationship Id="rId3" Type="http://schemas.openxmlformats.org/officeDocument/2006/relationships/image" Target="../media/image29.png"/><Relationship Id="rId7" Type="http://schemas.openxmlformats.org/officeDocument/2006/relationships/image" Target="../media/image37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Relationship Id="rId6" Type="http://schemas.openxmlformats.org/officeDocument/2006/relationships/slide" Target="slide7.xml"/><Relationship Id="rId5" Type="http://schemas.openxmlformats.org/officeDocument/2006/relationships/image" Target="../media/image36.png"/><Relationship Id="rId4" Type="http://schemas.microsoft.com/office/2007/relationships/hdphoto" Target="../media/hdphoto6.wdp"/></Relationships>
</file>

<file path=ppt/slides/_rels/slide12.xml.rels><?xml version="1.0" encoding="UTF-8" standalone="yes"?>
<Relationships xmlns="http://schemas.openxmlformats.org/package/2006/relationships"><Relationship Id="rId8" Type="http://schemas.microsoft.com/office/2007/relationships/hdphoto" Target="../media/hdphoto13.wdp"/><Relationship Id="rId3" Type="http://schemas.openxmlformats.org/officeDocument/2006/relationships/image" Target="../media/image29.png"/><Relationship Id="rId7" Type="http://schemas.openxmlformats.org/officeDocument/2006/relationships/image" Target="../media/image37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Relationship Id="rId6" Type="http://schemas.openxmlformats.org/officeDocument/2006/relationships/slide" Target="slide7.xml"/><Relationship Id="rId5" Type="http://schemas.openxmlformats.org/officeDocument/2006/relationships/image" Target="../media/image36.png"/><Relationship Id="rId4" Type="http://schemas.microsoft.com/office/2007/relationships/hdphoto" Target="../media/hdphoto6.wdp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emf"/><Relationship Id="rId4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emf"/><Relationship Id="rId13" Type="http://schemas.openxmlformats.org/officeDocument/2006/relationships/image" Target="../media/image18.pn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12" Type="http://schemas.openxmlformats.org/officeDocument/2006/relationships/image" Target="../media/image11.wmf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5.png"/><Relationship Id="rId11" Type="http://schemas.openxmlformats.org/officeDocument/2006/relationships/oleObject" Target="../embeddings/oleObject2.bin"/><Relationship Id="rId5" Type="http://schemas.openxmlformats.org/officeDocument/2006/relationships/image" Target="../media/image14.png"/><Relationship Id="rId10" Type="http://schemas.openxmlformats.org/officeDocument/2006/relationships/image" Target="../media/image10.emf"/><Relationship Id="rId4" Type="http://schemas.openxmlformats.org/officeDocument/2006/relationships/image" Target="../media/image13.png"/><Relationship Id="rId9" Type="http://schemas.openxmlformats.org/officeDocument/2006/relationships/oleObject" Target="../embeddings/oleObject1.bin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13" Type="http://schemas.openxmlformats.org/officeDocument/2006/relationships/image" Target="../media/image24.png"/><Relationship Id="rId18" Type="http://schemas.openxmlformats.org/officeDocument/2006/relationships/image" Target="../media/image27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21.png"/><Relationship Id="rId12" Type="http://schemas.microsoft.com/office/2007/relationships/hdphoto" Target="../media/hdphoto4.wdp"/><Relationship Id="rId17" Type="http://schemas.openxmlformats.org/officeDocument/2006/relationships/slide" Target="slide6.xml"/><Relationship Id="rId2" Type="http://schemas.openxmlformats.org/officeDocument/2006/relationships/audio" Target="../media/media1.mp3"/><Relationship Id="rId16" Type="http://schemas.openxmlformats.org/officeDocument/2006/relationships/image" Target="../media/image26.png"/><Relationship Id="rId1" Type="http://schemas.microsoft.com/office/2007/relationships/media" Target="../media/media1.mp3"/><Relationship Id="rId6" Type="http://schemas.microsoft.com/office/2007/relationships/hdphoto" Target="../media/hdphoto1.wdp"/><Relationship Id="rId11" Type="http://schemas.openxmlformats.org/officeDocument/2006/relationships/image" Target="../media/image23.png"/><Relationship Id="rId5" Type="http://schemas.openxmlformats.org/officeDocument/2006/relationships/image" Target="../media/image20.png"/><Relationship Id="rId15" Type="http://schemas.openxmlformats.org/officeDocument/2006/relationships/image" Target="../media/image25.png"/><Relationship Id="rId10" Type="http://schemas.microsoft.com/office/2007/relationships/hdphoto" Target="../media/hdphoto3.wdp"/><Relationship Id="rId4" Type="http://schemas.openxmlformats.org/officeDocument/2006/relationships/image" Target="../media/image19.jpeg"/><Relationship Id="rId9" Type="http://schemas.openxmlformats.org/officeDocument/2006/relationships/image" Target="../media/image22.png"/><Relationship Id="rId14" Type="http://schemas.microsoft.com/office/2007/relationships/hdphoto" Target="../media/hdphoto5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gif"/><Relationship Id="rId1" Type="http://schemas.openxmlformats.org/officeDocument/2006/relationships/slideLayout" Target="../slideLayouts/slideLayout1.xml"/><Relationship Id="rId4" Type="http://schemas.microsoft.com/office/2007/relationships/hdphoto" Target="../media/hdphoto6.wdp"/></Relationships>
</file>

<file path=ppt/slides/_rels/slide7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13" Type="http://schemas.openxmlformats.org/officeDocument/2006/relationships/image" Target="../media/image24.png"/><Relationship Id="rId18" Type="http://schemas.microsoft.com/office/2007/relationships/hdphoto" Target="../media/hdphoto8.wdp"/><Relationship Id="rId26" Type="http://schemas.openxmlformats.org/officeDocument/2006/relationships/image" Target="../media/image34.png"/><Relationship Id="rId3" Type="http://schemas.openxmlformats.org/officeDocument/2006/relationships/image" Target="../media/image30.png"/><Relationship Id="rId21" Type="http://schemas.microsoft.com/office/2007/relationships/hdphoto" Target="../media/hdphoto9.wdp"/><Relationship Id="rId7" Type="http://schemas.openxmlformats.org/officeDocument/2006/relationships/image" Target="../media/image21.png"/><Relationship Id="rId12" Type="http://schemas.microsoft.com/office/2007/relationships/hdphoto" Target="../media/hdphoto4.wdp"/><Relationship Id="rId17" Type="http://schemas.openxmlformats.org/officeDocument/2006/relationships/image" Target="../media/image31.png"/><Relationship Id="rId25" Type="http://schemas.openxmlformats.org/officeDocument/2006/relationships/slide" Target="slide11.xml"/><Relationship Id="rId2" Type="http://schemas.openxmlformats.org/officeDocument/2006/relationships/image" Target="../media/image28.gif"/><Relationship Id="rId16" Type="http://schemas.openxmlformats.org/officeDocument/2006/relationships/slide" Target="slide8.xml"/><Relationship Id="rId20" Type="http://schemas.openxmlformats.org/officeDocument/2006/relationships/image" Target="../media/image32.png"/><Relationship Id="rId29" Type="http://schemas.openxmlformats.org/officeDocument/2006/relationships/image" Target="../media/image35.png"/><Relationship Id="rId1" Type="http://schemas.openxmlformats.org/officeDocument/2006/relationships/slideLayout" Target="../slideLayouts/slideLayout1.xml"/><Relationship Id="rId6" Type="http://schemas.microsoft.com/office/2007/relationships/hdphoto" Target="../media/hdphoto1.wdp"/><Relationship Id="rId11" Type="http://schemas.openxmlformats.org/officeDocument/2006/relationships/image" Target="../media/image23.png"/><Relationship Id="rId24" Type="http://schemas.microsoft.com/office/2007/relationships/hdphoto" Target="../media/hdphoto10.wdp"/><Relationship Id="rId5" Type="http://schemas.openxmlformats.org/officeDocument/2006/relationships/image" Target="../media/image20.png"/><Relationship Id="rId15" Type="http://schemas.openxmlformats.org/officeDocument/2006/relationships/image" Target="../media/image25.png"/><Relationship Id="rId23" Type="http://schemas.openxmlformats.org/officeDocument/2006/relationships/image" Target="../media/image33.png"/><Relationship Id="rId28" Type="http://schemas.openxmlformats.org/officeDocument/2006/relationships/slide" Target="slide12.xml"/><Relationship Id="rId10" Type="http://schemas.microsoft.com/office/2007/relationships/hdphoto" Target="../media/hdphoto3.wdp"/><Relationship Id="rId19" Type="http://schemas.openxmlformats.org/officeDocument/2006/relationships/slide" Target="slide9.xml"/><Relationship Id="rId4" Type="http://schemas.microsoft.com/office/2007/relationships/hdphoto" Target="../media/hdphoto7.wdp"/><Relationship Id="rId9" Type="http://schemas.openxmlformats.org/officeDocument/2006/relationships/image" Target="../media/image22.png"/><Relationship Id="rId14" Type="http://schemas.microsoft.com/office/2007/relationships/hdphoto" Target="../media/hdphoto5.wdp"/><Relationship Id="rId22" Type="http://schemas.openxmlformats.org/officeDocument/2006/relationships/slide" Target="slide10.xml"/><Relationship Id="rId27" Type="http://schemas.microsoft.com/office/2007/relationships/hdphoto" Target="../media/hdphoto11.wdp"/><Relationship Id="rId30" Type="http://schemas.microsoft.com/office/2007/relationships/hdphoto" Target="../media/hdphoto12.wdp"/></Relationships>
</file>

<file path=ppt/slides/_rels/slide8.xml.rels><?xml version="1.0" encoding="UTF-8" standalone="yes"?>
<Relationships xmlns="http://schemas.openxmlformats.org/package/2006/relationships"><Relationship Id="rId8" Type="http://schemas.microsoft.com/office/2007/relationships/hdphoto" Target="../media/hdphoto13.wdp"/><Relationship Id="rId3" Type="http://schemas.openxmlformats.org/officeDocument/2006/relationships/image" Target="../media/image29.png"/><Relationship Id="rId7" Type="http://schemas.openxmlformats.org/officeDocument/2006/relationships/image" Target="../media/image37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Relationship Id="rId6" Type="http://schemas.openxmlformats.org/officeDocument/2006/relationships/slide" Target="slide7.xml"/><Relationship Id="rId5" Type="http://schemas.openxmlformats.org/officeDocument/2006/relationships/image" Target="../media/image36.png"/><Relationship Id="rId4" Type="http://schemas.microsoft.com/office/2007/relationships/hdphoto" Target="../media/hdphoto6.wdp"/><Relationship Id="rId9" Type="http://schemas.openxmlformats.org/officeDocument/2006/relationships/image" Target="../media/image38.png"/></Relationships>
</file>

<file path=ppt/slides/_rels/slide9.xml.rels><?xml version="1.0" encoding="UTF-8" standalone="yes"?>
<Relationships xmlns="http://schemas.openxmlformats.org/package/2006/relationships"><Relationship Id="rId8" Type="http://schemas.microsoft.com/office/2007/relationships/hdphoto" Target="../media/hdphoto13.wdp"/><Relationship Id="rId3" Type="http://schemas.openxmlformats.org/officeDocument/2006/relationships/image" Target="../media/image29.png"/><Relationship Id="rId7" Type="http://schemas.openxmlformats.org/officeDocument/2006/relationships/image" Target="../media/image37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Relationship Id="rId6" Type="http://schemas.openxmlformats.org/officeDocument/2006/relationships/slide" Target="slide7.xml"/><Relationship Id="rId5" Type="http://schemas.openxmlformats.org/officeDocument/2006/relationships/image" Target="../media/image36.png"/><Relationship Id="rId4" Type="http://schemas.microsoft.com/office/2007/relationships/hdphoto" Target="../media/hdphoto6.wdp"/><Relationship Id="rId9" Type="http://schemas.openxmlformats.org/officeDocument/2006/relationships/image" Target="../media/image3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213E6993-C65B-4283-9C4D-0F72200E7144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09465" y="0"/>
            <a:ext cx="5311473" cy="3552797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9E30D8D9-92DB-4188-A882-35A1B514A955}"/>
              </a:ext>
            </a:extLst>
          </p:cNvPr>
          <p:cNvSpPr txBox="1"/>
          <p:nvPr/>
        </p:nvSpPr>
        <p:spPr>
          <a:xfrm>
            <a:off x="609601" y="305664"/>
            <a:ext cx="3260035" cy="584775"/>
          </a:xfrm>
          <a:prstGeom prst="rect">
            <a:avLst/>
          </a:prstGeom>
          <a:solidFill>
            <a:srgbClr val="92D050"/>
          </a:solidFill>
        </p:spPr>
        <p:txBody>
          <a:bodyPr wrap="square">
            <a:spAutoFit/>
          </a:bodyPr>
          <a:lstStyle/>
          <a:p>
            <a:r>
              <a:rPr lang="en-US" sz="3200" b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Bài 47 (SGK/98)</a:t>
            </a:r>
            <a:endParaRPr lang="en-US" sz="320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1DD335AC-6F7D-4717-819C-F2896F86949A}"/>
                  </a:ext>
                </a:extLst>
              </p:cNvPr>
              <p:cNvSpPr/>
              <p:nvPr/>
            </p:nvSpPr>
            <p:spPr>
              <a:xfrm>
                <a:off x="795130" y="1193229"/>
                <a:ext cx="5473148" cy="993913"/>
              </a:xfrm>
              <a:prstGeom prst="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3200" b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Ở hình 32, biết a // b,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3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3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𝑨</m:t>
                        </m:r>
                      </m:e>
                    </m:acc>
                  </m:oMath>
                </a14:m>
                <a:r>
                  <a:rPr lang="en-US" sz="3200" b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= 90</a:t>
                </a:r>
                <a:r>
                  <a:rPr lang="en-US" sz="3200" b="1" baseline="3000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</a:t>
                </a:r>
                <a:r>
                  <a:rPr lang="en-US" sz="3200" b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3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3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𝑪</m:t>
                        </m:r>
                      </m:e>
                    </m:acc>
                  </m:oMath>
                </a14:m>
                <a:r>
                  <a:rPr lang="en-US" sz="3200" b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= 130</a:t>
                </a:r>
                <a:r>
                  <a:rPr lang="en-US" sz="3200" b="1" baseline="3000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</a:t>
                </a:r>
                <a:r>
                  <a:rPr lang="en-US" sz="3200" b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Tính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3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3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𝑩</m:t>
                        </m:r>
                      </m:e>
                    </m:acc>
                  </m:oMath>
                </a14:m>
                <a:r>
                  <a:rPr lang="en-US" sz="3200" b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3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3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𝑫</m:t>
                        </m:r>
                      </m:e>
                    </m:acc>
                  </m:oMath>
                </a14:m>
                <a:r>
                  <a:rPr lang="en-US" sz="3200" b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</a:p>
            </p:txBody>
          </p:sp>
        </mc:Choice>
        <mc:Fallback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1DD335AC-6F7D-4717-819C-F2896F86949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5130" y="1193229"/>
                <a:ext cx="5473148" cy="993913"/>
              </a:xfrm>
              <a:prstGeom prst="rect">
                <a:avLst/>
              </a:prstGeom>
              <a:blipFill>
                <a:blip r:embed="rId3"/>
                <a:stretch>
                  <a:fillRect l="-889" t="-11515" r="-2556" b="-2424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TextBox 9">
            <a:extLst>
              <a:ext uri="{FF2B5EF4-FFF2-40B4-BE49-F238E27FC236}">
                <a16:creationId xmlns:a16="http://schemas.microsoft.com/office/drawing/2014/main" id="{BB9B807E-5F15-42D6-8247-6B2B5A0DB1F0}"/>
              </a:ext>
            </a:extLst>
          </p:cNvPr>
          <p:cNvSpPr txBox="1"/>
          <p:nvPr/>
        </p:nvSpPr>
        <p:spPr>
          <a:xfrm>
            <a:off x="1378226" y="5806958"/>
            <a:ext cx="1086679" cy="523220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en-US" sz="2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// b</a:t>
            </a:r>
            <a:endParaRPr lang="en-US" sz="280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849C13B-33A1-42E8-B9F0-CF34E3FB8F9A}"/>
              </a:ext>
            </a:extLst>
          </p:cNvPr>
          <p:cNvSpPr txBox="1"/>
          <p:nvPr/>
        </p:nvSpPr>
        <p:spPr>
          <a:xfrm>
            <a:off x="2849218" y="5806958"/>
            <a:ext cx="1298712" cy="523220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en-US" sz="2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lang="en-US" sz="2800" b="1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</a:t>
            </a:r>
            <a:r>
              <a:rPr lang="en-US" sz="2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AB</a:t>
            </a:r>
            <a:endParaRPr lang="en-US" sz="2800"/>
          </a:p>
        </p:txBody>
      </p:sp>
      <p:sp>
        <p:nvSpPr>
          <p:cNvPr id="12" name="Arrow: Down 11">
            <a:extLst>
              <a:ext uri="{FF2B5EF4-FFF2-40B4-BE49-F238E27FC236}">
                <a16:creationId xmlns:a16="http://schemas.microsoft.com/office/drawing/2014/main" id="{0C413E1A-0A72-4695-8216-C635F62CD06C}"/>
              </a:ext>
            </a:extLst>
          </p:cNvPr>
          <p:cNvSpPr/>
          <p:nvPr/>
        </p:nvSpPr>
        <p:spPr>
          <a:xfrm rot="10800000">
            <a:off x="1822175" y="5208104"/>
            <a:ext cx="251791" cy="519341"/>
          </a:xfrm>
          <a:prstGeom prst="downArrow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Arrow: Down 12">
            <a:extLst>
              <a:ext uri="{FF2B5EF4-FFF2-40B4-BE49-F238E27FC236}">
                <a16:creationId xmlns:a16="http://schemas.microsoft.com/office/drawing/2014/main" id="{83B293C4-1253-4D43-8DC7-A45CE6EDC7DC}"/>
              </a:ext>
            </a:extLst>
          </p:cNvPr>
          <p:cNvSpPr/>
          <p:nvPr/>
        </p:nvSpPr>
        <p:spPr>
          <a:xfrm rot="10800000">
            <a:off x="3366053" y="5201480"/>
            <a:ext cx="251791" cy="519341"/>
          </a:xfrm>
          <a:prstGeom prst="downArrow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1A4F750-8647-46B4-AC12-C63F9954EFDF}"/>
              </a:ext>
            </a:extLst>
          </p:cNvPr>
          <p:cNvSpPr txBox="1"/>
          <p:nvPr/>
        </p:nvSpPr>
        <p:spPr>
          <a:xfrm>
            <a:off x="887896" y="4678260"/>
            <a:ext cx="3220277" cy="523220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algn="ctr"/>
            <a:r>
              <a:rPr lang="en-US" sz="2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lang="en-US" sz="2800" b="1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</a:t>
            </a:r>
            <a:r>
              <a:rPr lang="en-US" sz="2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AB</a:t>
            </a:r>
            <a:endParaRPr lang="en-US" sz="2800"/>
          </a:p>
        </p:txBody>
      </p:sp>
      <p:sp>
        <p:nvSpPr>
          <p:cNvPr id="15" name="Arrow: Down 14">
            <a:extLst>
              <a:ext uri="{FF2B5EF4-FFF2-40B4-BE49-F238E27FC236}">
                <a16:creationId xmlns:a16="http://schemas.microsoft.com/office/drawing/2014/main" id="{A3697933-9E92-4427-B184-5F7AC84E4434}"/>
              </a:ext>
            </a:extLst>
          </p:cNvPr>
          <p:cNvSpPr/>
          <p:nvPr/>
        </p:nvSpPr>
        <p:spPr>
          <a:xfrm rot="10800000">
            <a:off x="2372138" y="4072782"/>
            <a:ext cx="251791" cy="519341"/>
          </a:xfrm>
          <a:prstGeom prst="downArrow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C3B10417-955C-4A54-8DAE-D2782C40C241}"/>
                  </a:ext>
                </a:extLst>
              </p:cNvPr>
              <p:cNvSpPr txBox="1"/>
              <p:nvPr/>
            </p:nvSpPr>
            <p:spPr>
              <a:xfrm>
                <a:off x="2239618" y="3425240"/>
                <a:ext cx="530088" cy="534762"/>
              </a:xfrm>
              <a:prstGeom prst="rect">
                <a:avLst/>
              </a:prstGeom>
              <a:solidFill>
                <a:srgbClr val="FFFF00"/>
              </a:solidFill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̂"/>
                          <m:ctrlPr>
                            <a:rPr lang="en-US" sz="2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𝑩</m:t>
                          </m:r>
                        </m:e>
                      </m:acc>
                    </m:oMath>
                  </m:oMathPara>
                </a14:m>
                <a:endParaRPr lang="en-US"/>
              </a:p>
            </p:txBody>
          </p:sp>
        </mc:Choice>
        <mc:Fallback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C3B10417-955C-4A54-8DAE-D2782C40C24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39618" y="3425240"/>
                <a:ext cx="530088" cy="53476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TextBox 17">
            <a:extLst>
              <a:ext uri="{FF2B5EF4-FFF2-40B4-BE49-F238E27FC236}">
                <a16:creationId xmlns:a16="http://schemas.microsoft.com/office/drawing/2014/main" id="{D0EBAE70-0BA6-4192-8371-7FECBBF760F0}"/>
              </a:ext>
            </a:extLst>
          </p:cNvPr>
          <p:cNvSpPr txBox="1"/>
          <p:nvPr/>
        </p:nvSpPr>
        <p:spPr>
          <a:xfrm>
            <a:off x="6579707" y="6012363"/>
            <a:ext cx="1086679" cy="523220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en-US" sz="2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// b</a:t>
            </a:r>
            <a:endParaRPr lang="en-US" sz="2800"/>
          </a:p>
        </p:txBody>
      </p:sp>
      <p:sp>
        <p:nvSpPr>
          <p:cNvPr id="20" name="Arrow: Down 19">
            <a:extLst>
              <a:ext uri="{FF2B5EF4-FFF2-40B4-BE49-F238E27FC236}">
                <a16:creationId xmlns:a16="http://schemas.microsoft.com/office/drawing/2014/main" id="{37F390BB-E9E0-42FD-8BCF-98F2053FE832}"/>
              </a:ext>
            </a:extLst>
          </p:cNvPr>
          <p:cNvSpPr/>
          <p:nvPr/>
        </p:nvSpPr>
        <p:spPr>
          <a:xfrm rot="10800000">
            <a:off x="7023656" y="5413509"/>
            <a:ext cx="251791" cy="519341"/>
          </a:xfrm>
          <a:prstGeom prst="downArrow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043036DD-A323-43CD-8CB0-1856F73BA544}"/>
                  </a:ext>
                </a:extLst>
              </p:cNvPr>
              <p:cNvSpPr txBox="1"/>
              <p:nvPr/>
            </p:nvSpPr>
            <p:spPr>
              <a:xfrm>
                <a:off x="5506281" y="4724641"/>
                <a:ext cx="3220277" cy="537583"/>
              </a:xfrm>
              <a:prstGeom prst="rect">
                <a:avLst/>
              </a:prstGeom>
              <a:solidFill>
                <a:srgbClr val="FFFF00"/>
              </a:solidFill>
            </p:spPr>
            <p:txBody>
              <a:bodyPr wrap="square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2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2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𝑫</m:t>
                        </m:r>
                      </m:e>
                    </m:acc>
                  </m:oMath>
                </a14:m>
                <a:r>
                  <a:rPr lang="en-US" sz="2800"/>
                  <a:t> +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2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2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𝑪</m:t>
                        </m:r>
                      </m:e>
                    </m:acc>
                    <m:r>
                      <a:rPr lang="en-US" sz="28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800" b="1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𝟏𝟖</m:t>
                    </m:r>
                  </m:oMath>
                </a14:m>
                <a:r>
                  <a:rPr lang="en-US" sz="2800" b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</a:t>
                </a:r>
                <a:r>
                  <a:rPr lang="en-US" sz="2800" b="1" baseline="3000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  </a:t>
                </a:r>
                <a:endParaRPr lang="en-US" sz="2800"/>
              </a:p>
            </p:txBody>
          </p:sp>
        </mc:Choice>
        <mc:Fallback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043036DD-A323-43CD-8CB0-1856F73BA54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06281" y="4724641"/>
                <a:ext cx="3220277" cy="537583"/>
              </a:xfrm>
              <a:prstGeom prst="rect">
                <a:avLst/>
              </a:prstGeom>
              <a:blipFill>
                <a:blip r:embed="rId5"/>
                <a:stretch>
                  <a:fillRect t="-10227" b="-3181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3" name="Arrow: Down 22">
            <a:extLst>
              <a:ext uri="{FF2B5EF4-FFF2-40B4-BE49-F238E27FC236}">
                <a16:creationId xmlns:a16="http://schemas.microsoft.com/office/drawing/2014/main" id="{3A5B2351-96C0-4D2A-965F-D19591E8ACE9}"/>
              </a:ext>
            </a:extLst>
          </p:cNvPr>
          <p:cNvSpPr/>
          <p:nvPr/>
        </p:nvSpPr>
        <p:spPr>
          <a:xfrm rot="10800000">
            <a:off x="6990523" y="4119163"/>
            <a:ext cx="251791" cy="519341"/>
          </a:xfrm>
          <a:prstGeom prst="downArrow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AE299879-8AC9-4BC0-9F90-8F4DDE6CF0A3}"/>
                  </a:ext>
                </a:extLst>
              </p:cNvPr>
              <p:cNvSpPr txBox="1"/>
              <p:nvPr/>
            </p:nvSpPr>
            <p:spPr>
              <a:xfrm>
                <a:off x="6858003" y="3471621"/>
                <a:ext cx="530088" cy="534762"/>
              </a:xfrm>
              <a:prstGeom prst="rect">
                <a:avLst/>
              </a:prstGeom>
              <a:solidFill>
                <a:srgbClr val="FFFF00"/>
              </a:solidFill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̂"/>
                          <m:ctrlPr>
                            <a:rPr lang="en-US" sz="2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𝑫</m:t>
                          </m:r>
                        </m:e>
                      </m:acc>
                    </m:oMath>
                  </m:oMathPara>
                </a14:m>
                <a:endParaRPr lang="en-US"/>
              </a:p>
            </p:txBody>
          </p:sp>
        </mc:Choice>
        <mc:Fallback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AE299879-8AC9-4BC0-9F90-8F4DDE6CF0A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58003" y="3471621"/>
                <a:ext cx="530088" cy="534762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125264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9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9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6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7" grpId="0" animBg="1"/>
      <p:bldP spid="18" grpId="0" animBg="1"/>
      <p:bldP spid="20" grpId="0" animBg="1"/>
      <p:bldP spid="22" grpId="0" animBg="1"/>
      <p:bldP spid="23" grpId="0" animBg="1"/>
      <p:bldP spid="24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026" name="Picture 2" descr="HÃ¬nh áº£nh cÃ³ liÃªn quan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>
                        <a14:foregroundMark x1="93464" y1="11860" x2="10294" y2="21395"/>
                        <a14:foregroundMark x1="2124" y1="16512" x2="4085" y2="73488"/>
                        <a14:foregroundMark x1="2288" y1="86977" x2="3758" y2="97209"/>
                        <a14:foregroundMark x1="98203" y1="6279" x2="39869" y2="4419"/>
                        <a14:foregroundMark x1="51797" y1="3721" x2="96732" y2="1628"/>
                        <a14:foregroundMark x1="5556" y1="72093" x2="3105" y2="77674"/>
                        <a14:foregroundMark x1="98203" y1="45116" x2="96732" y2="93023"/>
                        <a14:foregroundMark x1="96895" y1="95581" x2="93464" y2="98372"/>
                        <a14:foregroundMark x1="32516" y1="96279" x2="68301" y2="96977"/>
                        <a14:foregroundMark x1="67484" y1="96977" x2="93627" y2="97907"/>
                        <a14:foregroundMark x1="34150" y1="95814" x2="5065" y2="97907"/>
                        <a14:foregroundMark x1="8497" y1="1163" x2="36438" y2="3023"/>
                        <a14:foregroundMark x1="490" y1="6977" x2="1471" y2="22326"/>
                        <a14:foregroundMark x1="1797" y1="1395" x2="1471" y2="4186"/>
                        <a14:foregroundMark x1="97386" y1="25581" x2="99183" y2="44186"/>
                        <a14:foregroundMark x1="97549" y1="79535" x2="98693" y2="91395"/>
                        <a14:foregroundMark x1="96569" y1="930" x2="86111" y2="1860"/>
                        <a14:backgroundMark x1="817" y1="1163" x2="327" y2="2558"/>
                        <a14:backgroundMark x1="99183" y1="1628" x2="99837" y2="418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4737" y="345858"/>
            <a:ext cx="8453211" cy="3457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HÃ¬nh áº£nh cÃ³ liÃªn quan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>
                        <a14:foregroundMark x1="93464" y1="11860" x2="10294" y2="21395"/>
                        <a14:foregroundMark x1="2124" y1="16512" x2="4085" y2="73488"/>
                        <a14:foregroundMark x1="2288" y1="86977" x2="3758" y2="97209"/>
                        <a14:foregroundMark x1="98203" y1="6279" x2="39869" y2="4419"/>
                        <a14:foregroundMark x1="51797" y1="3721" x2="96732" y2="1628"/>
                        <a14:foregroundMark x1="5556" y1="72093" x2="3105" y2="77674"/>
                        <a14:foregroundMark x1="98203" y1="45116" x2="96732" y2="93023"/>
                        <a14:foregroundMark x1="96895" y1="95581" x2="93464" y2="98372"/>
                        <a14:foregroundMark x1="32516" y1="96279" x2="68301" y2="96977"/>
                        <a14:foregroundMark x1="67484" y1="96977" x2="93627" y2="97907"/>
                        <a14:foregroundMark x1="34150" y1="95814" x2="5065" y2="97907"/>
                        <a14:foregroundMark x1="8497" y1="1163" x2="36438" y2="3023"/>
                        <a14:foregroundMark x1="490" y1="6977" x2="1471" y2="22326"/>
                        <a14:foregroundMark x1="1797" y1="1395" x2="1471" y2="4186"/>
                        <a14:foregroundMark x1="97386" y1="25581" x2="99183" y2="44186"/>
                        <a14:foregroundMark x1="97549" y1="79535" x2="98693" y2="91395"/>
                        <a14:foregroundMark x1="96569" y1="930" x2="86111" y2="1860"/>
                        <a14:backgroundMark x1="490" y1="2791" x2="0" y2="1628"/>
                        <a14:backgroundMark x1="99020" y1="2326" x2="99510" y2="186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2842190" y="3803433"/>
            <a:ext cx="6398306" cy="29087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>
            <a:hlinkClick r:id="rId6" action="ppaction://hlinksldjump"/>
          </p:cNvPr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3600" b="95200" l="0" r="95000">
                        <a14:foregroundMark x1="12000" y1="66000" x2="19200" y2="78400"/>
                        <a14:foregroundMark x1="21800" y1="81200" x2="30400" y2="86600"/>
                        <a14:foregroundMark x1="44000" y1="88400" x2="65800" y2="86800"/>
                        <a14:foregroundMark x1="83000" y1="75200" x2="65400" y2="86200"/>
                        <a14:foregroundMark x1="89800" y1="65600" x2="82200" y2="76000"/>
                        <a14:foregroundMark x1="92400" y1="54000" x2="90400" y2="64200"/>
                        <a14:foregroundMark x1="82000" y1="19800" x2="90800" y2="38800"/>
                        <a14:foregroundMark x1="60600" y1="10000" x2="29200" y2="14200"/>
                        <a14:foregroundMark x1="87400" y1="26400" x2="92600" y2="51200"/>
                        <a14:foregroundMark x1="91800" y1="40600" x2="92600" y2="51600"/>
                      </a14:backgroundRemoval>
                    </a14:imgEffect>
                    <a14:imgEffect>
                      <a14:brightnessContrast bright="-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8900" y="4914900"/>
            <a:ext cx="1943100" cy="19431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611344" y="874456"/>
            <a:ext cx="645939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/>
              <a:t>Nếu a // b và a // c thì …</a:t>
            </a:r>
            <a:endParaRPr lang="en-US" sz="4800" b="1" dirty="0"/>
          </a:p>
        </p:txBody>
      </p:sp>
      <p:sp>
        <p:nvSpPr>
          <p:cNvPr id="9" name="TextBox 8"/>
          <p:cNvSpPr txBox="1"/>
          <p:nvPr/>
        </p:nvSpPr>
        <p:spPr>
          <a:xfrm>
            <a:off x="4962437" y="4914900"/>
            <a:ext cx="175721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b="1"/>
              <a:t>b // c</a:t>
            </a:r>
            <a:endParaRPr lang="en-US" sz="5400" b="1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2852DB7-612E-464A-B634-0C164A8E1933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100166" y="1705453"/>
            <a:ext cx="3712786" cy="171312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8456517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026" name="Picture 2" descr="HÃ¬nh áº£nh cÃ³ liÃªn quan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>
                        <a14:foregroundMark x1="93464" y1="11860" x2="10294" y2="21395"/>
                        <a14:foregroundMark x1="2124" y1="16512" x2="4085" y2="73488"/>
                        <a14:foregroundMark x1="2288" y1="86977" x2="3758" y2="97209"/>
                        <a14:foregroundMark x1="98203" y1="6279" x2="39869" y2="4419"/>
                        <a14:foregroundMark x1="51797" y1="3721" x2="96732" y2="1628"/>
                        <a14:foregroundMark x1="5556" y1="72093" x2="3105" y2="77674"/>
                        <a14:foregroundMark x1="98203" y1="45116" x2="96732" y2="93023"/>
                        <a14:foregroundMark x1="96895" y1="95581" x2="93464" y2="98372"/>
                        <a14:foregroundMark x1="32516" y1="96279" x2="68301" y2="96977"/>
                        <a14:foregroundMark x1="67484" y1="96977" x2="93627" y2="97907"/>
                        <a14:foregroundMark x1="34150" y1="95814" x2="5065" y2="97907"/>
                        <a14:foregroundMark x1="8497" y1="1163" x2="36438" y2="3023"/>
                        <a14:foregroundMark x1="490" y1="6977" x2="1471" y2="22326"/>
                        <a14:foregroundMark x1="1797" y1="1395" x2="1471" y2="4186"/>
                        <a14:foregroundMark x1="97386" y1="25581" x2="99183" y2="44186"/>
                        <a14:foregroundMark x1="97549" y1="79535" x2="98693" y2="91395"/>
                        <a14:foregroundMark x1="96569" y1="930" x2="86111" y2="1860"/>
                        <a14:backgroundMark x1="817" y1="1163" x2="327" y2="2558"/>
                        <a14:backgroundMark x1="99183" y1="1628" x2="99837" y2="418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8088" y="200025"/>
            <a:ext cx="8453211" cy="3457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HÃ¬nh áº£nh cÃ³ liÃªn quan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>
                        <a14:foregroundMark x1="93464" y1="11860" x2="10294" y2="21395"/>
                        <a14:foregroundMark x1="2124" y1="16512" x2="4085" y2="73488"/>
                        <a14:foregroundMark x1="2288" y1="86977" x2="3758" y2="97209"/>
                        <a14:foregroundMark x1="98203" y1="6279" x2="39869" y2="4419"/>
                        <a14:foregroundMark x1="51797" y1="3721" x2="96732" y2="1628"/>
                        <a14:foregroundMark x1="5556" y1="72093" x2="3105" y2="77674"/>
                        <a14:foregroundMark x1="98203" y1="45116" x2="96732" y2="93023"/>
                        <a14:foregroundMark x1="96895" y1="95581" x2="93464" y2="98372"/>
                        <a14:foregroundMark x1="32516" y1="96279" x2="68301" y2="96977"/>
                        <a14:foregroundMark x1="67484" y1="96977" x2="93627" y2="97907"/>
                        <a14:foregroundMark x1="34150" y1="95814" x2="5065" y2="97907"/>
                        <a14:foregroundMark x1="8497" y1="1163" x2="36438" y2="3023"/>
                        <a14:foregroundMark x1="490" y1="6977" x2="1471" y2="22326"/>
                        <a14:foregroundMark x1="1797" y1="1395" x2="1471" y2="4186"/>
                        <a14:foregroundMark x1="97386" y1="25581" x2="99183" y2="44186"/>
                        <a14:foregroundMark x1="97549" y1="79535" x2="98693" y2="91395"/>
                        <a14:foregroundMark x1="96569" y1="930" x2="86111" y2="1860"/>
                        <a14:backgroundMark x1="490" y1="2791" x2="0" y2="1628"/>
                        <a14:backgroundMark x1="99020" y1="2326" x2="99510" y2="186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2975540" y="3803433"/>
            <a:ext cx="6398306" cy="29087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>
            <a:hlinkClick r:id="rId6" action="ppaction://hlinksldjump"/>
          </p:cNvPr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3600" b="95200" l="0" r="95000">
                        <a14:foregroundMark x1="12000" y1="66000" x2="19200" y2="78400"/>
                        <a14:foregroundMark x1="21800" y1="81200" x2="30400" y2="86600"/>
                        <a14:foregroundMark x1="44000" y1="88400" x2="65800" y2="86800"/>
                        <a14:foregroundMark x1="83000" y1="75200" x2="65400" y2="86200"/>
                        <a14:foregroundMark x1="89800" y1="65600" x2="82200" y2="76000"/>
                        <a14:foregroundMark x1="92400" y1="54000" x2="90400" y2="64200"/>
                        <a14:foregroundMark x1="82000" y1="19800" x2="90800" y2="38800"/>
                        <a14:foregroundMark x1="60600" y1="10000" x2="29200" y2="14200"/>
                        <a14:foregroundMark x1="87400" y1="26400" x2="92600" y2="51200"/>
                        <a14:foregroundMark x1="91800" y1="40600" x2="92600" y2="51600"/>
                      </a14:backgroundRemoval>
                    </a14:imgEffect>
                    <a14:imgEffect>
                      <a14:brightnessContrast bright="-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8900" y="4914900"/>
            <a:ext cx="1943100" cy="19431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528394" y="822029"/>
            <a:ext cx="7345647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en-US" altLang="en-US" sz="4000" b="1">
                <a:solidFill>
                  <a:srgbClr val="FFFF00"/>
                </a:solidFill>
              </a:rPr>
              <a:t>Hai đường thẳng cùng vuông góc với một đường thẳng thứ ba thì chúng …………………… với nhau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069262" y="4914900"/>
            <a:ext cx="3089307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b="1">
                <a:solidFill>
                  <a:srgbClr val="FFFFFF"/>
                </a:solidFill>
              </a:rPr>
              <a:t>Song song</a:t>
            </a:r>
            <a:endParaRPr lang="en-US" sz="5400" b="1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19633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026" name="Picture 2" descr="HÃ¬nh áº£nh cÃ³ liÃªn quan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>
                        <a14:foregroundMark x1="93464" y1="11860" x2="10294" y2="21395"/>
                        <a14:foregroundMark x1="2124" y1="16512" x2="4085" y2="73488"/>
                        <a14:foregroundMark x1="2288" y1="86977" x2="3758" y2="97209"/>
                        <a14:foregroundMark x1="98203" y1="6279" x2="39869" y2="4419"/>
                        <a14:foregroundMark x1="51797" y1="3721" x2="96732" y2="1628"/>
                        <a14:foregroundMark x1="5556" y1="72093" x2="3105" y2="77674"/>
                        <a14:foregroundMark x1="98203" y1="45116" x2="96732" y2="93023"/>
                        <a14:foregroundMark x1="96895" y1="95581" x2="93464" y2="98372"/>
                        <a14:foregroundMark x1="32516" y1="96279" x2="68301" y2="96977"/>
                        <a14:foregroundMark x1="67484" y1="96977" x2="93627" y2="97907"/>
                        <a14:foregroundMark x1="34150" y1="95814" x2="5065" y2="97907"/>
                        <a14:foregroundMark x1="8497" y1="1163" x2="36438" y2="3023"/>
                        <a14:foregroundMark x1="490" y1="6977" x2="1471" y2="22326"/>
                        <a14:foregroundMark x1="1797" y1="1395" x2="1471" y2="4186"/>
                        <a14:foregroundMark x1="97386" y1="25581" x2="99183" y2="44186"/>
                        <a14:foregroundMark x1="97549" y1="79535" x2="98693" y2="91395"/>
                        <a14:foregroundMark x1="96569" y1="930" x2="86111" y2="1860"/>
                        <a14:backgroundMark x1="817" y1="1163" x2="327" y2="2558"/>
                        <a14:backgroundMark x1="99183" y1="1628" x2="99837" y2="418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0938" y="200025"/>
            <a:ext cx="8453211" cy="3457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HÃ¬nh áº£nh cÃ³ liÃªn quan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>
                        <a14:foregroundMark x1="93464" y1="11860" x2="10294" y2="21395"/>
                        <a14:foregroundMark x1="2124" y1="16512" x2="4085" y2="73488"/>
                        <a14:foregroundMark x1="2288" y1="86977" x2="3758" y2="97209"/>
                        <a14:foregroundMark x1="98203" y1="6279" x2="39869" y2="4419"/>
                        <a14:foregroundMark x1="51797" y1="3721" x2="96732" y2="1628"/>
                        <a14:foregroundMark x1="5556" y1="72093" x2="3105" y2="77674"/>
                        <a14:foregroundMark x1="98203" y1="45116" x2="96732" y2="93023"/>
                        <a14:foregroundMark x1="96895" y1="95581" x2="93464" y2="98372"/>
                        <a14:foregroundMark x1="32516" y1="96279" x2="68301" y2="96977"/>
                        <a14:foregroundMark x1="67484" y1="96977" x2="93627" y2="97907"/>
                        <a14:foregroundMark x1="34150" y1="95814" x2="5065" y2="97907"/>
                        <a14:foregroundMark x1="8497" y1="1163" x2="36438" y2="3023"/>
                        <a14:foregroundMark x1="490" y1="6977" x2="1471" y2="22326"/>
                        <a14:foregroundMark x1="1797" y1="1395" x2="1471" y2="4186"/>
                        <a14:foregroundMark x1="97386" y1="25581" x2="99183" y2="44186"/>
                        <a14:foregroundMark x1="97549" y1="79535" x2="98693" y2="91395"/>
                        <a14:foregroundMark x1="96569" y1="930" x2="86111" y2="1860"/>
                        <a14:backgroundMark x1="490" y1="2791" x2="0" y2="1628"/>
                        <a14:backgroundMark x1="99020" y1="2326" x2="99510" y2="186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2918390" y="3803433"/>
            <a:ext cx="6398306" cy="29087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>
            <a:hlinkClick r:id="rId6" action="ppaction://hlinksldjump"/>
          </p:cNvPr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3600" b="95200" l="0" r="95000">
                        <a14:foregroundMark x1="12000" y1="66000" x2="19200" y2="78400"/>
                        <a14:foregroundMark x1="21800" y1="81200" x2="30400" y2="86600"/>
                        <a14:foregroundMark x1="44000" y1="88400" x2="65800" y2="86800"/>
                        <a14:foregroundMark x1="83000" y1="75200" x2="65400" y2="86200"/>
                        <a14:foregroundMark x1="89800" y1="65600" x2="82200" y2="76000"/>
                        <a14:foregroundMark x1="92400" y1="54000" x2="90400" y2="64200"/>
                        <a14:foregroundMark x1="82000" y1="19800" x2="90800" y2="38800"/>
                        <a14:foregroundMark x1="60600" y1="10000" x2="29200" y2="14200"/>
                        <a14:foregroundMark x1="87400" y1="26400" x2="92600" y2="51200"/>
                        <a14:foregroundMark x1="91800" y1="40600" x2="92600" y2="51600"/>
                      </a14:backgroundRemoval>
                    </a14:imgEffect>
                    <a14:imgEffect>
                      <a14:brightnessContrast bright="-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8900" y="4914900"/>
            <a:ext cx="1943100" cy="19431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447327" y="651539"/>
            <a:ext cx="7393482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en-US" altLang="en-US" sz="4000" b="1">
                <a:solidFill>
                  <a:srgbClr val="FFFF00"/>
                </a:solidFill>
              </a:rPr>
              <a:t>Một đường thẳng vuông góc với một trong hai đường thẳng song song thì nó cũng ……………………. với đường thẳng kia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038637" y="4914900"/>
            <a:ext cx="309732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en-US" sz="5400" b="1">
                <a:solidFill>
                  <a:srgbClr val="FFFF00"/>
                </a:solidFill>
              </a:rPr>
              <a:t>vuông góc</a:t>
            </a:r>
            <a:endParaRPr lang="en-US" sz="5400" b="1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02672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9E30D8D9-92DB-4188-A882-35A1B514A955}"/>
              </a:ext>
            </a:extLst>
          </p:cNvPr>
          <p:cNvSpPr txBox="1"/>
          <p:nvPr/>
        </p:nvSpPr>
        <p:spPr>
          <a:xfrm>
            <a:off x="609601" y="305664"/>
            <a:ext cx="1630017" cy="584775"/>
          </a:xfrm>
          <a:prstGeom prst="rect">
            <a:avLst/>
          </a:prstGeom>
          <a:solidFill>
            <a:srgbClr val="92D050"/>
          </a:solidFill>
        </p:spPr>
        <p:txBody>
          <a:bodyPr wrap="square">
            <a:spAutoFit/>
          </a:bodyPr>
          <a:lstStyle/>
          <a:p>
            <a:r>
              <a:rPr lang="en-US" sz="3200" b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Bài tập</a:t>
            </a:r>
            <a:endParaRPr lang="en-US" sz="320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1DD335AC-6F7D-4717-819C-F2896F86949A}"/>
                  </a:ext>
                </a:extLst>
              </p:cNvPr>
              <p:cNvSpPr/>
              <p:nvPr/>
            </p:nvSpPr>
            <p:spPr>
              <a:xfrm>
                <a:off x="795129" y="1193229"/>
                <a:ext cx="6062873" cy="993913"/>
              </a:xfrm>
              <a:prstGeom prst="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3200" b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Cho hình vẽ, biết a </a:t>
                </a:r>
                <a:r>
                  <a:rPr lang="en-US" sz="3200" b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  <a:sym typeface="Symbol" panose="05050102010706020507" pitchFamily="18" charset="2"/>
                  </a:rPr>
                  <a:t> AB</a:t>
                </a:r>
                <a:r>
                  <a:rPr lang="en-US" sz="3200" b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b </a:t>
                </a:r>
                <a:r>
                  <a:rPr lang="en-US" sz="3200" b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  <a:sym typeface="Symbol" panose="05050102010706020507" pitchFamily="18" charset="2"/>
                  </a:rPr>
                  <a:t> AB</a:t>
                </a:r>
                <a:r>
                  <a:rPr lang="en-US" sz="3200" b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3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3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𝑫</m:t>
                        </m:r>
                      </m:e>
                    </m:acc>
                  </m:oMath>
                </a14:m>
                <a:r>
                  <a:rPr lang="en-US" sz="3200" b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= 130</a:t>
                </a:r>
                <a:r>
                  <a:rPr lang="en-US" sz="3200" b="1" baseline="3000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</a:t>
                </a:r>
                <a:r>
                  <a:rPr lang="en-US" sz="3200" b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Tính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3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3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𝑨𝑪𝑫</m:t>
                        </m:r>
                      </m:e>
                    </m:acc>
                    <m:r>
                      <a:rPr lang="en-US" sz="3200" b="1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?</m:t>
                    </m:r>
                  </m:oMath>
                </a14:m>
                <a:endParaRPr lang="en-US" sz="32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1DD335AC-6F7D-4717-819C-F2896F86949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5129" y="1193229"/>
                <a:ext cx="6062873" cy="993913"/>
              </a:xfrm>
              <a:prstGeom prst="rect">
                <a:avLst/>
              </a:prstGeom>
              <a:blipFill>
                <a:blip r:embed="rId2"/>
                <a:stretch>
                  <a:fillRect l="-2006" t="-12121" r="-3511" b="-2303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TextBox 9">
            <a:extLst>
              <a:ext uri="{FF2B5EF4-FFF2-40B4-BE49-F238E27FC236}">
                <a16:creationId xmlns:a16="http://schemas.microsoft.com/office/drawing/2014/main" id="{BB9B807E-5F15-42D6-8247-6B2B5A0DB1F0}"/>
              </a:ext>
            </a:extLst>
          </p:cNvPr>
          <p:cNvSpPr txBox="1"/>
          <p:nvPr/>
        </p:nvSpPr>
        <p:spPr>
          <a:xfrm>
            <a:off x="1086682" y="5926230"/>
            <a:ext cx="1298711" cy="523220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en-US" sz="2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lang="en-US" sz="2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 AB</a:t>
            </a:r>
            <a:endParaRPr lang="en-US" sz="280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849C13B-33A1-42E8-B9F0-CF34E3FB8F9A}"/>
              </a:ext>
            </a:extLst>
          </p:cNvPr>
          <p:cNvSpPr txBox="1"/>
          <p:nvPr/>
        </p:nvSpPr>
        <p:spPr>
          <a:xfrm>
            <a:off x="2769706" y="5926230"/>
            <a:ext cx="1298712" cy="523220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en-US" sz="2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 </a:t>
            </a:r>
            <a:r>
              <a:rPr lang="en-US" sz="2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 AB</a:t>
            </a:r>
            <a:endParaRPr lang="en-US" sz="2800"/>
          </a:p>
        </p:txBody>
      </p:sp>
      <p:sp>
        <p:nvSpPr>
          <p:cNvPr id="12" name="Arrow: Down 11">
            <a:extLst>
              <a:ext uri="{FF2B5EF4-FFF2-40B4-BE49-F238E27FC236}">
                <a16:creationId xmlns:a16="http://schemas.microsoft.com/office/drawing/2014/main" id="{0C413E1A-0A72-4695-8216-C635F62CD06C}"/>
              </a:ext>
            </a:extLst>
          </p:cNvPr>
          <p:cNvSpPr/>
          <p:nvPr/>
        </p:nvSpPr>
        <p:spPr>
          <a:xfrm rot="10800000">
            <a:off x="1742663" y="5327376"/>
            <a:ext cx="251791" cy="519341"/>
          </a:xfrm>
          <a:prstGeom prst="downArrow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Arrow: Down 12">
            <a:extLst>
              <a:ext uri="{FF2B5EF4-FFF2-40B4-BE49-F238E27FC236}">
                <a16:creationId xmlns:a16="http://schemas.microsoft.com/office/drawing/2014/main" id="{83B293C4-1253-4D43-8DC7-A45CE6EDC7DC}"/>
              </a:ext>
            </a:extLst>
          </p:cNvPr>
          <p:cNvSpPr/>
          <p:nvPr/>
        </p:nvSpPr>
        <p:spPr>
          <a:xfrm rot="10800000">
            <a:off x="3286541" y="5320752"/>
            <a:ext cx="251791" cy="519341"/>
          </a:xfrm>
          <a:prstGeom prst="downArrow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3B10417-955C-4A54-8DAE-D2782C40C241}"/>
              </a:ext>
            </a:extLst>
          </p:cNvPr>
          <p:cNvSpPr txBox="1"/>
          <p:nvPr/>
        </p:nvSpPr>
        <p:spPr>
          <a:xfrm>
            <a:off x="2100471" y="4719634"/>
            <a:ext cx="974033" cy="523220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en-US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a // b</a:t>
            </a:r>
            <a:endParaRPr lang="en-US" sz="280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043036DD-A323-43CD-8CB0-1856F73BA544}"/>
                  </a:ext>
                </a:extLst>
              </p:cNvPr>
              <p:cNvSpPr txBox="1"/>
              <p:nvPr/>
            </p:nvSpPr>
            <p:spPr>
              <a:xfrm>
                <a:off x="1013791" y="3505440"/>
                <a:ext cx="3220277" cy="537583"/>
              </a:xfrm>
              <a:prstGeom prst="rect">
                <a:avLst/>
              </a:prstGeom>
              <a:solidFill>
                <a:srgbClr val="FFFF00"/>
              </a:solidFill>
            </p:spPr>
            <p:txBody>
              <a:bodyPr wrap="square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2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2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𝑪</m:t>
                        </m:r>
                        <m:r>
                          <a:rPr lang="en-US" sz="2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𝑫</m:t>
                        </m:r>
                        <m:r>
                          <a:rPr lang="en-US" sz="2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𝑩</m:t>
                        </m:r>
                      </m:e>
                    </m:acc>
                  </m:oMath>
                </a14:m>
                <a:r>
                  <a:rPr lang="en-US" sz="2800"/>
                  <a:t> +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2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2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𝑨𝑪𝑫</m:t>
                        </m:r>
                      </m:e>
                    </m:acc>
                    <m:r>
                      <a:rPr lang="en-US" sz="28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800" b="1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𝟏𝟖</m:t>
                    </m:r>
                  </m:oMath>
                </a14:m>
                <a:r>
                  <a:rPr lang="en-US" sz="2800" b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</a:t>
                </a:r>
                <a:r>
                  <a:rPr lang="en-US" sz="2800" b="1" baseline="3000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  </a:t>
                </a:r>
                <a:endParaRPr lang="en-US" sz="2800"/>
              </a:p>
            </p:txBody>
          </p:sp>
        </mc:Choice>
        <mc:Fallback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043036DD-A323-43CD-8CB0-1856F73BA54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3791" y="3505440"/>
                <a:ext cx="3220277" cy="537583"/>
              </a:xfrm>
              <a:prstGeom prst="rect">
                <a:avLst/>
              </a:prstGeom>
              <a:blipFill>
                <a:blip r:embed="rId3"/>
                <a:stretch>
                  <a:fillRect t="-10227" r="-4537" b="-3181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3" name="Arrow: Down 22">
            <a:extLst>
              <a:ext uri="{FF2B5EF4-FFF2-40B4-BE49-F238E27FC236}">
                <a16:creationId xmlns:a16="http://schemas.microsoft.com/office/drawing/2014/main" id="{3A5B2351-96C0-4D2A-965F-D19591E8ACE9}"/>
              </a:ext>
            </a:extLst>
          </p:cNvPr>
          <p:cNvSpPr/>
          <p:nvPr/>
        </p:nvSpPr>
        <p:spPr>
          <a:xfrm rot="10800000">
            <a:off x="2498033" y="2899962"/>
            <a:ext cx="251791" cy="519341"/>
          </a:xfrm>
          <a:prstGeom prst="downArrow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AE299879-8AC9-4BC0-9F90-8F4DDE6CF0A3}"/>
                  </a:ext>
                </a:extLst>
              </p:cNvPr>
              <p:cNvSpPr txBox="1"/>
              <p:nvPr/>
            </p:nvSpPr>
            <p:spPr>
              <a:xfrm>
                <a:off x="2163414" y="2266655"/>
                <a:ext cx="921027" cy="537583"/>
              </a:xfrm>
              <a:prstGeom prst="rect">
                <a:avLst/>
              </a:prstGeom>
              <a:solidFill>
                <a:srgbClr val="FFFF00"/>
              </a:solidFill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̂"/>
                          <m:ctrlPr>
                            <a:rPr lang="en-US" sz="2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𝑨𝑪𝑫</m:t>
                          </m:r>
                        </m:e>
                      </m:acc>
                    </m:oMath>
                  </m:oMathPara>
                </a14:m>
                <a:endParaRPr lang="en-US"/>
              </a:p>
            </p:txBody>
          </p:sp>
        </mc:Choice>
        <mc:Fallback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AE299879-8AC9-4BC0-9F90-8F4DDE6CF0A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63414" y="2266655"/>
                <a:ext cx="921027" cy="53758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9" name="Picture 18">
            <a:extLst>
              <a:ext uri="{FF2B5EF4-FFF2-40B4-BE49-F238E27FC236}">
                <a16:creationId xmlns:a16="http://schemas.microsoft.com/office/drawing/2014/main" id="{25FFAA92-0ACC-44D1-9CFA-302580D1353D}"/>
              </a:ext>
            </a:extLst>
          </p:cNvPr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8091" y="-95820"/>
            <a:ext cx="4684639" cy="3416156"/>
          </a:xfrm>
          <a:prstGeom prst="rect">
            <a:avLst/>
          </a:prstGeom>
          <a:noFill/>
          <a:ln>
            <a:noFill/>
          </a:ln>
        </p:spPr>
      </p:pic>
      <p:sp>
        <p:nvSpPr>
          <p:cNvPr id="28" name="Arrow: Down 27">
            <a:extLst>
              <a:ext uri="{FF2B5EF4-FFF2-40B4-BE49-F238E27FC236}">
                <a16:creationId xmlns:a16="http://schemas.microsoft.com/office/drawing/2014/main" id="{B1C5AF84-F29F-46FE-AA67-9BB12F1EB0CF}"/>
              </a:ext>
            </a:extLst>
          </p:cNvPr>
          <p:cNvSpPr/>
          <p:nvPr/>
        </p:nvSpPr>
        <p:spPr>
          <a:xfrm rot="10800000">
            <a:off x="2471530" y="4141287"/>
            <a:ext cx="251791" cy="519341"/>
          </a:xfrm>
          <a:prstGeom prst="downArrow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8693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2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  <p:bldP spid="13" grpId="0" animBg="1"/>
      <p:bldP spid="17" grpId="0" animBg="1"/>
      <p:bldP spid="22" grpId="0" animBg="1"/>
      <p:bldP spid="23" grpId="0" animBg="1"/>
      <p:bldP spid="24" grpId="0" animBg="1"/>
      <p:bldP spid="28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9E30D8D9-92DB-4188-A882-35A1B514A955}"/>
              </a:ext>
            </a:extLst>
          </p:cNvPr>
          <p:cNvSpPr txBox="1"/>
          <p:nvPr/>
        </p:nvSpPr>
        <p:spPr>
          <a:xfrm>
            <a:off x="609601" y="305664"/>
            <a:ext cx="1630017" cy="584775"/>
          </a:xfrm>
          <a:prstGeom prst="rect">
            <a:avLst/>
          </a:prstGeom>
          <a:solidFill>
            <a:srgbClr val="92D050"/>
          </a:solidFill>
        </p:spPr>
        <p:txBody>
          <a:bodyPr wrap="square">
            <a:spAutoFit/>
          </a:bodyPr>
          <a:lstStyle/>
          <a:p>
            <a:r>
              <a:rPr lang="en-US" sz="3200" b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Bài tập</a:t>
            </a:r>
            <a:endParaRPr lang="en-US" sz="320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1DD335AC-6F7D-4717-819C-F2896F86949A}"/>
                  </a:ext>
                </a:extLst>
              </p:cNvPr>
              <p:cNvSpPr/>
              <p:nvPr/>
            </p:nvSpPr>
            <p:spPr>
              <a:xfrm>
                <a:off x="239843" y="1193229"/>
                <a:ext cx="6843582" cy="993913"/>
              </a:xfrm>
              <a:prstGeom prst="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en-US" sz="3200" b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Cho hình vẽ,  </a:t>
                </a:r>
              </a:p>
              <a:p>
                <a:pPr algn="ctr"/>
                <a:r>
                  <a:rPr lang="en-US" sz="3200" b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Tính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3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3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𝑨𝑶𝑩</m:t>
                        </m:r>
                      </m:e>
                    </m:acc>
                    <m:r>
                      <a:rPr lang="en-US" sz="3200" b="1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?</m:t>
                    </m:r>
                  </m:oMath>
                </a14:m>
                <a:endParaRPr lang="en-US" sz="32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1DD335AC-6F7D-4717-819C-F2896F86949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9843" y="1193229"/>
                <a:ext cx="6843582" cy="993913"/>
              </a:xfrm>
              <a:prstGeom prst="rect">
                <a:avLst/>
              </a:prstGeom>
              <a:blipFill>
                <a:blip r:embed="rId3"/>
                <a:stretch>
                  <a:fillRect l="-2133" t="-12727" b="-2303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BB9B807E-5F15-42D6-8247-6B2B5A0DB1F0}"/>
                  </a:ext>
                </a:extLst>
              </p:cNvPr>
              <p:cNvSpPr txBox="1"/>
              <p:nvPr/>
            </p:nvSpPr>
            <p:spPr>
              <a:xfrm>
                <a:off x="1055500" y="4737602"/>
                <a:ext cx="1485983" cy="537263"/>
              </a:xfrm>
              <a:prstGeom prst="rect">
                <a:avLst/>
              </a:prstGeom>
              <a:solidFill>
                <a:srgbClr val="FFFF00"/>
              </a:solidFill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2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2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2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𝑶</m:t>
                        </m:r>
                        <m:r>
                          <a:rPr lang="en-US" sz="2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  <m:r>
                          <a:rPr lang="en-US" sz="2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</m:e>
                    </m:acc>
                  </m:oMath>
                </a14:m>
                <a:r>
                  <a:rPr lang="en-US" sz="2800"/>
                  <a:t>=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2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2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2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𝑨</m:t>
                        </m:r>
                      </m:e>
                    </m:acc>
                  </m:oMath>
                </a14:m>
                <a:r>
                  <a:rPr lang="en-US" sz="2800"/>
                  <a:t> </a:t>
                </a:r>
              </a:p>
            </p:txBody>
          </p:sp>
        </mc:Choice>
        <mc:Fallback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BB9B807E-5F15-42D6-8247-6B2B5A0DB1F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55500" y="4737602"/>
                <a:ext cx="1485983" cy="537263"/>
              </a:xfrm>
              <a:prstGeom prst="rect">
                <a:avLst/>
              </a:prstGeom>
              <a:blipFill>
                <a:blip r:embed="rId4"/>
                <a:stretch>
                  <a:fillRect t="-7955" r="-6967" b="-3181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A849C13B-33A1-42E8-B9F0-CF34E3FB8F9A}"/>
                  </a:ext>
                </a:extLst>
              </p:cNvPr>
              <p:cNvSpPr txBox="1"/>
              <p:nvPr/>
            </p:nvSpPr>
            <p:spPr>
              <a:xfrm>
                <a:off x="2769706" y="4756999"/>
                <a:ext cx="2881586" cy="537263"/>
              </a:xfrm>
              <a:prstGeom prst="rect">
                <a:avLst/>
              </a:prstGeom>
              <a:solidFill>
                <a:srgbClr val="FFFF00"/>
              </a:solidFill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2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2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2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𝑶</m:t>
                        </m:r>
                        <m:r>
                          <a:rPr lang="en-US" sz="2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  <m:r>
                          <a:rPr lang="en-US" sz="2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</m:e>
                    </m:acc>
                    <m:r>
                      <a:rPr lang="en-US" sz="28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en-US" sz="2800"/>
                  <a:t>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2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2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2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𝑩</m:t>
                        </m:r>
                      </m:e>
                    </m:acc>
                    <m:r>
                      <a:rPr lang="en-US" sz="28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800" b="1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𝟏𝟖</m:t>
                    </m:r>
                    <m:r>
                      <m:rPr>
                        <m:nor/>
                      </m:rPr>
                      <a:rPr lang="en-US" sz="2800" b="1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m:t>0</m:t>
                    </m:r>
                    <m:r>
                      <m:rPr>
                        <m:nor/>
                      </m:rPr>
                      <a:rPr lang="en-US" sz="2800" b="1" baseline="30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m:t>0</m:t>
                    </m:r>
                  </m:oMath>
                </a14:m>
                <a:endParaRPr lang="en-US" sz="2800"/>
              </a:p>
            </p:txBody>
          </p:sp>
        </mc:Choice>
        <mc:Fallback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A849C13B-33A1-42E8-B9F0-CF34E3FB8F9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69706" y="4756999"/>
                <a:ext cx="2881586" cy="537263"/>
              </a:xfrm>
              <a:prstGeom prst="rect">
                <a:avLst/>
              </a:prstGeom>
              <a:blipFill>
                <a:blip r:embed="rId5"/>
                <a:stretch>
                  <a:fillRect t="-7955" b="-3181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Arrow: Down 11">
            <a:extLst>
              <a:ext uri="{FF2B5EF4-FFF2-40B4-BE49-F238E27FC236}">
                <a16:creationId xmlns:a16="http://schemas.microsoft.com/office/drawing/2014/main" id="{0C413E1A-0A72-4695-8216-C635F62CD06C}"/>
              </a:ext>
            </a:extLst>
          </p:cNvPr>
          <p:cNvSpPr/>
          <p:nvPr/>
        </p:nvSpPr>
        <p:spPr>
          <a:xfrm rot="10800000">
            <a:off x="1742663" y="4158145"/>
            <a:ext cx="251791" cy="519341"/>
          </a:xfrm>
          <a:prstGeom prst="downArrow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Arrow: Down 12">
            <a:extLst>
              <a:ext uri="{FF2B5EF4-FFF2-40B4-BE49-F238E27FC236}">
                <a16:creationId xmlns:a16="http://schemas.microsoft.com/office/drawing/2014/main" id="{83B293C4-1253-4D43-8DC7-A45CE6EDC7DC}"/>
              </a:ext>
            </a:extLst>
          </p:cNvPr>
          <p:cNvSpPr/>
          <p:nvPr/>
        </p:nvSpPr>
        <p:spPr>
          <a:xfrm rot="10800000">
            <a:off x="3286541" y="4151521"/>
            <a:ext cx="251791" cy="519341"/>
          </a:xfrm>
          <a:prstGeom prst="downArrow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043036DD-A323-43CD-8CB0-1856F73BA544}"/>
                  </a:ext>
                </a:extLst>
              </p:cNvPr>
              <p:cNvSpPr txBox="1"/>
              <p:nvPr/>
            </p:nvSpPr>
            <p:spPr>
              <a:xfrm>
                <a:off x="1013791" y="3505440"/>
                <a:ext cx="3220277" cy="537583"/>
              </a:xfrm>
              <a:prstGeom prst="rect">
                <a:avLst/>
              </a:prstGeom>
              <a:solidFill>
                <a:srgbClr val="FFFF00"/>
              </a:solidFill>
            </p:spPr>
            <p:txBody>
              <a:bodyPr wrap="square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2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2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𝑨𝑶𝑩</m:t>
                        </m:r>
                      </m:e>
                    </m:acc>
                  </m:oMath>
                </a14:m>
                <a:r>
                  <a:rPr lang="en-US" sz="2800"/>
                  <a:t> =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2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2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2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𝑶</m:t>
                        </m:r>
                        <m:r>
                          <a:rPr lang="en-US" sz="2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e>
                    </m:acc>
                  </m:oMath>
                </a14:m>
                <a:r>
                  <a:rPr lang="en-US" sz="2800"/>
                  <a:t> +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2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2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𝑶</m:t>
                        </m:r>
                        <m:r>
                          <a:rPr lang="en-US" sz="2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e>
                    </m:acc>
                  </m:oMath>
                </a14:m>
                <a:endParaRPr lang="en-US" sz="2800"/>
              </a:p>
            </p:txBody>
          </p:sp>
        </mc:Choice>
        <mc:Fallback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043036DD-A323-43CD-8CB0-1856F73BA54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3791" y="3505440"/>
                <a:ext cx="3220277" cy="537583"/>
              </a:xfrm>
              <a:prstGeom prst="rect">
                <a:avLst/>
              </a:prstGeom>
              <a:blipFill>
                <a:blip r:embed="rId6"/>
                <a:stretch>
                  <a:fillRect t="-7955" b="-3181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3" name="Arrow: Down 22">
            <a:extLst>
              <a:ext uri="{FF2B5EF4-FFF2-40B4-BE49-F238E27FC236}">
                <a16:creationId xmlns:a16="http://schemas.microsoft.com/office/drawing/2014/main" id="{3A5B2351-96C0-4D2A-965F-D19591E8ACE9}"/>
              </a:ext>
            </a:extLst>
          </p:cNvPr>
          <p:cNvSpPr/>
          <p:nvPr/>
        </p:nvSpPr>
        <p:spPr>
          <a:xfrm rot="10800000">
            <a:off x="2498033" y="2899962"/>
            <a:ext cx="251791" cy="519341"/>
          </a:xfrm>
          <a:prstGeom prst="downArrow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AE299879-8AC9-4BC0-9F90-8F4DDE6CF0A3}"/>
                  </a:ext>
                </a:extLst>
              </p:cNvPr>
              <p:cNvSpPr txBox="1"/>
              <p:nvPr/>
            </p:nvSpPr>
            <p:spPr>
              <a:xfrm>
                <a:off x="2163414" y="2266655"/>
                <a:ext cx="921027" cy="537583"/>
              </a:xfrm>
              <a:prstGeom prst="rect">
                <a:avLst/>
              </a:prstGeom>
              <a:solidFill>
                <a:srgbClr val="FFFF00"/>
              </a:solidFill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̂"/>
                          <m:ctrlPr>
                            <a:rPr lang="en-US" sz="2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𝑨</m:t>
                          </m:r>
                          <m:r>
                            <a:rPr lang="en-US" sz="2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𝑶𝑩</m:t>
                          </m:r>
                        </m:e>
                      </m:acc>
                    </m:oMath>
                  </m:oMathPara>
                </a14:m>
                <a:endParaRPr lang="en-US"/>
              </a:p>
            </p:txBody>
          </p:sp>
        </mc:Choice>
        <mc:Fallback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AE299879-8AC9-4BC0-9F90-8F4DDE6CF0A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63414" y="2266655"/>
                <a:ext cx="921027" cy="537583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4" name="Picture 13">
            <a:extLst>
              <a:ext uri="{FF2B5EF4-FFF2-40B4-BE49-F238E27FC236}">
                <a16:creationId xmlns:a16="http://schemas.microsoft.com/office/drawing/2014/main" id="{477A4BD7-095F-48CC-A3E4-8B49F60F6CA1}"/>
              </a:ext>
            </a:extLst>
          </p:cNvPr>
          <p:cNvPicPr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5206" y="282623"/>
            <a:ext cx="5856951" cy="3273377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2" name="Object 1">
            <a:extLst>
              <a:ext uri="{FF2B5EF4-FFF2-40B4-BE49-F238E27FC236}">
                <a16:creationId xmlns:a16="http://schemas.microsoft.com/office/drawing/2014/main" id="{0BC82039-E8D7-4530-8257-162E18060C4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33283711"/>
              </p:ext>
            </p:extLst>
          </p:nvPr>
        </p:nvGraphicFramePr>
        <p:xfrm>
          <a:off x="5106988" y="3298825"/>
          <a:ext cx="1976437" cy="257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0" name="Equation" r:id="rId9" imgW="1975848" imgH="256977" progId="Equation.DSMT4">
                  <p:embed/>
                </p:oleObj>
              </mc:Choice>
              <mc:Fallback>
                <p:oleObj name="Equation" r:id="rId9" imgW="1975848" imgH="256977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5106988" y="3298825"/>
                        <a:ext cx="1976437" cy="2571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ct 4">
            <a:extLst>
              <a:ext uri="{FF2B5EF4-FFF2-40B4-BE49-F238E27FC236}">
                <a16:creationId xmlns:a16="http://schemas.microsoft.com/office/drawing/2014/main" id="{4D2D0279-BFCE-471C-B5FF-8E6B1412BEC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41409010"/>
              </p:ext>
            </p:extLst>
          </p:nvPr>
        </p:nvGraphicFramePr>
        <p:xfrm>
          <a:off x="2541483" y="1154002"/>
          <a:ext cx="4315293" cy="5568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1" name="Equation" r:id="rId11" imgW="1968480" imgH="253800" progId="Equation.DSMT4">
                  <p:embed/>
                </p:oleObj>
              </mc:Choice>
              <mc:Fallback>
                <p:oleObj name="Equation" r:id="rId11" imgW="1968480" imgH="2538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2"/>
                      <a:stretch>
                        <a:fillRect/>
                      </a:stretch>
                    </p:blipFill>
                    <p:spPr>
                      <a:xfrm>
                        <a:off x="2541483" y="1154002"/>
                        <a:ext cx="4315293" cy="55681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4F038A41-6950-470C-8318-6BD449289A9E}"/>
              </a:ext>
            </a:extLst>
          </p:cNvPr>
          <p:cNvCxnSpPr/>
          <p:nvPr/>
        </p:nvCxnSpPr>
        <p:spPr>
          <a:xfrm>
            <a:off x="7651855" y="2068642"/>
            <a:ext cx="4190375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7EC232C7-5667-4956-A8D0-E713D588996E}"/>
              </a:ext>
            </a:extLst>
          </p:cNvPr>
          <p:cNvSpPr txBox="1"/>
          <p:nvPr/>
        </p:nvSpPr>
        <p:spPr>
          <a:xfrm>
            <a:off x="10143992" y="2027673"/>
            <a:ext cx="4347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2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4AB482D6-66A7-43D9-8C93-0D39E78E14CF}"/>
              </a:ext>
            </a:extLst>
          </p:cNvPr>
          <p:cNvSpPr txBox="1"/>
          <p:nvPr/>
        </p:nvSpPr>
        <p:spPr>
          <a:xfrm>
            <a:off x="10094190" y="1749635"/>
            <a:ext cx="4347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1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A694FD0-0822-4593-A409-8E9EFDE3F7C3}"/>
              </a:ext>
            </a:extLst>
          </p:cNvPr>
          <p:cNvSpPr txBox="1"/>
          <p:nvPr/>
        </p:nvSpPr>
        <p:spPr>
          <a:xfrm>
            <a:off x="7840645" y="1710814"/>
            <a:ext cx="4347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z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46A32668-EEA9-4094-91ED-495C9DFEC0D1}"/>
                  </a:ext>
                </a:extLst>
              </p:cNvPr>
              <p:cNvSpPr txBox="1"/>
              <p:nvPr/>
            </p:nvSpPr>
            <p:spPr>
              <a:xfrm>
                <a:off x="1102970" y="5954304"/>
                <a:ext cx="1485983" cy="523220"/>
              </a:xfrm>
              <a:prstGeom prst="rect">
                <a:avLst/>
              </a:prstGeom>
              <a:solidFill>
                <a:srgbClr val="FFFF00"/>
              </a:solidFill>
            </p:spPr>
            <p:txBody>
              <a:bodyPr wrap="square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en-US" sz="28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𝒙</m:t>
                    </m:r>
                  </m:oMath>
                </a14:m>
                <a:r>
                  <a:rPr lang="en-US" sz="28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// z</a:t>
                </a:r>
              </a:p>
            </p:txBody>
          </p:sp>
        </mc:Choice>
        <mc:Fallback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46A32668-EEA9-4094-91ED-495C9DFEC0D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02970" y="5954304"/>
                <a:ext cx="1485983" cy="523220"/>
              </a:xfrm>
              <a:prstGeom prst="rect">
                <a:avLst/>
              </a:prstGeom>
              <a:blipFill>
                <a:blip r:embed="rId13"/>
                <a:stretch>
                  <a:fillRect t="-12791" b="-3139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9" name="Arrow: Down 28">
            <a:extLst>
              <a:ext uri="{FF2B5EF4-FFF2-40B4-BE49-F238E27FC236}">
                <a16:creationId xmlns:a16="http://schemas.microsoft.com/office/drawing/2014/main" id="{D39CB0FB-5668-435C-9BD4-38C2EC9E6E8F}"/>
              </a:ext>
            </a:extLst>
          </p:cNvPr>
          <p:cNvSpPr/>
          <p:nvPr/>
        </p:nvSpPr>
        <p:spPr>
          <a:xfrm rot="10800000">
            <a:off x="1790133" y="5374847"/>
            <a:ext cx="251791" cy="519341"/>
          </a:xfrm>
          <a:prstGeom prst="downArrow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9FD3CF1E-5A2C-4640-B767-9EB217B00E17}"/>
              </a:ext>
            </a:extLst>
          </p:cNvPr>
          <p:cNvSpPr txBox="1"/>
          <p:nvPr/>
        </p:nvSpPr>
        <p:spPr>
          <a:xfrm>
            <a:off x="2889295" y="5926824"/>
            <a:ext cx="1485983" cy="523220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algn="ctr"/>
            <a:r>
              <a:rPr lang="en-US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z // y</a:t>
            </a:r>
          </a:p>
        </p:txBody>
      </p:sp>
      <p:sp>
        <p:nvSpPr>
          <p:cNvPr id="31" name="Arrow: Down 30">
            <a:extLst>
              <a:ext uri="{FF2B5EF4-FFF2-40B4-BE49-F238E27FC236}">
                <a16:creationId xmlns:a16="http://schemas.microsoft.com/office/drawing/2014/main" id="{9C49CAB2-60BA-444C-815A-F16BDF19B60B}"/>
              </a:ext>
            </a:extLst>
          </p:cNvPr>
          <p:cNvSpPr/>
          <p:nvPr/>
        </p:nvSpPr>
        <p:spPr>
          <a:xfrm rot="10800000">
            <a:off x="3576458" y="5347367"/>
            <a:ext cx="251791" cy="519341"/>
          </a:xfrm>
          <a:prstGeom prst="downArrow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30323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1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6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1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  <p:bldP spid="13" grpId="0" animBg="1"/>
      <p:bldP spid="22" grpId="0" animBg="1"/>
      <p:bldP spid="23" grpId="0" animBg="1"/>
      <p:bldP spid="24" grpId="0" animBg="1"/>
      <p:bldP spid="15" grpId="0"/>
      <p:bldP spid="25" grpId="0"/>
      <p:bldP spid="26" grpId="0"/>
      <p:bldP spid="27" grpId="0" animBg="1"/>
      <p:bldP spid="29" grpId="0" animBg="1"/>
      <p:bldP spid="30" grpId="0" animBg="1"/>
      <p:bldP spid="3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>
            <a:extLst>
              <a:ext uri="{FF2B5EF4-FFF2-40B4-BE49-F238E27FC236}">
                <a16:creationId xmlns:a16="http://schemas.microsoft.com/office/drawing/2014/main" id="{3D1A7AA8-BEEB-4159-9B4E-C222085DAFF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981200" y="579438"/>
            <a:ext cx="8229600" cy="745779"/>
          </a:xfrm>
          <a:solidFill>
            <a:srgbClr val="00B050"/>
          </a:solidFill>
        </p:spPr>
        <p:txBody>
          <a:bodyPr/>
          <a:lstStyle/>
          <a:p>
            <a:pPr algn="ctr"/>
            <a:r>
              <a:rPr lang="en-US" altLang="en-US" sz="3200" b="1">
                <a:latin typeface="Times New Roman" panose="02020603050405020304" pitchFamily="18" charset="0"/>
                <a:cs typeface="Times New Roman" panose="02020603050405020304" pitchFamily="18" charset="0"/>
              </a:rPr>
              <a:t>Chứng minh hai đường thẳng song song</a:t>
            </a:r>
          </a:p>
        </p:txBody>
      </p:sp>
      <p:sp>
        <p:nvSpPr>
          <p:cNvPr id="57347" name="Rectangle 3">
            <a:extLst>
              <a:ext uri="{FF2B5EF4-FFF2-40B4-BE49-F238E27FC236}">
                <a16:creationId xmlns:a16="http://schemas.microsoft.com/office/drawing/2014/main" id="{F23BA70D-E815-4DAE-9170-5C1444C11CC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351182" y="1759226"/>
            <a:ext cx="11489635" cy="4071730"/>
          </a:xfrm>
          <a:solidFill>
            <a:schemeClr val="accent2">
              <a:lumMod val="40000"/>
              <a:lumOff val="60000"/>
            </a:schemeClr>
          </a:solidFill>
        </p:spPr>
        <p:txBody>
          <a:bodyPr>
            <a:noAutofit/>
          </a:bodyPr>
          <a:lstStyle/>
          <a:p>
            <a:pPr>
              <a:lnSpc>
                <a:spcPct val="110000"/>
              </a:lnSpc>
            </a:pPr>
            <a:r>
              <a:rPr lang="en-US" altLang="en-US" sz="3200" b="1" u="sng">
                <a:latin typeface="Times New Roman" panose="02020603050405020304" pitchFamily="18" charset="0"/>
                <a:cs typeface="Times New Roman" panose="02020603050405020304" pitchFamily="18" charset="0"/>
              </a:rPr>
              <a:t>Cách 1:</a:t>
            </a:r>
            <a:r>
              <a:rPr lang="en-US" altLang="en-US" sz="3200" b="1">
                <a:latin typeface="Times New Roman" panose="02020603050405020304" pitchFamily="18" charset="0"/>
                <a:cs typeface="Times New Roman" panose="02020603050405020304" pitchFamily="18" charset="0"/>
              </a:rPr>
              <a:t> Dựa vào định nghĩa hai đường thẳng song song</a:t>
            </a:r>
            <a:r>
              <a:rPr lang="en-US" altLang="en-US" sz="3200" b="1" u="sng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>
              <a:lnSpc>
                <a:spcPct val="110000"/>
              </a:lnSpc>
            </a:pPr>
            <a:r>
              <a:rPr lang="en-US" altLang="en-US" sz="3200" b="1" u="sng">
                <a:latin typeface="Times New Roman" panose="02020603050405020304" pitchFamily="18" charset="0"/>
                <a:cs typeface="Times New Roman" panose="02020603050405020304" pitchFamily="18" charset="0"/>
              </a:rPr>
              <a:t>Cách 2:</a:t>
            </a:r>
            <a:r>
              <a:rPr lang="en-US" altLang="en-US" sz="3200" b="1">
                <a:latin typeface="Times New Roman" panose="02020603050405020304" pitchFamily="18" charset="0"/>
                <a:cs typeface="Times New Roman" panose="02020603050405020304" pitchFamily="18" charset="0"/>
              </a:rPr>
              <a:t> Dựa vào dấu hiệu nhận biết hai đường thẳng song song</a:t>
            </a:r>
          </a:p>
          <a:p>
            <a:pPr>
              <a:lnSpc>
                <a:spcPct val="110000"/>
              </a:lnSpc>
            </a:pPr>
            <a:r>
              <a:rPr lang="en-US" altLang="en-US" sz="3200" b="1" u="sng">
                <a:latin typeface="Times New Roman" panose="02020603050405020304" pitchFamily="18" charset="0"/>
                <a:cs typeface="Times New Roman" panose="02020603050405020304" pitchFamily="18" charset="0"/>
              </a:rPr>
              <a:t>Cách 3:</a:t>
            </a:r>
            <a:r>
              <a:rPr lang="en-US" altLang="en-US" sz="3200" b="1">
                <a:latin typeface="Times New Roman" panose="02020603050405020304" pitchFamily="18" charset="0"/>
                <a:cs typeface="Times New Roman" panose="02020603050405020304" pitchFamily="18" charset="0"/>
              </a:rPr>
              <a:t> Chứng minh hai đường thẳng cùng vuông góc với một đường thẳng thứ ba.</a:t>
            </a:r>
          </a:p>
          <a:p>
            <a:pPr>
              <a:lnSpc>
                <a:spcPct val="110000"/>
              </a:lnSpc>
            </a:pPr>
            <a:r>
              <a:rPr lang="en-US" altLang="en-US" sz="3200" b="1" u="sng">
                <a:latin typeface="Times New Roman" panose="02020603050405020304" pitchFamily="18" charset="0"/>
                <a:cs typeface="Times New Roman" panose="02020603050405020304" pitchFamily="18" charset="0"/>
              </a:rPr>
              <a:t>Cách 4:</a:t>
            </a:r>
            <a:r>
              <a:rPr lang="en-US" altLang="en-US" sz="3200" b="1">
                <a:latin typeface="Times New Roman" panose="02020603050405020304" pitchFamily="18" charset="0"/>
                <a:cs typeface="Times New Roman" panose="02020603050405020304" pitchFamily="18" charset="0"/>
              </a:rPr>
              <a:t> Chứng minh hai đường thẳng cùng song song với một đường thẳng thứ ba.</a:t>
            </a:r>
          </a:p>
          <a:p>
            <a:pPr>
              <a:lnSpc>
                <a:spcPct val="150000"/>
              </a:lnSpc>
            </a:pPr>
            <a:endParaRPr lang="en-US" altLang="en-US" sz="32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spd="med"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573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573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573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2000"/>
                                        <p:tgtEl>
                                          <p:spTgt spid="573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7347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9815" y="3636956"/>
            <a:ext cx="1286247" cy="1919162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33468" y="3085497"/>
            <a:ext cx="1103433" cy="221472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rightnessContrast brigh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806303">
            <a:off x="1884742" y="4745839"/>
            <a:ext cx="1262742" cy="1884091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rightnessContrast brigh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00930" y="2032727"/>
            <a:ext cx="1000507" cy="2008135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rightnessContrast brigh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935412" flipH="1">
            <a:off x="3760288" y="2808508"/>
            <a:ext cx="1069503" cy="1971234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5925" y="2657228"/>
            <a:ext cx="9326360" cy="4926270"/>
          </a:xfrm>
          <a:prstGeom prst="rect">
            <a:avLst/>
          </a:prstGeom>
        </p:spPr>
      </p:pic>
      <p:pic>
        <p:nvPicPr>
          <p:cNvPr id="11" name="bao bien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6" cstate="print"/>
          <a:stretch>
            <a:fillRect/>
          </a:stretch>
        </p:blipFill>
        <p:spPr>
          <a:xfrm>
            <a:off x="12548214" y="819150"/>
            <a:ext cx="609600" cy="609600"/>
          </a:xfrm>
          <a:prstGeom prst="rect">
            <a:avLst/>
          </a:prstGeom>
        </p:spPr>
      </p:pic>
      <p:pic>
        <p:nvPicPr>
          <p:cNvPr id="12" name="Picture 11" descr="C:\Users\ADMIN\Desktop\Tai nguyen thiet ke tro choi\Angry birds epic birds\1505573783630 (2).png">
            <a:hlinkClick r:id="rId17" action="ppaction://hlinksldjump"/>
          </p:cNvPr>
          <p:cNvPicPr>
            <a:picLocks noChangeAspect="1" noChangeArrowheads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16154" y="5007400"/>
            <a:ext cx="1069648" cy="5856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434187" y="481131"/>
            <a:ext cx="9046066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2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GIẢI CỨU NGƯ DÂN</a:t>
            </a:r>
          </a:p>
        </p:txBody>
      </p:sp>
    </p:spTree>
    <p:extLst>
      <p:ext uri="{BB962C8B-B14F-4D97-AF65-F5344CB8AC3E}">
        <p14:creationId xmlns:p14="http://schemas.microsoft.com/office/powerpoint/2010/main" val="37258534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">
                <p:cTn id="17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5" name="Picture 2" descr="HÃ¬nh áº£nh cÃ³ liÃªn quan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>
                        <a14:foregroundMark x1="93464" y1="11860" x2="10294" y2="21395"/>
                        <a14:foregroundMark x1="2124" y1="16512" x2="4085" y2="73488"/>
                        <a14:foregroundMark x1="2288" y1="86977" x2="3758" y2="97209"/>
                        <a14:foregroundMark x1="98203" y1="6279" x2="39869" y2="4419"/>
                        <a14:foregroundMark x1="51797" y1="3721" x2="96732" y2="1628"/>
                        <a14:foregroundMark x1="5556" y1="72093" x2="3105" y2="77674"/>
                        <a14:foregroundMark x1="98203" y1="45116" x2="96732" y2="93023"/>
                        <a14:foregroundMark x1="96895" y1="95581" x2="93464" y2="98372"/>
                        <a14:foregroundMark x1="32516" y1="96279" x2="68301" y2="96977"/>
                        <a14:foregroundMark x1="67484" y1="96977" x2="93627" y2="97907"/>
                        <a14:foregroundMark x1="34150" y1="95814" x2="5065" y2="97907"/>
                        <a14:foregroundMark x1="8497" y1="1163" x2="36438" y2="3023"/>
                        <a14:foregroundMark x1="490" y1="6977" x2="1471" y2="22326"/>
                        <a14:foregroundMark x1="1797" y1="1395" x2="1471" y2="4186"/>
                        <a14:foregroundMark x1="97386" y1="25581" x2="99183" y2="44186"/>
                        <a14:foregroundMark x1="97549" y1="79535" x2="98693" y2="91395"/>
                        <a14:foregroundMark x1="96569" y1="930" x2="86111" y2="1860"/>
                        <a14:backgroundMark x1="817" y1="1163" x2="327" y2="2558"/>
                        <a14:backgroundMark x1="99183" y1="1628" x2="99837" y2="418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8988" y="452437"/>
            <a:ext cx="10015312" cy="5953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TextBox 16"/>
          <p:cNvSpPr txBox="1"/>
          <p:nvPr/>
        </p:nvSpPr>
        <p:spPr>
          <a:xfrm>
            <a:off x="2180284" y="927169"/>
            <a:ext cx="8411515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>
                <a:solidFill>
                  <a:schemeClr val="bg1"/>
                </a:solidFill>
              </a:rPr>
              <a:t>5 </a:t>
            </a:r>
            <a:r>
              <a:rPr lang="en-US" sz="5400" b="1" dirty="0" err="1">
                <a:solidFill>
                  <a:schemeClr val="bg1"/>
                </a:solidFill>
              </a:rPr>
              <a:t>ngư</a:t>
            </a:r>
            <a:r>
              <a:rPr lang="en-US" sz="5400" b="1" dirty="0">
                <a:solidFill>
                  <a:schemeClr val="bg1"/>
                </a:solidFill>
              </a:rPr>
              <a:t> </a:t>
            </a:r>
            <a:r>
              <a:rPr lang="en-US" sz="5400" b="1" dirty="0" err="1">
                <a:solidFill>
                  <a:schemeClr val="bg1"/>
                </a:solidFill>
              </a:rPr>
              <a:t>dân</a:t>
            </a:r>
            <a:r>
              <a:rPr lang="en-US" sz="5400" b="1" dirty="0">
                <a:solidFill>
                  <a:schemeClr val="bg1"/>
                </a:solidFill>
              </a:rPr>
              <a:t> </a:t>
            </a:r>
            <a:r>
              <a:rPr lang="en-US" sz="5400" b="1" dirty="0" err="1">
                <a:solidFill>
                  <a:schemeClr val="bg1"/>
                </a:solidFill>
              </a:rPr>
              <a:t>đang</a:t>
            </a:r>
            <a:r>
              <a:rPr lang="en-US" sz="5400" b="1" dirty="0">
                <a:solidFill>
                  <a:schemeClr val="bg1"/>
                </a:solidFill>
              </a:rPr>
              <a:t> </a:t>
            </a:r>
            <a:r>
              <a:rPr lang="en-US" sz="5400" b="1" dirty="0" err="1">
                <a:solidFill>
                  <a:schemeClr val="bg1"/>
                </a:solidFill>
              </a:rPr>
              <a:t>gặp</a:t>
            </a:r>
            <a:r>
              <a:rPr lang="en-US" sz="5400" b="1" dirty="0">
                <a:solidFill>
                  <a:schemeClr val="bg1"/>
                </a:solidFill>
              </a:rPr>
              <a:t> </a:t>
            </a:r>
            <a:r>
              <a:rPr lang="en-US" sz="5400" b="1" dirty="0" err="1">
                <a:solidFill>
                  <a:schemeClr val="bg1"/>
                </a:solidFill>
              </a:rPr>
              <a:t>nguy</a:t>
            </a:r>
            <a:r>
              <a:rPr lang="en-US" sz="5400" b="1" dirty="0">
                <a:solidFill>
                  <a:schemeClr val="bg1"/>
                </a:solidFill>
              </a:rPr>
              <a:t> </a:t>
            </a:r>
            <a:r>
              <a:rPr lang="en-US" sz="5400" b="1" dirty="0" err="1">
                <a:solidFill>
                  <a:schemeClr val="bg1"/>
                </a:solidFill>
              </a:rPr>
              <a:t>hiểm</a:t>
            </a:r>
            <a:r>
              <a:rPr lang="en-US" sz="5400" b="1" dirty="0">
                <a:solidFill>
                  <a:schemeClr val="bg1"/>
                </a:solidFill>
              </a:rPr>
              <a:t> </a:t>
            </a:r>
            <a:r>
              <a:rPr lang="en-US" sz="5400" b="1" dirty="0" err="1">
                <a:solidFill>
                  <a:schemeClr val="bg1"/>
                </a:solidFill>
              </a:rPr>
              <a:t>giữa</a:t>
            </a:r>
            <a:r>
              <a:rPr lang="en-US" sz="5400" b="1" dirty="0">
                <a:solidFill>
                  <a:schemeClr val="bg1"/>
                </a:solidFill>
              </a:rPr>
              <a:t> </a:t>
            </a:r>
            <a:r>
              <a:rPr lang="en-US" sz="5400" b="1" dirty="0" err="1">
                <a:solidFill>
                  <a:schemeClr val="bg1"/>
                </a:solidFill>
              </a:rPr>
              <a:t>cơn</a:t>
            </a:r>
            <a:r>
              <a:rPr lang="en-US" sz="5400" b="1" dirty="0">
                <a:solidFill>
                  <a:schemeClr val="bg1"/>
                </a:solidFill>
              </a:rPr>
              <a:t> </a:t>
            </a:r>
            <a:r>
              <a:rPr lang="en-US" sz="5400" b="1" dirty="0" err="1">
                <a:solidFill>
                  <a:schemeClr val="bg1"/>
                </a:solidFill>
              </a:rPr>
              <a:t>bão</a:t>
            </a:r>
            <a:r>
              <a:rPr lang="en-US" sz="5400" b="1" dirty="0">
                <a:solidFill>
                  <a:schemeClr val="bg1"/>
                </a:solidFill>
              </a:rPr>
              <a:t>.</a:t>
            </a:r>
          </a:p>
          <a:p>
            <a:pPr algn="ctr"/>
            <a:endParaRPr lang="en-US" sz="5400" b="1" dirty="0">
              <a:solidFill>
                <a:schemeClr val="bg1"/>
              </a:solidFill>
            </a:endParaRPr>
          </a:p>
          <a:p>
            <a:pPr algn="ctr"/>
            <a:r>
              <a:rPr lang="en-US" sz="5400" b="1" dirty="0" err="1">
                <a:solidFill>
                  <a:schemeClr val="bg1"/>
                </a:solidFill>
              </a:rPr>
              <a:t>Hãy</a:t>
            </a:r>
            <a:r>
              <a:rPr lang="en-US" sz="5400" b="1" dirty="0">
                <a:solidFill>
                  <a:schemeClr val="bg1"/>
                </a:solidFill>
              </a:rPr>
              <a:t> </a:t>
            </a:r>
            <a:r>
              <a:rPr lang="en-US" sz="5400" b="1" dirty="0" err="1">
                <a:solidFill>
                  <a:schemeClr val="bg1"/>
                </a:solidFill>
              </a:rPr>
              <a:t>giúp</a:t>
            </a:r>
            <a:r>
              <a:rPr lang="en-US" sz="5400" b="1" dirty="0">
                <a:solidFill>
                  <a:schemeClr val="bg1"/>
                </a:solidFill>
              </a:rPr>
              <a:t> </a:t>
            </a:r>
            <a:r>
              <a:rPr lang="en-US" sz="5400" b="1" dirty="0" err="1">
                <a:solidFill>
                  <a:schemeClr val="bg1"/>
                </a:solidFill>
              </a:rPr>
              <a:t>Đội</a:t>
            </a:r>
            <a:r>
              <a:rPr lang="en-US" sz="5400" b="1" dirty="0">
                <a:solidFill>
                  <a:schemeClr val="bg1"/>
                </a:solidFill>
              </a:rPr>
              <a:t> </a:t>
            </a:r>
            <a:r>
              <a:rPr lang="en-US" sz="5400" b="1" dirty="0" err="1">
                <a:solidFill>
                  <a:schemeClr val="bg1"/>
                </a:solidFill>
              </a:rPr>
              <a:t>cứu</a:t>
            </a:r>
            <a:r>
              <a:rPr lang="en-US" sz="5400" b="1" dirty="0">
                <a:solidFill>
                  <a:schemeClr val="bg1"/>
                </a:solidFill>
              </a:rPr>
              <a:t> </a:t>
            </a:r>
            <a:r>
              <a:rPr lang="en-US" sz="5400" b="1" dirty="0" err="1">
                <a:solidFill>
                  <a:schemeClr val="bg1"/>
                </a:solidFill>
              </a:rPr>
              <a:t>hộ</a:t>
            </a:r>
            <a:r>
              <a:rPr lang="en-US" sz="5400" b="1" dirty="0">
                <a:solidFill>
                  <a:schemeClr val="bg1"/>
                </a:solidFill>
              </a:rPr>
              <a:t> </a:t>
            </a:r>
            <a:r>
              <a:rPr lang="en-US" sz="5400" b="1" dirty="0" err="1">
                <a:solidFill>
                  <a:schemeClr val="bg1"/>
                </a:solidFill>
              </a:rPr>
              <a:t>cứu</a:t>
            </a:r>
            <a:r>
              <a:rPr lang="en-US" sz="5400" b="1" dirty="0">
                <a:solidFill>
                  <a:schemeClr val="bg1"/>
                </a:solidFill>
              </a:rPr>
              <a:t> </a:t>
            </a:r>
            <a:r>
              <a:rPr lang="en-US" sz="5400" b="1" dirty="0" err="1">
                <a:solidFill>
                  <a:schemeClr val="bg1"/>
                </a:solidFill>
              </a:rPr>
              <a:t>các</a:t>
            </a:r>
            <a:r>
              <a:rPr lang="en-US" sz="5400" b="1" dirty="0">
                <a:solidFill>
                  <a:schemeClr val="bg1"/>
                </a:solidFill>
              </a:rPr>
              <a:t> </a:t>
            </a:r>
            <a:r>
              <a:rPr lang="en-US" sz="5400" b="1" dirty="0" err="1">
                <a:solidFill>
                  <a:schemeClr val="bg1"/>
                </a:solidFill>
              </a:rPr>
              <a:t>ngư</a:t>
            </a:r>
            <a:r>
              <a:rPr lang="en-US" sz="5400" b="1" dirty="0">
                <a:solidFill>
                  <a:schemeClr val="bg1"/>
                </a:solidFill>
              </a:rPr>
              <a:t> </a:t>
            </a:r>
            <a:r>
              <a:rPr lang="en-US" sz="5400" b="1" dirty="0" err="1">
                <a:solidFill>
                  <a:schemeClr val="bg1"/>
                </a:solidFill>
              </a:rPr>
              <a:t>dân</a:t>
            </a:r>
            <a:r>
              <a:rPr lang="en-US" sz="5400" b="1" dirty="0">
                <a:solidFill>
                  <a:schemeClr val="bg1"/>
                </a:solidFill>
              </a:rPr>
              <a:t> </a:t>
            </a:r>
            <a:r>
              <a:rPr lang="en-US" sz="5400" b="1" dirty="0" err="1">
                <a:solidFill>
                  <a:schemeClr val="bg1"/>
                </a:solidFill>
              </a:rPr>
              <a:t>bằng</a:t>
            </a:r>
            <a:r>
              <a:rPr lang="en-US" sz="5400" b="1" dirty="0">
                <a:solidFill>
                  <a:schemeClr val="bg1"/>
                </a:solidFill>
              </a:rPr>
              <a:t> </a:t>
            </a:r>
            <a:r>
              <a:rPr lang="en-US" sz="5400" b="1" dirty="0" err="1">
                <a:solidFill>
                  <a:schemeClr val="bg1"/>
                </a:solidFill>
              </a:rPr>
              <a:t>cách</a:t>
            </a:r>
            <a:r>
              <a:rPr lang="en-US" sz="5400" b="1" dirty="0">
                <a:solidFill>
                  <a:schemeClr val="bg1"/>
                </a:solidFill>
              </a:rPr>
              <a:t> </a:t>
            </a:r>
            <a:r>
              <a:rPr lang="en-US" sz="5400" b="1" dirty="0" err="1">
                <a:solidFill>
                  <a:schemeClr val="bg1"/>
                </a:solidFill>
              </a:rPr>
              <a:t>trả</a:t>
            </a:r>
            <a:r>
              <a:rPr lang="en-US" sz="5400" b="1" dirty="0">
                <a:solidFill>
                  <a:schemeClr val="bg1"/>
                </a:solidFill>
              </a:rPr>
              <a:t> </a:t>
            </a:r>
            <a:r>
              <a:rPr lang="en-US" sz="5400" b="1" dirty="0" err="1">
                <a:solidFill>
                  <a:schemeClr val="bg1"/>
                </a:solidFill>
              </a:rPr>
              <a:t>lời</a:t>
            </a:r>
            <a:r>
              <a:rPr lang="en-US" sz="5400" b="1" dirty="0">
                <a:solidFill>
                  <a:schemeClr val="bg1"/>
                </a:solidFill>
              </a:rPr>
              <a:t> </a:t>
            </a:r>
            <a:r>
              <a:rPr lang="en-US" sz="5400" b="1" dirty="0" err="1">
                <a:solidFill>
                  <a:schemeClr val="bg1"/>
                </a:solidFill>
              </a:rPr>
              <a:t>đúng</a:t>
            </a:r>
            <a:r>
              <a:rPr lang="en-US" sz="5400" b="1" dirty="0">
                <a:solidFill>
                  <a:schemeClr val="bg1"/>
                </a:solidFill>
              </a:rPr>
              <a:t> </a:t>
            </a:r>
            <a:r>
              <a:rPr lang="en-US" sz="5400" b="1" dirty="0" err="1">
                <a:solidFill>
                  <a:schemeClr val="bg1"/>
                </a:solidFill>
              </a:rPr>
              <a:t>các</a:t>
            </a:r>
            <a:r>
              <a:rPr lang="en-US" sz="5400" b="1" dirty="0">
                <a:solidFill>
                  <a:schemeClr val="bg1"/>
                </a:solidFill>
              </a:rPr>
              <a:t> </a:t>
            </a:r>
            <a:r>
              <a:rPr lang="en-US" sz="5400" b="1" dirty="0" err="1">
                <a:solidFill>
                  <a:schemeClr val="bg1"/>
                </a:solidFill>
              </a:rPr>
              <a:t>câu</a:t>
            </a:r>
            <a:r>
              <a:rPr lang="en-US" sz="5400" b="1" dirty="0">
                <a:solidFill>
                  <a:schemeClr val="bg1"/>
                </a:solidFill>
              </a:rPr>
              <a:t> </a:t>
            </a:r>
            <a:r>
              <a:rPr lang="en-US" sz="5400" b="1" dirty="0" err="1">
                <a:solidFill>
                  <a:schemeClr val="bg1"/>
                </a:solidFill>
              </a:rPr>
              <a:t>hỏi</a:t>
            </a:r>
            <a:r>
              <a:rPr lang="en-US" sz="5400" b="1" dirty="0">
                <a:solidFill>
                  <a:schemeClr val="bg1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2305152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5759">
            <a:off x="6848045" y="1167993"/>
            <a:ext cx="7199169" cy="6033449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53890" y="3408356"/>
            <a:ext cx="1286247" cy="1919162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47543" y="2856897"/>
            <a:ext cx="1103433" cy="2214720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rightnessContrast brigh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806303">
            <a:off x="198817" y="4517239"/>
            <a:ext cx="1262742" cy="1884091"/>
          </a:xfrm>
          <a:prstGeom prst="rect">
            <a:avLst/>
          </a:prstGeom>
        </p:spPr>
      </p:pic>
      <p:pic>
        <p:nvPicPr>
          <p:cNvPr id="29" name="Picture 28"/>
          <p:cNvPicPr>
            <a:picLocks noChangeAspect="1"/>
          </p:cNvPicPr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rightnessContrast brigh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15005" y="1804127"/>
            <a:ext cx="1000507" cy="2008135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rightnessContrast brigh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935412" flipH="1">
            <a:off x="2074363" y="2579908"/>
            <a:ext cx="1069503" cy="1971234"/>
          </a:xfrm>
          <a:prstGeom prst="rect">
            <a:avLst/>
          </a:prstGeom>
        </p:spPr>
      </p:pic>
      <p:pic>
        <p:nvPicPr>
          <p:cNvPr id="31" name="Picture 30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428628"/>
            <a:ext cx="9326360" cy="4926270"/>
          </a:xfrm>
          <a:prstGeom prst="rect">
            <a:avLst/>
          </a:prstGeom>
        </p:spPr>
      </p:pic>
      <p:pic>
        <p:nvPicPr>
          <p:cNvPr id="32" name="Picture 31">
            <a:hlinkClick r:id="rId16" action="ppaction://hlinksldjump"/>
          </p:cNvPr>
          <p:cNvPicPr>
            <a:picLocks noChangeAspect="1"/>
          </p:cNvPicPr>
          <p:nvPr/>
        </p:nvPicPr>
        <p:blipFill>
          <a:blip r:embed="rId17" cstate="print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brightnessContrast bright="-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9104" y="5727227"/>
            <a:ext cx="994005" cy="994005"/>
          </a:xfrm>
          <a:prstGeom prst="rect">
            <a:avLst/>
          </a:prstGeom>
        </p:spPr>
      </p:pic>
      <p:pic>
        <p:nvPicPr>
          <p:cNvPr id="33" name="Picture 32">
            <a:hlinkClick r:id="rId19" action="ppaction://hlinksldjump"/>
          </p:cNvPr>
          <p:cNvPicPr>
            <a:picLocks noChangeAspect="1"/>
          </p:cNvPicPr>
          <p:nvPr/>
        </p:nvPicPr>
        <p:blipFill>
          <a:blip r:embed="rId20" cstate="print">
            <a:extLst>
              <a:ext uri="{BEBA8EAE-BF5A-486C-A8C5-ECC9F3942E4B}">
                <a14:imgProps xmlns:a14="http://schemas.microsoft.com/office/drawing/2010/main">
                  <a14:imgLayer r:embed="rId21">
                    <a14:imgEffect>
                      <a14:brightnessContrast bright="-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5893" y="5494511"/>
            <a:ext cx="1179611" cy="1179611"/>
          </a:xfrm>
          <a:prstGeom prst="rect">
            <a:avLst/>
          </a:prstGeom>
        </p:spPr>
      </p:pic>
      <p:pic>
        <p:nvPicPr>
          <p:cNvPr id="34" name="Picture 33">
            <a:hlinkClick r:id="rId22" action="ppaction://hlinksldjump"/>
          </p:cNvPr>
          <p:cNvPicPr>
            <a:picLocks noChangeAspect="1"/>
          </p:cNvPicPr>
          <p:nvPr/>
        </p:nvPicPr>
        <p:blipFill>
          <a:blip r:embed="rId23" cstate="print">
            <a:extLst>
              <a:ext uri="{BEBA8EAE-BF5A-486C-A8C5-ECC9F3942E4B}">
                <a14:imgProps xmlns:a14="http://schemas.microsoft.com/office/drawing/2010/main">
                  <a14:imgLayer r:embed="rId24">
                    <a14:imgEffect>
                      <a14:brightnessContrast bright="-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7401" y="5124287"/>
            <a:ext cx="1333625" cy="1333625"/>
          </a:xfrm>
          <a:prstGeom prst="rect">
            <a:avLst/>
          </a:prstGeom>
        </p:spPr>
      </p:pic>
      <p:pic>
        <p:nvPicPr>
          <p:cNvPr id="35" name="Picture 34">
            <a:hlinkClick r:id="rId25" action="ppaction://hlinksldjump"/>
          </p:cNvPr>
          <p:cNvPicPr>
            <a:picLocks noChangeAspect="1"/>
          </p:cNvPicPr>
          <p:nvPr/>
        </p:nvPicPr>
        <p:blipFill>
          <a:blip r:embed="rId26" cstate="print">
            <a:extLst>
              <a:ext uri="{BEBA8EAE-BF5A-486C-A8C5-ECC9F3942E4B}">
                <a14:imgProps xmlns:a14="http://schemas.microsoft.com/office/drawing/2010/main">
                  <a14:imgLayer r:embed="rId27">
                    <a14:imgEffect>
                      <a14:backgroundRemoval t="0" b="100000" l="0" r="100000">
                        <a14:foregroundMark x1="92200" y1="58000" x2="82000" y2="77600"/>
                        <a14:foregroundMark x1="92200" y1="61000" x2="85000" y2="75000"/>
                        <a14:foregroundMark x1="52000" y1="37000" x2="53000" y2="59400"/>
                      </a14:backgroundRemoval>
                    </a14:imgEffect>
                    <a14:imgEffect>
                      <a14:brightnessContrast bright="-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5292" y="4757529"/>
            <a:ext cx="1478863" cy="1478863"/>
          </a:xfrm>
          <a:prstGeom prst="rect">
            <a:avLst/>
          </a:prstGeom>
        </p:spPr>
      </p:pic>
      <p:pic>
        <p:nvPicPr>
          <p:cNvPr id="36" name="Picture 35">
            <a:hlinkClick r:id="rId28" action="ppaction://hlinksldjump"/>
          </p:cNvPr>
          <p:cNvPicPr>
            <a:picLocks noChangeAspect="1"/>
          </p:cNvPicPr>
          <p:nvPr/>
        </p:nvPicPr>
        <p:blipFill>
          <a:blip r:embed="rId29" cstate="print">
            <a:extLst>
              <a:ext uri="{BEBA8EAE-BF5A-486C-A8C5-ECC9F3942E4B}">
                <a14:imgProps xmlns:a14="http://schemas.microsoft.com/office/drawing/2010/main">
                  <a14:imgLayer r:embed="rId30">
                    <a14:imgEffect>
                      <a14:backgroundRemoval t="0" b="95800" l="0" r="100000">
                        <a14:foregroundMark x1="48400" y1="89000" x2="72400" y2="83800"/>
                        <a14:foregroundMark x1="86400" y1="70800" x2="77600" y2="80600"/>
                        <a14:foregroundMark x1="92800" y1="58400" x2="87600" y2="70600"/>
                        <a14:foregroundMark x1="88200" y1="29000" x2="91600" y2="40000"/>
                        <a14:foregroundMark x1="39600" y1="10400" x2="22600" y2="19400"/>
                        <a14:foregroundMark x1="91600" y1="39800" x2="93200" y2="54800"/>
                        <a14:foregroundMark x1="58200" y1="34400" x2="45200" y2="36400"/>
                        <a14:foregroundMark x1="45400" y1="34200" x2="43600" y2="47000"/>
                        <a14:foregroundMark x1="47000" y1="46200" x2="55000" y2="45800"/>
                        <a14:foregroundMark x1="57400" y1="48400" x2="58200" y2="57800"/>
                        <a14:foregroundMark x1="56400" y1="60400" x2="50000" y2="62400"/>
                        <a14:foregroundMark x1="42400" y1="59000" x2="46800" y2="62000"/>
                      </a14:backgroundRemoval>
                    </a14:imgEffect>
                    <a14:imgEffect>
                      <a14:brightnessContrast bright="-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6981" y="4290549"/>
            <a:ext cx="1585270" cy="1585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21864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8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0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4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6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8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9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0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1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2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3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4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6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7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8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9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0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2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3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4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5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6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8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9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0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1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2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3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4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5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6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7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8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9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0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1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2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3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4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6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7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8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9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70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72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3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74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5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76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7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1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2" fill="hold">
                      <p:stCondLst>
                        <p:cond delay="0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" presetClass="exit" presetSubtype="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100"/>
                            </p:stCondLst>
                            <p:childTnLst>
                              <p:par>
                                <p:cTn id="87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89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0" fill="hold">
                      <p:stCondLst>
                        <p:cond delay="0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1" presetClass="exit" presetSubtype="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100"/>
                            </p:stCondLst>
                            <p:childTnLst>
                              <p:par>
                                <p:cTn id="95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97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8" fill="hold">
                      <p:stCondLst>
                        <p:cond delay="0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1" presetClass="exit" presetSubtype="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100"/>
                            </p:stCondLst>
                            <p:childTnLst>
                              <p:par>
                                <p:cTn id="103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105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6" fill="hold">
                      <p:stCondLst>
                        <p:cond delay="0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1" presetClass="exit" presetSubtype="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100"/>
                            </p:stCondLst>
                            <p:childTnLst>
                              <p:par>
                                <p:cTn id="111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113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4" fill="hold">
                      <p:stCondLst>
                        <p:cond delay="0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1" presetClass="exit" presetSubtype="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8" fill="hold">
                            <p:stCondLst>
                              <p:cond delay="100"/>
                            </p:stCondLst>
                            <p:childTnLst>
                              <p:par>
                                <p:cTn id="119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  <p:seq concurrent="1" nextAc="seek">
              <p:cTn id="121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2" fill="hold">
                      <p:stCondLst>
                        <p:cond delay="0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5" dur="50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6" dur="50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8" fill="hold">
                            <p:stCondLst>
                              <p:cond delay="5000"/>
                            </p:stCondLst>
                            <p:childTnLst>
                              <p:par>
                                <p:cTn id="129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04167E-6 4.81481E-6 L -1.26706 0.05439 " pathEditMode="relative" rAng="0" ptsTypes="AA">
                                      <p:cBhvr>
                                        <p:cTn id="130" dur="15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3359" y="270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026" name="Picture 2" descr="HÃ¬nh áº£nh cÃ³ liÃªn quan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>
                        <a14:foregroundMark x1="93464" y1="11860" x2="10294" y2="21395"/>
                        <a14:foregroundMark x1="2124" y1="16512" x2="4085" y2="73488"/>
                        <a14:foregroundMark x1="2288" y1="86977" x2="3758" y2="97209"/>
                        <a14:foregroundMark x1="98203" y1="6279" x2="39869" y2="4419"/>
                        <a14:foregroundMark x1="51797" y1="3721" x2="96732" y2="1628"/>
                        <a14:foregroundMark x1="5556" y1="72093" x2="3105" y2="77674"/>
                        <a14:foregroundMark x1="98203" y1="45116" x2="96732" y2="93023"/>
                        <a14:foregroundMark x1="96895" y1="95581" x2="93464" y2="98372"/>
                        <a14:foregroundMark x1="32516" y1="96279" x2="68301" y2="96977"/>
                        <a14:foregroundMark x1="67484" y1="96977" x2="93627" y2="97907"/>
                        <a14:foregroundMark x1="34150" y1="95814" x2="5065" y2="97907"/>
                        <a14:foregroundMark x1="8497" y1="1163" x2="36438" y2="3023"/>
                        <a14:foregroundMark x1="490" y1="6977" x2="1471" y2="22326"/>
                        <a14:foregroundMark x1="1797" y1="1395" x2="1471" y2="4186"/>
                        <a14:foregroundMark x1="97386" y1="25581" x2="99183" y2="44186"/>
                        <a14:foregroundMark x1="97549" y1="79535" x2="98693" y2="91395"/>
                        <a14:foregroundMark x1="96569" y1="930" x2="86111" y2="1860"/>
                        <a14:backgroundMark x1="817" y1="1163" x2="327" y2="2558"/>
                        <a14:backgroundMark x1="99183" y1="1628" x2="99837" y2="418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29037" y="345858"/>
            <a:ext cx="8453211" cy="3457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HÃ¬nh áº£nh cÃ³ liÃªn quan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>
                        <a14:foregroundMark x1="93464" y1="11860" x2="10294" y2="21395"/>
                        <a14:foregroundMark x1="2124" y1="16512" x2="4085" y2="73488"/>
                        <a14:foregroundMark x1="2288" y1="86977" x2="3758" y2="97209"/>
                        <a14:foregroundMark x1="98203" y1="6279" x2="39869" y2="4419"/>
                        <a14:foregroundMark x1="51797" y1="3721" x2="96732" y2="1628"/>
                        <a14:foregroundMark x1="5556" y1="72093" x2="3105" y2="77674"/>
                        <a14:foregroundMark x1="98203" y1="45116" x2="96732" y2="93023"/>
                        <a14:foregroundMark x1="96895" y1="95581" x2="93464" y2="98372"/>
                        <a14:foregroundMark x1="32516" y1="96279" x2="68301" y2="96977"/>
                        <a14:foregroundMark x1="67484" y1="96977" x2="93627" y2="97907"/>
                        <a14:foregroundMark x1="34150" y1="95814" x2="5065" y2="97907"/>
                        <a14:foregroundMark x1="8497" y1="1163" x2="36438" y2="3023"/>
                        <a14:foregroundMark x1="490" y1="6977" x2="1471" y2="22326"/>
                        <a14:foregroundMark x1="1797" y1="1395" x2="1471" y2="4186"/>
                        <a14:foregroundMark x1="97386" y1="25581" x2="99183" y2="44186"/>
                        <a14:foregroundMark x1="97549" y1="79535" x2="98693" y2="91395"/>
                        <a14:foregroundMark x1="96569" y1="930" x2="86111" y2="1860"/>
                        <a14:backgroundMark x1="490" y1="2791" x2="0" y2="1628"/>
                        <a14:backgroundMark x1="99020" y1="2326" x2="99510" y2="186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2956490" y="3803433"/>
            <a:ext cx="6398306" cy="29087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>
            <a:hlinkClick r:id="rId6" action="ppaction://hlinksldjump"/>
          </p:cNvPr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3600" b="95200" l="0" r="95000">
                        <a14:foregroundMark x1="12000" y1="66000" x2="19200" y2="78400"/>
                        <a14:foregroundMark x1="21800" y1="81200" x2="30400" y2="86600"/>
                        <a14:foregroundMark x1="44000" y1="88400" x2="65800" y2="86800"/>
                        <a14:foregroundMark x1="83000" y1="75200" x2="65400" y2="86200"/>
                        <a14:foregroundMark x1="89800" y1="65600" x2="82200" y2="76000"/>
                        <a14:foregroundMark x1="92400" y1="54000" x2="90400" y2="64200"/>
                        <a14:foregroundMark x1="82000" y1="19800" x2="90800" y2="38800"/>
                        <a14:foregroundMark x1="60600" y1="10000" x2="29200" y2="14200"/>
                        <a14:foregroundMark x1="87400" y1="26400" x2="92600" y2="51200"/>
                        <a14:foregroundMark x1="91800" y1="40600" x2="92600" y2="51600"/>
                      </a14:backgroundRemoval>
                    </a14:imgEffect>
                    <a14:imgEffect>
                      <a14:brightnessContrast bright="-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8900" y="4914900"/>
            <a:ext cx="1943100" cy="19431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3082707" y="604271"/>
            <a:ext cx="602658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/>
              <a:t>Nếu a </a:t>
            </a:r>
            <a:r>
              <a:rPr lang="en-US" sz="4800" b="1">
                <a:sym typeface="Symbol" panose="05050102010706020507" pitchFamily="18" charset="2"/>
              </a:rPr>
              <a:t> c và b  c thì…</a:t>
            </a:r>
            <a:endParaRPr lang="en-US" sz="4800" b="1" dirty="0"/>
          </a:p>
        </p:txBody>
      </p:sp>
      <p:sp>
        <p:nvSpPr>
          <p:cNvPr id="9" name="TextBox 8"/>
          <p:cNvSpPr txBox="1"/>
          <p:nvPr/>
        </p:nvSpPr>
        <p:spPr>
          <a:xfrm>
            <a:off x="5076737" y="4914900"/>
            <a:ext cx="1808508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b="1"/>
              <a:t>a // b</a:t>
            </a:r>
            <a:endParaRPr lang="en-US" sz="5400" b="1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0A1E9F7-A201-4338-B3CD-73EE59775D9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444717" y="1416260"/>
            <a:ext cx="2924583" cy="19338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223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026" name="Picture 2" descr="HÃ¬nh áº£nh cÃ³ liÃªn quan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>
                        <a14:foregroundMark x1="93464" y1="11860" x2="10294" y2="21395"/>
                        <a14:foregroundMark x1="2124" y1="16512" x2="4085" y2="73488"/>
                        <a14:foregroundMark x1="2288" y1="86977" x2="3758" y2="97209"/>
                        <a14:foregroundMark x1="98203" y1="6279" x2="39869" y2="4419"/>
                        <a14:foregroundMark x1="51797" y1="3721" x2="96732" y2="1628"/>
                        <a14:foregroundMark x1="5556" y1="72093" x2="3105" y2="77674"/>
                        <a14:foregroundMark x1="98203" y1="45116" x2="96732" y2="93023"/>
                        <a14:foregroundMark x1="96895" y1="95581" x2="93464" y2="98372"/>
                        <a14:foregroundMark x1="32516" y1="96279" x2="68301" y2="96977"/>
                        <a14:foregroundMark x1="67484" y1="96977" x2="93627" y2="97907"/>
                        <a14:foregroundMark x1="34150" y1="95814" x2="5065" y2="97907"/>
                        <a14:foregroundMark x1="8497" y1="1163" x2="36438" y2="3023"/>
                        <a14:foregroundMark x1="490" y1="6977" x2="1471" y2="22326"/>
                        <a14:foregroundMark x1="1797" y1="1395" x2="1471" y2="4186"/>
                        <a14:foregroundMark x1="97386" y1="25581" x2="99183" y2="44186"/>
                        <a14:foregroundMark x1="97549" y1="79535" x2="98693" y2="91395"/>
                        <a14:foregroundMark x1="96569" y1="930" x2="86111" y2="1860"/>
                        <a14:backgroundMark x1="817" y1="1163" x2="327" y2="2558"/>
                        <a14:backgroundMark x1="99183" y1="1628" x2="99837" y2="418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8412" y="261579"/>
            <a:ext cx="8453211" cy="3457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HÃ¬nh áº£nh cÃ³ liÃªn quan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>
                        <a14:foregroundMark x1="93464" y1="11860" x2="10294" y2="21395"/>
                        <a14:foregroundMark x1="2124" y1="16512" x2="4085" y2="73488"/>
                        <a14:foregroundMark x1="2288" y1="86977" x2="3758" y2="97209"/>
                        <a14:foregroundMark x1="98203" y1="6279" x2="39869" y2="4419"/>
                        <a14:foregroundMark x1="51797" y1="3721" x2="96732" y2="1628"/>
                        <a14:foregroundMark x1="5556" y1="72093" x2="3105" y2="77674"/>
                        <a14:foregroundMark x1="98203" y1="45116" x2="96732" y2="93023"/>
                        <a14:foregroundMark x1="96895" y1="95581" x2="93464" y2="98372"/>
                        <a14:foregroundMark x1="32516" y1="96279" x2="68301" y2="96977"/>
                        <a14:foregroundMark x1="67484" y1="96977" x2="93627" y2="97907"/>
                        <a14:foregroundMark x1="34150" y1="95814" x2="5065" y2="97907"/>
                        <a14:foregroundMark x1="8497" y1="1163" x2="36438" y2="3023"/>
                        <a14:foregroundMark x1="490" y1="6977" x2="1471" y2="22326"/>
                        <a14:foregroundMark x1="1797" y1="1395" x2="1471" y2="4186"/>
                        <a14:foregroundMark x1="97386" y1="25581" x2="99183" y2="44186"/>
                        <a14:foregroundMark x1="97549" y1="79535" x2="98693" y2="91395"/>
                        <a14:foregroundMark x1="96569" y1="930" x2="86111" y2="1860"/>
                        <a14:backgroundMark x1="490" y1="2791" x2="0" y2="1628"/>
                        <a14:backgroundMark x1="99020" y1="2326" x2="99510" y2="186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2899340" y="3803433"/>
            <a:ext cx="6398306" cy="29087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>
            <a:hlinkClick r:id="rId6" action="ppaction://hlinksldjump"/>
          </p:cNvPr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3600" b="95200" l="0" r="95000">
                        <a14:foregroundMark x1="12000" y1="66000" x2="19200" y2="78400"/>
                        <a14:foregroundMark x1="21800" y1="81200" x2="30400" y2="86600"/>
                        <a14:foregroundMark x1="44000" y1="88400" x2="65800" y2="86800"/>
                        <a14:foregroundMark x1="83000" y1="75200" x2="65400" y2="86200"/>
                        <a14:foregroundMark x1="89800" y1="65600" x2="82200" y2="76000"/>
                        <a14:foregroundMark x1="92400" y1="54000" x2="90400" y2="64200"/>
                        <a14:foregroundMark x1="82000" y1="19800" x2="90800" y2="38800"/>
                        <a14:foregroundMark x1="60600" y1="10000" x2="29200" y2="14200"/>
                        <a14:foregroundMark x1="87400" y1="26400" x2="92600" y2="51200"/>
                        <a14:foregroundMark x1="91800" y1="40600" x2="92600" y2="51600"/>
                      </a14:backgroundRemoval>
                    </a14:imgEffect>
                    <a14:imgEffect>
                      <a14:brightnessContrast bright="-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8900" y="4914900"/>
            <a:ext cx="1943100" cy="19431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899340" y="368919"/>
            <a:ext cx="647542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/>
              <a:t>Nếu a // b và c </a:t>
            </a:r>
            <a:r>
              <a:rPr lang="en-US" sz="4800" b="1">
                <a:sym typeface="Symbol" panose="05050102010706020507" pitchFamily="18" charset="2"/>
              </a:rPr>
              <a:t> a thì … </a:t>
            </a:r>
            <a:endParaRPr lang="en-US" sz="4800" b="1" dirty="0"/>
          </a:p>
        </p:txBody>
      </p:sp>
      <p:sp>
        <p:nvSpPr>
          <p:cNvPr id="9" name="TextBox 8"/>
          <p:cNvSpPr txBox="1"/>
          <p:nvPr/>
        </p:nvSpPr>
        <p:spPr>
          <a:xfrm>
            <a:off x="5019587" y="4914900"/>
            <a:ext cx="177484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b="1"/>
              <a:t>c </a:t>
            </a:r>
            <a:r>
              <a:rPr lang="en-US" sz="5400" b="1">
                <a:sym typeface="Symbol" panose="05050102010706020507" pitchFamily="18" charset="2"/>
              </a:rPr>
              <a:t> b</a:t>
            </a:r>
            <a:r>
              <a:rPr lang="en-US" sz="5400" b="1">
                <a:solidFill>
                  <a:srgbClr val="FFFFFF"/>
                </a:solidFill>
              </a:rPr>
              <a:t> </a:t>
            </a:r>
            <a:endParaRPr lang="en-US" sz="5400" b="1" dirty="0">
              <a:solidFill>
                <a:srgbClr val="FFFFFF"/>
              </a:solidFill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6625701F-1B4A-45DC-B4EA-3097450975D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444717" y="1416260"/>
            <a:ext cx="2924583" cy="19338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35696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41</TotalTime>
  <Words>303</Words>
  <Application>Microsoft Office PowerPoint</Application>
  <PresentationFormat>Widescreen</PresentationFormat>
  <Paragraphs>47</Paragraphs>
  <Slides>12</Slides>
  <Notes>0</Notes>
  <HiddenSlides>0</HiddenSlides>
  <MMClips>1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9" baseType="lpstr">
      <vt:lpstr>Arial</vt:lpstr>
      <vt:lpstr>Calibri</vt:lpstr>
      <vt:lpstr>Calibri Light</vt:lpstr>
      <vt:lpstr>Cambria Math</vt:lpstr>
      <vt:lpstr>Times New Roman</vt:lpstr>
      <vt:lpstr>Office Theme</vt:lpstr>
      <vt:lpstr>MathType 7.0 Equation</vt:lpstr>
      <vt:lpstr>PowerPoint Presentation</vt:lpstr>
      <vt:lpstr>PowerPoint Presentation</vt:lpstr>
      <vt:lpstr>PowerPoint Presentation</vt:lpstr>
      <vt:lpstr>Chứng minh hai đường thẳng song song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Hoang Thuy Duong</dc:creator>
  <cp:lastModifiedBy>Hoang Thuy Duong</cp:lastModifiedBy>
  <cp:revision>1</cp:revision>
  <dcterms:created xsi:type="dcterms:W3CDTF">2020-10-13T15:29:48Z</dcterms:created>
  <dcterms:modified xsi:type="dcterms:W3CDTF">2020-10-13T16:11:32Z</dcterms:modified>
</cp:coreProperties>
</file>