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CBDB1-795C-4C88-8CBD-D905B8907EE7}" type="datetimeFigureOut">
              <a:rPr lang="en-US" smtClean="0"/>
              <a:t>12/28/2016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7A2B-C5D3-49DF-82B0-7352BFFCE6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pPr>
              <a:buFontTx/>
              <a:buNone/>
            </a:pPr>
            <a:r>
              <a:rPr lang="en-US" u="sng" dirty="0" err="1"/>
              <a:t>Hãy</a:t>
            </a:r>
            <a:r>
              <a:rPr lang="en-US" u="sng" dirty="0"/>
              <a:t> </a:t>
            </a:r>
            <a:r>
              <a:rPr lang="en-US" u="sng" dirty="0" err="1"/>
              <a:t>cho</a:t>
            </a:r>
            <a:r>
              <a:rPr lang="en-US" u="sng" dirty="0"/>
              <a:t> </a:t>
            </a:r>
            <a:r>
              <a:rPr lang="en-US" u="sng" dirty="0" err="1"/>
              <a:t>biết</a:t>
            </a:r>
            <a:r>
              <a:rPr lang="en-US" u="sng" dirty="0"/>
              <a:t>:</a:t>
            </a:r>
          </a:p>
          <a:p>
            <a:pPr>
              <a:buFontTx/>
              <a:buNone/>
            </a:pPr>
            <a:r>
              <a:rPr lang="en-US" dirty="0"/>
              <a:t>- </a:t>
            </a:r>
            <a:r>
              <a:rPr lang="en-US" dirty="0" err="1"/>
              <a:t>Kí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oxi</a:t>
            </a:r>
            <a:r>
              <a:rPr lang="en-US" dirty="0"/>
              <a:t> </a:t>
            </a:r>
          </a:p>
          <a:p>
            <a:pPr>
              <a:buFontTx/>
              <a:buNone/>
            </a:pPr>
            <a:r>
              <a:rPr lang="en-US" dirty="0"/>
              <a:t>-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đơn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oxi</a:t>
            </a:r>
            <a:r>
              <a:rPr lang="en-US" dirty="0"/>
              <a:t> (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oxi</a:t>
            </a:r>
            <a:r>
              <a:rPr lang="en-US" dirty="0"/>
              <a:t>)</a:t>
            </a:r>
          </a:p>
          <a:p>
            <a:pPr>
              <a:buFontTx/>
              <a:buNone/>
            </a:pPr>
            <a:r>
              <a:rPr lang="en-US" dirty="0"/>
              <a:t>-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endParaRPr lang="en-US" baseline="-25000" dirty="0"/>
          </a:p>
          <a:p>
            <a:pPr>
              <a:buFontTx/>
              <a:buNone/>
            </a:pPr>
            <a:r>
              <a:rPr lang="en-US" dirty="0"/>
              <a:t>-</a:t>
            </a:r>
            <a:r>
              <a:rPr lang="en-US" baseline="-25000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khối</a:t>
            </a:r>
            <a:endParaRPr lang="en-US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934200" y="1052513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cs typeface="Arial" charset="0"/>
              </a:rPr>
              <a:t>: </a:t>
            </a:r>
            <a:r>
              <a:rPr lang="en-US" sz="3200">
                <a:solidFill>
                  <a:srgbClr val="6600FF"/>
                </a:solidFill>
                <a:cs typeface="Arial" charset="0"/>
              </a:rPr>
              <a:t>O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8001000" y="16002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cs typeface="Arial" charset="0"/>
              </a:rPr>
              <a:t>: </a:t>
            </a:r>
            <a:r>
              <a:rPr lang="en-US" sz="3200" dirty="0">
                <a:solidFill>
                  <a:srgbClr val="6600FF"/>
                </a:solidFill>
                <a:cs typeface="Arial" charset="0"/>
              </a:rPr>
              <a:t>O</a:t>
            </a:r>
            <a:r>
              <a:rPr lang="en-US" sz="3200" baseline="-25000" dirty="0">
                <a:solidFill>
                  <a:srgbClr val="6600FF"/>
                </a:solidFill>
                <a:cs typeface="Arial" charset="0"/>
              </a:rPr>
              <a:t>2</a:t>
            </a:r>
            <a:endParaRPr lang="en-US" sz="3200" dirty="0">
              <a:solidFill>
                <a:srgbClr val="6600FF"/>
              </a:solidFill>
              <a:cs typeface="Arial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505200" y="2209800"/>
            <a:ext cx="99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cs typeface="Arial" charset="0"/>
              </a:rPr>
              <a:t>: </a:t>
            </a:r>
            <a:r>
              <a:rPr lang="en-US" sz="3200" dirty="0">
                <a:solidFill>
                  <a:srgbClr val="6600FF"/>
                </a:solidFill>
                <a:cs typeface="Arial" charset="0"/>
              </a:rPr>
              <a:t>16  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124200" y="28194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cs typeface="Arial" charset="0"/>
              </a:rPr>
              <a:t>: </a:t>
            </a:r>
            <a:r>
              <a:rPr lang="en-US" sz="3200">
                <a:solidFill>
                  <a:srgbClr val="6600FF"/>
                </a:solidFill>
                <a:cs typeface="Arial" charset="0"/>
              </a:rPr>
              <a:t>32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1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600200" y="2514600"/>
            <a:ext cx="59378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      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3Fe </a:t>
            </a:r>
            <a:r>
              <a:rPr lang="en-US" sz="3200" b="1" baseline="-25000" dirty="0">
                <a:latin typeface="Times New Roman" pitchFamily="18" charset="0"/>
                <a:cs typeface="Times New Roman" pitchFamily="18" charset="0"/>
              </a:rPr>
              <a:t>(r)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+  2O</a:t>
            </a:r>
            <a:r>
              <a:rPr lang="en-US" sz="3200" b="1" baseline="-25000" dirty="0">
                <a:latin typeface="Times New Roman" pitchFamily="18" charset="0"/>
                <a:cs typeface="Times New Roman" pitchFamily="18" charset="0"/>
              </a:rPr>
              <a:t>2 (k)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   Fe</a:t>
            </a:r>
            <a:r>
              <a:rPr lang="en-US" sz="32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baseline="-25000" dirty="0">
                <a:latin typeface="Times New Roman" pitchFamily="18" charset="0"/>
                <a:cs typeface="Times New Roman" pitchFamily="18" charset="0"/>
              </a:rPr>
              <a:t>4(r)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4876800" y="2819400"/>
            <a:ext cx="685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029200" y="2438400"/>
            <a:ext cx="3353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baseline="30000" dirty="0"/>
              <a:t>o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486400" y="3124200"/>
            <a:ext cx="27542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(FeO.Fe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685800" y="609600"/>
            <a:ext cx="8077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PTHH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canxi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(Ca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canxi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(Al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c. Kim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magie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(Mg)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magie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MgO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5" name="Rectangle 7"/>
          <p:cNvSpPr>
            <a:spLocks noChangeArrowheads="1"/>
          </p:cNvSpPr>
          <p:nvPr/>
        </p:nvSpPr>
        <p:spPr bwMode="auto">
          <a:xfrm>
            <a:off x="1066800" y="1219200"/>
            <a:ext cx="7315200" cy="5410200"/>
          </a:xfrm>
          <a:prstGeom prst="rect">
            <a:avLst/>
          </a:prstGeom>
          <a:solidFill>
            <a:srgbClr val="FF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3429000" y="838200"/>
            <a:ext cx="29193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metan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524000" y="4343400"/>
            <a:ext cx="1828800" cy="2295525"/>
            <a:chOff x="3024" y="2627"/>
            <a:chExt cx="1152" cy="1446"/>
          </a:xfrm>
        </p:grpSpPr>
        <p:pic>
          <p:nvPicPr>
            <p:cNvPr id="191511" name="Picture 36" descr="061226160945_dau-khi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24" y="2627"/>
              <a:ext cx="1152" cy="1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1512" name="Text Box 37"/>
            <p:cNvSpPr txBox="1">
              <a:spLocks noChangeArrowheads="1"/>
            </p:cNvSpPr>
            <p:nvPr/>
          </p:nvSpPr>
          <p:spPr bwMode="auto">
            <a:xfrm>
              <a:off x="3024" y="3840"/>
              <a:ext cx="1152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mỏ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dầu</a:t>
              </a:r>
              <a:endParaRPr lang="en-US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1371600" y="1676400"/>
            <a:ext cx="2590800" cy="2400961"/>
            <a:chOff x="2928" y="924"/>
            <a:chExt cx="1271" cy="1475"/>
          </a:xfrm>
        </p:grpSpPr>
        <p:pic>
          <p:nvPicPr>
            <p:cNvPr id="191514" name="Picture 38" descr="Picture1"/>
            <p:cNvPicPr>
              <a:picLocks noChangeAspect="1" noChangeArrowheads="1"/>
            </p:cNvPicPr>
            <p:nvPr/>
          </p:nvPicPr>
          <p:blipFill>
            <a:blip r:embed="rId3"/>
            <a:srcRect b="16000"/>
            <a:stretch>
              <a:fillRect/>
            </a:stretch>
          </p:blipFill>
          <p:spPr bwMode="auto">
            <a:xfrm>
              <a:off x="2928" y="924"/>
              <a:ext cx="1271" cy="1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1515" name="Text Box 39"/>
            <p:cNvSpPr txBox="1">
              <a:spLocks noChangeArrowheads="1"/>
            </p:cNvSpPr>
            <p:nvPr/>
          </p:nvSpPr>
          <p:spPr bwMode="auto">
            <a:xfrm>
              <a:off x="2976" y="2172"/>
              <a:ext cx="1128" cy="2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dirty="0" err="1" smtClean="0">
                  <a:solidFill>
                    <a:srgbClr val="FF3300"/>
                  </a:solidFill>
                </a:rPr>
                <a:t>Khí</a:t>
              </a:r>
              <a:r>
                <a:rPr lang="en-US" dirty="0" smtClean="0">
                  <a:solidFill>
                    <a:srgbClr val="FF3300"/>
                  </a:solidFill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</a:rPr>
                <a:t>bùn</a:t>
              </a:r>
              <a:r>
                <a:rPr lang="en-US" dirty="0" smtClean="0">
                  <a:solidFill>
                    <a:srgbClr val="FF3300"/>
                  </a:solidFill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</a:rPr>
                <a:t>ao</a:t>
              </a:r>
              <a:endParaRPr lang="en-US" dirty="0">
                <a:solidFill>
                  <a:srgbClr val="FF3300"/>
                </a:solidFill>
              </a:endParaRPr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5334000" y="1524000"/>
            <a:ext cx="2743200" cy="2460450"/>
            <a:chOff x="4368" y="924"/>
            <a:chExt cx="1248" cy="1454"/>
          </a:xfrm>
        </p:grpSpPr>
        <p:pic>
          <p:nvPicPr>
            <p:cNvPr id="191517" name="Picture 40" descr="Biogas%20in%20Mases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16" y="924"/>
              <a:ext cx="1200" cy="1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1518" name="Text Box 41"/>
            <p:cNvSpPr txBox="1">
              <a:spLocks noChangeArrowheads="1"/>
            </p:cNvSpPr>
            <p:nvPr/>
          </p:nvSpPr>
          <p:spPr bwMode="auto">
            <a:xfrm>
              <a:off x="4368" y="2160"/>
              <a:ext cx="1248" cy="2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hầm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biogas</a:t>
              </a: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5486400" y="4191001"/>
            <a:ext cx="2209800" cy="2278063"/>
            <a:chOff x="4320" y="2638"/>
            <a:chExt cx="1392" cy="1435"/>
          </a:xfrm>
        </p:grpSpPr>
        <p:pic>
          <p:nvPicPr>
            <p:cNvPr id="191520" name="Picture 42" descr="nohamm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68" y="2638"/>
              <a:ext cx="1344" cy="1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1521" name="Text Box 43"/>
            <p:cNvSpPr txBox="1">
              <a:spLocks noChangeArrowheads="1"/>
            </p:cNvSpPr>
            <p:nvPr/>
          </p:nvSpPr>
          <p:spPr bwMode="auto">
            <a:xfrm>
              <a:off x="4320" y="3840"/>
              <a:ext cx="1392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gây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nổ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mỏ</a:t>
              </a:r>
              <a:r>
                <a:rPr lang="en-US" dirty="0" smtClean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than</a:t>
              </a:r>
              <a:endParaRPr lang="en-US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81000" y="3048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2209800" y="304800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CH</a:t>
            </a:r>
            <a:r>
              <a:rPr lang="en-US" sz="2400" b="1" baseline="-25000" dirty="0"/>
              <a:t>4 (k)</a:t>
            </a:r>
            <a:r>
              <a:rPr lang="en-US" sz="2400" b="1" dirty="0"/>
              <a:t> + 2O</a:t>
            </a:r>
            <a:r>
              <a:rPr lang="en-US" sz="2400" b="1" baseline="-25000" dirty="0"/>
              <a:t>2</a:t>
            </a:r>
            <a:r>
              <a:rPr lang="en-US" sz="2400" b="1" dirty="0"/>
              <a:t> </a:t>
            </a:r>
            <a:r>
              <a:rPr lang="en-US" sz="2400" b="1" baseline="-25000" dirty="0"/>
              <a:t>(k)</a:t>
            </a:r>
            <a:r>
              <a:rPr lang="en-US" sz="2400" b="1" dirty="0"/>
              <a:t>        CO</a:t>
            </a:r>
            <a:r>
              <a:rPr lang="en-US" sz="2400" b="1" baseline="-25000" dirty="0"/>
              <a:t>2</a:t>
            </a:r>
            <a:r>
              <a:rPr lang="en-US" sz="2400" b="1" dirty="0"/>
              <a:t> </a:t>
            </a:r>
            <a:r>
              <a:rPr lang="en-US" sz="2400" b="1" baseline="-25000" dirty="0"/>
              <a:t>(k)</a:t>
            </a:r>
            <a:r>
              <a:rPr lang="en-US" sz="2400" b="1" dirty="0"/>
              <a:t> + 2H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n-US" sz="2400" b="1" baseline="-25000" dirty="0"/>
              <a:t>(h)</a:t>
            </a:r>
          </a:p>
        </p:txBody>
      </p:sp>
      <p:sp>
        <p:nvSpPr>
          <p:cNvPr id="35" name="Line 50"/>
          <p:cNvSpPr>
            <a:spLocks noChangeShapeType="1"/>
          </p:cNvSpPr>
          <p:nvPr/>
        </p:nvSpPr>
        <p:spPr bwMode="auto">
          <a:xfrm>
            <a:off x="3886200" y="3200400"/>
            <a:ext cx="535059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3962400" y="2743200"/>
            <a:ext cx="334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</a:t>
            </a:r>
            <a:r>
              <a:rPr lang="en-US" baseline="30000" dirty="0">
                <a:solidFill>
                  <a:srgbClr val="0000FF"/>
                </a:solidFill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5" grpId="0" animBg="1"/>
      <p:bldP spid="191495" grpId="1" animBg="1"/>
      <p:bldP spid="15404" grpId="0"/>
      <p:bldP spid="15404" grpId="1"/>
      <p:bldP spid="34" grpId="0"/>
      <p:bldP spid="35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0"/>
            <a:ext cx="78486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latin typeface="Times New Roman" pitchFamily="18" charset="0"/>
                <a:cs typeface="Times New Roman" pitchFamily="18" charset="0"/>
              </a:rPr>
              <a:t>BT1: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   - Viết PTHH giữa oxi với chất sau : </a:t>
            </a:r>
            <a:endParaRPr lang="pt-B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                    Na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, Al, C</a:t>
            </a:r>
            <a:r>
              <a:rPr lang="pt-BR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743200"/>
            <a:ext cx="7772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latin typeface="Times New Roman" pitchFamily="18" charset="0"/>
                <a:cs typeface="Times New Roman" pitchFamily="18" charset="0"/>
              </a:rPr>
              <a:t>BT2:  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Đốt cháy 6,5 g kẽm trong bình đựng khí oxi thu được kẽm oxit . Tính khối lượng của kẽm oxit được tạo thành và thể tích khí oxi tham gia phản ứng ở đktc.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BT 2,5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84-sgk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Box 27"/>
          <p:cNvSpPr txBox="1">
            <a:spLocks noChangeArrowheads="1"/>
          </p:cNvSpPr>
          <p:nvPr/>
        </p:nvSpPr>
        <p:spPr bwMode="auto">
          <a:xfrm>
            <a:off x="762000" y="1081088"/>
            <a:ext cx="2286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.VnTime" pitchFamily="34" charset="0"/>
                <a:cs typeface="Times New Roman" pitchFamily="18" charset="0"/>
              </a:rPr>
              <a:t>1. Quan s¸t</a:t>
            </a:r>
          </a:p>
        </p:txBody>
      </p:sp>
      <p:sp>
        <p:nvSpPr>
          <p:cNvPr id="5128" name="TextBox 29"/>
          <p:cNvSpPr txBox="1">
            <a:spLocks noChangeArrowheads="1"/>
          </p:cNvSpPr>
          <p:nvPr/>
        </p:nvSpPr>
        <p:spPr bwMode="auto">
          <a:xfrm>
            <a:off x="304800" y="1828800"/>
            <a:ext cx="5827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a. Hãy nhận xét màu sắc của khí oxi?</a:t>
            </a:r>
          </a:p>
        </p:txBody>
      </p:sp>
      <p:sp>
        <p:nvSpPr>
          <p:cNvPr id="5129" name="TextBox 30"/>
          <p:cNvSpPr txBox="1">
            <a:spLocks noChangeArrowheads="1"/>
          </p:cNvSpPr>
          <p:nvPr/>
        </p:nvSpPr>
        <p:spPr bwMode="auto">
          <a:xfrm>
            <a:off x="304800" y="2284413"/>
            <a:ext cx="67818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b. Mở nút lọ đựng khí oxi. Đưa lọ lên gần mũi và dùng tay phẩy nhẹ khí oxi vào mũi. Nhận xét mùi của khí oxi? </a:t>
            </a:r>
          </a:p>
        </p:txBody>
      </p:sp>
      <p:sp>
        <p:nvSpPr>
          <p:cNvPr id="5131" name="TextBox 32"/>
          <p:cNvSpPr txBox="1">
            <a:spLocks noChangeArrowheads="1"/>
          </p:cNvSpPr>
          <p:nvPr/>
        </p:nvSpPr>
        <p:spPr bwMode="auto">
          <a:xfrm>
            <a:off x="1371600" y="4738688"/>
            <a:ext cx="33988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b. Khí oxi không mùi</a:t>
            </a:r>
          </a:p>
        </p:txBody>
      </p:sp>
      <p:pic>
        <p:nvPicPr>
          <p:cNvPr id="8204" name="Picture 12" descr="2356305321_59d94f1e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838200"/>
            <a:ext cx="1828800" cy="3124200"/>
          </a:xfrm>
          <a:prstGeom prst="rect">
            <a:avLst/>
          </a:prstGeom>
          <a:noFill/>
        </p:spPr>
      </p:pic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7442200" y="2057400"/>
            <a:ext cx="901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Times New Roman" pitchFamily="18" charset="0"/>
                <a:cs typeface="Arial" charset="0"/>
              </a:rPr>
              <a:t>Khí oxi</a:t>
            </a:r>
          </a:p>
        </p:txBody>
      </p:sp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393825" y="3886200"/>
            <a:ext cx="345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a. Kh</a:t>
            </a:r>
            <a:r>
              <a:rPr lang="en-US" sz="2800" b="1">
                <a:solidFill>
                  <a:srgbClr val="FF3300"/>
                </a:solidFill>
                <a:latin typeface="Times New Roman" pitchFamily="18" charset="0"/>
              </a:rPr>
              <a:t>í oxi kh</a:t>
            </a: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ông m</a:t>
            </a:r>
            <a:r>
              <a:rPr lang="en-US" sz="2800" b="1">
                <a:solidFill>
                  <a:srgbClr val="FF3300"/>
                </a:solidFill>
                <a:latin typeface="Times New Roman" pitchFamily="18" charset="0"/>
              </a:rPr>
              <a:t>àu</a:t>
            </a:r>
          </a:p>
        </p:txBody>
      </p:sp>
      <p:sp>
        <p:nvSpPr>
          <p:cNvPr id="3" name="TextBox 27"/>
          <p:cNvSpPr txBox="1">
            <a:spLocks noChangeArrowheads="1"/>
          </p:cNvSpPr>
          <p:nvPr/>
        </p:nvSpPr>
        <p:spPr bwMode="auto">
          <a:xfrm>
            <a:off x="723900" y="333375"/>
            <a:ext cx="4457700" cy="519113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I. TÍNH CHẤT VẬT LÍ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4"/>
          <p:cNvSpPr txBox="1">
            <a:spLocks noChangeArrowheads="1"/>
          </p:cNvSpPr>
          <p:nvPr/>
        </p:nvSpPr>
        <p:spPr bwMode="auto">
          <a:xfrm>
            <a:off x="609600" y="228600"/>
            <a:ext cx="37830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3600" b="1" u="sng">
                <a:latin typeface="Times New Roman" pitchFamily="18" charset="0"/>
                <a:cs typeface="Times New Roman" pitchFamily="18" charset="0"/>
              </a:rPr>
              <a:t>Trả lời câu hỏi:</a:t>
            </a:r>
          </a:p>
        </p:txBody>
      </p:sp>
      <p:sp>
        <p:nvSpPr>
          <p:cNvPr id="6147" name="TextBox 16"/>
          <p:cNvSpPr txBox="1">
            <a:spLocks noChangeArrowheads="1"/>
          </p:cNvSpPr>
          <p:nvPr/>
        </p:nvSpPr>
        <p:spPr bwMode="auto">
          <a:xfrm>
            <a:off x="0" y="990600"/>
            <a:ext cx="914876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a. 1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ở 20</a:t>
            </a:r>
            <a:r>
              <a:rPr lang="en-US" sz="3200" b="1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31 ml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amoniac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) tan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700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hay tan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148" name="TextBox 17"/>
          <p:cNvSpPr txBox="1">
            <a:spLocks noChangeArrowheads="1"/>
          </p:cNvSpPr>
          <p:nvPr/>
        </p:nvSpPr>
        <p:spPr bwMode="auto">
          <a:xfrm>
            <a:off x="1600200" y="3078163"/>
            <a:ext cx="51212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 oxi tan rất ít trong nước</a:t>
            </a:r>
            <a:endParaRPr lang="en-US" sz="32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TextBox 18"/>
          <p:cNvSpPr txBox="1">
            <a:spLocks noChangeArrowheads="1"/>
          </p:cNvSpPr>
          <p:nvPr/>
        </p:nvSpPr>
        <p:spPr bwMode="auto">
          <a:xfrm>
            <a:off x="147638" y="3733800"/>
            <a:ext cx="7997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Box 19"/>
          <p:cNvSpPr txBox="1">
            <a:spLocks noChangeArrowheads="1"/>
          </p:cNvSpPr>
          <p:nvPr/>
        </p:nvSpPr>
        <p:spPr bwMode="auto">
          <a:xfrm>
            <a:off x="1676400" y="4648200"/>
            <a:ext cx="5146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u="sng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6149" grpId="0"/>
      <p:bldP spid="61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6"/>
          <p:cNvSpPr txBox="1">
            <a:spLocks noChangeArrowheads="1"/>
          </p:cNvSpPr>
          <p:nvPr/>
        </p:nvSpPr>
        <p:spPr bwMode="auto">
          <a:xfrm>
            <a:off x="533400" y="4211638"/>
            <a:ext cx="248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>
                <a:latin typeface="Times New Roman" pitchFamily="18" charset="0"/>
                <a:cs typeface="Times New Roman" pitchFamily="18" charset="0"/>
              </a:rPr>
              <a:t>Kết luận:</a:t>
            </a:r>
          </a:p>
        </p:txBody>
      </p:sp>
      <p:sp>
        <p:nvSpPr>
          <p:cNvPr id="7171" name="TextBox 27"/>
          <p:cNvSpPr txBox="1">
            <a:spLocks noChangeArrowheads="1"/>
          </p:cNvSpPr>
          <p:nvPr/>
        </p:nvSpPr>
        <p:spPr bwMode="auto">
          <a:xfrm>
            <a:off x="242888" y="4846638"/>
            <a:ext cx="8620125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Khí oxi là chất khí không màu, không mùi, ít tan</a:t>
            </a:r>
          </a:p>
          <a:p>
            <a:r>
              <a:rPr lang="en-US" sz="32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trong nước, nặng hơn không khí. Oxi hóa lỏng ở</a:t>
            </a:r>
          </a:p>
          <a:p>
            <a:r>
              <a:rPr lang="en-US" sz="32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- 183</a:t>
            </a:r>
            <a:r>
              <a:rPr lang="en-US" sz="3200" b="1" baseline="300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C. Oxi lỏng có màu xanh nhạt</a:t>
            </a:r>
          </a:p>
        </p:txBody>
      </p:sp>
      <p:pic>
        <p:nvPicPr>
          <p:cNvPr id="10244" name="Picture 4" descr="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28600"/>
            <a:ext cx="5257800" cy="3552568"/>
          </a:xfrm>
          <a:prstGeom prst="rect">
            <a:avLst/>
          </a:prstGeom>
          <a:noFill/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019800" y="2895600"/>
            <a:ext cx="208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000099"/>
                </a:solidFill>
                <a:latin typeface="Times New Roman" pitchFamily="18" charset="0"/>
                <a:cs typeface="Arial" charset="0"/>
              </a:rPr>
              <a:t>Oxi lỏng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81000" y="381000"/>
            <a:ext cx="26670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3200" b="1" dirty="0" err="1">
                <a:latin typeface="Times New Roman" pitchFamily="18" charset="0"/>
                <a:cs typeface="Arial" charset="0"/>
              </a:rPr>
              <a:t>Quan</a:t>
            </a:r>
            <a:r>
              <a:rPr 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Arial" charset="0"/>
              </a:rPr>
              <a:t>sát</a:t>
            </a:r>
            <a:r>
              <a:rPr 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ống</a:t>
            </a:r>
            <a:r>
              <a:rPr lang="en-US" sz="3200" b="1" dirty="0">
                <a:latin typeface="Times New Roman" pitchFamily="18" charset="0"/>
              </a:rPr>
              <a:t> </a:t>
            </a:r>
          </a:p>
          <a:p>
            <a:pPr algn="just"/>
            <a:r>
              <a:rPr lang="en-US" sz="3200" b="1" dirty="0" err="1">
                <a:latin typeface="Times New Roman" pitchFamily="18" charset="0"/>
              </a:rPr>
              <a:t>nghiệm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đựng</a:t>
            </a:r>
            <a:endParaRPr lang="en-US" sz="3200" b="1" dirty="0">
              <a:latin typeface="Times New Roman" pitchFamily="18" charset="0"/>
            </a:endParaRPr>
          </a:p>
          <a:p>
            <a:pPr algn="just"/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oxi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lỏng</a:t>
            </a:r>
            <a:r>
              <a:rPr lang="en-US" sz="3200" b="1" dirty="0">
                <a:latin typeface="Times New Roman" pitchFamily="18" charset="0"/>
              </a:rPr>
              <a:t> </a:t>
            </a:r>
          </a:p>
          <a:p>
            <a:pPr algn="just"/>
            <a:r>
              <a:rPr lang="en-US" sz="3200" b="1" dirty="0">
                <a:latin typeface="Times New Roman" pitchFamily="18" charset="0"/>
              </a:rPr>
              <a:t>ở </a:t>
            </a:r>
            <a:r>
              <a:rPr lang="en-US" sz="3200" b="1" dirty="0" err="1">
                <a:latin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bên</a:t>
            </a:r>
            <a:endParaRPr lang="en-US" sz="3200" b="1" dirty="0">
              <a:latin typeface="Times New Roman" pitchFamily="18" charset="0"/>
            </a:endParaRPr>
          </a:p>
          <a:p>
            <a:pPr algn="just"/>
            <a:r>
              <a:rPr lang="en-US" sz="3200" b="1" dirty="0" err="1">
                <a:latin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nhận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xét</a:t>
            </a:r>
            <a:r>
              <a:rPr lang="en-US" sz="3200" b="1" dirty="0">
                <a:latin typeface="Times New Roman" pitchFamily="18" charset="0"/>
              </a:rPr>
              <a:t> </a:t>
            </a:r>
          </a:p>
          <a:p>
            <a:pPr algn="just"/>
            <a:r>
              <a:rPr lang="en-US" sz="3200" b="1" dirty="0" err="1">
                <a:latin typeface="Times New Roman" pitchFamily="18" charset="0"/>
              </a:rPr>
              <a:t>màu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sắc</a:t>
            </a:r>
            <a:r>
              <a:rPr lang="en-US" sz="3200" b="1" dirty="0">
                <a:latin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2" name="TextBox 26"/>
          <p:cNvSpPr txBox="1">
            <a:spLocks noChangeArrowheads="1"/>
          </p:cNvSpPr>
          <p:nvPr/>
        </p:nvSpPr>
        <p:spPr bwMode="auto">
          <a:xfrm>
            <a:off x="304800" y="3581400"/>
            <a:ext cx="490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endParaRPr lang="en-US" sz="3600" b="1" u="sng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/>
      <p:bldP spid="10245" grpId="0"/>
      <p:bldP spid="1024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II. TÍNH CHẤT HÓA HỌC:</a:t>
            </a:r>
          </a:p>
          <a:p>
            <a:pPr>
              <a:buFontTx/>
              <a:buNone/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u="sng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4.1 (SGK-82)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533400"/>
            <a:ext cx="8229600" cy="559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Hãy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biết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+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Tên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tham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Tên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+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kiện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PTHH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66788" y="1676400"/>
            <a:ext cx="54340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(S)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(O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aseline="-250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962400" y="2286000"/>
            <a:ext cx="396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sunfuzơ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(SO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aseline="-250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34000" y="2895600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2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90600" y="41910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FF3300"/>
                </a:solidFill>
              </a:rPr>
              <a:t>S</a:t>
            </a:r>
            <a:r>
              <a:rPr lang="en-US" sz="3200" baseline="-25000" dirty="0">
                <a:solidFill>
                  <a:srgbClr val="FF3300"/>
                </a:solidFill>
              </a:rPr>
              <a:t>(r)</a:t>
            </a:r>
            <a:r>
              <a:rPr lang="en-US" sz="3200" dirty="0">
                <a:solidFill>
                  <a:srgbClr val="FF3300"/>
                </a:solidFill>
              </a:rPr>
              <a:t>   +  O</a:t>
            </a:r>
            <a:r>
              <a:rPr lang="en-US" sz="3200" baseline="-25000" dirty="0">
                <a:solidFill>
                  <a:srgbClr val="FF3300"/>
                </a:solidFill>
              </a:rPr>
              <a:t>2 (k)   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3862388" y="4495800"/>
            <a:ext cx="1219200" cy="0"/>
          </a:xfrm>
          <a:prstGeom prst="line">
            <a:avLst/>
          </a:prstGeom>
          <a:noFill/>
          <a:ln w="9525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114800" y="3886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2400" dirty="0">
                <a:solidFill>
                  <a:srgbClr val="FF3300"/>
                </a:solidFill>
              </a:rPr>
              <a:t>t</a:t>
            </a:r>
            <a:r>
              <a:rPr lang="en-US" sz="2400" baseline="30000" dirty="0">
                <a:solidFill>
                  <a:srgbClr val="FF3300"/>
                </a:solidFill>
              </a:rPr>
              <a:t>0</a:t>
            </a:r>
            <a:r>
              <a:rPr lang="en-US" sz="3200" baseline="-25000" dirty="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257800" y="41910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FF3300"/>
                </a:solidFill>
              </a:rPr>
              <a:t>SO</a:t>
            </a:r>
            <a:r>
              <a:rPr lang="en-US" sz="3200" baseline="-25000" dirty="0">
                <a:solidFill>
                  <a:srgbClr val="FF3300"/>
                </a:solidFill>
              </a:rPr>
              <a:t>2 (k)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photpho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4.2 (SGK-82)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943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b="1" u="sng"/>
              <a:t>Hình 4.2:</a:t>
            </a:r>
            <a:r>
              <a:rPr lang="en-US" b="1"/>
              <a:t> Photpho cháy trong khí oxi</a:t>
            </a:r>
          </a:p>
        </p:txBody>
      </p:sp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990600" y="1676400"/>
            <a:ext cx="6781800" cy="4800600"/>
            <a:chOff x="1800" y="1440"/>
            <a:chExt cx="6660" cy="4500"/>
          </a:xfrm>
        </p:grpSpPr>
        <p:sp>
          <p:nvSpPr>
            <p:cNvPr id="17412" name="AutoShape 4"/>
            <p:cNvSpPr>
              <a:spLocks noChangeAspect="1" noChangeArrowheads="1"/>
            </p:cNvSpPr>
            <p:nvPr/>
          </p:nvSpPr>
          <p:spPr bwMode="auto">
            <a:xfrm>
              <a:off x="1800" y="1440"/>
              <a:ext cx="6660" cy="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3" name="Line 5"/>
            <p:cNvSpPr>
              <a:spLocks noChangeShapeType="1"/>
            </p:cNvSpPr>
            <p:nvPr/>
          </p:nvSpPr>
          <p:spPr bwMode="auto">
            <a:xfrm flipH="1">
              <a:off x="3060" y="2700"/>
              <a:ext cx="540" cy="3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Line 6"/>
            <p:cNvSpPr>
              <a:spLocks noChangeShapeType="1"/>
            </p:cNvSpPr>
            <p:nvPr/>
          </p:nvSpPr>
          <p:spPr bwMode="auto">
            <a:xfrm flipH="1" flipV="1">
              <a:off x="4500" y="2701"/>
              <a:ext cx="54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3060" y="3061"/>
              <a:ext cx="1" cy="23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>
              <a:off x="5040" y="3060"/>
              <a:ext cx="1" cy="2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3060" y="5400"/>
              <a:ext cx="19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 flipH="1">
              <a:off x="4500" y="2160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Line 11"/>
            <p:cNvSpPr>
              <a:spLocks noChangeShapeType="1"/>
            </p:cNvSpPr>
            <p:nvPr/>
          </p:nvSpPr>
          <p:spPr bwMode="auto">
            <a:xfrm>
              <a:off x="3600" y="1980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Line 12"/>
            <p:cNvSpPr>
              <a:spLocks noChangeShapeType="1"/>
            </p:cNvSpPr>
            <p:nvPr/>
          </p:nvSpPr>
          <p:spPr bwMode="auto">
            <a:xfrm>
              <a:off x="3600" y="1980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Line 13"/>
            <p:cNvSpPr>
              <a:spLocks noChangeShapeType="1"/>
            </p:cNvSpPr>
            <p:nvPr/>
          </p:nvSpPr>
          <p:spPr bwMode="auto">
            <a:xfrm>
              <a:off x="4140" y="1545"/>
              <a:ext cx="1" cy="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Oval 14"/>
            <p:cNvSpPr>
              <a:spLocks noChangeArrowheads="1"/>
            </p:cNvSpPr>
            <p:nvPr/>
          </p:nvSpPr>
          <p:spPr bwMode="auto">
            <a:xfrm>
              <a:off x="3780" y="4230"/>
              <a:ext cx="360" cy="18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AutoShape 15"/>
            <p:cNvSpPr>
              <a:spLocks noChangeArrowheads="1"/>
            </p:cNvSpPr>
            <p:nvPr/>
          </p:nvSpPr>
          <p:spPr bwMode="auto">
            <a:xfrm>
              <a:off x="3780" y="3780"/>
              <a:ext cx="180" cy="480"/>
            </a:xfrm>
            <a:prstGeom prst="wedgeEllipseCallout">
              <a:avLst>
                <a:gd name="adj1" fmla="val -10556"/>
                <a:gd name="adj2" fmla="val 16875"/>
              </a:avLst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AutoShape 16"/>
            <p:cNvSpPr>
              <a:spLocks noChangeArrowheads="1"/>
            </p:cNvSpPr>
            <p:nvPr/>
          </p:nvSpPr>
          <p:spPr bwMode="auto">
            <a:xfrm>
              <a:off x="3900" y="3780"/>
              <a:ext cx="240" cy="525"/>
            </a:xfrm>
            <a:prstGeom prst="wedgeEllipseCallout">
              <a:avLst>
                <a:gd name="adj1" fmla="val -20417"/>
                <a:gd name="adj2" fmla="val 19713"/>
              </a:avLst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Line 17"/>
            <p:cNvSpPr>
              <a:spLocks noChangeShapeType="1"/>
            </p:cNvSpPr>
            <p:nvPr/>
          </p:nvSpPr>
          <p:spPr bwMode="auto">
            <a:xfrm>
              <a:off x="3960" y="3960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>
              <a:off x="3960" y="4320"/>
              <a:ext cx="21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flipH="1">
              <a:off x="3600" y="2160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>
              <a:off x="4680" y="3060"/>
              <a:ext cx="12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>
              <a:off x="5760" y="2700"/>
              <a:ext cx="2700" cy="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200">
                <a:solidFill>
                  <a:srgbClr val="FF3300"/>
                </a:solidFill>
              </a:endParaRPr>
            </a:p>
            <a:p>
              <a:pPr algn="ctr"/>
              <a:r>
                <a:rPr lang="en-US" sz="2400">
                  <a:solidFill>
                    <a:srgbClr val="FF3300"/>
                  </a:solidFill>
                </a:rPr>
                <a:t> Lọ thuỷ tinh đựng</a:t>
              </a:r>
              <a:r>
                <a:rPr lang="en-US" sz="2400" baseline="-25000">
                  <a:solidFill>
                    <a:srgbClr val="FF3300"/>
                  </a:solidFill>
                </a:rPr>
                <a:t> </a:t>
              </a:r>
              <a:r>
                <a:rPr lang="en-US" sz="2400">
                  <a:solidFill>
                    <a:srgbClr val="FF0000"/>
                  </a:solidFill>
                </a:rPr>
                <a:t>khí oxi</a:t>
              </a:r>
              <a:endParaRPr lang="en-US" sz="2400"/>
            </a:p>
          </p:txBody>
        </p:sp>
        <p:sp>
          <p:nvSpPr>
            <p:cNvPr id="17430" name="Text Box 22"/>
            <p:cNvSpPr txBox="1">
              <a:spLocks noChangeArrowheads="1"/>
            </p:cNvSpPr>
            <p:nvPr/>
          </p:nvSpPr>
          <p:spPr bwMode="auto">
            <a:xfrm>
              <a:off x="5940" y="3960"/>
              <a:ext cx="2340" cy="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200">
                <a:solidFill>
                  <a:srgbClr val="FF3300"/>
                </a:solidFill>
              </a:endParaRPr>
            </a:p>
            <a:p>
              <a:pPr algn="ctr"/>
              <a:r>
                <a:rPr lang="en-US" sz="2400">
                  <a:solidFill>
                    <a:srgbClr val="FF3300"/>
                  </a:solidFill>
                </a:rPr>
                <a:t>Muỗng sắt chứa photpho</a:t>
              </a:r>
              <a:endParaRPr lang="en-US"/>
            </a:p>
          </p:txBody>
        </p:sp>
      </p:grpSp>
      <p:sp>
        <p:nvSpPr>
          <p:cNvPr id="17431" name="AutoShape 23"/>
          <p:cNvSpPr>
            <a:spLocks noChangeArrowheads="1"/>
          </p:cNvSpPr>
          <p:nvPr/>
        </p:nvSpPr>
        <p:spPr bwMode="auto">
          <a:xfrm rot="8711490">
            <a:off x="2209800" y="3276600"/>
            <a:ext cx="1143000" cy="1066800"/>
          </a:xfrm>
          <a:prstGeom prst="cloudCallout">
            <a:avLst>
              <a:gd name="adj1" fmla="val -12523"/>
              <a:gd name="adj2" fmla="val 778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1828800" y="3733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990600" y="3505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P</a:t>
            </a:r>
            <a:r>
              <a:rPr lang="en-US" sz="2400" baseline="-25000">
                <a:solidFill>
                  <a:srgbClr val="FF3300"/>
                </a:solidFill>
              </a:rPr>
              <a:t>2</a:t>
            </a:r>
            <a:r>
              <a:rPr lang="en-US" sz="2400">
                <a:solidFill>
                  <a:srgbClr val="FF3300"/>
                </a:solidFill>
              </a:rPr>
              <a:t>O</a:t>
            </a:r>
            <a:r>
              <a:rPr lang="en-US" sz="2400" baseline="-25000">
                <a:solidFill>
                  <a:srgbClr val="FF3300"/>
                </a:solidFill>
              </a:rPr>
              <a:t>5</a:t>
            </a:r>
            <a:endParaRPr lang="en-US" sz="24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ứng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PTHH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066800" y="4876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966788" y="1676400"/>
            <a:ext cx="54340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Photpho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(P)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(O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aseline="-250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657600" y="2286000"/>
            <a:ext cx="510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điphotpho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pentaoxit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(P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334000" y="2895600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: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2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990600" y="41910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 </a:t>
            </a:r>
            <a:r>
              <a:rPr lang="en-US" sz="3200">
                <a:solidFill>
                  <a:srgbClr val="FF3300"/>
                </a:solidFill>
              </a:rPr>
              <a:t>4 P</a:t>
            </a:r>
            <a:r>
              <a:rPr lang="en-US" sz="3200" baseline="-25000">
                <a:solidFill>
                  <a:srgbClr val="FF3300"/>
                </a:solidFill>
              </a:rPr>
              <a:t>(r) </a:t>
            </a:r>
            <a:r>
              <a:rPr lang="en-US" sz="3200">
                <a:solidFill>
                  <a:srgbClr val="FF3300"/>
                </a:solidFill>
              </a:rPr>
              <a:t>  +  5 O</a:t>
            </a:r>
            <a:r>
              <a:rPr lang="en-US" sz="3200" baseline="-25000">
                <a:solidFill>
                  <a:srgbClr val="FF3300"/>
                </a:solidFill>
              </a:rPr>
              <a:t>2 (k) 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4114800" y="4495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638800" y="41910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</a:rPr>
              <a:t>2 P</a:t>
            </a:r>
            <a:r>
              <a:rPr lang="en-US" sz="3200" baseline="-25000" dirty="0">
                <a:solidFill>
                  <a:srgbClr val="FF3300"/>
                </a:solidFill>
              </a:rPr>
              <a:t>2</a:t>
            </a:r>
            <a:r>
              <a:rPr lang="en-US" sz="3200" dirty="0">
                <a:solidFill>
                  <a:srgbClr val="FF3300"/>
                </a:solidFill>
              </a:rPr>
              <a:t>O</a:t>
            </a:r>
            <a:r>
              <a:rPr lang="en-US" sz="3200" baseline="-25000" dirty="0">
                <a:solidFill>
                  <a:srgbClr val="FF3300"/>
                </a:solidFill>
              </a:rPr>
              <a:t>5 (r) 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4495800" y="3886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 </a:t>
            </a:r>
            <a:r>
              <a:rPr lang="en-US" sz="2400">
                <a:solidFill>
                  <a:srgbClr val="FF3300"/>
                </a:solidFill>
              </a:rPr>
              <a:t>t</a:t>
            </a:r>
            <a:r>
              <a:rPr lang="en-US" sz="2400" baseline="30000">
                <a:solidFill>
                  <a:srgbClr val="FF3300"/>
                </a:solidFill>
              </a:rPr>
              <a:t>0</a:t>
            </a:r>
            <a:r>
              <a:rPr lang="en-US" sz="3200" baseline="-25000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 animBg="1"/>
      <p:bldP spid="20489" grpId="0"/>
      <p:bldP spid="2049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727</Words>
  <Application>Microsoft Office PowerPoint</Application>
  <PresentationFormat>On-screen Show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Hướng dẫn về nhà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2016-12-27T20:33:20Z</dcterms:created>
  <dcterms:modified xsi:type="dcterms:W3CDTF">2016-12-27T21:19:57Z</dcterms:modified>
</cp:coreProperties>
</file>