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351" r:id="rId2"/>
    <p:sldId id="361" r:id="rId3"/>
    <p:sldId id="362" r:id="rId4"/>
    <p:sldId id="348" r:id="rId5"/>
    <p:sldId id="333" r:id="rId6"/>
    <p:sldId id="338" r:id="rId7"/>
    <p:sldId id="336" r:id="rId8"/>
    <p:sldId id="287" r:id="rId9"/>
    <p:sldId id="337" r:id="rId10"/>
    <p:sldId id="340" r:id="rId11"/>
    <p:sldId id="342" r:id="rId12"/>
    <p:sldId id="347" r:id="rId13"/>
    <p:sldId id="344" r:id="rId14"/>
    <p:sldId id="352" r:id="rId15"/>
    <p:sldId id="355" r:id="rId16"/>
    <p:sldId id="356" r:id="rId17"/>
    <p:sldId id="346" r:id="rId18"/>
    <p:sldId id="324" r:id="rId19"/>
  </p:sldIdLst>
  <p:sldSz cx="14630400" cy="8229600"/>
  <p:notesSz cx="6858000" cy="9144000"/>
  <p:embeddedFontLst>
    <p:embeddedFont>
      <p:font typeface=".VnTime" panose="020B7200000000000000" pitchFamily="34" charset="0"/>
      <p:regular r:id="rId21"/>
      <p:bold r:id="rId22"/>
      <p:italic r:id="rId23"/>
      <p:boldItalic r:id="rId24"/>
    </p:embeddedFont>
    <p:embeddedFont>
      <p:font typeface=".VnTimeH" panose="020B7200000000000000" pitchFamily="34" charset="0"/>
      <p:regular r:id="rId25"/>
      <p:bold r:id="rId26"/>
      <p:italic r:id="rId27"/>
      <p:boldItalic r:id="rId28"/>
    </p:embeddedFont>
    <p:embeddedFont>
      <p:font typeface="Verdana" panose="020B060403050404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.VnTime" pitchFamily="34" charset="0"/>
        <a:ea typeface="+mn-ea"/>
        <a:cs typeface="+mn-cs"/>
      </a:defRPr>
    </a:lvl1pPr>
    <a:lvl2pPr marL="65311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.VnTime" pitchFamily="34" charset="0"/>
        <a:ea typeface="+mn-ea"/>
        <a:cs typeface="+mn-cs"/>
      </a:defRPr>
    </a:lvl2pPr>
    <a:lvl3pPr marL="130622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.VnTime" pitchFamily="34" charset="0"/>
        <a:ea typeface="+mn-ea"/>
        <a:cs typeface="+mn-cs"/>
      </a:defRPr>
    </a:lvl3pPr>
    <a:lvl4pPr marL="1959331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.VnTime" pitchFamily="34" charset="0"/>
        <a:ea typeface="+mn-ea"/>
        <a:cs typeface="+mn-cs"/>
      </a:defRPr>
    </a:lvl4pPr>
    <a:lvl5pPr marL="2612441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.VnTime" pitchFamily="34" charset="0"/>
        <a:ea typeface="+mn-ea"/>
        <a:cs typeface="+mn-cs"/>
      </a:defRPr>
    </a:lvl5pPr>
    <a:lvl6pPr marL="3265551" algn="l" defTabSz="1306220" rtl="0" eaLnBrk="1" latinLnBrk="0" hangingPunct="1">
      <a:defRPr sz="4000" kern="1200">
        <a:solidFill>
          <a:schemeClr val="tx1"/>
        </a:solidFill>
        <a:latin typeface=".VnTime" pitchFamily="34" charset="0"/>
        <a:ea typeface="+mn-ea"/>
        <a:cs typeface="+mn-cs"/>
      </a:defRPr>
    </a:lvl6pPr>
    <a:lvl7pPr marL="3918661" algn="l" defTabSz="1306220" rtl="0" eaLnBrk="1" latinLnBrk="0" hangingPunct="1">
      <a:defRPr sz="4000" kern="1200">
        <a:solidFill>
          <a:schemeClr val="tx1"/>
        </a:solidFill>
        <a:latin typeface=".VnTime" pitchFamily="34" charset="0"/>
        <a:ea typeface="+mn-ea"/>
        <a:cs typeface="+mn-cs"/>
      </a:defRPr>
    </a:lvl7pPr>
    <a:lvl8pPr marL="4571771" algn="l" defTabSz="1306220" rtl="0" eaLnBrk="1" latinLnBrk="0" hangingPunct="1">
      <a:defRPr sz="4000" kern="1200">
        <a:solidFill>
          <a:schemeClr val="tx1"/>
        </a:solidFill>
        <a:latin typeface=".VnTime" pitchFamily="34" charset="0"/>
        <a:ea typeface="+mn-ea"/>
        <a:cs typeface="+mn-cs"/>
      </a:defRPr>
    </a:lvl8pPr>
    <a:lvl9pPr marL="5224882" algn="l" defTabSz="1306220" rtl="0" eaLnBrk="1" latinLnBrk="0" hangingPunct="1">
      <a:defRPr sz="4000" kern="1200">
        <a:solidFill>
          <a:schemeClr val="tx1"/>
        </a:solidFill>
        <a:latin typeface=".VnTime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CC"/>
    <a:srgbClr val="CC00FF"/>
    <a:srgbClr val="A50021"/>
    <a:srgbClr val="3333CC"/>
    <a:srgbClr val="CCFFFF"/>
    <a:srgbClr val="000066"/>
    <a:srgbClr val="6600CC"/>
    <a:srgbClr val="CC00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282" y="180"/>
      </p:cViewPr>
      <p:guideLst>
        <p:guide orient="horz" pos="2592"/>
        <p:guide pos="460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11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1356C1C3-4C0F-4114-8A6C-BFC8BC24D5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4951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1pPr>
    <a:lvl2pPr marL="653110" algn="l" rtl="0" fontAlgn="base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2pPr>
    <a:lvl3pPr marL="1306220" algn="l" rtl="0" fontAlgn="base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3pPr>
    <a:lvl4pPr marL="1959331" algn="l" rtl="0" fontAlgn="base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4pPr>
    <a:lvl5pPr marL="2612441" algn="l" rtl="0" fontAlgn="base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176403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/>
            </a:lvl1pPr>
            <a:lvl2pPr marL="653110" indent="0" algn="ctr">
              <a:buNone/>
              <a:defRPr/>
            </a:lvl2pPr>
            <a:lvl3pPr marL="1306220" indent="0" algn="ctr">
              <a:buNone/>
              <a:defRPr/>
            </a:lvl3pPr>
            <a:lvl4pPr marL="1959331" indent="0" algn="ctr">
              <a:buNone/>
              <a:defRPr/>
            </a:lvl4pPr>
            <a:lvl5pPr marL="2612441" indent="0" algn="ctr">
              <a:buNone/>
              <a:defRPr/>
            </a:lvl5pPr>
            <a:lvl6pPr marL="3265551" indent="0" algn="ctr">
              <a:buNone/>
              <a:defRPr/>
            </a:lvl6pPr>
            <a:lvl7pPr marL="3918661" indent="0" algn="ctr">
              <a:buNone/>
              <a:defRPr/>
            </a:lvl7pPr>
            <a:lvl8pPr marL="4571771" indent="0" algn="ctr">
              <a:buNone/>
              <a:defRPr/>
            </a:lvl8pPr>
            <a:lvl9pPr marL="5224882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A0048-1C5E-4505-8A47-D7A3363B20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A224D-838B-47F4-A112-07511234DD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1F3792-5A54-48DA-A687-486B891543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31520" y="329566"/>
            <a:ext cx="13167360" cy="702183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9AE0F-9D9A-474B-A3F4-EC6001998C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9ADF4-5C6E-4F63-9E53-45FECACD6F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155701" y="5288281"/>
            <a:ext cx="12435840" cy="163449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900"/>
            </a:lvl1pPr>
            <a:lvl2pPr marL="653110" indent="0">
              <a:buNone/>
              <a:defRPr sz="2600"/>
            </a:lvl2pPr>
            <a:lvl3pPr marL="1306220" indent="0">
              <a:buNone/>
              <a:defRPr sz="2300"/>
            </a:lvl3pPr>
            <a:lvl4pPr marL="1959331" indent="0">
              <a:buNone/>
              <a:defRPr sz="2000"/>
            </a:lvl4pPr>
            <a:lvl5pPr marL="2612441" indent="0">
              <a:buNone/>
              <a:defRPr sz="2000"/>
            </a:lvl5pPr>
            <a:lvl6pPr marL="3265551" indent="0">
              <a:buNone/>
              <a:defRPr sz="2000"/>
            </a:lvl6pPr>
            <a:lvl7pPr marL="3918661" indent="0">
              <a:buNone/>
              <a:defRPr sz="2000"/>
            </a:lvl7pPr>
            <a:lvl8pPr marL="4571771" indent="0">
              <a:buNone/>
              <a:defRPr sz="2000"/>
            </a:lvl8pPr>
            <a:lvl9pPr marL="5224882" indent="0">
              <a:buNone/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A56C96-1F78-4C3F-B09C-DD1103269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6F1AF-5DCB-4C97-8D61-ECCF8838FD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Nơi giữ chỗ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Nơi giữ chỗ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Nơi giữ chỗ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D3FAC7-92F6-4DFA-8D05-A43B976CEB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Nơi giữ chỗ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Nơi giữ chỗ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CB692-D8D5-433E-A4DB-82D782F497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9C582-F0B7-41FD-ADF3-22B86353CD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731521" y="1722120"/>
            <a:ext cx="4813301" cy="5629276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53E9B4-B0D9-4408-8B69-B565D1F164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A9168-E53C-4646-82EA-5B431FFC87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1520" y="329566"/>
            <a:ext cx="1316736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520" y="1920240"/>
            <a:ext cx="13167360" cy="5431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31520" y="7494270"/>
            <a:ext cx="341376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0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8720" y="7494270"/>
            <a:ext cx="463296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0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120" y="7494270"/>
            <a:ext cx="341376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000">
                <a:latin typeface="+mn-lt"/>
              </a:defRPr>
            </a:lvl1pPr>
          </a:lstStyle>
          <a:p>
            <a:fld id="{95B19183-618A-423D-B95B-D9478F65F6D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5pPr>
      <a:lvl6pPr marL="65311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6pPr>
      <a:lvl7pPr marL="130622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7pPr>
      <a:lvl8pPr marL="1959331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8pPr>
      <a:lvl9pPr marL="2612441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9pPr>
    </p:titleStyle>
    <p:bodyStyle>
      <a:lvl1pPr marL="489833" indent="-489833" algn="l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2776" indent="-326555" algn="l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5886" indent="-326555" algn="l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996" indent="-32655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592106" indent="-32655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4245216" indent="-32655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898327" indent="-32655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5551437" indent="-32655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18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3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33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7.bin"/><Relationship Id="rId10" Type="http://schemas.openxmlformats.org/officeDocument/2006/relationships/oleObject" Target="../embeddings/oleObject20.bin"/><Relationship Id="rId4" Type="http://schemas.openxmlformats.org/officeDocument/2006/relationships/image" Target="../media/image18.wmf"/><Relationship Id="rId9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40" name="Rectangle 48"/>
          <p:cNvSpPr>
            <a:spLocks noChangeArrowheads="1"/>
          </p:cNvSpPr>
          <p:nvPr/>
        </p:nvSpPr>
        <p:spPr bwMode="auto">
          <a:xfrm rot="-5400000">
            <a:off x="7345680" y="-6004560"/>
            <a:ext cx="182880" cy="1438656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sp>
        <p:nvSpPr>
          <p:cNvPr id="2058" name="Rectangle 49"/>
          <p:cNvSpPr>
            <a:spLocks noChangeArrowheads="1"/>
          </p:cNvSpPr>
          <p:nvPr/>
        </p:nvSpPr>
        <p:spPr bwMode="auto">
          <a:xfrm>
            <a:off x="0" y="0"/>
            <a:ext cx="243840" cy="822960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sp>
        <p:nvSpPr>
          <p:cNvPr id="2059" name="Rectangle 50"/>
          <p:cNvSpPr>
            <a:spLocks noChangeArrowheads="1"/>
          </p:cNvSpPr>
          <p:nvPr/>
        </p:nvSpPr>
        <p:spPr bwMode="auto">
          <a:xfrm>
            <a:off x="14508480" y="0"/>
            <a:ext cx="243840" cy="822960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sp>
        <p:nvSpPr>
          <p:cNvPr id="2060" name="Rectangle 51"/>
          <p:cNvSpPr>
            <a:spLocks noChangeArrowheads="1"/>
          </p:cNvSpPr>
          <p:nvPr/>
        </p:nvSpPr>
        <p:spPr bwMode="auto">
          <a:xfrm rot="-5400000">
            <a:off x="7223760" y="-7223760"/>
            <a:ext cx="182880" cy="1463040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sp>
        <p:nvSpPr>
          <p:cNvPr id="2061" name="Rectangle 52"/>
          <p:cNvSpPr>
            <a:spLocks noChangeArrowheads="1"/>
          </p:cNvSpPr>
          <p:nvPr/>
        </p:nvSpPr>
        <p:spPr bwMode="auto">
          <a:xfrm rot="-5400000">
            <a:off x="7345680" y="914400"/>
            <a:ext cx="182880" cy="1463040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33400" y="2195060"/>
            <a:ext cx="11887200" cy="6243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1. A </a:t>
            </a:r>
            <a:r>
              <a:rPr lang="en-US" sz="3200" b="1" dirty="0" err="1" smtClean="0">
                <a:solidFill>
                  <a:srgbClr val="3333CC"/>
                </a:solidFill>
                <a:latin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3333CC"/>
                </a:solidFill>
                <a:latin typeface="Times New Roman" pitchFamily="18" charset="0"/>
              </a:rPr>
              <a:t>tập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3333CC"/>
                </a:solidFill>
                <a:latin typeface="Times New Roman" pitchFamily="18" charset="0"/>
              </a:rPr>
              <a:t>hợp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3333CC"/>
                </a:solidFill>
                <a:latin typeface="Times New Roman" pitchFamily="18" charset="0"/>
              </a:rPr>
              <a:t>các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3333CC"/>
                </a:solidFill>
                <a:latin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3333CC"/>
                </a:solidFill>
                <a:latin typeface="Times New Roman" pitchFamily="18" charset="0"/>
              </a:rPr>
              <a:t>nhỏ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3333CC"/>
                </a:solidFill>
                <a:latin typeface="Times New Roman" pitchFamily="18" charset="0"/>
              </a:rPr>
              <a:t>hơn</a:t>
            </a:r>
            <a:r>
              <a:rPr lang="en-US" sz="3200" b="1" dirty="0" smtClean="0">
                <a:solidFill>
                  <a:srgbClr val="3333CC"/>
                </a:solidFill>
                <a:latin typeface="Times New Roman" pitchFamily="18" charset="0"/>
              </a:rPr>
              <a:t> 3</a:t>
            </a:r>
            <a:endParaRPr lang="en-US" sz="3200" b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09600" y="2927026"/>
            <a:ext cx="3733800" cy="5781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900" b="1" dirty="0" smtClean="0">
                <a:latin typeface="Times New Roman" pitchFamily="18" charset="0"/>
              </a:rPr>
              <a:t>a) A = { x | x &lt; 3 }</a:t>
            </a:r>
            <a:endParaRPr lang="en-US" sz="2900" b="1" dirty="0">
              <a:latin typeface="Times New Roman" pitchFamily="18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33400" y="5334000"/>
            <a:ext cx="13792200" cy="6243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>
                <a:solidFill>
                  <a:srgbClr val="2B08FC"/>
                </a:solidFill>
                <a:latin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. Cho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hai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dương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a, b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a &lt; b.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Cách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biểu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diễn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trên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đúng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trên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trục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: </a:t>
            </a:r>
            <a:endParaRPr lang="en-US" sz="3200" b="1" dirty="0">
              <a:solidFill>
                <a:srgbClr val="FF1705"/>
              </a:solidFill>
              <a:latin typeface="Times New Roman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33400" y="3810000"/>
            <a:ext cx="13411200" cy="6243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a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lớn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hơn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5,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khi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biểu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diễn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trên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trục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B08FC"/>
                </a:solidFill>
                <a:latin typeface="Times New Roman" pitchFamily="18" charset="0"/>
              </a:rPr>
              <a:t>thì</a:t>
            </a:r>
            <a:r>
              <a:rPr lang="en-US" sz="3200" b="1" dirty="0" smtClean="0">
                <a:solidFill>
                  <a:srgbClr val="2B08FC"/>
                </a:solidFill>
                <a:latin typeface="Times New Roman" pitchFamily="18" charset="0"/>
              </a:rPr>
              <a:t>:</a:t>
            </a:r>
            <a:endParaRPr lang="en-US" sz="3200" b="1" dirty="0">
              <a:solidFill>
                <a:srgbClr val="FF1705"/>
              </a:solidFill>
              <a:latin typeface="Times New Roman" pitchFamily="18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09600" y="4572000"/>
            <a:ext cx="4724400" cy="5781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900" b="1" dirty="0" smtClean="0">
                <a:latin typeface="Times New Roman" pitchFamily="18" charset="0"/>
              </a:rPr>
              <a:t>a) a </a:t>
            </a:r>
            <a:r>
              <a:rPr lang="en-US" sz="2900" b="1" dirty="0" err="1" smtClean="0">
                <a:latin typeface="Times New Roman" pitchFamily="18" charset="0"/>
              </a:rPr>
              <a:t>nằm</a:t>
            </a:r>
            <a:r>
              <a:rPr lang="en-US" sz="2900" b="1" dirty="0" smtClean="0">
                <a:latin typeface="Times New Roman" pitchFamily="18" charset="0"/>
              </a:rPr>
              <a:t> </a:t>
            </a:r>
            <a:r>
              <a:rPr lang="en-US" sz="2900" b="1" dirty="0" err="1" smtClean="0">
                <a:latin typeface="Times New Roman" pitchFamily="18" charset="0"/>
              </a:rPr>
              <a:t>bên</a:t>
            </a:r>
            <a:r>
              <a:rPr lang="en-US" sz="2900" b="1" dirty="0" smtClean="0">
                <a:latin typeface="Times New Roman" pitchFamily="18" charset="0"/>
              </a:rPr>
              <a:t> </a:t>
            </a:r>
            <a:r>
              <a:rPr lang="en-US" sz="2900" b="1" dirty="0" err="1" smtClean="0">
                <a:latin typeface="Times New Roman" pitchFamily="18" charset="0"/>
              </a:rPr>
              <a:t>trái</a:t>
            </a:r>
            <a:r>
              <a:rPr lang="en-US" sz="2900" b="1" dirty="0" smtClean="0">
                <a:latin typeface="Times New Roman" pitchFamily="18" charset="0"/>
              </a:rPr>
              <a:t> so </a:t>
            </a:r>
            <a:r>
              <a:rPr lang="en-US" sz="2900" b="1" dirty="0" err="1" smtClean="0">
                <a:latin typeface="Times New Roman" pitchFamily="18" charset="0"/>
              </a:rPr>
              <a:t>với</a:t>
            </a:r>
            <a:r>
              <a:rPr lang="en-US" sz="2900" b="1" dirty="0" smtClean="0">
                <a:latin typeface="Times New Roman" pitchFamily="18" charset="0"/>
              </a:rPr>
              <a:t> 5</a:t>
            </a:r>
            <a:endParaRPr lang="en-US" sz="2900" b="1" dirty="0">
              <a:latin typeface="Times New Roman" pitchFamily="18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533400" y="1371600"/>
            <a:ext cx="12192000" cy="7474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</a:rPr>
              <a:t>Hãy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</a:rPr>
              <a:t>chọn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</a:rPr>
              <a:t>đáp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</a:rPr>
              <a:t>án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</a:rPr>
              <a:t>mà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</a:rPr>
              <a:t>em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</a:rPr>
              <a:t>cho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</a:rPr>
              <a:t>là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</a:rPr>
              <a:t>đúng</a:t>
            </a:r>
            <a:endParaRPr lang="en-US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21" name="WordArt 4" descr="Water lilies"/>
          <p:cNvSpPr>
            <a:spLocks noChangeArrowheads="1" noChangeShapeType="1" noTextEdit="1"/>
          </p:cNvSpPr>
          <p:nvPr/>
        </p:nvSpPr>
        <p:spPr bwMode="auto">
          <a:xfrm>
            <a:off x="228600" y="172616"/>
            <a:ext cx="14173199" cy="902477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A5002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KIỂM TRA BÀI CŨ</a:t>
            </a: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6172200" y="2960276"/>
            <a:ext cx="3733800" cy="5781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900" b="1" dirty="0">
                <a:latin typeface="Times New Roman" pitchFamily="18" charset="0"/>
              </a:rPr>
              <a:t>b</a:t>
            </a:r>
            <a:r>
              <a:rPr lang="en-US" sz="2900" b="1" dirty="0" smtClean="0">
                <a:latin typeface="Times New Roman" pitchFamily="18" charset="0"/>
              </a:rPr>
              <a:t>) A = { x  | x &gt; 3 }</a:t>
            </a:r>
            <a:endParaRPr lang="en-US" sz="2900" b="1" dirty="0">
              <a:latin typeface="Times New Roman" pitchFamily="18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6172200" y="4572000"/>
            <a:ext cx="4724400" cy="5781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900" b="1" dirty="0">
                <a:latin typeface="Times New Roman" pitchFamily="18" charset="0"/>
              </a:rPr>
              <a:t>b</a:t>
            </a:r>
            <a:r>
              <a:rPr lang="en-US" sz="2900" b="1" dirty="0" smtClean="0">
                <a:latin typeface="Times New Roman" pitchFamily="18" charset="0"/>
              </a:rPr>
              <a:t>) a </a:t>
            </a:r>
            <a:r>
              <a:rPr lang="en-US" sz="2900" b="1" dirty="0" err="1" smtClean="0">
                <a:latin typeface="Times New Roman" pitchFamily="18" charset="0"/>
              </a:rPr>
              <a:t>nằm</a:t>
            </a:r>
            <a:r>
              <a:rPr lang="en-US" sz="2900" b="1" dirty="0" smtClean="0">
                <a:latin typeface="Times New Roman" pitchFamily="18" charset="0"/>
              </a:rPr>
              <a:t> </a:t>
            </a:r>
            <a:r>
              <a:rPr lang="en-US" sz="2900" b="1" dirty="0" err="1" smtClean="0">
                <a:latin typeface="Times New Roman" pitchFamily="18" charset="0"/>
              </a:rPr>
              <a:t>bên</a:t>
            </a:r>
            <a:r>
              <a:rPr lang="en-US" sz="2900" b="1" dirty="0" smtClean="0">
                <a:latin typeface="Times New Roman" pitchFamily="18" charset="0"/>
              </a:rPr>
              <a:t> </a:t>
            </a:r>
            <a:r>
              <a:rPr lang="en-US" sz="2900" b="1" dirty="0" err="1" smtClean="0">
                <a:latin typeface="Times New Roman" pitchFamily="18" charset="0"/>
              </a:rPr>
              <a:t>phải</a:t>
            </a:r>
            <a:r>
              <a:rPr lang="en-US" sz="2900" b="1" dirty="0" smtClean="0">
                <a:latin typeface="Times New Roman" pitchFamily="18" charset="0"/>
              </a:rPr>
              <a:t> so </a:t>
            </a:r>
            <a:r>
              <a:rPr lang="en-US" sz="2900" b="1" dirty="0" err="1" smtClean="0">
                <a:latin typeface="Times New Roman" pitchFamily="18" charset="0"/>
              </a:rPr>
              <a:t>với</a:t>
            </a:r>
            <a:r>
              <a:rPr lang="en-US" sz="2900" b="1" dirty="0" smtClean="0">
                <a:latin typeface="Times New Roman" pitchFamily="18" charset="0"/>
              </a:rPr>
              <a:t> 5</a:t>
            </a:r>
            <a:endParaRPr lang="en-US" sz="2900" b="1" dirty="0">
              <a:latin typeface="Times New Roman" pitchFamily="18" charset="0"/>
            </a:endParaRPr>
          </a:p>
        </p:txBody>
      </p:sp>
      <p:pic>
        <p:nvPicPr>
          <p:cNvPr id="1802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019800"/>
            <a:ext cx="4724401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02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6096000"/>
            <a:ext cx="4876800" cy="178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685800" y="6477000"/>
            <a:ext cx="762000" cy="6243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 smtClean="0">
                <a:latin typeface="Times New Roman" pitchFamily="18" charset="0"/>
              </a:rPr>
              <a:t>a)</a:t>
            </a:r>
            <a:endParaRPr lang="en-US" sz="3200" b="1" dirty="0">
              <a:latin typeface="Times New Roman" pitchFamily="18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6248400" y="6553200"/>
            <a:ext cx="762000" cy="6243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>
                <a:latin typeface="Times New Roman" pitchFamily="18" charset="0"/>
              </a:rPr>
              <a:t>b</a:t>
            </a:r>
            <a:r>
              <a:rPr lang="en-US" sz="3200" b="1" dirty="0" smtClean="0">
                <a:latin typeface="Times New Roman" pitchFamily="18" charset="0"/>
              </a:rPr>
              <a:t>)</a:t>
            </a:r>
            <a:endParaRPr lang="en-US" sz="3200" b="1" dirty="0">
              <a:latin typeface="Times New Roman" pitchFamily="18" charset="0"/>
            </a:endParaRPr>
          </a:p>
        </p:txBody>
      </p:sp>
      <p:sp>
        <p:nvSpPr>
          <p:cNvPr id="27" name="Hình Bầu dục 26"/>
          <p:cNvSpPr/>
          <p:nvPr/>
        </p:nvSpPr>
        <p:spPr bwMode="auto">
          <a:xfrm>
            <a:off x="592975" y="3005050"/>
            <a:ext cx="533400" cy="4572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.VnTime" pitchFamily="34" charset="0"/>
            </a:endParaRPr>
          </a:p>
        </p:txBody>
      </p:sp>
      <p:sp>
        <p:nvSpPr>
          <p:cNvPr id="28" name="Hình Bầu dục 27"/>
          <p:cNvSpPr/>
          <p:nvPr/>
        </p:nvSpPr>
        <p:spPr bwMode="auto">
          <a:xfrm>
            <a:off x="6155575" y="4648200"/>
            <a:ext cx="533400" cy="4572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.VnTime" pitchFamily="34" charset="0"/>
            </a:endParaRPr>
          </a:p>
        </p:txBody>
      </p:sp>
      <p:sp>
        <p:nvSpPr>
          <p:cNvPr id="29" name="Hình Bầu dục 28"/>
          <p:cNvSpPr/>
          <p:nvPr/>
        </p:nvSpPr>
        <p:spPr bwMode="auto">
          <a:xfrm>
            <a:off x="702425" y="6629400"/>
            <a:ext cx="533400" cy="4572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.VnTim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80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80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20" grpId="0"/>
      <p:bldP spid="23" grpId="0"/>
      <p:bldP spid="24" grpId="0"/>
      <p:bldP spid="25" grpId="0"/>
      <p:bldP spid="26" grpId="0"/>
      <p:bldP spid="27" grpId="0" animBg="1"/>
      <p:bldP spid="28" grpId="0" animBg="1"/>
      <p:bldP spid="2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ChangeArrowheads="1"/>
          </p:cNvSpPr>
          <p:nvPr/>
        </p:nvSpPr>
        <p:spPr bwMode="auto">
          <a:xfrm>
            <a:off x="0" y="0"/>
            <a:ext cx="14630400" cy="8229600"/>
          </a:xfrm>
          <a:prstGeom prst="rect">
            <a:avLst/>
          </a:prstGeom>
          <a:gradFill rotWithShape="0">
            <a:gsLst>
              <a:gs pos="0">
                <a:srgbClr val="FFCC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endParaRPr lang="en-US" sz="2600" dirty="0">
              <a:latin typeface="Arial" charset="0"/>
            </a:endParaRPr>
          </a:p>
        </p:txBody>
      </p:sp>
      <p:grpSp>
        <p:nvGrpSpPr>
          <p:cNvPr id="168963" name="Group 3"/>
          <p:cNvGrpSpPr>
            <a:grpSpLocks/>
          </p:cNvGrpSpPr>
          <p:nvPr/>
        </p:nvGrpSpPr>
        <p:grpSpPr bwMode="auto">
          <a:xfrm>
            <a:off x="243840" y="3842731"/>
            <a:ext cx="5852160" cy="1005840"/>
            <a:chOff x="3198" y="1393"/>
            <a:chExt cx="2222" cy="494"/>
          </a:xfrm>
        </p:grpSpPr>
        <p:sp>
          <p:nvSpPr>
            <p:cNvPr id="168964" name="Line 4"/>
            <p:cNvSpPr>
              <a:spLocks noChangeShapeType="1"/>
            </p:cNvSpPr>
            <p:nvPr/>
          </p:nvSpPr>
          <p:spPr bwMode="auto">
            <a:xfrm>
              <a:off x="3198" y="1842"/>
              <a:ext cx="222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8965" name="Line 5"/>
            <p:cNvSpPr>
              <a:spLocks noChangeShapeType="1"/>
            </p:cNvSpPr>
            <p:nvPr/>
          </p:nvSpPr>
          <p:spPr bwMode="auto">
            <a:xfrm>
              <a:off x="4332" y="1797"/>
              <a:ext cx="0" cy="9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8966" name="Text Box 6"/>
            <p:cNvSpPr txBox="1">
              <a:spLocks noChangeArrowheads="1"/>
            </p:cNvSpPr>
            <p:nvPr/>
          </p:nvSpPr>
          <p:spPr bwMode="auto">
            <a:xfrm>
              <a:off x="4195" y="1393"/>
              <a:ext cx="153" cy="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3400" b="1" dirty="0">
                  <a:solidFill>
                    <a:srgbClr val="0000CC"/>
                  </a:solidFill>
                  <a:latin typeface="Times New Roman" pitchFamily="18" charset="0"/>
                </a:rPr>
                <a:t>0</a:t>
              </a:r>
            </a:p>
          </p:txBody>
        </p:sp>
      </p:grpSp>
      <p:sp>
        <p:nvSpPr>
          <p:cNvPr id="168967" name="Line 7"/>
          <p:cNvSpPr>
            <a:spLocks noChangeShapeType="1"/>
          </p:cNvSpPr>
          <p:nvPr/>
        </p:nvSpPr>
        <p:spPr bwMode="auto">
          <a:xfrm>
            <a:off x="4876800" y="4649066"/>
            <a:ext cx="0" cy="18288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130622" tIns="65311" rIns="130622" bIns="65311"/>
          <a:lstStyle/>
          <a:p>
            <a:endParaRPr lang="en-US"/>
          </a:p>
        </p:txBody>
      </p:sp>
      <p:sp>
        <p:nvSpPr>
          <p:cNvPr id="168968" name="Text Box 8"/>
          <p:cNvSpPr txBox="1">
            <a:spLocks noChangeArrowheads="1"/>
          </p:cNvSpPr>
          <p:nvPr/>
        </p:nvSpPr>
        <p:spPr bwMode="auto">
          <a:xfrm>
            <a:off x="4648200" y="4369725"/>
            <a:ext cx="219456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FF0000"/>
                </a:solidFill>
                <a:latin typeface="Times New Roman" pitchFamily="18" charset="0"/>
              </a:rPr>
              <a:t>)//////////</a:t>
            </a:r>
          </a:p>
        </p:txBody>
      </p:sp>
      <p:sp>
        <p:nvSpPr>
          <p:cNvPr id="168969" name="Text Box 9"/>
          <p:cNvSpPr txBox="1">
            <a:spLocks noChangeArrowheads="1"/>
          </p:cNvSpPr>
          <p:nvPr/>
        </p:nvSpPr>
        <p:spPr bwMode="auto">
          <a:xfrm>
            <a:off x="4511040" y="3792856"/>
            <a:ext cx="481804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/>
            <a:r>
              <a:rPr lang="en-US" sz="3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5</a:t>
            </a:r>
          </a:p>
        </p:txBody>
      </p:sp>
      <p:sp>
        <p:nvSpPr>
          <p:cNvPr id="168971" name="Text Box 11"/>
          <p:cNvSpPr txBox="1">
            <a:spLocks noChangeArrowheads="1"/>
          </p:cNvSpPr>
          <p:nvPr/>
        </p:nvSpPr>
        <p:spPr bwMode="auto">
          <a:xfrm>
            <a:off x="243840" y="3244216"/>
            <a:ext cx="6827520" cy="61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3400" b="1" dirty="0">
                <a:solidFill>
                  <a:srgbClr val="0000CC"/>
                </a:solidFill>
                <a:latin typeface="Arial" charset="0"/>
                <a:cs typeface="Arial" charset="0"/>
              </a:rPr>
              <a:t>a)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{ x | x &lt; 5 }</a:t>
            </a:r>
            <a:endParaRPr lang="en-US" sz="3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8974" name="Text Box 14"/>
          <p:cNvSpPr txBox="1">
            <a:spLocks noChangeArrowheads="1"/>
          </p:cNvSpPr>
          <p:nvPr/>
        </p:nvSpPr>
        <p:spPr bwMode="auto">
          <a:xfrm>
            <a:off x="7559040" y="3244216"/>
            <a:ext cx="682752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3400" b="1" dirty="0">
                <a:solidFill>
                  <a:srgbClr val="0000CC"/>
                </a:solidFill>
                <a:latin typeface="Arial" charset="0"/>
                <a:cs typeface="Arial" charset="0"/>
              </a:rPr>
              <a:t>b) 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{ x | x       -2 } </a:t>
            </a:r>
            <a:endParaRPr lang="en-US" sz="3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8976" name="Group 16"/>
          <p:cNvGrpSpPr>
            <a:grpSpLocks/>
          </p:cNvGrpSpPr>
          <p:nvPr/>
        </p:nvGrpSpPr>
        <p:grpSpPr bwMode="auto">
          <a:xfrm>
            <a:off x="243840" y="775336"/>
            <a:ext cx="13776960" cy="1651635"/>
            <a:chOff x="144" y="576"/>
            <a:chExt cx="5424" cy="867"/>
          </a:xfrm>
        </p:grpSpPr>
        <p:sp>
          <p:nvSpPr>
            <p:cNvPr id="168977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144" y="592"/>
              <a:ext cx="528" cy="26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5100" b="1" kern="10" dirty="0">
                  <a:ln w="12700" cap="sq">
                    <a:solidFill>
                      <a:srgbClr val="EAEAEA"/>
                    </a:solidFill>
                    <a:round/>
                    <a:headEnd type="none" w="sm" len="sm"/>
                    <a:tailEnd type="none" w="sm" len="sm"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Times New Roman"/>
                  <a:cs typeface="Times New Roman"/>
                </a:rPr>
                <a:t> </a:t>
              </a:r>
            </a:p>
          </p:txBody>
        </p:sp>
        <p:sp>
          <p:nvSpPr>
            <p:cNvPr id="168978" name="Text Box 18"/>
            <p:cNvSpPr txBox="1">
              <a:spLocks noChangeArrowheads="1"/>
            </p:cNvSpPr>
            <p:nvPr/>
          </p:nvSpPr>
          <p:spPr bwMode="auto">
            <a:xfrm>
              <a:off x="758" y="576"/>
              <a:ext cx="4810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endParaRPr lang="en-US" sz="3400" b="1" dirty="0">
                <a:solidFill>
                  <a:srgbClr val="660033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68979" name="Text Box 19"/>
            <p:cNvSpPr txBox="1">
              <a:spLocks noChangeArrowheads="1"/>
            </p:cNvSpPr>
            <p:nvPr/>
          </p:nvSpPr>
          <p:spPr bwMode="auto">
            <a:xfrm>
              <a:off x="144" y="1120"/>
              <a:ext cx="5232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en-US" sz="3400" b="1" dirty="0">
                  <a:solidFill>
                    <a:srgbClr val="660033"/>
                  </a:solidFill>
                  <a:latin typeface="Arial" charset="0"/>
                  <a:cs typeface="Arial" charset="0"/>
                </a:rPr>
                <a:t>            a) x&lt; 5         b) x     -</a:t>
              </a:r>
              <a:r>
                <a:rPr lang="en-US" sz="3400" b="1" dirty="0" smtClean="0">
                  <a:solidFill>
                    <a:srgbClr val="660033"/>
                  </a:solidFill>
                  <a:latin typeface="Arial" charset="0"/>
                  <a:cs typeface="Arial" charset="0"/>
                </a:rPr>
                <a:t>2</a:t>
              </a:r>
              <a:endParaRPr lang="en-US" sz="3400" b="1" dirty="0">
                <a:solidFill>
                  <a:srgbClr val="660033"/>
                </a:solidFill>
                <a:latin typeface="Arial" charset="0"/>
                <a:cs typeface="Arial" charset="0"/>
              </a:endParaRPr>
            </a:p>
          </p:txBody>
        </p:sp>
        <p:graphicFrame>
          <p:nvGraphicFramePr>
            <p:cNvPr id="168980" name="Object 20"/>
            <p:cNvGraphicFramePr>
              <a:graphicFrameLocks noChangeAspect="1"/>
            </p:cNvGraphicFramePr>
            <p:nvPr/>
          </p:nvGraphicFramePr>
          <p:xfrm>
            <a:off x="1978" y="1152"/>
            <a:ext cx="206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011" name="Equation" r:id="rId3" imgW="3179520" imgH="3814560" progId="Equation.DSMT4">
                    <p:embed/>
                  </p:oleObj>
                </mc:Choice>
                <mc:Fallback>
                  <p:oleObj name="Equation" r:id="rId3" imgW="3179520" imgH="3814560" progId="Equation.DSMT4">
                    <p:embed/>
                    <p:pic>
                      <p:nvPicPr>
                        <p:cNvPr id="0" name="Picture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8" y="1152"/>
                          <a:ext cx="206" cy="2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8982" name="Group 22"/>
          <p:cNvGrpSpPr>
            <a:grpSpLocks/>
          </p:cNvGrpSpPr>
          <p:nvPr/>
        </p:nvGrpSpPr>
        <p:grpSpPr bwMode="auto">
          <a:xfrm>
            <a:off x="7788184" y="4124384"/>
            <a:ext cx="5852160" cy="757433"/>
            <a:chOff x="3386" y="1515"/>
            <a:chExt cx="2222" cy="372"/>
          </a:xfrm>
        </p:grpSpPr>
        <p:sp>
          <p:nvSpPr>
            <p:cNvPr id="168983" name="Line 23"/>
            <p:cNvSpPr>
              <a:spLocks noChangeShapeType="1"/>
            </p:cNvSpPr>
            <p:nvPr/>
          </p:nvSpPr>
          <p:spPr bwMode="auto">
            <a:xfrm>
              <a:off x="3386" y="1842"/>
              <a:ext cx="222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8984" name="Line 24"/>
            <p:cNvSpPr>
              <a:spLocks noChangeShapeType="1"/>
            </p:cNvSpPr>
            <p:nvPr/>
          </p:nvSpPr>
          <p:spPr bwMode="auto">
            <a:xfrm>
              <a:off x="4653" y="1797"/>
              <a:ext cx="0" cy="9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8985" name="Text Box 25"/>
            <p:cNvSpPr txBox="1">
              <a:spLocks noChangeArrowheads="1"/>
            </p:cNvSpPr>
            <p:nvPr/>
          </p:nvSpPr>
          <p:spPr bwMode="auto">
            <a:xfrm>
              <a:off x="4579" y="1515"/>
              <a:ext cx="153" cy="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3400" b="1" dirty="0">
                  <a:solidFill>
                    <a:srgbClr val="0000CC"/>
                  </a:solidFill>
                  <a:latin typeface="Times New Roman" pitchFamily="18" charset="0"/>
                </a:rPr>
                <a:t>0</a:t>
              </a:r>
            </a:p>
          </p:txBody>
        </p:sp>
      </p:grpSp>
      <p:sp>
        <p:nvSpPr>
          <p:cNvPr id="168986" name="Line 26"/>
          <p:cNvSpPr>
            <a:spLocks noChangeShapeType="1"/>
          </p:cNvSpPr>
          <p:nvPr/>
        </p:nvSpPr>
        <p:spPr bwMode="auto">
          <a:xfrm>
            <a:off x="10370359" y="4682316"/>
            <a:ext cx="2541" cy="18288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130622" tIns="65311" rIns="130622" bIns="65311"/>
          <a:lstStyle/>
          <a:p>
            <a:endParaRPr lang="en-US"/>
          </a:p>
        </p:txBody>
      </p:sp>
      <p:sp>
        <p:nvSpPr>
          <p:cNvPr id="168987" name="Text Box 27"/>
          <p:cNvSpPr txBox="1">
            <a:spLocks noChangeArrowheads="1"/>
          </p:cNvSpPr>
          <p:nvPr/>
        </p:nvSpPr>
        <p:spPr bwMode="auto">
          <a:xfrm>
            <a:off x="10155385" y="4423957"/>
            <a:ext cx="451104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FF0000"/>
                </a:solidFill>
                <a:latin typeface="Times New Roman" pitchFamily="18" charset="0"/>
              </a:rPr>
              <a:t>]///////////////////////////</a:t>
            </a:r>
          </a:p>
        </p:txBody>
      </p:sp>
      <p:sp>
        <p:nvSpPr>
          <p:cNvPr id="168988" name="Text Box 28"/>
          <p:cNvSpPr txBox="1">
            <a:spLocks noChangeArrowheads="1"/>
          </p:cNvSpPr>
          <p:nvPr/>
        </p:nvSpPr>
        <p:spPr bwMode="auto">
          <a:xfrm>
            <a:off x="9973823" y="4092106"/>
            <a:ext cx="627677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/>
            <a:r>
              <a:rPr lang="en-US" sz="3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-2</a:t>
            </a:r>
          </a:p>
        </p:txBody>
      </p:sp>
      <p:sp>
        <p:nvSpPr>
          <p:cNvPr id="168989" name="WordArt 29"/>
          <p:cNvSpPr>
            <a:spLocks noChangeArrowheads="1" noChangeShapeType="1" noTextEdit="1"/>
          </p:cNvSpPr>
          <p:nvPr/>
        </p:nvSpPr>
        <p:spPr bwMode="auto">
          <a:xfrm>
            <a:off x="487681" y="2554606"/>
            <a:ext cx="1356360" cy="56007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6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4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69014" name="Text Box 54"/>
          <p:cNvSpPr txBox="1">
            <a:spLocks noChangeArrowheads="1"/>
          </p:cNvSpPr>
          <p:nvPr/>
        </p:nvSpPr>
        <p:spPr bwMode="auto">
          <a:xfrm>
            <a:off x="581890" y="428799"/>
            <a:ext cx="280416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</a:p>
        </p:txBody>
      </p:sp>
      <p:sp>
        <p:nvSpPr>
          <p:cNvPr id="169015" name="Line 55"/>
          <p:cNvSpPr>
            <a:spLocks noChangeShapeType="1"/>
          </p:cNvSpPr>
          <p:nvPr/>
        </p:nvSpPr>
        <p:spPr bwMode="auto">
          <a:xfrm>
            <a:off x="6949440" y="3074670"/>
            <a:ext cx="0" cy="5120640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169016" name="Text Box 56"/>
          <p:cNvSpPr txBox="1">
            <a:spLocks noChangeArrowheads="1"/>
          </p:cNvSpPr>
          <p:nvPr/>
        </p:nvSpPr>
        <p:spPr bwMode="auto">
          <a:xfrm>
            <a:off x="2819400" y="458246"/>
            <a:ext cx="12192000" cy="1270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700" b="1" dirty="0" err="1">
                <a:latin typeface="Times New Roman" pitchFamily="18" charset="0"/>
              </a:rPr>
              <a:t>Viết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và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biểu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diễn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tập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nghiệm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trên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trục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số</a:t>
            </a:r>
            <a:r>
              <a:rPr lang="en-US" sz="3700" b="1" dirty="0"/>
              <a:t> </a:t>
            </a:r>
            <a:r>
              <a:rPr lang="en-US" sz="3700" b="1" dirty="0" err="1">
                <a:latin typeface="Times New Roman" pitchFamily="18" charset="0"/>
              </a:rPr>
              <a:t>của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mỗi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bất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phương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trình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sau</a:t>
            </a:r>
            <a:r>
              <a:rPr lang="en-US" sz="3700" b="1" dirty="0">
                <a:latin typeface="Times New Roman" pitchFamily="18" charset="0"/>
              </a:rPr>
              <a:t> :</a:t>
            </a:r>
          </a:p>
        </p:txBody>
      </p:sp>
      <p:graphicFrame>
        <p:nvGraphicFramePr>
          <p:cNvPr id="55" name="Object 15"/>
          <p:cNvGraphicFramePr>
            <a:graphicFrameLocks noChangeAspect="1"/>
          </p:cNvGraphicFramePr>
          <p:nvPr/>
        </p:nvGraphicFramePr>
        <p:xfrm>
          <a:off x="11802750" y="3319550"/>
          <a:ext cx="51117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12" name="Equation" r:id="rId5" imgW="3179520" imgH="3814560" progId="Equation.DSMT4">
                  <p:embed/>
                </p:oleObj>
              </mc:Choice>
              <mc:Fallback>
                <p:oleObj name="Equation" r:id="rId5" imgW="3179520" imgH="3814560" progId="Equation.DSMT4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02750" y="3319550"/>
                        <a:ext cx="511175" cy="461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8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9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68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8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68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68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8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8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8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8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168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7" grpId="0" animBg="1"/>
      <p:bldP spid="168968" grpId="0" autoUpdateAnimBg="0"/>
      <p:bldP spid="168969" grpId="0" autoUpdateAnimBg="0"/>
      <p:bldP spid="168971" grpId="0"/>
      <p:bldP spid="168974" grpId="0"/>
      <p:bldP spid="168986" grpId="0" animBg="1"/>
      <p:bldP spid="168987" grpId="0" autoUpdateAnimBg="0"/>
      <p:bldP spid="168988" grpId="0" autoUpdateAnimBg="0"/>
      <p:bldP spid="168989" grpId="0" animBg="1"/>
      <p:bldP spid="1690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ChangeArrowheads="1"/>
          </p:cNvSpPr>
          <p:nvPr/>
        </p:nvSpPr>
        <p:spPr bwMode="auto">
          <a:xfrm>
            <a:off x="0" y="0"/>
            <a:ext cx="14630400" cy="8229600"/>
          </a:xfrm>
          <a:prstGeom prst="rect">
            <a:avLst/>
          </a:prstGeom>
          <a:gradFill rotWithShape="0">
            <a:gsLst>
              <a:gs pos="0">
                <a:srgbClr val="FFCC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endParaRPr lang="en-US" sz="2600" dirty="0">
              <a:latin typeface="Arial" charset="0"/>
            </a:endParaRPr>
          </a:p>
        </p:txBody>
      </p:sp>
      <p:sp>
        <p:nvSpPr>
          <p:cNvPr id="171044" name="Rectangle 36"/>
          <p:cNvSpPr>
            <a:spLocks noChangeArrowheads="1"/>
          </p:cNvSpPr>
          <p:nvPr/>
        </p:nvSpPr>
        <p:spPr bwMode="auto">
          <a:xfrm>
            <a:off x="2176781" y="731521"/>
            <a:ext cx="12453619" cy="1270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700" b="1" dirty="0" smtClean="0">
                <a:latin typeface="Times New Roman" pitchFamily="18" charset="0"/>
              </a:rPr>
              <a:t> </a:t>
            </a:r>
            <a:r>
              <a:rPr lang="en-US" sz="3700" b="1" dirty="0" err="1" smtClean="0">
                <a:latin typeface="Times New Roman" pitchFamily="18" charset="0"/>
              </a:rPr>
              <a:t>Hình</a:t>
            </a:r>
            <a:r>
              <a:rPr lang="en-US" sz="3700" b="1" dirty="0" smtClean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vẽ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sau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đây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biểu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diễn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tập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nghiệm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của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bất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phương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trình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nào</a:t>
            </a:r>
            <a:r>
              <a:rPr lang="en-US" sz="3700" b="1" dirty="0">
                <a:latin typeface="Times New Roman" pitchFamily="18" charset="0"/>
              </a:rPr>
              <a:t>? (</a:t>
            </a:r>
            <a:r>
              <a:rPr lang="en-US" sz="3700" b="1" dirty="0" err="1">
                <a:latin typeface="Times New Roman" pitchFamily="18" charset="0"/>
              </a:rPr>
              <a:t>Chỉ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nêu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một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bất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phương</a:t>
            </a:r>
            <a:r>
              <a:rPr lang="en-US" sz="3700" b="1" dirty="0">
                <a:latin typeface="Times New Roman" pitchFamily="18" charset="0"/>
              </a:rPr>
              <a:t> </a:t>
            </a:r>
            <a:r>
              <a:rPr lang="en-US" sz="3700" b="1" dirty="0" err="1">
                <a:latin typeface="Times New Roman" pitchFamily="18" charset="0"/>
              </a:rPr>
              <a:t>trình</a:t>
            </a:r>
            <a:r>
              <a:rPr lang="en-US" sz="3700" b="1" dirty="0">
                <a:latin typeface="Times New Roman" pitchFamily="18" charset="0"/>
              </a:rPr>
              <a:t>).</a:t>
            </a:r>
          </a:p>
        </p:txBody>
      </p:sp>
      <p:grpSp>
        <p:nvGrpSpPr>
          <p:cNvPr id="171045" name="Group 37"/>
          <p:cNvGrpSpPr>
            <a:grpSpLocks/>
          </p:cNvGrpSpPr>
          <p:nvPr/>
        </p:nvGrpSpPr>
        <p:grpSpPr bwMode="auto">
          <a:xfrm>
            <a:off x="11948161" y="2440306"/>
            <a:ext cx="2232661" cy="2241779"/>
            <a:chOff x="4579" y="2483"/>
            <a:chExt cx="879" cy="1290"/>
          </a:xfrm>
        </p:grpSpPr>
        <p:sp>
          <p:nvSpPr>
            <p:cNvPr id="171046" name="Text Box 38"/>
            <p:cNvSpPr txBox="1">
              <a:spLocks noChangeArrowheads="1"/>
            </p:cNvSpPr>
            <p:nvPr/>
          </p:nvSpPr>
          <p:spPr bwMode="auto">
            <a:xfrm>
              <a:off x="4579" y="2483"/>
              <a:ext cx="82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CC"/>
                  </a:solidFill>
                  <a:latin typeface="Arial" charset="0"/>
                </a:rPr>
                <a:t>x      6</a:t>
              </a:r>
            </a:p>
          </p:txBody>
        </p:sp>
        <p:graphicFrame>
          <p:nvGraphicFramePr>
            <p:cNvPr id="171047" name="Object 39"/>
            <p:cNvGraphicFramePr>
              <a:graphicFrameLocks noChangeAspect="1"/>
            </p:cNvGraphicFramePr>
            <p:nvPr/>
          </p:nvGraphicFramePr>
          <p:xfrm>
            <a:off x="4739" y="2590"/>
            <a:ext cx="313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129" name="Equation" r:id="rId3" imgW="380835" imgH="215806" progId="Equation.DSMT4">
                    <p:embed/>
                  </p:oleObj>
                </mc:Choice>
                <mc:Fallback>
                  <p:oleObj name="Equation" r:id="rId3" imgW="380835" imgH="215806" progId="Equation.DSMT4">
                    <p:embed/>
                    <p:pic>
                      <p:nvPicPr>
                        <p:cNvPr id="0" name="Picture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9" y="2590"/>
                          <a:ext cx="313" cy="2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1048" name="Text Box 40"/>
            <p:cNvSpPr txBox="1">
              <a:spLocks noChangeArrowheads="1"/>
            </p:cNvSpPr>
            <p:nvPr/>
          </p:nvSpPr>
          <p:spPr bwMode="auto">
            <a:xfrm>
              <a:off x="4659" y="3366"/>
              <a:ext cx="799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CC"/>
                  </a:solidFill>
                  <a:latin typeface="Arial" charset="0"/>
                </a:rPr>
                <a:t>x &gt; 2</a:t>
              </a:r>
            </a:p>
          </p:txBody>
        </p:sp>
      </p:grpSp>
      <p:grpSp>
        <p:nvGrpSpPr>
          <p:cNvPr id="171050" name="Group 42"/>
          <p:cNvGrpSpPr>
            <a:grpSpLocks/>
          </p:cNvGrpSpPr>
          <p:nvPr/>
        </p:nvGrpSpPr>
        <p:grpSpPr bwMode="auto">
          <a:xfrm>
            <a:off x="4770121" y="4149090"/>
            <a:ext cx="3185160" cy="257176"/>
            <a:chOff x="2133" y="1932"/>
            <a:chExt cx="1827" cy="124"/>
          </a:xfrm>
        </p:grpSpPr>
        <p:sp>
          <p:nvSpPr>
            <p:cNvPr id="171051" name="Line 43"/>
            <p:cNvSpPr>
              <a:spLocks noChangeShapeType="1"/>
            </p:cNvSpPr>
            <p:nvPr/>
          </p:nvSpPr>
          <p:spPr bwMode="auto">
            <a:xfrm flipH="1">
              <a:off x="3061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52" name="Line 44"/>
            <p:cNvSpPr>
              <a:spLocks noChangeShapeType="1"/>
            </p:cNvSpPr>
            <p:nvPr/>
          </p:nvSpPr>
          <p:spPr bwMode="auto">
            <a:xfrm flipH="1">
              <a:off x="3144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53" name="Line 45"/>
            <p:cNvSpPr>
              <a:spLocks noChangeShapeType="1"/>
            </p:cNvSpPr>
            <p:nvPr/>
          </p:nvSpPr>
          <p:spPr bwMode="auto">
            <a:xfrm flipH="1">
              <a:off x="3226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54" name="Line 46"/>
            <p:cNvSpPr>
              <a:spLocks noChangeShapeType="1"/>
            </p:cNvSpPr>
            <p:nvPr/>
          </p:nvSpPr>
          <p:spPr bwMode="auto">
            <a:xfrm flipH="1">
              <a:off x="3302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55" name="Line 47"/>
            <p:cNvSpPr>
              <a:spLocks noChangeShapeType="1"/>
            </p:cNvSpPr>
            <p:nvPr/>
          </p:nvSpPr>
          <p:spPr bwMode="auto">
            <a:xfrm flipH="1">
              <a:off x="3376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56" name="Line 48"/>
            <p:cNvSpPr>
              <a:spLocks noChangeShapeType="1"/>
            </p:cNvSpPr>
            <p:nvPr/>
          </p:nvSpPr>
          <p:spPr bwMode="auto">
            <a:xfrm flipH="1">
              <a:off x="3452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57" name="Line 49"/>
            <p:cNvSpPr>
              <a:spLocks noChangeShapeType="1"/>
            </p:cNvSpPr>
            <p:nvPr/>
          </p:nvSpPr>
          <p:spPr bwMode="auto">
            <a:xfrm flipH="1">
              <a:off x="3517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58" name="Line 50"/>
            <p:cNvSpPr>
              <a:spLocks noChangeShapeType="1"/>
            </p:cNvSpPr>
            <p:nvPr/>
          </p:nvSpPr>
          <p:spPr bwMode="auto">
            <a:xfrm flipH="1">
              <a:off x="3600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59" name="Line 51"/>
            <p:cNvSpPr>
              <a:spLocks noChangeShapeType="1"/>
            </p:cNvSpPr>
            <p:nvPr/>
          </p:nvSpPr>
          <p:spPr bwMode="auto">
            <a:xfrm flipH="1">
              <a:off x="3682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60" name="Line 52"/>
            <p:cNvSpPr>
              <a:spLocks noChangeShapeType="1"/>
            </p:cNvSpPr>
            <p:nvPr/>
          </p:nvSpPr>
          <p:spPr bwMode="auto">
            <a:xfrm flipH="1">
              <a:off x="3758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61" name="Line 53"/>
            <p:cNvSpPr>
              <a:spLocks noChangeShapeType="1"/>
            </p:cNvSpPr>
            <p:nvPr/>
          </p:nvSpPr>
          <p:spPr bwMode="auto">
            <a:xfrm flipH="1">
              <a:off x="3832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62" name="Line 54"/>
            <p:cNvSpPr>
              <a:spLocks noChangeShapeType="1"/>
            </p:cNvSpPr>
            <p:nvPr/>
          </p:nvSpPr>
          <p:spPr bwMode="auto">
            <a:xfrm flipH="1">
              <a:off x="3908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63" name="Line 55"/>
            <p:cNvSpPr>
              <a:spLocks noChangeShapeType="1"/>
            </p:cNvSpPr>
            <p:nvPr/>
          </p:nvSpPr>
          <p:spPr bwMode="auto">
            <a:xfrm flipH="1">
              <a:off x="2133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64" name="Line 56"/>
            <p:cNvSpPr>
              <a:spLocks noChangeShapeType="1"/>
            </p:cNvSpPr>
            <p:nvPr/>
          </p:nvSpPr>
          <p:spPr bwMode="auto">
            <a:xfrm flipH="1">
              <a:off x="2216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65" name="Line 57"/>
            <p:cNvSpPr>
              <a:spLocks noChangeShapeType="1"/>
            </p:cNvSpPr>
            <p:nvPr/>
          </p:nvSpPr>
          <p:spPr bwMode="auto">
            <a:xfrm flipH="1">
              <a:off x="2298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66" name="Line 58"/>
            <p:cNvSpPr>
              <a:spLocks noChangeShapeType="1"/>
            </p:cNvSpPr>
            <p:nvPr/>
          </p:nvSpPr>
          <p:spPr bwMode="auto">
            <a:xfrm flipH="1">
              <a:off x="2374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67" name="Line 59"/>
            <p:cNvSpPr>
              <a:spLocks noChangeShapeType="1"/>
            </p:cNvSpPr>
            <p:nvPr/>
          </p:nvSpPr>
          <p:spPr bwMode="auto">
            <a:xfrm flipH="1">
              <a:off x="2448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68" name="Line 60"/>
            <p:cNvSpPr>
              <a:spLocks noChangeShapeType="1"/>
            </p:cNvSpPr>
            <p:nvPr/>
          </p:nvSpPr>
          <p:spPr bwMode="auto">
            <a:xfrm flipH="1">
              <a:off x="2524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69" name="Line 61"/>
            <p:cNvSpPr>
              <a:spLocks noChangeShapeType="1"/>
            </p:cNvSpPr>
            <p:nvPr/>
          </p:nvSpPr>
          <p:spPr bwMode="auto">
            <a:xfrm flipH="1">
              <a:off x="2589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70" name="Line 62"/>
            <p:cNvSpPr>
              <a:spLocks noChangeShapeType="1"/>
            </p:cNvSpPr>
            <p:nvPr/>
          </p:nvSpPr>
          <p:spPr bwMode="auto">
            <a:xfrm flipH="1">
              <a:off x="2672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71" name="Line 63"/>
            <p:cNvSpPr>
              <a:spLocks noChangeShapeType="1"/>
            </p:cNvSpPr>
            <p:nvPr/>
          </p:nvSpPr>
          <p:spPr bwMode="auto">
            <a:xfrm flipH="1">
              <a:off x="2754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72" name="Line 64"/>
            <p:cNvSpPr>
              <a:spLocks noChangeShapeType="1"/>
            </p:cNvSpPr>
            <p:nvPr/>
          </p:nvSpPr>
          <p:spPr bwMode="auto">
            <a:xfrm flipH="1">
              <a:off x="2830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73" name="Line 65"/>
            <p:cNvSpPr>
              <a:spLocks noChangeShapeType="1"/>
            </p:cNvSpPr>
            <p:nvPr/>
          </p:nvSpPr>
          <p:spPr bwMode="auto">
            <a:xfrm flipH="1">
              <a:off x="2904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074" name="Line 66"/>
            <p:cNvSpPr>
              <a:spLocks noChangeShapeType="1"/>
            </p:cNvSpPr>
            <p:nvPr/>
          </p:nvSpPr>
          <p:spPr bwMode="auto">
            <a:xfrm flipH="1">
              <a:off x="2980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1075" name="Group 67"/>
          <p:cNvGrpSpPr>
            <a:grpSpLocks/>
          </p:cNvGrpSpPr>
          <p:nvPr/>
        </p:nvGrpSpPr>
        <p:grpSpPr bwMode="auto">
          <a:xfrm>
            <a:off x="1341120" y="4114803"/>
            <a:ext cx="10241280" cy="947705"/>
            <a:chOff x="1103" y="2429"/>
            <a:chExt cx="4135" cy="441"/>
          </a:xfrm>
        </p:grpSpPr>
        <p:sp>
          <p:nvSpPr>
            <p:cNvPr id="171076" name="Text Box 68"/>
            <p:cNvSpPr txBox="1">
              <a:spLocks noChangeArrowheads="1"/>
            </p:cNvSpPr>
            <p:nvPr/>
          </p:nvSpPr>
          <p:spPr bwMode="auto">
            <a:xfrm>
              <a:off x="1683" y="2505"/>
              <a:ext cx="276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3700" b="1" dirty="0">
                <a:latin typeface="Arial" charset="0"/>
              </a:endParaRPr>
            </a:p>
          </p:txBody>
        </p:sp>
        <p:sp>
          <p:nvSpPr>
            <p:cNvPr id="171077" name="Text Box 69"/>
            <p:cNvSpPr txBox="1">
              <a:spLocks noChangeArrowheads="1"/>
            </p:cNvSpPr>
            <p:nvPr/>
          </p:nvSpPr>
          <p:spPr bwMode="auto">
            <a:xfrm>
              <a:off x="3165" y="2562"/>
              <a:ext cx="277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3700" b="1" dirty="0">
                <a:solidFill>
                  <a:srgbClr val="CC0000"/>
                </a:solidFill>
                <a:latin typeface="Arial" charset="0"/>
              </a:endParaRPr>
            </a:p>
          </p:txBody>
        </p:sp>
        <p:graphicFrame>
          <p:nvGraphicFramePr>
            <p:cNvPr id="171078" name="Object 70"/>
            <p:cNvGraphicFramePr>
              <a:graphicFrameLocks noChangeAspect="1"/>
            </p:cNvGraphicFramePr>
            <p:nvPr/>
          </p:nvGraphicFramePr>
          <p:xfrm>
            <a:off x="1768" y="2429"/>
            <a:ext cx="80" cy="1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130" name="Equation" r:id="rId5" imgW="126890" imgH="190335" progId="Equation.DSMT4">
                    <p:embed/>
                  </p:oleObj>
                </mc:Choice>
                <mc:Fallback>
                  <p:oleObj name="Equation" r:id="rId5" imgW="126890" imgH="190335" progId="Equation.DSMT4">
                    <p:embed/>
                    <p:pic>
                      <p:nvPicPr>
                        <p:cNvPr id="0" name="Picture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8" y="2429"/>
                          <a:ext cx="80" cy="1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1079" name="Line 71"/>
            <p:cNvSpPr>
              <a:spLocks noChangeShapeType="1"/>
            </p:cNvSpPr>
            <p:nvPr/>
          </p:nvSpPr>
          <p:spPr bwMode="auto">
            <a:xfrm>
              <a:off x="1103" y="2500"/>
              <a:ext cx="413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71080" name="Object 72"/>
            <p:cNvGraphicFramePr>
              <a:graphicFrameLocks noChangeAspect="1"/>
            </p:cNvGraphicFramePr>
            <p:nvPr/>
          </p:nvGraphicFramePr>
          <p:xfrm>
            <a:off x="3327" y="2450"/>
            <a:ext cx="80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131" name="Equation" r:id="rId7" imgW="126890" imgH="190335" progId="Equation.DSMT4">
                    <p:embed/>
                  </p:oleObj>
                </mc:Choice>
                <mc:Fallback>
                  <p:oleObj name="Equation" r:id="rId7" imgW="126890" imgH="190335" progId="Equation.DSMT4">
                    <p:embed/>
                    <p:pic>
                      <p:nvPicPr>
                        <p:cNvPr id="0" name="Picture 1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7" y="2450"/>
                          <a:ext cx="80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1081" name="AutoShape 73"/>
          <p:cNvSpPr>
            <a:spLocks noChangeArrowheads="1"/>
          </p:cNvSpPr>
          <p:nvPr/>
        </p:nvSpPr>
        <p:spPr bwMode="auto">
          <a:xfrm>
            <a:off x="7970520" y="4236720"/>
            <a:ext cx="121920" cy="100966"/>
          </a:xfrm>
          <a:prstGeom prst="star32">
            <a:avLst>
              <a:gd name="adj" fmla="val 37500"/>
            </a:avLst>
          </a:prstGeom>
          <a:solidFill>
            <a:srgbClr val="0000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grpSp>
        <p:nvGrpSpPr>
          <p:cNvPr id="171108" name="Group 100"/>
          <p:cNvGrpSpPr>
            <a:grpSpLocks/>
          </p:cNvGrpSpPr>
          <p:nvPr/>
        </p:nvGrpSpPr>
        <p:grpSpPr bwMode="auto">
          <a:xfrm>
            <a:off x="365760" y="2638426"/>
            <a:ext cx="10972800" cy="914399"/>
            <a:chOff x="1103" y="2429"/>
            <a:chExt cx="4135" cy="480"/>
          </a:xfrm>
        </p:grpSpPr>
        <p:sp>
          <p:nvSpPr>
            <p:cNvPr id="171109" name="Text Box 101"/>
            <p:cNvSpPr txBox="1">
              <a:spLocks noChangeArrowheads="1"/>
            </p:cNvSpPr>
            <p:nvPr/>
          </p:nvSpPr>
          <p:spPr bwMode="auto">
            <a:xfrm>
              <a:off x="1683" y="2505"/>
              <a:ext cx="276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3700" b="1" dirty="0">
                <a:latin typeface="Arial" charset="0"/>
              </a:endParaRPr>
            </a:p>
          </p:txBody>
        </p:sp>
        <p:sp>
          <p:nvSpPr>
            <p:cNvPr id="171110" name="Text Box 102"/>
            <p:cNvSpPr txBox="1">
              <a:spLocks noChangeArrowheads="1"/>
            </p:cNvSpPr>
            <p:nvPr/>
          </p:nvSpPr>
          <p:spPr bwMode="auto">
            <a:xfrm>
              <a:off x="3166" y="2562"/>
              <a:ext cx="276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3700" b="1" dirty="0">
                <a:solidFill>
                  <a:srgbClr val="CC0000"/>
                </a:solidFill>
                <a:latin typeface="Arial" charset="0"/>
              </a:endParaRPr>
            </a:p>
          </p:txBody>
        </p:sp>
        <p:graphicFrame>
          <p:nvGraphicFramePr>
            <p:cNvPr id="171111" name="Object 103"/>
            <p:cNvGraphicFramePr>
              <a:graphicFrameLocks noChangeAspect="1"/>
            </p:cNvGraphicFramePr>
            <p:nvPr/>
          </p:nvGraphicFramePr>
          <p:xfrm>
            <a:off x="1768" y="2429"/>
            <a:ext cx="80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132" name="Equation" r:id="rId8" imgW="126890" imgH="190335" progId="Equation.DSMT4">
                    <p:embed/>
                  </p:oleObj>
                </mc:Choice>
                <mc:Fallback>
                  <p:oleObj name="Equation" r:id="rId8" imgW="126890" imgH="190335" progId="Equation.DSMT4">
                    <p:embed/>
                    <p:pic>
                      <p:nvPicPr>
                        <p:cNvPr id="0" name="Picture 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8" y="2429"/>
                          <a:ext cx="80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1112" name="Line 104"/>
            <p:cNvSpPr>
              <a:spLocks noChangeShapeType="1"/>
            </p:cNvSpPr>
            <p:nvPr/>
          </p:nvSpPr>
          <p:spPr bwMode="auto">
            <a:xfrm>
              <a:off x="1103" y="2500"/>
              <a:ext cx="413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71113" name="Object 105"/>
            <p:cNvGraphicFramePr>
              <a:graphicFrameLocks noChangeAspect="1"/>
            </p:cNvGraphicFramePr>
            <p:nvPr/>
          </p:nvGraphicFramePr>
          <p:xfrm>
            <a:off x="3327" y="2466"/>
            <a:ext cx="80" cy="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133" name="Equation" r:id="rId9" imgW="126835" imgH="139518" progId="Equation.DSMT4">
                    <p:embed/>
                  </p:oleObj>
                </mc:Choice>
                <mc:Fallback>
                  <p:oleObj name="Equation" r:id="rId9" imgW="126835" imgH="139518" progId="Equation.DSMT4">
                    <p:embed/>
                    <p:pic>
                      <p:nvPicPr>
                        <p:cNvPr id="0" name="Picture 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7" y="2466"/>
                          <a:ext cx="80" cy="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1115" name="Text Box 107"/>
          <p:cNvSpPr txBox="1">
            <a:spLocks noChangeArrowheads="1"/>
          </p:cNvSpPr>
          <p:nvPr/>
        </p:nvSpPr>
        <p:spPr bwMode="auto">
          <a:xfrm>
            <a:off x="1783080" y="2863216"/>
            <a:ext cx="97536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CC0000"/>
                </a:solidFill>
              </a:rPr>
              <a:t>-6</a:t>
            </a:r>
          </a:p>
        </p:txBody>
      </p:sp>
      <p:sp>
        <p:nvSpPr>
          <p:cNvPr id="171116" name="Text Box 108"/>
          <p:cNvSpPr txBox="1">
            <a:spLocks noChangeArrowheads="1"/>
          </p:cNvSpPr>
          <p:nvPr/>
        </p:nvSpPr>
        <p:spPr bwMode="auto">
          <a:xfrm>
            <a:off x="6217920" y="2777490"/>
            <a:ext cx="97536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CC0000"/>
                </a:solidFill>
              </a:rPr>
              <a:t>0</a:t>
            </a:r>
          </a:p>
        </p:txBody>
      </p:sp>
      <p:sp>
        <p:nvSpPr>
          <p:cNvPr id="171118" name="AutoShape 110"/>
          <p:cNvSpPr>
            <a:spLocks noChangeArrowheads="1"/>
          </p:cNvSpPr>
          <p:nvPr/>
        </p:nvSpPr>
        <p:spPr bwMode="auto">
          <a:xfrm>
            <a:off x="6065520" y="4231006"/>
            <a:ext cx="121920" cy="100964"/>
          </a:xfrm>
          <a:prstGeom prst="star32">
            <a:avLst>
              <a:gd name="adj" fmla="val 37500"/>
            </a:avLst>
          </a:prstGeom>
          <a:solidFill>
            <a:srgbClr val="0000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sp>
        <p:nvSpPr>
          <p:cNvPr id="171119" name="Text Box 111"/>
          <p:cNvSpPr txBox="1">
            <a:spLocks noChangeArrowheads="1"/>
          </p:cNvSpPr>
          <p:nvPr/>
        </p:nvSpPr>
        <p:spPr bwMode="auto">
          <a:xfrm>
            <a:off x="7559040" y="4389120"/>
            <a:ext cx="97536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CC0000"/>
                </a:solidFill>
              </a:rPr>
              <a:t>2</a:t>
            </a:r>
          </a:p>
        </p:txBody>
      </p:sp>
      <p:grpSp>
        <p:nvGrpSpPr>
          <p:cNvPr id="171145" name="Group 137"/>
          <p:cNvGrpSpPr>
            <a:grpSpLocks/>
          </p:cNvGrpSpPr>
          <p:nvPr/>
        </p:nvGrpSpPr>
        <p:grpSpPr bwMode="auto">
          <a:xfrm>
            <a:off x="8564881" y="2638426"/>
            <a:ext cx="2842261" cy="274320"/>
            <a:chOff x="2133" y="1932"/>
            <a:chExt cx="1827" cy="124"/>
          </a:xfrm>
        </p:grpSpPr>
        <p:sp>
          <p:nvSpPr>
            <p:cNvPr id="171146" name="Line 138"/>
            <p:cNvSpPr>
              <a:spLocks noChangeShapeType="1"/>
            </p:cNvSpPr>
            <p:nvPr/>
          </p:nvSpPr>
          <p:spPr bwMode="auto">
            <a:xfrm flipH="1">
              <a:off x="3061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47" name="Line 139"/>
            <p:cNvSpPr>
              <a:spLocks noChangeShapeType="1"/>
            </p:cNvSpPr>
            <p:nvPr/>
          </p:nvSpPr>
          <p:spPr bwMode="auto">
            <a:xfrm flipH="1">
              <a:off x="3144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48" name="Line 140"/>
            <p:cNvSpPr>
              <a:spLocks noChangeShapeType="1"/>
            </p:cNvSpPr>
            <p:nvPr/>
          </p:nvSpPr>
          <p:spPr bwMode="auto">
            <a:xfrm flipH="1">
              <a:off x="3226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49" name="Line 141"/>
            <p:cNvSpPr>
              <a:spLocks noChangeShapeType="1"/>
            </p:cNvSpPr>
            <p:nvPr/>
          </p:nvSpPr>
          <p:spPr bwMode="auto">
            <a:xfrm flipH="1">
              <a:off x="3302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50" name="Line 142"/>
            <p:cNvSpPr>
              <a:spLocks noChangeShapeType="1"/>
            </p:cNvSpPr>
            <p:nvPr/>
          </p:nvSpPr>
          <p:spPr bwMode="auto">
            <a:xfrm flipH="1">
              <a:off x="3376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51" name="Line 143"/>
            <p:cNvSpPr>
              <a:spLocks noChangeShapeType="1"/>
            </p:cNvSpPr>
            <p:nvPr/>
          </p:nvSpPr>
          <p:spPr bwMode="auto">
            <a:xfrm flipH="1">
              <a:off x="3452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52" name="Line 144"/>
            <p:cNvSpPr>
              <a:spLocks noChangeShapeType="1"/>
            </p:cNvSpPr>
            <p:nvPr/>
          </p:nvSpPr>
          <p:spPr bwMode="auto">
            <a:xfrm flipH="1">
              <a:off x="3517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53" name="Line 145"/>
            <p:cNvSpPr>
              <a:spLocks noChangeShapeType="1"/>
            </p:cNvSpPr>
            <p:nvPr/>
          </p:nvSpPr>
          <p:spPr bwMode="auto">
            <a:xfrm flipH="1">
              <a:off x="3600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54" name="Line 146"/>
            <p:cNvSpPr>
              <a:spLocks noChangeShapeType="1"/>
            </p:cNvSpPr>
            <p:nvPr/>
          </p:nvSpPr>
          <p:spPr bwMode="auto">
            <a:xfrm flipH="1">
              <a:off x="3682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55" name="Line 147"/>
            <p:cNvSpPr>
              <a:spLocks noChangeShapeType="1"/>
            </p:cNvSpPr>
            <p:nvPr/>
          </p:nvSpPr>
          <p:spPr bwMode="auto">
            <a:xfrm flipH="1">
              <a:off x="3758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56" name="Line 148"/>
            <p:cNvSpPr>
              <a:spLocks noChangeShapeType="1"/>
            </p:cNvSpPr>
            <p:nvPr/>
          </p:nvSpPr>
          <p:spPr bwMode="auto">
            <a:xfrm flipH="1">
              <a:off x="3832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57" name="Line 149"/>
            <p:cNvSpPr>
              <a:spLocks noChangeShapeType="1"/>
            </p:cNvSpPr>
            <p:nvPr/>
          </p:nvSpPr>
          <p:spPr bwMode="auto">
            <a:xfrm flipH="1">
              <a:off x="3908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58" name="Line 150"/>
            <p:cNvSpPr>
              <a:spLocks noChangeShapeType="1"/>
            </p:cNvSpPr>
            <p:nvPr/>
          </p:nvSpPr>
          <p:spPr bwMode="auto">
            <a:xfrm flipH="1">
              <a:off x="2133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59" name="Line 151"/>
            <p:cNvSpPr>
              <a:spLocks noChangeShapeType="1"/>
            </p:cNvSpPr>
            <p:nvPr/>
          </p:nvSpPr>
          <p:spPr bwMode="auto">
            <a:xfrm flipH="1">
              <a:off x="2216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60" name="Line 152"/>
            <p:cNvSpPr>
              <a:spLocks noChangeShapeType="1"/>
            </p:cNvSpPr>
            <p:nvPr/>
          </p:nvSpPr>
          <p:spPr bwMode="auto">
            <a:xfrm flipH="1">
              <a:off x="2298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61" name="Line 153"/>
            <p:cNvSpPr>
              <a:spLocks noChangeShapeType="1"/>
            </p:cNvSpPr>
            <p:nvPr/>
          </p:nvSpPr>
          <p:spPr bwMode="auto">
            <a:xfrm flipH="1">
              <a:off x="2374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62" name="Line 154"/>
            <p:cNvSpPr>
              <a:spLocks noChangeShapeType="1"/>
            </p:cNvSpPr>
            <p:nvPr/>
          </p:nvSpPr>
          <p:spPr bwMode="auto">
            <a:xfrm flipH="1">
              <a:off x="2448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63" name="Line 155"/>
            <p:cNvSpPr>
              <a:spLocks noChangeShapeType="1"/>
            </p:cNvSpPr>
            <p:nvPr/>
          </p:nvSpPr>
          <p:spPr bwMode="auto">
            <a:xfrm flipH="1">
              <a:off x="2524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64" name="Line 156"/>
            <p:cNvSpPr>
              <a:spLocks noChangeShapeType="1"/>
            </p:cNvSpPr>
            <p:nvPr/>
          </p:nvSpPr>
          <p:spPr bwMode="auto">
            <a:xfrm flipH="1">
              <a:off x="2589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65" name="Line 157"/>
            <p:cNvSpPr>
              <a:spLocks noChangeShapeType="1"/>
            </p:cNvSpPr>
            <p:nvPr/>
          </p:nvSpPr>
          <p:spPr bwMode="auto">
            <a:xfrm flipH="1">
              <a:off x="2672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66" name="Line 158"/>
            <p:cNvSpPr>
              <a:spLocks noChangeShapeType="1"/>
            </p:cNvSpPr>
            <p:nvPr/>
          </p:nvSpPr>
          <p:spPr bwMode="auto">
            <a:xfrm flipH="1">
              <a:off x="2754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67" name="Line 159"/>
            <p:cNvSpPr>
              <a:spLocks noChangeShapeType="1"/>
            </p:cNvSpPr>
            <p:nvPr/>
          </p:nvSpPr>
          <p:spPr bwMode="auto">
            <a:xfrm flipH="1">
              <a:off x="2830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68" name="Line 160"/>
            <p:cNvSpPr>
              <a:spLocks noChangeShapeType="1"/>
            </p:cNvSpPr>
            <p:nvPr/>
          </p:nvSpPr>
          <p:spPr bwMode="auto">
            <a:xfrm flipH="1">
              <a:off x="2904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69" name="Line 161"/>
            <p:cNvSpPr>
              <a:spLocks noChangeShapeType="1"/>
            </p:cNvSpPr>
            <p:nvPr/>
          </p:nvSpPr>
          <p:spPr bwMode="auto">
            <a:xfrm flipH="1">
              <a:off x="2980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1170" name="Group 162"/>
          <p:cNvGrpSpPr>
            <a:grpSpLocks/>
          </p:cNvGrpSpPr>
          <p:nvPr/>
        </p:nvGrpSpPr>
        <p:grpSpPr bwMode="auto">
          <a:xfrm>
            <a:off x="5547361" y="2638426"/>
            <a:ext cx="2971800" cy="274320"/>
            <a:chOff x="2133" y="1932"/>
            <a:chExt cx="1827" cy="124"/>
          </a:xfrm>
        </p:grpSpPr>
        <p:sp>
          <p:nvSpPr>
            <p:cNvPr id="171171" name="Line 163"/>
            <p:cNvSpPr>
              <a:spLocks noChangeShapeType="1"/>
            </p:cNvSpPr>
            <p:nvPr/>
          </p:nvSpPr>
          <p:spPr bwMode="auto">
            <a:xfrm flipH="1">
              <a:off x="3061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72" name="Line 164"/>
            <p:cNvSpPr>
              <a:spLocks noChangeShapeType="1"/>
            </p:cNvSpPr>
            <p:nvPr/>
          </p:nvSpPr>
          <p:spPr bwMode="auto">
            <a:xfrm flipH="1">
              <a:off x="3144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73" name="Line 165"/>
            <p:cNvSpPr>
              <a:spLocks noChangeShapeType="1"/>
            </p:cNvSpPr>
            <p:nvPr/>
          </p:nvSpPr>
          <p:spPr bwMode="auto">
            <a:xfrm flipH="1">
              <a:off x="3226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74" name="Line 166"/>
            <p:cNvSpPr>
              <a:spLocks noChangeShapeType="1"/>
            </p:cNvSpPr>
            <p:nvPr/>
          </p:nvSpPr>
          <p:spPr bwMode="auto">
            <a:xfrm flipH="1">
              <a:off x="3302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75" name="Line 167"/>
            <p:cNvSpPr>
              <a:spLocks noChangeShapeType="1"/>
            </p:cNvSpPr>
            <p:nvPr/>
          </p:nvSpPr>
          <p:spPr bwMode="auto">
            <a:xfrm flipH="1">
              <a:off x="3376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76" name="Line 168"/>
            <p:cNvSpPr>
              <a:spLocks noChangeShapeType="1"/>
            </p:cNvSpPr>
            <p:nvPr/>
          </p:nvSpPr>
          <p:spPr bwMode="auto">
            <a:xfrm flipH="1">
              <a:off x="3452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77" name="Line 169"/>
            <p:cNvSpPr>
              <a:spLocks noChangeShapeType="1"/>
            </p:cNvSpPr>
            <p:nvPr/>
          </p:nvSpPr>
          <p:spPr bwMode="auto">
            <a:xfrm flipH="1">
              <a:off x="3517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78" name="Line 170"/>
            <p:cNvSpPr>
              <a:spLocks noChangeShapeType="1"/>
            </p:cNvSpPr>
            <p:nvPr/>
          </p:nvSpPr>
          <p:spPr bwMode="auto">
            <a:xfrm flipH="1">
              <a:off x="3600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79" name="Line 171"/>
            <p:cNvSpPr>
              <a:spLocks noChangeShapeType="1"/>
            </p:cNvSpPr>
            <p:nvPr/>
          </p:nvSpPr>
          <p:spPr bwMode="auto">
            <a:xfrm flipH="1">
              <a:off x="3682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80" name="Line 172"/>
            <p:cNvSpPr>
              <a:spLocks noChangeShapeType="1"/>
            </p:cNvSpPr>
            <p:nvPr/>
          </p:nvSpPr>
          <p:spPr bwMode="auto">
            <a:xfrm flipH="1">
              <a:off x="3758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81" name="Line 173"/>
            <p:cNvSpPr>
              <a:spLocks noChangeShapeType="1"/>
            </p:cNvSpPr>
            <p:nvPr/>
          </p:nvSpPr>
          <p:spPr bwMode="auto">
            <a:xfrm flipH="1">
              <a:off x="3832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82" name="Line 174"/>
            <p:cNvSpPr>
              <a:spLocks noChangeShapeType="1"/>
            </p:cNvSpPr>
            <p:nvPr/>
          </p:nvSpPr>
          <p:spPr bwMode="auto">
            <a:xfrm flipH="1">
              <a:off x="3908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83" name="Line 175"/>
            <p:cNvSpPr>
              <a:spLocks noChangeShapeType="1"/>
            </p:cNvSpPr>
            <p:nvPr/>
          </p:nvSpPr>
          <p:spPr bwMode="auto">
            <a:xfrm flipH="1">
              <a:off x="2133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84" name="Line 176"/>
            <p:cNvSpPr>
              <a:spLocks noChangeShapeType="1"/>
            </p:cNvSpPr>
            <p:nvPr/>
          </p:nvSpPr>
          <p:spPr bwMode="auto">
            <a:xfrm flipH="1">
              <a:off x="2216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85" name="Line 177"/>
            <p:cNvSpPr>
              <a:spLocks noChangeShapeType="1"/>
            </p:cNvSpPr>
            <p:nvPr/>
          </p:nvSpPr>
          <p:spPr bwMode="auto">
            <a:xfrm flipH="1">
              <a:off x="2298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86" name="Line 178"/>
            <p:cNvSpPr>
              <a:spLocks noChangeShapeType="1"/>
            </p:cNvSpPr>
            <p:nvPr/>
          </p:nvSpPr>
          <p:spPr bwMode="auto">
            <a:xfrm flipH="1">
              <a:off x="2374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87" name="Line 179"/>
            <p:cNvSpPr>
              <a:spLocks noChangeShapeType="1"/>
            </p:cNvSpPr>
            <p:nvPr/>
          </p:nvSpPr>
          <p:spPr bwMode="auto">
            <a:xfrm flipH="1">
              <a:off x="2448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88" name="Line 180"/>
            <p:cNvSpPr>
              <a:spLocks noChangeShapeType="1"/>
            </p:cNvSpPr>
            <p:nvPr/>
          </p:nvSpPr>
          <p:spPr bwMode="auto">
            <a:xfrm flipH="1">
              <a:off x="2524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89" name="Line 181"/>
            <p:cNvSpPr>
              <a:spLocks noChangeShapeType="1"/>
            </p:cNvSpPr>
            <p:nvPr/>
          </p:nvSpPr>
          <p:spPr bwMode="auto">
            <a:xfrm flipH="1">
              <a:off x="2589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90" name="Line 182"/>
            <p:cNvSpPr>
              <a:spLocks noChangeShapeType="1"/>
            </p:cNvSpPr>
            <p:nvPr/>
          </p:nvSpPr>
          <p:spPr bwMode="auto">
            <a:xfrm flipH="1">
              <a:off x="2672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91" name="Line 183"/>
            <p:cNvSpPr>
              <a:spLocks noChangeShapeType="1"/>
            </p:cNvSpPr>
            <p:nvPr/>
          </p:nvSpPr>
          <p:spPr bwMode="auto">
            <a:xfrm flipH="1">
              <a:off x="2754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92" name="Line 184"/>
            <p:cNvSpPr>
              <a:spLocks noChangeShapeType="1"/>
            </p:cNvSpPr>
            <p:nvPr/>
          </p:nvSpPr>
          <p:spPr bwMode="auto">
            <a:xfrm flipH="1">
              <a:off x="2830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93" name="Line 185"/>
            <p:cNvSpPr>
              <a:spLocks noChangeShapeType="1"/>
            </p:cNvSpPr>
            <p:nvPr/>
          </p:nvSpPr>
          <p:spPr bwMode="auto">
            <a:xfrm flipH="1">
              <a:off x="2904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94" name="Line 186"/>
            <p:cNvSpPr>
              <a:spLocks noChangeShapeType="1"/>
            </p:cNvSpPr>
            <p:nvPr/>
          </p:nvSpPr>
          <p:spPr bwMode="auto">
            <a:xfrm flipH="1">
              <a:off x="2980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1195" name="Group 187"/>
          <p:cNvGrpSpPr>
            <a:grpSpLocks/>
          </p:cNvGrpSpPr>
          <p:nvPr/>
        </p:nvGrpSpPr>
        <p:grpSpPr bwMode="auto">
          <a:xfrm>
            <a:off x="2506982" y="2638426"/>
            <a:ext cx="2971800" cy="274320"/>
            <a:chOff x="2133" y="1932"/>
            <a:chExt cx="1827" cy="124"/>
          </a:xfrm>
        </p:grpSpPr>
        <p:sp>
          <p:nvSpPr>
            <p:cNvPr id="171196" name="Line 188"/>
            <p:cNvSpPr>
              <a:spLocks noChangeShapeType="1"/>
            </p:cNvSpPr>
            <p:nvPr/>
          </p:nvSpPr>
          <p:spPr bwMode="auto">
            <a:xfrm flipH="1">
              <a:off x="3061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97" name="Line 189"/>
            <p:cNvSpPr>
              <a:spLocks noChangeShapeType="1"/>
            </p:cNvSpPr>
            <p:nvPr/>
          </p:nvSpPr>
          <p:spPr bwMode="auto">
            <a:xfrm flipH="1">
              <a:off x="3144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98" name="Line 190"/>
            <p:cNvSpPr>
              <a:spLocks noChangeShapeType="1"/>
            </p:cNvSpPr>
            <p:nvPr/>
          </p:nvSpPr>
          <p:spPr bwMode="auto">
            <a:xfrm flipH="1">
              <a:off x="3226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199" name="Line 191"/>
            <p:cNvSpPr>
              <a:spLocks noChangeShapeType="1"/>
            </p:cNvSpPr>
            <p:nvPr/>
          </p:nvSpPr>
          <p:spPr bwMode="auto">
            <a:xfrm flipH="1">
              <a:off x="3302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00" name="Line 192"/>
            <p:cNvSpPr>
              <a:spLocks noChangeShapeType="1"/>
            </p:cNvSpPr>
            <p:nvPr/>
          </p:nvSpPr>
          <p:spPr bwMode="auto">
            <a:xfrm flipH="1">
              <a:off x="3376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01" name="Line 193"/>
            <p:cNvSpPr>
              <a:spLocks noChangeShapeType="1"/>
            </p:cNvSpPr>
            <p:nvPr/>
          </p:nvSpPr>
          <p:spPr bwMode="auto">
            <a:xfrm flipH="1">
              <a:off x="3452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02" name="Line 194"/>
            <p:cNvSpPr>
              <a:spLocks noChangeShapeType="1"/>
            </p:cNvSpPr>
            <p:nvPr/>
          </p:nvSpPr>
          <p:spPr bwMode="auto">
            <a:xfrm flipH="1">
              <a:off x="3517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03" name="Line 195"/>
            <p:cNvSpPr>
              <a:spLocks noChangeShapeType="1"/>
            </p:cNvSpPr>
            <p:nvPr/>
          </p:nvSpPr>
          <p:spPr bwMode="auto">
            <a:xfrm flipH="1">
              <a:off x="3600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04" name="Line 196"/>
            <p:cNvSpPr>
              <a:spLocks noChangeShapeType="1"/>
            </p:cNvSpPr>
            <p:nvPr/>
          </p:nvSpPr>
          <p:spPr bwMode="auto">
            <a:xfrm flipH="1">
              <a:off x="3682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05" name="Line 197"/>
            <p:cNvSpPr>
              <a:spLocks noChangeShapeType="1"/>
            </p:cNvSpPr>
            <p:nvPr/>
          </p:nvSpPr>
          <p:spPr bwMode="auto">
            <a:xfrm flipH="1">
              <a:off x="3758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06" name="Line 198"/>
            <p:cNvSpPr>
              <a:spLocks noChangeShapeType="1"/>
            </p:cNvSpPr>
            <p:nvPr/>
          </p:nvSpPr>
          <p:spPr bwMode="auto">
            <a:xfrm flipH="1">
              <a:off x="3832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07" name="Line 199"/>
            <p:cNvSpPr>
              <a:spLocks noChangeShapeType="1"/>
            </p:cNvSpPr>
            <p:nvPr/>
          </p:nvSpPr>
          <p:spPr bwMode="auto">
            <a:xfrm flipH="1">
              <a:off x="3908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08" name="Line 200"/>
            <p:cNvSpPr>
              <a:spLocks noChangeShapeType="1"/>
            </p:cNvSpPr>
            <p:nvPr/>
          </p:nvSpPr>
          <p:spPr bwMode="auto">
            <a:xfrm flipH="1">
              <a:off x="2133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09" name="Line 201"/>
            <p:cNvSpPr>
              <a:spLocks noChangeShapeType="1"/>
            </p:cNvSpPr>
            <p:nvPr/>
          </p:nvSpPr>
          <p:spPr bwMode="auto">
            <a:xfrm flipH="1">
              <a:off x="2216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10" name="Line 202"/>
            <p:cNvSpPr>
              <a:spLocks noChangeShapeType="1"/>
            </p:cNvSpPr>
            <p:nvPr/>
          </p:nvSpPr>
          <p:spPr bwMode="auto">
            <a:xfrm flipH="1">
              <a:off x="2298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11" name="Line 203"/>
            <p:cNvSpPr>
              <a:spLocks noChangeShapeType="1"/>
            </p:cNvSpPr>
            <p:nvPr/>
          </p:nvSpPr>
          <p:spPr bwMode="auto">
            <a:xfrm flipH="1">
              <a:off x="2374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12" name="Line 204"/>
            <p:cNvSpPr>
              <a:spLocks noChangeShapeType="1"/>
            </p:cNvSpPr>
            <p:nvPr/>
          </p:nvSpPr>
          <p:spPr bwMode="auto">
            <a:xfrm flipH="1">
              <a:off x="2448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13" name="Line 205"/>
            <p:cNvSpPr>
              <a:spLocks noChangeShapeType="1"/>
            </p:cNvSpPr>
            <p:nvPr/>
          </p:nvSpPr>
          <p:spPr bwMode="auto">
            <a:xfrm flipH="1">
              <a:off x="2524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14" name="Line 206"/>
            <p:cNvSpPr>
              <a:spLocks noChangeShapeType="1"/>
            </p:cNvSpPr>
            <p:nvPr/>
          </p:nvSpPr>
          <p:spPr bwMode="auto">
            <a:xfrm flipH="1">
              <a:off x="2589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15" name="Line 207"/>
            <p:cNvSpPr>
              <a:spLocks noChangeShapeType="1"/>
            </p:cNvSpPr>
            <p:nvPr/>
          </p:nvSpPr>
          <p:spPr bwMode="auto">
            <a:xfrm flipH="1">
              <a:off x="2672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16" name="Line 208"/>
            <p:cNvSpPr>
              <a:spLocks noChangeShapeType="1"/>
            </p:cNvSpPr>
            <p:nvPr/>
          </p:nvSpPr>
          <p:spPr bwMode="auto">
            <a:xfrm flipH="1">
              <a:off x="2754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17" name="Line 209"/>
            <p:cNvSpPr>
              <a:spLocks noChangeShapeType="1"/>
            </p:cNvSpPr>
            <p:nvPr/>
          </p:nvSpPr>
          <p:spPr bwMode="auto">
            <a:xfrm flipH="1">
              <a:off x="2830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18" name="Line 210"/>
            <p:cNvSpPr>
              <a:spLocks noChangeShapeType="1"/>
            </p:cNvSpPr>
            <p:nvPr/>
          </p:nvSpPr>
          <p:spPr bwMode="auto">
            <a:xfrm flipH="1">
              <a:off x="2904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19" name="Line 211"/>
            <p:cNvSpPr>
              <a:spLocks noChangeShapeType="1"/>
            </p:cNvSpPr>
            <p:nvPr/>
          </p:nvSpPr>
          <p:spPr bwMode="auto">
            <a:xfrm flipH="1">
              <a:off x="2980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1117" name="AutoShape 109"/>
          <p:cNvSpPr>
            <a:spLocks noChangeArrowheads="1"/>
          </p:cNvSpPr>
          <p:nvPr/>
        </p:nvSpPr>
        <p:spPr bwMode="auto">
          <a:xfrm>
            <a:off x="6461760" y="2716530"/>
            <a:ext cx="121920" cy="100966"/>
          </a:xfrm>
          <a:prstGeom prst="star32">
            <a:avLst>
              <a:gd name="adj" fmla="val 37500"/>
            </a:avLst>
          </a:prstGeom>
          <a:solidFill>
            <a:srgbClr val="0000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sp>
        <p:nvSpPr>
          <p:cNvPr id="171114" name="AutoShape 106"/>
          <p:cNvSpPr>
            <a:spLocks noChangeArrowheads="1"/>
          </p:cNvSpPr>
          <p:nvPr/>
        </p:nvSpPr>
        <p:spPr bwMode="auto">
          <a:xfrm>
            <a:off x="2413000" y="2716530"/>
            <a:ext cx="121920" cy="100966"/>
          </a:xfrm>
          <a:prstGeom prst="star32">
            <a:avLst>
              <a:gd name="adj" fmla="val 37500"/>
            </a:avLst>
          </a:prstGeom>
          <a:solidFill>
            <a:srgbClr val="0000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sp>
        <p:nvSpPr>
          <p:cNvPr id="171220" name="Text Box 212"/>
          <p:cNvSpPr txBox="1">
            <a:spLocks noChangeArrowheads="1"/>
          </p:cNvSpPr>
          <p:nvPr/>
        </p:nvSpPr>
        <p:spPr bwMode="auto">
          <a:xfrm>
            <a:off x="92825" y="709350"/>
            <a:ext cx="280416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</a:t>
            </a:r>
          </a:p>
        </p:txBody>
      </p:sp>
      <p:grpSp>
        <p:nvGrpSpPr>
          <p:cNvPr id="171221" name="Group 213"/>
          <p:cNvGrpSpPr>
            <a:grpSpLocks/>
          </p:cNvGrpSpPr>
          <p:nvPr/>
        </p:nvGrpSpPr>
        <p:grpSpPr bwMode="auto">
          <a:xfrm>
            <a:off x="1539241" y="4149090"/>
            <a:ext cx="3185160" cy="257176"/>
            <a:chOff x="2133" y="1932"/>
            <a:chExt cx="1827" cy="124"/>
          </a:xfrm>
        </p:grpSpPr>
        <p:sp>
          <p:nvSpPr>
            <p:cNvPr id="171222" name="Line 214"/>
            <p:cNvSpPr>
              <a:spLocks noChangeShapeType="1"/>
            </p:cNvSpPr>
            <p:nvPr/>
          </p:nvSpPr>
          <p:spPr bwMode="auto">
            <a:xfrm flipH="1">
              <a:off x="3061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23" name="Line 215"/>
            <p:cNvSpPr>
              <a:spLocks noChangeShapeType="1"/>
            </p:cNvSpPr>
            <p:nvPr/>
          </p:nvSpPr>
          <p:spPr bwMode="auto">
            <a:xfrm flipH="1">
              <a:off x="3144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24" name="Line 216"/>
            <p:cNvSpPr>
              <a:spLocks noChangeShapeType="1"/>
            </p:cNvSpPr>
            <p:nvPr/>
          </p:nvSpPr>
          <p:spPr bwMode="auto">
            <a:xfrm flipH="1">
              <a:off x="3226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25" name="Line 217"/>
            <p:cNvSpPr>
              <a:spLocks noChangeShapeType="1"/>
            </p:cNvSpPr>
            <p:nvPr/>
          </p:nvSpPr>
          <p:spPr bwMode="auto">
            <a:xfrm flipH="1">
              <a:off x="3302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26" name="Line 218"/>
            <p:cNvSpPr>
              <a:spLocks noChangeShapeType="1"/>
            </p:cNvSpPr>
            <p:nvPr/>
          </p:nvSpPr>
          <p:spPr bwMode="auto">
            <a:xfrm flipH="1">
              <a:off x="3376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27" name="Line 219"/>
            <p:cNvSpPr>
              <a:spLocks noChangeShapeType="1"/>
            </p:cNvSpPr>
            <p:nvPr/>
          </p:nvSpPr>
          <p:spPr bwMode="auto">
            <a:xfrm flipH="1">
              <a:off x="3452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28" name="Line 220"/>
            <p:cNvSpPr>
              <a:spLocks noChangeShapeType="1"/>
            </p:cNvSpPr>
            <p:nvPr/>
          </p:nvSpPr>
          <p:spPr bwMode="auto">
            <a:xfrm flipH="1">
              <a:off x="3517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29" name="Line 221"/>
            <p:cNvSpPr>
              <a:spLocks noChangeShapeType="1"/>
            </p:cNvSpPr>
            <p:nvPr/>
          </p:nvSpPr>
          <p:spPr bwMode="auto">
            <a:xfrm flipH="1">
              <a:off x="3600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30" name="Line 222"/>
            <p:cNvSpPr>
              <a:spLocks noChangeShapeType="1"/>
            </p:cNvSpPr>
            <p:nvPr/>
          </p:nvSpPr>
          <p:spPr bwMode="auto">
            <a:xfrm flipH="1">
              <a:off x="3682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31" name="Line 223"/>
            <p:cNvSpPr>
              <a:spLocks noChangeShapeType="1"/>
            </p:cNvSpPr>
            <p:nvPr/>
          </p:nvSpPr>
          <p:spPr bwMode="auto">
            <a:xfrm flipH="1">
              <a:off x="3758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32" name="Line 224"/>
            <p:cNvSpPr>
              <a:spLocks noChangeShapeType="1"/>
            </p:cNvSpPr>
            <p:nvPr/>
          </p:nvSpPr>
          <p:spPr bwMode="auto">
            <a:xfrm flipH="1">
              <a:off x="3832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33" name="Line 225"/>
            <p:cNvSpPr>
              <a:spLocks noChangeShapeType="1"/>
            </p:cNvSpPr>
            <p:nvPr/>
          </p:nvSpPr>
          <p:spPr bwMode="auto">
            <a:xfrm flipH="1">
              <a:off x="3908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34" name="Line 226"/>
            <p:cNvSpPr>
              <a:spLocks noChangeShapeType="1"/>
            </p:cNvSpPr>
            <p:nvPr/>
          </p:nvSpPr>
          <p:spPr bwMode="auto">
            <a:xfrm flipH="1">
              <a:off x="2133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35" name="Line 227"/>
            <p:cNvSpPr>
              <a:spLocks noChangeShapeType="1"/>
            </p:cNvSpPr>
            <p:nvPr/>
          </p:nvSpPr>
          <p:spPr bwMode="auto">
            <a:xfrm flipH="1">
              <a:off x="2216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36" name="Line 228"/>
            <p:cNvSpPr>
              <a:spLocks noChangeShapeType="1"/>
            </p:cNvSpPr>
            <p:nvPr/>
          </p:nvSpPr>
          <p:spPr bwMode="auto">
            <a:xfrm flipH="1">
              <a:off x="2298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37" name="Line 229"/>
            <p:cNvSpPr>
              <a:spLocks noChangeShapeType="1"/>
            </p:cNvSpPr>
            <p:nvPr/>
          </p:nvSpPr>
          <p:spPr bwMode="auto">
            <a:xfrm flipH="1">
              <a:off x="2374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38" name="Line 230"/>
            <p:cNvSpPr>
              <a:spLocks noChangeShapeType="1"/>
            </p:cNvSpPr>
            <p:nvPr/>
          </p:nvSpPr>
          <p:spPr bwMode="auto">
            <a:xfrm flipH="1">
              <a:off x="2448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39" name="Line 231"/>
            <p:cNvSpPr>
              <a:spLocks noChangeShapeType="1"/>
            </p:cNvSpPr>
            <p:nvPr/>
          </p:nvSpPr>
          <p:spPr bwMode="auto">
            <a:xfrm flipH="1">
              <a:off x="2524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40" name="Line 232"/>
            <p:cNvSpPr>
              <a:spLocks noChangeShapeType="1"/>
            </p:cNvSpPr>
            <p:nvPr/>
          </p:nvSpPr>
          <p:spPr bwMode="auto">
            <a:xfrm flipH="1">
              <a:off x="2589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41" name="Line 233"/>
            <p:cNvSpPr>
              <a:spLocks noChangeShapeType="1"/>
            </p:cNvSpPr>
            <p:nvPr/>
          </p:nvSpPr>
          <p:spPr bwMode="auto">
            <a:xfrm flipH="1">
              <a:off x="2672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42" name="Line 234"/>
            <p:cNvSpPr>
              <a:spLocks noChangeShapeType="1"/>
            </p:cNvSpPr>
            <p:nvPr/>
          </p:nvSpPr>
          <p:spPr bwMode="auto">
            <a:xfrm flipH="1">
              <a:off x="2754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43" name="Line 235"/>
            <p:cNvSpPr>
              <a:spLocks noChangeShapeType="1"/>
            </p:cNvSpPr>
            <p:nvPr/>
          </p:nvSpPr>
          <p:spPr bwMode="auto">
            <a:xfrm flipH="1">
              <a:off x="2830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44" name="Line 236"/>
            <p:cNvSpPr>
              <a:spLocks noChangeShapeType="1"/>
            </p:cNvSpPr>
            <p:nvPr/>
          </p:nvSpPr>
          <p:spPr bwMode="auto">
            <a:xfrm flipH="1">
              <a:off x="2904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245" name="Line 237"/>
            <p:cNvSpPr>
              <a:spLocks noChangeShapeType="1"/>
            </p:cNvSpPr>
            <p:nvPr/>
          </p:nvSpPr>
          <p:spPr bwMode="auto">
            <a:xfrm flipH="1">
              <a:off x="2980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1246" name="Text Box 238"/>
          <p:cNvSpPr txBox="1">
            <a:spLocks noChangeArrowheads="1"/>
          </p:cNvSpPr>
          <p:nvPr/>
        </p:nvSpPr>
        <p:spPr bwMode="auto">
          <a:xfrm>
            <a:off x="5676901" y="4400550"/>
            <a:ext cx="97536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CC0000"/>
                </a:solidFill>
              </a:rPr>
              <a:t>0</a:t>
            </a:r>
          </a:p>
        </p:txBody>
      </p:sp>
      <p:sp>
        <p:nvSpPr>
          <p:cNvPr id="156" name="Text Box 59"/>
          <p:cNvSpPr txBox="1">
            <a:spLocks noChangeArrowheads="1"/>
          </p:cNvSpPr>
          <p:nvPr/>
        </p:nvSpPr>
        <p:spPr bwMode="auto">
          <a:xfrm>
            <a:off x="2236125" y="2226425"/>
            <a:ext cx="48768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1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</a:p>
        </p:txBody>
      </p:sp>
      <p:sp>
        <p:nvSpPr>
          <p:cNvPr id="157" name="Text Box 70"/>
          <p:cNvSpPr txBox="1">
            <a:spLocks noChangeArrowheads="1"/>
          </p:cNvSpPr>
          <p:nvPr/>
        </p:nvSpPr>
        <p:spPr bwMode="auto">
          <a:xfrm>
            <a:off x="7831975" y="3726875"/>
            <a:ext cx="609600" cy="100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700" b="1" dirty="0">
                <a:solidFill>
                  <a:srgbClr val="CC0000"/>
                </a:solidFill>
              </a:rPr>
              <a:t>(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ChangeArrowheads="1"/>
          </p:cNvSpPr>
          <p:nvPr/>
        </p:nvSpPr>
        <p:spPr bwMode="auto">
          <a:xfrm>
            <a:off x="0" y="0"/>
            <a:ext cx="14630400" cy="8229600"/>
          </a:xfrm>
          <a:prstGeom prst="rect">
            <a:avLst/>
          </a:prstGeom>
          <a:gradFill rotWithShape="0">
            <a:gsLst>
              <a:gs pos="0">
                <a:srgbClr val="FFCC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endParaRPr lang="en-US" sz="2600" dirty="0">
              <a:latin typeface="Arial" charset="0"/>
            </a:endParaRPr>
          </a:p>
        </p:txBody>
      </p:sp>
      <p:grpSp>
        <p:nvGrpSpPr>
          <p:cNvPr id="177155" name="Group 3"/>
          <p:cNvGrpSpPr>
            <a:grpSpLocks/>
          </p:cNvGrpSpPr>
          <p:nvPr/>
        </p:nvGrpSpPr>
        <p:grpSpPr bwMode="auto">
          <a:xfrm>
            <a:off x="228600" y="228600"/>
            <a:ext cx="14569440" cy="1101090"/>
            <a:chOff x="0" y="0"/>
            <a:chExt cx="5760" cy="576"/>
          </a:xfrm>
        </p:grpSpPr>
        <p:sp>
          <p:nvSpPr>
            <p:cNvPr id="177156" name="Oval 4"/>
            <p:cNvSpPr>
              <a:spLocks noChangeArrowheads="1"/>
            </p:cNvSpPr>
            <p:nvPr/>
          </p:nvSpPr>
          <p:spPr bwMode="auto">
            <a:xfrm>
              <a:off x="0" y="0"/>
              <a:ext cx="1008" cy="576"/>
            </a:xfrm>
            <a:prstGeom prst="ellipse">
              <a:avLst/>
            </a:prstGeom>
            <a:solidFill>
              <a:srgbClr val="CCECFF"/>
            </a:solidFill>
            <a:ln w="127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err="1" smtClean="0">
                  <a:solidFill>
                    <a:srgbClr val="FF66FF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dirty="0" smtClean="0">
                  <a:solidFill>
                    <a:srgbClr val="FF66FF"/>
                  </a:solidFill>
                  <a:latin typeface="Times New Roman" pitchFamily="18" charset="0"/>
                  <a:cs typeface="Times New Roman" pitchFamily="18" charset="0"/>
                </a:rPr>
                <a:t> 60</a:t>
              </a:r>
              <a:endParaRPr lang="en-US" dirty="0"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7157" name="WordArt 5"/>
            <p:cNvSpPr>
              <a:spLocks noChangeArrowheads="1" noChangeShapeType="1" noTextEdit="1"/>
            </p:cNvSpPr>
            <p:nvPr/>
          </p:nvSpPr>
          <p:spPr bwMode="auto">
            <a:xfrm>
              <a:off x="336" y="384"/>
              <a:ext cx="18" cy="91"/>
            </a:xfrm>
            <a:prstGeom prst="rect">
              <a:avLst/>
            </a:prstGeom>
          </p:spPr>
          <p:txBody>
            <a:bodyPr wrap="none" fromWordArt="1">
              <a:prstTxWarp prst="textInflate">
                <a:avLst>
                  <a:gd name="adj" fmla="val 13634"/>
                </a:avLst>
              </a:prstTxWarp>
            </a:bodyPr>
            <a:lstStyle/>
            <a:p>
              <a:pPr algn="ctr"/>
              <a:r>
                <a:rPr lang="en-US" sz="1100" b="1" kern="10" dirty="0">
                  <a:ln w="12700">
                    <a:solidFill>
                      <a:srgbClr val="B2B2B2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FFFF66"/>
                      </a:gs>
                      <a:gs pos="100000">
                        <a:srgbClr val="FF6600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sy="50000" rotWithShape="0">
                      <a:srgbClr val="875B0D"/>
                    </a:outerShdw>
                  </a:effectLst>
                  <a:latin typeface=".VnTimeH"/>
                </a:rPr>
                <a:t>.</a:t>
              </a:r>
            </a:p>
          </p:txBody>
        </p:sp>
        <p:sp>
          <p:nvSpPr>
            <p:cNvPr id="177158" name="Text Box 6"/>
            <p:cNvSpPr txBox="1">
              <a:spLocks noChangeArrowheads="1"/>
            </p:cNvSpPr>
            <p:nvPr/>
          </p:nvSpPr>
          <p:spPr bwMode="auto">
            <a:xfrm>
              <a:off x="2160" y="192"/>
              <a:ext cx="3600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3400" b="1" i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188420" y="1354975"/>
            <a:ext cx="329184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A50021"/>
                </a:solidFill>
                <a:latin typeface="Times New Roman" pitchFamily="18" charset="0"/>
              </a:rPr>
              <a:t>1.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</a:rPr>
              <a:t>Mở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</a:rPr>
              <a:t>đầu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50221" name="Text Box 45"/>
          <p:cNvSpPr txBox="1">
            <a:spLocks noChangeArrowheads="1"/>
          </p:cNvSpPr>
          <p:nvPr/>
        </p:nvSpPr>
        <p:spPr bwMode="auto">
          <a:xfrm>
            <a:off x="2468880" y="2468880"/>
            <a:ext cx="31699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2200 x + 4000  </a:t>
            </a:r>
          </a:p>
        </p:txBody>
      </p:sp>
      <p:sp>
        <p:nvSpPr>
          <p:cNvPr id="177162" name="Text Box 10"/>
          <p:cNvSpPr txBox="1">
            <a:spLocks noChangeArrowheads="1"/>
          </p:cNvSpPr>
          <p:nvPr/>
        </p:nvSpPr>
        <p:spPr bwMode="auto">
          <a:xfrm>
            <a:off x="5974080" y="2468880"/>
            <a:ext cx="176784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/>
              <a:t>25 000</a:t>
            </a:r>
          </a:p>
        </p:txBody>
      </p:sp>
      <p:graphicFrame>
        <p:nvGraphicFramePr>
          <p:cNvPr id="177163" name="Object 11"/>
          <p:cNvGraphicFramePr>
            <a:graphicFrameLocks noChangeAspect="1"/>
          </p:cNvGraphicFramePr>
          <p:nvPr/>
        </p:nvGraphicFramePr>
        <p:xfrm>
          <a:off x="5486400" y="2434590"/>
          <a:ext cx="629920" cy="565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67" name="Equation" r:id="rId3" imgW="126835" imgH="152202" progId="Equation.DSMT4">
                  <p:embed/>
                </p:oleObj>
              </mc:Choice>
              <mc:Fallback>
                <p:oleObj name="Equation" r:id="rId3" imgW="126835" imgH="152202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434590"/>
                        <a:ext cx="629920" cy="5657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8" name="Text Box 42"/>
          <p:cNvSpPr txBox="1">
            <a:spLocks noChangeArrowheads="1"/>
          </p:cNvSpPr>
          <p:nvPr/>
        </p:nvSpPr>
        <p:spPr bwMode="auto">
          <a:xfrm>
            <a:off x="609600" y="2468880"/>
            <a:ext cx="243840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Hệ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thức</a:t>
            </a:r>
            <a:endParaRPr lang="en-US" sz="3400" b="1" dirty="0">
              <a:latin typeface="Times New Roman" pitchFamily="18" charset="0"/>
            </a:endParaRPr>
          </a:p>
        </p:txBody>
      </p:sp>
      <p:sp>
        <p:nvSpPr>
          <p:cNvPr id="177165" name="Text Box 13"/>
          <p:cNvSpPr txBox="1">
            <a:spLocks noChangeArrowheads="1"/>
          </p:cNvSpPr>
          <p:nvPr/>
        </p:nvSpPr>
        <p:spPr bwMode="auto">
          <a:xfrm>
            <a:off x="7437120" y="2468880"/>
            <a:ext cx="74371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một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với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ẩn</a:t>
            </a:r>
            <a:r>
              <a:rPr lang="en-US" sz="3400" b="1" dirty="0">
                <a:latin typeface="Times New Roman" pitchFamily="18" charset="0"/>
              </a:rPr>
              <a:t> x. </a:t>
            </a:r>
          </a:p>
        </p:txBody>
      </p:sp>
      <p:sp>
        <p:nvSpPr>
          <p:cNvPr id="177166" name="Text Box 14"/>
          <p:cNvSpPr txBox="1">
            <a:spLocks noChangeArrowheads="1"/>
          </p:cNvSpPr>
          <p:nvPr/>
        </p:nvSpPr>
        <p:spPr bwMode="auto">
          <a:xfrm>
            <a:off x="243840" y="1920240"/>
            <a:ext cx="43891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000066"/>
                </a:solidFill>
                <a:latin typeface="Times New Roman" pitchFamily="18" charset="0"/>
              </a:rPr>
              <a:t>* </a:t>
            </a:r>
            <a:r>
              <a:rPr lang="en-US" sz="3400" b="1" dirty="0" err="1">
                <a:solidFill>
                  <a:srgbClr val="000066"/>
                </a:solidFill>
                <a:latin typeface="Times New Roman" pitchFamily="18" charset="0"/>
              </a:rPr>
              <a:t>Bài</a:t>
            </a:r>
            <a:r>
              <a:rPr lang="en-US" sz="3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66"/>
                </a:solidFill>
                <a:latin typeface="Times New Roman" pitchFamily="18" charset="0"/>
              </a:rPr>
              <a:t>toán</a:t>
            </a:r>
            <a:r>
              <a:rPr lang="en-US" sz="3400" b="1" dirty="0">
                <a:solidFill>
                  <a:srgbClr val="000066"/>
                </a:solidFill>
                <a:latin typeface="Times New Roman" pitchFamily="18" charset="0"/>
              </a:rPr>
              <a:t>: (</a:t>
            </a:r>
            <a:r>
              <a:rPr lang="en-US" sz="3400" b="1" dirty="0" err="1">
                <a:solidFill>
                  <a:srgbClr val="000066"/>
                </a:solidFill>
                <a:latin typeface="Times New Roman" pitchFamily="18" charset="0"/>
              </a:rPr>
              <a:t>sgk</a:t>
            </a:r>
            <a:r>
              <a:rPr lang="en-US" sz="3400" b="1" dirty="0">
                <a:solidFill>
                  <a:srgbClr val="000066"/>
                </a:solidFill>
                <a:latin typeface="Times New Roman" pitchFamily="18" charset="0"/>
              </a:rPr>
              <a:t>).</a:t>
            </a:r>
          </a:p>
        </p:txBody>
      </p:sp>
      <p:sp>
        <p:nvSpPr>
          <p:cNvPr id="177167" name="Rectangle 15"/>
          <p:cNvSpPr>
            <a:spLocks noChangeArrowheads="1"/>
          </p:cNvSpPr>
          <p:nvPr/>
        </p:nvSpPr>
        <p:spPr bwMode="auto">
          <a:xfrm>
            <a:off x="188420" y="3034666"/>
            <a:ext cx="1280160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just" eaLnBrk="1" hangingPunct="1"/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GB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b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168" name="Rectangle 16"/>
          <p:cNvSpPr>
            <a:spLocks noChangeArrowheads="1"/>
          </p:cNvSpPr>
          <p:nvPr/>
        </p:nvSpPr>
        <p:spPr bwMode="auto">
          <a:xfrm>
            <a:off x="251461" y="3657600"/>
            <a:ext cx="14264640" cy="170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just" eaLnBrk="1" hangingPunct="1"/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eaLnBrk="1" hangingPunct="1"/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77169" name="Rectangle 17"/>
          <p:cNvSpPr>
            <a:spLocks noChangeArrowheads="1"/>
          </p:cNvSpPr>
          <p:nvPr/>
        </p:nvSpPr>
        <p:spPr bwMode="auto">
          <a:xfrm>
            <a:off x="731520" y="5779771"/>
            <a:ext cx="13045440" cy="2224778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sz="3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en-US" sz="3400" b="1" dirty="0">
                <a:latin typeface="Times New Roman" pitchFamily="18" charset="0"/>
              </a:rPr>
              <a:t>* </a:t>
            </a:r>
            <a:r>
              <a:rPr lang="en-US" sz="3400" b="1" dirty="0" err="1">
                <a:latin typeface="Times New Roman" pitchFamily="18" charset="0"/>
              </a:rPr>
              <a:t>Dùng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ký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hiệu</a:t>
            </a:r>
            <a:r>
              <a:rPr lang="en-US" sz="3400" b="1" dirty="0">
                <a:latin typeface="Times New Roman" pitchFamily="18" charset="0"/>
              </a:rPr>
              <a:t> “</a:t>
            </a:r>
            <a:r>
              <a:rPr lang="en-US" sz="3400" b="1" dirty="0">
                <a:latin typeface="Times New Roman" pitchFamily="18" charset="0"/>
                <a:sym typeface="Symbol" pitchFamily="18" charset="2"/>
              </a:rPr>
              <a:t></a:t>
            </a:r>
            <a:r>
              <a:rPr lang="en-US" sz="3400" b="1" dirty="0">
                <a:latin typeface="Times New Roman" pitchFamily="18" charset="0"/>
              </a:rPr>
              <a:t>” </a:t>
            </a:r>
            <a:r>
              <a:rPr lang="en-US" sz="3400" b="1" dirty="0" err="1">
                <a:latin typeface="Times New Roman" pitchFamily="18" charset="0"/>
              </a:rPr>
              <a:t>để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chỉ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sự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đương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hai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</a:rPr>
              <a:t>.</a:t>
            </a:r>
            <a:endParaRPr lang="en-US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173" name="Rectangle 21"/>
          <p:cNvSpPr>
            <a:spLocks noChangeArrowheads="1"/>
          </p:cNvSpPr>
          <p:nvPr/>
        </p:nvSpPr>
        <p:spPr bwMode="auto">
          <a:xfrm>
            <a:off x="121920" y="5170515"/>
            <a:ext cx="1133856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just" eaLnBrk="1" hangingPunct="1"/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GB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b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2743200" y="286095"/>
            <a:ext cx="1188720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100" b="1" dirty="0" smtClean="0">
                <a:solidFill>
                  <a:srgbClr val="9900CC"/>
                </a:solidFill>
                <a:latin typeface="Times New Roman" pitchFamily="18" charset="0"/>
              </a:rPr>
              <a:t>BÀI 3. BẤT </a:t>
            </a:r>
            <a:r>
              <a:rPr lang="en-US" sz="5100" b="1" dirty="0">
                <a:solidFill>
                  <a:srgbClr val="9900CC"/>
                </a:solidFill>
                <a:latin typeface="Times New Roman" pitchFamily="18" charset="0"/>
              </a:rPr>
              <a:t>PHƯƠNG TRÌNH MỘT ẨN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77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77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77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69" grpId="0"/>
      <p:bldP spid="1771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ChangeArrowheads="1"/>
          </p:cNvSpPr>
          <p:nvPr/>
        </p:nvSpPr>
        <p:spPr bwMode="auto">
          <a:xfrm>
            <a:off x="0" y="0"/>
            <a:ext cx="14630400" cy="8229600"/>
          </a:xfrm>
          <a:prstGeom prst="rect">
            <a:avLst/>
          </a:prstGeom>
          <a:gradFill rotWithShape="0">
            <a:gsLst>
              <a:gs pos="0">
                <a:srgbClr val="FFCC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endParaRPr lang="en-US" sz="2600" dirty="0">
              <a:latin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219200" y="2520316"/>
          <a:ext cx="12192000" cy="4968240"/>
        </p:xfrm>
        <a:graphic>
          <a:graphicData uri="http://schemas.openxmlformats.org/drawingml/2006/table">
            <a:tbl>
              <a:tblPr/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3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7548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875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Bất</a:t>
                      </a: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ph</a:t>
                      </a:r>
                      <a:r>
                        <a:rPr kumimoji="0" lang="vi-VN" sz="2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ươ</a:t>
                      </a:r>
                      <a:r>
                        <a:rPr kumimoji="0" lang="en-US" sz="2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</a:t>
                      </a: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trình</a:t>
                      </a: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46304" marR="146304" marT="54864" marB="54864"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Tập nghiệm</a:t>
                      </a:r>
                    </a:p>
                  </a:txBody>
                  <a:tcPr marL="146304" marR="146304" marT="54864" marB="5486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Biểu diễn tập ngiệm lên trục số</a:t>
                      </a:r>
                    </a:p>
                  </a:txBody>
                  <a:tcPr marL="146304" marR="146304" marT="54864" marB="5486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86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 &lt; a</a:t>
                      </a:r>
                    </a:p>
                  </a:txBody>
                  <a:tcPr marL="146304" marR="146304" marT="54864" marB="54864"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{ x | x &lt; a }</a:t>
                      </a:r>
                    </a:p>
                  </a:txBody>
                  <a:tcPr marL="146304" marR="146304" marT="54864" marB="5486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6304" marR="146304" marT="54864" marB="5486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75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 ≤ a</a:t>
                      </a:r>
                    </a:p>
                  </a:txBody>
                  <a:tcPr marL="146304" marR="146304" marT="54864" marB="54864"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{ x | x      a }</a:t>
                      </a:r>
                    </a:p>
                  </a:txBody>
                  <a:tcPr marL="146304" marR="146304" marT="54864" marB="5486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6304" marR="146304" marT="54864" marB="5486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886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 &gt; a</a:t>
                      </a:r>
                    </a:p>
                  </a:txBody>
                  <a:tcPr marL="146304" marR="146304" marT="54864" marB="54864"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{ x | x &gt; a }</a:t>
                      </a:r>
                    </a:p>
                  </a:txBody>
                  <a:tcPr marL="146304" marR="146304" marT="54864" marB="5486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6304" marR="146304" marT="54864" marB="5486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875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 ≥ a</a:t>
                      </a:r>
                    </a:p>
                  </a:txBody>
                  <a:tcPr marL="146304" marR="146304" marT="54864" marB="54864"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{ x | x      a }</a:t>
                      </a:r>
                    </a:p>
                  </a:txBody>
                  <a:tcPr marL="146304" marR="146304" marT="54864" marB="5486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6304" marR="146304" marT="54864" marB="5486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9" name="Line 48"/>
          <p:cNvSpPr>
            <a:spLocks noChangeShapeType="1"/>
          </p:cNvSpPr>
          <p:nvPr/>
        </p:nvSpPr>
        <p:spPr bwMode="auto">
          <a:xfrm>
            <a:off x="8778240" y="3983356"/>
            <a:ext cx="451104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20" name="Text Box 49"/>
          <p:cNvSpPr txBox="1">
            <a:spLocks noChangeArrowheads="1"/>
          </p:cNvSpPr>
          <p:nvPr/>
        </p:nvSpPr>
        <p:spPr bwMode="auto">
          <a:xfrm>
            <a:off x="10832870" y="3475760"/>
            <a:ext cx="48768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1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1" name="Text Box 50"/>
          <p:cNvSpPr txBox="1">
            <a:spLocks noChangeArrowheads="1"/>
          </p:cNvSpPr>
          <p:nvPr/>
        </p:nvSpPr>
        <p:spPr bwMode="auto">
          <a:xfrm>
            <a:off x="10561320" y="4034790"/>
            <a:ext cx="60960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CC0000"/>
                </a:solidFill>
              </a:rPr>
              <a:t>a</a:t>
            </a:r>
          </a:p>
        </p:txBody>
      </p:sp>
      <p:sp>
        <p:nvSpPr>
          <p:cNvPr id="29" name="Line 58"/>
          <p:cNvSpPr>
            <a:spLocks noChangeShapeType="1"/>
          </p:cNvSpPr>
          <p:nvPr/>
        </p:nvSpPr>
        <p:spPr bwMode="auto">
          <a:xfrm>
            <a:off x="8823960" y="4897756"/>
            <a:ext cx="438912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30" name="Text Box 59"/>
          <p:cNvSpPr txBox="1">
            <a:spLocks noChangeArrowheads="1"/>
          </p:cNvSpPr>
          <p:nvPr/>
        </p:nvSpPr>
        <p:spPr bwMode="auto">
          <a:xfrm>
            <a:off x="10773295" y="4374056"/>
            <a:ext cx="48768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1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</a:p>
        </p:txBody>
      </p:sp>
      <p:sp>
        <p:nvSpPr>
          <p:cNvPr id="31" name="Text Box 60"/>
          <p:cNvSpPr txBox="1">
            <a:spLocks noChangeArrowheads="1"/>
          </p:cNvSpPr>
          <p:nvPr/>
        </p:nvSpPr>
        <p:spPr bwMode="auto">
          <a:xfrm>
            <a:off x="10607040" y="4954906"/>
            <a:ext cx="7315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CC0000"/>
                </a:solidFill>
              </a:rPr>
              <a:t>a</a:t>
            </a:r>
          </a:p>
        </p:txBody>
      </p:sp>
      <p:sp>
        <p:nvSpPr>
          <p:cNvPr id="40" name="Line 69"/>
          <p:cNvSpPr>
            <a:spLocks noChangeShapeType="1"/>
          </p:cNvSpPr>
          <p:nvPr/>
        </p:nvSpPr>
        <p:spPr bwMode="auto">
          <a:xfrm>
            <a:off x="8900160" y="5903596"/>
            <a:ext cx="4267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41" name="Text Box 70"/>
          <p:cNvSpPr txBox="1">
            <a:spLocks noChangeArrowheads="1"/>
          </p:cNvSpPr>
          <p:nvPr/>
        </p:nvSpPr>
        <p:spPr bwMode="auto">
          <a:xfrm>
            <a:off x="10564100" y="5346126"/>
            <a:ext cx="609600" cy="100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700" b="1" dirty="0">
                <a:solidFill>
                  <a:srgbClr val="CC0000"/>
                </a:solidFill>
              </a:rPr>
              <a:t>(</a:t>
            </a:r>
          </a:p>
        </p:txBody>
      </p:sp>
      <p:sp>
        <p:nvSpPr>
          <p:cNvPr id="42" name="Text Box 71"/>
          <p:cNvSpPr txBox="1">
            <a:spLocks noChangeArrowheads="1"/>
          </p:cNvSpPr>
          <p:nvPr/>
        </p:nvSpPr>
        <p:spPr bwMode="auto">
          <a:xfrm>
            <a:off x="10820400" y="5983606"/>
            <a:ext cx="85344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CC0000"/>
                </a:solidFill>
              </a:rPr>
              <a:t>a</a:t>
            </a:r>
          </a:p>
        </p:txBody>
      </p:sp>
      <p:sp>
        <p:nvSpPr>
          <p:cNvPr id="50" name="Line 83"/>
          <p:cNvSpPr>
            <a:spLocks noChangeShapeType="1"/>
          </p:cNvSpPr>
          <p:nvPr/>
        </p:nvSpPr>
        <p:spPr bwMode="auto">
          <a:xfrm>
            <a:off x="8778240" y="6909436"/>
            <a:ext cx="451104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51" name="Text Box 84"/>
          <p:cNvSpPr txBox="1">
            <a:spLocks noChangeArrowheads="1"/>
          </p:cNvSpPr>
          <p:nvPr/>
        </p:nvSpPr>
        <p:spPr bwMode="auto">
          <a:xfrm>
            <a:off x="10694325" y="6435090"/>
            <a:ext cx="60960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100" b="1" dirty="0">
                <a:solidFill>
                  <a:srgbClr val="CC0000"/>
                </a:solidFill>
              </a:rPr>
              <a:t>[</a:t>
            </a:r>
          </a:p>
        </p:txBody>
      </p:sp>
      <p:sp>
        <p:nvSpPr>
          <p:cNvPr id="52" name="Text Box 85"/>
          <p:cNvSpPr txBox="1">
            <a:spLocks noChangeArrowheads="1"/>
          </p:cNvSpPr>
          <p:nvPr/>
        </p:nvSpPr>
        <p:spPr bwMode="auto">
          <a:xfrm>
            <a:off x="10960330" y="6949440"/>
            <a:ext cx="7315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CC0000"/>
                </a:solidFill>
              </a:rPr>
              <a:t>a</a:t>
            </a:r>
          </a:p>
        </p:txBody>
      </p:sp>
      <p:sp>
        <p:nvSpPr>
          <p:cNvPr id="174269" name="Text Box 189"/>
          <p:cNvSpPr txBox="1">
            <a:spLocks noChangeArrowheads="1"/>
          </p:cNvSpPr>
          <p:nvPr/>
        </p:nvSpPr>
        <p:spPr bwMode="auto">
          <a:xfrm>
            <a:off x="8652856" y="6579525"/>
            <a:ext cx="29260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//////////////////</a:t>
            </a:r>
          </a:p>
        </p:txBody>
      </p:sp>
      <p:sp>
        <p:nvSpPr>
          <p:cNvPr id="174270" name="Text Box 190"/>
          <p:cNvSpPr txBox="1">
            <a:spLocks noChangeArrowheads="1"/>
          </p:cNvSpPr>
          <p:nvPr/>
        </p:nvSpPr>
        <p:spPr bwMode="auto">
          <a:xfrm>
            <a:off x="8744990" y="5562255"/>
            <a:ext cx="268224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////////////////</a:t>
            </a:r>
          </a:p>
        </p:txBody>
      </p:sp>
      <p:sp>
        <p:nvSpPr>
          <p:cNvPr id="174271" name="Text Box 191"/>
          <p:cNvSpPr txBox="1">
            <a:spLocks noChangeArrowheads="1"/>
          </p:cNvSpPr>
          <p:nvPr/>
        </p:nvSpPr>
        <p:spPr bwMode="auto">
          <a:xfrm>
            <a:off x="10926381" y="4573040"/>
            <a:ext cx="2750819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//////////////////</a:t>
            </a:r>
          </a:p>
        </p:txBody>
      </p:sp>
      <p:sp>
        <p:nvSpPr>
          <p:cNvPr id="174272" name="Text Box 192"/>
          <p:cNvSpPr txBox="1">
            <a:spLocks noChangeArrowheads="1"/>
          </p:cNvSpPr>
          <p:nvPr/>
        </p:nvSpPr>
        <p:spPr bwMode="auto">
          <a:xfrm>
            <a:off x="11005354" y="3675786"/>
            <a:ext cx="2750821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//////////////////</a:t>
            </a: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1219200" y="619126"/>
            <a:ext cx="12070080" cy="167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TẬP NGHIỆM VÀ BIỂU DIỄN TẬP NGHIỆM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CỦA BẤT PHƯƠNG TRÌNH</a:t>
            </a:r>
          </a:p>
        </p:txBody>
      </p:sp>
      <p:graphicFrame>
        <p:nvGraphicFramePr>
          <p:cNvPr id="174274" name="Object 194"/>
          <p:cNvGraphicFramePr>
            <a:graphicFrameLocks noChangeAspect="1"/>
          </p:cNvGraphicFramePr>
          <p:nvPr/>
        </p:nvGraphicFramePr>
        <p:xfrm>
          <a:off x="6851075" y="4783975"/>
          <a:ext cx="51117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2" name="Equation" r:id="rId3" imgW="119520" imgH="149400" progId="Equation.DSMT4">
                  <p:embed/>
                </p:oleObj>
              </mc:Choice>
              <mc:Fallback>
                <p:oleObj name="Equation" r:id="rId3" imgW="119520" imgH="149400" progId="Equation.DSMT4">
                  <p:embed/>
                  <p:pic>
                    <p:nvPicPr>
                      <p:cNvPr id="0" name="Picture 1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1075" y="4783975"/>
                        <a:ext cx="511175" cy="461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75" name="Object 195"/>
          <p:cNvGraphicFramePr>
            <a:graphicFrameLocks noChangeAspect="1"/>
          </p:cNvGraphicFramePr>
          <p:nvPr/>
        </p:nvGraphicFramePr>
        <p:xfrm>
          <a:off x="6837800" y="6748550"/>
          <a:ext cx="511175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3" name="Equation" r:id="rId5" imgW="3179520" imgH="3814560" progId="Equation.DSMT4">
                  <p:embed/>
                </p:oleObj>
              </mc:Choice>
              <mc:Fallback>
                <p:oleObj name="Equation" r:id="rId5" imgW="3179520" imgH="3814560" progId="Equation.DSMT4">
                  <p:embed/>
                  <p:pic>
                    <p:nvPicPr>
                      <p:cNvPr id="0" name="Picture 1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800" y="6748550"/>
                        <a:ext cx="511175" cy="461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Line 5"/>
          <p:cNvSpPr>
            <a:spLocks noChangeShapeType="1"/>
          </p:cNvSpPr>
          <p:nvPr/>
        </p:nvSpPr>
        <p:spPr bwMode="auto">
          <a:xfrm>
            <a:off x="11082250" y="3902825"/>
            <a:ext cx="0" cy="1832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4" name="Line 5"/>
          <p:cNvSpPr>
            <a:spLocks noChangeShapeType="1"/>
          </p:cNvSpPr>
          <p:nvPr/>
        </p:nvSpPr>
        <p:spPr bwMode="auto">
          <a:xfrm>
            <a:off x="11019900" y="4803000"/>
            <a:ext cx="0" cy="1832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>
            <a:off x="10766375" y="5803300"/>
            <a:ext cx="0" cy="1832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>
            <a:off x="10899400" y="6829925"/>
            <a:ext cx="0" cy="1832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0" grpId="0"/>
      <p:bldP spid="41" grpId="0"/>
      <p:bldP spid="51" grpId="0"/>
      <p:bldP spid="174269" grpId="0"/>
      <p:bldP spid="174270" grpId="0"/>
      <p:bldP spid="174271" grpId="0"/>
      <p:bldP spid="1742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DSCF0676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65760" y="1828800"/>
            <a:ext cx="14264640" cy="6400800"/>
          </a:xfrm>
          <a:noFill/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92985" y="207820"/>
            <a:ext cx="13350240" cy="170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Các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hình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ảnh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sau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cho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ta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tập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nghiệm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về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bất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phương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trình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Times New Roman" pitchFamily="18" charset="0"/>
              </a:rPr>
              <a:t>nào</a:t>
            </a:r>
            <a:r>
              <a:rPr lang="en-US" sz="5100" dirty="0">
                <a:solidFill>
                  <a:srgbClr val="00000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5455920" y="832485"/>
            <a:ext cx="8336280" cy="615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sz="3400" b="1" dirty="0">
                <a:solidFill>
                  <a:srgbClr val="660033"/>
                </a:solidFill>
                <a:latin typeface="Arial" charset="0"/>
                <a:cs typeface="Arial" charset="0"/>
              </a:rPr>
              <a:t>            </a:t>
            </a:r>
            <a:r>
              <a:rPr lang="en-US" sz="3400" b="1" dirty="0" smtClean="0">
                <a:solidFill>
                  <a:srgbClr val="660033"/>
                </a:solidFill>
                <a:latin typeface="Arial" charset="0"/>
                <a:cs typeface="Arial" charset="0"/>
              </a:rPr>
              <a:t>x     25</a:t>
            </a:r>
            <a:endParaRPr lang="en-US" sz="3400" b="1" dirty="0">
              <a:solidFill>
                <a:srgbClr val="660033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7" name="Object 20"/>
          <p:cNvGraphicFramePr>
            <a:graphicFrameLocks noChangeAspect="1"/>
          </p:cNvGraphicFramePr>
          <p:nvPr/>
        </p:nvGraphicFramePr>
        <p:xfrm>
          <a:off x="7149410" y="914400"/>
          <a:ext cx="523240" cy="470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38" name="Equation" r:id="rId4" imgW="119520" imgH="149400" progId="Equation.DSMT4">
                  <p:embed/>
                </p:oleObj>
              </mc:Choice>
              <mc:Fallback>
                <p:oleObj name="Equation" r:id="rId4" imgW="119520" imgH="149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9410" y="914400"/>
                        <a:ext cx="523240" cy="4705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://bienbaohieu.com/image/cache/catalog/atgt/bang-hieu/bien-bao-cam/127-toc-do-toi-da-cho-phep-500x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371600"/>
            <a:ext cx="6629400" cy="6629400"/>
          </a:xfrm>
          <a:prstGeom prst="rect">
            <a:avLst/>
          </a:prstGeom>
          <a:noFill/>
        </p:spPr>
      </p:pic>
      <p:sp>
        <p:nvSpPr>
          <p:cNvPr id="6" name="Text Box 22"/>
          <p:cNvSpPr txBox="1">
            <a:spLocks noChangeArrowheads="1"/>
          </p:cNvSpPr>
          <p:nvPr/>
        </p:nvSpPr>
        <p:spPr bwMode="auto">
          <a:xfrm>
            <a:off x="243840" y="527850"/>
            <a:ext cx="14081760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4400" dirty="0" err="1" smtClean="0">
                <a:solidFill>
                  <a:srgbClr val="CC0000"/>
                </a:solidFill>
                <a:latin typeface="Times New Roman" pitchFamily="18" charset="0"/>
              </a:rPr>
              <a:t>Tốc</a:t>
            </a:r>
            <a:r>
              <a:rPr lang="en-US" sz="4400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CC0000"/>
                </a:solidFill>
                <a:latin typeface="Times New Roman" pitchFamily="18" charset="0"/>
              </a:rPr>
              <a:t>độ</a:t>
            </a:r>
            <a:r>
              <a:rPr lang="en-US" sz="4400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CC0000"/>
                </a:solidFill>
                <a:latin typeface="Times New Roman" pitchFamily="18" charset="0"/>
              </a:rPr>
              <a:t>tối</a:t>
            </a:r>
            <a:r>
              <a:rPr lang="en-US" sz="4400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CC0000"/>
                </a:solidFill>
                <a:latin typeface="Times New Roman" pitchFamily="18" charset="0"/>
              </a:rPr>
              <a:t>đa</a:t>
            </a:r>
            <a:r>
              <a:rPr lang="en-US" sz="4400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CC0000"/>
                </a:solidFill>
                <a:latin typeface="Times New Roman" pitchFamily="18" charset="0"/>
              </a:rPr>
              <a:t>là</a:t>
            </a:r>
            <a:r>
              <a:rPr lang="en-US" sz="4400" dirty="0" smtClean="0">
                <a:solidFill>
                  <a:srgbClr val="CC0000"/>
                </a:solidFill>
                <a:latin typeface="Times New Roman" pitchFamily="18" charset="0"/>
              </a:rPr>
              <a:t> 40km/h</a:t>
            </a:r>
            <a:endParaRPr lang="en-US" sz="4400" b="1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0" y="1518285"/>
            <a:ext cx="5029200" cy="615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sz="3400" b="1" dirty="0">
                <a:solidFill>
                  <a:srgbClr val="660033"/>
                </a:solidFill>
                <a:latin typeface="Arial" charset="0"/>
                <a:cs typeface="Arial" charset="0"/>
              </a:rPr>
              <a:t>            </a:t>
            </a:r>
            <a:r>
              <a:rPr lang="en-US" sz="3400" b="1" dirty="0" smtClean="0">
                <a:solidFill>
                  <a:srgbClr val="660033"/>
                </a:solidFill>
                <a:latin typeface="Arial" charset="0"/>
                <a:cs typeface="Arial" charset="0"/>
              </a:rPr>
              <a:t>x     40</a:t>
            </a:r>
            <a:endParaRPr lang="en-US" sz="3400" b="1" dirty="0">
              <a:solidFill>
                <a:srgbClr val="660033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98658" name="Object 2"/>
          <p:cNvGraphicFramePr>
            <a:graphicFrameLocks noChangeAspect="1"/>
          </p:cNvGraphicFramePr>
          <p:nvPr/>
        </p:nvGraphicFramePr>
        <p:xfrm>
          <a:off x="1699950" y="1573875"/>
          <a:ext cx="522288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62" name="Equation" r:id="rId4" imgW="119520" imgH="149400" progId="Equation.DSMT4">
                  <p:embed/>
                </p:oleObj>
              </mc:Choice>
              <mc:Fallback>
                <p:oleObj name="Equation" r:id="rId4" imgW="119520" imgH="149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9950" y="1573875"/>
                        <a:ext cx="522288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3901440" y="4754880"/>
            <a:ext cx="4511040" cy="914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pic>
        <p:nvPicPr>
          <p:cNvPr id="39938" name="Picture 2" descr="BiÃªÌn BaÌo HÃªÌt HaÌ£n ChÃªÌ TÃ´Ìc ÄÃ´Ì£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1905000"/>
            <a:ext cx="8241686" cy="6324600"/>
          </a:xfrm>
          <a:prstGeom prst="rect">
            <a:avLst/>
          </a:prstGeom>
          <a:noFill/>
        </p:spPr>
      </p:pic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243840" y="228600"/>
            <a:ext cx="14081760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4400" dirty="0" err="1" smtClean="0">
                <a:solidFill>
                  <a:srgbClr val="CC0000"/>
                </a:solidFill>
                <a:latin typeface="Times New Roman" pitchFamily="18" charset="0"/>
              </a:rPr>
              <a:t>Tốc</a:t>
            </a:r>
            <a:r>
              <a:rPr lang="en-US" sz="4400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CC0000"/>
                </a:solidFill>
                <a:latin typeface="Times New Roman" pitchFamily="18" charset="0"/>
              </a:rPr>
              <a:t>độ</a:t>
            </a:r>
            <a:r>
              <a:rPr lang="en-US" sz="4400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CC0000"/>
                </a:solidFill>
                <a:latin typeface="Times New Roman" pitchFamily="18" charset="0"/>
              </a:rPr>
              <a:t>tối</a:t>
            </a:r>
            <a:r>
              <a:rPr lang="en-US" sz="4400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CC0000"/>
                </a:solidFill>
                <a:latin typeface="Times New Roman" pitchFamily="18" charset="0"/>
              </a:rPr>
              <a:t>thiểu</a:t>
            </a:r>
            <a:r>
              <a:rPr lang="en-US" sz="4400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CC0000"/>
                </a:solidFill>
                <a:latin typeface="Times New Roman" pitchFamily="18" charset="0"/>
              </a:rPr>
              <a:t>là</a:t>
            </a:r>
            <a:r>
              <a:rPr lang="en-US" sz="4400" dirty="0" smtClean="0">
                <a:solidFill>
                  <a:srgbClr val="CC0000"/>
                </a:solidFill>
                <a:latin typeface="Times New Roman" pitchFamily="18" charset="0"/>
              </a:rPr>
              <a:t> 30km/h</a:t>
            </a:r>
            <a:endParaRPr lang="en-US" sz="4400" b="1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0" y="1518285"/>
            <a:ext cx="502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sz="3400" b="1" dirty="0">
                <a:solidFill>
                  <a:srgbClr val="660033"/>
                </a:solidFill>
                <a:latin typeface="Arial" charset="0"/>
                <a:cs typeface="Arial" charset="0"/>
              </a:rPr>
              <a:t>            </a:t>
            </a:r>
            <a:r>
              <a:rPr lang="en-US" sz="3400" b="1" dirty="0" smtClean="0">
                <a:solidFill>
                  <a:srgbClr val="660033"/>
                </a:solidFill>
                <a:latin typeface="Arial" charset="0"/>
                <a:cs typeface="Arial" charset="0"/>
              </a:rPr>
              <a:t>x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≥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smtClean="0">
                <a:solidFill>
                  <a:srgbClr val="660033"/>
                </a:solidFill>
                <a:latin typeface="Arial" charset="0"/>
                <a:cs typeface="Arial" charset="0"/>
              </a:rPr>
              <a:t> 30</a:t>
            </a:r>
            <a:endParaRPr lang="en-US" sz="3400" b="1" dirty="0">
              <a:solidFill>
                <a:srgbClr val="660033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ChangeArrowheads="1"/>
          </p:cNvSpPr>
          <p:nvPr/>
        </p:nvSpPr>
        <p:spPr bwMode="auto">
          <a:xfrm>
            <a:off x="0" y="0"/>
            <a:ext cx="14630400" cy="8229600"/>
          </a:xfrm>
          <a:prstGeom prst="rect">
            <a:avLst/>
          </a:prstGeom>
          <a:gradFill rotWithShape="0">
            <a:gsLst>
              <a:gs pos="0">
                <a:srgbClr val="FFCC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endParaRPr lang="en-US" sz="2600" dirty="0">
              <a:latin typeface="Arial" charset="0"/>
            </a:endParaRP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975360" y="1737360"/>
            <a:ext cx="12435840" cy="429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/>
          <a:lstStyle/>
          <a:p>
            <a:pPr marL="489833" indent="-489833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Làm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bài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tập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15, 18(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sgk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và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bài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tập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sbt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  <a:p>
            <a:pPr marL="489833" indent="-489833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Ôn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tập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các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tính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chất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bất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đẳng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thức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  <a:r>
              <a:rPr lang="en-US" sz="4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endParaRPr lang="en-US" sz="46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1061304" lvl="1" indent="-408194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Liên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hệ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giữa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thứ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tự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và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phép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cộng</a:t>
            </a:r>
            <a:endParaRPr lang="en-US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1061304" lvl="1" indent="-408194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Liên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hệ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giữa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thứ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tự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và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phép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nhân</a:t>
            </a:r>
            <a:endParaRPr lang="en-US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1061304" lvl="1" indent="-408194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Hai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Quy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tắc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biến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đổi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phương</a:t>
            </a:r>
            <a:r>
              <a:rPr 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trình</a:t>
            </a:r>
            <a:endParaRPr lang="en-US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489833" indent="-489833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Đọc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trước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bài</a:t>
            </a: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 </a:t>
            </a:r>
          </a:p>
          <a:p>
            <a:pPr marL="489833" indent="-489833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4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</a:t>
            </a:r>
            <a:r>
              <a:rPr lang="en-US" sz="4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“</a:t>
            </a:r>
            <a:r>
              <a:rPr lang="en-US" sz="4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Bất</a:t>
            </a:r>
            <a:r>
              <a:rPr lang="en-US" sz="4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phương</a:t>
            </a:r>
            <a:r>
              <a:rPr lang="en-US" sz="4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trình</a:t>
            </a:r>
            <a:r>
              <a:rPr lang="en-US" sz="4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bậc</a:t>
            </a:r>
            <a:r>
              <a:rPr lang="en-US" sz="4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nhất</a:t>
            </a:r>
            <a:r>
              <a:rPr lang="en-US" sz="4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một</a:t>
            </a:r>
            <a:r>
              <a:rPr lang="en-US" sz="4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ẩn</a:t>
            </a:r>
            <a:r>
              <a:rPr lang="en-US" sz="4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”</a:t>
            </a:r>
          </a:p>
        </p:txBody>
      </p:sp>
      <p:sp>
        <p:nvSpPr>
          <p:cNvPr id="176133" name="Rectangle 5"/>
          <p:cNvSpPr>
            <a:spLocks noChangeArrowheads="1"/>
          </p:cNvSpPr>
          <p:nvPr/>
        </p:nvSpPr>
        <p:spPr bwMode="auto">
          <a:xfrm>
            <a:off x="731520" y="182880"/>
            <a:ext cx="1316736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 anchor="ctr"/>
          <a:lstStyle/>
          <a:p>
            <a:pPr algn="ctr" eaLnBrk="1" hangingPunct="1"/>
            <a:r>
              <a:rPr lang="en-US" sz="6300" b="1" u="sng" dirty="0">
                <a:solidFill>
                  <a:srgbClr val="660033"/>
                </a:solidFill>
                <a:latin typeface="Times New Roman" pitchFamily="18" charset="0"/>
              </a:rPr>
              <a:t>HƯỚNG DẪN VỀ NHÀ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9" name="WordArt 11"/>
          <p:cNvSpPr>
            <a:spLocks noChangeArrowheads="1" noChangeShapeType="1" noTextEdit="1"/>
          </p:cNvSpPr>
          <p:nvPr/>
        </p:nvSpPr>
        <p:spPr bwMode="auto">
          <a:xfrm>
            <a:off x="304800" y="762000"/>
            <a:ext cx="14020800" cy="164592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5100" b="1" kern="10" smtClean="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>
                        <a:alpha val="96400"/>
                      </a:srgbClr>
                    </a:gs>
                    <a:gs pos="70000">
                      <a:srgbClr val="FF0300">
                        <a:alpha val="94400"/>
                      </a:srgbClr>
                    </a:gs>
                    <a:gs pos="100000">
                      <a:srgbClr val="4D0808">
                        <a:alpha val="92000"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latin typeface="Times New Roman" pitchFamily="18" charset="0"/>
                <a:cs typeface="Times New Roman" pitchFamily="18" charset="0"/>
              </a:rPr>
              <a:t>Chân thành cảm ơn </a:t>
            </a:r>
            <a:r>
              <a:rPr lang="pt-BR" sz="5100" b="1" kern="10" dirty="0" smtClean="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>
                        <a:alpha val="96400"/>
                      </a:srgbClr>
                    </a:gs>
                    <a:gs pos="70000">
                      <a:srgbClr val="FF0300">
                        <a:alpha val="94400"/>
                      </a:srgbClr>
                    </a:gs>
                    <a:gs pos="100000">
                      <a:srgbClr val="4D0808">
                        <a:alpha val="92000"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latin typeface="Times New Roman" pitchFamily="18" charset="0"/>
                <a:cs typeface="Times New Roman" pitchFamily="18" charset="0"/>
              </a:rPr>
              <a:t>quý thầy cô và các em!</a:t>
            </a:r>
            <a:endParaRPr lang="en-US" sz="5100" b="1" kern="10" dirty="0">
              <a:ln w="9525">
                <a:solidFill>
                  <a:srgbClr val="CC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>
                      <a:alpha val="96400"/>
                    </a:srgbClr>
                  </a:gs>
                  <a:gs pos="70000">
                    <a:srgbClr val="FF0300">
                      <a:alpha val="94400"/>
                    </a:srgbClr>
                  </a:gs>
                  <a:gs pos="100000">
                    <a:srgbClr val="4D0808">
                      <a:alpha val="92000"/>
                    </a:srgbClr>
                  </a:gs>
                </a:gsLst>
                <a:path path="rect">
                  <a:fillToRect l="50000" t="50000" r="50000" b="50000"/>
                </a:path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060" name="WordArt 12"/>
          <p:cNvSpPr>
            <a:spLocks noChangeArrowheads="1" noChangeShapeType="1" noTextEdit="1"/>
          </p:cNvSpPr>
          <p:nvPr/>
        </p:nvSpPr>
        <p:spPr bwMode="auto">
          <a:xfrm>
            <a:off x="243840" y="3048000"/>
            <a:ext cx="14142720" cy="164592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100" b="1" kern="10" dirty="0" err="1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5100" b="1" kern="10" dirty="0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kern="10" dirty="0" err="1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5100" b="1" kern="10" dirty="0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kern="10" dirty="0" err="1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5100" b="1" kern="10" dirty="0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kern="10" dirty="0" err="1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5100" b="1" kern="10" dirty="0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kern="10" dirty="0" err="1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dồi</a:t>
            </a:r>
            <a:r>
              <a:rPr lang="en-US" sz="5100" b="1" kern="10" dirty="0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kern="10" dirty="0" err="1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dào</a:t>
            </a:r>
            <a:r>
              <a:rPr lang="en-US" sz="5100" b="1" kern="10" dirty="0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kern="10" dirty="0" err="1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5100" b="1" kern="10" dirty="0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kern="10" dirty="0" err="1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5100" b="1" kern="10" dirty="0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kern="10" dirty="0" err="1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5100" b="1" kern="10" dirty="0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kern="10" dirty="0" err="1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5100" b="1" kern="10" dirty="0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kern="10" dirty="0" err="1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5100" b="1" kern="10" dirty="0" smtClean="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5100" b="1" kern="10" dirty="0">
              <a:ln w="9525">
                <a:solidFill>
                  <a:srgbClr val="00CCFF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061" name="WordArt 13"/>
          <p:cNvSpPr>
            <a:spLocks noChangeArrowheads="1" noChangeShapeType="1" noTextEdit="1"/>
          </p:cNvSpPr>
          <p:nvPr/>
        </p:nvSpPr>
        <p:spPr bwMode="auto">
          <a:xfrm>
            <a:off x="487680" y="5638800"/>
            <a:ext cx="13776960" cy="137160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5100" kern="10" dirty="0" smtClean="0">
                <a:ln w="9525">
                  <a:solidFill>
                    <a:srgbClr val="FF6699"/>
                  </a:solidFill>
                  <a:round/>
                  <a:headEnd/>
                  <a:tailEnd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Chúc các em luôn chăm ngoan </a:t>
            </a:r>
            <a:r>
              <a:rPr lang="pt-BR" sz="5100" kern="10" smtClean="0">
                <a:ln w="9525">
                  <a:solidFill>
                    <a:srgbClr val="FF6699"/>
                  </a:solidFill>
                  <a:round/>
                  <a:headEnd/>
                  <a:tailEnd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học giỏi</a:t>
            </a:r>
            <a:endParaRPr lang="en-US" sz="5100" kern="10" dirty="0">
              <a:ln w="9525">
                <a:solidFill>
                  <a:srgbClr val="FF6699"/>
                </a:solidFill>
                <a:round/>
                <a:headEnd/>
                <a:tailEnd/>
              </a:ln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0"/>
                                        <p:tgtEl>
                                          <p:spTgt spid="130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130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set>
                                      <p:cBhvr>
                                        <p:cTn id="23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27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set>
                                      <p:cBhvr>
                                        <p:cTn id="31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35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0" fill="hold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set>
                                      <p:cBhvr>
                                        <p:cTn id="39" dur="5000" fill="hold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0" fill="hold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4" dur="5000"/>
                                        <p:tgtEl>
                                          <p:spTgt spid="130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1" presetClass="exit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7" dur="5000"/>
                                        <p:tgtEl>
                                          <p:spTgt spid="130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1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0" dur="5000"/>
                                        <p:tgtEl>
                                          <p:spTgt spid="130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6" dur="5000"/>
                                        <p:tgtEl>
                                          <p:spTgt spid="130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ntr" presetSubtype="32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9" dur="5000"/>
                                        <p:tgtEl>
                                          <p:spTgt spid="130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8" presetClass="entr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2" dur="5000"/>
                                        <p:tgtEl>
                                          <p:spTgt spid="130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animClr clrSpc="rgb" dir="cw">
                                      <p:cBhvr>
                                        <p:cTn id="67" dur="50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set>
                                      <p:cBhvr>
                                        <p:cTn id="68" dur="50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set>
                                      <p:cBhvr>
                                        <p:cTn id="73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9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5000" fill="hold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animClr clrSpc="rgb" dir="cw">
                                      <p:cBhvr>
                                        <p:cTn id="77" dur="5000" fill="hold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set>
                                      <p:cBhvr>
                                        <p:cTn id="78" dur="5000" fill="hold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5000" fill="hold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xit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3" dur="5000"/>
                                        <p:tgtEl>
                                          <p:spTgt spid="130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8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6" dur="5000"/>
                                        <p:tgtEl>
                                          <p:spTgt spid="130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8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9" dur="5000"/>
                                        <p:tgtEl>
                                          <p:spTgt spid="130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9" grpId="0" animBg="1"/>
      <p:bldP spid="130059" grpId="1" animBg="1"/>
      <p:bldP spid="130059" grpId="2" animBg="1"/>
      <p:bldP spid="130059" grpId="3" animBg="1"/>
      <p:bldP spid="130059" grpId="4" animBg="1"/>
      <p:bldP spid="130060" grpId="0" animBg="1"/>
      <p:bldP spid="130060" grpId="1" animBg="1"/>
      <p:bldP spid="130060" grpId="2" animBg="1"/>
      <p:bldP spid="130060" grpId="3" animBg="1"/>
      <p:bldP spid="130060" grpId="4" animBg="1"/>
      <p:bldP spid="130060" grpId="5" animBg="1"/>
      <p:bldP spid="130060" grpId="6" animBg="1"/>
      <p:bldP spid="130060" grpId="7" animBg="1"/>
      <p:bldP spid="130060" grpId="8" animBg="1"/>
      <p:bldP spid="130061" grpId="0" animBg="1"/>
      <p:bldP spid="130061" grpId="1" animBg="1"/>
      <p:bldP spid="130061" grpId="2" animBg="1"/>
      <p:bldP spid="130061" grpId="3" animBg="1"/>
      <p:bldP spid="130061" grpId="4" animBg="1"/>
      <p:bldP spid="130061" grpId="5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SCF0676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630399" cy="8229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bienbaohieu.com/image/cache/catalog/atgt/bang-hieu/bien-bao-cam/127-toc-do-toi-da-cho-phep-500x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5650" y="166250"/>
            <a:ext cx="10515600" cy="800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0" y="0"/>
            <a:ext cx="14630400" cy="822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endParaRPr lang="en-US" sz="2600" dirty="0">
              <a:latin typeface="Arial" charset="0"/>
            </a:endParaRPr>
          </a:p>
        </p:txBody>
      </p:sp>
      <p:sp>
        <p:nvSpPr>
          <p:cNvPr id="178180" name="Text Box 4"/>
          <p:cNvSpPr txBox="1">
            <a:spLocks noChangeArrowheads="1"/>
          </p:cNvSpPr>
          <p:nvPr/>
        </p:nvSpPr>
        <p:spPr bwMode="auto">
          <a:xfrm>
            <a:off x="304800" y="202275"/>
            <a:ext cx="853440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6600CC"/>
                </a:solidFill>
                <a:latin typeface="Times New Roman" pitchFamily="18" charset="0"/>
              </a:rPr>
              <a:t>* </a:t>
            </a:r>
            <a:r>
              <a:rPr lang="en-US" b="1" dirty="0" err="1">
                <a:solidFill>
                  <a:srgbClr val="6600CC"/>
                </a:solidFill>
                <a:latin typeface="Times New Roman" pitchFamily="18" charset="0"/>
              </a:rPr>
              <a:t>Phương</a:t>
            </a:r>
            <a:r>
              <a:rPr lang="en-US" b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6600CC"/>
                </a:solidFill>
                <a:latin typeface="Times New Roman" pitchFamily="18" charset="0"/>
              </a:rPr>
              <a:t>trình</a:t>
            </a:r>
            <a:r>
              <a:rPr lang="en-US" b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6600CC"/>
                </a:solidFill>
                <a:latin typeface="Times New Roman" pitchFamily="18" charset="0"/>
              </a:rPr>
              <a:t>một</a:t>
            </a:r>
            <a:r>
              <a:rPr lang="en-US" b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6600CC"/>
                </a:solidFill>
                <a:latin typeface="Times New Roman" pitchFamily="18" charset="0"/>
              </a:rPr>
              <a:t>ẩn</a:t>
            </a:r>
            <a:r>
              <a:rPr lang="en-US" b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6600CC"/>
                </a:solidFill>
                <a:latin typeface="Times New Roman" pitchFamily="18" charset="0"/>
              </a:rPr>
              <a:t>có</a:t>
            </a:r>
            <a:r>
              <a:rPr lang="en-US" b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6600CC"/>
                </a:solidFill>
                <a:latin typeface="Times New Roman" pitchFamily="18" charset="0"/>
              </a:rPr>
              <a:t>dạng</a:t>
            </a:r>
            <a:endParaRPr lang="en-US" b="1" dirty="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178182" name="Text Box 6"/>
          <p:cNvSpPr txBox="1">
            <a:spLocks noChangeArrowheads="1"/>
          </p:cNvSpPr>
          <p:nvPr/>
        </p:nvSpPr>
        <p:spPr bwMode="auto">
          <a:xfrm>
            <a:off x="4015741" y="1371600"/>
            <a:ext cx="73152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6600CC"/>
                </a:solidFill>
              </a:rPr>
              <a:t>=</a:t>
            </a:r>
          </a:p>
        </p:txBody>
      </p:sp>
      <p:sp>
        <p:nvSpPr>
          <p:cNvPr id="178183" name="Text Box 7"/>
          <p:cNvSpPr txBox="1">
            <a:spLocks noChangeArrowheads="1"/>
          </p:cNvSpPr>
          <p:nvPr/>
        </p:nvSpPr>
        <p:spPr bwMode="auto">
          <a:xfrm>
            <a:off x="853440" y="3577590"/>
            <a:ext cx="853440" cy="110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300" dirty="0">
                <a:solidFill>
                  <a:srgbClr val="6600CC"/>
                </a:solidFill>
              </a:rPr>
              <a:t>&lt;</a:t>
            </a:r>
          </a:p>
        </p:txBody>
      </p:sp>
      <p:graphicFrame>
        <p:nvGraphicFramePr>
          <p:cNvPr id="178184" name="Object 8"/>
          <p:cNvGraphicFramePr>
            <a:graphicFrameLocks noChangeAspect="1"/>
          </p:cNvGraphicFramePr>
          <p:nvPr/>
        </p:nvGraphicFramePr>
        <p:xfrm>
          <a:off x="5140960" y="3760470"/>
          <a:ext cx="711200" cy="64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07" name="Equation" r:id="rId3" imgW="126835" imgH="152202" progId="Equation.DSMT4">
                  <p:embed/>
                </p:oleObj>
              </mc:Choice>
              <mc:Fallback>
                <p:oleObj name="Equation" r:id="rId3" imgW="126835" imgH="152202" progId="Equation.DSMT4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0960" y="3760470"/>
                        <a:ext cx="711200" cy="64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85" name="Object 9"/>
          <p:cNvGraphicFramePr>
            <a:graphicFrameLocks noChangeAspect="1"/>
          </p:cNvGraphicFramePr>
          <p:nvPr/>
        </p:nvGraphicFramePr>
        <p:xfrm>
          <a:off x="7213600" y="3760470"/>
          <a:ext cx="711200" cy="64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08" name="Equation" r:id="rId5" imgW="126835" imgH="152202" progId="Equation.DSMT4">
                  <p:embed/>
                </p:oleObj>
              </mc:Choice>
              <mc:Fallback>
                <p:oleObj name="Equation" r:id="rId5" imgW="126835" imgH="152202" progId="Equation.DSMT4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3600" y="3760470"/>
                        <a:ext cx="711200" cy="64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86" name="Text Box 10"/>
          <p:cNvSpPr txBox="1">
            <a:spLocks noChangeArrowheads="1"/>
          </p:cNvSpPr>
          <p:nvPr/>
        </p:nvSpPr>
        <p:spPr bwMode="auto">
          <a:xfrm>
            <a:off x="2804160" y="3577590"/>
            <a:ext cx="853440" cy="110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300" dirty="0">
                <a:solidFill>
                  <a:srgbClr val="6600CC"/>
                </a:solidFill>
              </a:rPr>
              <a:t>&gt;</a:t>
            </a:r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 flipV="1">
            <a:off x="1828800" y="2171701"/>
            <a:ext cx="2255520" cy="140589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69644" name="Line 12"/>
          <p:cNvSpPr>
            <a:spLocks noChangeShapeType="1"/>
          </p:cNvSpPr>
          <p:nvPr/>
        </p:nvSpPr>
        <p:spPr bwMode="auto">
          <a:xfrm flipV="1">
            <a:off x="3291840" y="2205990"/>
            <a:ext cx="975360" cy="1371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69645" name="Line 13"/>
          <p:cNvSpPr>
            <a:spLocks noChangeShapeType="1"/>
          </p:cNvSpPr>
          <p:nvPr/>
        </p:nvSpPr>
        <p:spPr bwMode="auto">
          <a:xfrm flipH="1" flipV="1">
            <a:off x="4389120" y="2205990"/>
            <a:ext cx="1097280" cy="1371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69646" name="Line 14"/>
          <p:cNvSpPr>
            <a:spLocks noChangeShapeType="1"/>
          </p:cNvSpPr>
          <p:nvPr/>
        </p:nvSpPr>
        <p:spPr bwMode="auto">
          <a:xfrm flipH="1" flipV="1">
            <a:off x="4632960" y="2137410"/>
            <a:ext cx="2316480" cy="134874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178192" name="Text Box 16"/>
          <p:cNvSpPr txBox="1">
            <a:spLocks noChangeArrowheads="1"/>
          </p:cNvSpPr>
          <p:nvPr/>
        </p:nvSpPr>
        <p:spPr bwMode="auto">
          <a:xfrm>
            <a:off x="3756661" y="4583430"/>
            <a:ext cx="853440" cy="110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300" dirty="0">
                <a:solidFill>
                  <a:srgbClr val="6600CC"/>
                </a:solidFill>
              </a:rPr>
              <a:t>&lt;</a:t>
            </a:r>
          </a:p>
        </p:txBody>
      </p:sp>
      <p:graphicFrame>
        <p:nvGraphicFramePr>
          <p:cNvPr id="178193" name="Object 17"/>
          <p:cNvGraphicFramePr>
            <a:graphicFrameLocks noChangeAspect="1"/>
          </p:cNvGraphicFramePr>
          <p:nvPr/>
        </p:nvGraphicFramePr>
        <p:xfrm>
          <a:off x="3855720" y="4800600"/>
          <a:ext cx="711200" cy="64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09" name="Equation" r:id="rId7" imgW="126835" imgH="152202" progId="Equation.DSMT4">
                  <p:embed/>
                </p:oleObj>
              </mc:Choice>
              <mc:Fallback>
                <p:oleObj name="Equation" r:id="rId7" imgW="126835" imgH="152202" progId="Equation.DSMT4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5720" y="4800600"/>
                        <a:ext cx="711200" cy="64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4" name="Object 18"/>
          <p:cNvGraphicFramePr>
            <a:graphicFrameLocks noChangeAspect="1"/>
          </p:cNvGraphicFramePr>
          <p:nvPr/>
        </p:nvGraphicFramePr>
        <p:xfrm>
          <a:off x="3802381" y="4800600"/>
          <a:ext cx="711200" cy="64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10" name="Equation" r:id="rId8" imgW="126835" imgH="152202" progId="Equation.DSMT4">
                  <p:embed/>
                </p:oleObj>
              </mc:Choice>
              <mc:Fallback>
                <p:oleObj name="Equation" r:id="rId8" imgW="126835" imgH="152202" progId="Equation.DSMT4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381" y="4800600"/>
                        <a:ext cx="711200" cy="64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95" name="Text Box 19"/>
          <p:cNvSpPr txBox="1">
            <a:spLocks noChangeArrowheads="1"/>
          </p:cNvSpPr>
          <p:nvPr/>
        </p:nvSpPr>
        <p:spPr bwMode="auto">
          <a:xfrm>
            <a:off x="3779520" y="4583430"/>
            <a:ext cx="853440" cy="110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300" dirty="0">
                <a:solidFill>
                  <a:srgbClr val="6600CC"/>
                </a:solidFill>
              </a:rPr>
              <a:t>&gt;</a:t>
            </a:r>
          </a:p>
        </p:txBody>
      </p:sp>
      <p:sp>
        <p:nvSpPr>
          <p:cNvPr id="178196" name="Rectangle 2"/>
          <p:cNvSpPr>
            <a:spLocks noChangeArrowheads="1"/>
          </p:cNvSpPr>
          <p:nvPr/>
        </p:nvSpPr>
        <p:spPr bwMode="auto">
          <a:xfrm>
            <a:off x="4754880" y="4572000"/>
            <a:ext cx="8900160" cy="3352800"/>
          </a:xfrm>
          <a:prstGeom prst="irregularSeal2">
            <a:avLst/>
          </a:prstGeom>
          <a:gradFill rotWithShape="0">
            <a:gsLst>
              <a:gs pos="0">
                <a:srgbClr val="FFCC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38100" cmpd="dbl">
            <a:solidFill>
              <a:srgbClr val="6600CC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algn="ctr" eaLnBrk="1" hangingPunct="1"/>
            <a:r>
              <a:rPr lang="en-US" sz="4600" b="1" dirty="0">
                <a:solidFill>
                  <a:srgbClr val="FF0000"/>
                </a:solidFill>
                <a:latin typeface="Times New Roman" pitchFamily="18" charset="0"/>
              </a:rPr>
              <a:t>    </a:t>
            </a:r>
            <a:r>
              <a:rPr lang="en-US" sz="46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FF0000"/>
                </a:solidFill>
                <a:latin typeface="Times New Roman" pitchFamily="18" charset="0"/>
              </a:rPr>
              <a:t>Bất</a:t>
            </a:r>
            <a:r>
              <a:rPr lang="en-US" sz="46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itchFamily="18" charset="0"/>
              </a:rPr>
              <a:t>phương</a:t>
            </a:r>
            <a:r>
              <a:rPr lang="en-US" sz="4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itchFamily="18" charset="0"/>
              </a:rPr>
              <a:t>trình</a:t>
            </a:r>
            <a:r>
              <a:rPr lang="en-US" sz="4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 algn="ctr" eaLnBrk="1" hangingPunct="1"/>
            <a:r>
              <a:rPr lang="en-US" sz="4600" b="1" dirty="0">
                <a:solidFill>
                  <a:srgbClr val="FF0000"/>
                </a:solidFill>
                <a:latin typeface="Times New Roman" pitchFamily="18" charset="0"/>
              </a:rPr>
              <a:t>   </a:t>
            </a:r>
            <a:r>
              <a:rPr lang="en-US" sz="4600" b="1" dirty="0" err="1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sz="4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itchFamily="18" charset="0"/>
              </a:rPr>
              <a:t>ẩn</a:t>
            </a:r>
            <a:r>
              <a:rPr lang="en-US" sz="46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78197" name="Text Box 21"/>
          <p:cNvSpPr txBox="1">
            <a:spLocks noChangeArrowheads="1"/>
          </p:cNvSpPr>
          <p:nvPr/>
        </p:nvSpPr>
        <p:spPr bwMode="auto">
          <a:xfrm>
            <a:off x="6248400" y="1309949"/>
            <a:ext cx="79081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 smtClean="0">
                <a:solidFill>
                  <a:srgbClr val="6600CC"/>
                </a:solidFill>
                <a:latin typeface="Times New Roman" pitchFamily="18" charset="0"/>
              </a:rPr>
              <a:t>Với</a:t>
            </a:r>
            <a:r>
              <a:rPr lang="en-US" b="1" dirty="0" smtClean="0">
                <a:solidFill>
                  <a:srgbClr val="6600CC"/>
                </a:solidFill>
                <a:latin typeface="Times New Roman" pitchFamily="18" charset="0"/>
              </a:rPr>
              <a:t> A(x) </a:t>
            </a:r>
            <a:r>
              <a:rPr lang="en-US" b="1" dirty="0" err="1" smtClean="0">
                <a:solidFill>
                  <a:srgbClr val="6600CC"/>
                </a:solidFill>
                <a:latin typeface="Times New Roman" pitchFamily="18" charset="0"/>
              </a:rPr>
              <a:t>là</a:t>
            </a:r>
            <a:r>
              <a:rPr lang="en-US" b="1" dirty="0" smtClean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6600CC"/>
                </a:solidFill>
                <a:latin typeface="Times New Roman" pitchFamily="18" charset="0"/>
              </a:rPr>
              <a:t>vế</a:t>
            </a:r>
            <a:r>
              <a:rPr lang="en-US" b="1" dirty="0" smtClean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6600CC"/>
                </a:solidFill>
                <a:latin typeface="Times New Roman" pitchFamily="18" charset="0"/>
              </a:rPr>
              <a:t>trái</a:t>
            </a:r>
            <a:r>
              <a:rPr lang="en-US" b="1" dirty="0" smtClean="0">
                <a:solidFill>
                  <a:srgbClr val="6600CC"/>
                </a:solidFill>
                <a:latin typeface="Times New Roman" pitchFamily="18" charset="0"/>
              </a:rPr>
              <a:t>, B(x) </a:t>
            </a:r>
            <a:r>
              <a:rPr lang="en-US" b="1" dirty="0" err="1" smtClean="0">
                <a:solidFill>
                  <a:srgbClr val="6600CC"/>
                </a:solidFill>
                <a:latin typeface="Times New Roman" pitchFamily="18" charset="0"/>
              </a:rPr>
              <a:t>là</a:t>
            </a:r>
            <a:r>
              <a:rPr lang="en-US" b="1" dirty="0" smtClean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6600CC"/>
                </a:solidFill>
                <a:latin typeface="Times New Roman" pitchFamily="18" charset="0"/>
              </a:rPr>
              <a:t>vế</a:t>
            </a:r>
            <a:r>
              <a:rPr lang="en-US" b="1" dirty="0" smtClean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6600CC"/>
                </a:solidFill>
                <a:latin typeface="Times New Roman" pitchFamily="18" charset="0"/>
              </a:rPr>
              <a:t>phải</a:t>
            </a:r>
            <a:endParaRPr lang="en-US" b="1" dirty="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178198" name="Text Box 22"/>
          <p:cNvSpPr txBox="1">
            <a:spLocks noChangeArrowheads="1"/>
          </p:cNvSpPr>
          <p:nvPr/>
        </p:nvSpPr>
        <p:spPr bwMode="auto">
          <a:xfrm>
            <a:off x="2560320" y="1343026"/>
            <a:ext cx="3413760" cy="747451"/>
          </a:xfrm>
          <a:prstGeom prst="rect">
            <a:avLst/>
          </a:prstGeom>
          <a:noFill/>
          <a:ln w="38100" cmpd="dbl">
            <a:solidFill>
              <a:srgbClr val="CC00FF"/>
            </a:solidFill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6600CC"/>
                </a:solidFill>
                <a:latin typeface="Times New Roman" pitchFamily="18" charset="0"/>
              </a:rPr>
              <a:t>A(x)      B(x)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78200" name="Text Box 24"/>
          <p:cNvSpPr txBox="1">
            <a:spLocks noChangeArrowheads="1"/>
          </p:cNvSpPr>
          <p:nvPr/>
        </p:nvSpPr>
        <p:spPr bwMode="auto">
          <a:xfrm>
            <a:off x="2484120" y="4760596"/>
            <a:ext cx="3413760" cy="747451"/>
          </a:xfrm>
          <a:prstGeom prst="rect">
            <a:avLst/>
          </a:prstGeom>
          <a:noFill/>
          <a:ln w="38100" cmpd="dbl">
            <a:solidFill>
              <a:srgbClr val="CC00FF"/>
            </a:solidFill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6600CC"/>
                </a:solidFill>
                <a:latin typeface="Times New Roman" pitchFamily="18" charset="0"/>
              </a:rPr>
              <a:t>A(x)      B(x)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8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9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9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8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8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8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78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78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78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7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7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8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7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7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78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7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7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0" grpId="0"/>
      <p:bldP spid="178182" grpId="0"/>
      <p:bldP spid="178182" grpId="1"/>
      <p:bldP spid="178183" grpId="0"/>
      <p:bldP spid="178186" grpId="0"/>
      <p:bldP spid="69643" grpId="0" animBg="1"/>
      <p:bldP spid="69644" grpId="0" animBg="1"/>
      <p:bldP spid="69645" grpId="0" animBg="1"/>
      <p:bldP spid="69646" grpId="0" animBg="1"/>
      <p:bldP spid="178192" grpId="0"/>
      <p:bldP spid="178192" grpId="1"/>
      <p:bldP spid="178195" grpId="0"/>
      <p:bldP spid="178195" grpId="1"/>
      <p:bldP spid="178196" grpId="0" animBg="1"/>
      <p:bldP spid="17820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14630400" cy="822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endParaRPr lang="en-US" sz="2600" dirty="0">
              <a:solidFill>
                <a:srgbClr val="6600CC"/>
              </a:solidFill>
              <a:latin typeface="Arial" charset="0"/>
            </a:endParaRPr>
          </a:p>
        </p:txBody>
      </p:sp>
      <p:sp>
        <p:nvSpPr>
          <p:cNvPr id="50200" name="Text Box 24"/>
          <p:cNvSpPr txBox="1">
            <a:spLocks noChangeArrowheads="1"/>
          </p:cNvSpPr>
          <p:nvPr/>
        </p:nvSpPr>
        <p:spPr bwMode="auto">
          <a:xfrm>
            <a:off x="487680" y="205741"/>
            <a:ext cx="13655040" cy="2055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* </a:t>
            </a:r>
            <a:r>
              <a:rPr lang="en-US" b="1" u="sng" dirty="0" err="1">
                <a:solidFill>
                  <a:srgbClr val="CC0000"/>
                </a:solidFill>
                <a:latin typeface="Times New Roman" pitchFamily="18" charset="0"/>
              </a:rPr>
              <a:t>Bài</a:t>
            </a:r>
            <a:r>
              <a:rPr lang="en-US" b="1" u="sng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b="1" u="sng" dirty="0" err="1">
                <a:solidFill>
                  <a:srgbClr val="CC0000"/>
                </a:solidFill>
                <a:latin typeface="Times New Roman" pitchFamily="18" charset="0"/>
              </a:rPr>
              <a:t>toán</a:t>
            </a: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: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Nam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         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đồng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.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Mua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một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bút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giá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4000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đồng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một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số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vở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giá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2200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đồng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/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quyển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.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số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vở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Nam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thể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mua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được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?</a:t>
            </a:r>
          </a:p>
        </p:txBody>
      </p:sp>
      <p:sp>
        <p:nvSpPr>
          <p:cNvPr id="50203" name="Text Box 27"/>
          <p:cNvSpPr txBox="1">
            <a:spLocks noChangeArrowheads="1"/>
          </p:cNvSpPr>
          <p:nvPr/>
        </p:nvSpPr>
        <p:spPr bwMode="auto">
          <a:xfrm>
            <a:off x="617221" y="2377440"/>
            <a:ext cx="133807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Gọi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số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vở</a:t>
            </a:r>
            <a:r>
              <a:rPr lang="en-US" sz="3400" b="1" dirty="0">
                <a:latin typeface="Times New Roman" pitchFamily="18" charset="0"/>
              </a:rPr>
              <a:t> Nam </a:t>
            </a:r>
            <a:r>
              <a:rPr lang="en-US" sz="3400" b="1" dirty="0" err="1">
                <a:latin typeface="Times New Roman" pitchFamily="18" charset="0"/>
              </a:rPr>
              <a:t>có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thể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mua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được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x (</a:t>
            </a:r>
            <a:r>
              <a:rPr lang="en-US" sz="3400" b="1" dirty="0" err="1">
                <a:latin typeface="Times New Roman" pitchFamily="18" charset="0"/>
              </a:rPr>
              <a:t>quyển</a:t>
            </a:r>
            <a:r>
              <a:rPr lang="en-US" sz="3400" b="1" dirty="0">
                <a:latin typeface="Times New Roman" pitchFamily="18" charset="0"/>
              </a:rPr>
              <a:t>), x </a:t>
            </a:r>
            <a:r>
              <a:rPr lang="en-US" sz="3400" b="1" dirty="0" err="1">
                <a:latin typeface="Times New Roman" pitchFamily="18" charset="0"/>
              </a:rPr>
              <a:t>nguyên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dương</a:t>
            </a:r>
            <a:r>
              <a:rPr lang="en-US" sz="3400" b="1" dirty="0">
                <a:latin typeface="Times New Roman" pitchFamily="18" charset="0"/>
              </a:rPr>
              <a:t>.</a:t>
            </a:r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>
            <a:off x="609600" y="3108960"/>
            <a:ext cx="132892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Số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tiền</a:t>
            </a:r>
            <a:r>
              <a:rPr lang="en-US" sz="3400" b="1" dirty="0">
                <a:latin typeface="Times New Roman" pitchFamily="18" charset="0"/>
              </a:rPr>
              <a:t> Nam </a:t>
            </a:r>
            <a:r>
              <a:rPr lang="en-US" sz="3400" b="1" dirty="0" err="1">
                <a:latin typeface="Times New Roman" pitchFamily="18" charset="0"/>
              </a:rPr>
              <a:t>mua</a:t>
            </a:r>
            <a:r>
              <a:rPr lang="en-US" sz="3400" b="1" dirty="0">
                <a:latin typeface="Times New Roman" pitchFamily="18" charset="0"/>
              </a:rPr>
              <a:t> x </a:t>
            </a:r>
            <a:r>
              <a:rPr lang="en-US" sz="3400" b="1" dirty="0" err="1">
                <a:latin typeface="Times New Roman" pitchFamily="18" charset="0"/>
              </a:rPr>
              <a:t>quyển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vở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:                (</a:t>
            </a:r>
            <a:r>
              <a:rPr lang="en-US" sz="3400" b="1" dirty="0" err="1">
                <a:latin typeface="Times New Roman" pitchFamily="18" charset="0"/>
              </a:rPr>
              <a:t>đồng</a:t>
            </a:r>
            <a:r>
              <a:rPr lang="en-US" sz="3400" b="1" dirty="0">
                <a:latin typeface="Times New Roman" pitchFamily="18" charset="0"/>
              </a:rPr>
              <a:t>).</a:t>
            </a:r>
          </a:p>
        </p:txBody>
      </p:sp>
      <p:sp>
        <p:nvSpPr>
          <p:cNvPr id="50207" name="Text Box 31"/>
          <p:cNvSpPr txBox="1">
            <a:spLocks noChangeArrowheads="1"/>
          </p:cNvSpPr>
          <p:nvPr/>
        </p:nvSpPr>
        <p:spPr bwMode="auto">
          <a:xfrm>
            <a:off x="609600" y="3749040"/>
            <a:ext cx="1402080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Số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tiền</a:t>
            </a:r>
            <a:r>
              <a:rPr lang="en-US" sz="3400" b="1" dirty="0">
                <a:latin typeface="Times New Roman" pitchFamily="18" charset="0"/>
              </a:rPr>
              <a:t> Nam </a:t>
            </a:r>
            <a:r>
              <a:rPr lang="en-US" sz="3400" b="1" dirty="0" err="1">
                <a:latin typeface="Times New Roman" pitchFamily="18" charset="0"/>
              </a:rPr>
              <a:t>mua</a:t>
            </a:r>
            <a:r>
              <a:rPr lang="en-US" sz="3400" b="1" dirty="0">
                <a:latin typeface="Times New Roman" pitchFamily="18" charset="0"/>
              </a:rPr>
              <a:t> x </a:t>
            </a:r>
            <a:r>
              <a:rPr lang="en-US" sz="3400" b="1" dirty="0" err="1">
                <a:latin typeface="Times New Roman" pitchFamily="18" charset="0"/>
              </a:rPr>
              <a:t>quyển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vở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và</a:t>
            </a:r>
            <a:r>
              <a:rPr lang="en-US" sz="3400" b="1" dirty="0">
                <a:latin typeface="Times New Roman" pitchFamily="18" charset="0"/>
              </a:rPr>
              <a:t> 1 </a:t>
            </a:r>
            <a:r>
              <a:rPr lang="en-US" sz="3400" b="1" dirty="0" err="1">
                <a:latin typeface="Times New Roman" pitchFamily="18" charset="0"/>
              </a:rPr>
              <a:t>cái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bút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:                         </a:t>
            </a:r>
            <a:r>
              <a:rPr lang="en-US" sz="3400" b="1" dirty="0" smtClean="0">
                <a:latin typeface="Times New Roman" pitchFamily="18" charset="0"/>
              </a:rPr>
              <a:t> (</a:t>
            </a:r>
            <a:r>
              <a:rPr lang="en-US" sz="3400" b="1" dirty="0" err="1">
                <a:latin typeface="Times New Roman" pitchFamily="18" charset="0"/>
              </a:rPr>
              <a:t>đồng</a:t>
            </a:r>
            <a:r>
              <a:rPr lang="en-US" sz="3400" b="1" dirty="0">
                <a:latin typeface="Times New Roman" pitchFamily="18" charset="0"/>
              </a:rPr>
              <a:t>).</a:t>
            </a:r>
          </a:p>
        </p:txBody>
      </p:sp>
      <p:sp>
        <p:nvSpPr>
          <p:cNvPr id="156680" name="Text Box 8"/>
          <p:cNvSpPr txBox="1">
            <a:spLocks noChangeArrowheads="1"/>
          </p:cNvSpPr>
          <p:nvPr/>
        </p:nvSpPr>
        <p:spPr bwMode="auto">
          <a:xfrm>
            <a:off x="6622495" y="3108960"/>
            <a:ext cx="19507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0000CC"/>
                </a:solidFill>
              </a:rPr>
              <a:t>2200 x</a:t>
            </a:r>
          </a:p>
        </p:txBody>
      </p:sp>
      <p:sp>
        <p:nvSpPr>
          <p:cNvPr id="50221" name="Text Box 45"/>
          <p:cNvSpPr txBox="1">
            <a:spLocks noChangeArrowheads="1"/>
          </p:cNvSpPr>
          <p:nvPr/>
        </p:nvSpPr>
        <p:spPr bwMode="auto">
          <a:xfrm>
            <a:off x="8779625" y="3782290"/>
            <a:ext cx="35356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2200 x + 4000  </a:t>
            </a:r>
          </a:p>
        </p:txBody>
      </p:sp>
      <p:sp>
        <p:nvSpPr>
          <p:cNvPr id="156683" name="AutoShape 11"/>
          <p:cNvSpPr>
            <a:spLocks noChangeArrowheads="1"/>
          </p:cNvSpPr>
          <p:nvPr/>
        </p:nvSpPr>
        <p:spPr bwMode="auto">
          <a:xfrm>
            <a:off x="4145280" y="4480561"/>
            <a:ext cx="9753600" cy="2750898"/>
          </a:xfrm>
          <a:prstGeom prst="wedgeRoundRectCallout">
            <a:avLst>
              <a:gd name="adj1" fmla="val -42468"/>
              <a:gd name="adj2" fmla="val 66801"/>
              <a:gd name="adj3" fmla="val 16667"/>
            </a:avLst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100" dirty="0" err="1">
                <a:latin typeface="Times New Roman" pitchFamily="18" charset="0"/>
              </a:rPr>
              <a:t>Hãy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lập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hệ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thức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biểu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thị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quan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hệ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giữa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số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tiền</a:t>
            </a:r>
            <a:r>
              <a:rPr lang="en-US" sz="5100" dirty="0">
                <a:latin typeface="Times New Roman" pitchFamily="18" charset="0"/>
              </a:rPr>
              <a:t> Nam </a:t>
            </a:r>
            <a:r>
              <a:rPr lang="en-US" sz="5100" dirty="0" err="1">
                <a:latin typeface="Times New Roman" pitchFamily="18" charset="0"/>
              </a:rPr>
              <a:t>phải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trả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và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số</a:t>
            </a:r>
            <a:r>
              <a:rPr lang="en-US" sz="5100" dirty="0">
                <a:latin typeface="Times New Roman" pitchFamily="18" charset="0"/>
              </a:rPr>
              <a:t> </a:t>
            </a:r>
            <a:r>
              <a:rPr lang="en-US" sz="5100" dirty="0" err="1">
                <a:latin typeface="Times New Roman" pitchFamily="18" charset="0"/>
              </a:rPr>
              <a:t>tiền</a:t>
            </a:r>
            <a:r>
              <a:rPr lang="en-US" sz="5100" dirty="0">
                <a:latin typeface="Times New Roman" pitchFamily="18" charset="0"/>
              </a:rPr>
              <a:t> Nam </a:t>
            </a:r>
            <a:r>
              <a:rPr lang="en-US" sz="5100" dirty="0" err="1">
                <a:latin typeface="Times New Roman" pitchFamily="18" charset="0"/>
              </a:rPr>
              <a:t>có</a:t>
            </a:r>
            <a:r>
              <a:rPr lang="en-US" sz="5100" dirty="0">
                <a:latin typeface="Times New Roman" pitchFamily="18" charset="0"/>
              </a:rPr>
              <a:t>?</a:t>
            </a:r>
          </a:p>
        </p:txBody>
      </p:sp>
      <p:sp>
        <p:nvSpPr>
          <p:cNvPr id="2" name="Text Box 45"/>
          <p:cNvSpPr txBox="1">
            <a:spLocks noChangeArrowheads="1"/>
          </p:cNvSpPr>
          <p:nvPr/>
        </p:nvSpPr>
        <p:spPr bwMode="auto">
          <a:xfrm>
            <a:off x="8772700" y="3781107"/>
            <a:ext cx="35356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2200 x + 4000  </a:t>
            </a:r>
          </a:p>
        </p:txBody>
      </p:sp>
      <p:sp>
        <p:nvSpPr>
          <p:cNvPr id="156688" name="Text Box 16"/>
          <p:cNvSpPr txBox="1">
            <a:spLocks noChangeArrowheads="1"/>
          </p:cNvSpPr>
          <p:nvPr/>
        </p:nvSpPr>
        <p:spPr bwMode="auto">
          <a:xfrm>
            <a:off x="2057400" y="1100050"/>
            <a:ext cx="176784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000066"/>
                </a:solidFill>
              </a:rPr>
              <a:t>25 000</a:t>
            </a:r>
          </a:p>
        </p:txBody>
      </p:sp>
      <p:sp>
        <p:nvSpPr>
          <p:cNvPr id="156689" name="Text Box 17"/>
          <p:cNvSpPr txBox="1">
            <a:spLocks noChangeArrowheads="1"/>
          </p:cNvSpPr>
          <p:nvPr/>
        </p:nvSpPr>
        <p:spPr bwMode="auto">
          <a:xfrm>
            <a:off x="2083725" y="1097482"/>
            <a:ext cx="182880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0000CC"/>
                </a:solidFill>
              </a:rPr>
              <a:t>25 000</a:t>
            </a:r>
          </a:p>
        </p:txBody>
      </p:sp>
      <p:graphicFrame>
        <p:nvGraphicFramePr>
          <p:cNvPr id="156690" name="Object 18"/>
          <p:cNvGraphicFramePr>
            <a:graphicFrameLocks noChangeAspect="1"/>
          </p:cNvGraphicFramePr>
          <p:nvPr/>
        </p:nvGraphicFramePr>
        <p:xfrm>
          <a:off x="7119395" y="5070760"/>
          <a:ext cx="711200" cy="64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94" name="Equation" r:id="rId3" imgW="126835" imgH="152202" progId="Equation.DSMT4">
                  <p:embed/>
                </p:oleObj>
              </mc:Choice>
              <mc:Fallback>
                <p:oleObj name="Equation" r:id="rId3" imgW="126835" imgH="152202" progId="Equation.DSMT4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9395" y="5070760"/>
                        <a:ext cx="711200" cy="64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91" name="Rectangle 2"/>
          <p:cNvSpPr>
            <a:spLocks noChangeArrowheads="1"/>
          </p:cNvSpPr>
          <p:nvPr/>
        </p:nvSpPr>
        <p:spPr bwMode="auto">
          <a:xfrm>
            <a:off x="5242560" y="5394960"/>
            <a:ext cx="8900160" cy="2743200"/>
          </a:xfrm>
          <a:prstGeom prst="irregularSeal2">
            <a:avLst/>
          </a:prstGeom>
          <a:gradFill rotWithShape="0">
            <a:gsLst>
              <a:gs pos="0">
                <a:srgbClr val="FFCC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38100" cmpd="dbl">
            <a:solidFill>
              <a:srgbClr val="6600CC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algn="ctr" eaLnBrk="1" hangingPunct="1"/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   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</a:rPr>
              <a:t>Là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</a:rPr>
              <a:t>bất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</a:rPr>
              <a:t>phương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</a:rPr>
              <a:t>trình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 algn="ctr" eaLnBrk="1" hangingPunct="1"/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</a:rPr>
              <a:t>với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</a:rPr>
              <a:t>ẩn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 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6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66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39583E-6 1.60494E-6 L 2.39583E-6 0.07446 C 2.39583E-6 0.10783 -0.09701 0.14892 -0.17535 0.14892 L -0.35059 0.14892 " pathEditMode="relative" rAng="0" ptsTypes="FfFF">
                                      <p:cBhvr>
                                        <p:cTn id="4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00" y="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1389E-6 -2.40741E-6 L 0.22135 -2.40741E-6 C 0.32085 -2.40741E-6 0.44292 0.13079 0.44292 0.23746 L 0.44292 0.47512 " pathEditMode="relative" rAng="0" ptsTypes="FfFF">
                                      <p:cBhvr>
                                        <p:cTn id="53" dur="2000" fill="hold"/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00" y="2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70" decel="100000"/>
                                        <p:tgtEl>
                                          <p:spTgt spid="1566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770" decel="100000"/>
                                        <p:tgtEl>
                                          <p:spTgt spid="1566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66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03" grpId="0"/>
      <p:bldP spid="50205" grpId="0"/>
      <p:bldP spid="50207" grpId="0"/>
      <p:bldP spid="156680" grpId="0"/>
      <p:bldP spid="50221" grpId="0"/>
      <p:bldP spid="156683" grpId="0" animBg="1"/>
      <p:bldP spid="156683" grpId="1" animBg="1"/>
      <p:bldP spid="2" grpId="0"/>
      <p:bldP spid="2" grpId="1"/>
      <p:bldP spid="156689" grpId="0"/>
      <p:bldP spid="1566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ChangeArrowheads="1"/>
          </p:cNvSpPr>
          <p:nvPr/>
        </p:nvSpPr>
        <p:spPr bwMode="auto">
          <a:xfrm>
            <a:off x="0" y="457200"/>
            <a:ext cx="14630400" cy="822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endParaRPr lang="en-US" sz="2600" dirty="0">
              <a:solidFill>
                <a:srgbClr val="0000CC"/>
              </a:solidFill>
              <a:latin typeface="Arial" charset="0"/>
            </a:endParaRPr>
          </a:p>
        </p:txBody>
      </p:sp>
      <p:grpSp>
        <p:nvGrpSpPr>
          <p:cNvPr id="164871" name="Group 7"/>
          <p:cNvGrpSpPr>
            <a:grpSpLocks/>
          </p:cNvGrpSpPr>
          <p:nvPr/>
        </p:nvGrpSpPr>
        <p:grpSpPr bwMode="auto">
          <a:xfrm>
            <a:off x="243840" y="160021"/>
            <a:ext cx="14569440" cy="1101090"/>
            <a:chOff x="0" y="0"/>
            <a:chExt cx="5760" cy="576"/>
          </a:xfrm>
        </p:grpSpPr>
        <p:sp>
          <p:nvSpPr>
            <p:cNvPr id="164872" name="Oval 8"/>
            <p:cNvSpPr>
              <a:spLocks noChangeArrowheads="1"/>
            </p:cNvSpPr>
            <p:nvPr/>
          </p:nvSpPr>
          <p:spPr bwMode="auto">
            <a:xfrm>
              <a:off x="0" y="0"/>
              <a:ext cx="1008" cy="576"/>
            </a:xfrm>
            <a:prstGeom prst="ellipse">
              <a:avLst/>
            </a:prstGeom>
            <a:solidFill>
              <a:srgbClr val="CCECFF"/>
            </a:solidFill>
            <a:ln w="127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60</a:t>
              </a:r>
              <a:endPara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4873" name="WordArt 9"/>
            <p:cNvSpPr>
              <a:spLocks noChangeArrowheads="1" noChangeShapeType="1" noTextEdit="1"/>
            </p:cNvSpPr>
            <p:nvPr/>
          </p:nvSpPr>
          <p:spPr bwMode="auto">
            <a:xfrm>
              <a:off x="336" y="384"/>
              <a:ext cx="18" cy="91"/>
            </a:xfrm>
            <a:prstGeom prst="rect">
              <a:avLst/>
            </a:prstGeom>
          </p:spPr>
          <p:txBody>
            <a:bodyPr wrap="none" fromWordArt="1">
              <a:prstTxWarp prst="textInflate">
                <a:avLst>
                  <a:gd name="adj" fmla="val 13634"/>
                </a:avLst>
              </a:prstTxWarp>
            </a:bodyPr>
            <a:lstStyle/>
            <a:p>
              <a:pPr algn="ctr"/>
              <a:r>
                <a:rPr lang="en-US" sz="1100" b="1" kern="10" dirty="0">
                  <a:ln w="12700">
                    <a:solidFill>
                      <a:srgbClr val="B2B2B2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FFFF66"/>
                      </a:gs>
                      <a:gs pos="100000">
                        <a:srgbClr val="FF6600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sy="50000" rotWithShape="0">
                      <a:srgbClr val="875B0D"/>
                    </a:outerShdw>
                  </a:effectLst>
                  <a:latin typeface=".VnTimeH"/>
                </a:rPr>
                <a:t>.</a:t>
              </a:r>
            </a:p>
          </p:txBody>
        </p:sp>
        <p:sp>
          <p:nvSpPr>
            <p:cNvPr id="164874" name="Text Box 10"/>
            <p:cNvSpPr txBox="1">
              <a:spLocks noChangeArrowheads="1"/>
            </p:cNvSpPr>
            <p:nvPr/>
          </p:nvSpPr>
          <p:spPr bwMode="auto">
            <a:xfrm>
              <a:off x="2160" y="192"/>
              <a:ext cx="3600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3400" b="1" i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164875" name="Text Box 11"/>
          <p:cNvSpPr txBox="1">
            <a:spLocks noChangeArrowheads="1"/>
          </p:cNvSpPr>
          <p:nvPr/>
        </p:nvSpPr>
        <p:spPr bwMode="auto">
          <a:xfrm>
            <a:off x="2743200" y="236220"/>
            <a:ext cx="1188720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100" b="1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5100" b="1" dirty="0" smtClean="0">
                <a:solidFill>
                  <a:srgbClr val="0000CC"/>
                </a:solidFill>
                <a:latin typeface="Times New Roman" pitchFamily="18" charset="0"/>
              </a:rPr>
              <a:t>BẤT </a:t>
            </a:r>
            <a:r>
              <a:rPr lang="en-US" sz="5100" b="1" dirty="0">
                <a:solidFill>
                  <a:srgbClr val="0000CC"/>
                </a:solidFill>
                <a:latin typeface="Times New Roman" pitchFamily="18" charset="0"/>
              </a:rPr>
              <a:t>PHƯƠNG TRÌNH MỘT ẨN</a:t>
            </a:r>
          </a:p>
        </p:txBody>
      </p: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243840" y="1188720"/>
            <a:ext cx="329184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1. </a:t>
            </a:r>
            <a:r>
              <a:rPr lang="en-US" b="1" dirty="0" err="1">
                <a:solidFill>
                  <a:srgbClr val="CC0000"/>
                </a:solidFill>
                <a:latin typeface="Times New Roman" pitchFamily="18" charset="0"/>
              </a:rPr>
              <a:t>Mở</a:t>
            </a: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CC0000"/>
                </a:solidFill>
                <a:latin typeface="Times New Roman" pitchFamily="18" charset="0"/>
              </a:rPr>
              <a:t>đầu</a:t>
            </a: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50221" name="Text Box 45"/>
          <p:cNvSpPr txBox="1">
            <a:spLocks noChangeArrowheads="1"/>
          </p:cNvSpPr>
          <p:nvPr/>
        </p:nvSpPr>
        <p:spPr bwMode="auto">
          <a:xfrm>
            <a:off x="3337560" y="1663066"/>
            <a:ext cx="31699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FF0000"/>
                </a:solidFill>
                <a:latin typeface="Times New Roman" pitchFamily="18" charset="0"/>
              </a:rPr>
              <a:t>2200 x + 4000  </a:t>
            </a:r>
          </a:p>
        </p:txBody>
      </p:sp>
      <p:sp>
        <p:nvSpPr>
          <p:cNvPr id="164878" name="Text Box 14"/>
          <p:cNvSpPr txBox="1">
            <a:spLocks noChangeArrowheads="1"/>
          </p:cNvSpPr>
          <p:nvPr/>
        </p:nvSpPr>
        <p:spPr bwMode="auto">
          <a:xfrm>
            <a:off x="6934200" y="1680210"/>
            <a:ext cx="176784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FF0000"/>
                </a:solidFill>
              </a:rPr>
              <a:t>25 000</a:t>
            </a:r>
          </a:p>
        </p:txBody>
      </p:sp>
      <p:graphicFrame>
        <p:nvGraphicFramePr>
          <p:cNvPr id="164879" name="Object 15"/>
          <p:cNvGraphicFramePr>
            <a:graphicFrameLocks noChangeAspect="1"/>
          </p:cNvGraphicFramePr>
          <p:nvPr/>
        </p:nvGraphicFramePr>
        <p:xfrm>
          <a:off x="6454141" y="1645920"/>
          <a:ext cx="629920" cy="565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03" name="Equation" r:id="rId3" imgW="126835" imgH="152202" progId="Equation.DSMT4">
                  <p:embed/>
                </p:oleObj>
              </mc:Choice>
              <mc:Fallback>
                <p:oleObj name="Equation" r:id="rId3" imgW="126835" imgH="152202" progId="Equation.DSMT4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4141" y="1645920"/>
                        <a:ext cx="629920" cy="5657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8" name="Text Box 42"/>
          <p:cNvSpPr txBox="1">
            <a:spLocks noChangeArrowheads="1"/>
          </p:cNvSpPr>
          <p:nvPr/>
        </p:nvSpPr>
        <p:spPr bwMode="auto">
          <a:xfrm>
            <a:off x="1386840" y="1645920"/>
            <a:ext cx="243840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Hệ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thức</a:t>
            </a:r>
            <a:r>
              <a:rPr lang="en-US" sz="3400" b="1" dirty="0">
                <a:latin typeface="Times New Roman" pitchFamily="18" charset="0"/>
              </a:rPr>
              <a:t>:</a:t>
            </a:r>
          </a:p>
        </p:txBody>
      </p:sp>
      <p:sp>
        <p:nvSpPr>
          <p:cNvPr id="2" name="Text Box 45"/>
          <p:cNvSpPr txBox="1">
            <a:spLocks noChangeArrowheads="1"/>
          </p:cNvSpPr>
          <p:nvPr/>
        </p:nvSpPr>
        <p:spPr bwMode="auto">
          <a:xfrm>
            <a:off x="3337560" y="1663066"/>
            <a:ext cx="35356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FF0000"/>
                </a:solidFill>
                <a:latin typeface="Times New Roman" pitchFamily="18" charset="0"/>
              </a:rPr>
              <a:t>2200 x + 4000  </a:t>
            </a:r>
          </a:p>
        </p:txBody>
      </p:sp>
      <p:sp>
        <p:nvSpPr>
          <p:cNvPr id="164882" name="Text Box 18"/>
          <p:cNvSpPr txBox="1">
            <a:spLocks noChangeArrowheads="1"/>
          </p:cNvSpPr>
          <p:nvPr/>
        </p:nvSpPr>
        <p:spPr bwMode="auto">
          <a:xfrm>
            <a:off x="6949440" y="1680210"/>
            <a:ext cx="182880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FF0000"/>
                </a:solidFill>
              </a:rPr>
              <a:t>25 000</a:t>
            </a:r>
          </a:p>
        </p:txBody>
      </p:sp>
      <p:sp>
        <p:nvSpPr>
          <p:cNvPr id="164883" name="Text Box 19"/>
          <p:cNvSpPr txBox="1">
            <a:spLocks noChangeArrowheads="1"/>
          </p:cNvSpPr>
          <p:nvPr/>
        </p:nvSpPr>
        <p:spPr bwMode="auto">
          <a:xfrm>
            <a:off x="1341120" y="2194560"/>
            <a:ext cx="90220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một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với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ẩn</a:t>
            </a:r>
            <a:r>
              <a:rPr lang="en-US" sz="3400" b="1" dirty="0">
                <a:latin typeface="Times New Roman" pitchFamily="18" charset="0"/>
              </a:rPr>
              <a:t> x. Ta </a:t>
            </a:r>
            <a:r>
              <a:rPr lang="en-US" sz="3400" b="1" dirty="0" err="1">
                <a:latin typeface="Times New Roman" pitchFamily="18" charset="0"/>
              </a:rPr>
              <a:t>gọi</a:t>
            </a:r>
            <a:r>
              <a:rPr lang="en-US" sz="3400" b="1" dirty="0">
                <a:latin typeface="Times New Roman" pitchFamily="18" charset="0"/>
              </a:rPr>
              <a:t> </a:t>
            </a:r>
          </a:p>
        </p:txBody>
      </p:sp>
      <p:sp>
        <p:nvSpPr>
          <p:cNvPr id="50229" name="Text Box 53"/>
          <p:cNvSpPr txBox="1">
            <a:spLocks noChangeArrowheads="1"/>
          </p:cNvSpPr>
          <p:nvPr/>
        </p:nvSpPr>
        <p:spPr bwMode="auto">
          <a:xfrm>
            <a:off x="4930141" y="2903220"/>
            <a:ext cx="304800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vế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trái</a:t>
            </a:r>
            <a:r>
              <a:rPr lang="en-US" sz="3400" b="1" dirty="0">
                <a:latin typeface="Times New Roman" pitchFamily="18" charset="0"/>
              </a:rPr>
              <a:t>,  </a:t>
            </a:r>
          </a:p>
        </p:txBody>
      </p:sp>
      <p:sp>
        <p:nvSpPr>
          <p:cNvPr id="50230" name="Text Box 54"/>
          <p:cNvSpPr txBox="1">
            <a:spLocks noChangeArrowheads="1"/>
          </p:cNvSpPr>
          <p:nvPr/>
        </p:nvSpPr>
        <p:spPr bwMode="auto">
          <a:xfrm>
            <a:off x="9022080" y="2891790"/>
            <a:ext cx="25603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vế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phải</a:t>
            </a:r>
            <a:r>
              <a:rPr lang="en-US" sz="3400" b="1" dirty="0">
                <a:latin typeface="Times New Roman" pitchFamily="18" charset="0"/>
              </a:rPr>
              <a:t>.</a:t>
            </a:r>
          </a:p>
        </p:txBody>
      </p:sp>
      <p:sp>
        <p:nvSpPr>
          <p:cNvPr id="52247" name="Rectangle 23"/>
          <p:cNvSpPr>
            <a:spLocks noChangeArrowheads="1"/>
          </p:cNvSpPr>
          <p:nvPr/>
        </p:nvSpPr>
        <p:spPr bwMode="auto">
          <a:xfrm>
            <a:off x="4343400" y="3657600"/>
            <a:ext cx="9144000" cy="3383280"/>
          </a:xfrm>
          <a:prstGeom prst="cloudCallout">
            <a:avLst>
              <a:gd name="adj1" fmla="val -58806"/>
              <a:gd name="adj2" fmla="val 67847"/>
            </a:avLst>
          </a:prstGeom>
          <a:noFill/>
          <a:ln w="12700">
            <a:solidFill>
              <a:srgbClr val="FF00FF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 eaLnBrk="1" hangingPunct="1"/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     Theo </a:t>
            </a:r>
            <a:r>
              <a:rPr lang="en-US" sz="4600" b="1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00CC"/>
                </a:solidFill>
                <a:latin typeface="Times New Roman" pitchFamily="18" charset="0"/>
              </a:rPr>
              <a:t>toán</a:t>
            </a:r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00CC"/>
                </a:solidFill>
                <a:latin typeface="Times New Roman" pitchFamily="18" charset="0"/>
              </a:rPr>
              <a:t>này</a:t>
            </a:r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,</a:t>
            </a:r>
          </a:p>
          <a:p>
            <a:pPr algn="ctr" eaLnBrk="1" hangingPunct="1"/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     x </a:t>
            </a:r>
            <a:r>
              <a:rPr lang="en-US" sz="4600" b="1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00CC"/>
                </a:solidFill>
                <a:latin typeface="Times New Roman" pitchFamily="18" charset="0"/>
              </a:rPr>
              <a:t>thể</a:t>
            </a:r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00CC"/>
                </a:solidFill>
                <a:latin typeface="Times New Roman" pitchFamily="18" charset="0"/>
              </a:rPr>
              <a:t>bao</a:t>
            </a:r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00CC"/>
                </a:solidFill>
                <a:latin typeface="Times New Roman" pitchFamily="18" charset="0"/>
              </a:rPr>
              <a:t>nhiêu</a:t>
            </a:r>
            <a:r>
              <a:rPr lang="en-US" sz="4600" b="1" dirty="0">
                <a:solidFill>
                  <a:srgbClr val="0000CC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52253" name="Rectangle 29"/>
          <p:cNvSpPr>
            <a:spLocks noChangeArrowheads="1"/>
          </p:cNvSpPr>
          <p:nvPr/>
        </p:nvSpPr>
        <p:spPr bwMode="auto">
          <a:xfrm>
            <a:off x="121920" y="4206240"/>
            <a:ext cx="14386560" cy="7315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r>
              <a:rPr lang="en-US" sz="3400" b="1" dirty="0">
                <a:latin typeface="Times New Roman" pitchFamily="18" charset="0"/>
              </a:rPr>
              <a:t>*</a:t>
            </a:r>
            <a:r>
              <a:rPr lang="en-US" sz="3400" b="1" dirty="0" err="1">
                <a:latin typeface="Times New Roman" pitchFamily="18" charset="0"/>
              </a:rPr>
              <a:t>Với</a:t>
            </a:r>
            <a:r>
              <a:rPr lang="en-US" sz="3400" b="1" dirty="0">
                <a:latin typeface="Times New Roman" pitchFamily="18" charset="0"/>
              </a:rPr>
              <a:t> x = 5, </a:t>
            </a:r>
            <a:r>
              <a:rPr lang="en-US" sz="3400" b="1" dirty="0" err="1">
                <a:latin typeface="Times New Roman" pitchFamily="18" charset="0"/>
              </a:rPr>
              <a:t>ta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được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>
                <a:solidFill>
                  <a:srgbClr val="800000"/>
                </a:solidFill>
                <a:latin typeface="Times New Roman" pitchFamily="18" charset="0"/>
              </a:rPr>
              <a:t>2200.5 + 4000      25 000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một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khẳng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định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đúng</a:t>
            </a:r>
            <a:r>
              <a:rPr lang="en-US" sz="3400" b="1" dirty="0">
                <a:latin typeface="Times New Roman" pitchFamily="18" charset="0"/>
              </a:rPr>
              <a:t>.</a:t>
            </a:r>
          </a:p>
          <a:p>
            <a:pPr eaLnBrk="1" hangingPunct="1"/>
            <a:r>
              <a:rPr lang="en-US" sz="3400" b="1" dirty="0">
                <a:latin typeface="Times New Roman" pitchFamily="18" charset="0"/>
              </a:rPr>
              <a:t>Ta </a:t>
            </a:r>
            <a:r>
              <a:rPr lang="en-US" sz="3400" b="1" dirty="0" err="1">
                <a:latin typeface="Times New Roman" pitchFamily="18" charset="0"/>
              </a:rPr>
              <a:t>nói</a:t>
            </a:r>
            <a:r>
              <a:rPr lang="en-US" sz="3400" b="1" dirty="0">
                <a:latin typeface="Times New Roman" pitchFamily="18" charset="0"/>
              </a:rPr>
              <a:t> x = 5 </a:t>
            </a: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</a:rPr>
              <a:t>một</a:t>
            </a:r>
            <a:r>
              <a:rPr lang="en-US" sz="3400" b="1" i="1" dirty="0">
                <a:latin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</a:rPr>
              <a:t>.</a:t>
            </a:r>
          </a:p>
        </p:txBody>
      </p:sp>
      <p:graphicFrame>
        <p:nvGraphicFramePr>
          <p:cNvPr id="164889" name="Object 25"/>
          <p:cNvGraphicFramePr>
            <a:graphicFrameLocks noChangeAspect="1"/>
          </p:cNvGraphicFramePr>
          <p:nvPr/>
        </p:nvGraphicFramePr>
        <p:xfrm>
          <a:off x="6344000" y="4081031"/>
          <a:ext cx="508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04" name="Equation" r:id="rId5" imgW="126835" imgH="152202" progId="Equation.DSMT4">
                  <p:embed/>
                </p:oleObj>
              </mc:Choice>
              <mc:Fallback>
                <p:oleObj name="Equation" r:id="rId5" imgW="126835" imgH="152202" progId="Equation.DSMT4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4000" y="4081031"/>
                        <a:ext cx="5080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2057400" y="4114800"/>
            <a:ext cx="10119360" cy="1737360"/>
          </a:xfrm>
          <a:prstGeom prst="cloudCallout">
            <a:avLst>
              <a:gd name="adj1" fmla="val -40963"/>
              <a:gd name="adj2" fmla="val 168093"/>
            </a:avLst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 eaLnBrk="1" hangingPunct="1"/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    </a:t>
            </a:r>
            <a:r>
              <a:rPr lang="en-US" sz="3400" b="1" dirty="0" err="1">
                <a:latin typeface="Times New Roman" pitchFamily="18" charset="0"/>
              </a:rPr>
              <a:t>Nếu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lấy</a:t>
            </a:r>
            <a:r>
              <a:rPr lang="en-US" sz="3400" b="1" dirty="0">
                <a:latin typeface="Times New Roman" pitchFamily="18" charset="0"/>
              </a:rPr>
              <a:t> x = 5 </a:t>
            </a:r>
            <a:r>
              <a:rPr lang="en-US" sz="3400" b="1" dirty="0" err="1">
                <a:latin typeface="Times New Roman" pitchFamily="18" charset="0"/>
              </a:rPr>
              <a:t>thì</a:t>
            </a:r>
            <a:r>
              <a:rPr lang="en-US" sz="3400" b="1" dirty="0">
                <a:latin typeface="Times New Roman" pitchFamily="18" charset="0"/>
              </a:rPr>
              <a:t> 5 </a:t>
            </a:r>
            <a:r>
              <a:rPr lang="en-US" sz="3400" b="1" dirty="0" err="1">
                <a:latin typeface="Times New Roman" pitchFamily="18" charset="0"/>
              </a:rPr>
              <a:t>có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</a:rPr>
              <a:t> </a:t>
            </a:r>
          </a:p>
          <a:p>
            <a:pPr algn="ctr" eaLnBrk="1" hangingPunct="1"/>
            <a:r>
              <a:rPr lang="en-US" sz="3400" b="1" dirty="0">
                <a:latin typeface="Times New Roman" pitchFamily="18" charset="0"/>
              </a:rPr>
              <a:t>     </a:t>
            </a:r>
            <a:r>
              <a:rPr lang="en-US" sz="3400" b="1" dirty="0" err="1">
                <a:latin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không</a:t>
            </a:r>
            <a:r>
              <a:rPr lang="en-US" sz="3400" b="1" dirty="0">
                <a:latin typeface="Times New Roman" pitchFamily="18" charset="0"/>
              </a:rPr>
              <a:t>?</a:t>
            </a:r>
          </a:p>
        </p:txBody>
      </p:sp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6096000" y="5181600"/>
            <a:ext cx="8290560" cy="2194560"/>
          </a:xfrm>
          <a:prstGeom prst="cloudCallout">
            <a:avLst>
              <a:gd name="adj1" fmla="val -56495"/>
              <a:gd name="adj2" fmla="val 84551"/>
            </a:avLst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 eaLnBrk="1" hangingPunct="1"/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</a:rPr>
              <a:t>Vậy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 x = 10 </a:t>
            </a:r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</a:rPr>
              <a:t>có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</a:rPr>
              <a:t>là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</a:rPr>
              <a:t>nghiệm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</a:rPr>
              <a:t>của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</a:p>
          <a:p>
            <a:pPr algn="ctr" eaLnBrk="1" hangingPunct="1"/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</a:rPr>
              <a:t>bất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</a:rPr>
              <a:t>phương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</a:rPr>
              <a:t>trình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</a:rPr>
              <a:t>không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? </a:t>
            </a:r>
          </a:p>
          <a:p>
            <a:pPr algn="ctr" eaLnBrk="1" hangingPunct="1"/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</a:rPr>
              <a:t>Tại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</a:rPr>
              <a:t>sao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5" name="Rectangle 29"/>
          <p:cNvSpPr>
            <a:spLocks noChangeArrowheads="1"/>
          </p:cNvSpPr>
          <p:nvPr/>
        </p:nvSpPr>
        <p:spPr bwMode="auto">
          <a:xfrm>
            <a:off x="175261" y="5303520"/>
            <a:ext cx="14142720" cy="73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r>
              <a:rPr lang="en-US" sz="3400" b="1" dirty="0">
                <a:latin typeface="Times New Roman" pitchFamily="18" charset="0"/>
              </a:rPr>
              <a:t>*</a:t>
            </a:r>
            <a:r>
              <a:rPr lang="en-US" sz="3400" b="1" dirty="0" err="1">
                <a:latin typeface="Times New Roman" pitchFamily="18" charset="0"/>
              </a:rPr>
              <a:t>Với</a:t>
            </a:r>
            <a:r>
              <a:rPr lang="en-US" sz="3400" b="1" dirty="0">
                <a:latin typeface="Times New Roman" pitchFamily="18" charset="0"/>
              </a:rPr>
              <a:t> x = 10, </a:t>
            </a:r>
            <a:r>
              <a:rPr lang="en-US" sz="3400" b="1" dirty="0" err="1">
                <a:latin typeface="Times New Roman" pitchFamily="18" charset="0"/>
              </a:rPr>
              <a:t>ta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được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>
                <a:solidFill>
                  <a:srgbClr val="FF0000"/>
                </a:solidFill>
                <a:latin typeface="Times New Roman" pitchFamily="18" charset="0"/>
              </a:rPr>
              <a:t>2200.10 + 4000      25 000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một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khẳng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định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sai</a:t>
            </a:r>
            <a:r>
              <a:rPr lang="en-US" sz="3400" b="1" dirty="0">
                <a:latin typeface="Times New Roman" pitchFamily="18" charset="0"/>
              </a:rPr>
              <a:t>.</a:t>
            </a:r>
          </a:p>
          <a:p>
            <a:pPr eaLnBrk="1" hangingPunct="1"/>
            <a:r>
              <a:rPr lang="en-US" sz="3400" b="1" dirty="0">
                <a:latin typeface="Times New Roman" pitchFamily="18" charset="0"/>
              </a:rPr>
              <a:t>Ta </a:t>
            </a:r>
            <a:r>
              <a:rPr lang="en-US" sz="3400" b="1" dirty="0" err="1">
                <a:latin typeface="Times New Roman" pitchFamily="18" charset="0"/>
              </a:rPr>
              <a:t>nói</a:t>
            </a:r>
            <a:r>
              <a:rPr lang="en-US" sz="3400" b="1" dirty="0">
                <a:latin typeface="Times New Roman" pitchFamily="18" charset="0"/>
              </a:rPr>
              <a:t> x = 10 </a:t>
            </a:r>
            <a:r>
              <a:rPr lang="en-US" sz="3400" b="1" dirty="0" err="1">
                <a:latin typeface="Times New Roman" pitchFamily="18" charset="0"/>
              </a:rPr>
              <a:t>không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phải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</a:rPr>
              <a:t>một</a:t>
            </a:r>
            <a:r>
              <a:rPr lang="en-US" sz="3400" b="1" i="1" dirty="0">
                <a:latin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</a:rPr>
              <a:t>.</a:t>
            </a:r>
          </a:p>
        </p:txBody>
      </p:sp>
      <p:graphicFrame>
        <p:nvGraphicFramePr>
          <p:cNvPr id="164893" name="Object 29"/>
          <p:cNvGraphicFramePr>
            <a:graphicFrameLocks noChangeAspect="1"/>
          </p:cNvGraphicFramePr>
          <p:nvPr/>
        </p:nvGraphicFramePr>
        <p:xfrm>
          <a:off x="6884325" y="5145580"/>
          <a:ext cx="508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05" name="Equation" r:id="rId7" imgW="126835" imgH="152202" progId="Equation.DSMT4">
                  <p:embed/>
                </p:oleObj>
              </mc:Choice>
              <mc:Fallback>
                <p:oleObj name="Equation" r:id="rId7" imgW="126835" imgH="152202" progId="Equation.DSMT4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4325" y="5145580"/>
                        <a:ext cx="5080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4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4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0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4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4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50867E-6 L 1.66667E-6 0.07607 C 1.66667E-6 0.11052 -0.03021 0.1533 -0.05365 0.1533 L -0.10729 0.1533 " pathEditMode="relative" rAng="0" ptsTypes="FfFF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00" y="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50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56647E-6 L 0.01458 4.56647E-6 C 0.02049 4.56647E-6 0.02917 0.04069 0.02917 0.0756 L 0.02917 0.15121 " pathEditMode="relative" rAng="0" ptsTypes="FfFF">
                                      <p:cBhvr>
                                        <p:cTn id="38" dur="2000" fill="hold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" y="7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5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2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4" dur="500"/>
                                        <p:tgtEl>
                                          <p:spTgt spid="52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7" dur="500"/>
                                        <p:tgtEl>
                                          <p:spTgt spid="164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500"/>
                                        <p:tgtEl>
                                          <p:spTgt spid="164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21" grpId="0"/>
      <p:bldP spid="164878" grpId="0"/>
      <p:bldP spid="50218" grpId="0"/>
      <p:bldP spid="2" grpId="0"/>
      <p:bldP spid="2" grpId="1"/>
      <p:bldP spid="164882" grpId="0"/>
      <p:bldP spid="164882" grpId="1"/>
      <p:bldP spid="164883" grpId="0"/>
      <p:bldP spid="50229" grpId="0"/>
      <p:bldP spid="50230" grpId="0"/>
      <p:bldP spid="52247" grpId="0" animBg="1"/>
      <p:bldP spid="52247" grpId="1" animBg="1"/>
      <p:bldP spid="52253" grpId="0"/>
      <p:bldP spid="3" grpId="0" animBg="1"/>
      <p:bldP spid="3" grpId="1" animBg="1"/>
      <p:bldP spid="4" grpId="0" animBg="1"/>
      <p:bldP spid="4" grpId="1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ChangeArrowheads="1"/>
          </p:cNvSpPr>
          <p:nvPr/>
        </p:nvSpPr>
        <p:spPr bwMode="auto">
          <a:xfrm>
            <a:off x="0" y="0"/>
            <a:ext cx="14630400" cy="822960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endParaRPr lang="en-US" sz="2600" dirty="0">
              <a:latin typeface="Arial" charset="0"/>
            </a:endParaRPr>
          </a:p>
        </p:txBody>
      </p:sp>
      <p:sp>
        <p:nvSpPr>
          <p:cNvPr id="162821" name="Text Box 5"/>
          <p:cNvSpPr txBox="1">
            <a:spLocks noChangeArrowheads="1"/>
          </p:cNvSpPr>
          <p:nvPr/>
        </p:nvSpPr>
        <p:spPr bwMode="auto">
          <a:xfrm>
            <a:off x="480061" y="914400"/>
            <a:ext cx="126796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a) </a:t>
            </a:r>
            <a:r>
              <a:rPr lang="en-US" sz="3400" b="1" dirty="0" err="1">
                <a:latin typeface="Times New Roman" pitchFamily="18" charset="0"/>
              </a:rPr>
              <a:t>Hãy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cho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biết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vế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trái</a:t>
            </a:r>
            <a:r>
              <a:rPr lang="en-US" sz="3400" b="1" dirty="0">
                <a:latin typeface="Times New Roman" pitchFamily="18" charset="0"/>
              </a:rPr>
              <a:t>, </a:t>
            </a:r>
            <a:r>
              <a:rPr lang="en-US" sz="3400" b="1" dirty="0" err="1">
                <a:latin typeface="Times New Roman" pitchFamily="18" charset="0"/>
              </a:rPr>
              <a:t>vế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phải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trên</a:t>
            </a:r>
            <a:r>
              <a:rPr lang="en-US" sz="3400" b="1" dirty="0">
                <a:latin typeface="Times New Roman" pitchFamily="18" charset="0"/>
              </a:rPr>
              <a:t>. </a:t>
            </a:r>
          </a:p>
        </p:txBody>
      </p:sp>
      <p:graphicFrame>
        <p:nvGraphicFramePr>
          <p:cNvPr id="162822" name="Object 6"/>
          <p:cNvGraphicFramePr>
            <a:graphicFrameLocks noChangeAspect="1"/>
          </p:cNvGraphicFramePr>
          <p:nvPr/>
        </p:nvGraphicFramePr>
        <p:xfrm>
          <a:off x="7548880" y="354675"/>
          <a:ext cx="289052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67" name="Equation" r:id="rId3" imgW="660113" imgH="203112" progId="Equation.DSMT4">
                  <p:embed/>
                </p:oleObj>
              </mc:Choice>
              <mc:Fallback>
                <p:oleObj name="Equation" r:id="rId3" imgW="660113" imgH="203112" progId="Equation.DSMT4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8880" y="354675"/>
                        <a:ext cx="289052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2308861" y="1506856"/>
            <a:ext cx="31699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Vế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trái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:       </a:t>
            </a:r>
          </a:p>
        </p:txBody>
      </p:sp>
      <p:graphicFrame>
        <p:nvGraphicFramePr>
          <p:cNvPr id="53256" name="Object 8"/>
          <p:cNvGraphicFramePr>
            <a:graphicFrameLocks noChangeAspect="1"/>
          </p:cNvGraphicFramePr>
          <p:nvPr/>
        </p:nvGraphicFramePr>
        <p:xfrm>
          <a:off x="4122427" y="1474124"/>
          <a:ext cx="621373" cy="63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68" name="Equation" r:id="rId5" imgW="177646" imgH="190335" progId="Equation.DSMT4">
                  <p:embed/>
                </p:oleObj>
              </mc:Choice>
              <mc:Fallback>
                <p:oleObj name="Equation" r:id="rId5" imgW="177646" imgH="190335" progId="Equation.DSMT4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2427" y="1474124"/>
                        <a:ext cx="621373" cy="63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4838701" y="1463040"/>
            <a:ext cx="3187699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;  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Vế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</a:rPr>
              <a:t>phải</a:t>
            </a:r>
            <a:r>
              <a:rPr lang="en-US" sz="3400" b="1" dirty="0">
                <a:solidFill>
                  <a:srgbClr val="0000CC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53259" name="Text Box 11"/>
          <p:cNvSpPr txBox="1">
            <a:spLocks noChangeArrowheads="1"/>
          </p:cNvSpPr>
          <p:nvPr/>
        </p:nvSpPr>
        <p:spPr bwMode="auto">
          <a:xfrm>
            <a:off x="7144331" y="1520016"/>
            <a:ext cx="1846581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solidFill>
                  <a:srgbClr val="FF0000"/>
                </a:solidFill>
                <a:latin typeface="Times New Roman" pitchFamily="18" charset="0"/>
              </a:rPr>
              <a:t>6x – 5.</a:t>
            </a:r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525781" y="2011680"/>
            <a:ext cx="14142720" cy="143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b) </a:t>
            </a:r>
            <a:r>
              <a:rPr lang="en-US" sz="3400" b="1" dirty="0" err="1">
                <a:latin typeface="Times New Roman" pitchFamily="18" charset="0"/>
              </a:rPr>
              <a:t>Chứng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tỏ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các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số</a:t>
            </a:r>
            <a:r>
              <a:rPr lang="en-US" sz="3400" b="1" dirty="0">
                <a:latin typeface="Times New Roman" pitchFamily="18" charset="0"/>
              </a:rPr>
              <a:t> 3; 4 </a:t>
            </a:r>
            <a:r>
              <a:rPr lang="en-US" sz="3400" b="1" dirty="0" err="1">
                <a:latin typeface="Times New Roman" pitchFamily="18" charset="0"/>
              </a:rPr>
              <a:t>và</a:t>
            </a:r>
            <a:r>
              <a:rPr lang="en-US" sz="3400" b="1" dirty="0">
                <a:latin typeface="Times New Roman" pitchFamily="18" charset="0"/>
              </a:rPr>
              <a:t> 5 </a:t>
            </a:r>
            <a:r>
              <a:rPr lang="en-US" sz="3400" b="1" dirty="0" err="1">
                <a:latin typeface="Times New Roman" pitchFamily="18" charset="0"/>
              </a:rPr>
              <a:t>đều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</a:rPr>
              <a:t>, </a:t>
            </a:r>
            <a:r>
              <a:rPr lang="en-US" sz="3400" b="1" dirty="0" err="1">
                <a:latin typeface="Times New Roman" pitchFamily="18" charset="0"/>
              </a:rPr>
              <a:t>còn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số</a:t>
            </a:r>
            <a:r>
              <a:rPr lang="en-US" sz="3400" b="1" dirty="0">
                <a:latin typeface="Times New Roman" pitchFamily="18" charset="0"/>
              </a:rPr>
              <a:t> 6 </a:t>
            </a:r>
            <a:r>
              <a:rPr lang="en-US" sz="3400" b="1" dirty="0" err="1">
                <a:latin typeface="Times New Roman" pitchFamily="18" charset="0"/>
              </a:rPr>
              <a:t>không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phải</a:t>
            </a:r>
            <a:r>
              <a:rPr lang="en-US" sz="3400" b="1" dirty="0">
                <a:latin typeface="Times New Roman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trên</a:t>
            </a:r>
            <a:r>
              <a:rPr lang="en-US" sz="3400" b="1" dirty="0">
                <a:latin typeface="Times New Roman" pitchFamily="18" charset="0"/>
              </a:rPr>
              <a:t>. </a:t>
            </a:r>
          </a:p>
        </p:txBody>
      </p:sp>
      <p:sp>
        <p:nvSpPr>
          <p:cNvPr id="53269" name="Line 21"/>
          <p:cNvSpPr>
            <a:spLocks noChangeShapeType="1"/>
          </p:cNvSpPr>
          <p:nvPr/>
        </p:nvSpPr>
        <p:spPr bwMode="auto">
          <a:xfrm flipH="1">
            <a:off x="3657600" y="3291840"/>
            <a:ext cx="0" cy="49377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53271" name="Text Box 23"/>
          <p:cNvSpPr txBox="1">
            <a:spLocks noChangeArrowheads="1"/>
          </p:cNvSpPr>
          <p:nvPr/>
        </p:nvSpPr>
        <p:spPr bwMode="auto">
          <a:xfrm>
            <a:off x="365760" y="3291840"/>
            <a:ext cx="3413760" cy="170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dirty="0">
                <a:latin typeface="Times New Roman" pitchFamily="18" charset="0"/>
              </a:rPr>
              <a:t>* </a:t>
            </a:r>
            <a:r>
              <a:rPr lang="en-US" sz="3400" dirty="0" err="1">
                <a:latin typeface="Times New Roman" pitchFamily="18" charset="0"/>
              </a:rPr>
              <a:t>Thay</a:t>
            </a:r>
            <a:r>
              <a:rPr lang="en-US" sz="3400" dirty="0">
                <a:latin typeface="Times New Roman" pitchFamily="18" charset="0"/>
              </a:rPr>
              <a:t> x = 3 </a:t>
            </a:r>
            <a:r>
              <a:rPr lang="en-US" sz="3400" dirty="0" err="1">
                <a:latin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bất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phương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trình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ta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được</a:t>
            </a:r>
            <a:r>
              <a:rPr lang="en-US" sz="3400" dirty="0"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53272" name="Object 24"/>
          <p:cNvGraphicFramePr>
            <a:graphicFrameLocks noChangeAspect="1"/>
          </p:cNvGraphicFramePr>
          <p:nvPr/>
        </p:nvGraphicFramePr>
        <p:xfrm>
          <a:off x="510541" y="4900871"/>
          <a:ext cx="2641600" cy="577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69" name="Equation" r:id="rId7" imgW="698197" imgH="203112" progId="Equation.DSMT4">
                  <p:embed/>
                </p:oleObj>
              </mc:Choice>
              <mc:Fallback>
                <p:oleObj name="Equation" r:id="rId7" imgW="698197" imgH="203112" progId="Equation.DSMT4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1" y="4900871"/>
                        <a:ext cx="2641600" cy="577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3" name="Text Box 25"/>
          <p:cNvSpPr txBox="1">
            <a:spLocks noChangeArrowheads="1"/>
          </p:cNvSpPr>
          <p:nvPr/>
        </p:nvSpPr>
        <p:spPr bwMode="auto">
          <a:xfrm>
            <a:off x="243840" y="5394960"/>
            <a:ext cx="3291840" cy="108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100" dirty="0" err="1">
                <a:latin typeface="Times New Roman" pitchFamily="18" charset="0"/>
              </a:rPr>
              <a:t>Là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một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khẳng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định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solidFill>
                  <a:srgbClr val="0000CC"/>
                </a:solidFill>
                <a:latin typeface="Times New Roman" pitchFamily="18" charset="0"/>
              </a:rPr>
              <a:t>đúng</a:t>
            </a:r>
            <a:r>
              <a:rPr lang="en-US" sz="3100" dirty="0">
                <a:solidFill>
                  <a:srgbClr val="0000CC"/>
                </a:solidFill>
                <a:latin typeface="Times New Roman" pitchFamily="18" charset="0"/>
              </a:rPr>
              <a:t>. </a:t>
            </a:r>
          </a:p>
        </p:txBody>
      </p:sp>
      <p:sp>
        <p:nvSpPr>
          <p:cNvPr id="53274" name="Text Box 26"/>
          <p:cNvSpPr txBox="1">
            <a:spLocks noChangeArrowheads="1"/>
          </p:cNvSpPr>
          <p:nvPr/>
        </p:nvSpPr>
        <p:spPr bwMode="auto">
          <a:xfrm>
            <a:off x="243840" y="6309360"/>
            <a:ext cx="3291840" cy="156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100" dirty="0">
                <a:latin typeface="Times New Roman" pitchFamily="18" charset="0"/>
                <a:sym typeface="Wingdings" pitchFamily="2" charset="2"/>
              </a:rPr>
              <a:t> x = 3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là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một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nghiệm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của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bất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phương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trình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.</a:t>
            </a:r>
            <a:r>
              <a:rPr lang="en-US" sz="3100" dirty="0">
                <a:latin typeface="Times New Roman" pitchFamily="18" charset="0"/>
              </a:rPr>
              <a:t> </a:t>
            </a:r>
          </a:p>
        </p:txBody>
      </p:sp>
      <p:sp>
        <p:nvSpPr>
          <p:cNvPr id="53275" name="Line 27"/>
          <p:cNvSpPr>
            <a:spLocks noChangeShapeType="1"/>
          </p:cNvSpPr>
          <p:nvPr/>
        </p:nvSpPr>
        <p:spPr bwMode="auto">
          <a:xfrm flipH="1">
            <a:off x="7071360" y="3291840"/>
            <a:ext cx="0" cy="49377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53276" name="Line 28"/>
          <p:cNvSpPr>
            <a:spLocks noChangeShapeType="1"/>
          </p:cNvSpPr>
          <p:nvPr/>
        </p:nvSpPr>
        <p:spPr bwMode="auto">
          <a:xfrm flipH="1">
            <a:off x="10850880" y="3291840"/>
            <a:ext cx="0" cy="49377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en-US"/>
          </a:p>
        </p:txBody>
      </p:sp>
      <p:sp>
        <p:nvSpPr>
          <p:cNvPr id="53277" name="Text Box 29"/>
          <p:cNvSpPr txBox="1">
            <a:spLocks noChangeArrowheads="1"/>
          </p:cNvSpPr>
          <p:nvPr/>
        </p:nvSpPr>
        <p:spPr bwMode="auto">
          <a:xfrm>
            <a:off x="3901440" y="3223260"/>
            <a:ext cx="3413760" cy="179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dirty="0"/>
              <a:t>* </a:t>
            </a:r>
            <a:r>
              <a:rPr lang="en-US" sz="3400" dirty="0" err="1"/>
              <a:t>Thay</a:t>
            </a:r>
            <a:r>
              <a:rPr lang="en-US" dirty="0"/>
              <a:t> </a:t>
            </a:r>
            <a:r>
              <a:rPr lang="en-US" sz="3100" dirty="0">
                <a:latin typeface="Times New Roman" pitchFamily="18" charset="0"/>
              </a:rPr>
              <a:t>x = 4 </a:t>
            </a:r>
            <a:r>
              <a:rPr lang="en-US" sz="3100" dirty="0" err="1">
                <a:latin typeface="Times New Roman" pitchFamily="18" charset="0"/>
              </a:rPr>
              <a:t>vào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bất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phương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trình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ta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được</a:t>
            </a:r>
            <a:r>
              <a:rPr lang="en-US" sz="3400" dirty="0"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53278" name="Object 30"/>
          <p:cNvGraphicFramePr>
            <a:graphicFrameLocks noChangeAspect="1"/>
          </p:cNvGraphicFramePr>
          <p:nvPr/>
        </p:nvGraphicFramePr>
        <p:xfrm>
          <a:off x="4137661" y="4894636"/>
          <a:ext cx="2641600" cy="575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70" name="Equation" r:id="rId9" imgW="698197" imgH="203112" progId="Equation.DSMT4">
                  <p:embed/>
                </p:oleObj>
              </mc:Choice>
              <mc:Fallback>
                <p:oleObj name="Equation" r:id="rId9" imgW="698197" imgH="203112" progId="Equation.DSMT4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7661" y="4894636"/>
                        <a:ext cx="2641600" cy="5753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9" name="Text Box 31"/>
          <p:cNvSpPr txBox="1">
            <a:spLocks noChangeArrowheads="1"/>
          </p:cNvSpPr>
          <p:nvPr/>
        </p:nvSpPr>
        <p:spPr bwMode="auto">
          <a:xfrm>
            <a:off x="3901440" y="5358766"/>
            <a:ext cx="2926080" cy="108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100" dirty="0" err="1">
                <a:latin typeface="Times New Roman" pitchFamily="18" charset="0"/>
              </a:rPr>
              <a:t>Là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một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khẳng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định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solidFill>
                  <a:srgbClr val="0000CC"/>
                </a:solidFill>
                <a:latin typeface="Times New Roman" pitchFamily="18" charset="0"/>
              </a:rPr>
              <a:t>đúng</a:t>
            </a:r>
            <a:r>
              <a:rPr lang="en-US" sz="31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  <a:r>
              <a:rPr lang="en-US" sz="3100" dirty="0">
                <a:latin typeface="Times New Roman" pitchFamily="18" charset="0"/>
              </a:rPr>
              <a:t> </a:t>
            </a:r>
          </a:p>
        </p:txBody>
      </p:sp>
      <p:sp>
        <p:nvSpPr>
          <p:cNvPr id="53280" name="Text Box 32"/>
          <p:cNvSpPr txBox="1">
            <a:spLocks noChangeArrowheads="1"/>
          </p:cNvSpPr>
          <p:nvPr/>
        </p:nvSpPr>
        <p:spPr bwMode="auto">
          <a:xfrm>
            <a:off x="4023360" y="6309360"/>
            <a:ext cx="3048000" cy="156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100" dirty="0">
                <a:latin typeface="Times New Roman" pitchFamily="18" charset="0"/>
                <a:sym typeface="Wingdings" pitchFamily="2" charset="2"/>
              </a:rPr>
              <a:t> x = 4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là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một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nghiệm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của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bất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phương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trình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.</a:t>
            </a:r>
            <a:endParaRPr lang="en-US" sz="3100" dirty="0">
              <a:latin typeface="Times New Roman" pitchFamily="18" charset="0"/>
            </a:endParaRPr>
          </a:p>
        </p:txBody>
      </p:sp>
      <p:sp>
        <p:nvSpPr>
          <p:cNvPr id="53281" name="Text Box 33"/>
          <p:cNvSpPr txBox="1">
            <a:spLocks noChangeArrowheads="1"/>
          </p:cNvSpPr>
          <p:nvPr/>
        </p:nvSpPr>
        <p:spPr bwMode="auto">
          <a:xfrm>
            <a:off x="7315200" y="3291840"/>
            <a:ext cx="3413760" cy="170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dirty="0">
                <a:latin typeface="Times New Roman" pitchFamily="18" charset="0"/>
              </a:rPr>
              <a:t>* </a:t>
            </a:r>
            <a:r>
              <a:rPr lang="en-US" sz="3400" dirty="0" err="1">
                <a:latin typeface="Times New Roman" pitchFamily="18" charset="0"/>
              </a:rPr>
              <a:t>Thay</a:t>
            </a:r>
            <a:r>
              <a:rPr lang="en-US" sz="3400" dirty="0">
                <a:latin typeface="Times New Roman" pitchFamily="18" charset="0"/>
              </a:rPr>
              <a:t> x = 5 </a:t>
            </a:r>
            <a:r>
              <a:rPr lang="en-US" sz="3400" dirty="0" err="1">
                <a:latin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bất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phương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trình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ta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được</a:t>
            </a:r>
            <a:r>
              <a:rPr lang="en-US" sz="3400" dirty="0"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53282" name="Object 34"/>
          <p:cNvGraphicFramePr>
            <a:graphicFrameLocks noChangeAspect="1"/>
          </p:cNvGraphicFramePr>
          <p:nvPr/>
        </p:nvGraphicFramePr>
        <p:xfrm>
          <a:off x="7539876" y="4894115"/>
          <a:ext cx="2639059" cy="577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71" name="Equation" r:id="rId11" imgW="698197" imgH="203112" progId="Equation.DSMT4">
                  <p:embed/>
                </p:oleObj>
              </mc:Choice>
              <mc:Fallback>
                <p:oleObj name="Equation" r:id="rId11" imgW="698197" imgH="203112" progId="Equation.DSMT4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9876" y="4894115"/>
                        <a:ext cx="2639059" cy="5772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83" name="Text Box 35"/>
          <p:cNvSpPr txBox="1">
            <a:spLocks noChangeArrowheads="1"/>
          </p:cNvSpPr>
          <p:nvPr/>
        </p:nvSpPr>
        <p:spPr bwMode="auto">
          <a:xfrm>
            <a:off x="7315200" y="5394960"/>
            <a:ext cx="3291840" cy="108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100" dirty="0" err="1">
                <a:latin typeface="Times New Roman" pitchFamily="18" charset="0"/>
              </a:rPr>
              <a:t>Là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một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khẳng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định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solidFill>
                  <a:srgbClr val="0000CC"/>
                </a:solidFill>
                <a:latin typeface="Times New Roman" pitchFamily="18" charset="0"/>
              </a:rPr>
              <a:t>đúng</a:t>
            </a:r>
            <a:r>
              <a:rPr lang="en-US" sz="3100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  <a:r>
              <a:rPr lang="en-US" sz="3100" dirty="0">
                <a:latin typeface="Times New Roman" pitchFamily="18" charset="0"/>
              </a:rPr>
              <a:t> </a:t>
            </a:r>
          </a:p>
        </p:txBody>
      </p:sp>
      <p:sp>
        <p:nvSpPr>
          <p:cNvPr id="53284" name="Text Box 36"/>
          <p:cNvSpPr txBox="1">
            <a:spLocks noChangeArrowheads="1"/>
          </p:cNvSpPr>
          <p:nvPr/>
        </p:nvSpPr>
        <p:spPr bwMode="auto">
          <a:xfrm>
            <a:off x="7437120" y="6309360"/>
            <a:ext cx="3413760" cy="156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100" dirty="0">
                <a:latin typeface="Times New Roman" pitchFamily="18" charset="0"/>
                <a:sym typeface="Wingdings" pitchFamily="2" charset="2"/>
              </a:rPr>
              <a:t> x = 5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là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một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nghiệm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của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bất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phương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trình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.</a:t>
            </a:r>
            <a:r>
              <a:rPr lang="en-US" sz="3100" dirty="0">
                <a:latin typeface="Times New Roman" pitchFamily="18" charset="0"/>
              </a:rPr>
              <a:t> </a:t>
            </a:r>
          </a:p>
        </p:txBody>
      </p:sp>
      <p:sp>
        <p:nvSpPr>
          <p:cNvPr id="53285" name="Text Box 37"/>
          <p:cNvSpPr txBox="1">
            <a:spLocks noChangeArrowheads="1"/>
          </p:cNvSpPr>
          <p:nvPr/>
        </p:nvSpPr>
        <p:spPr bwMode="auto">
          <a:xfrm>
            <a:off x="11094720" y="3291840"/>
            <a:ext cx="3413760" cy="170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dirty="0">
                <a:latin typeface="Times New Roman" pitchFamily="18" charset="0"/>
              </a:rPr>
              <a:t>* </a:t>
            </a:r>
            <a:r>
              <a:rPr lang="en-US" sz="3400" dirty="0" err="1">
                <a:latin typeface="Times New Roman" pitchFamily="18" charset="0"/>
              </a:rPr>
              <a:t>Thay</a:t>
            </a:r>
            <a:r>
              <a:rPr lang="en-US" sz="3400" dirty="0">
                <a:latin typeface="Times New Roman" pitchFamily="18" charset="0"/>
              </a:rPr>
              <a:t> x = 6 </a:t>
            </a:r>
            <a:r>
              <a:rPr lang="en-US" sz="3400" dirty="0" err="1">
                <a:latin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bất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phương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trình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ta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được</a:t>
            </a:r>
            <a:r>
              <a:rPr lang="en-US" sz="3400" dirty="0"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53286" name="Object 38"/>
          <p:cNvGraphicFramePr>
            <a:graphicFrameLocks noChangeAspect="1"/>
          </p:cNvGraphicFramePr>
          <p:nvPr/>
        </p:nvGraphicFramePr>
        <p:xfrm>
          <a:off x="11400445" y="4842681"/>
          <a:ext cx="2644141" cy="577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72" name="Equation" r:id="rId13" imgW="698197" imgH="203112" progId="Equation.DSMT4">
                  <p:embed/>
                </p:oleObj>
              </mc:Choice>
              <mc:Fallback>
                <p:oleObj name="Equation" r:id="rId13" imgW="698197" imgH="203112" progId="Equation.DSMT4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00445" y="4842681"/>
                        <a:ext cx="2644141" cy="577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87" name="Text Box 39"/>
          <p:cNvSpPr txBox="1">
            <a:spLocks noChangeArrowheads="1"/>
          </p:cNvSpPr>
          <p:nvPr/>
        </p:nvSpPr>
        <p:spPr bwMode="auto">
          <a:xfrm>
            <a:off x="11049000" y="5394960"/>
            <a:ext cx="3169920" cy="108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100" dirty="0" err="1">
                <a:latin typeface="Times New Roman" pitchFamily="18" charset="0"/>
              </a:rPr>
              <a:t>Là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một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khẳng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</a:rPr>
              <a:t>định</a:t>
            </a:r>
            <a:r>
              <a:rPr lang="en-US" sz="3100" dirty="0">
                <a:latin typeface="Times New Roman" pitchFamily="18" charset="0"/>
              </a:rPr>
              <a:t> </a:t>
            </a:r>
            <a:r>
              <a:rPr lang="en-US" sz="3100" dirty="0" err="1">
                <a:solidFill>
                  <a:srgbClr val="FF0000"/>
                </a:solidFill>
                <a:latin typeface="Times New Roman" pitchFamily="18" charset="0"/>
              </a:rPr>
              <a:t>sai</a:t>
            </a:r>
            <a:r>
              <a:rPr lang="en-US" sz="3100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53288" name="Text Box 40"/>
          <p:cNvSpPr txBox="1">
            <a:spLocks noChangeArrowheads="1"/>
          </p:cNvSpPr>
          <p:nvPr/>
        </p:nvSpPr>
        <p:spPr bwMode="auto">
          <a:xfrm>
            <a:off x="11011595" y="6309361"/>
            <a:ext cx="3535680" cy="156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100" dirty="0">
                <a:latin typeface="Times New Roman" pitchFamily="18" charset="0"/>
                <a:sym typeface="Wingdings" pitchFamily="2" charset="2"/>
              </a:rPr>
              <a:t> x = 6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không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phải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là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một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nghiệm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của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bất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phương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3100" dirty="0" err="1">
                <a:latin typeface="Times New Roman" pitchFamily="18" charset="0"/>
                <a:sym typeface="Wingdings" pitchFamily="2" charset="2"/>
              </a:rPr>
              <a:t>trình</a:t>
            </a:r>
            <a:r>
              <a:rPr lang="en-US" sz="3100" dirty="0">
                <a:latin typeface="Times New Roman" pitchFamily="18" charset="0"/>
                <a:sym typeface="Wingdings" pitchFamily="2" charset="2"/>
              </a:rPr>
              <a:t>.</a:t>
            </a:r>
            <a:r>
              <a:rPr lang="en-US" sz="3100" dirty="0">
                <a:latin typeface="Times New Roman" pitchFamily="18" charset="0"/>
              </a:rPr>
              <a:t> </a:t>
            </a:r>
          </a:p>
        </p:txBody>
      </p:sp>
      <p:sp>
        <p:nvSpPr>
          <p:cNvPr id="162852" name="Text Box 36"/>
          <p:cNvSpPr txBox="1">
            <a:spLocks noChangeArrowheads="1"/>
          </p:cNvSpPr>
          <p:nvPr/>
        </p:nvSpPr>
        <p:spPr bwMode="auto">
          <a:xfrm>
            <a:off x="2441876" y="267045"/>
            <a:ext cx="682752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6600CC"/>
                </a:solidFill>
                <a:latin typeface="Times New Roman" pitchFamily="18" charset="0"/>
              </a:rPr>
              <a:t>Cho </a:t>
            </a:r>
            <a:r>
              <a:rPr lang="en-US" b="1" dirty="0" err="1">
                <a:solidFill>
                  <a:srgbClr val="6600CC"/>
                </a:solidFill>
                <a:latin typeface="Times New Roman" pitchFamily="18" charset="0"/>
              </a:rPr>
              <a:t>bất</a:t>
            </a:r>
            <a:r>
              <a:rPr lang="en-US" b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6600CC"/>
                </a:solidFill>
                <a:latin typeface="Times New Roman" pitchFamily="18" charset="0"/>
              </a:rPr>
              <a:t>phương</a:t>
            </a:r>
            <a:r>
              <a:rPr lang="en-US" b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6600CC"/>
                </a:solidFill>
                <a:latin typeface="Times New Roman" pitchFamily="18" charset="0"/>
              </a:rPr>
              <a:t>trình</a:t>
            </a:r>
            <a:r>
              <a:rPr lang="en-US" b="1" dirty="0">
                <a:solidFill>
                  <a:srgbClr val="6600CC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62853" name="Text Box 37"/>
          <p:cNvSpPr txBox="1">
            <a:spLocks noChangeArrowheads="1"/>
          </p:cNvSpPr>
          <p:nvPr/>
        </p:nvSpPr>
        <p:spPr bwMode="auto">
          <a:xfrm>
            <a:off x="205045" y="249380"/>
            <a:ext cx="280416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53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5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5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53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53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53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53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53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53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53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5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1000"/>
                                        <p:tgtEl>
                                          <p:spTgt spid="53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53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53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53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5" grpId="0"/>
      <p:bldP spid="53257" grpId="0"/>
      <p:bldP spid="53259" grpId="0"/>
      <p:bldP spid="53260" grpId="0"/>
      <p:bldP spid="53269" grpId="0" animBg="1"/>
      <p:bldP spid="53271" grpId="0"/>
      <p:bldP spid="53273" grpId="0"/>
      <p:bldP spid="53274" grpId="0"/>
      <p:bldP spid="53275" grpId="0" animBg="1"/>
      <p:bldP spid="53276" grpId="0" animBg="1"/>
      <p:bldP spid="53277" grpId="0"/>
      <p:bldP spid="53279" grpId="0"/>
      <p:bldP spid="53280" grpId="0"/>
      <p:bldP spid="53281" grpId="0"/>
      <p:bldP spid="53283" grpId="0"/>
      <p:bldP spid="53284" grpId="0"/>
      <p:bldP spid="53285" grpId="0"/>
      <p:bldP spid="53287" grpId="0"/>
      <p:bldP spid="532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0" y="0"/>
            <a:ext cx="14630400" cy="822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endParaRPr lang="en-US" sz="2600" dirty="0">
              <a:latin typeface="Arial" charset="0"/>
            </a:endParaRPr>
          </a:p>
        </p:txBody>
      </p:sp>
      <p:grpSp>
        <p:nvGrpSpPr>
          <p:cNvPr id="71685" name="Group 5"/>
          <p:cNvGrpSpPr>
            <a:grpSpLocks/>
          </p:cNvGrpSpPr>
          <p:nvPr/>
        </p:nvGrpSpPr>
        <p:grpSpPr bwMode="auto">
          <a:xfrm>
            <a:off x="245225" y="143401"/>
            <a:ext cx="14569440" cy="1101090"/>
            <a:chOff x="0" y="0"/>
            <a:chExt cx="5760" cy="576"/>
          </a:xfrm>
        </p:grpSpPr>
        <p:sp>
          <p:nvSpPr>
            <p:cNvPr id="71686" name="Oval 6"/>
            <p:cNvSpPr>
              <a:spLocks noChangeArrowheads="1"/>
            </p:cNvSpPr>
            <p:nvPr/>
          </p:nvSpPr>
          <p:spPr bwMode="auto">
            <a:xfrm>
              <a:off x="0" y="0"/>
              <a:ext cx="1008" cy="576"/>
            </a:xfrm>
            <a:prstGeom prst="ellipse">
              <a:avLst/>
            </a:prstGeom>
            <a:solidFill>
              <a:srgbClr val="CCECFF"/>
            </a:solidFill>
            <a:ln w="127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err="1" smtClean="0">
                  <a:solidFill>
                    <a:srgbClr val="FF66FF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dirty="0" smtClean="0">
                  <a:solidFill>
                    <a:srgbClr val="FF66FF"/>
                  </a:solidFill>
                  <a:latin typeface="Times New Roman" pitchFamily="18" charset="0"/>
                  <a:cs typeface="Times New Roman" pitchFamily="18" charset="0"/>
                </a:rPr>
                <a:t> 60</a:t>
              </a:r>
              <a:endParaRPr lang="en-US" dirty="0"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687" name="WordArt 7"/>
            <p:cNvSpPr>
              <a:spLocks noChangeArrowheads="1" noChangeShapeType="1" noTextEdit="1"/>
            </p:cNvSpPr>
            <p:nvPr/>
          </p:nvSpPr>
          <p:spPr bwMode="auto">
            <a:xfrm>
              <a:off x="336" y="384"/>
              <a:ext cx="18" cy="91"/>
            </a:xfrm>
            <a:prstGeom prst="rect">
              <a:avLst/>
            </a:prstGeom>
          </p:spPr>
          <p:txBody>
            <a:bodyPr wrap="none" fromWordArt="1">
              <a:prstTxWarp prst="textInflate">
                <a:avLst>
                  <a:gd name="adj" fmla="val 13634"/>
                </a:avLst>
              </a:prstTxWarp>
            </a:bodyPr>
            <a:lstStyle/>
            <a:p>
              <a:pPr algn="ctr"/>
              <a:r>
                <a:rPr lang="en-US" sz="1100" b="1" kern="10" dirty="0">
                  <a:ln w="12700">
                    <a:solidFill>
                      <a:srgbClr val="B2B2B2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FFFF66"/>
                      </a:gs>
                      <a:gs pos="100000">
                        <a:srgbClr val="FF6600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sy="50000" rotWithShape="0">
                      <a:srgbClr val="875B0D"/>
                    </a:outerShdw>
                  </a:effectLst>
                  <a:latin typeface=".VnTimeH"/>
                </a:rPr>
                <a:t>.</a:t>
              </a:r>
            </a:p>
          </p:txBody>
        </p:sp>
        <p:sp>
          <p:nvSpPr>
            <p:cNvPr id="71688" name="Text Box 8"/>
            <p:cNvSpPr txBox="1">
              <a:spLocks noChangeArrowheads="1"/>
            </p:cNvSpPr>
            <p:nvPr/>
          </p:nvSpPr>
          <p:spPr bwMode="auto">
            <a:xfrm>
              <a:off x="2160" y="192"/>
              <a:ext cx="3600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3400" b="1" i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121920" y="1321725"/>
            <a:ext cx="329184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A50021"/>
                </a:solidFill>
                <a:latin typeface="Times New Roman" pitchFamily="18" charset="0"/>
              </a:rPr>
              <a:t>1.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</a:rPr>
              <a:t>Mở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</a:rPr>
              <a:t>đầu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50221" name="Text Box 45"/>
          <p:cNvSpPr txBox="1">
            <a:spLocks noChangeArrowheads="1"/>
          </p:cNvSpPr>
          <p:nvPr/>
        </p:nvSpPr>
        <p:spPr bwMode="auto">
          <a:xfrm>
            <a:off x="2468880" y="2468880"/>
            <a:ext cx="31699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2200 x + 4000  </a:t>
            </a:r>
          </a:p>
        </p:txBody>
      </p:sp>
      <p:sp>
        <p:nvSpPr>
          <p:cNvPr id="71692" name="Text Box 12"/>
          <p:cNvSpPr txBox="1">
            <a:spLocks noChangeArrowheads="1"/>
          </p:cNvSpPr>
          <p:nvPr/>
        </p:nvSpPr>
        <p:spPr bwMode="auto">
          <a:xfrm>
            <a:off x="5974080" y="2468880"/>
            <a:ext cx="176784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/>
              <a:t>25 000</a:t>
            </a:r>
          </a:p>
        </p:txBody>
      </p:sp>
      <p:graphicFrame>
        <p:nvGraphicFramePr>
          <p:cNvPr id="71693" name="Object 13"/>
          <p:cNvGraphicFramePr>
            <a:graphicFrameLocks noChangeAspect="1"/>
          </p:cNvGraphicFramePr>
          <p:nvPr/>
        </p:nvGraphicFramePr>
        <p:xfrm>
          <a:off x="5486400" y="2434590"/>
          <a:ext cx="629920" cy="565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7" name="Equation" r:id="rId3" imgW="126835" imgH="152202" progId="Equation.DSMT4">
                  <p:embed/>
                </p:oleObj>
              </mc:Choice>
              <mc:Fallback>
                <p:oleObj name="Equation" r:id="rId3" imgW="126835" imgH="152202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434590"/>
                        <a:ext cx="629920" cy="5657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8" name="Text Box 42"/>
          <p:cNvSpPr txBox="1">
            <a:spLocks noChangeArrowheads="1"/>
          </p:cNvSpPr>
          <p:nvPr/>
        </p:nvSpPr>
        <p:spPr bwMode="auto">
          <a:xfrm>
            <a:off x="609600" y="2468880"/>
            <a:ext cx="243840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Hệ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thức</a:t>
            </a:r>
            <a:endParaRPr lang="en-US" sz="3400" b="1" dirty="0">
              <a:latin typeface="Times New Roman" pitchFamily="18" charset="0"/>
            </a:endParaRPr>
          </a:p>
        </p:txBody>
      </p:sp>
      <p:sp>
        <p:nvSpPr>
          <p:cNvPr id="71697" name="Text Box 17"/>
          <p:cNvSpPr txBox="1">
            <a:spLocks noChangeArrowheads="1"/>
          </p:cNvSpPr>
          <p:nvPr/>
        </p:nvSpPr>
        <p:spPr bwMode="auto">
          <a:xfrm>
            <a:off x="7437120" y="2468880"/>
            <a:ext cx="74371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 err="1">
                <a:latin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một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với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ẩn</a:t>
            </a:r>
            <a:r>
              <a:rPr lang="en-US" sz="3400" b="1" dirty="0">
                <a:latin typeface="Times New Roman" pitchFamily="18" charset="0"/>
              </a:rPr>
              <a:t> x. </a:t>
            </a:r>
          </a:p>
        </p:txBody>
      </p:sp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243840" y="1920240"/>
            <a:ext cx="438912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solidFill>
                  <a:srgbClr val="000066"/>
                </a:solidFill>
                <a:latin typeface="Times New Roman" pitchFamily="18" charset="0"/>
              </a:rPr>
              <a:t>* </a:t>
            </a:r>
            <a:r>
              <a:rPr lang="en-US" sz="3400" b="1" dirty="0" err="1">
                <a:solidFill>
                  <a:srgbClr val="000066"/>
                </a:solidFill>
                <a:latin typeface="Times New Roman" pitchFamily="18" charset="0"/>
              </a:rPr>
              <a:t>Bài</a:t>
            </a:r>
            <a:r>
              <a:rPr lang="en-US" sz="3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66"/>
                </a:solidFill>
                <a:latin typeface="Times New Roman" pitchFamily="18" charset="0"/>
              </a:rPr>
              <a:t>toán</a:t>
            </a:r>
            <a:r>
              <a:rPr lang="en-US" sz="3400" b="1" dirty="0">
                <a:solidFill>
                  <a:srgbClr val="000066"/>
                </a:solidFill>
                <a:latin typeface="Times New Roman" pitchFamily="18" charset="0"/>
              </a:rPr>
              <a:t>: (</a:t>
            </a:r>
            <a:r>
              <a:rPr lang="en-US" sz="3400" b="1" dirty="0" err="1">
                <a:solidFill>
                  <a:srgbClr val="000066"/>
                </a:solidFill>
                <a:latin typeface="Times New Roman" pitchFamily="18" charset="0"/>
              </a:rPr>
              <a:t>sgk</a:t>
            </a:r>
            <a:r>
              <a:rPr lang="en-US" sz="3400" b="1" dirty="0">
                <a:solidFill>
                  <a:srgbClr val="000066"/>
                </a:solidFill>
                <a:latin typeface="Times New Roman" pitchFamily="18" charset="0"/>
              </a:rPr>
              <a:t>).</a:t>
            </a:r>
          </a:p>
        </p:txBody>
      </p:sp>
      <p:sp>
        <p:nvSpPr>
          <p:cNvPr id="71701" name="Rectangle 21"/>
          <p:cNvSpPr>
            <a:spLocks noChangeArrowheads="1"/>
          </p:cNvSpPr>
          <p:nvPr/>
        </p:nvSpPr>
        <p:spPr bwMode="auto">
          <a:xfrm>
            <a:off x="121920" y="3034666"/>
            <a:ext cx="1280160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just" eaLnBrk="1" hangingPunct="1"/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GB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b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2" name="Rectangle 22"/>
          <p:cNvSpPr>
            <a:spLocks noChangeArrowheads="1"/>
          </p:cNvSpPr>
          <p:nvPr/>
        </p:nvSpPr>
        <p:spPr bwMode="auto">
          <a:xfrm>
            <a:off x="135086" y="3657600"/>
            <a:ext cx="14264640" cy="170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just" eaLnBrk="1" hangingPunct="1"/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eaLnBrk="1" hangingPunct="1"/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2709950" y="186345"/>
            <a:ext cx="1188720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100" b="1" dirty="0" smtClean="0">
                <a:solidFill>
                  <a:srgbClr val="9900CC"/>
                </a:solidFill>
                <a:latin typeface="Times New Roman" pitchFamily="18" charset="0"/>
              </a:rPr>
              <a:t>BÀI 3. BẤT </a:t>
            </a:r>
            <a:r>
              <a:rPr lang="en-US" sz="5100" b="1" dirty="0">
                <a:solidFill>
                  <a:srgbClr val="9900CC"/>
                </a:solidFill>
                <a:latin typeface="Times New Roman" pitchFamily="18" charset="0"/>
              </a:rPr>
              <a:t>PHƯƠNG TRÌNH MỘT ẨN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17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1" grpId="0"/>
      <p:bldP spid="717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ChangeArrowheads="1"/>
          </p:cNvSpPr>
          <p:nvPr/>
        </p:nvSpPr>
        <p:spPr bwMode="auto">
          <a:xfrm>
            <a:off x="0" y="0"/>
            <a:ext cx="14630400" cy="8229600"/>
          </a:xfrm>
          <a:prstGeom prst="rect">
            <a:avLst/>
          </a:prstGeom>
          <a:gradFill rotWithShape="0">
            <a:gsLst>
              <a:gs pos="0">
                <a:srgbClr val="FFCCFF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eaLnBrk="1" hangingPunct="1"/>
            <a:endParaRPr lang="en-US" sz="2600" dirty="0">
              <a:latin typeface="Arial" charset="0"/>
            </a:endParaRPr>
          </a:p>
        </p:txBody>
      </p:sp>
      <p:sp>
        <p:nvSpPr>
          <p:cNvPr id="163845" name="Rectangle 5"/>
          <p:cNvSpPr>
            <a:spLocks noChangeArrowheads="1"/>
          </p:cNvSpPr>
          <p:nvPr/>
        </p:nvSpPr>
        <p:spPr bwMode="auto">
          <a:xfrm>
            <a:off x="188420" y="216130"/>
            <a:ext cx="96316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just" eaLnBrk="1" hangingPunct="1"/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GB" sz="3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>
                <a:latin typeface="Times New Roman" pitchFamily="18" charset="0"/>
              </a:rPr>
              <a:t>Cho </a:t>
            </a:r>
            <a:r>
              <a:rPr lang="en-US" sz="3400" b="1" dirty="0" err="1">
                <a:latin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</a:rPr>
              <a:t> x &gt; 4. </a:t>
            </a:r>
            <a:endParaRPr lang="en-US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46" name="Rectangle 6"/>
          <p:cNvSpPr>
            <a:spLocks noChangeArrowheads="1"/>
          </p:cNvSpPr>
          <p:nvPr/>
        </p:nvSpPr>
        <p:spPr bwMode="auto">
          <a:xfrm>
            <a:off x="1341120" y="731520"/>
            <a:ext cx="108508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: {x | x &gt; 4}.</a:t>
            </a:r>
          </a:p>
        </p:txBody>
      </p:sp>
      <p:sp>
        <p:nvSpPr>
          <p:cNvPr id="163883" name="Text Box 43"/>
          <p:cNvSpPr txBox="1">
            <a:spLocks noChangeArrowheads="1"/>
          </p:cNvSpPr>
          <p:nvPr/>
        </p:nvSpPr>
        <p:spPr bwMode="auto">
          <a:xfrm>
            <a:off x="7442200" y="1746715"/>
            <a:ext cx="612141" cy="1193727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900" dirty="0">
                <a:solidFill>
                  <a:srgbClr val="FF0000"/>
                </a:solidFill>
                <a:latin typeface="Verdana" pitchFamily="34" charset="0"/>
              </a:rPr>
              <a:t>(</a:t>
            </a:r>
          </a:p>
        </p:txBody>
      </p:sp>
      <p:grpSp>
        <p:nvGrpSpPr>
          <p:cNvPr id="163884" name="Group 44"/>
          <p:cNvGrpSpPr>
            <a:grpSpLocks/>
          </p:cNvGrpSpPr>
          <p:nvPr/>
        </p:nvGrpSpPr>
        <p:grpSpPr bwMode="auto">
          <a:xfrm>
            <a:off x="1584961" y="2335530"/>
            <a:ext cx="5979160" cy="236220"/>
            <a:chOff x="1215" y="3660"/>
            <a:chExt cx="2354" cy="124"/>
          </a:xfrm>
        </p:grpSpPr>
        <p:sp>
          <p:nvSpPr>
            <p:cNvPr id="163885" name="Line 45"/>
            <p:cNvSpPr>
              <a:spLocks noChangeShapeType="1"/>
            </p:cNvSpPr>
            <p:nvPr/>
          </p:nvSpPr>
          <p:spPr bwMode="auto">
            <a:xfrm flipH="1">
              <a:off x="2670" y="3668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86" name="Line 46"/>
            <p:cNvSpPr>
              <a:spLocks noChangeShapeType="1"/>
            </p:cNvSpPr>
            <p:nvPr/>
          </p:nvSpPr>
          <p:spPr bwMode="auto">
            <a:xfrm flipH="1">
              <a:off x="2753" y="3669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87" name="Line 47"/>
            <p:cNvSpPr>
              <a:spLocks noChangeShapeType="1"/>
            </p:cNvSpPr>
            <p:nvPr/>
          </p:nvSpPr>
          <p:spPr bwMode="auto">
            <a:xfrm flipH="1">
              <a:off x="2835" y="367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88" name="Line 48"/>
            <p:cNvSpPr>
              <a:spLocks noChangeShapeType="1"/>
            </p:cNvSpPr>
            <p:nvPr/>
          </p:nvSpPr>
          <p:spPr bwMode="auto">
            <a:xfrm flipH="1">
              <a:off x="2911" y="367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89" name="Line 49"/>
            <p:cNvSpPr>
              <a:spLocks noChangeShapeType="1"/>
            </p:cNvSpPr>
            <p:nvPr/>
          </p:nvSpPr>
          <p:spPr bwMode="auto">
            <a:xfrm flipH="1">
              <a:off x="2985" y="367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0" name="Line 50"/>
            <p:cNvSpPr>
              <a:spLocks noChangeShapeType="1"/>
            </p:cNvSpPr>
            <p:nvPr/>
          </p:nvSpPr>
          <p:spPr bwMode="auto">
            <a:xfrm flipH="1">
              <a:off x="3061" y="3671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1" name="Line 51"/>
            <p:cNvSpPr>
              <a:spLocks noChangeShapeType="1"/>
            </p:cNvSpPr>
            <p:nvPr/>
          </p:nvSpPr>
          <p:spPr bwMode="auto">
            <a:xfrm flipH="1">
              <a:off x="3126" y="3668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2" name="Line 52"/>
            <p:cNvSpPr>
              <a:spLocks noChangeShapeType="1"/>
            </p:cNvSpPr>
            <p:nvPr/>
          </p:nvSpPr>
          <p:spPr bwMode="auto">
            <a:xfrm flipH="1">
              <a:off x="3209" y="3669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3" name="Line 53"/>
            <p:cNvSpPr>
              <a:spLocks noChangeShapeType="1"/>
            </p:cNvSpPr>
            <p:nvPr/>
          </p:nvSpPr>
          <p:spPr bwMode="auto">
            <a:xfrm flipH="1">
              <a:off x="3291" y="367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4" name="Line 54"/>
            <p:cNvSpPr>
              <a:spLocks noChangeShapeType="1"/>
            </p:cNvSpPr>
            <p:nvPr/>
          </p:nvSpPr>
          <p:spPr bwMode="auto">
            <a:xfrm flipH="1">
              <a:off x="3367" y="367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5" name="Line 55"/>
            <p:cNvSpPr>
              <a:spLocks noChangeShapeType="1"/>
            </p:cNvSpPr>
            <p:nvPr/>
          </p:nvSpPr>
          <p:spPr bwMode="auto">
            <a:xfrm flipH="1">
              <a:off x="3441" y="367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6" name="Line 56"/>
            <p:cNvSpPr>
              <a:spLocks noChangeShapeType="1"/>
            </p:cNvSpPr>
            <p:nvPr/>
          </p:nvSpPr>
          <p:spPr bwMode="auto">
            <a:xfrm flipH="1">
              <a:off x="3517" y="3671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7" name="Line 57"/>
            <p:cNvSpPr>
              <a:spLocks noChangeShapeType="1"/>
            </p:cNvSpPr>
            <p:nvPr/>
          </p:nvSpPr>
          <p:spPr bwMode="auto">
            <a:xfrm flipH="1">
              <a:off x="1742" y="366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8" name="Line 58"/>
            <p:cNvSpPr>
              <a:spLocks noChangeShapeType="1"/>
            </p:cNvSpPr>
            <p:nvPr/>
          </p:nvSpPr>
          <p:spPr bwMode="auto">
            <a:xfrm flipH="1">
              <a:off x="1825" y="366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9" name="Line 59"/>
            <p:cNvSpPr>
              <a:spLocks noChangeShapeType="1"/>
            </p:cNvSpPr>
            <p:nvPr/>
          </p:nvSpPr>
          <p:spPr bwMode="auto">
            <a:xfrm flipH="1">
              <a:off x="1907" y="366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00" name="Line 60"/>
            <p:cNvSpPr>
              <a:spLocks noChangeShapeType="1"/>
            </p:cNvSpPr>
            <p:nvPr/>
          </p:nvSpPr>
          <p:spPr bwMode="auto">
            <a:xfrm flipH="1">
              <a:off x="1983" y="366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01" name="Line 61"/>
            <p:cNvSpPr>
              <a:spLocks noChangeShapeType="1"/>
            </p:cNvSpPr>
            <p:nvPr/>
          </p:nvSpPr>
          <p:spPr bwMode="auto">
            <a:xfrm flipH="1">
              <a:off x="2057" y="366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02" name="Line 62"/>
            <p:cNvSpPr>
              <a:spLocks noChangeShapeType="1"/>
            </p:cNvSpPr>
            <p:nvPr/>
          </p:nvSpPr>
          <p:spPr bwMode="auto">
            <a:xfrm flipH="1">
              <a:off x="2133" y="366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03" name="Line 63"/>
            <p:cNvSpPr>
              <a:spLocks noChangeShapeType="1"/>
            </p:cNvSpPr>
            <p:nvPr/>
          </p:nvSpPr>
          <p:spPr bwMode="auto">
            <a:xfrm flipH="1">
              <a:off x="2198" y="366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04" name="Line 64"/>
            <p:cNvSpPr>
              <a:spLocks noChangeShapeType="1"/>
            </p:cNvSpPr>
            <p:nvPr/>
          </p:nvSpPr>
          <p:spPr bwMode="auto">
            <a:xfrm flipH="1">
              <a:off x="2281" y="366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05" name="Line 65"/>
            <p:cNvSpPr>
              <a:spLocks noChangeShapeType="1"/>
            </p:cNvSpPr>
            <p:nvPr/>
          </p:nvSpPr>
          <p:spPr bwMode="auto">
            <a:xfrm flipH="1">
              <a:off x="2363" y="366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06" name="Line 66"/>
            <p:cNvSpPr>
              <a:spLocks noChangeShapeType="1"/>
            </p:cNvSpPr>
            <p:nvPr/>
          </p:nvSpPr>
          <p:spPr bwMode="auto">
            <a:xfrm flipH="1">
              <a:off x="2439" y="366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07" name="Line 67"/>
            <p:cNvSpPr>
              <a:spLocks noChangeShapeType="1"/>
            </p:cNvSpPr>
            <p:nvPr/>
          </p:nvSpPr>
          <p:spPr bwMode="auto">
            <a:xfrm flipH="1">
              <a:off x="2513" y="366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08" name="Line 68"/>
            <p:cNvSpPr>
              <a:spLocks noChangeShapeType="1"/>
            </p:cNvSpPr>
            <p:nvPr/>
          </p:nvSpPr>
          <p:spPr bwMode="auto">
            <a:xfrm flipH="1">
              <a:off x="2589" y="366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09" name="Line 69"/>
            <p:cNvSpPr>
              <a:spLocks noChangeShapeType="1"/>
            </p:cNvSpPr>
            <p:nvPr/>
          </p:nvSpPr>
          <p:spPr bwMode="auto">
            <a:xfrm flipH="1">
              <a:off x="1215" y="366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10" name="Line 70"/>
            <p:cNvSpPr>
              <a:spLocks noChangeShapeType="1"/>
            </p:cNvSpPr>
            <p:nvPr/>
          </p:nvSpPr>
          <p:spPr bwMode="auto">
            <a:xfrm flipH="1">
              <a:off x="1298" y="366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11" name="Line 71"/>
            <p:cNvSpPr>
              <a:spLocks noChangeShapeType="1"/>
            </p:cNvSpPr>
            <p:nvPr/>
          </p:nvSpPr>
          <p:spPr bwMode="auto">
            <a:xfrm flipH="1">
              <a:off x="1380" y="366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12" name="Line 72"/>
            <p:cNvSpPr>
              <a:spLocks noChangeShapeType="1"/>
            </p:cNvSpPr>
            <p:nvPr/>
          </p:nvSpPr>
          <p:spPr bwMode="auto">
            <a:xfrm flipH="1">
              <a:off x="1456" y="366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13" name="Line 73"/>
            <p:cNvSpPr>
              <a:spLocks noChangeShapeType="1"/>
            </p:cNvSpPr>
            <p:nvPr/>
          </p:nvSpPr>
          <p:spPr bwMode="auto">
            <a:xfrm flipH="1">
              <a:off x="1530" y="366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14" name="Line 74"/>
            <p:cNvSpPr>
              <a:spLocks noChangeShapeType="1"/>
            </p:cNvSpPr>
            <p:nvPr/>
          </p:nvSpPr>
          <p:spPr bwMode="auto">
            <a:xfrm flipH="1">
              <a:off x="1606" y="366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15" name="Line 75"/>
            <p:cNvSpPr>
              <a:spLocks noChangeShapeType="1"/>
            </p:cNvSpPr>
            <p:nvPr/>
          </p:nvSpPr>
          <p:spPr bwMode="auto">
            <a:xfrm flipH="1">
              <a:off x="1671" y="366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3916" name="Group 76"/>
          <p:cNvGrpSpPr>
            <a:grpSpLocks/>
          </p:cNvGrpSpPr>
          <p:nvPr/>
        </p:nvGrpSpPr>
        <p:grpSpPr bwMode="auto">
          <a:xfrm>
            <a:off x="1607822" y="2339336"/>
            <a:ext cx="11076939" cy="783514"/>
            <a:chOff x="937" y="3043"/>
            <a:chExt cx="4135" cy="390"/>
          </a:xfrm>
        </p:grpSpPr>
        <p:sp>
          <p:nvSpPr>
            <p:cNvPr id="163917" name="Line 77"/>
            <p:cNvSpPr>
              <a:spLocks noChangeShapeType="1"/>
            </p:cNvSpPr>
            <p:nvPr/>
          </p:nvSpPr>
          <p:spPr bwMode="auto">
            <a:xfrm>
              <a:off x="937" y="3091"/>
              <a:ext cx="413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63918" name="Object 78"/>
            <p:cNvGraphicFramePr>
              <a:graphicFrameLocks noChangeAspect="1"/>
            </p:cNvGraphicFramePr>
            <p:nvPr/>
          </p:nvGraphicFramePr>
          <p:xfrm>
            <a:off x="2063" y="3053"/>
            <a:ext cx="75" cy="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15" name="Equation" r:id="rId3" imgW="126835" imgH="139518" progId="Equation.DSMT4">
                    <p:embed/>
                  </p:oleObj>
                </mc:Choice>
                <mc:Fallback>
                  <p:oleObj name="Equation" r:id="rId3" imgW="126835" imgH="139518" progId="Equation.DSMT4">
                    <p:embed/>
                    <p:pic>
                      <p:nvPicPr>
                        <p:cNvPr id="0" name="Picture 1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3" y="3053"/>
                          <a:ext cx="75" cy="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919" name="Text Box 79"/>
            <p:cNvSpPr txBox="1">
              <a:spLocks noChangeArrowheads="1"/>
            </p:cNvSpPr>
            <p:nvPr/>
          </p:nvSpPr>
          <p:spPr bwMode="auto">
            <a:xfrm>
              <a:off x="1982" y="3081"/>
              <a:ext cx="285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63920" name="Text Box 80"/>
            <p:cNvSpPr txBox="1">
              <a:spLocks noChangeArrowheads="1"/>
            </p:cNvSpPr>
            <p:nvPr/>
          </p:nvSpPr>
          <p:spPr bwMode="auto">
            <a:xfrm>
              <a:off x="3114" y="3068"/>
              <a:ext cx="270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Times New Roman" pitchFamily="18" charset="0"/>
                </a:rPr>
                <a:t>4</a:t>
              </a:r>
            </a:p>
          </p:txBody>
        </p:sp>
        <p:graphicFrame>
          <p:nvGraphicFramePr>
            <p:cNvPr id="163921" name="Object 81"/>
            <p:cNvGraphicFramePr>
              <a:graphicFrameLocks noChangeAspect="1"/>
            </p:cNvGraphicFramePr>
            <p:nvPr/>
          </p:nvGraphicFramePr>
          <p:xfrm>
            <a:off x="3193" y="3043"/>
            <a:ext cx="79" cy="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16" name="Equation" r:id="rId5" imgW="164957" imgH="203024" progId="Equation.DSMT4">
                    <p:embed/>
                  </p:oleObj>
                </mc:Choice>
                <mc:Fallback>
                  <p:oleObj name="Equation" r:id="rId5" imgW="164957" imgH="203024" progId="Equation.DSMT4">
                    <p:embed/>
                    <p:pic>
                      <p:nvPicPr>
                        <p:cNvPr id="0" name="Picture 1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3" y="3043"/>
                          <a:ext cx="79" cy="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3922" name="AutoShape 82"/>
          <p:cNvSpPr>
            <a:spLocks noChangeArrowheads="1"/>
          </p:cNvSpPr>
          <p:nvPr/>
        </p:nvSpPr>
        <p:spPr bwMode="auto">
          <a:xfrm>
            <a:off x="7569201" y="2301240"/>
            <a:ext cx="322581" cy="222886"/>
          </a:xfrm>
          <a:prstGeom prst="star32">
            <a:avLst>
              <a:gd name="adj" fmla="val 37500"/>
            </a:avLst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sp>
        <p:nvSpPr>
          <p:cNvPr id="163923" name="Text Box 83"/>
          <p:cNvSpPr txBox="1">
            <a:spLocks noChangeArrowheads="1"/>
          </p:cNvSpPr>
          <p:nvPr/>
        </p:nvSpPr>
        <p:spPr bwMode="auto">
          <a:xfrm>
            <a:off x="1341120" y="1371600"/>
            <a:ext cx="96316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dirty="0">
                <a:latin typeface="Times New Roman" pitchFamily="18" charset="0"/>
              </a:rPr>
              <a:t>* </a:t>
            </a:r>
            <a:r>
              <a:rPr lang="en-US" sz="3400" b="1" dirty="0" err="1">
                <a:latin typeface="Times New Roman" pitchFamily="18" charset="0"/>
              </a:rPr>
              <a:t>Biểu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diễn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tập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trên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trục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số</a:t>
            </a:r>
            <a:r>
              <a:rPr lang="en-US" sz="3400" b="1" dirty="0">
                <a:latin typeface="Times New Roman" pitchFamily="18" charset="0"/>
              </a:rPr>
              <a:t>:</a:t>
            </a:r>
            <a:endParaRPr lang="en-US" sz="3400" dirty="0">
              <a:latin typeface="Times New Roman" pitchFamily="18" charset="0"/>
            </a:endParaRPr>
          </a:p>
        </p:txBody>
      </p:sp>
      <p:sp>
        <p:nvSpPr>
          <p:cNvPr id="163924" name="AutoShape 84"/>
          <p:cNvSpPr>
            <a:spLocks noChangeArrowheads="1"/>
          </p:cNvSpPr>
          <p:nvPr/>
        </p:nvSpPr>
        <p:spPr bwMode="auto">
          <a:xfrm>
            <a:off x="2072640" y="1645920"/>
            <a:ext cx="11704320" cy="2926080"/>
          </a:xfrm>
          <a:prstGeom prst="cloudCallout">
            <a:avLst>
              <a:gd name="adj1" fmla="val -44944"/>
              <a:gd name="adj2" fmla="val 150065"/>
            </a:avLst>
          </a:prstGeom>
          <a:noFill/>
          <a:ln w="12700">
            <a:solidFill>
              <a:srgbClr val="6600CC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 algn="ctr"/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Tất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cả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các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số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lớn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hơn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4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đều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là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nghiệm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của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bất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phương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trình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63925" name="Rectangle 85"/>
          <p:cNvSpPr>
            <a:spLocks noChangeArrowheads="1"/>
          </p:cNvSpPr>
          <p:nvPr/>
        </p:nvSpPr>
        <p:spPr bwMode="auto">
          <a:xfrm>
            <a:off x="83125" y="3309850"/>
            <a:ext cx="84124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just" eaLnBrk="1" hangingPunct="1"/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GB" sz="3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>
                <a:latin typeface="Times New Roman" pitchFamily="18" charset="0"/>
              </a:rPr>
              <a:t>Cho </a:t>
            </a:r>
            <a:r>
              <a:rPr lang="en-US" sz="3400" b="1" dirty="0" err="1">
                <a:latin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</a:rPr>
              <a:t> x    </a:t>
            </a:r>
            <a:r>
              <a:rPr lang="en-US" sz="3400" b="1" dirty="0" smtClean="0">
                <a:latin typeface="Times New Roman" pitchFamily="18" charset="0"/>
              </a:rPr>
              <a:t>   6 </a:t>
            </a:r>
            <a:endParaRPr lang="en-US" sz="3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926" name="Object 86"/>
          <p:cNvGraphicFramePr>
            <a:graphicFrameLocks noChangeAspect="1"/>
          </p:cNvGraphicFramePr>
          <p:nvPr/>
        </p:nvGraphicFramePr>
        <p:xfrm>
          <a:off x="6165275" y="3410640"/>
          <a:ext cx="508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7" name="Equation" r:id="rId7" imgW="126835" imgH="152202" progId="Equation.DSMT4">
                  <p:embed/>
                </p:oleObj>
              </mc:Choice>
              <mc:Fallback>
                <p:oleObj name="Equation" r:id="rId7" imgW="126835" imgH="152202" progId="Equation.DSMT4">
                  <p:embed/>
                  <p:pic>
                    <p:nvPicPr>
                      <p:cNvPr id="0" name="Picture 1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5275" y="3410640"/>
                        <a:ext cx="5080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7" name="Rectangle 87"/>
          <p:cNvSpPr>
            <a:spLocks noChangeArrowheads="1"/>
          </p:cNvSpPr>
          <p:nvPr/>
        </p:nvSpPr>
        <p:spPr bwMode="auto">
          <a:xfrm>
            <a:off x="1219200" y="3825240"/>
            <a:ext cx="108508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b="1" dirty="0">
                <a:latin typeface="Times New Roman" pitchFamily="18" charset="0"/>
                <a:cs typeface="Times New Roman" pitchFamily="18" charset="0"/>
              </a:rPr>
              <a:t>: {x | x    6}.</a:t>
            </a:r>
          </a:p>
        </p:txBody>
      </p:sp>
      <p:sp>
        <p:nvSpPr>
          <p:cNvPr id="163928" name="Text Box 88"/>
          <p:cNvSpPr txBox="1">
            <a:spLocks noChangeArrowheads="1"/>
          </p:cNvSpPr>
          <p:nvPr/>
        </p:nvSpPr>
        <p:spPr bwMode="auto">
          <a:xfrm>
            <a:off x="1219200" y="4431030"/>
            <a:ext cx="963168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dirty="0">
                <a:latin typeface="Times New Roman" pitchFamily="18" charset="0"/>
              </a:rPr>
              <a:t>* </a:t>
            </a:r>
            <a:r>
              <a:rPr lang="en-US" sz="3400" b="1" dirty="0" err="1">
                <a:latin typeface="Times New Roman" pitchFamily="18" charset="0"/>
              </a:rPr>
              <a:t>Biểu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diễn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tập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nghiệm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trên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trục</a:t>
            </a:r>
            <a:r>
              <a:rPr lang="en-US" sz="3400" b="1" dirty="0">
                <a:latin typeface="Times New Roman" pitchFamily="18" charset="0"/>
              </a:rPr>
              <a:t> </a:t>
            </a:r>
            <a:r>
              <a:rPr lang="en-US" sz="3400" b="1" dirty="0" err="1">
                <a:latin typeface="Times New Roman" pitchFamily="18" charset="0"/>
              </a:rPr>
              <a:t>số</a:t>
            </a:r>
            <a:r>
              <a:rPr lang="en-US" sz="3400" b="1" dirty="0">
                <a:latin typeface="Times New Roman" pitchFamily="18" charset="0"/>
              </a:rPr>
              <a:t>:</a:t>
            </a:r>
            <a:endParaRPr lang="en-US" sz="3400" dirty="0">
              <a:latin typeface="Times New Roman" pitchFamily="18" charset="0"/>
            </a:endParaRPr>
          </a:p>
        </p:txBody>
      </p:sp>
      <p:graphicFrame>
        <p:nvGraphicFramePr>
          <p:cNvPr id="163929" name="Object 89"/>
          <p:cNvGraphicFramePr>
            <a:graphicFrameLocks noChangeAspect="1"/>
          </p:cNvGraphicFramePr>
          <p:nvPr/>
        </p:nvGraphicFramePr>
        <p:xfrm>
          <a:off x="9448800" y="3933305"/>
          <a:ext cx="508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8" name="Equation" r:id="rId9" imgW="126835" imgH="152202" progId="Equation.DSMT4">
                  <p:embed/>
                </p:oleObj>
              </mc:Choice>
              <mc:Fallback>
                <p:oleObj name="Equation" r:id="rId9" imgW="126835" imgH="152202" progId="Equation.DSMT4">
                  <p:embed/>
                  <p:pic>
                    <p:nvPicPr>
                      <p:cNvPr id="0" name="Picture 1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8800" y="3933305"/>
                        <a:ext cx="5080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3966" name="Group 126"/>
          <p:cNvGrpSpPr>
            <a:grpSpLocks/>
          </p:cNvGrpSpPr>
          <p:nvPr/>
        </p:nvGrpSpPr>
        <p:grpSpPr bwMode="auto">
          <a:xfrm>
            <a:off x="7561581" y="5213986"/>
            <a:ext cx="4640579" cy="236220"/>
            <a:chOff x="2133" y="1932"/>
            <a:chExt cx="1827" cy="124"/>
          </a:xfrm>
        </p:grpSpPr>
        <p:sp>
          <p:nvSpPr>
            <p:cNvPr id="163967" name="Line 127"/>
            <p:cNvSpPr>
              <a:spLocks noChangeShapeType="1"/>
            </p:cNvSpPr>
            <p:nvPr/>
          </p:nvSpPr>
          <p:spPr bwMode="auto">
            <a:xfrm flipH="1">
              <a:off x="3061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68" name="Line 128"/>
            <p:cNvSpPr>
              <a:spLocks noChangeShapeType="1"/>
            </p:cNvSpPr>
            <p:nvPr/>
          </p:nvSpPr>
          <p:spPr bwMode="auto">
            <a:xfrm flipH="1">
              <a:off x="3144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69" name="Line 129"/>
            <p:cNvSpPr>
              <a:spLocks noChangeShapeType="1"/>
            </p:cNvSpPr>
            <p:nvPr/>
          </p:nvSpPr>
          <p:spPr bwMode="auto">
            <a:xfrm flipH="1">
              <a:off x="3226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70" name="Line 130"/>
            <p:cNvSpPr>
              <a:spLocks noChangeShapeType="1"/>
            </p:cNvSpPr>
            <p:nvPr/>
          </p:nvSpPr>
          <p:spPr bwMode="auto">
            <a:xfrm flipH="1">
              <a:off x="3302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71" name="Line 131"/>
            <p:cNvSpPr>
              <a:spLocks noChangeShapeType="1"/>
            </p:cNvSpPr>
            <p:nvPr/>
          </p:nvSpPr>
          <p:spPr bwMode="auto">
            <a:xfrm flipH="1">
              <a:off x="3376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72" name="Line 132"/>
            <p:cNvSpPr>
              <a:spLocks noChangeShapeType="1"/>
            </p:cNvSpPr>
            <p:nvPr/>
          </p:nvSpPr>
          <p:spPr bwMode="auto">
            <a:xfrm flipH="1">
              <a:off x="3452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73" name="Line 133"/>
            <p:cNvSpPr>
              <a:spLocks noChangeShapeType="1"/>
            </p:cNvSpPr>
            <p:nvPr/>
          </p:nvSpPr>
          <p:spPr bwMode="auto">
            <a:xfrm flipH="1">
              <a:off x="3517" y="1940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74" name="Line 134"/>
            <p:cNvSpPr>
              <a:spLocks noChangeShapeType="1"/>
            </p:cNvSpPr>
            <p:nvPr/>
          </p:nvSpPr>
          <p:spPr bwMode="auto">
            <a:xfrm flipH="1">
              <a:off x="3600" y="1941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75" name="Line 135"/>
            <p:cNvSpPr>
              <a:spLocks noChangeShapeType="1"/>
            </p:cNvSpPr>
            <p:nvPr/>
          </p:nvSpPr>
          <p:spPr bwMode="auto">
            <a:xfrm flipH="1">
              <a:off x="3682" y="194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76" name="Line 136"/>
            <p:cNvSpPr>
              <a:spLocks noChangeShapeType="1"/>
            </p:cNvSpPr>
            <p:nvPr/>
          </p:nvSpPr>
          <p:spPr bwMode="auto">
            <a:xfrm flipH="1">
              <a:off x="3758" y="194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77" name="Line 137"/>
            <p:cNvSpPr>
              <a:spLocks noChangeShapeType="1"/>
            </p:cNvSpPr>
            <p:nvPr/>
          </p:nvSpPr>
          <p:spPr bwMode="auto">
            <a:xfrm flipH="1">
              <a:off x="3832" y="194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78" name="Line 138"/>
            <p:cNvSpPr>
              <a:spLocks noChangeShapeType="1"/>
            </p:cNvSpPr>
            <p:nvPr/>
          </p:nvSpPr>
          <p:spPr bwMode="auto">
            <a:xfrm flipH="1">
              <a:off x="3908" y="1943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79" name="Line 139"/>
            <p:cNvSpPr>
              <a:spLocks noChangeShapeType="1"/>
            </p:cNvSpPr>
            <p:nvPr/>
          </p:nvSpPr>
          <p:spPr bwMode="auto">
            <a:xfrm flipH="1">
              <a:off x="2133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80" name="Line 140"/>
            <p:cNvSpPr>
              <a:spLocks noChangeShapeType="1"/>
            </p:cNvSpPr>
            <p:nvPr/>
          </p:nvSpPr>
          <p:spPr bwMode="auto">
            <a:xfrm flipH="1">
              <a:off x="2216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81" name="Line 141"/>
            <p:cNvSpPr>
              <a:spLocks noChangeShapeType="1"/>
            </p:cNvSpPr>
            <p:nvPr/>
          </p:nvSpPr>
          <p:spPr bwMode="auto">
            <a:xfrm flipH="1">
              <a:off x="2298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82" name="Line 142"/>
            <p:cNvSpPr>
              <a:spLocks noChangeShapeType="1"/>
            </p:cNvSpPr>
            <p:nvPr/>
          </p:nvSpPr>
          <p:spPr bwMode="auto">
            <a:xfrm flipH="1">
              <a:off x="2374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83" name="Line 143"/>
            <p:cNvSpPr>
              <a:spLocks noChangeShapeType="1"/>
            </p:cNvSpPr>
            <p:nvPr/>
          </p:nvSpPr>
          <p:spPr bwMode="auto">
            <a:xfrm flipH="1">
              <a:off x="2448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84" name="Line 144"/>
            <p:cNvSpPr>
              <a:spLocks noChangeShapeType="1"/>
            </p:cNvSpPr>
            <p:nvPr/>
          </p:nvSpPr>
          <p:spPr bwMode="auto">
            <a:xfrm flipH="1">
              <a:off x="2524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85" name="Line 145"/>
            <p:cNvSpPr>
              <a:spLocks noChangeShapeType="1"/>
            </p:cNvSpPr>
            <p:nvPr/>
          </p:nvSpPr>
          <p:spPr bwMode="auto">
            <a:xfrm flipH="1">
              <a:off x="2589" y="1932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86" name="Line 146"/>
            <p:cNvSpPr>
              <a:spLocks noChangeShapeType="1"/>
            </p:cNvSpPr>
            <p:nvPr/>
          </p:nvSpPr>
          <p:spPr bwMode="auto">
            <a:xfrm flipH="1">
              <a:off x="2672" y="1933"/>
              <a:ext cx="51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87" name="Line 147"/>
            <p:cNvSpPr>
              <a:spLocks noChangeShapeType="1"/>
            </p:cNvSpPr>
            <p:nvPr/>
          </p:nvSpPr>
          <p:spPr bwMode="auto">
            <a:xfrm flipH="1">
              <a:off x="2754" y="1934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88" name="Line 148"/>
            <p:cNvSpPr>
              <a:spLocks noChangeShapeType="1"/>
            </p:cNvSpPr>
            <p:nvPr/>
          </p:nvSpPr>
          <p:spPr bwMode="auto">
            <a:xfrm flipH="1">
              <a:off x="2830" y="1936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89" name="Line 149"/>
            <p:cNvSpPr>
              <a:spLocks noChangeShapeType="1"/>
            </p:cNvSpPr>
            <p:nvPr/>
          </p:nvSpPr>
          <p:spPr bwMode="auto">
            <a:xfrm flipH="1">
              <a:off x="2904" y="1937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90" name="Line 150"/>
            <p:cNvSpPr>
              <a:spLocks noChangeShapeType="1"/>
            </p:cNvSpPr>
            <p:nvPr/>
          </p:nvSpPr>
          <p:spPr bwMode="auto">
            <a:xfrm flipH="1">
              <a:off x="2980" y="1935"/>
              <a:ext cx="52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3991" name="Group 151"/>
          <p:cNvGrpSpPr>
            <a:grpSpLocks/>
          </p:cNvGrpSpPr>
          <p:nvPr/>
        </p:nvGrpSpPr>
        <p:grpSpPr bwMode="auto">
          <a:xfrm>
            <a:off x="1584961" y="5225416"/>
            <a:ext cx="10777221" cy="883919"/>
            <a:chOff x="1103" y="2445"/>
            <a:chExt cx="4135" cy="464"/>
          </a:xfrm>
        </p:grpSpPr>
        <p:sp>
          <p:nvSpPr>
            <p:cNvPr id="163992" name="Text Box 152"/>
            <p:cNvSpPr txBox="1">
              <a:spLocks noChangeArrowheads="1"/>
            </p:cNvSpPr>
            <p:nvPr/>
          </p:nvSpPr>
          <p:spPr bwMode="auto">
            <a:xfrm>
              <a:off x="1683" y="2505"/>
              <a:ext cx="276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700" b="1" dirty="0">
                  <a:latin typeface="Arial" charset="0"/>
                </a:rPr>
                <a:t>0</a:t>
              </a:r>
            </a:p>
          </p:txBody>
        </p:sp>
        <p:sp>
          <p:nvSpPr>
            <p:cNvPr id="163993" name="Text Box 153"/>
            <p:cNvSpPr txBox="1">
              <a:spLocks noChangeArrowheads="1"/>
            </p:cNvSpPr>
            <p:nvPr/>
          </p:nvSpPr>
          <p:spPr bwMode="auto">
            <a:xfrm>
              <a:off x="3166" y="2562"/>
              <a:ext cx="276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700" b="1" dirty="0">
                  <a:solidFill>
                    <a:srgbClr val="CC0000"/>
                  </a:solidFill>
                  <a:latin typeface="Arial" charset="0"/>
                </a:rPr>
                <a:t>6</a:t>
              </a:r>
            </a:p>
          </p:txBody>
        </p:sp>
        <p:graphicFrame>
          <p:nvGraphicFramePr>
            <p:cNvPr id="163994" name="Object 154"/>
            <p:cNvGraphicFramePr>
              <a:graphicFrameLocks noChangeAspect="1"/>
            </p:cNvGraphicFramePr>
            <p:nvPr/>
          </p:nvGraphicFramePr>
          <p:xfrm>
            <a:off x="1768" y="2445"/>
            <a:ext cx="80" cy="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19" name="Equation" r:id="rId10" imgW="126835" imgH="139518" progId="Equation.DSMT4">
                    <p:embed/>
                  </p:oleObj>
                </mc:Choice>
                <mc:Fallback>
                  <p:oleObj name="Equation" r:id="rId10" imgW="126835" imgH="139518" progId="Equation.DSMT4">
                    <p:embed/>
                    <p:pic>
                      <p:nvPicPr>
                        <p:cNvPr id="0" name="Picture 1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8" y="2445"/>
                          <a:ext cx="80" cy="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995" name="Line 155"/>
            <p:cNvSpPr>
              <a:spLocks noChangeShapeType="1"/>
            </p:cNvSpPr>
            <p:nvPr/>
          </p:nvSpPr>
          <p:spPr bwMode="auto">
            <a:xfrm>
              <a:off x="1103" y="2500"/>
              <a:ext cx="413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63996" name="Object 156"/>
            <p:cNvGraphicFramePr>
              <a:graphicFrameLocks noChangeAspect="1"/>
            </p:cNvGraphicFramePr>
            <p:nvPr/>
          </p:nvGraphicFramePr>
          <p:xfrm>
            <a:off x="3327" y="2466"/>
            <a:ext cx="80" cy="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20" name="Equation" r:id="rId11" imgW="126835" imgH="139518" progId="Equation.DSMT4">
                    <p:embed/>
                  </p:oleObj>
                </mc:Choice>
                <mc:Fallback>
                  <p:oleObj name="Equation" r:id="rId11" imgW="126835" imgH="139518" progId="Equation.DSMT4">
                    <p:embed/>
                    <p:pic>
                      <p:nvPicPr>
                        <p:cNvPr id="0" name="Picture 1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7" y="2466"/>
                          <a:ext cx="80" cy="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3997" name="AutoShape 157"/>
          <p:cNvSpPr>
            <a:spLocks noChangeArrowheads="1"/>
          </p:cNvSpPr>
          <p:nvPr/>
        </p:nvSpPr>
        <p:spPr bwMode="auto">
          <a:xfrm>
            <a:off x="7272021" y="5179696"/>
            <a:ext cx="322579" cy="222884"/>
          </a:xfrm>
          <a:prstGeom prst="star32">
            <a:avLst>
              <a:gd name="adj" fmla="val 37500"/>
            </a:avLst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en-US"/>
          </a:p>
        </p:txBody>
      </p:sp>
      <p:sp>
        <p:nvSpPr>
          <p:cNvPr id="163998" name="AutoShape 158"/>
          <p:cNvSpPr>
            <a:spLocks noChangeArrowheads="1"/>
          </p:cNvSpPr>
          <p:nvPr/>
        </p:nvSpPr>
        <p:spPr bwMode="auto">
          <a:xfrm>
            <a:off x="2133600" y="4343400"/>
            <a:ext cx="11704320" cy="2926080"/>
          </a:xfrm>
          <a:prstGeom prst="cloudCallout">
            <a:avLst>
              <a:gd name="adj1" fmla="val -63630"/>
              <a:gd name="adj2" fmla="val 80532"/>
            </a:avLst>
          </a:prstGeom>
          <a:noFill/>
          <a:ln w="12700">
            <a:solidFill>
              <a:srgbClr val="6600CC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 algn="ctr"/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Tất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cả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các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số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nhỏ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hơn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6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hoặc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bằng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6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đều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là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nghiệm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của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bất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phương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3399"/>
                </a:solidFill>
                <a:latin typeface="Times New Roman" pitchFamily="18" charset="0"/>
              </a:rPr>
              <a:t>trình</a:t>
            </a:r>
            <a:r>
              <a:rPr lang="en-US" sz="4600" b="1" dirty="0">
                <a:solidFill>
                  <a:srgbClr val="FF3399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86" name="Text Box 59"/>
          <p:cNvSpPr txBox="1">
            <a:spLocks noChangeArrowheads="1"/>
          </p:cNvSpPr>
          <p:nvPr/>
        </p:nvSpPr>
        <p:spPr bwMode="auto">
          <a:xfrm>
            <a:off x="7215450" y="4774275"/>
            <a:ext cx="48768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1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3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163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1639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1639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163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163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163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6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6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6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63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163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63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63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3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3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3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63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63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639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63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63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70" decel="100000"/>
                                        <p:tgtEl>
                                          <p:spTgt spid="1639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770" decel="100000"/>
                                        <p:tgtEl>
                                          <p:spTgt spid="1639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3" dur="770" fill="hold"/>
                                        <p:tgtEl>
                                          <p:spTgt spid="163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5" dur="770" fill="hold"/>
                                        <p:tgtEl>
                                          <p:spTgt spid="163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163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16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16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16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8" dur="2000"/>
                                        <p:tgtEl>
                                          <p:spTgt spid="163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6" grpId="0"/>
      <p:bldP spid="163883" grpId="0"/>
      <p:bldP spid="163922" grpId="0" animBg="1"/>
      <p:bldP spid="163922" grpId="1" animBg="1"/>
      <p:bldP spid="163922" grpId="2" animBg="1"/>
      <p:bldP spid="163922" grpId="3" animBg="1"/>
      <p:bldP spid="163923" grpId="0"/>
      <p:bldP spid="163924" grpId="0" animBg="1"/>
      <p:bldP spid="163924" grpId="1" animBg="1"/>
      <p:bldP spid="163925" grpId="0"/>
      <p:bldP spid="163927" grpId="0"/>
      <p:bldP spid="163928" grpId="0"/>
      <p:bldP spid="163997" grpId="0" animBg="1"/>
      <p:bldP spid="163997" grpId="1" animBg="1"/>
      <p:bldP spid="163997" grpId="2" animBg="1"/>
      <p:bldP spid="163997" grpId="3" animBg="1"/>
      <p:bldP spid="163998" grpId="0" animBg="1"/>
      <p:bldP spid="163998" grpId="1" animBg="1"/>
      <p:bldP spid="8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hủ đề củ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2885</TotalTime>
  <Words>1257</Words>
  <Application>Microsoft Office PowerPoint</Application>
  <PresentationFormat>Custom</PresentationFormat>
  <Paragraphs>185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.VnTime</vt:lpstr>
      <vt:lpstr>Wingdings</vt:lpstr>
      <vt:lpstr>.VnTimeH</vt:lpstr>
      <vt:lpstr>Times New Roman</vt:lpstr>
      <vt:lpstr>Verdana</vt:lpstr>
      <vt:lpstr>Symbol</vt:lpstr>
      <vt:lpstr>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Văn Thủy</dc:creator>
  <cp:lastModifiedBy>Usopp</cp:lastModifiedBy>
  <cp:revision>263</cp:revision>
  <cp:lastPrinted>1601-01-01T00:00:00Z</cp:lastPrinted>
  <dcterms:created xsi:type="dcterms:W3CDTF">1601-01-01T00:00:00Z</dcterms:created>
  <dcterms:modified xsi:type="dcterms:W3CDTF">2021-03-30T15:18:56Z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