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9" r:id="rId14"/>
    <p:sldId id="270" r:id="rId15"/>
    <p:sldId id="274" r:id="rId16"/>
    <p:sldId id="267" r:id="rId17"/>
    <p:sldId id="271" r:id="rId18"/>
    <p:sldId id="272" r:id="rId19"/>
    <p:sldId id="273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6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5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4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9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1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62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9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24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00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72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29DAF-9DA5-416A-A826-63D17535D674}" type="datetimeFigureOut">
              <a:rPr lang="en-US" smtClean="0"/>
              <a:t>14/03/21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CAA35-3E8B-42BA-B760-08D0BD7E1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6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8391" y="2620697"/>
            <a:ext cx="7802713" cy="685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fr-FR" sz="36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TIẾT 67: ÔN TẬP ĐỊNH LÍ PYTAGO</a:t>
            </a:r>
            <a:endParaRPr lang="en-US" sz="36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62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0733" y="749329"/>
            <a:ext cx="8416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ea typeface="DengXian"/>
              </a:rPr>
              <a:t>Bài 82 (</a:t>
            </a:r>
            <a:r>
              <a:rPr lang="en-US" sz="2400" b="1">
                <a:latin typeface="Times New Roman" panose="02020603050405020304" pitchFamily="18" charset="0"/>
                <a:ea typeface="DengXian"/>
              </a:rPr>
              <a:t>SBT/108</a:t>
            </a:r>
            <a:r>
              <a:rPr lang="en-US" sz="2400" b="1" smtClean="0">
                <a:latin typeface="Times New Roman" panose="02020603050405020304" pitchFamily="18" charset="0"/>
                <a:ea typeface="DengXian"/>
              </a:rPr>
              <a:t>):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Tính cạnh góc vuông của một tam giác vuông biết cạnh huyền bằng 13 cm, cạnh góc vuông kia bằng 12 cm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196" y="1949658"/>
            <a:ext cx="2926415" cy="316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59" y="2608530"/>
            <a:ext cx="4726546" cy="39228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63" y="2126726"/>
            <a:ext cx="1312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41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19" y="614660"/>
            <a:ext cx="9073181" cy="1380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Bài 83(SBT/ </a:t>
            </a:r>
            <a:r>
              <a:rPr lang="en-US" sz="24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108</a:t>
            </a:r>
            <a:r>
              <a:rPr lang="en-US" sz="2400" b="1" smtClean="0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):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0" i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 tam giác nhọn ABC. Kẻ AH vuông góc với BC. Tính chu vi tam giác ABC biết AC= 20cm, AH = 12 cm và BH = 5cm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043" y="2191752"/>
            <a:ext cx="3679159" cy="3216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0263" y="2126726"/>
            <a:ext cx="1312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34" y="2720014"/>
            <a:ext cx="4799009" cy="394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1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734" y="271512"/>
            <a:ext cx="3679159" cy="3216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68" y="-1"/>
            <a:ext cx="4974014" cy="367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0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8282" y="614660"/>
            <a:ext cx="4027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u="sng">
                <a:latin typeface="Times New Roman" panose="02020603050405020304" pitchFamily="18" charset="0"/>
                <a:ea typeface="DengXian"/>
              </a:rPr>
              <a:t>Bài 3</a:t>
            </a:r>
            <a:r>
              <a:rPr lang="pl-PL" sz="2400" b="1">
                <a:latin typeface="Times New Roman" panose="02020603050405020304" pitchFamily="18" charset="0"/>
                <a:ea typeface="DengXian"/>
              </a:rPr>
              <a:t>: Tìm độ dài đoạn thẳng</a:t>
            </a:r>
            <a:endParaRPr lang="en-US" sz="240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474" y="1076325"/>
            <a:ext cx="6203089" cy="271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295" y="4629332"/>
            <a:ext cx="5503445" cy="20067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811" y="3890212"/>
            <a:ext cx="1312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09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48616" y="2790515"/>
            <a:ext cx="4828758" cy="552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fr-FR" sz="30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TIẾT 68:ÔN TẬP BIỂU ĐỒ</a:t>
            </a:r>
            <a:endParaRPr lang="en-US" sz="30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8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52206" y="0"/>
            <a:ext cx="3338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6206" y="814251"/>
            <a:ext cx="4572000" cy="9330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fr-FR" sz="2400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? Tần số của 1 giá trị là gì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fr-FR" sz="2400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? Có nhận xét gì về tổng các tần số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6389" y="2130850"/>
            <a:ext cx="8647611" cy="2771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 số của mỗi giá trị , bảng tần số</a:t>
            </a:r>
            <a:r>
              <a:rPr lang="nl-N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Số lần xuất hiện của giá trị trong dãy giá trị của dấu hiệu là tần số của giá trị đó 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-Bảng thống  kê các giá trị khác nhau của dãy và các tần số tương ứng là bảng tần số 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Tổng các tần số bằng tổng giá trị của dãy.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29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127353"/>
              </p:ext>
            </p:extLst>
          </p:nvPr>
        </p:nvGraphicFramePr>
        <p:xfrm>
          <a:off x="1300071" y="2447449"/>
          <a:ext cx="6890339" cy="78270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595918">
                  <a:extLst>
                    <a:ext uri="{9D8B030D-6E8A-4147-A177-3AD203B41FA5}">
                      <a16:colId xmlns:a16="http://schemas.microsoft.com/office/drawing/2014/main" val="3507235660"/>
                    </a:ext>
                  </a:extLst>
                </a:gridCol>
                <a:gridCol w="594137">
                  <a:extLst>
                    <a:ext uri="{9D8B030D-6E8A-4147-A177-3AD203B41FA5}">
                      <a16:colId xmlns:a16="http://schemas.microsoft.com/office/drawing/2014/main" val="3545627407"/>
                    </a:ext>
                  </a:extLst>
                </a:gridCol>
                <a:gridCol w="594137">
                  <a:extLst>
                    <a:ext uri="{9D8B030D-6E8A-4147-A177-3AD203B41FA5}">
                      <a16:colId xmlns:a16="http://schemas.microsoft.com/office/drawing/2014/main" val="393237244"/>
                    </a:ext>
                  </a:extLst>
                </a:gridCol>
                <a:gridCol w="594137">
                  <a:extLst>
                    <a:ext uri="{9D8B030D-6E8A-4147-A177-3AD203B41FA5}">
                      <a16:colId xmlns:a16="http://schemas.microsoft.com/office/drawing/2014/main" val="1717318981"/>
                    </a:ext>
                  </a:extLst>
                </a:gridCol>
                <a:gridCol w="594137">
                  <a:extLst>
                    <a:ext uri="{9D8B030D-6E8A-4147-A177-3AD203B41FA5}">
                      <a16:colId xmlns:a16="http://schemas.microsoft.com/office/drawing/2014/main" val="1139935297"/>
                    </a:ext>
                  </a:extLst>
                </a:gridCol>
                <a:gridCol w="594137">
                  <a:extLst>
                    <a:ext uri="{9D8B030D-6E8A-4147-A177-3AD203B41FA5}">
                      <a16:colId xmlns:a16="http://schemas.microsoft.com/office/drawing/2014/main" val="1348175624"/>
                    </a:ext>
                  </a:extLst>
                </a:gridCol>
                <a:gridCol w="594137">
                  <a:extLst>
                    <a:ext uri="{9D8B030D-6E8A-4147-A177-3AD203B41FA5}">
                      <a16:colId xmlns:a16="http://schemas.microsoft.com/office/drawing/2014/main" val="945432912"/>
                    </a:ext>
                  </a:extLst>
                </a:gridCol>
                <a:gridCol w="594137">
                  <a:extLst>
                    <a:ext uri="{9D8B030D-6E8A-4147-A177-3AD203B41FA5}">
                      <a16:colId xmlns:a16="http://schemas.microsoft.com/office/drawing/2014/main" val="4292480663"/>
                    </a:ext>
                  </a:extLst>
                </a:gridCol>
                <a:gridCol w="594137">
                  <a:extLst>
                    <a:ext uri="{9D8B030D-6E8A-4147-A177-3AD203B41FA5}">
                      <a16:colId xmlns:a16="http://schemas.microsoft.com/office/drawing/2014/main" val="3014146719"/>
                    </a:ext>
                  </a:extLst>
                </a:gridCol>
                <a:gridCol w="541325">
                  <a:extLst>
                    <a:ext uri="{9D8B030D-6E8A-4147-A177-3AD203B41FA5}">
                      <a16:colId xmlns:a16="http://schemas.microsoft.com/office/drawing/2014/main" val="23730060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từ  sai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7500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bài sai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3704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4829" y="821799"/>
            <a:ext cx="820584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l-PL" altLang="en-US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kumimoji="0" lang="pl-PL" altLang="en-US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en-US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 quả thống kê số từ dùng sai trong các bài văn của học sinh lớp 7 được cho trong bảng </a:t>
            </a: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 câu trả lời đúng trong các câu sau đây:</a:t>
            </a: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Tổng các tần số của dấu hiệu thống kê là:</a:t>
            </a: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 36      B. 40       C.   38     D. 31</a:t>
            </a: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 các giá trị khác của dấu hiệu thống kê là: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  8      B.  40        C.  9      D. 6</a:t>
            </a: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466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8193" y="740422"/>
            <a:ext cx="8634549" cy="1228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  <a:spcAft>
                <a:spcPts val="800"/>
              </a:spcAft>
            </a:pPr>
            <a:r>
              <a:rPr lang="pl-PL" sz="2400" b="1" u="sng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400" b="1" u="sng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 GV theo dõi thời gian làm 1 bài tập (thời gian tính theo </a:t>
            </a:r>
            <a:r>
              <a:rPr lang="pl-P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pl-PL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pl-P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học sinh (ai cũng làm được) và ghi lại như sau: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684832"/>
              </p:ext>
            </p:extLst>
          </p:nvPr>
        </p:nvGraphicFramePr>
        <p:xfrm>
          <a:off x="698862" y="2272941"/>
          <a:ext cx="7733210" cy="23774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773321">
                  <a:extLst>
                    <a:ext uri="{9D8B030D-6E8A-4147-A177-3AD203B41FA5}">
                      <a16:colId xmlns:a16="http://schemas.microsoft.com/office/drawing/2014/main" val="3034440159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4263957550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2140912360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1154623081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2682253996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3724717600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953480930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2344378595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146785217"/>
                    </a:ext>
                  </a:extLst>
                </a:gridCol>
                <a:gridCol w="773321">
                  <a:extLst>
                    <a:ext uri="{9D8B030D-6E8A-4147-A177-3AD203B41FA5}">
                      <a16:colId xmlns:a16="http://schemas.microsoft.com/office/drawing/2014/main" val="2918536817"/>
                    </a:ext>
                  </a:extLst>
                </a:gridCol>
              </a:tblGrid>
              <a:tr h="7924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157804"/>
                  </a:ext>
                </a:extLst>
              </a:tr>
              <a:tr h="7924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497999"/>
                  </a:ext>
                </a:extLst>
              </a:tr>
              <a:tr h="7924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575301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698862" y="4953971"/>
            <a:ext cx="4572000" cy="14564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Dấu hiệu ở đây là gì?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Lập bảng tần số và nhận xét.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Vẽ biểu đồ đoạn thẳng.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16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8823" y="614660"/>
            <a:ext cx="6675120" cy="14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u="sng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Giải: 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DH: Thời gian làm một bài tập toán của mỗi HS.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Bảng tần số: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168975"/>
              </p:ext>
            </p:extLst>
          </p:nvPr>
        </p:nvGraphicFramePr>
        <p:xfrm>
          <a:off x="378823" y="2346370"/>
          <a:ext cx="8412479" cy="78270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236410">
                  <a:extLst>
                    <a:ext uri="{9D8B030D-6E8A-4147-A177-3AD203B41FA5}">
                      <a16:colId xmlns:a16="http://schemas.microsoft.com/office/drawing/2014/main" val="190346755"/>
                    </a:ext>
                  </a:extLst>
                </a:gridCol>
                <a:gridCol w="928835">
                  <a:extLst>
                    <a:ext uri="{9D8B030D-6E8A-4147-A177-3AD203B41FA5}">
                      <a16:colId xmlns:a16="http://schemas.microsoft.com/office/drawing/2014/main" val="3013176557"/>
                    </a:ext>
                  </a:extLst>
                </a:gridCol>
                <a:gridCol w="1040866">
                  <a:extLst>
                    <a:ext uri="{9D8B030D-6E8A-4147-A177-3AD203B41FA5}">
                      <a16:colId xmlns:a16="http://schemas.microsoft.com/office/drawing/2014/main" val="3569276979"/>
                    </a:ext>
                  </a:extLst>
                </a:gridCol>
                <a:gridCol w="1040866">
                  <a:extLst>
                    <a:ext uri="{9D8B030D-6E8A-4147-A177-3AD203B41FA5}">
                      <a16:colId xmlns:a16="http://schemas.microsoft.com/office/drawing/2014/main" val="2641283158"/>
                    </a:ext>
                  </a:extLst>
                </a:gridCol>
                <a:gridCol w="1040866">
                  <a:extLst>
                    <a:ext uri="{9D8B030D-6E8A-4147-A177-3AD203B41FA5}">
                      <a16:colId xmlns:a16="http://schemas.microsoft.com/office/drawing/2014/main" val="1358951840"/>
                    </a:ext>
                  </a:extLst>
                </a:gridCol>
                <a:gridCol w="1040866">
                  <a:extLst>
                    <a:ext uri="{9D8B030D-6E8A-4147-A177-3AD203B41FA5}">
                      <a16:colId xmlns:a16="http://schemas.microsoft.com/office/drawing/2014/main" val="3922783342"/>
                    </a:ext>
                  </a:extLst>
                </a:gridCol>
                <a:gridCol w="1040866">
                  <a:extLst>
                    <a:ext uri="{9D8B030D-6E8A-4147-A177-3AD203B41FA5}">
                      <a16:colId xmlns:a16="http://schemas.microsoft.com/office/drawing/2014/main" val="504985547"/>
                    </a:ext>
                  </a:extLst>
                </a:gridCol>
                <a:gridCol w="1042904">
                  <a:extLst>
                    <a:ext uri="{9D8B030D-6E8A-4147-A177-3AD203B41FA5}">
                      <a16:colId xmlns:a16="http://schemas.microsoft.com/office/drawing/2014/main" val="8865549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TG</a:t>
                      </a:r>
                      <a:r>
                        <a:rPr lang="en-US" sz="2400" baseline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2975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</a:t>
                      </a:r>
                      <a:r>
                        <a:rPr lang="en-US" sz="2400" baseline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N=30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0683242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48194" y="3377747"/>
            <a:ext cx="8987246" cy="2478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u="sng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 xét: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TG làm bài ít nhất: 5’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TG làm bài nhiều nhất: 14’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Số đông các bạn đều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 </a:t>
            </a:r>
            <a:r>
              <a:rPr lang="en-US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khỏang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8’ đến 10’.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Vẽ biểu đồ.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96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0263" y="614660"/>
            <a:ext cx="8673737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u="sng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400" b="1" u="sng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 HS nữ trong 1 trường THCS được ghi lại trong bảng sau: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01638"/>
              </p:ext>
            </p:extLst>
          </p:nvPr>
        </p:nvGraphicFramePr>
        <p:xfrm>
          <a:off x="1254035" y="1776551"/>
          <a:ext cx="6210527" cy="17781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240971">
                  <a:extLst>
                    <a:ext uri="{9D8B030D-6E8A-4147-A177-3AD203B41FA5}">
                      <a16:colId xmlns:a16="http://schemas.microsoft.com/office/drawing/2014/main" val="1313093177"/>
                    </a:ext>
                  </a:extLst>
                </a:gridCol>
                <a:gridCol w="1242389">
                  <a:extLst>
                    <a:ext uri="{9D8B030D-6E8A-4147-A177-3AD203B41FA5}">
                      <a16:colId xmlns:a16="http://schemas.microsoft.com/office/drawing/2014/main" val="1554670879"/>
                    </a:ext>
                  </a:extLst>
                </a:gridCol>
                <a:gridCol w="1242389">
                  <a:extLst>
                    <a:ext uri="{9D8B030D-6E8A-4147-A177-3AD203B41FA5}">
                      <a16:colId xmlns:a16="http://schemas.microsoft.com/office/drawing/2014/main" val="3521878141"/>
                    </a:ext>
                  </a:extLst>
                </a:gridCol>
                <a:gridCol w="1242389">
                  <a:extLst>
                    <a:ext uri="{9D8B030D-6E8A-4147-A177-3AD203B41FA5}">
                      <a16:colId xmlns:a16="http://schemas.microsoft.com/office/drawing/2014/main" val="2757129447"/>
                    </a:ext>
                  </a:extLst>
                </a:gridCol>
                <a:gridCol w="1242389">
                  <a:extLst>
                    <a:ext uri="{9D8B030D-6E8A-4147-A177-3AD203B41FA5}">
                      <a16:colId xmlns:a16="http://schemas.microsoft.com/office/drawing/2014/main" val="1314346977"/>
                    </a:ext>
                  </a:extLst>
                </a:gridCol>
              </a:tblGrid>
              <a:tr h="4445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6313763"/>
                  </a:ext>
                </a:extLst>
              </a:tr>
              <a:tr h="4445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4746487"/>
                  </a:ext>
                </a:extLst>
              </a:tr>
              <a:tr h="4445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6126002"/>
                  </a:ext>
                </a:extLst>
              </a:tr>
              <a:tr h="4445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2888904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42606" y="3737622"/>
            <a:ext cx="8129050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Để có bảng này người điều tra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 </a:t>
            </a:r>
            <a:r>
              <a:rPr lang="en-US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 gì ?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Dấu hiệu ở đây là gì ?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Lập bảng ttần số và nhận xét.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Tính  số TBC ; tìm mốt của dấu hiệu.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e) Vẽ biểu đồ đoạn thẳng.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29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6805" y="746690"/>
            <a:ext cx="6768199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nl-NL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1: Em </a:t>
            </a:r>
            <a:r>
              <a:rPr lang="nl-N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phát biểu định lí Pitago thuận, đảo ? 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2206" y="0"/>
            <a:ext cx="3338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8198" y="1431055"/>
            <a:ext cx="8426749" cy="182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nl-NL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2:Tam </a:t>
            </a:r>
            <a:r>
              <a:rPr lang="nl-N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 nào là tam giác vuông trong các tam giác có độ dài ba cạnh như sau: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a, 7cm, 8 cm, 13 cm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b, 12 m, 50 dm, 13 m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55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9634" y="290612"/>
            <a:ext cx="7994469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Để có được bảng này người điều tra cần gặp lớp trưởng của từng lớp để lấy số liệu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Dấu hiệu (X): Số HS nữ trong một trường trung học cơ sở.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9634" y="1963634"/>
            <a:ext cx="2302233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Bảng “tần số” 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780601"/>
              </p:ext>
            </p:extLst>
          </p:nvPr>
        </p:nvGraphicFramePr>
        <p:xfrm>
          <a:off x="339634" y="2599508"/>
          <a:ext cx="8503916" cy="117565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620903">
                  <a:extLst>
                    <a:ext uri="{9D8B030D-6E8A-4147-A177-3AD203B41FA5}">
                      <a16:colId xmlns:a16="http://schemas.microsoft.com/office/drawing/2014/main" val="2525189032"/>
                    </a:ext>
                  </a:extLst>
                </a:gridCol>
                <a:gridCol w="798809">
                  <a:extLst>
                    <a:ext uri="{9D8B030D-6E8A-4147-A177-3AD203B41FA5}">
                      <a16:colId xmlns:a16="http://schemas.microsoft.com/office/drawing/2014/main" val="3491700842"/>
                    </a:ext>
                  </a:extLst>
                </a:gridCol>
                <a:gridCol w="798809">
                  <a:extLst>
                    <a:ext uri="{9D8B030D-6E8A-4147-A177-3AD203B41FA5}">
                      <a16:colId xmlns:a16="http://schemas.microsoft.com/office/drawing/2014/main" val="2249358445"/>
                    </a:ext>
                  </a:extLst>
                </a:gridCol>
                <a:gridCol w="798809">
                  <a:extLst>
                    <a:ext uri="{9D8B030D-6E8A-4147-A177-3AD203B41FA5}">
                      <a16:colId xmlns:a16="http://schemas.microsoft.com/office/drawing/2014/main" val="2642707332"/>
                    </a:ext>
                  </a:extLst>
                </a:gridCol>
                <a:gridCol w="798809">
                  <a:extLst>
                    <a:ext uri="{9D8B030D-6E8A-4147-A177-3AD203B41FA5}">
                      <a16:colId xmlns:a16="http://schemas.microsoft.com/office/drawing/2014/main" val="1793711278"/>
                    </a:ext>
                  </a:extLst>
                </a:gridCol>
                <a:gridCol w="798809">
                  <a:extLst>
                    <a:ext uri="{9D8B030D-6E8A-4147-A177-3AD203B41FA5}">
                      <a16:colId xmlns:a16="http://schemas.microsoft.com/office/drawing/2014/main" val="2198256850"/>
                    </a:ext>
                  </a:extLst>
                </a:gridCol>
                <a:gridCol w="798809">
                  <a:extLst>
                    <a:ext uri="{9D8B030D-6E8A-4147-A177-3AD203B41FA5}">
                      <a16:colId xmlns:a16="http://schemas.microsoft.com/office/drawing/2014/main" val="1220534743"/>
                    </a:ext>
                  </a:extLst>
                </a:gridCol>
                <a:gridCol w="798809">
                  <a:extLst>
                    <a:ext uri="{9D8B030D-6E8A-4147-A177-3AD203B41FA5}">
                      <a16:colId xmlns:a16="http://schemas.microsoft.com/office/drawing/2014/main" val="3604737425"/>
                    </a:ext>
                  </a:extLst>
                </a:gridCol>
                <a:gridCol w="1291350">
                  <a:extLst>
                    <a:ext uri="{9D8B030D-6E8A-4147-A177-3AD203B41FA5}">
                      <a16:colId xmlns:a16="http://schemas.microsoft.com/office/drawing/2014/main" val="839013563"/>
                    </a:ext>
                  </a:extLst>
                </a:gridCol>
              </a:tblGrid>
              <a:tr h="5878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trị (x)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9503296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 số (n)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= 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2701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421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1541" y="151818"/>
            <a:ext cx="4390176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Tính số trung bình cộng và mốt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646687"/>
              </p:ext>
            </p:extLst>
          </p:nvPr>
        </p:nvGraphicFramePr>
        <p:xfrm>
          <a:off x="561704" y="836021"/>
          <a:ext cx="5238206" cy="466892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167222">
                  <a:extLst>
                    <a:ext uri="{9D8B030D-6E8A-4147-A177-3AD203B41FA5}">
                      <a16:colId xmlns:a16="http://schemas.microsoft.com/office/drawing/2014/main" val="1091052665"/>
                    </a:ext>
                  </a:extLst>
                </a:gridCol>
                <a:gridCol w="1177941">
                  <a:extLst>
                    <a:ext uri="{9D8B030D-6E8A-4147-A177-3AD203B41FA5}">
                      <a16:colId xmlns:a16="http://schemas.microsoft.com/office/drawing/2014/main" val="3535593902"/>
                    </a:ext>
                  </a:extLst>
                </a:gridCol>
                <a:gridCol w="1075512">
                  <a:extLst>
                    <a:ext uri="{9D8B030D-6E8A-4147-A177-3AD203B41FA5}">
                      <a16:colId xmlns:a16="http://schemas.microsoft.com/office/drawing/2014/main" val="3538617606"/>
                    </a:ext>
                  </a:extLst>
                </a:gridCol>
                <a:gridCol w="1817531">
                  <a:extLst>
                    <a:ext uri="{9D8B030D-6E8A-4147-A177-3AD203B41FA5}">
                      <a16:colId xmlns:a16="http://schemas.microsoft.com/office/drawing/2014/main" val="988766693"/>
                    </a:ext>
                  </a:extLst>
                </a:gridCol>
              </a:tblGrid>
              <a:tr h="964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trị (x)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 số (n)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x.n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TBC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7219709"/>
                  </a:ext>
                </a:extLst>
              </a:tr>
              <a:tr h="17006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9104096"/>
                  </a:ext>
                </a:extLst>
              </a:tr>
              <a:tr h="9647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N=20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 367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6008802"/>
                  </a:ext>
                </a:extLst>
              </a:tr>
            </a:tbl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0889202"/>
              </p:ext>
            </p:extLst>
          </p:nvPr>
        </p:nvGraphicFramePr>
        <p:xfrm>
          <a:off x="4067839" y="3170482"/>
          <a:ext cx="1623879" cy="1179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Equation" r:id="rId3" imgW="800100" imgH="660400" progId="Equation.DSMT4">
                  <p:embed/>
                </p:oleObj>
              </mc:Choice>
              <mc:Fallback>
                <p:oleObj name="Equation" r:id="rId3" imgW="800100" imgH="660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839" y="3170482"/>
                        <a:ext cx="1623879" cy="11794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561704" y="5728251"/>
            <a:ext cx="4572000" cy="8568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aseline="-25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18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</a:rPr>
              <a:t>e) Vẽ biểu đồ đoạn thẳng.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75601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5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8823" y="726583"/>
            <a:ext cx="8180750" cy="1354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fr-FR" sz="24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Bài tập 82/SBT </a:t>
            </a:r>
            <a:r>
              <a:rPr lang="fr-FR" sz="24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trang </a:t>
            </a:r>
            <a:r>
              <a:rPr lang="fr-FR" sz="2400" b="1" smtClean="0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149: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Tính cạnh góc vuông của một tam giác vuông biết cạnh huyền bằng 13 cm, cạnh góc vuông kia bằng 12 cm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65" y="2588391"/>
            <a:ext cx="4939121" cy="41945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0263" y="2126726"/>
            <a:ext cx="1312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9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4287" y="614660"/>
            <a:ext cx="8247335" cy="1354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fr-FR" sz="24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Bài tập 60 SGK </a:t>
            </a:r>
            <a:r>
              <a:rPr lang="fr-FR" sz="24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trang </a:t>
            </a:r>
            <a:r>
              <a:rPr lang="fr-FR" sz="2400" b="1" smtClean="0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133: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Cho tam giác nhọn ABC. Kẻ AH vuông góc với BC. Cho biết AB = 13cm, AH = 12cm, HC = 16cm. Tính độ dài AC, BC.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6572" y="2031009"/>
            <a:ext cx="17924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641750"/>
              </p:ext>
            </p:extLst>
          </p:nvPr>
        </p:nvGraphicFramePr>
        <p:xfrm>
          <a:off x="5359228" y="2353261"/>
          <a:ext cx="3672987" cy="216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Bitmap Image" r:id="rId3" imgW="2438095" imgH="1438095" progId="Paint.Picture">
                  <p:embed/>
                </p:oleObj>
              </mc:Choice>
              <mc:Fallback>
                <p:oleObj name="Bitmap Image" r:id="rId3" imgW="2438095" imgH="1438095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9228" y="2353261"/>
                        <a:ext cx="3672987" cy="21664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992" y="2492674"/>
            <a:ext cx="3983890" cy="436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0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14660"/>
            <a:ext cx="9013371" cy="1354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fr-FR" sz="24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Bài tập </a:t>
            </a:r>
            <a:r>
              <a:rPr lang="fr-FR" sz="24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92/SBT</a:t>
            </a:r>
            <a:r>
              <a:rPr lang="fr-FR" sz="2400" b="1" smtClean="0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vi-VN" sz="2400" b="0" i="0" smtClean="0">
                <a:solidFill>
                  <a:srgbClr val="000000"/>
                </a:solidFill>
                <a:effectLst/>
                <a:latin typeface="+mj-lt"/>
              </a:rPr>
              <a:t>Chứng minh rằng tam giác ABC vẽ trên giấy kẻ ô vuông (hình dưới) là tam giác vuông cân</a:t>
            </a:r>
            <a:endParaRPr lang="en-US" sz="2400">
              <a:latin typeface="+mj-lt"/>
              <a:ea typeface="DengXian"/>
              <a:cs typeface="Times New Roman" panose="02020603050405020304" pitchFamily="18" charset="0"/>
            </a:endParaRPr>
          </a:p>
        </p:txBody>
      </p:sp>
      <p:pic>
        <p:nvPicPr>
          <p:cNvPr id="3074" name="Picture 2" descr="Giải sách bài tập Toán 7 | Giải sbt Toán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384" y="1969454"/>
            <a:ext cx="3436372" cy="248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69291" y="1800176"/>
            <a:ext cx="17924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0" y="2200286"/>
            <a:ext cx="4054800" cy="467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8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7565" y="614660"/>
            <a:ext cx="8804366" cy="2617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1</a:t>
            </a:r>
            <a:r>
              <a:rPr lang="de-DE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Cho tam giác ABC vuông tại A có AB = AC. Qua A kẻ đường thẳng xy sao cho B, C nằm cùng một phía đối với xy. </a:t>
            </a:r>
            <a:r>
              <a:rPr lang="pt-BR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 BD và CE cùng vuông góc </a:t>
            </a:r>
            <a:r>
              <a:rPr lang="pt-BR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pt-BR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xy.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pt-BR" sz="240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CM: DE = BD + CE</a:t>
            </a:r>
            <a:endParaRPr lang="en-US" sz="2400" smtClean="0">
              <a:effectLst/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lphaLcParenR"/>
              <a:tabLst>
                <a:tab pos="457200" algn="l"/>
              </a:tabLst>
            </a:pPr>
            <a:r>
              <a:rPr lang="pt-BR" sz="240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 N thuộc đoạn thẳng BC. Kẻ BP và CQ cùng vuông góc với AN. CM: PQ = BP - CQ</a:t>
            </a:r>
            <a:endParaRPr lang="en-US" sz="2400" smtClean="0">
              <a:effectLst/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26526" y="91440"/>
            <a:ext cx="2242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748" y="3231915"/>
            <a:ext cx="4009208" cy="3316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05" y="3496627"/>
            <a:ext cx="4579796" cy="249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5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948" y="776098"/>
            <a:ext cx="4009208" cy="3316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84" y="159883"/>
            <a:ext cx="4643105" cy="34324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78" y="3871912"/>
            <a:ext cx="4993413" cy="262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3455" y="2855829"/>
            <a:ext cx="7397090" cy="552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fr-FR" sz="3000" b="1">
                <a:latin typeface="Times New Roman" panose="02020603050405020304" pitchFamily="18" charset="0"/>
                <a:ea typeface="DengXian"/>
                <a:cs typeface="Times New Roman" panose="02020603050405020304" pitchFamily="18" charset="0"/>
              </a:rPr>
              <a:t>TIẾT 68: ÔN TẬP ĐỊNH LÍ PYTAGO (TT)</a:t>
            </a:r>
            <a:endParaRPr lang="en-US" sz="30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42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6805" y="746690"/>
            <a:ext cx="6768199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nl-NL" sz="2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1: Em </a:t>
            </a:r>
            <a:r>
              <a:rPr lang="nl-NL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phát biểu định lí Pitago thuận, đảo ? </a:t>
            </a:r>
            <a:endParaRPr lang="en-US" sz="2400">
              <a:latin typeface="Times New Roman" panose="02020603050405020304" pitchFamily="18" charset="0"/>
              <a:ea typeface="DengXian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2206" y="0"/>
            <a:ext cx="3338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79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985</Words>
  <Application>Microsoft Office PowerPoint</Application>
  <PresentationFormat>On-screen Show (4:3)</PresentationFormat>
  <Paragraphs>228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DengXian</vt:lpstr>
      <vt:lpstr>Arial</vt:lpstr>
      <vt:lpstr>Calibri</vt:lpstr>
      <vt:lpstr>Calibri Light</vt:lpstr>
      <vt:lpstr>Times New Roman</vt:lpstr>
      <vt:lpstr>Office Theme</vt:lpstr>
      <vt:lpstr>MathType 7.0 Equation</vt:lpstr>
      <vt:lpstr>Paintbrush Picture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</cp:revision>
  <dcterms:created xsi:type="dcterms:W3CDTF">2021-03-14T02:33:32Z</dcterms:created>
  <dcterms:modified xsi:type="dcterms:W3CDTF">2021-03-14T03:04:03Z</dcterms:modified>
</cp:coreProperties>
</file>