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wdp" ContentType="image/vnd.ms-photo"/>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70" r:id="rId12"/>
    <p:sldId id="271" r:id="rId13"/>
    <p:sldId id="272" r:id="rId14"/>
    <p:sldId id="273" r:id="rId15"/>
    <p:sldId id="266" r:id="rId16"/>
    <p:sldId id="267" r:id="rId17"/>
    <p:sldId id="268" r:id="rId18"/>
    <p:sldId id="269" r:id="rId19"/>
    <p:sldId id="274" r:id="rId20"/>
    <p:sldId id="275" r:id="rId21"/>
    <p:sldId id="276" r:id="rId22"/>
    <p:sldId id="277" r:id="rId23"/>
    <p:sldId id="278" r:id="rId24"/>
    <p:sldId id="279" r:id="rId25"/>
    <p:sldId id="280" r:id="rId26"/>
    <p:sldId id="281" r:id="rId27"/>
    <p:sldId id="282" r:id="rId28"/>
    <p:sldId id="283"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3" d="100"/>
          <a:sy n="73" d="100"/>
        </p:scale>
        <p:origin x="780"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image" Target="../media/image14.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7.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F48A73CA-95F1-49A0-9969-FB966A025196}" type="datetimeFigureOut">
              <a:rPr lang="en-US" smtClean="0"/>
              <a:t>14/03/21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2008136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8A73CA-95F1-49A0-9969-FB966A025196}" type="datetimeFigureOut">
              <a:rPr lang="en-US" smtClean="0"/>
              <a:t>14/03/21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1108946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8A73CA-95F1-49A0-9969-FB966A025196}" type="datetimeFigureOut">
              <a:rPr lang="en-US" smtClean="0"/>
              <a:t>14/03/21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14366278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48A73CA-95F1-49A0-9969-FB966A025196}" type="datetimeFigureOut">
              <a:rPr lang="en-US" smtClean="0"/>
              <a:t>14/03/21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16335439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F48A73CA-95F1-49A0-9969-FB966A025196}" type="datetimeFigureOut">
              <a:rPr lang="en-US" smtClean="0"/>
              <a:t>14/03/21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1012654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48A73CA-95F1-49A0-9969-FB966A025196}" type="datetimeFigureOut">
              <a:rPr lang="en-US" smtClean="0"/>
              <a:t>14/03/21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42094468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48A73CA-95F1-49A0-9969-FB966A025196}" type="datetimeFigureOut">
              <a:rPr lang="en-US" smtClean="0"/>
              <a:t>14/03/21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1383839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F48A73CA-95F1-49A0-9969-FB966A025196}" type="datetimeFigureOut">
              <a:rPr lang="en-US" smtClean="0"/>
              <a:t>14/03/21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3647736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8A73CA-95F1-49A0-9969-FB966A025196}" type="datetimeFigureOut">
              <a:rPr lang="en-US" smtClean="0"/>
              <a:t>14/03/21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4209932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8A73CA-95F1-49A0-9969-FB966A025196}" type="datetimeFigureOut">
              <a:rPr lang="en-US" smtClean="0"/>
              <a:t>14/03/21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15032912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F48A73CA-95F1-49A0-9969-FB966A025196}" type="datetimeFigureOut">
              <a:rPr lang="en-US" smtClean="0"/>
              <a:t>14/03/21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E20963A-514A-4C3C-83FE-F1E487263D21}" type="slidenum">
              <a:rPr lang="en-US" smtClean="0"/>
              <a:t>‹#›</a:t>
            </a:fld>
            <a:endParaRPr lang="en-US"/>
          </a:p>
        </p:txBody>
      </p:sp>
    </p:spTree>
    <p:extLst>
      <p:ext uri="{BB962C8B-B14F-4D97-AF65-F5344CB8AC3E}">
        <p14:creationId xmlns:p14="http://schemas.microsoft.com/office/powerpoint/2010/main" val="30090817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8A73CA-95F1-49A0-9969-FB966A025196}" type="datetimeFigureOut">
              <a:rPr lang="en-US" smtClean="0"/>
              <a:t>14/03/21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E20963A-514A-4C3C-83FE-F1E487263D21}" type="slidenum">
              <a:rPr lang="en-US" smtClean="0"/>
              <a:t>‹#›</a:t>
            </a:fld>
            <a:endParaRPr lang="en-US"/>
          </a:p>
        </p:txBody>
      </p:sp>
    </p:spTree>
    <p:extLst>
      <p:ext uri="{BB962C8B-B14F-4D97-AF65-F5344CB8AC3E}">
        <p14:creationId xmlns:p14="http://schemas.microsoft.com/office/powerpoint/2010/main" val="354647062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6.emf"/><Relationship Id="rId7" Type="http://schemas.openxmlformats.org/officeDocument/2006/relationships/image" Target="../media/image15.wmf"/><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14.wmf"/><Relationship Id="rId4" Type="http://schemas.openxmlformats.org/officeDocument/2006/relationships/oleObject" Target="../embeddings/oleObject1.bin"/></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17.wmf"/><Relationship Id="rId4" Type="http://schemas.openxmlformats.org/officeDocument/2006/relationships/oleObject" Target="../embeddings/oleObject3.bin"/></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63040" y="2681522"/>
            <a:ext cx="6858000" cy="1080296"/>
          </a:xfrm>
          <a:prstGeom prst="rect">
            <a:avLst/>
          </a:prstGeom>
        </p:spPr>
        <p:txBody>
          <a:bodyPr wrap="square">
            <a:spAutoFit/>
          </a:bodyPr>
          <a:lstStyle/>
          <a:p>
            <a:pPr algn="ctr">
              <a:lnSpc>
                <a:spcPct val="107000"/>
              </a:lnSpc>
              <a:spcAft>
                <a:spcPts val="600"/>
              </a:spcAft>
            </a:pPr>
            <a:r>
              <a:rPr lang="en-US" sz="3000" b="1">
                <a:latin typeface="Times New Roman" panose="02020603050405020304" pitchFamily="18" charset="0"/>
                <a:ea typeface="DengXian"/>
                <a:cs typeface="Times New Roman" panose="02020603050405020304" pitchFamily="18" charset="0"/>
              </a:rPr>
              <a:t>TIẾT 66: ÔN TẬP VỀ TÍNH CHẤT CỦA PHÉP NHÂN SỐ NGUYÊN </a:t>
            </a:r>
            <a:endParaRPr lang="en-US" sz="30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118722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30628" y="703082"/>
            <a:ext cx="8699863" cy="830997"/>
          </a:xfrm>
          <a:prstGeom prst="rect">
            <a:avLst/>
          </a:prstGeom>
        </p:spPr>
        <p:txBody>
          <a:bodyPr wrap="square">
            <a:spAutoFit/>
          </a:bodyPr>
          <a:lstStyle/>
          <a:p>
            <a:pPr marL="28575" marR="28575" algn="just">
              <a:spcAft>
                <a:spcPts val="0"/>
              </a:spcAft>
            </a:pPr>
            <a:r>
              <a:rPr lang="nl-NL" sz="2400" b="1">
                <a:latin typeface="Times New Roman" panose="02020603050405020304" pitchFamily="18" charset="0"/>
                <a:ea typeface="Times New Roman" panose="02020603050405020304" pitchFamily="18" charset="0"/>
              </a:rPr>
              <a:t>Bài 6 trang 82 sách bài tập </a:t>
            </a:r>
            <a:r>
              <a:rPr lang="nl-NL" sz="2400">
                <a:latin typeface="Times New Roman" panose="02020603050405020304" pitchFamily="18" charset="0"/>
                <a:ea typeface="Times New Roman" panose="02020603050405020304" pitchFamily="18" charset="0"/>
              </a:rPr>
              <a:t>Đọc tên và viết ký hiệu các góc ở </a:t>
            </a:r>
            <a:r>
              <a:rPr lang="nl-NL" sz="2400">
                <a:latin typeface="Times New Roman" panose="02020603050405020304" pitchFamily="18" charset="0"/>
                <a:ea typeface="Times New Roman" panose="02020603050405020304" pitchFamily="18" charset="0"/>
              </a:rPr>
              <a:t>hình </a:t>
            </a:r>
            <a:r>
              <a:rPr lang="nl-NL" sz="2400" smtClean="0">
                <a:latin typeface="Times New Roman" panose="02020603050405020304" pitchFamily="18" charset="0"/>
                <a:ea typeface="Times New Roman" panose="02020603050405020304" pitchFamily="18" charset="0"/>
              </a:rPr>
              <a:t>bên:</a:t>
            </a:r>
            <a:r>
              <a:rPr lang="en-US" sz="2400">
                <a:latin typeface="Times New Roman" panose="02020603050405020304" pitchFamily="18" charset="0"/>
                <a:ea typeface="Times New Roman" panose="02020603050405020304" pitchFamily="18" charset="0"/>
              </a:rPr>
              <a:t> </a:t>
            </a:r>
            <a:r>
              <a:rPr lang="nl-NL" sz="2400" smtClean="0">
                <a:latin typeface="Times New Roman" panose="02020603050405020304" pitchFamily="18" charset="0"/>
                <a:ea typeface="Times New Roman" panose="02020603050405020304" pitchFamily="18" charset="0"/>
              </a:rPr>
              <a:t>Có </a:t>
            </a:r>
            <a:r>
              <a:rPr lang="nl-NL" sz="2400">
                <a:latin typeface="Times New Roman" panose="02020603050405020304" pitchFamily="18" charset="0"/>
                <a:ea typeface="Times New Roman" panose="02020603050405020304" pitchFamily="18" charset="0"/>
              </a:rPr>
              <a:t>bao nhiêu góc tất cả?</a:t>
            </a:r>
            <a:endParaRPr lang="en-US" sz="2400">
              <a:effectLst/>
              <a:latin typeface="Times New Roman" panose="02020603050405020304" pitchFamily="18" charset="0"/>
              <a:ea typeface="Times New Roman" panose="02020603050405020304" pitchFamily="18" charset="0"/>
            </a:endParaRPr>
          </a:p>
        </p:txBody>
      </p:sp>
      <p:pic>
        <p:nvPicPr>
          <p:cNvPr id="5" name="Picture 4" descr="Giải sách bài tập Toán 6 | Giải bài tập Sách bài tập Toán 6"/>
          <p:cNvPicPr/>
          <p:nvPr/>
        </p:nvPicPr>
        <p:blipFill>
          <a:blip r:embed="rId2">
            <a:extLst>
              <a:ext uri="{28A0092B-C50C-407E-A947-70E740481C1C}">
                <a14:useLocalDpi xmlns:a14="http://schemas.microsoft.com/office/drawing/2010/main" val="0"/>
              </a:ext>
            </a:extLst>
          </a:blip>
          <a:srcRect/>
          <a:stretch>
            <a:fillRect/>
          </a:stretch>
        </p:blipFill>
        <p:spPr bwMode="auto">
          <a:xfrm>
            <a:off x="5316583" y="1226302"/>
            <a:ext cx="2978332" cy="2311383"/>
          </a:xfrm>
          <a:prstGeom prst="rect">
            <a:avLst/>
          </a:prstGeom>
          <a:noFill/>
          <a:ln>
            <a:noFill/>
          </a:ln>
        </p:spPr>
      </p:pic>
      <p:sp>
        <p:nvSpPr>
          <p:cNvPr id="10" name="Rectangle 5"/>
          <p:cNvSpPr>
            <a:spLocks noChangeArrowheads="1"/>
          </p:cNvSpPr>
          <p:nvPr/>
        </p:nvSpPr>
        <p:spPr bwMode="auto">
          <a:xfrm>
            <a:off x="326571" y="278238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6"/>
          <p:cNvSpPr>
            <a:spLocks noChangeArrowheads="1"/>
          </p:cNvSpPr>
          <p:nvPr/>
        </p:nvSpPr>
        <p:spPr bwMode="auto">
          <a:xfrm>
            <a:off x="390527" y="1669928"/>
            <a:ext cx="4862100"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Góc BAC ký hiệu </a:t>
            </a:r>
            <a:r>
              <a:rPr kumimoji="0" lang="nl-NL" altLang="en-US" sz="2400" b="0" i="1"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BAC</a:t>
            </a:r>
            <a:r>
              <a:rPr kumimoji="0" lang="nl-NL"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(hoặc </a:t>
            </a:r>
            <a:r>
              <a:rPr kumimoji="0" lang="nl-NL" altLang="en-US" sz="2400" b="0" i="1"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CAB</a:t>
            </a:r>
            <a:r>
              <a:rPr kumimoji="0" lang="nl-NL"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Góc BAD ký hiệu </a:t>
            </a:r>
            <a:r>
              <a:rPr kumimoji="0" lang="en-US" altLang="en-US" sz="2400" b="0" i="1"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BAD</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(hoặc </a:t>
            </a:r>
            <a:r>
              <a:rPr kumimoji="0" lang="en-US" altLang="en-US" sz="2400" b="0" i="1"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DAB</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Góc CAD ký hiệu </a:t>
            </a:r>
            <a:r>
              <a:rPr kumimoji="0" lang="en-US" altLang="en-US" sz="2400" b="0" i="1"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CAD</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(hoặc </a:t>
            </a:r>
            <a:r>
              <a:rPr kumimoji="0" lang="en-US" altLang="en-US" sz="2400" b="0" i="1"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DAC</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Có tất cả là 3 góc.</a:t>
            </a:r>
            <a:endParaRPr kumimoji="0" lang="en-US" altLang="en-US"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
        <p:nvSpPr>
          <p:cNvPr id="13" name="Rectangle 12"/>
          <p:cNvSpPr/>
          <p:nvPr/>
        </p:nvSpPr>
        <p:spPr>
          <a:xfrm>
            <a:off x="130628" y="3673534"/>
            <a:ext cx="7759338" cy="2375971"/>
          </a:xfrm>
          <a:prstGeom prst="rect">
            <a:avLst/>
          </a:prstGeom>
        </p:spPr>
        <p:txBody>
          <a:bodyPr wrap="square">
            <a:spAutoFit/>
          </a:bodyPr>
          <a:lstStyle/>
          <a:p>
            <a:pPr>
              <a:lnSpc>
                <a:spcPct val="107000"/>
              </a:lnSpc>
              <a:spcAft>
                <a:spcPts val="800"/>
              </a:spcAft>
            </a:pPr>
            <a:r>
              <a:rPr lang="en-US" sz="2400" b="1">
                <a:latin typeface="Times New Roman" panose="02020603050405020304" pitchFamily="18" charset="0"/>
                <a:ea typeface="Times New Roman" panose="02020603050405020304" pitchFamily="18" charset="0"/>
                <a:cs typeface="Times New Roman" panose="02020603050405020304" pitchFamily="18" charset="0"/>
              </a:rPr>
              <a:t>Bài 8 trang 82 sách bài tập </a:t>
            </a:r>
            <a:r>
              <a:rPr lang="en-US" sz="2400">
                <a:latin typeface="Times New Roman" panose="02020603050405020304" pitchFamily="18" charset="0"/>
                <a:ea typeface="Times New Roman" panose="02020603050405020304" pitchFamily="18" charset="0"/>
                <a:cs typeface="Times New Roman" panose="02020603050405020304" pitchFamily="18" charset="0"/>
              </a:rPr>
              <a:t>Bổ sung chỗ thiếu (…) trong các phát biểu sau:</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a) Góc xOy là hình gồm …………………………</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b) Góc yOz được ký hiệu là……………………..</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c) Góc bẹt là góc có ………………………………</a:t>
            </a:r>
            <a:endParaRPr lang="en-US" sz="2400">
              <a:latin typeface="Times New Roman" panose="02020603050405020304" pitchFamily="18" charset="0"/>
              <a:ea typeface="DengXian"/>
              <a:cs typeface="Times New Roman" panose="02020603050405020304" pitchFamily="18" charset="0"/>
            </a:endParaRPr>
          </a:p>
        </p:txBody>
      </p:sp>
      <p:sp>
        <p:nvSpPr>
          <p:cNvPr id="15" name="Rectangle 14"/>
          <p:cNvSpPr/>
          <p:nvPr/>
        </p:nvSpPr>
        <p:spPr>
          <a:xfrm>
            <a:off x="3287719" y="4487897"/>
            <a:ext cx="3333798" cy="460895"/>
          </a:xfrm>
          <a:prstGeom prst="rect">
            <a:avLst/>
          </a:prstGeom>
        </p:spPr>
        <p:txBody>
          <a:bodyPr wrap="none">
            <a:spAutoFit/>
          </a:bodyPr>
          <a:lstStyle/>
          <a:p>
            <a:pPr>
              <a:lnSpc>
                <a:spcPct val="107000"/>
              </a:lnSpc>
              <a:spcAft>
                <a:spcPts val="800"/>
              </a:spcAft>
            </a:pPr>
            <a:r>
              <a:rPr 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hai tia chung gốc Ox, Oy.</a:t>
            </a:r>
            <a:endParaRPr lang="en-US" sz="2400">
              <a:solidFill>
                <a:srgbClr val="FF0000"/>
              </a:solidFill>
              <a:latin typeface="Times New Roman" panose="02020603050405020304" pitchFamily="18" charset="0"/>
              <a:ea typeface="DengXian"/>
              <a:cs typeface="Times New Roman" panose="02020603050405020304" pitchFamily="18" charset="0"/>
            </a:endParaRPr>
          </a:p>
        </p:txBody>
      </p:sp>
      <p:pic>
        <p:nvPicPr>
          <p:cNvPr id="18" name="Picture 17" descr="Giải bài tập Toán 11 | Giải Toán lớp 11"/>
          <p:cNvPicPr/>
          <p:nvPr/>
        </p:nvPicPr>
        <p:blipFill>
          <a:blip r:embed="rId3">
            <a:extLst>
              <a:ext uri="{28A0092B-C50C-407E-A947-70E740481C1C}">
                <a14:useLocalDpi xmlns:a14="http://schemas.microsoft.com/office/drawing/2010/main" val="0"/>
              </a:ext>
            </a:extLst>
          </a:blip>
          <a:srcRect/>
          <a:stretch>
            <a:fillRect/>
          </a:stretch>
        </p:blipFill>
        <p:spPr bwMode="auto">
          <a:xfrm>
            <a:off x="3979802" y="4948792"/>
            <a:ext cx="775078" cy="625876"/>
          </a:xfrm>
          <a:prstGeom prst="rect">
            <a:avLst/>
          </a:prstGeom>
          <a:noFill/>
          <a:ln>
            <a:noFill/>
          </a:ln>
        </p:spPr>
      </p:pic>
      <p:sp>
        <p:nvSpPr>
          <p:cNvPr id="17" name="Rectangle 16"/>
          <p:cNvSpPr/>
          <p:nvPr/>
        </p:nvSpPr>
        <p:spPr>
          <a:xfrm>
            <a:off x="2968974" y="5532707"/>
            <a:ext cx="3571812" cy="460895"/>
          </a:xfrm>
          <a:prstGeom prst="rect">
            <a:avLst/>
          </a:prstGeom>
        </p:spPr>
        <p:txBody>
          <a:bodyPr wrap="none">
            <a:spAutoFit/>
          </a:bodyPr>
          <a:lstStyle/>
          <a:p>
            <a:pPr>
              <a:lnSpc>
                <a:spcPct val="107000"/>
              </a:lnSpc>
              <a:spcAft>
                <a:spcPts val="800"/>
              </a:spcAft>
            </a:pPr>
            <a:r>
              <a:rPr 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hai cạnh là hai tia đối nhau.</a:t>
            </a:r>
            <a:endParaRPr lang="en-US" sz="2400">
              <a:solidFill>
                <a:srgbClr val="FF0000"/>
              </a:solidFill>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7385923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fade">
                                      <p:cBhvr>
                                        <p:cTn id="32" dur="500"/>
                                        <p:tgtEl>
                                          <p:spTgt spid="18"/>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7">
                                            <p:txEl>
                                              <p:pRg st="0" end="0"/>
                                            </p:txEl>
                                          </p:spTgt>
                                        </p:tgtEl>
                                        <p:attrNameLst>
                                          <p:attrName>style.visibility</p:attrName>
                                        </p:attrNameLst>
                                      </p:cBhvr>
                                      <p:to>
                                        <p:strVal val="visible"/>
                                      </p:to>
                                    </p:set>
                                    <p:animEffect transition="in" filter="fade">
                                      <p:cBhvr>
                                        <p:cTn id="37" dur="500"/>
                                        <p:tgtEl>
                                          <p:spTgt spid="1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P spid="13" grpId="0"/>
      <p:bldP spid="1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8194" y="968564"/>
            <a:ext cx="8608423" cy="1723933"/>
          </a:xfrm>
          <a:prstGeom prst="rect">
            <a:avLst/>
          </a:prstGeom>
        </p:spPr>
        <p:txBody>
          <a:bodyPr wrap="square">
            <a:spAutoFit/>
          </a:bodyPr>
          <a:lstStyle/>
          <a:p>
            <a:pPr>
              <a:lnSpc>
                <a:spcPct val="107000"/>
              </a:lnSpc>
              <a:spcAft>
                <a:spcPts val="800"/>
              </a:spcAft>
            </a:pPr>
            <a:r>
              <a:rPr lang="en-US" sz="2400" b="1">
                <a:latin typeface="Times New Roman" panose="02020603050405020304" pitchFamily="18" charset="0"/>
                <a:ea typeface="Times New Roman" panose="02020603050405020304" pitchFamily="18" charset="0"/>
                <a:cs typeface="Times New Roman" panose="02020603050405020304" pitchFamily="18" charset="0"/>
              </a:rPr>
              <a:t>Bài 9 trang 82 sách bài tập </a:t>
            </a:r>
            <a:r>
              <a:rPr lang="en-US" sz="2400">
                <a:latin typeface="Times New Roman" panose="02020603050405020304" pitchFamily="18" charset="0"/>
                <a:ea typeface="Times New Roman" panose="02020603050405020304" pitchFamily="18" charset="0"/>
                <a:cs typeface="Times New Roman" panose="02020603050405020304" pitchFamily="18" charset="0"/>
              </a:rPr>
              <a:t>Bổ sung phần thiếu (…) trong phát biểu sau:</a:t>
            </a:r>
            <a:endParaRPr lang="en-US" sz="2400">
              <a:latin typeface="Times New Roman" panose="02020603050405020304" pitchFamily="18" charset="0"/>
              <a:ea typeface="DengXian"/>
              <a:cs typeface="Times New Roman" panose="02020603050405020304" pitchFamily="18" charset="0"/>
            </a:endParaRPr>
          </a:p>
          <a:p>
            <a:r>
              <a:rPr lang="en-US" sz="2400">
                <a:latin typeface="Times New Roman" panose="02020603050405020304" pitchFamily="18" charset="0"/>
                <a:ea typeface="Times New Roman" panose="02020603050405020304" pitchFamily="18" charset="0"/>
              </a:rPr>
              <a:t>Khi hai tia Ox, Oy không đối nhau, M là điểm nằm trong góc xOy </a:t>
            </a:r>
            <a:r>
              <a:rPr lang="en-US" sz="2400">
                <a:latin typeface="Times New Roman" panose="02020603050405020304" pitchFamily="18" charset="0"/>
                <a:ea typeface="Times New Roman" panose="02020603050405020304" pitchFamily="18" charset="0"/>
              </a:rPr>
              <a:t>nếu </a:t>
            </a:r>
            <a:r>
              <a:rPr lang="en-US" sz="2400" smtClean="0">
                <a:latin typeface="Times New Roman" panose="02020603050405020304" pitchFamily="18" charset="0"/>
                <a:ea typeface="Times New Roman" panose="02020603050405020304" pitchFamily="18" charset="0"/>
              </a:rPr>
              <a:t>……………………………………..</a:t>
            </a:r>
            <a:endParaRPr lang="en-US" sz="2400"/>
          </a:p>
        </p:txBody>
      </p:sp>
      <p:sp>
        <p:nvSpPr>
          <p:cNvPr id="4" name="Rectangle 3"/>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6" name="Rectangle 5"/>
          <p:cNvSpPr/>
          <p:nvPr/>
        </p:nvSpPr>
        <p:spPr>
          <a:xfrm>
            <a:off x="1005880" y="2231602"/>
            <a:ext cx="4455900" cy="460895"/>
          </a:xfrm>
          <a:prstGeom prst="rect">
            <a:avLst/>
          </a:prstGeom>
        </p:spPr>
        <p:txBody>
          <a:bodyPr wrap="none">
            <a:spAutoFit/>
          </a:bodyPr>
          <a:lstStyle/>
          <a:p>
            <a:pPr>
              <a:lnSpc>
                <a:spcPct val="107000"/>
              </a:lnSpc>
              <a:spcAft>
                <a:spcPts val="800"/>
              </a:spcAft>
            </a:pPr>
            <a:r>
              <a:rPr lang="en-US" sz="2400">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tia OM nằm giữa hai tia Ox và Oy.</a:t>
            </a:r>
            <a:endParaRPr lang="en-US" sz="2400">
              <a:solidFill>
                <a:srgbClr val="FF0000"/>
              </a:solidFill>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4231289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16991" y="703082"/>
            <a:ext cx="8046720" cy="882678"/>
          </a:xfrm>
          <a:prstGeom prst="rect">
            <a:avLst/>
          </a:prstGeom>
        </p:spPr>
        <p:txBody>
          <a:bodyPr wrap="square">
            <a:spAutoFit/>
          </a:bodyPr>
          <a:lstStyle/>
          <a:p>
            <a:pPr>
              <a:lnSpc>
                <a:spcPct val="107000"/>
              </a:lnSpc>
              <a:spcAft>
                <a:spcPts val="800"/>
              </a:spcAft>
            </a:pPr>
            <a:r>
              <a:rPr lang="en-US" sz="2400" b="1">
                <a:latin typeface="Times New Roman" panose="02020603050405020304" pitchFamily="18" charset="0"/>
                <a:ea typeface="Times New Roman" panose="02020603050405020304" pitchFamily="18" charset="0"/>
                <a:cs typeface="Times New Roman" panose="02020603050405020304" pitchFamily="18" charset="0"/>
              </a:rPr>
              <a:t>Bài 11 trang 83 sách bài tập </a:t>
            </a:r>
            <a:r>
              <a:rPr lang="en-US" sz="2400">
                <a:latin typeface="Times New Roman" panose="02020603050405020304" pitchFamily="18" charset="0"/>
                <a:ea typeface="Times New Roman" panose="02020603050405020304" pitchFamily="18" charset="0"/>
                <a:cs typeface="Times New Roman" panose="02020603050405020304" pitchFamily="18" charset="0"/>
              </a:rPr>
              <a:t>Nhìn và đọc tên góc, tên đỉnh, tên các cạnh, viết ký hiệu của mỗi góc có trong hình bs.3</a:t>
            </a:r>
            <a:endParaRPr lang="en-US" sz="2400">
              <a:latin typeface="Times New Roman" panose="02020603050405020304" pitchFamily="18" charset="0"/>
              <a:ea typeface="DengXian"/>
              <a:cs typeface="Times New Roman" panose="02020603050405020304" pitchFamily="18" charset="0"/>
            </a:endParaRPr>
          </a:p>
        </p:txBody>
      </p:sp>
      <p:pic>
        <p:nvPicPr>
          <p:cNvPr id="5" name="Picture 4" descr="Giải sách bài tập Toán 6 | Giải bài tập Sách bài tập Toán 6"/>
          <p:cNvPicPr/>
          <p:nvPr/>
        </p:nvPicPr>
        <p:blipFill>
          <a:blip r:embed="rId2">
            <a:extLst>
              <a:ext uri="{28A0092B-C50C-407E-A947-70E740481C1C}">
                <a14:useLocalDpi xmlns:a14="http://schemas.microsoft.com/office/drawing/2010/main" val="0"/>
              </a:ext>
            </a:extLst>
          </a:blip>
          <a:srcRect/>
          <a:stretch>
            <a:fillRect/>
          </a:stretch>
        </p:blipFill>
        <p:spPr bwMode="auto">
          <a:xfrm>
            <a:off x="1737360" y="1756284"/>
            <a:ext cx="5421086" cy="3338230"/>
          </a:xfrm>
          <a:prstGeom prst="rect">
            <a:avLst/>
          </a:prstGeom>
          <a:noFill/>
          <a:ln>
            <a:noFill/>
          </a:ln>
        </p:spPr>
      </p:pic>
    </p:spTree>
    <p:extLst>
      <p:ext uri="{BB962C8B-B14F-4D97-AF65-F5344CB8AC3E}">
        <p14:creationId xmlns:p14="http://schemas.microsoft.com/office/powerpoint/2010/main" val="3534860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2250" y="703082"/>
            <a:ext cx="9313818" cy="6160661"/>
          </a:xfrm>
          <a:prstGeom prst="rect">
            <a:avLst/>
          </a:prstGeom>
        </p:spPr>
        <p:txBody>
          <a:bodyPr wrap="square">
            <a:spAutoFit/>
          </a:bodyPr>
          <a:lstStyle/>
          <a:p>
            <a:pPr>
              <a:lnSpc>
                <a:spcPct val="107000"/>
              </a:lnSpc>
              <a:spcAft>
                <a:spcPts val="800"/>
              </a:spcAft>
            </a:pPr>
            <a:r>
              <a:rPr lang="en-US" sz="2000" b="1">
                <a:latin typeface="Times New Roman" panose="02020603050405020304" pitchFamily="18" charset="0"/>
                <a:ea typeface="Times New Roman" panose="02020603050405020304" pitchFamily="18" charset="0"/>
                <a:cs typeface="Times New Roman" panose="02020603050405020304" pitchFamily="18" charset="0"/>
              </a:rPr>
              <a:t>Bài 3 trang 83 sách bài tập: </a:t>
            </a:r>
            <a:r>
              <a:rPr lang="en-US" sz="2000">
                <a:latin typeface="Times New Roman" panose="02020603050405020304" pitchFamily="18" charset="0"/>
                <a:ea typeface="Times New Roman" panose="02020603050405020304" pitchFamily="18" charset="0"/>
                <a:cs typeface="Times New Roman" panose="02020603050405020304" pitchFamily="18" charset="0"/>
              </a:rPr>
              <a:t>Mỗi câu sau đây đúng hay sai?</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a) Hình taọ bở hai tia là một góc;</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b) Hình tạo bởi hai tia phân biệt là một góc;</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c) Hình tạo bởi hai tia cắt nhau là một góc;</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d) Hình tạo bởi hai tia trùng nhau là một góc;</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e) Hình tạo bởi hai tia đối nhau là một góc;</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f) Hình tạo bởi hai tia bất kỳ trên một đường thẳng là một góc bẹt;</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g) Hình tạo bởi hai tia có nhiều điểm chung (nhưng không trùng nhau) là một góc bẹt;</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h) Hình tạo bởi hai tia trùng nhau là một góc bẹt;</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i) Khi vẽ hai góc xOy và yOz thì Oy luôn nằm trong góc xOz;</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j) Khi vẽ hai góc mOn và nOt, điểm bất kỳ thuộc tia On (không trùng với O) luôn nằm trong góc mOt;</a:t>
            </a:r>
            <a:endParaRPr lang="en-US" sz="20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000">
                <a:latin typeface="Times New Roman" panose="02020603050405020304" pitchFamily="18" charset="0"/>
                <a:ea typeface="Times New Roman" panose="02020603050405020304" pitchFamily="18" charset="0"/>
                <a:cs typeface="Times New Roman" panose="02020603050405020304" pitchFamily="18" charset="0"/>
              </a:rPr>
              <a:t>k) Cho góc pQr (không phải là góc bẹt), điểm A bất kỳ trên tia Qp, điểm B bất kỳ trên tia Qr (A và B không trùng với Q). Điểm M thuộc đoạn thẳng AB. Khi đó tia QM luôn nằm trong góc pQr.</a:t>
            </a:r>
            <a:endParaRPr lang="en-US" sz="20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92438958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52697" y="947729"/>
            <a:ext cx="7837714" cy="1954959"/>
          </a:xfrm>
          <a:prstGeom prst="rect">
            <a:avLst/>
          </a:prstGeom>
        </p:spPr>
        <p:txBody>
          <a:bodyPr wrap="square">
            <a:spAutoFit/>
          </a:bodyPr>
          <a:lstStyle/>
          <a:p>
            <a:pPr>
              <a:lnSpc>
                <a:spcPct val="107000"/>
              </a:lnSpc>
              <a:spcAft>
                <a:spcPts val="800"/>
              </a:spcAft>
            </a:pPr>
            <a:r>
              <a:rPr lang="en-US" sz="2400" b="1">
                <a:latin typeface="Times New Roman" panose="02020603050405020304" pitchFamily="18" charset="0"/>
                <a:ea typeface="Times New Roman" panose="02020603050405020304" pitchFamily="18" charset="0"/>
                <a:cs typeface="Times New Roman" panose="02020603050405020304" pitchFamily="18" charset="0"/>
              </a:rPr>
              <a:t>Bài 10 trang 83 sách bài tập:</a:t>
            </a:r>
            <a:r>
              <a:rPr lang="en-US" sz="2400">
                <a:latin typeface="Times New Roman" panose="02020603050405020304" pitchFamily="18" charset="0"/>
                <a:ea typeface="Times New Roman" panose="02020603050405020304" pitchFamily="18" charset="0"/>
                <a:cs typeface="Times New Roman" panose="02020603050405020304" pitchFamily="18" charset="0"/>
              </a:rPr>
              <a:t>Vẽ</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a) Góc xOy.</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b) Tia OM nằm trong góc xOy.</a:t>
            </a:r>
            <a:endParaRPr lang="en-US" sz="2400">
              <a:latin typeface="Times New Roman" panose="02020603050405020304" pitchFamily="18" charset="0"/>
              <a:ea typeface="DengXian"/>
              <a:cs typeface="Times New Roman" panose="02020603050405020304" pitchFamily="18" charset="0"/>
            </a:endParaRPr>
          </a:p>
          <a:p>
            <a:r>
              <a:rPr lang="en-US" sz="2400">
                <a:latin typeface="Times New Roman" panose="02020603050405020304" pitchFamily="18" charset="0"/>
                <a:ea typeface="Times New Roman" panose="02020603050405020304" pitchFamily="18" charset="0"/>
              </a:rPr>
              <a:t>c) Điểm N nằm trong góc xOy</a:t>
            </a:r>
            <a:endParaRPr lang="en-US" sz="2400"/>
          </a:p>
        </p:txBody>
      </p:sp>
      <p:pic>
        <p:nvPicPr>
          <p:cNvPr id="5" name="Picture 4" descr="Giải sách bài tập Toán 6 | Giải bài tập Sách bài tập Toán 6"/>
          <p:cNvPicPr/>
          <p:nvPr/>
        </p:nvPicPr>
        <p:blipFill>
          <a:blip r:embed="rId2">
            <a:extLst>
              <a:ext uri="{BEBA8EAE-BF5A-486C-A8C5-ECC9F3942E4B}">
                <a14:imgProps xmlns:a14="http://schemas.microsoft.com/office/drawing/2010/main">
                  <a14:imgLayer r:embed="rId3">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1919830" y="3566159"/>
            <a:ext cx="4546283" cy="2416629"/>
          </a:xfrm>
          <a:prstGeom prst="rect">
            <a:avLst/>
          </a:prstGeom>
          <a:noFill/>
          <a:ln>
            <a:noFill/>
          </a:ln>
        </p:spPr>
      </p:pic>
    </p:spTree>
    <p:extLst>
      <p:ext uri="{BB962C8B-B14F-4D97-AF65-F5344CB8AC3E}">
        <p14:creationId xmlns:p14="http://schemas.microsoft.com/office/powerpoint/2010/main" val="32590925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91886" y="2851339"/>
            <a:ext cx="8438606" cy="553357"/>
          </a:xfrm>
          <a:prstGeom prst="rect">
            <a:avLst/>
          </a:prstGeom>
        </p:spPr>
        <p:txBody>
          <a:bodyPr wrap="square">
            <a:spAutoFit/>
          </a:bodyPr>
          <a:lstStyle/>
          <a:p>
            <a:pPr algn="ctr">
              <a:lnSpc>
                <a:spcPct val="107000"/>
              </a:lnSpc>
              <a:spcAft>
                <a:spcPts val="600"/>
              </a:spcAft>
            </a:pPr>
            <a:r>
              <a:rPr lang="en-US" sz="2800" b="1">
                <a:latin typeface="Times New Roman" panose="02020603050405020304" pitchFamily="18" charset="0"/>
                <a:ea typeface="DengXian"/>
                <a:cs typeface="Times New Roman" panose="02020603050405020304" pitchFamily="18" charset="0"/>
              </a:rPr>
              <a:t>TIẾT 68: ÔN TẬP VỀ BỘI VÀ ƯỚC SỐ NGUYÊN </a:t>
            </a:r>
            <a:endParaRPr lang="en-US" sz="28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336751669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0832" y="109248"/>
            <a:ext cx="3338735"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KIỂM TRA BÀI CŨ</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08056" y="728513"/>
            <a:ext cx="8164285" cy="1878206"/>
          </a:xfrm>
          <a:prstGeom prst="rect">
            <a:avLst/>
          </a:prstGeom>
        </p:spPr>
        <p:txBody>
          <a:bodyPr wrap="square">
            <a:spAutoFit/>
          </a:bodyPr>
          <a:lstStyle/>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Thế nào là ước? Thế nào là bội của một số nguyên?</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a:latin typeface="Times New Roman" panose="02020603050405020304" pitchFamily="18" charset="0"/>
                <a:ea typeface="Times New Roman" panose="02020603050405020304" pitchFamily="18" charset="0"/>
                <a:cs typeface="Times New Roman" panose="02020603050405020304" pitchFamily="18" charset="0"/>
              </a:rPr>
              <a:t>Có thể có hai số nguyên khác nhau mà lại có tập ước giống nhau không? Tại sao? </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Phát biểu tính chất chia hết của số nguyên?</a:t>
            </a:r>
            <a:endParaRPr lang="en-US" sz="2400">
              <a:latin typeface="Times New Roman" panose="02020603050405020304" pitchFamily="18" charset="0"/>
              <a:ea typeface="DengXian"/>
              <a:cs typeface="Times New Roman" panose="02020603050405020304" pitchFamily="18" charset="0"/>
            </a:endParaRPr>
          </a:p>
        </p:txBody>
      </p:sp>
      <p:pic>
        <p:nvPicPr>
          <p:cNvPr id="19" name="Picture 18"/>
          <p:cNvPicPr>
            <a:picLocks noChangeAspect="1"/>
          </p:cNvPicPr>
          <p:nvPr/>
        </p:nvPicPr>
        <p:blipFill>
          <a:blip r:embed="rId2"/>
          <a:stretch>
            <a:fillRect/>
          </a:stretch>
        </p:blipFill>
        <p:spPr>
          <a:xfrm>
            <a:off x="541280" y="2702764"/>
            <a:ext cx="8054079" cy="4242067"/>
          </a:xfrm>
          <a:prstGeom prst="rect">
            <a:avLst/>
          </a:prstGeom>
        </p:spPr>
      </p:pic>
    </p:spTree>
    <p:extLst>
      <p:ext uri="{BB962C8B-B14F-4D97-AF65-F5344CB8AC3E}">
        <p14:creationId xmlns:p14="http://schemas.microsoft.com/office/powerpoint/2010/main" val="3345209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326571" y="703082"/>
            <a:ext cx="8229600" cy="985270"/>
          </a:xfrm>
          <a:prstGeom prst="rect">
            <a:avLst/>
          </a:prstGeom>
        </p:spPr>
        <p:txBody>
          <a:bodyPr wrap="square">
            <a:spAutoFit/>
          </a:bodyPr>
          <a:lstStyle/>
          <a:p>
            <a:pPr algn="just">
              <a:lnSpc>
                <a:spcPct val="107000"/>
              </a:lnSpc>
              <a:spcAft>
                <a:spcPts val="800"/>
              </a:spcAft>
            </a:pPr>
            <a:r>
              <a:rPr lang="nl-NL" sz="2400" b="1">
                <a:latin typeface="Times New Roman" panose="02020603050405020304" pitchFamily="18" charset="0"/>
                <a:ea typeface="Times New Roman" panose="02020603050405020304" pitchFamily="18" charset="0"/>
                <a:cs typeface="Times New Roman" panose="02020603050405020304" pitchFamily="18" charset="0"/>
              </a:rPr>
              <a:t>Dạng 1: </a:t>
            </a:r>
            <a:r>
              <a:rPr lang="nl-NL" sz="2400" b="1" i="1">
                <a:latin typeface="Times New Roman" panose="02020603050405020304" pitchFamily="18" charset="0"/>
                <a:ea typeface="Times New Roman" panose="02020603050405020304" pitchFamily="18" charset="0"/>
                <a:cs typeface="Times New Roman" panose="02020603050405020304" pitchFamily="18" charset="0"/>
              </a:rPr>
              <a:t>Tìm bội và ước của 1 số nguyên cho trước.</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nl-NL" sz="2400" b="1">
                <a:latin typeface="Times New Roman" panose="02020603050405020304" pitchFamily="18" charset="0"/>
                <a:ea typeface="Times New Roman" panose="02020603050405020304" pitchFamily="18" charset="0"/>
                <a:cs typeface="Times New Roman" panose="02020603050405020304" pitchFamily="18" charset="0"/>
              </a:rPr>
              <a:t>Bài 150</a:t>
            </a:r>
            <a:r>
              <a:rPr lang="nl-NL" sz="2400" b="1">
                <a:latin typeface="Times New Roman" panose="02020603050405020304" pitchFamily="18" charset="0"/>
                <a:ea typeface="Times New Roman" panose="02020603050405020304" pitchFamily="18" charset="0"/>
                <a:cs typeface="Times New Roman" panose="02020603050405020304" pitchFamily="18" charset="0"/>
              </a:rPr>
              <a:t>/ </a:t>
            </a:r>
            <a:r>
              <a:rPr lang="nl-NL" sz="2400" b="1" smtClean="0">
                <a:latin typeface="Times New Roman" panose="02020603050405020304" pitchFamily="18" charset="0"/>
                <a:ea typeface="Times New Roman" panose="02020603050405020304" pitchFamily="18" charset="0"/>
                <a:cs typeface="Times New Roman" panose="02020603050405020304" pitchFamily="18" charset="0"/>
              </a:rPr>
              <a:t>SBT</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Tìm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B(2</a:t>
            </a:r>
            <a:r>
              <a:rPr lang="nl-NL" sz="2400">
                <a:latin typeface="Times New Roman" panose="02020603050405020304" pitchFamily="18" charset="0"/>
                <a:ea typeface="Times New Roman" panose="02020603050405020304" pitchFamily="18" charset="0"/>
                <a:cs typeface="Times New Roman" panose="02020603050405020304" pitchFamily="18" charset="0"/>
              </a:rPr>
              <a:t>)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 B</a:t>
            </a:r>
            <a:r>
              <a:rPr lang="nl-NL" sz="2400">
                <a:latin typeface="Times New Roman" panose="02020603050405020304" pitchFamily="18" charset="0"/>
                <a:ea typeface="Times New Roman" panose="02020603050405020304" pitchFamily="18" charset="0"/>
                <a:cs typeface="Times New Roman" panose="02020603050405020304" pitchFamily="18" charset="0"/>
              </a:rPr>
              <a:t>(-</a:t>
            </a:r>
            <a:r>
              <a:rPr lang="nl-NL" sz="2400">
                <a:latin typeface="Times New Roman" panose="02020603050405020304" pitchFamily="18" charset="0"/>
                <a:ea typeface="Times New Roman" panose="02020603050405020304" pitchFamily="18" charset="0"/>
                <a:cs typeface="Times New Roman" panose="02020603050405020304" pitchFamily="18" charset="0"/>
              </a:rPr>
              <a:t>2</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326571" y="1732242"/>
            <a:ext cx="4572000" cy="958660"/>
          </a:xfrm>
          <a:prstGeom prst="rect">
            <a:avLst/>
          </a:prstGeom>
        </p:spPr>
        <p:txBody>
          <a:bodyPr>
            <a:spAutoFit/>
          </a:bodyPr>
          <a:lstStyle/>
          <a:p>
            <a:pPr algn="just">
              <a:lnSpc>
                <a:spcPct val="107000"/>
              </a:lnSpc>
              <a:spcAft>
                <a:spcPts val="800"/>
              </a:spcAft>
            </a:pPr>
            <a:r>
              <a:rPr lang="nl-NL" sz="2400" b="1">
                <a:latin typeface="Times New Roman" panose="02020603050405020304" pitchFamily="18" charset="0"/>
                <a:ea typeface="Times New Roman" panose="02020603050405020304" pitchFamily="18" charset="0"/>
                <a:cs typeface="Times New Roman" panose="02020603050405020304" pitchFamily="18" charset="0"/>
              </a:rPr>
              <a:t>Bài 151</a:t>
            </a:r>
            <a:r>
              <a:rPr lang="nl-NL" sz="2400" b="1">
                <a:latin typeface="Times New Roman" panose="02020603050405020304" pitchFamily="18" charset="0"/>
                <a:ea typeface="Times New Roman" panose="02020603050405020304" pitchFamily="18" charset="0"/>
                <a:cs typeface="Times New Roman" panose="02020603050405020304" pitchFamily="18" charset="0"/>
              </a:rPr>
              <a:t>/ </a:t>
            </a:r>
            <a:r>
              <a:rPr lang="nl-NL" sz="2400" b="1" smtClean="0">
                <a:latin typeface="Times New Roman" panose="02020603050405020304" pitchFamily="18" charset="0"/>
                <a:ea typeface="Times New Roman" panose="02020603050405020304" pitchFamily="18" charset="0"/>
                <a:cs typeface="Times New Roman" panose="02020603050405020304" pitchFamily="18" charset="0"/>
              </a:rPr>
              <a:t>SBT: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Tìm: </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nl-NL" sz="2400">
                <a:latin typeface="Times New Roman" panose="02020603050405020304" pitchFamily="18" charset="0"/>
                <a:ea typeface="Times New Roman" panose="02020603050405020304" pitchFamily="18" charset="0"/>
                <a:cs typeface="Times New Roman" panose="02020603050405020304" pitchFamily="18" charset="0"/>
              </a:rPr>
              <a:t>Ư( -2</a:t>
            </a:r>
            <a:r>
              <a:rPr lang="nl-NL" sz="2400">
                <a:latin typeface="Times New Roman" panose="02020603050405020304" pitchFamily="18" charset="0"/>
                <a:ea typeface="Times New Roman" panose="02020603050405020304" pitchFamily="18" charset="0"/>
                <a:cs typeface="Times New Roman" panose="02020603050405020304" pitchFamily="18" charset="0"/>
              </a:rPr>
              <a:t>)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 Ư</a:t>
            </a:r>
            <a:r>
              <a:rPr lang="nl-NL" sz="2400">
                <a:latin typeface="Times New Roman" panose="02020603050405020304" pitchFamily="18" charset="0"/>
                <a:ea typeface="Times New Roman" panose="02020603050405020304" pitchFamily="18" charset="0"/>
                <a:cs typeface="Times New Roman" panose="02020603050405020304" pitchFamily="18" charset="0"/>
              </a:rPr>
              <a:t>( </a:t>
            </a:r>
            <a:r>
              <a:rPr lang="nl-NL" sz="2400">
                <a:latin typeface="Times New Roman" panose="02020603050405020304" pitchFamily="18" charset="0"/>
                <a:ea typeface="Times New Roman" panose="02020603050405020304" pitchFamily="18" charset="0"/>
                <a:cs typeface="Times New Roman" panose="02020603050405020304" pitchFamily="18" charset="0"/>
              </a:rPr>
              <a:t>4</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Ư</a:t>
            </a:r>
            <a:r>
              <a:rPr lang="nl-NL" sz="2400">
                <a:latin typeface="Times New Roman" panose="02020603050405020304" pitchFamily="18" charset="0"/>
                <a:ea typeface="Times New Roman" panose="02020603050405020304" pitchFamily="18" charset="0"/>
                <a:cs typeface="Times New Roman" panose="02020603050405020304" pitchFamily="18" charset="0"/>
              </a:rPr>
              <a:t>( 13</a:t>
            </a:r>
            <a:r>
              <a:rPr lang="nl-NL" sz="2400">
                <a:latin typeface="Times New Roman" panose="02020603050405020304" pitchFamily="18" charset="0"/>
                <a:ea typeface="Times New Roman" panose="02020603050405020304" pitchFamily="18" charset="0"/>
                <a:cs typeface="Times New Roman" panose="02020603050405020304" pitchFamily="18" charset="0"/>
              </a:rPr>
              <a:t>)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Ư</a:t>
            </a:r>
            <a:r>
              <a:rPr lang="nl-NL" sz="2400">
                <a:latin typeface="Times New Roman" panose="02020603050405020304" pitchFamily="18" charset="0"/>
                <a:ea typeface="Times New Roman" panose="02020603050405020304" pitchFamily="18" charset="0"/>
                <a:cs typeface="Times New Roman" panose="02020603050405020304" pitchFamily="18" charset="0"/>
              </a:rPr>
              <a:t>( </a:t>
            </a:r>
            <a:r>
              <a:rPr lang="nl-NL" sz="2400">
                <a:latin typeface="Times New Roman" panose="02020603050405020304" pitchFamily="18" charset="0"/>
                <a:ea typeface="Times New Roman" panose="02020603050405020304" pitchFamily="18" charset="0"/>
                <a:cs typeface="Times New Roman" panose="02020603050405020304" pitchFamily="18" charset="0"/>
              </a:rPr>
              <a:t>15</a:t>
            </a:r>
            <a:r>
              <a:rPr lang="nl-NL" sz="24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6001382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7" name="Rectangle 6"/>
              <p:cNvSpPr/>
              <p:nvPr/>
            </p:nvSpPr>
            <p:spPr>
              <a:xfrm>
                <a:off x="457201" y="797891"/>
                <a:ext cx="6740434" cy="1483035"/>
              </a:xfrm>
              <a:prstGeom prst="rect">
                <a:avLst/>
              </a:prstGeom>
            </p:spPr>
            <p:txBody>
              <a:bodyPr wrap="square">
                <a:spAutoFit/>
              </a:bodyPr>
              <a:lstStyle/>
              <a:p>
                <a:pPr>
                  <a:lnSpc>
                    <a:spcPct val="107000"/>
                  </a:lnSpc>
                  <a:spcAft>
                    <a:spcPts val="800"/>
                  </a:spcAft>
                </a:pPr>
                <a:r>
                  <a:rPr lang="pt-BR" sz="2400" b="1">
                    <a:latin typeface="Times New Roman" panose="02020603050405020304" pitchFamily="18" charset="0"/>
                    <a:ea typeface="DengXian"/>
                    <a:cs typeface="Times New Roman" panose="02020603050405020304" pitchFamily="18" charset="0"/>
                  </a:rPr>
                  <a:t>Bài 1:</a:t>
                </a:r>
                <a:r>
                  <a:rPr lang="pt-BR" sz="2400">
                    <a:latin typeface="Times New Roman" panose="02020603050405020304" pitchFamily="18" charset="0"/>
                    <a:ea typeface="DengXian"/>
                    <a:cs typeface="Times New Roman" panose="02020603050405020304" pitchFamily="18" charset="0"/>
                  </a:rPr>
                  <a:t> Chứng minh rằng nếu a </a:t>
                </a:r>
                <a14:m>
                  <m:oMath xmlns:m="http://schemas.openxmlformats.org/officeDocument/2006/math">
                    <m:r>
                      <a:rPr lang="pt-BR" sz="2400" i="1">
                        <a:latin typeface="Cambria Math" panose="02040503050406030204" pitchFamily="18" charset="0"/>
                        <a:ea typeface="DengXian"/>
                        <a:cs typeface="Times New Roman" panose="02020603050405020304" pitchFamily="18" charset="0"/>
                      </a:rPr>
                      <m:t>∈</m:t>
                    </m:r>
                  </m:oMath>
                </a14:m>
                <a:r>
                  <a:rPr lang="pt-BR" sz="2400">
                    <a:latin typeface="Times New Roman" panose="02020603050405020304" pitchFamily="18" charset="0"/>
                    <a:ea typeface="DengXian"/>
                    <a:cs typeface="Times New Roman" panose="02020603050405020304" pitchFamily="18" charset="0"/>
                  </a:rPr>
                  <a:t> Z thì:</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a/ M = a(a + 2) – a(a – 5) – 7 là bội của 7.</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b/ N = (a – 2)(a + 3) – (a – 3)(a + 2) là số chẵn.</a:t>
                </a:r>
                <a:endParaRPr lang="en-US" sz="2400">
                  <a:latin typeface="Times New Roman" panose="02020603050405020304" pitchFamily="18" charset="0"/>
                  <a:ea typeface="DengXian"/>
                  <a:cs typeface="Times New Roman" panose="02020603050405020304" pitchFamily="18" charset="0"/>
                </a:endParaRPr>
              </a:p>
            </p:txBody>
          </p:sp>
        </mc:Choice>
        <mc:Fallback>
          <p:sp>
            <p:nvSpPr>
              <p:cNvPr id="7" name="Rectangle 6"/>
              <p:cNvSpPr>
                <a:spLocks noRot="1" noChangeAspect="1" noMove="1" noResize="1" noEditPoints="1" noAdjustHandles="1" noChangeArrowheads="1" noChangeShapeType="1" noTextEdit="1"/>
              </p:cNvSpPr>
              <p:nvPr/>
            </p:nvSpPr>
            <p:spPr>
              <a:xfrm>
                <a:off x="457201" y="797891"/>
                <a:ext cx="6740434" cy="1483035"/>
              </a:xfrm>
              <a:prstGeom prst="rect">
                <a:avLst/>
              </a:prstGeom>
              <a:blipFill>
                <a:blip r:embed="rId2"/>
                <a:stretch>
                  <a:fillRect l="-1356" t="-3292" b="-6996"/>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Rectangle 8"/>
              <p:cNvSpPr/>
              <p:nvPr/>
            </p:nvSpPr>
            <p:spPr>
              <a:xfrm>
                <a:off x="313508" y="2568873"/>
                <a:ext cx="8830492" cy="3474093"/>
              </a:xfrm>
              <a:prstGeom prst="rect">
                <a:avLst/>
              </a:prstGeom>
            </p:spPr>
            <p:txBody>
              <a:bodyPr wrap="square">
                <a:spAutoFit/>
              </a:bodyPr>
              <a:lstStyle/>
              <a:p>
                <a:pPr>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Hướng dẫn</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a/ M= a(a + 2) – a(a - 5) – 7</a:t>
                </a:r>
                <a:endParaRPr lang="en-US" sz="2400">
                  <a:latin typeface="Times New Roman" panose="02020603050405020304" pitchFamily="18" charset="0"/>
                  <a:ea typeface="DengXian"/>
                  <a:cs typeface="Times New Roman" panose="02020603050405020304" pitchFamily="18" charset="0"/>
                </a:endParaRPr>
              </a:p>
              <a:p>
                <a:pPr indent="207645">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   = a</a:t>
                </a:r>
                <a:r>
                  <a:rPr lang="pt-BR" sz="2400" baseline="30000">
                    <a:latin typeface="Times New Roman" panose="02020603050405020304" pitchFamily="18" charset="0"/>
                    <a:ea typeface="DengXian"/>
                    <a:cs typeface="Times New Roman" panose="02020603050405020304" pitchFamily="18" charset="0"/>
                  </a:rPr>
                  <a:t>2</a:t>
                </a:r>
                <a:r>
                  <a:rPr lang="pt-BR" sz="2400">
                    <a:latin typeface="Times New Roman" panose="02020603050405020304" pitchFamily="18" charset="0"/>
                    <a:ea typeface="DengXian"/>
                    <a:cs typeface="Times New Roman" panose="02020603050405020304" pitchFamily="18" charset="0"/>
                  </a:rPr>
                  <a:t> + 2a – a</a:t>
                </a:r>
                <a:r>
                  <a:rPr lang="pt-BR" sz="2400" baseline="30000">
                    <a:latin typeface="Times New Roman" panose="02020603050405020304" pitchFamily="18" charset="0"/>
                    <a:ea typeface="DengXian"/>
                    <a:cs typeface="Times New Roman" panose="02020603050405020304" pitchFamily="18" charset="0"/>
                  </a:rPr>
                  <a:t>2</a:t>
                </a:r>
                <a:r>
                  <a:rPr lang="pt-BR" sz="2400">
                    <a:latin typeface="Times New Roman" panose="02020603050405020304" pitchFamily="18" charset="0"/>
                    <a:ea typeface="DengXian"/>
                    <a:cs typeface="Times New Roman" panose="02020603050405020304" pitchFamily="18" charset="0"/>
                  </a:rPr>
                  <a:t> + 5a – 7</a:t>
                </a:r>
                <a:endParaRPr lang="en-US" sz="2400">
                  <a:latin typeface="Times New Roman" panose="02020603050405020304" pitchFamily="18" charset="0"/>
                  <a:ea typeface="DengXian"/>
                  <a:cs typeface="Times New Roman" panose="02020603050405020304" pitchFamily="18" charset="0"/>
                </a:endParaRPr>
              </a:p>
              <a:p>
                <a:pPr indent="207645">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   = 7a – 7 = 7 (a – 1) là bội của 7.</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b/ N= (a – 2) (a + 3) – (a – 3) (a + 2)</a:t>
                </a:r>
                <a:endParaRPr lang="en-US" sz="2400">
                  <a:latin typeface="Times New Roman" panose="02020603050405020304" pitchFamily="18" charset="0"/>
                  <a:ea typeface="DengXian"/>
                  <a:cs typeface="Times New Roman" panose="02020603050405020304" pitchFamily="18" charset="0"/>
                </a:endParaRPr>
              </a:p>
              <a:p>
                <a:pPr indent="207645">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  = (a</a:t>
                </a:r>
                <a:r>
                  <a:rPr lang="pt-BR" sz="2400" baseline="30000">
                    <a:latin typeface="Times New Roman" panose="02020603050405020304" pitchFamily="18" charset="0"/>
                    <a:ea typeface="DengXian"/>
                    <a:cs typeface="Times New Roman" panose="02020603050405020304" pitchFamily="18" charset="0"/>
                  </a:rPr>
                  <a:t>2</a:t>
                </a:r>
                <a:r>
                  <a:rPr lang="pt-BR" sz="2400">
                    <a:latin typeface="Times New Roman" panose="02020603050405020304" pitchFamily="18" charset="0"/>
                    <a:ea typeface="DengXian"/>
                    <a:cs typeface="Times New Roman" panose="02020603050405020304" pitchFamily="18" charset="0"/>
                  </a:rPr>
                  <a:t> + 3a – 2a – 6) – (a</a:t>
                </a:r>
                <a:r>
                  <a:rPr lang="pt-BR" sz="2400" baseline="30000">
                    <a:latin typeface="Times New Roman" panose="02020603050405020304" pitchFamily="18" charset="0"/>
                    <a:ea typeface="DengXian"/>
                    <a:cs typeface="Times New Roman" panose="02020603050405020304" pitchFamily="18" charset="0"/>
                  </a:rPr>
                  <a:t>2</a:t>
                </a:r>
                <a:r>
                  <a:rPr lang="pt-BR" sz="2400">
                    <a:latin typeface="Times New Roman" panose="02020603050405020304" pitchFamily="18" charset="0"/>
                    <a:ea typeface="DengXian"/>
                    <a:cs typeface="Times New Roman" panose="02020603050405020304" pitchFamily="18" charset="0"/>
                  </a:rPr>
                  <a:t> + 2a – 3a – 6)</a:t>
                </a:r>
                <a:endParaRPr lang="en-US" sz="2400">
                  <a:latin typeface="Times New Roman" panose="02020603050405020304" pitchFamily="18" charset="0"/>
                  <a:ea typeface="DengXian"/>
                  <a:cs typeface="Times New Roman" panose="02020603050405020304" pitchFamily="18" charset="0"/>
                </a:endParaRPr>
              </a:p>
              <a:p>
                <a:pPr indent="207645">
                  <a:lnSpc>
                    <a:spcPct val="107000"/>
                  </a:lnSpc>
                  <a:spcAft>
                    <a:spcPts val="800"/>
                  </a:spcAft>
                </a:pPr>
                <a:r>
                  <a:rPr lang="pt-BR" sz="2400">
                    <a:latin typeface="Times New Roman" panose="02020603050405020304" pitchFamily="18" charset="0"/>
                    <a:ea typeface="DengXian"/>
                    <a:cs typeface="Times New Roman" panose="02020603050405020304" pitchFamily="18" charset="0"/>
                  </a:rPr>
                  <a:t>  = a</a:t>
                </a:r>
                <a:r>
                  <a:rPr lang="pt-BR" sz="2400" baseline="30000">
                    <a:latin typeface="Times New Roman" panose="02020603050405020304" pitchFamily="18" charset="0"/>
                    <a:ea typeface="DengXian"/>
                    <a:cs typeface="Times New Roman" panose="02020603050405020304" pitchFamily="18" charset="0"/>
                  </a:rPr>
                  <a:t>2</a:t>
                </a:r>
                <a:r>
                  <a:rPr lang="pt-BR" sz="2400">
                    <a:latin typeface="Times New Roman" panose="02020603050405020304" pitchFamily="18" charset="0"/>
                    <a:ea typeface="DengXian"/>
                    <a:cs typeface="Times New Roman" panose="02020603050405020304" pitchFamily="18" charset="0"/>
                  </a:rPr>
                  <a:t> + a – 6 – a</a:t>
                </a:r>
                <a:r>
                  <a:rPr lang="pt-BR" sz="2400" baseline="30000">
                    <a:latin typeface="Times New Roman" panose="02020603050405020304" pitchFamily="18" charset="0"/>
                    <a:ea typeface="DengXian"/>
                    <a:cs typeface="Times New Roman" panose="02020603050405020304" pitchFamily="18" charset="0"/>
                  </a:rPr>
                  <a:t>2</a:t>
                </a:r>
                <a:r>
                  <a:rPr lang="pt-BR" sz="2400">
                    <a:latin typeface="Times New Roman" panose="02020603050405020304" pitchFamily="18" charset="0"/>
                    <a:ea typeface="DengXian"/>
                    <a:cs typeface="Times New Roman" panose="02020603050405020304" pitchFamily="18" charset="0"/>
                  </a:rPr>
                  <a:t> + a + 6 = 2a là số chẵn với a </a:t>
                </a:r>
                <a14:m>
                  <m:oMath xmlns:m="http://schemas.openxmlformats.org/officeDocument/2006/math">
                    <m:r>
                      <a:rPr lang="pt-BR" sz="2400" i="1">
                        <a:latin typeface="Cambria Math" panose="02040503050406030204" pitchFamily="18" charset="0"/>
                        <a:ea typeface="DengXian"/>
                        <a:cs typeface="Times New Roman" panose="02020603050405020304" pitchFamily="18" charset="0"/>
                      </a:rPr>
                      <m:t>∈ </m:t>
                    </m:r>
                  </m:oMath>
                </a14:m>
                <a:r>
                  <a:rPr lang="pt-BR" sz="2400">
                    <a:latin typeface="Times New Roman" panose="02020603050405020304" pitchFamily="18" charset="0"/>
                    <a:ea typeface="DengXian"/>
                    <a:cs typeface="Times New Roman" panose="02020603050405020304" pitchFamily="18" charset="0"/>
                  </a:rPr>
                  <a:t>Z.</a:t>
                </a:r>
                <a:endParaRPr lang="en-US" sz="2400">
                  <a:latin typeface="Times New Roman" panose="02020603050405020304" pitchFamily="18" charset="0"/>
                  <a:ea typeface="DengXian"/>
                  <a:cs typeface="Times New Roman" panose="02020603050405020304" pitchFamily="18" charset="0"/>
                </a:endParaRPr>
              </a:p>
            </p:txBody>
          </p:sp>
        </mc:Choice>
        <mc:Fallback>
          <p:sp>
            <p:nvSpPr>
              <p:cNvPr id="9" name="Rectangle 8"/>
              <p:cNvSpPr>
                <a:spLocks noRot="1" noChangeAspect="1" noMove="1" noResize="1" noEditPoints="1" noAdjustHandles="1" noChangeArrowheads="1" noChangeShapeType="1" noTextEdit="1"/>
              </p:cNvSpPr>
              <p:nvPr/>
            </p:nvSpPr>
            <p:spPr>
              <a:xfrm>
                <a:off x="313508" y="2568873"/>
                <a:ext cx="8830492" cy="3474093"/>
              </a:xfrm>
              <a:prstGeom prst="rect">
                <a:avLst/>
              </a:prstGeom>
              <a:blipFill>
                <a:blip r:embed="rId3"/>
                <a:stretch>
                  <a:fillRect l="-1035" t="-1404" b="-2281"/>
                </a:stretch>
              </a:blipFill>
            </p:spPr>
            <p:txBody>
              <a:bodyPr/>
              <a:lstStyle/>
              <a:p>
                <a:r>
                  <a:rPr lang="en-US">
                    <a:noFill/>
                  </a:rPr>
                  <a:t> </a:t>
                </a:r>
              </a:p>
            </p:txBody>
          </p:sp>
        </mc:Fallback>
      </mc:AlternateContent>
    </p:spTree>
    <p:extLst>
      <p:ext uri="{BB962C8B-B14F-4D97-AF65-F5344CB8AC3E}">
        <p14:creationId xmlns:p14="http://schemas.microsoft.com/office/powerpoint/2010/main" val="29850838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53608" y="56091"/>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902939" y="3828340"/>
            <a:ext cx="4572000" cy="1483035"/>
          </a:xfrm>
          <a:prstGeom prst="rect">
            <a:avLst/>
          </a:prstGeom>
        </p:spPr>
        <p:txBody>
          <a:bodyPr>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x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 16: 2</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x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 8</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x  </a:t>
            </a:r>
            <a:r>
              <a:rPr lang="en-US" sz="2400">
                <a:latin typeface="Times New Roman" panose="02020603050405020304" pitchFamily="18" charset="0"/>
                <a:ea typeface="Times New Roman" panose="02020603050405020304" pitchFamily="18" charset="0"/>
                <a:cs typeface="Times New Roman" panose="02020603050405020304" pitchFamily="18" charset="0"/>
              </a:rPr>
              <a:t>=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 8</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246659" y="555679"/>
            <a:ext cx="2039341" cy="460895"/>
          </a:xfrm>
          <a:prstGeom prst="rect">
            <a:avLst/>
          </a:prstGeom>
        </p:spPr>
        <p:txBody>
          <a:bodyPr wrap="none">
            <a:spAutoFit/>
          </a:bodyPr>
          <a:lstStyle/>
          <a:p>
            <a:pPr algn="just">
              <a:lnSpc>
                <a:spcPct val="107000"/>
              </a:lnSpc>
              <a:spcAft>
                <a:spcPts val="800"/>
              </a:spcAft>
            </a:pPr>
            <a:r>
              <a:rPr lang="nl-NL" sz="2400" b="1">
                <a:latin typeface="Times New Roman" panose="02020603050405020304" pitchFamily="18" charset="0"/>
                <a:ea typeface="Times New Roman" panose="02020603050405020304" pitchFamily="18" charset="0"/>
                <a:cs typeface="Times New Roman" panose="02020603050405020304" pitchFamily="18" charset="0"/>
              </a:rPr>
              <a:t>Dạng 2: </a:t>
            </a:r>
            <a:r>
              <a:rPr lang="nl-NL" sz="2400" b="1" i="1">
                <a:latin typeface="Times New Roman" panose="02020603050405020304" pitchFamily="18" charset="0"/>
                <a:ea typeface="Times New Roman" panose="02020603050405020304" pitchFamily="18" charset="0"/>
                <a:cs typeface="Times New Roman" panose="02020603050405020304" pitchFamily="18" charset="0"/>
              </a:rPr>
              <a:t>Tìm x</a:t>
            </a:r>
            <a:endParaRPr lang="en-US" sz="2400">
              <a:latin typeface="Times New Roman" panose="02020603050405020304" pitchFamily="18" charset="0"/>
              <a:ea typeface="DengXian"/>
              <a:cs typeface="Times New Roman" panose="02020603050405020304" pitchFamily="18" charset="0"/>
            </a:endParaRPr>
          </a:p>
        </p:txBody>
      </p:sp>
      <p:sp>
        <p:nvSpPr>
          <p:cNvPr id="7" name="Rectangle 6"/>
          <p:cNvSpPr/>
          <p:nvPr/>
        </p:nvSpPr>
        <p:spPr>
          <a:xfrm>
            <a:off x="246659" y="957815"/>
            <a:ext cx="2942280" cy="487506"/>
          </a:xfrm>
          <a:prstGeom prst="rect">
            <a:avLst/>
          </a:prstGeom>
        </p:spPr>
        <p:txBody>
          <a:bodyPr wrap="none">
            <a:spAutoFit/>
          </a:bodyPr>
          <a:lstStyle/>
          <a:p>
            <a:pPr algn="just">
              <a:lnSpc>
                <a:spcPct val="107000"/>
              </a:lnSpc>
              <a:spcAft>
                <a:spcPts val="800"/>
              </a:spcAft>
            </a:pPr>
            <a:r>
              <a:rPr lang="nl-NL" sz="2400" b="1" smtClean="0">
                <a:latin typeface="Times New Roman" panose="02020603050405020304" pitchFamily="18" charset="0"/>
                <a:ea typeface="Times New Roman" panose="02020603050405020304" pitchFamily="18" charset="0"/>
                <a:cs typeface="Times New Roman" panose="02020603050405020304" pitchFamily="18" charset="0"/>
              </a:rPr>
              <a:t>Bài 153/ SBT: Tìm x:</a:t>
            </a:r>
            <a:endParaRPr lang="en-US" sz="2400">
              <a:latin typeface="Times New Roman" panose="02020603050405020304" pitchFamily="18" charset="0"/>
              <a:ea typeface="DengXian"/>
              <a:cs typeface="Times New Roman" panose="02020603050405020304" pitchFamily="18" charset="0"/>
            </a:endParaRPr>
          </a:p>
        </p:txBody>
      </p:sp>
      <p:sp>
        <p:nvSpPr>
          <p:cNvPr id="8" name="Rectangle 7"/>
          <p:cNvSpPr/>
          <p:nvPr/>
        </p:nvSpPr>
        <p:spPr>
          <a:xfrm>
            <a:off x="235182" y="1494609"/>
            <a:ext cx="1776448" cy="460895"/>
          </a:xfrm>
          <a:prstGeom prst="rect">
            <a:avLst/>
          </a:prstGeom>
        </p:spPr>
        <p:txBody>
          <a:bodyPr wrap="none">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a) 12.x = -36</a:t>
            </a:r>
            <a:endParaRPr lang="en-US" sz="2400">
              <a:latin typeface="Times New Roman" panose="02020603050405020304" pitchFamily="18" charset="0"/>
              <a:ea typeface="DengXian"/>
              <a:cs typeface="Times New Roman" panose="02020603050405020304" pitchFamily="18" charset="0"/>
            </a:endParaRPr>
          </a:p>
        </p:txBody>
      </p:sp>
      <p:sp>
        <p:nvSpPr>
          <p:cNvPr id="9" name="Rectangle 8"/>
          <p:cNvSpPr/>
          <p:nvPr/>
        </p:nvSpPr>
        <p:spPr>
          <a:xfrm>
            <a:off x="902939" y="1906369"/>
            <a:ext cx="4572000" cy="958660"/>
          </a:xfrm>
          <a:prstGeom prst="rect">
            <a:avLst/>
          </a:prstGeom>
        </p:spPr>
        <p:txBody>
          <a:bodyPr>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x = - 36 : 12</a:t>
            </a:r>
            <a:endParaRPr lang="en-US" sz="2400" smtClean="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x = -3</a:t>
            </a:r>
            <a:endParaRPr lang="en-US" sz="2400">
              <a:latin typeface="Times New Roman" panose="02020603050405020304" pitchFamily="18" charset="0"/>
              <a:ea typeface="DengXian"/>
              <a:cs typeface="Times New Roman" panose="02020603050405020304" pitchFamily="18" charset="0"/>
            </a:endParaRPr>
          </a:p>
        </p:txBody>
      </p:sp>
      <p:sp>
        <p:nvSpPr>
          <p:cNvPr id="10" name="Rectangle 9"/>
          <p:cNvSpPr/>
          <p:nvPr/>
        </p:nvSpPr>
        <p:spPr>
          <a:xfrm>
            <a:off x="246659" y="3253828"/>
            <a:ext cx="1851789" cy="459741"/>
          </a:xfrm>
          <a:prstGeom prst="rect">
            <a:avLst/>
          </a:prstGeom>
        </p:spPr>
        <p:txBody>
          <a:bodyPr wrap="none">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b) 2. </a:t>
            </a:r>
            <a:r>
              <a:rPr lang="en-US" sz="2400" smtClean="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x </a:t>
            </a:r>
            <a:r>
              <a:rPr lang="en-US" sz="2400" smtClean="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16</a:t>
            </a:r>
            <a:endParaRPr lang="en-US" sz="2400">
              <a:latin typeface="Times New Roman" panose="02020603050405020304" pitchFamily="18" charset="0"/>
              <a:ea typeface="DengXian"/>
              <a:cs typeface="Times New Roman" panose="02020603050405020304" pitchFamily="18" charset="0"/>
            </a:endParaRPr>
          </a:p>
        </p:txBody>
      </p:sp>
      <p:sp>
        <p:nvSpPr>
          <p:cNvPr id="12" name="Rectangle 11"/>
          <p:cNvSpPr/>
          <p:nvPr/>
        </p:nvSpPr>
        <p:spPr>
          <a:xfrm>
            <a:off x="4153989" y="686573"/>
            <a:ext cx="4767942" cy="830997"/>
          </a:xfrm>
          <a:prstGeom prst="rect">
            <a:avLst/>
          </a:prstGeom>
        </p:spPr>
        <p:txBody>
          <a:bodyPr wrap="square">
            <a:spAutoFit/>
          </a:bodyPr>
          <a:lstStyle/>
          <a:p>
            <a:pPr marL="30480" marR="30480" algn="just">
              <a:spcAft>
                <a:spcPts val="0"/>
              </a:spcAft>
            </a:pPr>
            <a:r>
              <a:rPr lang="en-US" sz="2400" b="1">
                <a:latin typeface="Times New Roman" panose="02020603050405020304" pitchFamily="18" charset="0"/>
                <a:ea typeface="Times New Roman" panose="02020603050405020304" pitchFamily="18" charset="0"/>
              </a:rPr>
              <a:t>Bài </a:t>
            </a:r>
            <a:r>
              <a:rPr lang="en-US" sz="2400" b="1" smtClean="0">
                <a:latin typeface="Times New Roman" panose="02020603050405020304" pitchFamily="18" charset="0"/>
                <a:ea typeface="Times New Roman" panose="02020603050405020304" pitchFamily="18" charset="0"/>
              </a:rPr>
              <a:t>13.3/SBT </a:t>
            </a:r>
            <a:r>
              <a:rPr lang="en-US" sz="2400" b="1">
                <a:latin typeface="Times New Roman" panose="02020603050405020304" pitchFamily="18" charset="0"/>
                <a:ea typeface="Times New Roman" panose="02020603050405020304" pitchFamily="18" charset="0"/>
              </a:rPr>
              <a:t>: </a:t>
            </a:r>
            <a:r>
              <a:rPr lang="en-US" sz="2400">
                <a:latin typeface="Times New Roman" panose="02020603050405020304" pitchFamily="18" charset="0"/>
                <a:ea typeface="Times New Roman" panose="02020603050405020304" pitchFamily="18" charset="0"/>
              </a:rPr>
              <a:t>Tìm số </a:t>
            </a:r>
            <a:r>
              <a:rPr lang="en-US" sz="2400">
                <a:latin typeface="Times New Roman" panose="02020603050405020304" pitchFamily="18" charset="0"/>
                <a:ea typeface="Times New Roman" panose="02020603050405020304" pitchFamily="18" charset="0"/>
              </a:rPr>
              <a:t>nguyên </a:t>
            </a:r>
            <a:r>
              <a:rPr lang="en-US" sz="2400" smtClean="0">
                <a:latin typeface="Times New Roman" panose="02020603050405020304" pitchFamily="18" charset="0"/>
                <a:ea typeface="Times New Roman" panose="02020603050405020304" pitchFamily="18" charset="0"/>
              </a:rPr>
              <a:t>x: </a:t>
            </a:r>
          </a:p>
          <a:p>
            <a:pPr marL="30480" marR="30480" algn="just">
              <a:spcAft>
                <a:spcPts val="0"/>
              </a:spcAft>
            </a:pPr>
            <a:r>
              <a:rPr lang="en-US" sz="2400" smtClean="0">
                <a:latin typeface="Times New Roman" panose="02020603050405020304" pitchFamily="18" charset="0"/>
                <a:ea typeface="Times New Roman" panose="02020603050405020304" pitchFamily="18" charset="0"/>
              </a:rPr>
              <a:t>a</a:t>
            </a:r>
            <a:r>
              <a:rPr lang="en-US" sz="2400">
                <a:latin typeface="Times New Roman" panose="02020603050405020304" pitchFamily="18" charset="0"/>
                <a:ea typeface="Times New Roman" panose="02020603050405020304" pitchFamily="18" charset="0"/>
              </a:rPr>
              <a:t>) 2|x + 1</a:t>
            </a:r>
            <a:r>
              <a:rPr lang="en-US" sz="2400">
                <a:latin typeface="Times New Roman" panose="02020603050405020304" pitchFamily="18" charset="0"/>
                <a:ea typeface="Times New Roman" panose="02020603050405020304" pitchFamily="18" charset="0"/>
              </a:rPr>
              <a:t>|=</a:t>
            </a:r>
            <a:r>
              <a:rPr lang="en-US" sz="2400" smtClean="0">
                <a:latin typeface="Times New Roman" panose="02020603050405020304" pitchFamily="18" charset="0"/>
                <a:ea typeface="Times New Roman" panose="02020603050405020304" pitchFamily="18" charset="0"/>
              </a:rPr>
              <a:t>10</a:t>
            </a:r>
            <a:endParaRPr lang="en-US" sz="2000" smtClean="0">
              <a:effectLst/>
              <a:latin typeface="Times New Roman" panose="02020603050405020304" pitchFamily="18" charset="0"/>
              <a:ea typeface="Times New Roman" panose="02020603050405020304" pitchFamily="18" charset="0"/>
            </a:endParaRPr>
          </a:p>
        </p:txBody>
      </p:sp>
      <p:sp>
        <p:nvSpPr>
          <p:cNvPr id="13" name="Rectangle 12"/>
          <p:cNvSpPr/>
          <p:nvPr/>
        </p:nvSpPr>
        <p:spPr>
          <a:xfrm>
            <a:off x="4160747" y="4012096"/>
            <a:ext cx="3413755" cy="461665"/>
          </a:xfrm>
          <a:prstGeom prst="rect">
            <a:avLst/>
          </a:prstGeom>
        </p:spPr>
        <p:txBody>
          <a:bodyPr wrap="none">
            <a:spAutoFit/>
          </a:bodyPr>
          <a:lstStyle/>
          <a:p>
            <a:pPr marL="30480" marR="30480" algn="just">
              <a:spcAft>
                <a:spcPts val="0"/>
              </a:spcAft>
            </a:pPr>
            <a:r>
              <a:rPr lang="en-US" sz="2400">
                <a:latin typeface="Times New Roman" panose="02020603050405020304" pitchFamily="18" charset="0"/>
                <a:ea typeface="Times New Roman" panose="02020603050405020304" pitchFamily="18" charset="0"/>
              </a:rPr>
              <a:t>b) (-12)</a:t>
            </a:r>
            <a:r>
              <a:rPr lang="en-US" sz="2400" baseline="30000">
                <a:latin typeface="Times New Roman" panose="02020603050405020304" pitchFamily="18" charset="0"/>
                <a:ea typeface="Times New Roman" panose="02020603050405020304" pitchFamily="18" charset="0"/>
              </a:rPr>
              <a:t>2</a:t>
            </a:r>
            <a:r>
              <a:rPr lang="en-US" sz="2400">
                <a:latin typeface="Times New Roman" panose="02020603050405020304" pitchFamily="18" charset="0"/>
                <a:ea typeface="Times New Roman" panose="02020603050405020304" pitchFamily="18" charset="0"/>
              </a:rPr>
              <a:t>.x = 56 + 10.13.x</a:t>
            </a:r>
            <a:endParaRPr lang="en-US" sz="2000">
              <a:effectLst/>
              <a:latin typeface="Times New Roman" panose="02020603050405020304" pitchFamily="18" charset="0"/>
              <a:ea typeface="Times New Roman" panose="02020603050405020304" pitchFamily="18" charset="0"/>
            </a:endParaRPr>
          </a:p>
        </p:txBody>
      </p:sp>
      <p:sp>
        <p:nvSpPr>
          <p:cNvPr id="17" name="Rectangle 16"/>
          <p:cNvSpPr/>
          <p:nvPr/>
        </p:nvSpPr>
        <p:spPr>
          <a:xfrm>
            <a:off x="4546675" y="1407306"/>
            <a:ext cx="4572000" cy="2677656"/>
          </a:xfrm>
          <a:prstGeom prst="rect">
            <a:avLst/>
          </a:prstGeom>
        </p:spPr>
        <p:txBody>
          <a:bodyPr>
            <a:spAutoFit/>
          </a:bodyPr>
          <a:lstStyle/>
          <a:p>
            <a:pPr marL="30480" marR="30480" algn="just">
              <a:spcAft>
                <a:spcPts val="0"/>
              </a:spcAft>
            </a:pPr>
            <a:r>
              <a:rPr lang="en-US" sz="2400">
                <a:latin typeface="Times New Roman" panose="02020603050405020304" pitchFamily="18" charset="0"/>
                <a:ea typeface="Times New Roman" panose="02020603050405020304" pitchFamily="18" charset="0"/>
              </a:rPr>
              <a:t>| x + 1| = 10 : 2</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|x + 1| = 5</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 Trường hợp 1: x + 1 = 5</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x = 5 – 1 hay x = 4</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 Trường hợp 2: x + 1 = -5</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x = - 5 - 1 hay x = -6</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Vậy x = 4 hoặc x = -6</a:t>
            </a:r>
            <a:endParaRPr lang="en-US" sz="2000">
              <a:effectLst/>
              <a:latin typeface="Times New Roman" panose="02020603050405020304" pitchFamily="18" charset="0"/>
              <a:ea typeface="Times New Roman" panose="02020603050405020304" pitchFamily="18" charset="0"/>
            </a:endParaRPr>
          </a:p>
        </p:txBody>
      </p:sp>
      <p:sp>
        <p:nvSpPr>
          <p:cNvPr id="19" name="Rectangle 18"/>
          <p:cNvSpPr/>
          <p:nvPr/>
        </p:nvSpPr>
        <p:spPr>
          <a:xfrm>
            <a:off x="4572000" y="4466666"/>
            <a:ext cx="4572000" cy="2308324"/>
          </a:xfrm>
          <a:prstGeom prst="rect">
            <a:avLst/>
          </a:prstGeom>
        </p:spPr>
        <p:txBody>
          <a:bodyPr>
            <a:spAutoFit/>
          </a:bodyPr>
          <a:lstStyle/>
          <a:p>
            <a:pPr marL="30480" marR="30480" algn="just">
              <a:spcAft>
                <a:spcPts val="0"/>
              </a:spcAft>
            </a:pPr>
            <a:r>
              <a:rPr lang="en-US" sz="2400">
                <a:latin typeface="Times New Roman" panose="02020603050405020304" pitchFamily="18" charset="0"/>
                <a:ea typeface="Times New Roman" panose="02020603050405020304" pitchFamily="18" charset="0"/>
              </a:rPr>
              <a:t>144.x = 56 + 130.x</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144x – 130 x = 56</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14x = 56</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x = 56: 14</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x = 4</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Vậy x = 4</a:t>
            </a:r>
            <a:endParaRPr lang="en-US" sz="200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49272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9">
                                            <p:txEl>
                                              <p:pRg st="0" end="0"/>
                                            </p:txEl>
                                          </p:spTgt>
                                        </p:tgtEl>
                                        <p:attrNameLst>
                                          <p:attrName>style.visibility</p:attrName>
                                        </p:attrNameLst>
                                      </p:cBhvr>
                                      <p:to>
                                        <p:strVal val="visible"/>
                                      </p:to>
                                    </p:set>
                                    <p:animEffect transition="in" filter="fade">
                                      <p:cBhvr>
                                        <p:cTn id="42" dur="500"/>
                                        <p:tgtEl>
                                          <p:spTgt spid="19">
                                            <p:txEl>
                                              <p:pRg st="0" end="0"/>
                                            </p:txEl>
                                          </p:spTgt>
                                        </p:tgtEl>
                                      </p:cBhvr>
                                    </p:animEffect>
                                  </p:childTnLst>
                                </p:cTn>
                              </p:par>
                              <p:par>
                                <p:cTn id="43" presetID="10" presetClass="entr" presetSubtype="0" fill="hold" nodeType="withEffect">
                                  <p:stCondLst>
                                    <p:cond delay="0"/>
                                  </p:stCondLst>
                                  <p:childTnLst>
                                    <p:set>
                                      <p:cBhvr>
                                        <p:cTn id="44" dur="1" fill="hold">
                                          <p:stCondLst>
                                            <p:cond delay="0"/>
                                          </p:stCondLst>
                                        </p:cTn>
                                        <p:tgtEl>
                                          <p:spTgt spid="19">
                                            <p:txEl>
                                              <p:pRg st="1" end="1"/>
                                            </p:txEl>
                                          </p:spTgt>
                                        </p:tgtEl>
                                        <p:attrNameLst>
                                          <p:attrName>style.visibility</p:attrName>
                                        </p:attrNameLst>
                                      </p:cBhvr>
                                      <p:to>
                                        <p:strVal val="visible"/>
                                      </p:to>
                                    </p:set>
                                    <p:animEffect transition="in" filter="fade">
                                      <p:cBhvr>
                                        <p:cTn id="45" dur="500"/>
                                        <p:tgtEl>
                                          <p:spTgt spid="19">
                                            <p:txEl>
                                              <p:pRg st="1" end="1"/>
                                            </p:txEl>
                                          </p:spTgt>
                                        </p:tgtEl>
                                      </p:cBhvr>
                                    </p:animEffect>
                                  </p:childTnLst>
                                </p:cTn>
                              </p:par>
                              <p:par>
                                <p:cTn id="46" presetID="10" presetClass="entr" presetSubtype="0" fill="hold" nodeType="withEffect">
                                  <p:stCondLst>
                                    <p:cond delay="0"/>
                                  </p:stCondLst>
                                  <p:childTnLst>
                                    <p:set>
                                      <p:cBhvr>
                                        <p:cTn id="47" dur="1" fill="hold">
                                          <p:stCondLst>
                                            <p:cond delay="0"/>
                                          </p:stCondLst>
                                        </p:cTn>
                                        <p:tgtEl>
                                          <p:spTgt spid="19">
                                            <p:txEl>
                                              <p:pRg st="2" end="2"/>
                                            </p:txEl>
                                          </p:spTgt>
                                        </p:tgtEl>
                                        <p:attrNameLst>
                                          <p:attrName>style.visibility</p:attrName>
                                        </p:attrNameLst>
                                      </p:cBhvr>
                                      <p:to>
                                        <p:strVal val="visible"/>
                                      </p:to>
                                    </p:set>
                                    <p:animEffect transition="in" filter="fade">
                                      <p:cBhvr>
                                        <p:cTn id="48" dur="500"/>
                                        <p:tgtEl>
                                          <p:spTgt spid="19">
                                            <p:txEl>
                                              <p:pRg st="2" end="2"/>
                                            </p:txEl>
                                          </p:spTgt>
                                        </p:tgtEl>
                                      </p:cBhvr>
                                    </p:animEffect>
                                  </p:childTnLst>
                                </p:cTn>
                              </p:par>
                              <p:par>
                                <p:cTn id="49" presetID="10" presetClass="entr" presetSubtype="0" fill="hold" nodeType="withEffect">
                                  <p:stCondLst>
                                    <p:cond delay="0"/>
                                  </p:stCondLst>
                                  <p:childTnLst>
                                    <p:set>
                                      <p:cBhvr>
                                        <p:cTn id="50" dur="1" fill="hold">
                                          <p:stCondLst>
                                            <p:cond delay="0"/>
                                          </p:stCondLst>
                                        </p:cTn>
                                        <p:tgtEl>
                                          <p:spTgt spid="19">
                                            <p:txEl>
                                              <p:pRg st="3" end="3"/>
                                            </p:txEl>
                                          </p:spTgt>
                                        </p:tgtEl>
                                        <p:attrNameLst>
                                          <p:attrName>style.visibility</p:attrName>
                                        </p:attrNameLst>
                                      </p:cBhvr>
                                      <p:to>
                                        <p:strVal val="visible"/>
                                      </p:to>
                                    </p:set>
                                    <p:animEffect transition="in" filter="fade">
                                      <p:cBhvr>
                                        <p:cTn id="51" dur="500"/>
                                        <p:tgtEl>
                                          <p:spTgt spid="19">
                                            <p:txEl>
                                              <p:pRg st="3" end="3"/>
                                            </p:txEl>
                                          </p:spTgt>
                                        </p:tgtEl>
                                      </p:cBhvr>
                                    </p:animEffect>
                                  </p:childTnLst>
                                </p:cTn>
                              </p:par>
                              <p:par>
                                <p:cTn id="52" presetID="10" presetClass="entr" presetSubtype="0" fill="hold" nodeType="withEffect">
                                  <p:stCondLst>
                                    <p:cond delay="0"/>
                                  </p:stCondLst>
                                  <p:childTnLst>
                                    <p:set>
                                      <p:cBhvr>
                                        <p:cTn id="53" dur="1" fill="hold">
                                          <p:stCondLst>
                                            <p:cond delay="0"/>
                                          </p:stCondLst>
                                        </p:cTn>
                                        <p:tgtEl>
                                          <p:spTgt spid="19">
                                            <p:txEl>
                                              <p:pRg st="4" end="4"/>
                                            </p:txEl>
                                          </p:spTgt>
                                        </p:tgtEl>
                                        <p:attrNameLst>
                                          <p:attrName>style.visibility</p:attrName>
                                        </p:attrNameLst>
                                      </p:cBhvr>
                                      <p:to>
                                        <p:strVal val="visible"/>
                                      </p:to>
                                    </p:set>
                                    <p:animEffect transition="in" filter="fade">
                                      <p:cBhvr>
                                        <p:cTn id="54" dur="500"/>
                                        <p:tgtEl>
                                          <p:spTgt spid="19">
                                            <p:txEl>
                                              <p:pRg st="4" end="4"/>
                                            </p:txEl>
                                          </p:spTgt>
                                        </p:tgtEl>
                                      </p:cBhvr>
                                    </p:animEffect>
                                  </p:childTnLst>
                                </p:cTn>
                              </p:par>
                              <p:par>
                                <p:cTn id="55" presetID="10" presetClass="entr" presetSubtype="0" fill="hold" nodeType="withEffect">
                                  <p:stCondLst>
                                    <p:cond delay="0"/>
                                  </p:stCondLst>
                                  <p:childTnLst>
                                    <p:set>
                                      <p:cBhvr>
                                        <p:cTn id="56" dur="1" fill="hold">
                                          <p:stCondLst>
                                            <p:cond delay="0"/>
                                          </p:stCondLst>
                                        </p:cTn>
                                        <p:tgtEl>
                                          <p:spTgt spid="19">
                                            <p:txEl>
                                              <p:pRg st="5" end="5"/>
                                            </p:txEl>
                                          </p:spTgt>
                                        </p:tgtEl>
                                        <p:attrNameLst>
                                          <p:attrName>style.visibility</p:attrName>
                                        </p:attrNameLst>
                                      </p:cBhvr>
                                      <p:to>
                                        <p:strVal val="visible"/>
                                      </p:to>
                                    </p:set>
                                    <p:animEffect transition="in" filter="fade">
                                      <p:cBhvr>
                                        <p:cTn id="57" dur="500"/>
                                        <p:tgtEl>
                                          <p:spTgt spid="19">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8" grpId="0"/>
      <p:bldP spid="9" grpId="0"/>
      <p:bldP spid="10" grpId="0"/>
      <p:bldP spid="12" grpId="0"/>
      <p:bldP spid="13"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682569" y="269668"/>
            <a:ext cx="3338735"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KIỂM TRA BÀI CŨ</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587829" y="943086"/>
            <a:ext cx="7772400" cy="985270"/>
          </a:xfrm>
          <a:prstGeom prst="rect">
            <a:avLst/>
          </a:prstGeom>
        </p:spPr>
        <p:txBody>
          <a:bodyPr wrap="square">
            <a:spAutoFit/>
          </a:bodyPr>
          <a:lstStyle/>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Nêu các tính chất của phép nhân số </a:t>
            </a:r>
            <a:r>
              <a:rPr lang="en-US" sz="2400">
                <a:latin typeface="Times New Roman" panose="02020603050405020304" pitchFamily="18" charset="0"/>
                <a:ea typeface="Times New Roman" panose="02020603050405020304" pitchFamily="18" charset="0"/>
                <a:cs typeface="Times New Roman" panose="02020603050405020304" pitchFamily="18" charset="0"/>
              </a:rPr>
              <a:t>nguyên</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Nếu a</a:t>
            </a:r>
            <a:r>
              <a:rPr lang="en-US" sz="2400" baseline="30000">
                <a:latin typeface="Times New Roman" panose="02020603050405020304" pitchFamily="18" charset="0"/>
                <a:ea typeface="Times New Roman" panose="02020603050405020304" pitchFamily="18" charset="0"/>
                <a:cs typeface="Times New Roman" panose="02020603050405020304" pitchFamily="18" charset="0"/>
              </a:rPr>
              <a:t>n</a:t>
            </a:r>
            <a:r>
              <a:rPr lang="en-US" sz="2400">
                <a:latin typeface="Times New Roman" panose="02020603050405020304" pitchFamily="18" charset="0"/>
                <a:ea typeface="Times New Roman" panose="02020603050405020304" pitchFamily="18" charset="0"/>
                <a:cs typeface="Times New Roman" panose="02020603050405020304" pitchFamily="18" charset="0"/>
              </a:rPr>
              <a:t> &gt; 0 với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a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 Z, có thể kết luận gì về số n? Ngược lại?</a:t>
            </a:r>
            <a:endParaRPr lang="en-US" sz="2400">
              <a:latin typeface="Times New Roman" panose="02020603050405020304" pitchFamily="18" charset="0"/>
              <a:ea typeface="DengXian"/>
              <a:cs typeface="Times New Roman" panose="02020603050405020304" pitchFamily="18" charset="0"/>
            </a:endParaRPr>
          </a:p>
        </p:txBody>
      </p:sp>
      <p:sp>
        <p:nvSpPr>
          <p:cNvPr id="7" name="Rectangle 6"/>
          <p:cNvSpPr/>
          <p:nvPr/>
        </p:nvSpPr>
        <p:spPr>
          <a:xfrm>
            <a:off x="587829" y="2210918"/>
            <a:ext cx="7955280" cy="4443781"/>
          </a:xfrm>
          <a:prstGeom prst="rect">
            <a:avLst/>
          </a:prstGeom>
        </p:spPr>
        <p:txBody>
          <a:bodyPr wrap="square">
            <a:spAutoFit/>
          </a:bodyPr>
          <a:lstStyle/>
          <a:p>
            <a:pPr algn="just">
              <a:lnSpc>
                <a:spcPct val="107000"/>
              </a:lnSpc>
              <a:spcAft>
                <a:spcPts val="800"/>
              </a:spcAft>
            </a:pPr>
            <a:r>
              <a:rPr lang="en-US" sz="2400" b="1" i="1">
                <a:latin typeface="Times New Roman" panose="02020603050405020304" pitchFamily="18" charset="0"/>
                <a:ea typeface="Times New Roman" panose="02020603050405020304" pitchFamily="18" charset="0"/>
                <a:cs typeface="Times New Roman" panose="02020603050405020304" pitchFamily="18" charset="0"/>
              </a:rPr>
              <a:t>1. Các tính chất cơ bản của phép nhân:</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a) Giao hoán:  a. b = b.a</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b) Kết hợp: a(b.c) = (ab)c = (ac)b</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c) Nhân với 1: a.1 = a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a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 Z</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d) Phân phối với phép cộng</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a( b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 c) = ab  </a:t>
            </a:r>
            <a:r>
              <a:rPr lang="en-US" sz="2400">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2400">
                <a:latin typeface="Times New Roman" panose="02020603050405020304" pitchFamily="18" charset="0"/>
                <a:ea typeface="Times New Roman" panose="02020603050405020304" pitchFamily="18" charset="0"/>
                <a:cs typeface="Times New Roman" panose="02020603050405020304" pitchFamily="18" charset="0"/>
              </a:rPr>
              <a:t> ac</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b="1" i="1">
                <a:latin typeface="Times New Roman" panose="02020603050405020304" pitchFamily="18" charset="0"/>
                <a:ea typeface="Times New Roman" panose="02020603050405020304" pitchFamily="18" charset="0"/>
                <a:cs typeface="Times New Roman" panose="02020603050405020304" pitchFamily="18" charset="0"/>
              </a:rPr>
              <a:t>2. Chú ý: </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Tích một số chẵn thừa số nguyên âm sẽ mang dấu “+”</a:t>
            </a:r>
            <a:endParaRPr lang="en-US" sz="2400">
              <a:latin typeface="Times New Roman" panose="02020603050405020304" pitchFamily="18" charset="0"/>
              <a:ea typeface="DengXian"/>
              <a:cs typeface="Times New Roman" panose="02020603050405020304" pitchFamily="18" charset="0"/>
            </a:endParaRPr>
          </a:p>
          <a:p>
            <a:r>
              <a:rPr lang="en-US" sz="2400">
                <a:latin typeface="Times New Roman" panose="02020603050405020304" pitchFamily="18" charset="0"/>
                <a:ea typeface="Times New Roman" panose="02020603050405020304" pitchFamily="18" charset="0"/>
              </a:rPr>
              <a:t>- Tích một số lẻ thừa số nguyên âm sẽ mang dấu “-”</a:t>
            </a:r>
            <a:endParaRPr lang="en-US" sz="2400"/>
          </a:p>
        </p:txBody>
      </p:sp>
    </p:spTree>
    <p:extLst>
      <p:ext uri="{BB962C8B-B14F-4D97-AF65-F5344CB8AC3E}">
        <p14:creationId xmlns:p14="http://schemas.microsoft.com/office/powerpoint/2010/main" val="32166649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09451" y="703082"/>
            <a:ext cx="7406640" cy="1200329"/>
          </a:xfrm>
          <a:prstGeom prst="rect">
            <a:avLst/>
          </a:prstGeom>
        </p:spPr>
        <p:txBody>
          <a:bodyPr wrap="square">
            <a:spAutoFit/>
          </a:bodyPr>
          <a:lstStyle/>
          <a:p>
            <a:pPr marL="30480" marR="30480" algn="just">
              <a:spcAft>
                <a:spcPts val="0"/>
              </a:spcAft>
            </a:pPr>
            <a:r>
              <a:rPr lang="en-US" sz="2400" b="1">
                <a:latin typeface="Times New Roman" panose="02020603050405020304" pitchFamily="18" charset="0"/>
                <a:ea typeface="Times New Roman" panose="02020603050405020304" pitchFamily="18" charset="0"/>
              </a:rPr>
              <a:t>Bài 13.2 trang 92 SBT: </a:t>
            </a:r>
            <a:r>
              <a:rPr lang="en-US" sz="2400">
                <a:latin typeface="Times New Roman" panose="02020603050405020304" pitchFamily="18" charset="0"/>
                <a:ea typeface="Times New Roman" panose="02020603050405020304" pitchFamily="18" charset="0"/>
              </a:rPr>
              <a:t>Tìm các số nguyên x thoả mãn:</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a) (x + 4) </a:t>
            </a:r>
            <a:r>
              <a:rPr lang="en-US" sz="2400">
                <a:latin typeface="Cambria Math" panose="02040503050406030204" pitchFamily="18" charset="0"/>
                <a:ea typeface="Times New Roman" panose="02020603050405020304" pitchFamily="18" charset="0"/>
                <a:cs typeface="Cambria Math" panose="02040503050406030204" pitchFamily="18" charset="0"/>
              </a:rPr>
              <a:t>⋮</a:t>
            </a:r>
            <a:r>
              <a:rPr lang="en-US" sz="2400">
                <a:latin typeface="Times New Roman" panose="02020603050405020304" pitchFamily="18" charset="0"/>
                <a:ea typeface="Times New Roman" panose="02020603050405020304" pitchFamily="18" charset="0"/>
              </a:rPr>
              <a:t> (x + 1);</a:t>
            </a:r>
            <a:endParaRPr lang="en-US" sz="2000" smtClean="0">
              <a:effectLst/>
              <a:latin typeface="Times New Roman" panose="02020603050405020304" pitchFamily="18" charset="0"/>
              <a:ea typeface="Times New Roman" panose="02020603050405020304" pitchFamily="18" charset="0"/>
            </a:endParaRPr>
          </a:p>
          <a:p>
            <a:pPr marL="30480" marR="30480" algn="just">
              <a:spcAft>
                <a:spcPts val="0"/>
              </a:spcAft>
            </a:pPr>
            <a:r>
              <a:rPr lang="en-US" sz="2400">
                <a:latin typeface="Times New Roman" panose="02020603050405020304" pitchFamily="18" charset="0"/>
                <a:ea typeface="Times New Roman" panose="02020603050405020304" pitchFamily="18" charset="0"/>
              </a:rPr>
              <a:t>b) (4x + 3) </a:t>
            </a:r>
            <a:r>
              <a:rPr lang="en-US" sz="2400">
                <a:latin typeface="Cambria Math" panose="02040503050406030204" pitchFamily="18" charset="0"/>
                <a:ea typeface="Times New Roman" panose="02020603050405020304" pitchFamily="18" charset="0"/>
                <a:cs typeface="Cambria Math" panose="02040503050406030204" pitchFamily="18" charset="0"/>
              </a:rPr>
              <a:t>⋮</a:t>
            </a:r>
            <a:r>
              <a:rPr lang="en-US" sz="2400">
                <a:latin typeface="Times New Roman" panose="02020603050405020304" pitchFamily="18" charset="0"/>
                <a:ea typeface="Times New Roman" panose="02020603050405020304" pitchFamily="18" charset="0"/>
              </a:rPr>
              <a:t> (x - 2).</a:t>
            </a:r>
            <a:endParaRPr lang="en-US" sz="2000">
              <a:effectLst/>
              <a:latin typeface="Times New Roman" panose="02020603050405020304" pitchFamily="18" charset="0"/>
              <a:ea typeface="Times New Roman" panose="02020603050405020304" pitchFamily="18" charset="0"/>
            </a:endParaRPr>
          </a:p>
        </p:txBody>
      </p:sp>
      <p:pic>
        <p:nvPicPr>
          <p:cNvPr id="8" name="Picture 7"/>
          <p:cNvPicPr>
            <a:picLocks noChangeAspect="1"/>
          </p:cNvPicPr>
          <p:nvPr/>
        </p:nvPicPr>
        <p:blipFill>
          <a:blip r:embed="rId2"/>
          <a:stretch>
            <a:fillRect/>
          </a:stretch>
        </p:blipFill>
        <p:spPr>
          <a:xfrm>
            <a:off x="616539" y="1903411"/>
            <a:ext cx="4410075" cy="1676400"/>
          </a:xfrm>
          <a:prstGeom prst="rect">
            <a:avLst/>
          </a:prstGeom>
        </p:spPr>
      </p:pic>
      <p:pic>
        <p:nvPicPr>
          <p:cNvPr id="10" name="Picture 9" descr="Giải sách bài tập Toán 6 | Giải bài tập Sách bài tập Toán 6"/>
          <p:cNvPicPr/>
          <p:nvPr/>
        </p:nvPicPr>
        <p:blipFill>
          <a:blip r:embed="rId3">
            <a:extLst>
              <a:ext uri="{28A0092B-C50C-407E-A947-70E740481C1C}">
                <a14:useLocalDpi xmlns:a14="http://schemas.microsoft.com/office/drawing/2010/main" val="0"/>
              </a:ext>
            </a:extLst>
          </a:blip>
          <a:srcRect/>
          <a:stretch>
            <a:fillRect/>
          </a:stretch>
        </p:blipFill>
        <p:spPr bwMode="auto">
          <a:xfrm>
            <a:off x="616539" y="3618134"/>
            <a:ext cx="7142798" cy="1554889"/>
          </a:xfrm>
          <a:prstGeom prst="rect">
            <a:avLst/>
          </a:prstGeom>
          <a:noFill/>
          <a:ln>
            <a:noFill/>
          </a:ln>
        </p:spPr>
      </p:pic>
      <mc:AlternateContent xmlns:mc="http://schemas.openxmlformats.org/markup-compatibility/2006">
        <mc:Choice xmlns:a14="http://schemas.microsoft.com/office/drawing/2010/main" Requires="a14">
          <p:sp>
            <p:nvSpPr>
              <p:cNvPr id="9" name="TextBox 8"/>
              <p:cNvSpPr txBox="1"/>
              <p:nvPr/>
            </p:nvSpPr>
            <p:spPr>
              <a:xfrm>
                <a:off x="888274" y="5211346"/>
                <a:ext cx="2940741" cy="461665"/>
              </a:xfrm>
              <a:prstGeom prst="rect">
                <a:avLst/>
              </a:prstGeom>
              <a:noFill/>
            </p:spPr>
            <p:txBody>
              <a:bodyPr wrap="none" rtlCol="0">
                <a:spAutoFit/>
              </a:bodyPr>
              <a:lstStyle/>
              <a:p>
                <a:r>
                  <a:rPr lang="en-US" sz="2400" smtClean="0">
                    <a:latin typeface="Times New Roman" panose="02020603050405020304" pitchFamily="18" charset="0"/>
                    <a:cs typeface="Times New Roman" panose="02020603050405020304" pitchFamily="18" charset="0"/>
                  </a:rPr>
                  <a:t>Vậy: x </a:t>
                </a:r>
                <a14:m>
                  <m:oMath xmlns:m="http://schemas.openxmlformats.org/officeDocument/2006/math">
                    <m:r>
                      <a:rPr lang="en-US" sz="2400" i="1" smtClean="0">
                        <a:latin typeface="Cambria Math" panose="02040503050406030204" pitchFamily="18" charset="0"/>
                        <a:ea typeface="Cambria Math" panose="02040503050406030204" pitchFamily="18" charset="0"/>
                      </a:rPr>
                      <m:t>∈</m:t>
                    </m:r>
                    <m:r>
                      <a:rPr lang="en-US" sz="2400" b="0" i="0" smtClean="0">
                        <a:latin typeface="Cambria Math" panose="02040503050406030204" pitchFamily="18" charset="0"/>
                        <a:ea typeface="Cambria Math" panose="02040503050406030204" pitchFamily="18" charset="0"/>
                      </a:rPr>
                      <m:t>{</m:t>
                    </m:r>
                    <m:r>
                      <m:rPr>
                        <m:nor/>
                      </m:rPr>
                      <a:rPr lang="en-US" sz="2400" smtClean="0">
                        <a:latin typeface="Times New Roman" panose="02020603050405020304" pitchFamily="18" charset="0"/>
                        <a:ea typeface="DengXian"/>
                        <a:cs typeface="Times New Roman" panose="02020603050405020304" pitchFamily="18" charset="0"/>
                      </a:rPr>
                      <m:t>-4; -2; 0; 2</m:t>
                    </m:r>
                    <m:r>
                      <m:rPr>
                        <m:nor/>
                      </m:rPr>
                      <a:rPr lang="en-US" sz="2400" b="0" i="0" smtClean="0">
                        <a:latin typeface="Times New Roman" panose="02020603050405020304" pitchFamily="18" charset="0"/>
                        <a:ea typeface="DengXian"/>
                        <a:cs typeface="Times New Roman" panose="02020603050405020304" pitchFamily="18" charset="0"/>
                      </a:rPr>
                      <m:t>}</m:t>
                    </m:r>
                  </m:oMath>
                </a14:m>
                <a:endParaRPr lang="en-US" sz="2400">
                  <a:latin typeface="Times New Roman" panose="02020603050405020304" pitchFamily="18" charset="0"/>
                  <a:cs typeface="Times New Roman" panose="02020603050405020304" pitchFamily="18" charset="0"/>
                </a:endParaRPr>
              </a:p>
            </p:txBody>
          </p:sp>
        </mc:Choice>
        <mc:Fallback>
          <p:sp>
            <p:nvSpPr>
              <p:cNvPr id="9" name="TextBox 8"/>
              <p:cNvSpPr txBox="1">
                <a:spLocks noRot="1" noChangeAspect="1" noMove="1" noResize="1" noEditPoints="1" noAdjustHandles="1" noChangeArrowheads="1" noChangeShapeType="1" noTextEdit="1"/>
              </p:cNvSpPr>
              <p:nvPr/>
            </p:nvSpPr>
            <p:spPr>
              <a:xfrm>
                <a:off x="888274" y="5211346"/>
                <a:ext cx="2940741" cy="461665"/>
              </a:xfrm>
              <a:prstGeom prst="rect">
                <a:avLst/>
              </a:prstGeom>
              <a:blipFill>
                <a:blip r:embed="rId4"/>
                <a:stretch>
                  <a:fillRect l="-3320" t="-10526" r="-830" b="-28947"/>
                </a:stretch>
              </a:blipFill>
            </p:spPr>
            <p:txBody>
              <a:bodyPr/>
              <a:lstStyle/>
              <a:p>
                <a:r>
                  <a:rPr lang="en-US">
                    <a:noFill/>
                  </a:rPr>
                  <a:t> </a:t>
                </a:r>
              </a:p>
            </p:txBody>
          </p:sp>
        </mc:Fallback>
      </mc:AlternateContent>
    </p:spTree>
    <p:extLst>
      <p:ext uri="{BB962C8B-B14F-4D97-AF65-F5344CB8AC3E}">
        <p14:creationId xmlns:p14="http://schemas.microsoft.com/office/powerpoint/2010/main" val="16965422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580889" y="890315"/>
            <a:ext cx="4429125" cy="1628775"/>
          </a:xfrm>
          <a:prstGeom prst="rect">
            <a:avLst/>
          </a:prstGeom>
        </p:spPr>
      </p:pic>
      <p:pic>
        <p:nvPicPr>
          <p:cNvPr id="4" name="Picture 3" descr="Giải sách bài tập Toán 6 | Giải bài tập Sách bài tập Toán 6"/>
          <p:cNvPicPr/>
          <p:nvPr/>
        </p:nvPicPr>
        <p:blipFill>
          <a:blip r:embed="rId3">
            <a:extLst>
              <a:ext uri="{28A0092B-C50C-407E-A947-70E740481C1C}">
                <a14:useLocalDpi xmlns:a14="http://schemas.microsoft.com/office/drawing/2010/main" val="0"/>
              </a:ext>
            </a:extLst>
          </a:blip>
          <a:srcRect/>
          <a:stretch>
            <a:fillRect/>
          </a:stretch>
        </p:blipFill>
        <p:spPr bwMode="auto">
          <a:xfrm>
            <a:off x="489276" y="2519090"/>
            <a:ext cx="4972504" cy="1403577"/>
          </a:xfrm>
          <a:prstGeom prst="rect">
            <a:avLst/>
          </a:prstGeom>
          <a:noFill/>
          <a:ln>
            <a:noFill/>
          </a:ln>
        </p:spPr>
      </p:pic>
      <p:sp>
        <p:nvSpPr>
          <p:cNvPr id="6" name="Rectangle 5"/>
          <p:cNvSpPr/>
          <p:nvPr/>
        </p:nvSpPr>
        <p:spPr>
          <a:xfrm>
            <a:off x="489276" y="4147865"/>
            <a:ext cx="7315200" cy="461665"/>
          </a:xfrm>
          <a:prstGeom prst="rect">
            <a:avLst/>
          </a:prstGeom>
        </p:spPr>
        <p:txBody>
          <a:bodyPr wrap="square">
            <a:spAutoFit/>
          </a:bodyPr>
          <a:lstStyle/>
          <a:p>
            <a:r>
              <a:rPr lang="en-US" sz="2400">
                <a:latin typeface="Times New Roman" panose="02020603050405020304" pitchFamily="18" charset="0"/>
                <a:ea typeface="DengXian"/>
              </a:rPr>
              <a:t>Vậy các số nguyên x thỏa mãn là: x </a:t>
            </a:r>
            <a:r>
              <a:rPr lang="en-US" sz="2400">
                <a:latin typeface="Cambria Math" panose="02040503050406030204" pitchFamily="18" charset="0"/>
                <a:ea typeface="DengXian"/>
                <a:cs typeface="Cambria Math" panose="02040503050406030204" pitchFamily="18" charset="0"/>
              </a:rPr>
              <a:t>∈</a:t>
            </a:r>
            <a:r>
              <a:rPr lang="en-US" sz="2400">
                <a:latin typeface="Times New Roman" panose="02020603050405020304" pitchFamily="18" charset="0"/>
                <a:ea typeface="DengXian"/>
              </a:rPr>
              <a:t> { 1; 3; - 9; 13}</a:t>
            </a:r>
            <a:endParaRPr lang="en-US" sz="2400"/>
          </a:p>
        </p:txBody>
      </p:sp>
    </p:spTree>
    <p:extLst>
      <p:ext uri="{BB962C8B-B14F-4D97-AF65-F5344CB8AC3E}">
        <p14:creationId xmlns:p14="http://schemas.microsoft.com/office/powerpoint/2010/main" val="1715976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09022" y="2960332"/>
            <a:ext cx="5699830" cy="522259"/>
          </a:xfrm>
          <a:prstGeom prst="rect">
            <a:avLst/>
          </a:prstGeom>
        </p:spPr>
        <p:txBody>
          <a:bodyPr wrap="none">
            <a:spAutoFit/>
          </a:bodyPr>
          <a:lstStyle/>
          <a:p>
            <a:pPr algn="ctr">
              <a:lnSpc>
                <a:spcPct val="107000"/>
              </a:lnSpc>
              <a:spcAft>
                <a:spcPts val="600"/>
              </a:spcAft>
            </a:pPr>
            <a:r>
              <a:rPr lang="fr-FR" sz="2800" b="1">
                <a:latin typeface="Times New Roman" panose="02020603050405020304" pitchFamily="18" charset="0"/>
                <a:ea typeface="DengXian"/>
                <a:cs typeface="Times New Roman" panose="02020603050405020304" pitchFamily="18" charset="0"/>
              </a:rPr>
              <a:t>TIẾT 69: ÔN TẬP VỀ SỐ ĐO GÓC</a:t>
            </a:r>
            <a:endParaRPr lang="en-US" sz="28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420421548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0832" y="109248"/>
            <a:ext cx="3338735"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KIỂM TRA BÀI CŨ</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434832" y="918506"/>
            <a:ext cx="7063248" cy="1483035"/>
          </a:xfrm>
          <a:prstGeom prst="rect">
            <a:avLst/>
          </a:prstGeom>
        </p:spPr>
        <p:txBody>
          <a:bodyPr wrap="square">
            <a:spAutoFit/>
          </a:bodyPr>
          <a:lstStyle/>
          <a:p>
            <a:pPr>
              <a:lnSpc>
                <a:spcPct val="107000"/>
              </a:lnSpc>
              <a:spcAft>
                <a:spcPts val="800"/>
              </a:spcAft>
            </a:pPr>
            <a:r>
              <a:rPr lang="nl-NL" sz="2400">
                <a:latin typeface="Times New Roman" panose="02020603050405020304" pitchFamily="18" charset="0"/>
                <a:ea typeface="DengXian"/>
                <a:cs typeface="Times New Roman" panose="02020603050405020304" pitchFamily="18" charset="0"/>
              </a:rPr>
              <a:t>-Góc là gì?</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nl-NL" sz="2400">
                <a:latin typeface="Times New Roman" panose="02020603050405020304" pitchFamily="18" charset="0"/>
                <a:ea typeface="DengXian"/>
                <a:cs typeface="Times New Roman" panose="02020603050405020304" pitchFamily="18" charset="0"/>
              </a:rPr>
              <a:t>-Nêu tính chất của số đo góc</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nl-NL" sz="2400">
                <a:latin typeface="Times New Roman" panose="02020603050405020304" pitchFamily="18" charset="0"/>
                <a:ea typeface="DengXian"/>
                <a:cs typeface="Times New Roman" panose="02020603050405020304" pitchFamily="18" charset="0"/>
              </a:rPr>
              <a:t>-Thế nào là góc bẹt, góc vuông, góc nhon, góc tù?</a:t>
            </a:r>
            <a:endParaRPr lang="en-US" sz="24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06688653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5" name="Rectangle 4"/>
          <p:cNvSpPr/>
          <p:nvPr/>
        </p:nvSpPr>
        <p:spPr>
          <a:xfrm>
            <a:off x="326572" y="703082"/>
            <a:ext cx="8438606" cy="882678"/>
          </a:xfrm>
          <a:prstGeom prst="rect">
            <a:avLst/>
          </a:prstGeom>
        </p:spPr>
        <p:txBody>
          <a:bodyPr wrap="square">
            <a:spAutoFit/>
          </a:bodyPr>
          <a:lstStyle/>
          <a:p>
            <a:pPr>
              <a:lnSpc>
                <a:spcPct val="107000"/>
              </a:lnSpc>
              <a:spcAft>
                <a:spcPts val="0"/>
              </a:spcAft>
            </a:pPr>
            <a:r>
              <a:rPr lang="nl-NL" sz="2400" b="1">
                <a:latin typeface="Times New Roman" panose="02020603050405020304" pitchFamily="18" charset="0"/>
                <a:ea typeface="Calibri" panose="020F0502020204030204" pitchFamily="34" charset="0"/>
                <a:cs typeface="Times New Roman" panose="02020603050405020304" pitchFamily="18" charset="0"/>
              </a:rPr>
              <a:t>Bài tập 1:</a:t>
            </a:r>
            <a:r>
              <a:rPr lang="nl-NL" sz="2400">
                <a:latin typeface="Times New Roman" panose="02020603050405020304" pitchFamily="18" charset="0"/>
                <a:ea typeface="Calibri" panose="020F0502020204030204" pitchFamily="34" charset="0"/>
                <a:cs typeface="Times New Roman" panose="02020603050405020304" pitchFamily="18" charset="0"/>
              </a:rPr>
              <a:t>  Đo và ghi kết quả các góc: ABD, BDC, AOB và COD trên hình vuông bên</a:t>
            </a:r>
            <a:endParaRPr lang="en-US" sz="2400">
              <a:latin typeface="Times New Roman" panose="02020603050405020304" pitchFamily="18" charset="0"/>
              <a:ea typeface="DengXian"/>
              <a:cs typeface="Times New Roman" panose="02020603050405020304" pitchFamily="18" charset="0"/>
            </a:endParaRPr>
          </a:p>
        </p:txBody>
      </p:sp>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5293223" y="1226302"/>
            <a:ext cx="2936377" cy="3093176"/>
          </a:xfrm>
          <a:prstGeom prst="rect">
            <a:avLst/>
          </a:prstGeom>
          <a:noFill/>
          <a:ln>
            <a:noFill/>
          </a:ln>
        </p:spPr>
      </p:pic>
      <p:graphicFrame>
        <p:nvGraphicFramePr>
          <p:cNvPr id="8" name="Object 7"/>
          <p:cNvGraphicFramePr>
            <a:graphicFrameLocks noChangeAspect="1"/>
          </p:cNvGraphicFramePr>
          <p:nvPr>
            <p:extLst>
              <p:ext uri="{D42A27DB-BD31-4B8C-83A1-F6EECF244321}">
                <p14:modId xmlns:p14="http://schemas.microsoft.com/office/powerpoint/2010/main" val="4177355932"/>
              </p:ext>
            </p:extLst>
          </p:nvPr>
        </p:nvGraphicFramePr>
        <p:xfrm>
          <a:off x="627017" y="2074765"/>
          <a:ext cx="3554832" cy="688032"/>
        </p:xfrm>
        <a:graphic>
          <a:graphicData uri="http://schemas.openxmlformats.org/presentationml/2006/ole">
            <mc:AlternateContent xmlns:mc="http://schemas.openxmlformats.org/markup-compatibility/2006">
              <mc:Choice xmlns:v="urn:schemas-microsoft-com:vml" Requires="v">
                <p:oleObj spid="_x0000_s14343" name="Equation" r:id="rId4" imgW="1181100" imgH="228600" progId="Equation.DSMT4">
                  <p:embed/>
                </p:oleObj>
              </mc:Choice>
              <mc:Fallback>
                <p:oleObj name="Equation" r:id="rId4" imgW="1181100" imgH="228600" progId="Equation.DSMT4">
                  <p:embed/>
                  <p:pic>
                    <p:nvPicPr>
                      <p:cNvPr id="0"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7017" y="2074765"/>
                        <a:ext cx="3554832" cy="688032"/>
                      </a:xfrm>
                      <a:prstGeom prst="rect">
                        <a:avLst/>
                      </a:prstGeom>
                      <a:noFill/>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589444926"/>
              </p:ext>
            </p:extLst>
          </p:nvPr>
        </p:nvGraphicFramePr>
        <p:xfrm>
          <a:off x="627017" y="2762797"/>
          <a:ext cx="3583500" cy="688032"/>
        </p:xfrm>
        <a:graphic>
          <a:graphicData uri="http://schemas.openxmlformats.org/presentationml/2006/ole">
            <mc:AlternateContent xmlns:mc="http://schemas.openxmlformats.org/markup-compatibility/2006">
              <mc:Choice xmlns:v="urn:schemas-microsoft-com:vml" Requires="v">
                <p:oleObj spid="_x0000_s14344" name="Equation" r:id="rId6" imgW="1193800" imgH="228600" progId="Equation.DSMT4">
                  <p:embed/>
                </p:oleObj>
              </mc:Choice>
              <mc:Fallback>
                <p:oleObj name="Equation" r:id="rId6" imgW="1193800" imgH="228600" progId="Equation.DSMT4">
                  <p:embed/>
                  <p:pic>
                    <p:nvPicPr>
                      <p:cNvPr id="0" name="Object 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7017" y="2762797"/>
                        <a:ext cx="3583500" cy="688032"/>
                      </a:xfrm>
                      <a:prstGeom prst="rect">
                        <a:avLst/>
                      </a:prstGeom>
                      <a:noFill/>
                    </p:spPr>
                  </p:pic>
                </p:oleObj>
              </mc:Fallback>
            </mc:AlternateContent>
          </a:graphicData>
        </a:graphic>
      </p:graphicFrame>
      <p:sp>
        <p:nvSpPr>
          <p:cNvPr id="10" name="Rectangle 3"/>
          <p:cNvSpPr>
            <a:spLocks noChangeArrowheads="1"/>
          </p:cNvSpPr>
          <p:nvPr/>
        </p:nvSpPr>
        <p:spPr bwMode="auto">
          <a:xfrm>
            <a:off x="627017" y="2884659"/>
            <a:ext cx="184731"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sz="2400"/>
          </a:p>
        </p:txBody>
      </p:sp>
      <p:sp>
        <p:nvSpPr>
          <p:cNvPr id="11" name="Rectangle 4"/>
          <p:cNvSpPr>
            <a:spLocks noChangeArrowheads="1"/>
          </p:cNvSpPr>
          <p:nvPr/>
        </p:nvSpPr>
        <p:spPr bwMode="auto">
          <a:xfrm>
            <a:off x="627017" y="3388025"/>
            <a:ext cx="37702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b="0" i="0" u="none" strike="noStrike" cap="none" normalizeH="0" baseline="0" smtClean="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a:t>
            </a:r>
            <a:endParaRPr kumimoji="0" lang="nl-NL" altLang="en-US" sz="24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016288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57199" y="856397"/>
            <a:ext cx="7158446" cy="2068195"/>
          </a:xfrm>
          <a:prstGeom prst="rect">
            <a:avLst/>
          </a:prstGeom>
        </p:spPr>
        <p:txBody>
          <a:bodyPr wrap="square">
            <a:spAutoFit/>
          </a:bodyPr>
          <a:lstStyle/>
          <a:p>
            <a:pPr>
              <a:lnSpc>
                <a:spcPct val="107000"/>
              </a:lnSpc>
              <a:spcAft>
                <a:spcPts val="0"/>
              </a:spcAft>
            </a:pPr>
            <a:r>
              <a:rPr lang="nl-NL" sz="2400" b="1">
                <a:latin typeface="Times New Roman" panose="02020603050405020304" pitchFamily="18" charset="0"/>
                <a:ea typeface="Calibri" panose="020F0502020204030204" pitchFamily="34" charset="0"/>
                <a:cs typeface="Times New Roman" panose="02020603050405020304" pitchFamily="18" charset="0"/>
              </a:rPr>
              <a:t>Bài tập 2:</a:t>
            </a:r>
            <a:r>
              <a:rPr lang="nl-NL" sz="2400">
                <a:latin typeface="Times New Roman" panose="02020603050405020304" pitchFamily="18" charset="0"/>
                <a:ea typeface="Calibri" panose="020F0502020204030204" pitchFamily="34" charset="0"/>
                <a:cs typeface="Times New Roman" panose="02020603050405020304" pitchFamily="18" charset="0"/>
              </a:rPr>
              <a:t> Trong các câu sau, câu nào đúng, câu nào sai:</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0"/>
              </a:spcAft>
            </a:pPr>
            <a:r>
              <a:rPr lang="nl-NL" sz="2400">
                <a:latin typeface="Times New Roman" panose="02020603050405020304" pitchFamily="18" charset="0"/>
                <a:ea typeface="Calibri" panose="020F0502020204030204" pitchFamily="34" charset="0"/>
                <a:cs typeface="Times New Roman" panose="02020603050405020304" pitchFamily="18" charset="0"/>
              </a:rPr>
              <a:t>a/ Góc nhỏ hơn góc vuông là góc </a:t>
            </a:r>
            <a:r>
              <a:rPr lang="nl-NL" sz="2400">
                <a:latin typeface="Times New Roman" panose="02020603050405020304" pitchFamily="18" charset="0"/>
                <a:ea typeface="Calibri" panose="020F0502020204030204" pitchFamily="34" charset="0"/>
                <a:cs typeface="Times New Roman" panose="02020603050405020304" pitchFamily="18" charset="0"/>
              </a:rPr>
              <a:t>nhọn </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0"/>
              </a:spcAft>
            </a:pPr>
            <a:r>
              <a:rPr lang="nl-NL" sz="2400">
                <a:latin typeface="Times New Roman" panose="02020603050405020304" pitchFamily="18" charset="0"/>
                <a:ea typeface="Calibri" panose="020F0502020204030204" pitchFamily="34" charset="0"/>
                <a:cs typeface="Times New Roman" panose="02020603050405020304" pitchFamily="18" charset="0"/>
              </a:rPr>
              <a:t>b/ Góc bẹt có số đo </a:t>
            </a:r>
            <a:r>
              <a:rPr lang="nl-NL" sz="2400">
                <a:latin typeface="Times New Roman" panose="02020603050405020304" pitchFamily="18" charset="0"/>
                <a:ea typeface="Calibri" panose="020F0502020204030204" pitchFamily="34" charset="0"/>
                <a:cs typeface="Times New Roman" panose="02020603050405020304" pitchFamily="18" charset="0"/>
              </a:rPr>
              <a:t>90</a:t>
            </a:r>
            <a:r>
              <a:rPr lang="nl-NL" sz="2400" baseline="30000">
                <a:latin typeface="Times New Roman" panose="02020603050405020304" pitchFamily="18" charset="0"/>
                <a:ea typeface="Calibri" panose="020F0502020204030204" pitchFamily="34" charset="0"/>
                <a:cs typeface="Times New Roman" panose="02020603050405020304" pitchFamily="18" charset="0"/>
              </a:rPr>
              <a:t>o</a:t>
            </a:r>
            <a:r>
              <a:rPr lang="nl-NL" sz="2400">
                <a:latin typeface="Times New Roman" panose="02020603050405020304" pitchFamily="18" charset="0"/>
                <a:ea typeface="Calibri" panose="020F0502020204030204" pitchFamily="34" charset="0"/>
                <a:cs typeface="Times New Roman" panose="02020603050405020304" pitchFamily="18" charset="0"/>
              </a:rPr>
              <a:t> </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0"/>
              </a:spcAft>
            </a:pPr>
            <a:r>
              <a:rPr lang="nl-NL" sz="2400">
                <a:latin typeface="Times New Roman" panose="02020603050405020304" pitchFamily="18" charset="0"/>
                <a:ea typeface="Calibri" panose="020F0502020204030204" pitchFamily="34" charset="0"/>
                <a:cs typeface="Times New Roman" panose="02020603050405020304" pitchFamily="18" charset="0"/>
              </a:rPr>
              <a:t>c/ Góc có số đo 120</a:t>
            </a:r>
            <a:r>
              <a:rPr lang="nl-NL" sz="2400" baseline="30000">
                <a:latin typeface="Times New Roman" panose="02020603050405020304" pitchFamily="18" charset="0"/>
                <a:ea typeface="Calibri" panose="020F0502020204030204" pitchFamily="34" charset="0"/>
                <a:cs typeface="Times New Roman" panose="02020603050405020304" pitchFamily="18" charset="0"/>
              </a:rPr>
              <a:t>o </a:t>
            </a:r>
            <a:r>
              <a:rPr lang="nl-NL" sz="2400">
                <a:latin typeface="Times New Roman" panose="02020603050405020304" pitchFamily="18" charset="0"/>
                <a:ea typeface="Calibri" panose="020F0502020204030204" pitchFamily="34" charset="0"/>
                <a:cs typeface="Times New Roman" panose="02020603050405020304" pitchFamily="18" charset="0"/>
              </a:rPr>
              <a:t>là góc </a:t>
            </a:r>
            <a:r>
              <a:rPr lang="nl-NL" sz="2400">
                <a:latin typeface="Times New Roman" panose="02020603050405020304" pitchFamily="18" charset="0"/>
                <a:ea typeface="Calibri" panose="020F0502020204030204" pitchFamily="34" charset="0"/>
                <a:cs typeface="Times New Roman" panose="02020603050405020304" pitchFamily="18" charset="0"/>
              </a:rPr>
              <a:t>tù </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0"/>
              </a:spcAft>
            </a:pPr>
            <a:r>
              <a:rPr lang="nl-NL" sz="2400">
                <a:latin typeface="Times New Roman" panose="02020603050405020304" pitchFamily="18" charset="0"/>
                <a:ea typeface="Calibri" panose="020F0502020204030204" pitchFamily="34" charset="0"/>
                <a:cs typeface="Times New Roman" panose="02020603050405020304" pitchFamily="18" charset="0"/>
              </a:rPr>
              <a:t>d/ Góc có số đo 45</a:t>
            </a:r>
            <a:r>
              <a:rPr lang="nl-NL" sz="2400" baseline="30000">
                <a:latin typeface="Times New Roman" panose="02020603050405020304" pitchFamily="18" charset="0"/>
                <a:ea typeface="Calibri" panose="020F0502020204030204" pitchFamily="34" charset="0"/>
                <a:cs typeface="Times New Roman" panose="02020603050405020304" pitchFamily="18" charset="0"/>
              </a:rPr>
              <a:t>o</a:t>
            </a:r>
            <a:r>
              <a:rPr lang="nl-NL" sz="2400">
                <a:latin typeface="Times New Roman" panose="02020603050405020304" pitchFamily="18" charset="0"/>
                <a:ea typeface="Calibri" panose="020F0502020204030204" pitchFamily="34" charset="0"/>
                <a:cs typeface="Times New Roman" panose="02020603050405020304" pitchFamily="18" charset="0"/>
              </a:rPr>
              <a:t> là góc </a:t>
            </a:r>
            <a:r>
              <a:rPr lang="nl-NL" sz="2400">
                <a:latin typeface="Times New Roman" panose="02020603050405020304" pitchFamily="18" charset="0"/>
                <a:ea typeface="Calibri" panose="020F0502020204030204" pitchFamily="34" charset="0"/>
                <a:cs typeface="Times New Roman" panose="02020603050405020304" pitchFamily="18" charset="0"/>
              </a:rPr>
              <a:t>vuông </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457199" y="3238735"/>
            <a:ext cx="6988629" cy="1277850"/>
          </a:xfrm>
          <a:prstGeom prst="rect">
            <a:avLst/>
          </a:prstGeom>
        </p:spPr>
        <p:txBody>
          <a:bodyPr wrap="square">
            <a:spAutoFit/>
          </a:bodyPr>
          <a:lstStyle/>
          <a:p>
            <a:pPr>
              <a:lnSpc>
                <a:spcPct val="107000"/>
              </a:lnSpc>
              <a:spcAft>
                <a:spcPts val="0"/>
              </a:spcAft>
            </a:pPr>
            <a:r>
              <a:rPr lang="nl-NL" sz="2400" b="1">
                <a:latin typeface="Times New Roman" panose="02020603050405020304" pitchFamily="18" charset="0"/>
                <a:ea typeface="Calibri" panose="020F0502020204030204" pitchFamily="34" charset="0"/>
                <a:cs typeface="Times New Roman" panose="02020603050405020304" pitchFamily="18" charset="0"/>
              </a:rPr>
              <a:t>Bài tập 3: </a:t>
            </a:r>
            <a:r>
              <a:rPr lang="nl-NL" sz="2400">
                <a:latin typeface="Times New Roman" panose="02020603050405020304" pitchFamily="18" charset="0"/>
                <a:ea typeface="Calibri" panose="020F0502020204030204" pitchFamily="34" charset="0"/>
                <a:cs typeface="Times New Roman" panose="02020603050405020304" pitchFamily="18" charset="0"/>
              </a:rPr>
              <a:t> Tính số đo các góc tạo bởi kim giờ và kim phút của đồng hồ vào các thời điểm: 2 giờ; 6 giờ; 9 giờ; 12 giờ</a:t>
            </a:r>
            <a:endParaRPr lang="en-US" sz="2400">
              <a:latin typeface="Times New Roman" panose="02020603050405020304" pitchFamily="18" charset="0"/>
              <a:ea typeface="DengXian"/>
              <a:cs typeface="Times New Roman" panose="02020603050405020304" pitchFamily="18" charset="0"/>
            </a:endParaRPr>
          </a:p>
        </p:txBody>
      </p:sp>
      <p:sp>
        <p:nvSpPr>
          <p:cNvPr id="8" name="Rectangle 7"/>
          <p:cNvSpPr/>
          <p:nvPr/>
        </p:nvSpPr>
        <p:spPr>
          <a:xfrm>
            <a:off x="457199" y="4340505"/>
            <a:ext cx="6831876" cy="1014380"/>
          </a:xfrm>
          <a:prstGeom prst="rect">
            <a:avLst/>
          </a:prstGeom>
        </p:spPr>
        <p:txBody>
          <a:bodyPr wrap="square">
            <a:spAutoFit/>
          </a:bodyPr>
          <a:lstStyle/>
          <a:p>
            <a:pPr algn="ctr">
              <a:lnSpc>
                <a:spcPct val="107000"/>
              </a:lnSpc>
              <a:spcAft>
                <a:spcPts val="0"/>
              </a:spcAft>
            </a:pPr>
            <a:r>
              <a:rPr lang="nl-NL" sz="2800" u="sng">
                <a:latin typeface="Times New Roman" panose="02020603050405020304" pitchFamily="18" charset="0"/>
                <a:ea typeface="Calibri" panose="020F0502020204030204" pitchFamily="34" charset="0"/>
                <a:cs typeface="Times New Roman" panose="02020603050405020304" pitchFamily="18" charset="0"/>
              </a:rPr>
              <a:t>Giải</a:t>
            </a:r>
            <a:r>
              <a:rPr lang="nl-NL" sz="2800">
                <a:latin typeface="Times New Roman" panose="02020603050405020304" pitchFamily="18" charset="0"/>
                <a:ea typeface="Calibri" panose="020F0502020204030204" pitchFamily="34" charset="0"/>
                <a:cs typeface="Times New Roman" panose="02020603050405020304" pitchFamily="18" charset="0"/>
              </a:rPr>
              <a:t>:</a:t>
            </a:r>
            <a:endParaRPr lang="en-US" sz="2800">
              <a:latin typeface="Times New Roman" panose="02020603050405020304" pitchFamily="18" charset="0"/>
              <a:ea typeface="DengXian"/>
              <a:cs typeface="Times New Roman" panose="02020603050405020304" pitchFamily="18" charset="0"/>
            </a:endParaRPr>
          </a:p>
          <a:p>
            <a:pPr>
              <a:lnSpc>
                <a:spcPct val="107000"/>
              </a:lnSpc>
              <a:spcAft>
                <a:spcPts val="0"/>
              </a:spcAft>
            </a:pPr>
            <a:r>
              <a:rPr lang="nl-NL" sz="2800">
                <a:latin typeface="Times New Roman" panose="02020603050405020304" pitchFamily="18" charset="0"/>
                <a:ea typeface="Calibri" panose="020F0502020204030204" pitchFamily="34" charset="0"/>
                <a:cs typeface="Times New Roman" panose="02020603050405020304" pitchFamily="18" charset="0"/>
              </a:rPr>
              <a:t>2 giờ: 60</a:t>
            </a:r>
            <a:r>
              <a:rPr lang="nl-NL" sz="2800" baseline="30000">
                <a:latin typeface="Times New Roman" panose="02020603050405020304" pitchFamily="18" charset="0"/>
                <a:ea typeface="Calibri" panose="020F0502020204030204" pitchFamily="34" charset="0"/>
                <a:cs typeface="Times New Roman" panose="02020603050405020304" pitchFamily="18" charset="0"/>
              </a:rPr>
              <a:t>o</a:t>
            </a:r>
            <a:r>
              <a:rPr lang="nl-NL" sz="2800">
                <a:latin typeface="Times New Roman" panose="02020603050405020304" pitchFamily="18" charset="0"/>
                <a:ea typeface="Calibri" panose="020F0502020204030204" pitchFamily="34" charset="0"/>
                <a:cs typeface="Times New Roman" panose="02020603050405020304" pitchFamily="18" charset="0"/>
              </a:rPr>
              <a:t>, 6 giờ: 180</a:t>
            </a:r>
            <a:r>
              <a:rPr lang="nl-NL" sz="2800" baseline="30000">
                <a:latin typeface="Times New Roman" panose="02020603050405020304" pitchFamily="18" charset="0"/>
                <a:ea typeface="Calibri" panose="020F0502020204030204" pitchFamily="34" charset="0"/>
                <a:cs typeface="Times New Roman" panose="02020603050405020304" pitchFamily="18" charset="0"/>
              </a:rPr>
              <a:t>o</a:t>
            </a:r>
            <a:r>
              <a:rPr lang="nl-NL" sz="2800">
                <a:latin typeface="Times New Roman" panose="02020603050405020304" pitchFamily="18" charset="0"/>
                <a:ea typeface="Calibri" panose="020F0502020204030204" pitchFamily="34" charset="0"/>
                <a:cs typeface="Times New Roman" panose="02020603050405020304" pitchFamily="18" charset="0"/>
              </a:rPr>
              <a:t>; 9 giờ: 45</a:t>
            </a:r>
            <a:r>
              <a:rPr lang="nl-NL" sz="2800" baseline="30000">
                <a:latin typeface="Times New Roman" panose="02020603050405020304" pitchFamily="18" charset="0"/>
                <a:ea typeface="Calibri" panose="020F0502020204030204" pitchFamily="34" charset="0"/>
                <a:cs typeface="Times New Roman" panose="02020603050405020304" pitchFamily="18" charset="0"/>
              </a:rPr>
              <a:t>o</a:t>
            </a:r>
            <a:r>
              <a:rPr lang="nl-NL" sz="2800">
                <a:latin typeface="Times New Roman" panose="02020603050405020304" pitchFamily="18" charset="0"/>
                <a:ea typeface="Calibri" panose="020F0502020204030204" pitchFamily="34" charset="0"/>
                <a:cs typeface="Times New Roman" panose="02020603050405020304" pitchFamily="18" charset="0"/>
              </a:rPr>
              <a:t>; 12 giờ: 0</a:t>
            </a:r>
            <a:r>
              <a:rPr lang="nl-NL" sz="2800" baseline="30000">
                <a:latin typeface="Times New Roman" panose="02020603050405020304" pitchFamily="18" charset="0"/>
                <a:ea typeface="Calibri" panose="020F0502020204030204" pitchFamily="34" charset="0"/>
                <a:cs typeface="Times New Roman" panose="02020603050405020304" pitchFamily="18" charset="0"/>
              </a:rPr>
              <a:t>o</a:t>
            </a:r>
            <a:endParaRPr lang="en-US" sz="28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19803480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8">
                                            <p:txEl>
                                              <p:pRg st="0" end="0"/>
                                            </p:txEl>
                                          </p:spTgt>
                                        </p:tgtEl>
                                        <p:attrNameLst>
                                          <p:attrName>style.visibility</p:attrName>
                                        </p:attrNameLst>
                                      </p:cBhvr>
                                      <p:to>
                                        <p:strVal val="visible"/>
                                      </p:to>
                                    </p:set>
                                    <p:animEffect transition="in" filter="fade">
                                      <p:cBhvr>
                                        <p:cTn id="17" dur="500"/>
                                        <p:tgtEl>
                                          <p:spTgt spid="8">
                                            <p:txEl>
                                              <p:pRg st="0" end="0"/>
                                            </p:txEl>
                                          </p:spTgt>
                                        </p:tgtEl>
                                      </p:cBhvr>
                                    </p:animEffect>
                                  </p:childTnLst>
                                </p:cTn>
                              </p:par>
                              <p:par>
                                <p:cTn id="18" presetID="10" presetClass="entr" presetSubtype="0" fill="hold" nodeType="withEffect">
                                  <p:stCondLst>
                                    <p:cond delay="0"/>
                                  </p:stCondLst>
                                  <p:childTnLst>
                                    <p:set>
                                      <p:cBhvr>
                                        <p:cTn id="19" dur="1" fill="hold">
                                          <p:stCondLst>
                                            <p:cond delay="0"/>
                                          </p:stCondLst>
                                        </p:cTn>
                                        <p:tgtEl>
                                          <p:spTgt spid="8">
                                            <p:txEl>
                                              <p:pRg st="1" end="1"/>
                                            </p:txEl>
                                          </p:spTgt>
                                        </p:tgtEl>
                                        <p:attrNameLst>
                                          <p:attrName>style.visibility</p:attrName>
                                        </p:attrNameLst>
                                      </p:cBhvr>
                                      <p:to>
                                        <p:strVal val="visible"/>
                                      </p:to>
                                    </p:set>
                                    <p:animEffect transition="in" filter="fade">
                                      <p:cBhvr>
                                        <p:cTn id="20"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83326" y="869867"/>
            <a:ext cx="8412480" cy="1277850"/>
          </a:xfrm>
          <a:prstGeom prst="rect">
            <a:avLst/>
          </a:prstGeom>
        </p:spPr>
        <p:txBody>
          <a:bodyPr wrap="square">
            <a:spAutoFit/>
          </a:bodyPr>
          <a:lstStyle/>
          <a:p>
            <a:pPr>
              <a:lnSpc>
                <a:spcPct val="107000"/>
              </a:lnSpc>
              <a:spcAft>
                <a:spcPts val="0"/>
              </a:spcAft>
            </a:pPr>
            <a:r>
              <a:rPr lang="nl-NL" sz="2400" b="1">
                <a:latin typeface="Times New Roman" panose="02020603050405020304" pitchFamily="18" charset="0"/>
                <a:ea typeface="Calibri" panose="020F0502020204030204" pitchFamily="34" charset="0"/>
                <a:cs typeface="Times New Roman" panose="02020603050405020304" pitchFamily="18" charset="0"/>
              </a:rPr>
              <a:t>Bài tập 4: </a:t>
            </a:r>
            <a:r>
              <a:rPr lang="nl-NL" sz="2400">
                <a:latin typeface="Times New Roman" panose="02020603050405020304" pitchFamily="18" charset="0"/>
                <a:ea typeface="Calibri" panose="020F0502020204030204" pitchFamily="34" charset="0"/>
                <a:cs typeface="Times New Roman" panose="02020603050405020304" pitchFamily="18" charset="0"/>
              </a:rPr>
              <a:t> Vẽ tam giác ABC vuông tại A, tính tổng số đo của hai góc ABC và ACB. Nêu nhận xét chung về tổng số đo của hai góc nhọn của tam giác vuông</a:t>
            </a:r>
            <a:endParaRPr lang="en-US" sz="2400">
              <a:latin typeface="Times New Roman" panose="02020603050405020304" pitchFamily="18" charset="0"/>
              <a:ea typeface="DengXian"/>
              <a:cs typeface="Times New Roman" panose="02020603050405020304" pitchFamily="18" charset="0"/>
            </a:endParaRPr>
          </a:p>
        </p:txBody>
      </p:sp>
      <p:grpSp>
        <p:nvGrpSpPr>
          <p:cNvPr id="7" name="Group 6"/>
          <p:cNvGrpSpPr/>
          <p:nvPr/>
        </p:nvGrpSpPr>
        <p:grpSpPr>
          <a:xfrm>
            <a:off x="5932759" y="1802855"/>
            <a:ext cx="3211241" cy="2259693"/>
            <a:chOff x="5932759" y="1802855"/>
            <a:chExt cx="3211241" cy="2259693"/>
          </a:xfrm>
        </p:grpSpPr>
        <p:pic>
          <p:nvPicPr>
            <p:cNvPr id="5" name="Picture 4"/>
            <p:cNvPicPr/>
            <p:nvPr/>
          </p:nvPicPr>
          <p:blipFill>
            <a:blip r:embed="rId3">
              <a:extLst>
                <a:ext uri="{28A0092B-C50C-407E-A947-70E740481C1C}">
                  <a14:useLocalDpi xmlns:a14="http://schemas.microsoft.com/office/drawing/2010/main" val="0"/>
                </a:ext>
              </a:extLst>
            </a:blip>
            <a:srcRect/>
            <a:stretch>
              <a:fillRect/>
            </a:stretch>
          </p:blipFill>
          <p:spPr bwMode="auto">
            <a:xfrm>
              <a:off x="5932759" y="1802855"/>
              <a:ext cx="3211241" cy="2259693"/>
            </a:xfrm>
            <a:prstGeom prst="rect">
              <a:avLst/>
            </a:prstGeom>
            <a:noFill/>
            <a:ln>
              <a:noFill/>
            </a:ln>
          </p:spPr>
        </p:pic>
        <p:sp>
          <p:nvSpPr>
            <p:cNvPr id="6" name="Rectangle 5"/>
            <p:cNvSpPr/>
            <p:nvPr/>
          </p:nvSpPr>
          <p:spPr>
            <a:xfrm>
              <a:off x="6492240" y="3422469"/>
              <a:ext cx="169817" cy="222068"/>
            </a:xfrm>
            <a:prstGeom prst="rect">
              <a:avLst/>
            </a:prstGeom>
            <a:noFill/>
            <a:ln w="285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 name="Rectangle 2"/>
          <p:cNvSpPr>
            <a:spLocks noChangeArrowheads="1"/>
          </p:cNvSpPr>
          <p:nvPr/>
        </p:nvSpPr>
        <p:spPr bwMode="auto">
          <a:xfrm>
            <a:off x="679269" y="2147717"/>
            <a:ext cx="817853"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2400" b="0" i="0" u="sng"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Giải</a:t>
            </a:r>
            <a:r>
              <a:rPr kumimoji="0" lang="nl-NL" altLang="en-US" sz="2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2800951857"/>
              </p:ext>
            </p:extLst>
          </p:nvPr>
        </p:nvGraphicFramePr>
        <p:xfrm>
          <a:off x="679269" y="2651579"/>
          <a:ext cx="2834640" cy="562243"/>
        </p:xfrm>
        <a:graphic>
          <a:graphicData uri="http://schemas.openxmlformats.org/presentationml/2006/ole">
            <mc:AlternateContent xmlns:mc="http://schemas.openxmlformats.org/markup-compatibility/2006">
              <mc:Choice xmlns:v="urn:schemas-microsoft-com:vml" Requires="v">
                <p:oleObj spid="_x0000_s16388" name="Equation" r:id="rId4" imgW="1155700" imgH="228600" progId="Equation.DSMT4">
                  <p:embed/>
                </p:oleObj>
              </mc:Choice>
              <mc:Fallback>
                <p:oleObj name="Equation" r:id="rId4" imgW="1155700" imgH="228600" progId="Equation.DSMT4">
                  <p:embed/>
                  <p:pic>
                    <p:nvPicPr>
                      <p:cNvPr id="0"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9269" y="2651579"/>
                        <a:ext cx="2834640" cy="562243"/>
                      </a:xfrm>
                      <a:prstGeom prst="rect">
                        <a:avLst/>
                      </a:prstGeom>
                      <a:noFill/>
                    </p:spPr>
                  </p:pic>
                </p:oleObj>
              </mc:Fallback>
            </mc:AlternateContent>
          </a:graphicData>
        </a:graphic>
      </p:graphicFrame>
      <p:sp>
        <p:nvSpPr>
          <p:cNvPr id="11" name="Rectangle 3"/>
          <p:cNvSpPr>
            <a:spLocks noChangeArrowheads="1"/>
          </p:cNvSpPr>
          <p:nvPr/>
        </p:nvSpPr>
        <p:spPr bwMode="auto">
          <a:xfrm>
            <a:off x="581298" y="3422469"/>
            <a:ext cx="5253490"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nl-NL" altLang="en-US" sz="2400" b="0" i="0" u="none" strike="noStrike" cap="none" normalizeH="0" baseline="0" smtClean="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Nhận xét: Hai góc nhọn của tam giác vuông là hai góc phụ nhau</a:t>
            </a:r>
            <a:endParaRPr kumimoji="0" lang="nl-NL" altLang="en-US"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429751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6571" y="1085952"/>
            <a:ext cx="8817429" cy="4154984"/>
          </a:xfrm>
          <a:prstGeom prst="rect">
            <a:avLst/>
          </a:prstGeom>
        </p:spPr>
        <p:txBody>
          <a:bodyPr wrap="square">
            <a:spAutoFit/>
          </a:bodyPr>
          <a:lstStyle/>
          <a:p>
            <a:pPr marL="28575" marR="28575" algn="just">
              <a:spcAft>
                <a:spcPts val="0"/>
              </a:spcAft>
            </a:pPr>
            <a:r>
              <a:rPr lang="nl-NL" sz="2400" b="1">
                <a:latin typeface="Times New Roman" panose="02020603050405020304" pitchFamily="18" charset="0"/>
                <a:ea typeface="Times New Roman" panose="02020603050405020304" pitchFamily="18" charset="0"/>
              </a:rPr>
              <a:t>Bài 1 trang 85 sách bài tập </a:t>
            </a:r>
            <a:r>
              <a:rPr lang="nl-NL" sz="2400">
                <a:latin typeface="Times New Roman" panose="02020603050405020304" pitchFamily="18" charset="0"/>
                <a:ea typeface="Times New Roman" panose="02020603050405020304" pitchFamily="18" charset="0"/>
              </a:rPr>
              <a:t>Hãy cho biết mỗi câu sau đây là đúng hay sai?</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a) Góc có số đo 135</a:t>
            </a:r>
            <a:r>
              <a:rPr lang="nl-NL" sz="2400" baseline="30000">
                <a:latin typeface="Times New Roman" panose="02020603050405020304" pitchFamily="18" charset="0"/>
                <a:ea typeface="Times New Roman" panose="02020603050405020304" pitchFamily="18" charset="0"/>
              </a:rPr>
              <a:t>o</a:t>
            </a:r>
            <a:r>
              <a:rPr lang="nl-NL" sz="2400">
                <a:latin typeface="Times New Roman" panose="02020603050405020304" pitchFamily="18" charset="0"/>
                <a:ea typeface="Times New Roman" panose="02020603050405020304" pitchFamily="18" charset="0"/>
              </a:rPr>
              <a:t> là góc nhọn;</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b) Góc có số đo 75</a:t>
            </a:r>
            <a:r>
              <a:rPr lang="nl-NL" sz="2400" baseline="30000">
                <a:latin typeface="Times New Roman" panose="02020603050405020304" pitchFamily="18" charset="0"/>
                <a:ea typeface="Times New Roman" panose="02020603050405020304" pitchFamily="18" charset="0"/>
              </a:rPr>
              <a:t>o</a:t>
            </a:r>
            <a:r>
              <a:rPr lang="nl-NL" sz="2400">
                <a:latin typeface="Times New Roman" panose="02020603050405020304" pitchFamily="18" charset="0"/>
                <a:ea typeface="Times New Roman" panose="02020603050405020304" pitchFamily="18" charset="0"/>
              </a:rPr>
              <a:t> là góc tù;</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c) Góc có số đo 90</a:t>
            </a:r>
            <a:r>
              <a:rPr lang="nl-NL" sz="2400" baseline="30000">
                <a:latin typeface="Times New Roman" panose="02020603050405020304" pitchFamily="18" charset="0"/>
                <a:ea typeface="Times New Roman" panose="02020603050405020304" pitchFamily="18" charset="0"/>
              </a:rPr>
              <a:t>o</a:t>
            </a:r>
            <a:r>
              <a:rPr lang="nl-NL" sz="2400">
                <a:latin typeface="Times New Roman" panose="02020603050405020304" pitchFamily="18" charset="0"/>
                <a:ea typeface="Times New Roman" panose="02020603050405020304" pitchFamily="18" charset="0"/>
              </a:rPr>
              <a:t> là góc bẹt;</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d) Góc có số đo 180</a:t>
            </a:r>
            <a:r>
              <a:rPr lang="nl-NL" sz="2400" baseline="30000">
                <a:latin typeface="Times New Roman" panose="02020603050405020304" pitchFamily="18" charset="0"/>
                <a:ea typeface="Times New Roman" panose="02020603050405020304" pitchFamily="18" charset="0"/>
              </a:rPr>
              <a:t>o</a:t>
            </a:r>
            <a:r>
              <a:rPr lang="nl-NL" sz="2400">
                <a:latin typeface="Times New Roman" panose="02020603050405020304" pitchFamily="18" charset="0"/>
                <a:ea typeface="Times New Roman" panose="02020603050405020304" pitchFamily="18" charset="0"/>
              </a:rPr>
              <a:t> là góc vuông;</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e) Một góc không phải là góc tù thì phải là góc nhọn;</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f) Một góc không phải là góc vuông thì phải là góc tù;</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g) Một góc bé hơn góc bẹt thì phải là góc tù;</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nl-NL" sz="2400">
                <a:latin typeface="Times New Roman" panose="02020603050405020304" pitchFamily="18" charset="0"/>
                <a:ea typeface="Times New Roman" panose="02020603050405020304" pitchFamily="18" charset="0"/>
              </a:rPr>
              <a:t>h) Góc nhỏ hơn 1v là góc nhọn;</a:t>
            </a:r>
            <a:endParaRPr lang="en-US" sz="2000" smtClean="0">
              <a:effectLst/>
              <a:latin typeface="Times New Roman" panose="02020603050405020304" pitchFamily="18" charset="0"/>
              <a:ea typeface="Times New Roman" panose="02020603050405020304" pitchFamily="18" charset="0"/>
            </a:endParaRPr>
          </a:p>
          <a:p>
            <a:pPr marL="28575" marR="28575" algn="just">
              <a:spcAft>
                <a:spcPts val="0"/>
              </a:spcAft>
            </a:pPr>
            <a:r>
              <a:rPr lang="en-US" sz="2400">
                <a:latin typeface="Times New Roman" panose="02020603050405020304" pitchFamily="18" charset="0"/>
                <a:ea typeface="Times New Roman" panose="02020603050405020304" pitchFamily="18" charset="0"/>
              </a:rPr>
              <a:t>i) Góc tù nhỏ hơn góc bẹt.</a:t>
            </a:r>
            <a:endParaRPr lang="en-US" sz="2000">
              <a:effectLst/>
              <a:latin typeface="Times New Roman" panose="02020603050405020304" pitchFamily="18" charset="0"/>
              <a:ea typeface="Times New Roman" panose="02020603050405020304" pitchFamily="18" charset="0"/>
            </a:endParaRPr>
          </a:p>
        </p:txBody>
      </p:sp>
      <p:sp>
        <p:nvSpPr>
          <p:cNvPr id="4" name="Rectangle 3"/>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562615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2"/>
          <p:cNvSpPr>
            <a:spLocks noChangeArrowheads="1"/>
          </p:cNvSpPr>
          <p:nvPr/>
        </p:nvSpPr>
        <p:spPr bwMode="auto">
          <a:xfrm>
            <a:off x="156754" y="735735"/>
            <a:ext cx="641553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Bài 15 trang 85 sách bài tập: </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Đổi thành độ, phút: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18433" name="Picture 16" descr="Giải bài tập Toán 11 | Giải Toán lớp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33303" y="1334381"/>
            <a:ext cx="4085663" cy="9744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403456" y="2165378"/>
            <a:ext cx="296106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30,5</a:t>
            </a:r>
            <a:r>
              <a:rPr kumimoji="0" lang="en-US" altLang="en-US" sz="2400" b="0" i="0" u="none" strike="noStrike" cap="none" normalizeH="0" baseline="3000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60,75</a:t>
            </a:r>
            <a:r>
              <a:rPr kumimoji="0" lang="en-US" altLang="en-US" sz="2400" b="0" i="0" u="none" strike="noStrike" cap="none" normalizeH="0" baseline="3000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90,2</a:t>
            </a:r>
            <a:r>
              <a:rPr kumimoji="0" lang="en-US" altLang="en-US" sz="2400" b="0" i="0" u="none" strike="noStrike" cap="none" normalizeH="0" baseline="3000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45,15</a:t>
            </a:r>
            <a:r>
              <a:rPr kumimoji="0" lang="en-US" altLang="en-US" sz="2400" b="0" i="0" u="none" strike="noStrike" cap="none" normalizeH="0" baseline="3000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o</a:t>
            </a:r>
            <a:r>
              <a:rPr kumimoji="0" lang="en-US" altLang="en-US" sz="2400" b="0" i="0" u="none" strike="noStrike" cap="none" normalizeH="0" baseline="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en-US" altLang="en-US" sz="2400" b="0" i="0" u="none" strike="noStrike" cap="none" normalizeH="0" baseline="0" smtClean="0">
              <a:ln>
                <a:noFill/>
              </a:ln>
              <a:solidFill>
                <a:schemeClr val="tx1"/>
              </a:solidFill>
              <a:effectLst/>
              <a:latin typeface="Times New Roman" panose="02020603050405020304" pitchFamily="18" charset="0"/>
              <a:cs typeface="Times New Roman" panose="02020603050405020304" pitchFamily="18" charset="0"/>
            </a:endParaRPr>
          </a:p>
        </p:txBody>
      </p:sp>
      <p:pic>
        <p:nvPicPr>
          <p:cNvPr id="7" name="Picture 6" descr="Giải bài tập Toán 11 | Giải Toán lớp 11"/>
          <p:cNvPicPr/>
          <p:nvPr/>
        </p:nvPicPr>
        <p:blipFill>
          <a:blip r:embed="rId3">
            <a:extLst>
              <a:ext uri="{28A0092B-C50C-407E-A947-70E740481C1C}">
                <a14:useLocalDpi xmlns:a14="http://schemas.microsoft.com/office/drawing/2010/main" val="0"/>
              </a:ext>
            </a:extLst>
          </a:blip>
          <a:srcRect/>
          <a:stretch>
            <a:fillRect/>
          </a:stretch>
        </p:blipFill>
        <p:spPr bwMode="auto">
          <a:xfrm>
            <a:off x="4894369" y="2125250"/>
            <a:ext cx="3831619" cy="4066544"/>
          </a:xfrm>
          <a:prstGeom prst="rect">
            <a:avLst/>
          </a:prstGeom>
          <a:noFill/>
          <a:ln>
            <a:noFill/>
          </a:ln>
        </p:spPr>
      </p:pic>
    </p:spTree>
    <p:extLst>
      <p:ext uri="{BB962C8B-B14F-4D97-AF65-F5344CB8AC3E}">
        <p14:creationId xmlns:p14="http://schemas.microsoft.com/office/powerpoint/2010/main" val="3467928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68983" y="0"/>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171015" y="1324161"/>
            <a:ext cx="4572000" cy="1107291"/>
          </a:xfrm>
          <a:prstGeom prst="rect">
            <a:avLst/>
          </a:prstGeom>
        </p:spPr>
        <p:txBody>
          <a:bodyPr>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16 . 42      </a:t>
            </a:r>
            <a:endParaRPr lang="en-US" sz="24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a:latin typeface="Times New Roman" panose="02020603050405020304" pitchFamily="18" charset="0"/>
                <a:ea typeface="DengXian"/>
                <a:cs typeface="Times New Roman" panose="02020603050405020304" pitchFamily="18" charset="0"/>
              </a:rPr>
              <a:t> =  672</a:t>
            </a:r>
            <a:endParaRPr lang="en-US" sz="2400">
              <a:latin typeface="Times New Roman" panose="02020603050405020304" pitchFamily="18" charset="0"/>
              <a:ea typeface="DengXian"/>
              <a:cs typeface="Times New Roman" panose="02020603050405020304" pitchFamily="18" charset="0"/>
            </a:endParaRPr>
          </a:p>
        </p:txBody>
      </p:sp>
      <p:sp>
        <p:nvSpPr>
          <p:cNvPr id="5" name="Rectangle 4"/>
          <p:cNvSpPr/>
          <p:nvPr/>
        </p:nvSpPr>
        <p:spPr>
          <a:xfrm>
            <a:off x="0" y="399124"/>
            <a:ext cx="2379690" cy="524567"/>
          </a:xfrm>
          <a:prstGeom prst="rect">
            <a:avLst/>
          </a:prstGeom>
        </p:spPr>
        <p:txBody>
          <a:bodyPr wrap="none">
            <a:spAutoFit/>
          </a:bodyPr>
          <a:lstStyle/>
          <a:p>
            <a:pPr>
              <a:lnSpc>
                <a:spcPct val="130000"/>
              </a:lnSpc>
              <a:spcAft>
                <a:spcPts val="800"/>
              </a:spcAft>
            </a:pPr>
            <a:r>
              <a:rPr lang="nl-NL" sz="2400" b="1" spc="-80" smtClean="0">
                <a:latin typeface="Times New Roman" panose="02020603050405020304" pitchFamily="18" charset="0"/>
                <a:ea typeface="DengXian"/>
                <a:cs typeface="Times New Roman" panose="02020603050405020304" pitchFamily="18" charset="0"/>
              </a:rPr>
              <a:t>Bài 134 SBT (88)  </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355130" y="799595"/>
            <a:ext cx="3007555" cy="524567"/>
          </a:xfrm>
          <a:prstGeom prst="rect">
            <a:avLst/>
          </a:prstGeom>
        </p:spPr>
        <p:txBody>
          <a:bodyPr wrap="none">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a, (- 23). (- 3). (+ 4). (- 7)</a:t>
            </a:r>
            <a:endParaRPr lang="en-US" sz="2400">
              <a:latin typeface="Times New Roman" panose="02020603050405020304" pitchFamily="18" charset="0"/>
              <a:ea typeface="DengXian"/>
              <a:cs typeface="Times New Roman" panose="02020603050405020304" pitchFamily="18" charset="0"/>
            </a:endParaRPr>
          </a:p>
        </p:txBody>
      </p:sp>
      <p:sp>
        <p:nvSpPr>
          <p:cNvPr id="7" name="Rectangle 6"/>
          <p:cNvSpPr/>
          <p:nvPr/>
        </p:nvSpPr>
        <p:spPr>
          <a:xfrm>
            <a:off x="5171015" y="799594"/>
            <a:ext cx="2467342" cy="524567"/>
          </a:xfrm>
          <a:prstGeom prst="rect">
            <a:avLst/>
          </a:prstGeom>
        </p:spPr>
        <p:txBody>
          <a:bodyPr wrap="none">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b, 2 . 8 . (- 14) . (- 3)</a:t>
            </a:r>
            <a:endParaRPr lang="en-US" sz="2400">
              <a:latin typeface="Times New Roman" panose="02020603050405020304" pitchFamily="18" charset="0"/>
              <a:ea typeface="DengXian"/>
              <a:cs typeface="Times New Roman" panose="02020603050405020304" pitchFamily="18" charset="0"/>
            </a:endParaRPr>
          </a:p>
        </p:txBody>
      </p:sp>
      <p:sp>
        <p:nvSpPr>
          <p:cNvPr id="8" name="Rectangle 7"/>
          <p:cNvSpPr/>
          <p:nvPr/>
        </p:nvSpPr>
        <p:spPr>
          <a:xfrm>
            <a:off x="385083" y="1457118"/>
            <a:ext cx="4572000" cy="1690014"/>
          </a:xfrm>
          <a:prstGeom prst="rect">
            <a:avLst/>
          </a:prstGeom>
        </p:spPr>
        <p:txBody>
          <a:bodyPr>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[(- 23) . (- 3)] . [4 . (- 7)]</a:t>
            </a:r>
            <a:endParaRPr lang="en-US" sz="24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69          .   (-  28)</a:t>
            </a:r>
            <a:endParaRPr lang="en-US" sz="24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- 1932</a:t>
            </a:r>
            <a:endParaRPr lang="en-US" sz="2400">
              <a:latin typeface="Times New Roman" panose="02020603050405020304" pitchFamily="18" charset="0"/>
              <a:ea typeface="DengXian"/>
              <a:cs typeface="Times New Roman" panose="02020603050405020304" pitchFamily="18" charset="0"/>
            </a:endParaRPr>
          </a:p>
        </p:txBody>
      </p:sp>
      <p:sp>
        <p:nvSpPr>
          <p:cNvPr id="10" name="Rectangle 9"/>
          <p:cNvSpPr/>
          <p:nvPr/>
        </p:nvSpPr>
        <p:spPr>
          <a:xfrm>
            <a:off x="-20775" y="3280088"/>
            <a:ext cx="2513060" cy="524567"/>
          </a:xfrm>
          <a:prstGeom prst="rect">
            <a:avLst/>
          </a:prstGeom>
        </p:spPr>
        <p:txBody>
          <a:bodyPr wrap="none">
            <a:spAutoFit/>
          </a:bodyPr>
          <a:lstStyle/>
          <a:p>
            <a:pPr>
              <a:lnSpc>
                <a:spcPct val="130000"/>
              </a:lnSpc>
              <a:spcAft>
                <a:spcPts val="800"/>
              </a:spcAft>
            </a:pPr>
            <a:r>
              <a:rPr lang="nl-NL" sz="2400" b="1" spc="-80">
                <a:latin typeface="Times New Roman" panose="02020603050405020304" pitchFamily="18" charset="0"/>
                <a:ea typeface="DengXian"/>
                <a:cs typeface="Times New Roman" panose="02020603050405020304" pitchFamily="18" charset="0"/>
              </a:rPr>
              <a:t>Bài 135. SBT (88)   </a:t>
            </a:r>
            <a:endParaRPr lang="en-US" sz="2400">
              <a:latin typeface="Times New Roman" panose="02020603050405020304" pitchFamily="18" charset="0"/>
              <a:ea typeface="DengXian"/>
              <a:cs typeface="Times New Roman" panose="02020603050405020304" pitchFamily="18" charset="0"/>
            </a:endParaRPr>
          </a:p>
        </p:txBody>
      </p:sp>
      <p:sp>
        <p:nvSpPr>
          <p:cNvPr id="12" name="Rectangle 11"/>
          <p:cNvSpPr/>
          <p:nvPr/>
        </p:nvSpPr>
        <p:spPr>
          <a:xfrm>
            <a:off x="201086" y="4015414"/>
            <a:ext cx="4572000" cy="1980799"/>
          </a:xfrm>
          <a:prstGeom prst="rect">
            <a:avLst/>
          </a:prstGeom>
        </p:spPr>
        <p:txBody>
          <a:bodyPr>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C2</a:t>
            </a:r>
            <a:r>
              <a:rPr lang="en-US" sz="2400">
                <a:latin typeface="Times New Roman" panose="02020603050405020304" pitchFamily="18" charset="0"/>
                <a:ea typeface="Times New Roman" panose="02020603050405020304" pitchFamily="18" charset="0"/>
                <a:cs typeface="Times New Roman" panose="02020603050405020304" pitchFamily="18" charset="0"/>
              </a:rPr>
              <a:t>: 45.(-12) = 45.(-10 - 2)</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 45.(-10) + 45.(- 2)</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 - 450 + (- 90)</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 - 540</a:t>
            </a:r>
            <a:endParaRPr lang="en-US" sz="2400">
              <a:latin typeface="Times New Roman" panose="02020603050405020304" pitchFamily="18" charset="0"/>
              <a:ea typeface="DengXian"/>
              <a:cs typeface="Times New Roman" panose="02020603050405020304" pitchFamily="18" charset="0"/>
            </a:endParaRPr>
          </a:p>
        </p:txBody>
      </p:sp>
      <p:sp>
        <p:nvSpPr>
          <p:cNvPr id="13" name="Rectangle 12"/>
          <p:cNvSpPr/>
          <p:nvPr/>
        </p:nvSpPr>
        <p:spPr>
          <a:xfrm>
            <a:off x="245645" y="3849535"/>
            <a:ext cx="3226524" cy="572464"/>
          </a:xfrm>
          <a:prstGeom prst="rect">
            <a:avLst/>
          </a:prstGeom>
        </p:spPr>
        <p:txBody>
          <a:bodyPr wrap="none">
            <a:spAutoFit/>
          </a:bodyPr>
          <a:lstStyle/>
          <a:p>
            <a:pPr marL="342900" lvl="0" indent="-342900">
              <a:lnSpc>
                <a:spcPct val="130000"/>
              </a:lnSpc>
              <a:spcAft>
                <a:spcPts val="800"/>
              </a:spcAft>
              <a:buFont typeface="+mj-lt"/>
              <a:buAutoNum type="alphaLcParenR"/>
            </a:pPr>
            <a:r>
              <a:rPr lang="nl-NL" sz="2400" spc="-80" smtClean="0">
                <a:latin typeface="Times New Roman" panose="02020603050405020304" pitchFamily="18" charset="0"/>
                <a:ea typeface="DengXian"/>
                <a:cs typeface="Times New Roman" panose="02020603050405020304" pitchFamily="18" charset="0"/>
              </a:rPr>
              <a:t>- 53 . 21 =  53 . (20 + 1)</a:t>
            </a:r>
            <a:endParaRPr lang="en-US" sz="2400">
              <a:latin typeface="Times New Roman" panose="02020603050405020304" pitchFamily="18" charset="0"/>
              <a:ea typeface="DengXian"/>
              <a:cs typeface="Times New Roman" panose="02020603050405020304" pitchFamily="18" charset="0"/>
            </a:endParaRPr>
          </a:p>
        </p:txBody>
      </p:sp>
      <p:sp>
        <p:nvSpPr>
          <p:cNvPr id="14" name="Rectangle 13"/>
          <p:cNvSpPr/>
          <p:nvPr/>
        </p:nvSpPr>
        <p:spPr>
          <a:xfrm>
            <a:off x="385083" y="4348341"/>
            <a:ext cx="4572000" cy="1737912"/>
          </a:xfrm>
          <a:prstGeom prst="rect">
            <a:avLst/>
          </a:prstGeom>
        </p:spPr>
        <p:txBody>
          <a:bodyPr>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- 53 . 20 +  (- 53) . 1 </a:t>
            </a:r>
            <a:endParaRPr lang="en-US" sz="24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- 1060     +  (-  53)  </a:t>
            </a: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- 1113</a:t>
            </a:r>
            <a:endParaRPr lang="en-US" sz="2400">
              <a:latin typeface="Times New Roman" panose="02020603050405020304" pitchFamily="18" charset="0"/>
              <a:ea typeface="DengXian"/>
              <a:cs typeface="Times New Roman" panose="02020603050405020304" pitchFamily="18" charset="0"/>
            </a:endParaRPr>
          </a:p>
        </p:txBody>
      </p:sp>
      <p:sp>
        <p:nvSpPr>
          <p:cNvPr id="15" name="Rectangle 14"/>
          <p:cNvSpPr/>
          <p:nvPr/>
        </p:nvSpPr>
        <p:spPr>
          <a:xfrm>
            <a:off x="5683882" y="3849535"/>
            <a:ext cx="2121093" cy="958660"/>
          </a:xfrm>
          <a:prstGeom prst="rect">
            <a:avLst/>
          </a:prstGeom>
        </p:spPr>
        <p:txBody>
          <a:bodyPr wrap="none">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b) 45.(-12) </a:t>
            </a:r>
          </a:p>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(40 + 5).(-12)</a:t>
            </a:r>
            <a:endParaRPr lang="en-US" sz="2400">
              <a:latin typeface="Times New Roman" panose="02020603050405020304" pitchFamily="18" charset="0"/>
              <a:ea typeface="DengXian"/>
              <a:cs typeface="Times New Roman" panose="02020603050405020304" pitchFamily="18" charset="0"/>
            </a:endParaRPr>
          </a:p>
        </p:txBody>
      </p:sp>
      <p:sp>
        <p:nvSpPr>
          <p:cNvPr id="16" name="Rectangle 15"/>
          <p:cNvSpPr/>
          <p:nvPr/>
        </p:nvSpPr>
        <p:spPr>
          <a:xfrm>
            <a:off x="5683882" y="4772343"/>
            <a:ext cx="4572000" cy="1483035"/>
          </a:xfrm>
          <a:prstGeom prst="rect">
            <a:avLst/>
          </a:prstGeom>
        </p:spPr>
        <p:txBody>
          <a:bodyPr>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40.(-12) + 5.(-12)</a:t>
            </a:r>
            <a:endParaRPr lang="en-US" sz="2400" smtClean="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- 480 + (- 60)</a:t>
            </a:r>
            <a:endParaRPr lang="en-US" sz="2400" smtClean="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- 540</a:t>
            </a:r>
            <a:endParaRPr lang="en-US" sz="24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164657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5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4"/>
                                        </p:tgtEl>
                                        <p:attrNameLst>
                                          <p:attrName>style.visibility</p:attrName>
                                        </p:attrNameLst>
                                      </p:cBhvr>
                                      <p:to>
                                        <p:strVal val="visible"/>
                                      </p:to>
                                    </p:set>
                                    <p:animEffect transition="in" filter="fade">
                                      <p:cBhvr>
                                        <p:cTn id="42" dur="500"/>
                                        <p:tgtEl>
                                          <p:spTgt spid="1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fade">
                                      <p:cBhvr>
                                        <p:cTn id="47" dur="500"/>
                                        <p:tgtEl>
                                          <p:spTgt spid="15"/>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6"/>
                                        </p:tgtEl>
                                        <p:attrNameLst>
                                          <p:attrName>style.visibility</p:attrName>
                                        </p:attrNameLst>
                                      </p:cBhvr>
                                      <p:to>
                                        <p:strVal val="visible"/>
                                      </p:to>
                                    </p:set>
                                    <p:animEffect transition="in" filter="fade">
                                      <p:cBhvr>
                                        <p:cTn id="52" dur="500"/>
                                        <p:tgtEl>
                                          <p:spTgt spid="16"/>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xit" presetSubtype="0" fill="hold" grpId="1" nodeType="clickEffect">
                                  <p:stCondLst>
                                    <p:cond delay="0"/>
                                  </p:stCondLst>
                                  <p:childTnLst>
                                    <p:animEffect transition="out" filter="fade">
                                      <p:cBhvr>
                                        <p:cTn id="56" dur="500"/>
                                        <p:tgtEl>
                                          <p:spTgt spid="13"/>
                                        </p:tgtEl>
                                      </p:cBhvr>
                                    </p:animEffect>
                                    <p:set>
                                      <p:cBhvr>
                                        <p:cTn id="57" dur="1" fill="hold">
                                          <p:stCondLst>
                                            <p:cond delay="499"/>
                                          </p:stCondLst>
                                        </p:cTn>
                                        <p:tgtEl>
                                          <p:spTgt spid="13"/>
                                        </p:tgtEl>
                                        <p:attrNameLst>
                                          <p:attrName>style.visibility</p:attrName>
                                        </p:attrNameLst>
                                      </p:cBhvr>
                                      <p:to>
                                        <p:strVal val="hidden"/>
                                      </p:to>
                                    </p:set>
                                  </p:childTnLst>
                                </p:cTn>
                              </p:par>
                              <p:par>
                                <p:cTn id="58" presetID="10" presetClass="exit" presetSubtype="0" fill="hold" grpId="1" nodeType="withEffect">
                                  <p:stCondLst>
                                    <p:cond delay="0"/>
                                  </p:stCondLst>
                                  <p:childTnLst>
                                    <p:animEffect transition="out" filter="fade">
                                      <p:cBhvr>
                                        <p:cTn id="59" dur="500"/>
                                        <p:tgtEl>
                                          <p:spTgt spid="14"/>
                                        </p:tgtEl>
                                      </p:cBhvr>
                                    </p:animEffect>
                                    <p:set>
                                      <p:cBhvr>
                                        <p:cTn id="60" dur="1" fill="hold">
                                          <p:stCondLst>
                                            <p:cond delay="499"/>
                                          </p:stCondLst>
                                        </p:cTn>
                                        <p:tgtEl>
                                          <p:spTgt spid="14"/>
                                        </p:tgtEl>
                                        <p:attrNameLst>
                                          <p:attrName>style.visibility</p:attrName>
                                        </p:attrNameLst>
                                      </p:cBhvr>
                                      <p:to>
                                        <p:strVal val="hidden"/>
                                      </p:to>
                                    </p:se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P spid="10" grpId="0"/>
      <p:bldP spid="12" grpId="0"/>
      <p:bldP spid="13" grpId="0"/>
      <p:bldP spid="13" grpId="1"/>
      <p:bldP spid="14" grpId="0"/>
      <p:bldP spid="14" grpId="1"/>
      <p:bldP spid="15" grpId="0"/>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74240" y="175539"/>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562531" y="1783907"/>
            <a:ext cx="4572000" cy="1737912"/>
          </a:xfrm>
          <a:prstGeom prst="rect">
            <a:avLst/>
          </a:prstGeom>
        </p:spPr>
        <p:txBody>
          <a:bodyPr>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(- 18) . 31              -   28 . (- 24)</a:t>
            </a:r>
            <a:endParaRPr lang="en-US" sz="24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- 558 </a:t>
            </a:r>
            <a:r>
              <a:rPr lang="nl-NL" sz="2400" spc="-8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672        </a:t>
            </a:r>
            <a:endParaRPr lang="nl-NL" sz="2400" spc="-8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114</a:t>
            </a:r>
            <a:endParaRPr lang="en-US" sz="2400">
              <a:latin typeface="Times New Roman" panose="02020603050405020304" pitchFamily="18" charset="0"/>
              <a:ea typeface="DengXian"/>
              <a:cs typeface="Times New Roman" panose="02020603050405020304" pitchFamily="18" charset="0"/>
            </a:endParaRPr>
          </a:p>
        </p:txBody>
      </p:sp>
      <p:sp>
        <p:nvSpPr>
          <p:cNvPr id="5" name="Rectangle 4"/>
          <p:cNvSpPr/>
          <p:nvPr/>
        </p:nvSpPr>
        <p:spPr>
          <a:xfrm>
            <a:off x="393640" y="616496"/>
            <a:ext cx="2379690" cy="524567"/>
          </a:xfrm>
          <a:prstGeom prst="rect">
            <a:avLst/>
          </a:prstGeom>
        </p:spPr>
        <p:txBody>
          <a:bodyPr wrap="none">
            <a:spAutoFit/>
          </a:bodyPr>
          <a:lstStyle/>
          <a:p>
            <a:pPr>
              <a:lnSpc>
                <a:spcPct val="130000"/>
              </a:lnSpc>
              <a:spcAft>
                <a:spcPts val="800"/>
              </a:spcAft>
            </a:pPr>
            <a:r>
              <a:rPr lang="nl-NL" sz="2400" b="1" spc="-80" smtClean="0">
                <a:latin typeface="Times New Roman" panose="02020603050405020304" pitchFamily="18" charset="0"/>
                <a:ea typeface="DengXian"/>
                <a:cs typeface="Times New Roman" panose="02020603050405020304" pitchFamily="18" charset="0"/>
              </a:rPr>
              <a:t>Bài 136. SBT (88) </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205381" y="1142445"/>
            <a:ext cx="3823162" cy="572464"/>
          </a:xfrm>
          <a:prstGeom prst="rect">
            <a:avLst/>
          </a:prstGeom>
        </p:spPr>
        <p:txBody>
          <a:bodyPr wrap="none">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a, (26 - 6) . (- 4) + 31 . (- 7 - 13) </a:t>
            </a:r>
            <a:endParaRPr lang="en-US" sz="2400">
              <a:latin typeface="Times New Roman" panose="02020603050405020304" pitchFamily="18" charset="0"/>
              <a:ea typeface="DengXian"/>
              <a:cs typeface="Times New Roman" panose="02020603050405020304" pitchFamily="18" charset="0"/>
            </a:endParaRPr>
          </a:p>
        </p:txBody>
      </p:sp>
      <p:sp>
        <p:nvSpPr>
          <p:cNvPr id="7" name="Rectangle 6"/>
          <p:cNvSpPr/>
          <p:nvPr/>
        </p:nvSpPr>
        <p:spPr>
          <a:xfrm>
            <a:off x="4562531" y="1135999"/>
            <a:ext cx="4437112" cy="572464"/>
          </a:xfrm>
          <a:prstGeom prst="rect">
            <a:avLst/>
          </a:prstGeom>
        </p:spPr>
        <p:txBody>
          <a:bodyPr wrap="none">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b,  (- 18) . (-55 – 24) – 28 . ( 44 - 68)</a:t>
            </a:r>
            <a:endParaRPr lang="en-US" sz="2400">
              <a:latin typeface="Times New Roman" panose="02020603050405020304" pitchFamily="18" charset="0"/>
              <a:ea typeface="DengXian"/>
              <a:cs typeface="Times New Roman" panose="02020603050405020304" pitchFamily="18" charset="0"/>
            </a:endParaRPr>
          </a:p>
        </p:txBody>
      </p:sp>
      <p:sp>
        <p:nvSpPr>
          <p:cNvPr id="8" name="Rectangle 7"/>
          <p:cNvSpPr/>
          <p:nvPr/>
        </p:nvSpPr>
        <p:spPr>
          <a:xfrm>
            <a:off x="205381" y="1813633"/>
            <a:ext cx="4572000" cy="2320635"/>
          </a:xfrm>
          <a:prstGeom prst="rect">
            <a:avLst/>
          </a:prstGeom>
        </p:spPr>
        <p:txBody>
          <a:bodyPr>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20 . (- 4)      + 31 . (- 20)  </a:t>
            </a:r>
            <a:endParaRPr lang="en-US" sz="24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20 . ( - 4 - 31)</a:t>
            </a:r>
            <a:endParaRPr lang="en-US" sz="24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20 . (- 35)       </a:t>
            </a: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- 700</a:t>
            </a:r>
            <a:endParaRPr lang="en-US" sz="24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14237592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2569" y="269668"/>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061148" y="1889431"/>
            <a:ext cx="4572000" cy="2272738"/>
          </a:xfrm>
          <a:prstGeom prst="rect">
            <a:avLst/>
          </a:prstGeom>
        </p:spPr>
        <p:txBody>
          <a:bodyPr>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- 67 . (- 300) – 301 . 67 </a:t>
            </a:r>
            <a:endParaRPr lang="en-US" sz="24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    + 67 . 300    -  301 . 67 </a:t>
            </a:r>
            <a:endParaRPr lang="en-US" sz="24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67 . (300 - 301) </a:t>
            </a:r>
            <a:endParaRPr lang="en-US" sz="24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a:t>
            </a:r>
            <a:r>
              <a:rPr lang="nl-NL" sz="2400" spc="-80">
                <a:latin typeface="Times New Roman" panose="02020603050405020304" pitchFamily="18" charset="0"/>
                <a:ea typeface="DengXian"/>
                <a:cs typeface="Times New Roman" panose="02020603050405020304" pitchFamily="18" charset="0"/>
              </a:rPr>
              <a:t>67 . (- 1)   =  - 67</a:t>
            </a:r>
            <a:endParaRPr lang="en-US" sz="2400">
              <a:latin typeface="Times New Roman" panose="02020603050405020304" pitchFamily="18" charset="0"/>
              <a:ea typeface="DengXian"/>
              <a:cs typeface="Times New Roman" panose="02020603050405020304" pitchFamily="18" charset="0"/>
            </a:endParaRPr>
          </a:p>
        </p:txBody>
      </p:sp>
      <p:sp>
        <p:nvSpPr>
          <p:cNvPr id="5" name="Rectangle 4"/>
          <p:cNvSpPr/>
          <p:nvPr/>
        </p:nvSpPr>
        <p:spPr>
          <a:xfrm>
            <a:off x="259661" y="792400"/>
            <a:ext cx="1872307" cy="524567"/>
          </a:xfrm>
          <a:prstGeom prst="rect">
            <a:avLst/>
          </a:prstGeom>
        </p:spPr>
        <p:txBody>
          <a:bodyPr wrap="none">
            <a:spAutoFit/>
          </a:bodyPr>
          <a:lstStyle/>
          <a:p>
            <a:pPr>
              <a:lnSpc>
                <a:spcPct val="130000"/>
              </a:lnSpc>
              <a:spcAft>
                <a:spcPts val="800"/>
              </a:spcAft>
            </a:pPr>
            <a:r>
              <a:rPr lang="nl-NL" sz="2400" b="1" spc="-80" smtClean="0">
                <a:latin typeface="Times New Roman" panose="02020603050405020304" pitchFamily="18" charset="0"/>
                <a:ea typeface="DengXian"/>
                <a:cs typeface="Times New Roman" panose="02020603050405020304" pitchFamily="18" charset="0"/>
              </a:rPr>
              <a:t>Bài 137:  SBT</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259661" y="1316967"/>
            <a:ext cx="4211730" cy="572464"/>
          </a:xfrm>
          <a:prstGeom prst="rect">
            <a:avLst/>
          </a:prstGeom>
        </p:spPr>
        <p:txBody>
          <a:bodyPr wrap="none">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a) (- 4) . (+3) . (- 125) . (+ 25) . (- 8)</a:t>
            </a:r>
            <a:endParaRPr lang="en-US" sz="2400">
              <a:latin typeface="Times New Roman" panose="02020603050405020304" pitchFamily="18" charset="0"/>
              <a:ea typeface="DengXian"/>
              <a:cs typeface="Times New Roman" panose="02020603050405020304" pitchFamily="18" charset="0"/>
            </a:endParaRPr>
          </a:p>
        </p:txBody>
      </p:sp>
      <p:sp>
        <p:nvSpPr>
          <p:cNvPr id="7" name="Rectangle 6"/>
          <p:cNvSpPr/>
          <p:nvPr/>
        </p:nvSpPr>
        <p:spPr>
          <a:xfrm>
            <a:off x="5061148" y="1316967"/>
            <a:ext cx="3498394" cy="572464"/>
          </a:xfrm>
          <a:prstGeom prst="rect">
            <a:avLst/>
          </a:prstGeom>
        </p:spPr>
        <p:txBody>
          <a:bodyPr wrap="none">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b) (- 67) . (1 - 301) – 301 . 67</a:t>
            </a:r>
            <a:endParaRPr lang="en-US" sz="2400">
              <a:latin typeface="Times New Roman" panose="02020603050405020304" pitchFamily="18" charset="0"/>
              <a:ea typeface="DengXian"/>
              <a:cs typeface="Times New Roman" panose="02020603050405020304" pitchFamily="18" charset="0"/>
            </a:endParaRPr>
          </a:p>
        </p:txBody>
      </p:sp>
      <p:sp>
        <p:nvSpPr>
          <p:cNvPr id="8" name="Rectangle 7"/>
          <p:cNvSpPr/>
          <p:nvPr/>
        </p:nvSpPr>
        <p:spPr>
          <a:xfrm>
            <a:off x="80563" y="1889431"/>
            <a:ext cx="5204012" cy="1737912"/>
          </a:xfrm>
          <a:prstGeom prst="rect">
            <a:avLst/>
          </a:prstGeom>
        </p:spPr>
        <p:txBody>
          <a:bodyPr wrap="square">
            <a:spAutoFit/>
          </a:bodyPr>
          <a:lstStyle/>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[(- 4) . ( + 25)] . [(- 125) . (- 8)] . (+ 3)</a:t>
            </a:r>
            <a:endParaRPr lang="en-US" sz="24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- 100 . 1000 . 3 </a:t>
            </a:r>
            <a:endParaRPr lang="en-US" sz="24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400" spc="-80" smtClean="0">
                <a:latin typeface="Times New Roman" panose="02020603050405020304" pitchFamily="18" charset="0"/>
                <a:ea typeface="DengXian"/>
                <a:cs typeface="Times New Roman" panose="02020603050405020304" pitchFamily="18" charset="0"/>
              </a:rPr>
              <a:t>=  - 3 00 000</a:t>
            </a:r>
            <a:endParaRPr lang="en-US" sz="24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3564167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5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82569" y="269668"/>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111380" y="2605354"/>
            <a:ext cx="6746620" cy="1960601"/>
          </a:xfrm>
          <a:prstGeom prst="rect">
            <a:avLst/>
          </a:prstGeom>
        </p:spPr>
        <p:txBody>
          <a:bodyPr wrap="square">
            <a:spAutoFit/>
          </a:bodyPr>
          <a:lstStyle/>
          <a:p>
            <a:pPr>
              <a:lnSpc>
                <a:spcPct val="130000"/>
              </a:lnSpc>
              <a:spcAft>
                <a:spcPts val="800"/>
              </a:spcAft>
            </a:pPr>
            <a:r>
              <a:rPr lang="nl-NL" sz="2000" spc="-80" smtClean="0">
                <a:latin typeface="Times New Roman" panose="02020603050405020304" pitchFamily="18" charset="0"/>
                <a:ea typeface="DengXian"/>
                <a:cs typeface="Times New Roman" panose="02020603050405020304" pitchFamily="18" charset="0"/>
              </a:rPr>
              <a:t>b</a:t>
            </a:r>
            <a:r>
              <a:rPr lang="nl-NL" sz="2000" spc="-80">
                <a:latin typeface="Times New Roman" panose="02020603050405020304" pitchFamily="18" charset="0"/>
                <a:ea typeface="DengXian"/>
                <a:cs typeface="Times New Roman" panose="02020603050405020304" pitchFamily="18" charset="0"/>
              </a:rPr>
              <a:t>)     (- 4) . (- 4) . (- 4) . (- 5) . (- 5) . (- 5) </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       = (- 4)</a:t>
            </a:r>
            <a:r>
              <a:rPr lang="nl-NL" sz="2000" spc="-80" baseline="30000">
                <a:latin typeface="Times New Roman" panose="02020603050405020304" pitchFamily="18" charset="0"/>
                <a:ea typeface="DengXian"/>
                <a:cs typeface="Times New Roman" panose="02020603050405020304" pitchFamily="18" charset="0"/>
              </a:rPr>
              <a:t>3</a:t>
            </a:r>
            <a:r>
              <a:rPr lang="nl-NL" sz="2000" spc="-80">
                <a:latin typeface="Times New Roman" panose="02020603050405020304" pitchFamily="18" charset="0"/>
                <a:ea typeface="DengXian"/>
                <a:cs typeface="Times New Roman" panose="02020603050405020304" pitchFamily="18" charset="0"/>
              </a:rPr>
              <a:t> . (- 5)</a:t>
            </a:r>
            <a:r>
              <a:rPr lang="nl-NL" sz="2000" spc="-80" baseline="30000">
                <a:latin typeface="Times New Roman" panose="02020603050405020304" pitchFamily="18" charset="0"/>
                <a:ea typeface="DengXian"/>
                <a:cs typeface="Times New Roman" panose="02020603050405020304" pitchFamily="18" charset="0"/>
              </a:rPr>
              <a:t>3</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hoặc [(- 4) . (- 5)] .[(- 4) . (- 5)] .[(- 4) . (- 5)]</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       =  20 . 20 . 20  = 20 </a:t>
            </a:r>
            <a:r>
              <a:rPr lang="nl-NL" sz="2000" spc="-80" baseline="30000">
                <a:latin typeface="Times New Roman" panose="02020603050405020304" pitchFamily="18" charset="0"/>
                <a:ea typeface="DengXian"/>
                <a:cs typeface="Times New Roman" panose="02020603050405020304" pitchFamily="18" charset="0"/>
              </a:rPr>
              <a:t>3</a:t>
            </a:r>
            <a:endParaRPr lang="en-US" sz="2000">
              <a:latin typeface="Times New Roman" panose="02020603050405020304" pitchFamily="18" charset="0"/>
              <a:ea typeface="DengXian"/>
              <a:cs typeface="Times New Roman" panose="02020603050405020304" pitchFamily="18" charset="0"/>
            </a:endParaRPr>
          </a:p>
        </p:txBody>
      </p:sp>
      <p:sp>
        <p:nvSpPr>
          <p:cNvPr id="5" name="Rectangle 4"/>
          <p:cNvSpPr/>
          <p:nvPr/>
        </p:nvSpPr>
        <p:spPr>
          <a:xfrm>
            <a:off x="457537" y="943678"/>
            <a:ext cx="1846659" cy="524567"/>
          </a:xfrm>
          <a:prstGeom prst="rect">
            <a:avLst/>
          </a:prstGeom>
        </p:spPr>
        <p:txBody>
          <a:bodyPr wrap="none">
            <a:spAutoFit/>
          </a:bodyPr>
          <a:lstStyle/>
          <a:p>
            <a:pPr>
              <a:lnSpc>
                <a:spcPct val="130000"/>
              </a:lnSpc>
              <a:spcAft>
                <a:spcPts val="800"/>
              </a:spcAft>
            </a:pPr>
            <a:r>
              <a:rPr lang="nl-NL" sz="2400" b="1" spc="-80" smtClean="0">
                <a:latin typeface="Times New Roman" panose="02020603050405020304" pitchFamily="18" charset="0"/>
                <a:ea typeface="DengXian"/>
                <a:cs typeface="Times New Roman" panose="02020603050405020304" pitchFamily="18" charset="0"/>
              </a:rPr>
              <a:t>Bài 138   SBT</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121024" y="1510488"/>
            <a:ext cx="4572000" cy="831318"/>
          </a:xfrm>
          <a:prstGeom prst="rect">
            <a:avLst/>
          </a:prstGeom>
        </p:spPr>
        <p:txBody>
          <a:bodyPr>
            <a:spAutoFit/>
          </a:bodyPr>
          <a:lstStyle/>
          <a:p>
            <a:pPr algn="just">
              <a:lnSpc>
                <a:spcPct val="107000"/>
              </a:lnSpc>
              <a:spcAft>
                <a:spcPts val="800"/>
              </a:spcAft>
            </a:pPr>
            <a:r>
              <a:rPr lang="nl-NL" sz="2000" spc="-80" smtClean="0">
                <a:latin typeface="Times New Roman" panose="02020603050405020304" pitchFamily="18" charset="0"/>
                <a:ea typeface="DengXian"/>
                <a:cs typeface="Times New Roman" panose="02020603050405020304" pitchFamily="18" charset="0"/>
              </a:rPr>
              <a:t>a) </a:t>
            </a:r>
            <a:r>
              <a:rPr lang="en-US" sz="2000" smtClean="0">
                <a:latin typeface="Times New Roman" panose="02020603050405020304" pitchFamily="18" charset="0"/>
                <a:ea typeface="DengXian"/>
                <a:cs typeface="Times New Roman" panose="02020603050405020304" pitchFamily="18" charset="0"/>
              </a:rPr>
              <a:t>(-7). (-7). (-7</a:t>
            </a:r>
            <a:r>
              <a:rPr lang="en-US" smtClean="0">
                <a:latin typeface="Times New Roman" panose="02020603050405020304" pitchFamily="18" charset="0"/>
                <a:ea typeface="DengXian"/>
                <a:cs typeface="Times New Roman" panose="02020603050405020304" pitchFamily="18" charset="0"/>
              </a:rPr>
              <a:t>).(-</a:t>
            </a:r>
            <a:r>
              <a:rPr lang="en-US" sz="2000" smtClean="0">
                <a:latin typeface="Times New Roman" panose="02020603050405020304" pitchFamily="18" charset="0"/>
                <a:ea typeface="DengXian"/>
                <a:cs typeface="Times New Roman" panose="02020603050405020304" pitchFamily="18" charset="0"/>
              </a:rPr>
              <a:t>7). (-7). (-7) </a:t>
            </a:r>
          </a:p>
          <a:p>
            <a:pPr algn="just">
              <a:lnSpc>
                <a:spcPct val="107000"/>
              </a:lnSpc>
              <a:spcAft>
                <a:spcPts val="800"/>
              </a:spcAft>
            </a:pPr>
            <a:r>
              <a:rPr lang="en-US" sz="2000" smtClean="0">
                <a:latin typeface="Times New Roman" panose="02020603050405020304" pitchFamily="18" charset="0"/>
                <a:ea typeface="DengXian"/>
                <a:cs typeface="Times New Roman" panose="02020603050405020304" pitchFamily="18" charset="0"/>
              </a:rPr>
              <a:t>= (-7)</a:t>
            </a:r>
            <a:r>
              <a:rPr lang="en-US" sz="2000" baseline="30000" smtClean="0">
                <a:latin typeface="Times New Roman" panose="02020603050405020304" pitchFamily="18" charset="0"/>
                <a:ea typeface="DengXian"/>
                <a:cs typeface="Times New Roman" panose="02020603050405020304" pitchFamily="18" charset="0"/>
              </a:rPr>
              <a:t>6</a:t>
            </a:r>
            <a:r>
              <a:rPr lang="en-US" sz="2000" smtClean="0">
                <a:latin typeface="Times New Roman" panose="02020603050405020304" pitchFamily="18" charset="0"/>
                <a:ea typeface="DengXian"/>
                <a:cs typeface="Times New Roman" panose="02020603050405020304" pitchFamily="18" charset="0"/>
              </a:rPr>
              <a:t> = 7</a:t>
            </a:r>
            <a:r>
              <a:rPr lang="en-US" sz="2000" baseline="30000" smtClean="0">
                <a:latin typeface="Times New Roman" panose="02020603050405020304" pitchFamily="18" charset="0"/>
                <a:ea typeface="DengXian"/>
                <a:cs typeface="Times New Roman" panose="02020603050405020304" pitchFamily="18" charset="0"/>
              </a:rPr>
              <a:t>6</a:t>
            </a:r>
            <a:endParaRPr lang="en-US" sz="2000">
              <a:latin typeface="Times New Roman" panose="02020603050405020304" pitchFamily="18" charset="0"/>
              <a:ea typeface="DengXian"/>
              <a:cs typeface="Times New Roman" panose="02020603050405020304" pitchFamily="18" charset="0"/>
            </a:endParaRPr>
          </a:p>
        </p:txBody>
      </p:sp>
      <p:sp>
        <p:nvSpPr>
          <p:cNvPr id="8" name="Rectangle 7"/>
          <p:cNvSpPr/>
          <p:nvPr/>
        </p:nvSpPr>
        <p:spPr>
          <a:xfrm>
            <a:off x="4470955" y="1591855"/>
            <a:ext cx="4572000" cy="3005951"/>
          </a:xfrm>
          <a:prstGeom prst="rect">
            <a:avLst/>
          </a:prstGeom>
        </p:spPr>
        <p:txBody>
          <a:bodyPr>
            <a:spAutoFit/>
          </a:bodyPr>
          <a:lstStyle/>
          <a:p>
            <a:pPr>
              <a:lnSpc>
                <a:spcPct val="130000"/>
              </a:lnSpc>
              <a:spcAft>
                <a:spcPts val="800"/>
              </a:spcAft>
            </a:pPr>
            <a:r>
              <a:rPr lang="nl-NL" sz="2000" spc="-80" smtClean="0">
                <a:latin typeface="Times New Roman" panose="02020603050405020304" pitchFamily="18" charset="0"/>
                <a:ea typeface="DengXian"/>
                <a:cs typeface="Times New Roman" panose="02020603050405020304" pitchFamily="18" charset="0"/>
              </a:rPr>
              <a:t>a</a:t>
            </a:r>
            <a:r>
              <a:rPr lang="nl-NL" sz="2000" spc="-80">
                <a:latin typeface="Times New Roman" panose="02020603050405020304" pitchFamily="18" charset="0"/>
                <a:ea typeface="DengXian"/>
                <a:cs typeface="Times New Roman" panose="02020603050405020304" pitchFamily="18" charset="0"/>
              </a:rPr>
              <a:t>,          (- 8) . (- 3)</a:t>
            </a:r>
            <a:r>
              <a:rPr lang="nl-NL" sz="2000" spc="-80" baseline="30000">
                <a:latin typeface="Times New Roman" panose="02020603050405020304" pitchFamily="18" charset="0"/>
                <a:ea typeface="DengXian"/>
                <a:cs typeface="Times New Roman" panose="02020603050405020304" pitchFamily="18" charset="0"/>
              </a:rPr>
              <a:t>3</a:t>
            </a:r>
            <a:r>
              <a:rPr lang="nl-NL" sz="2000" spc="-80">
                <a:latin typeface="Times New Roman" panose="02020603050405020304" pitchFamily="18" charset="0"/>
                <a:ea typeface="DengXian"/>
                <a:cs typeface="Times New Roman" panose="02020603050405020304" pitchFamily="18" charset="0"/>
              </a:rPr>
              <a:t> . (+ 125)</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 =   (- 2) . (- 2) . (- 2) . (- 3). (- 3). (- 3). 5. 5 . 5</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  =  30 . 30 . 30  = 30</a:t>
            </a:r>
            <a:r>
              <a:rPr lang="nl-NL" sz="2000" spc="-80" baseline="30000">
                <a:latin typeface="Times New Roman" panose="02020603050405020304" pitchFamily="18" charset="0"/>
                <a:ea typeface="DengXian"/>
                <a:cs typeface="Times New Roman" panose="02020603050405020304" pitchFamily="18" charset="0"/>
              </a:rPr>
              <a:t>3</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b,            27 . (- 2)</a:t>
            </a:r>
            <a:r>
              <a:rPr lang="nl-NL" sz="2000" spc="-80" baseline="30000">
                <a:latin typeface="Times New Roman" panose="02020603050405020304" pitchFamily="18" charset="0"/>
                <a:ea typeface="DengXian"/>
                <a:cs typeface="Times New Roman" panose="02020603050405020304" pitchFamily="18" charset="0"/>
              </a:rPr>
              <a:t>3</a:t>
            </a:r>
            <a:r>
              <a:rPr lang="nl-NL" sz="2000" spc="-80">
                <a:latin typeface="Times New Roman" panose="02020603050405020304" pitchFamily="18" charset="0"/>
                <a:ea typeface="DengXian"/>
                <a:cs typeface="Times New Roman" panose="02020603050405020304" pitchFamily="18" charset="0"/>
              </a:rPr>
              <a:t> . (- 7) . (+ 49)</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140">
                <a:latin typeface="Times New Roman" panose="02020603050405020304" pitchFamily="18" charset="0"/>
                <a:ea typeface="DengXian"/>
                <a:cs typeface="Times New Roman" panose="02020603050405020304" pitchFamily="18" charset="0"/>
              </a:rPr>
              <a:t>     =  3  . 3 . 3 . (- 2) . (- 2) . (- 2) . (- 7) . (- 7) . (- 7) </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    =  42</a:t>
            </a:r>
            <a:r>
              <a:rPr lang="nl-NL" sz="2000" spc="-80" baseline="30000">
                <a:latin typeface="Times New Roman" panose="02020603050405020304" pitchFamily="18" charset="0"/>
                <a:ea typeface="DengXian"/>
                <a:cs typeface="Times New Roman" panose="02020603050405020304" pitchFamily="18" charset="0"/>
              </a:rPr>
              <a:t>3</a:t>
            </a:r>
            <a:endParaRPr lang="en-US" sz="2000">
              <a:latin typeface="Times New Roman" panose="02020603050405020304" pitchFamily="18" charset="0"/>
              <a:ea typeface="DengXian"/>
              <a:cs typeface="Times New Roman" panose="02020603050405020304" pitchFamily="18" charset="0"/>
            </a:endParaRPr>
          </a:p>
        </p:txBody>
      </p:sp>
      <p:sp>
        <p:nvSpPr>
          <p:cNvPr id="9" name="Rectangle 8"/>
          <p:cNvSpPr/>
          <p:nvPr/>
        </p:nvSpPr>
        <p:spPr>
          <a:xfrm>
            <a:off x="4693024" y="960708"/>
            <a:ext cx="1713290" cy="572464"/>
          </a:xfrm>
          <a:prstGeom prst="rect">
            <a:avLst/>
          </a:prstGeom>
        </p:spPr>
        <p:txBody>
          <a:bodyPr wrap="none">
            <a:spAutoFit/>
          </a:bodyPr>
          <a:lstStyle/>
          <a:p>
            <a:pPr>
              <a:lnSpc>
                <a:spcPct val="130000"/>
              </a:lnSpc>
              <a:spcAft>
                <a:spcPts val="800"/>
              </a:spcAft>
            </a:pPr>
            <a:r>
              <a:rPr lang="nl-NL" sz="2400" b="1" spc="-80" smtClean="0">
                <a:latin typeface="Times New Roman" panose="02020603050405020304" pitchFamily="18" charset="0"/>
                <a:ea typeface="DengXian"/>
                <a:cs typeface="Times New Roman" panose="02020603050405020304" pitchFamily="18" charset="0"/>
              </a:rPr>
              <a:t>Bài 141 SBT</a:t>
            </a:r>
            <a:endParaRPr lang="en-US" sz="2400">
              <a:latin typeface="Times New Roman" panose="02020603050405020304" pitchFamily="18" charset="0"/>
              <a:ea typeface="DengXian"/>
              <a:cs typeface="Times New Roman" panose="02020603050405020304" pitchFamily="18" charset="0"/>
            </a:endParaRPr>
          </a:p>
        </p:txBody>
      </p:sp>
      <p:sp>
        <p:nvSpPr>
          <p:cNvPr id="11" name="Rectangle 10"/>
          <p:cNvSpPr/>
          <p:nvPr/>
        </p:nvSpPr>
        <p:spPr>
          <a:xfrm>
            <a:off x="4284616" y="5401967"/>
            <a:ext cx="4572000" cy="995144"/>
          </a:xfrm>
          <a:prstGeom prst="rect">
            <a:avLst/>
          </a:prstGeom>
        </p:spPr>
        <p:txBody>
          <a:bodyPr>
            <a:spAutoFit/>
          </a:bodyPr>
          <a:lstStyle/>
          <a:p>
            <a:pPr>
              <a:lnSpc>
                <a:spcPct val="130000"/>
              </a:lnSpc>
              <a:spcAft>
                <a:spcPts val="800"/>
              </a:spcAft>
            </a:pPr>
            <a:r>
              <a:rPr lang="nl-NL" sz="2000" spc="-80" smtClean="0">
                <a:latin typeface="Times New Roman" panose="02020603050405020304" pitchFamily="18" charset="0"/>
                <a:ea typeface="DengXian"/>
                <a:cs typeface="Times New Roman" panose="02020603050405020304" pitchFamily="18" charset="0"/>
              </a:rPr>
              <a:t>b</a:t>
            </a:r>
            <a:r>
              <a:rPr lang="nl-NL" sz="2000" spc="-80">
                <a:latin typeface="Times New Roman" panose="02020603050405020304" pitchFamily="18" charset="0"/>
                <a:ea typeface="DengXian"/>
                <a:cs typeface="Times New Roman" panose="02020603050405020304" pitchFamily="18" charset="0"/>
              </a:rPr>
              <a:t>,    (a + b) . (a + b) = (- 7 + 4) . (- 7 + 4)</a:t>
            </a:r>
            <a:endParaRPr lang="en-US" sz="200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a:latin typeface="Times New Roman" panose="02020603050405020304" pitchFamily="18" charset="0"/>
                <a:ea typeface="DengXian"/>
                <a:cs typeface="Times New Roman" panose="02020603050405020304" pitchFamily="18" charset="0"/>
              </a:rPr>
              <a:t>                                   =        (- 3) . (- 3)   =  9 </a:t>
            </a:r>
            <a:endParaRPr lang="en-US" sz="2000">
              <a:latin typeface="Times New Roman" panose="02020603050405020304" pitchFamily="18" charset="0"/>
              <a:ea typeface="DengXian"/>
              <a:cs typeface="Times New Roman" panose="02020603050405020304" pitchFamily="18" charset="0"/>
            </a:endParaRPr>
          </a:p>
        </p:txBody>
      </p:sp>
      <p:sp>
        <p:nvSpPr>
          <p:cNvPr id="12" name="Rectangle 11"/>
          <p:cNvSpPr/>
          <p:nvPr/>
        </p:nvSpPr>
        <p:spPr>
          <a:xfrm>
            <a:off x="289065" y="4712092"/>
            <a:ext cx="1713290" cy="572464"/>
          </a:xfrm>
          <a:prstGeom prst="rect">
            <a:avLst/>
          </a:prstGeom>
        </p:spPr>
        <p:txBody>
          <a:bodyPr wrap="none">
            <a:spAutoFit/>
          </a:bodyPr>
          <a:lstStyle/>
          <a:p>
            <a:pPr>
              <a:lnSpc>
                <a:spcPct val="130000"/>
              </a:lnSpc>
              <a:spcAft>
                <a:spcPts val="800"/>
              </a:spcAft>
            </a:pPr>
            <a:r>
              <a:rPr lang="nl-NL" sz="2400" b="1" spc="-80" smtClean="0">
                <a:latin typeface="Times New Roman" panose="02020603050405020304" pitchFamily="18" charset="0"/>
                <a:ea typeface="DengXian"/>
                <a:cs typeface="Times New Roman" panose="02020603050405020304" pitchFamily="18" charset="0"/>
              </a:rPr>
              <a:t>Bài 148 SBT</a:t>
            </a:r>
            <a:endParaRPr lang="en-US" sz="2400">
              <a:latin typeface="Times New Roman" panose="02020603050405020304" pitchFamily="18" charset="0"/>
              <a:ea typeface="DengXian"/>
              <a:cs typeface="Times New Roman" panose="02020603050405020304" pitchFamily="18" charset="0"/>
            </a:endParaRPr>
          </a:p>
        </p:txBody>
      </p:sp>
      <p:sp>
        <p:nvSpPr>
          <p:cNvPr id="13" name="Rectangle 12"/>
          <p:cNvSpPr/>
          <p:nvPr/>
        </p:nvSpPr>
        <p:spPr>
          <a:xfrm>
            <a:off x="121024" y="5354098"/>
            <a:ext cx="4572000" cy="1497846"/>
          </a:xfrm>
          <a:prstGeom prst="rect">
            <a:avLst/>
          </a:prstGeom>
        </p:spPr>
        <p:txBody>
          <a:bodyPr>
            <a:spAutoFit/>
          </a:bodyPr>
          <a:lstStyle/>
          <a:p>
            <a:pPr>
              <a:lnSpc>
                <a:spcPct val="130000"/>
              </a:lnSpc>
              <a:spcAft>
                <a:spcPts val="800"/>
              </a:spcAft>
            </a:pPr>
            <a:r>
              <a:rPr lang="nl-NL" sz="2000" spc="-80" smtClean="0">
                <a:latin typeface="Times New Roman" panose="02020603050405020304" pitchFamily="18" charset="0"/>
                <a:ea typeface="DengXian"/>
                <a:cs typeface="Times New Roman" panose="02020603050405020304" pitchFamily="18" charset="0"/>
              </a:rPr>
              <a:t>a,         a</a:t>
            </a:r>
            <a:r>
              <a:rPr lang="nl-NL" sz="2000" spc="-80" baseline="30000" smtClean="0">
                <a:latin typeface="Times New Roman" panose="02020603050405020304" pitchFamily="18" charset="0"/>
                <a:ea typeface="DengXian"/>
                <a:cs typeface="Times New Roman" panose="02020603050405020304" pitchFamily="18" charset="0"/>
              </a:rPr>
              <a:t>2</a:t>
            </a:r>
            <a:r>
              <a:rPr lang="nl-NL" sz="2000" spc="-80" smtClean="0">
                <a:latin typeface="Times New Roman" panose="02020603050405020304" pitchFamily="18" charset="0"/>
                <a:ea typeface="DengXian"/>
                <a:cs typeface="Times New Roman" panose="02020603050405020304" pitchFamily="18" charset="0"/>
              </a:rPr>
              <a:t> + 2 . a . b + b</a:t>
            </a:r>
            <a:r>
              <a:rPr lang="nl-NL" sz="2000" spc="-80" baseline="30000" smtClean="0">
                <a:latin typeface="Times New Roman" panose="02020603050405020304" pitchFamily="18" charset="0"/>
                <a:ea typeface="DengXian"/>
                <a:cs typeface="Times New Roman" panose="02020603050405020304" pitchFamily="18" charset="0"/>
              </a:rPr>
              <a:t>2</a:t>
            </a:r>
            <a:r>
              <a:rPr lang="nl-NL" sz="2000" spc="-80" smtClean="0">
                <a:latin typeface="Times New Roman" panose="02020603050405020304" pitchFamily="18" charset="0"/>
                <a:ea typeface="DengXian"/>
                <a:cs typeface="Times New Roman" panose="02020603050405020304" pitchFamily="18" charset="0"/>
              </a:rPr>
              <a:t>  Thay số </a:t>
            </a:r>
            <a:endParaRPr lang="en-US" sz="20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smtClean="0">
                <a:latin typeface="Times New Roman" panose="02020603050405020304" pitchFamily="18" charset="0"/>
                <a:ea typeface="DengXian"/>
                <a:cs typeface="Times New Roman" panose="02020603050405020304" pitchFamily="18" charset="0"/>
              </a:rPr>
              <a:t>     =    (- 7)</a:t>
            </a:r>
            <a:r>
              <a:rPr lang="nl-NL" sz="2000" spc="-80" baseline="30000" smtClean="0">
                <a:latin typeface="Times New Roman" panose="02020603050405020304" pitchFamily="18" charset="0"/>
                <a:ea typeface="DengXian"/>
                <a:cs typeface="Times New Roman" panose="02020603050405020304" pitchFamily="18" charset="0"/>
              </a:rPr>
              <a:t>2</a:t>
            </a:r>
            <a:r>
              <a:rPr lang="nl-NL" sz="2000" spc="-80" smtClean="0">
                <a:latin typeface="Times New Roman" panose="02020603050405020304" pitchFamily="18" charset="0"/>
                <a:ea typeface="DengXian"/>
                <a:cs typeface="Times New Roman" panose="02020603050405020304" pitchFamily="18" charset="0"/>
              </a:rPr>
              <a:t> + 2 .(- 7) .4  + 4</a:t>
            </a:r>
            <a:r>
              <a:rPr lang="nl-NL" sz="2000" spc="-80" baseline="30000" smtClean="0">
                <a:latin typeface="Times New Roman" panose="02020603050405020304" pitchFamily="18" charset="0"/>
                <a:ea typeface="DengXian"/>
                <a:cs typeface="Times New Roman" panose="02020603050405020304" pitchFamily="18" charset="0"/>
              </a:rPr>
              <a:t>2</a:t>
            </a:r>
            <a:endParaRPr lang="en-US" sz="2000" smtClean="0">
              <a:latin typeface="Times New Roman" panose="02020603050405020304" pitchFamily="18" charset="0"/>
              <a:ea typeface="DengXian"/>
              <a:cs typeface="Times New Roman" panose="02020603050405020304" pitchFamily="18" charset="0"/>
            </a:endParaRPr>
          </a:p>
          <a:p>
            <a:pPr>
              <a:lnSpc>
                <a:spcPct val="130000"/>
              </a:lnSpc>
              <a:spcAft>
                <a:spcPts val="800"/>
              </a:spcAft>
            </a:pPr>
            <a:r>
              <a:rPr lang="nl-NL" sz="2000" spc="-80" smtClean="0">
                <a:latin typeface="Times New Roman" panose="02020603050405020304" pitchFamily="18" charset="0"/>
                <a:ea typeface="DengXian"/>
                <a:cs typeface="Times New Roman" panose="02020603050405020304" pitchFamily="18" charset="0"/>
              </a:rPr>
              <a:t>     =    49 – 56  + 16  = 9 </a:t>
            </a:r>
            <a:endParaRPr lang="en-US" sz="20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82405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500"/>
                                        <p:tgtEl>
                                          <p:spTgt spid="6">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fade">
                                      <p:cBhvr>
                                        <p:cTn id="37" dur="500"/>
                                        <p:tgtEl>
                                          <p:spTgt spid="4">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5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
                                            <p:txEl>
                                              <p:pRg st="0" end="0"/>
                                            </p:txEl>
                                          </p:spTgt>
                                        </p:tgtEl>
                                        <p:attrNameLst>
                                          <p:attrName>style.visibility</p:attrName>
                                        </p:attrNameLst>
                                      </p:cBhvr>
                                      <p:to>
                                        <p:strVal val="visible"/>
                                      </p:to>
                                    </p:set>
                                    <p:animEffect transition="in" filter="fade">
                                      <p:cBhvr>
                                        <p:cTn id="47" dur="500"/>
                                        <p:tgtEl>
                                          <p:spTgt spid="8">
                                            <p:txEl>
                                              <p:pRg st="0" end="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8">
                                            <p:txEl>
                                              <p:pRg st="1" end="1"/>
                                            </p:txEl>
                                          </p:spTgt>
                                        </p:tgtEl>
                                        <p:attrNameLst>
                                          <p:attrName>style.visibility</p:attrName>
                                        </p:attrNameLst>
                                      </p:cBhvr>
                                      <p:to>
                                        <p:strVal val="visible"/>
                                      </p:to>
                                    </p:set>
                                    <p:animEffect transition="in" filter="fade">
                                      <p:cBhvr>
                                        <p:cTn id="52" dur="500"/>
                                        <p:tgtEl>
                                          <p:spTgt spid="8">
                                            <p:txEl>
                                              <p:pRg st="1" end="1"/>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8">
                                            <p:txEl>
                                              <p:pRg st="2" end="2"/>
                                            </p:txEl>
                                          </p:spTgt>
                                        </p:tgtEl>
                                        <p:attrNameLst>
                                          <p:attrName>style.visibility</p:attrName>
                                        </p:attrNameLst>
                                      </p:cBhvr>
                                      <p:to>
                                        <p:strVal val="visible"/>
                                      </p:to>
                                    </p:set>
                                    <p:animEffect transition="in" filter="fade">
                                      <p:cBhvr>
                                        <p:cTn id="57" dur="500"/>
                                        <p:tgtEl>
                                          <p:spTgt spid="8">
                                            <p:txEl>
                                              <p:pRg st="2" end="2"/>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8">
                                            <p:txEl>
                                              <p:pRg st="3" end="3"/>
                                            </p:txEl>
                                          </p:spTgt>
                                        </p:tgtEl>
                                        <p:attrNameLst>
                                          <p:attrName>style.visibility</p:attrName>
                                        </p:attrNameLst>
                                      </p:cBhvr>
                                      <p:to>
                                        <p:strVal val="visible"/>
                                      </p:to>
                                    </p:set>
                                    <p:animEffect transition="in" filter="fade">
                                      <p:cBhvr>
                                        <p:cTn id="62" dur="500"/>
                                        <p:tgtEl>
                                          <p:spTgt spid="8">
                                            <p:txEl>
                                              <p:pRg st="3" end="3"/>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8">
                                            <p:txEl>
                                              <p:pRg st="4" end="4"/>
                                            </p:txEl>
                                          </p:spTgt>
                                        </p:tgtEl>
                                        <p:attrNameLst>
                                          <p:attrName>style.visibility</p:attrName>
                                        </p:attrNameLst>
                                      </p:cBhvr>
                                      <p:to>
                                        <p:strVal val="visible"/>
                                      </p:to>
                                    </p:set>
                                    <p:animEffect transition="in" filter="fade">
                                      <p:cBhvr>
                                        <p:cTn id="67" dur="500"/>
                                        <p:tgtEl>
                                          <p:spTgt spid="8">
                                            <p:txEl>
                                              <p:pRg st="4" end="4"/>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8">
                                            <p:txEl>
                                              <p:pRg st="5" end="5"/>
                                            </p:txEl>
                                          </p:spTgt>
                                        </p:tgtEl>
                                        <p:attrNameLst>
                                          <p:attrName>style.visibility</p:attrName>
                                        </p:attrNameLst>
                                      </p:cBhvr>
                                      <p:to>
                                        <p:strVal val="visible"/>
                                      </p:to>
                                    </p:set>
                                    <p:animEffect transition="in" filter="fade">
                                      <p:cBhvr>
                                        <p:cTn id="72" dur="500"/>
                                        <p:tgtEl>
                                          <p:spTgt spid="8">
                                            <p:txEl>
                                              <p:pRg st="5" end="5"/>
                                            </p:txEl>
                                          </p:spTgt>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2"/>
                                        </p:tgtEl>
                                        <p:attrNameLst>
                                          <p:attrName>style.visibility</p:attrName>
                                        </p:attrNameLst>
                                      </p:cBhvr>
                                      <p:to>
                                        <p:strVal val="visible"/>
                                      </p:to>
                                    </p:set>
                                    <p:animEffect transition="in" filter="fade">
                                      <p:cBhvr>
                                        <p:cTn id="77" dur="500"/>
                                        <p:tgtEl>
                                          <p:spTgt spid="12"/>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fade">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1"/>
                                        </p:tgtEl>
                                        <p:attrNameLst>
                                          <p:attrName>style.visibility</p:attrName>
                                        </p:attrNameLst>
                                      </p:cBhvr>
                                      <p:to>
                                        <p:strVal val="visible"/>
                                      </p:to>
                                    </p:set>
                                    <p:animEffect transition="in" filter="fade">
                                      <p:cBhvr>
                                        <p:cTn id="8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uiExpand="1" build="p"/>
      <p:bldP spid="5" grpId="0"/>
      <p:bldP spid="6" grpId="0" uiExpand="1" build="p"/>
      <p:bldP spid="8" grpId="0" build="p"/>
      <p:bldP spid="9" grpId="0"/>
      <p:bldP spid="11" grpId="0"/>
      <p:bldP spid="12"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18922" y="179862"/>
            <a:ext cx="2242858" cy="523220"/>
          </a:xfrm>
          <a:prstGeom prst="rect">
            <a:avLst/>
          </a:prstGeom>
        </p:spPr>
        <p:txBody>
          <a:bodyPr wrap="none">
            <a:spAutoFit/>
          </a:bodyPr>
          <a:lstStyle/>
          <a:p>
            <a:r>
              <a:rPr lang="en-US" sz="2800" b="1" smtClean="0">
                <a:solidFill>
                  <a:srgbClr val="FF0000"/>
                </a:solidFill>
                <a:latin typeface="Times New Roman" panose="02020603050405020304" pitchFamily="18" charset="0"/>
                <a:cs typeface="Times New Roman" panose="02020603050405020304" pitchFamily="18" charset="0"/>
              </a:rPr>
              <a:t>LUYỆN TẬP</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4340351" y="1767840"/>
            <a:ext cx="4572000" cy="1456424"/>
          </a:xfrm>
          <a:prstGeom prst="rect">
            <a:avLst/>
          </a:prstGeom>
        </p:spPr>
        <p:txBody>
          <a:bodyPr>
            <a:spAutoFit/>
          </a:bodyPr>
          <a:lstStyle/>
          <a:p>
            <a:pPr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a:t>
            </a:r>
            <a:r>
              <a:rPr lang="en-US" sz="2400">
                <a:latin typeface="Times New Roman" panose="02020603050405020304" pitchFamily="18" charset="0"/>
                <a:ea typeface="Times New Roman" panose="02020603050405020304" pitchFamily="18" charset="0"/>
                <a:cs typeface="Times New Roman" panose="02020603050405020304" pitchFamily="18" charset="0"/>
              </a:rPr>
              <a:t>125.36 - 26.125 </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125(36 - 26)</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126.10 = 1260</a:t>
            </a:r>
            <a:endParaRPr lang="en-US" sz="2400">
              <a:latin typeface="Times New Roman" panose="02020603050405020304" pitchFamily="18" charset="0"/>
              <a:ea typeface="DengXian"/>
              <a:cs typeface="Times New Roman" panose="02020603050405020304" pitchFamily="18" charset="0"/>
            </a:endParaRPr>
          </a:p>
        </p:txBody>
      </p:sp>
      <p:sp>
        <p:nvSpPr>
          <p:cNvPr id="5" name="Rectangle 4"/>
          <p:cNvSpPr/>
          <p:nvPr/>
        </p:nvSpPr>
        <p:spPr>
          <a:xfrm>
            <a:off x="329157" y="792888"/>
            <a:ext cx="2006511" cy="460895"/>
          </a:xfrm>
          <a:prstGeom prst="rect">
            <a:avLst/>
          </a:prstGeom>
        </p:spPr>
        <p:txBody>
          <a:bodyPr wrap="none">
            <a:spAutoFit/>
          </a:bodyPr>
          <a:lstStyle/>
          <a:p>
            <a:pPr algn="just">
              <a:lnSpc>
                <a:spcPct val="107000"/>
              </a:lnSpc>
              <a:spcAft>
                <a:spcPts val="800"/>
              </a:spcAft>
            </a:pPr>
            <a:r>
              <a:rPr lang="en-US" sz="2400" b="1" smtClean="0">
                <a:latin typeface="Times New Roman" panose="02020603050405020304" pitchFamily="18" charset="0"/>
                <a:ea typeface="Times New Roman" panose="02020603050405020304" pitchFamily="18" charset="0"/>
                <a:cs typeface="Times New Roman" panose="02020603050405020304" pitchFamily="18" charset="0"/>
              </a:rPr>
              <a:t>Bài 142:</a:t>
            </a: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 Tính:</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396569" y="1306945"/>
            <a:ext cx="4572000" cy="460895"/>
          </a:xfrm>
          <a:prstGeom prst="rect">
            <a:avLst/>
          </a:prstGeom>
        </p:spPr>
        <p:txBody>
          <a:bodyPr>
            <a:spAutoFit/>
          </a:bodyPr>
          <a:lstStyle/>
          <a:p>
            <a:pPr marL="342900" lvl="0" indent="-342900" algn="just">
              <a:lnSpc>
                <a:spcPct val="107000"/>
              </a:lnSpc>
              <a:spcAft>
                <a:spcPts val="800"/>
              </a:spcAft>
              <a:buFont typeface="+mj-lt"/>
              <a:buAutoNum type="alphaLcParenR"/>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125.(-24) + 24.225 </a:t>
            </a:r>
            <a:endParaRPr lang="en-US" sz="2400" smtClean="0">
              <a:latin typeface="Times New Roman" panose="02020603050405020304" pitchFamily="18" charset="0"/>
              <a:ea typeface="DengXian"/>
              <a:cs typeface="Times New Roman" panose="02020603050405020304" pitchFamily="18" charset="0"/>
            </a:endParaRPr>
          </a:p>
        </p:txBody>
      </p:sp>
      <p:sp>
        <p:nvSpPr>
          <p:cNvPr id="7" name="Rectangle 6"/>
          <p:cNvSpPr/>
          <p:nvPr/>
        </p:nvSpPr>
        <p:spPr>
          <a:xfrm>
            <a:off x="587828" y="1774015"/>
            <a:ext cx="4572000" cy="1456424"/>
          </a:xfrm>
          <a:prstGeom prst="rect">
            <a:avLst/>
          </a:prstGeom>
        </p:spPr>
        <p:txBody>
          <a:bodyPr>
            <a:spAutoFit/>
          </a:bodyPr>
          <a:lstStyle/>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24.225 - 24.125</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24.(225-125)</a:t>
            </a:r>
            <a:endParaRPr lang="en-US" sz="2400">
              <a:latin typeface="Times New Roman" panose="02020603050405020304" pitchFamily="18" charset="0"/>
              <a:ea typeface="DengXian"/>
              <a:cs typeface="Times New Roman" panose="02020603050405020304" pitchFamily="18" charset="0"/>
            </a:endParaRPr>
          </a:p>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24.100 = 2400</a:t>
            </a:r>
            <a:endParaRPr lang="en-US" sz="2400">
              <a:latin typeface="Times New Roman" panose="02020603050405020304" pitchFamily="18" charset="0"/>
              <a:ea typeface="DengXian"/>
              <a:cs typeface="Times New Roman" panose="02020603050405020304" pitchFamily="18" charset="0"/>
            </a:endParaRPr>
          </a:p>
        </p:txBody>
      </p:sp>
      <p:sp>
        <p:nvSpPr>
          <p:cNvPr id="8" name="Rectangle 7"/>
          <p:cNvSpPr/>
          <p:nvPr/>
        </p:nvSpPr>
        <p:spPr>
          <a:xfrm>
            <a:off x="4340351" y="1306945"/>
            <a:ext cx="3082895" cy="460895"/>
          </a:xfrm>
          <a:prstGeom prst="rect">
            <a:avLst/>
          </a:prstGeom>
        </p:spPr>
        <p:txBody>
          <a:bodyPr wrap="none">
            <a:spAutoFit/>
          </a:bodyPr>
          <a:lstStyle/>
          <a:p>
            <a:pPr lvl="0" algn="just">
              <a:lnSpc>
                <a:spcPct val="107000"/>
              </a:lnSpc>
              <a:spcAft>
                <a:spcPts val="800"/>
              </a:spcAft>
            </a:pPr>
            <a:r>
              <a:rPr lang="en-US" sz="2400" smtClean="0">
                <a:latin typeface="Times New Roman" panose="02020603050405020304" pitchFamily="18" charset="0"/>
                <a:ea typeface="Times New Roman" panose="02020603050405020304" pitchFamily="18" charset="0"/>
                <a:cs typeface="Times New Roman" panose="02020603050405020304" pitchFamily="18" charset="0"/>
              </a:rPr>
              <a:t>b) 26.(-125) - 125.(-36)</a:t>
            </a:r>
            <a:endParaRPr lang="en-US" sz="2400">
              <a:latin typeface="Times New Roman" panose="02020603050405020304" pitchFamily="18" charset="0"/>
              <a:ea typeface="DengXian"/>
              <a:cs typeface="Times New Roman" panose="02020603050405020304" pitchFamily="18" charset="0"/>
            </a:endParaRPr>
          </a:p>
        </p:txBody>
      </p:sp>
      <p:sp>
        <p:nvSpPr>
          <p:cNvPr id="10" name="Rectangle 9"/>
          <p:cNvSpPr/>
          <p:nvPr/>
        </p:nvSpPr>
        <p:spPr>
          <a:xfrm>
            <a:off x="329157" y="3897356"/>
            <a:ext cx="8515783" cy="1469120"/>
          </a:xfrm>
          <a:prstGeom prst="rect">
            <a:avLst/>
          </a:prstGeom>
        </p:spPr>
        <p:txBody>
          <a:bodyPr wrap="square">
            <a:spAutoFit/>
          </a:bodyPr>
          <a:lstStyle/>
          <a:p>
            <a:pPr algn="just">
              <a:lnSpc>
                <a:spcPct val="107000"/>
              </a:lnSpc>
              <a:spcAft>
                <a:spcPts val="800"/>
              </a:spcAft>
            </a:pPr>
            <a:r>
              <a:rPr lang="en-US" sz="2000" smtClean="0">
                <a:latin typeface="Times New Roman" panose="02020603050405020304" pitchFamily="18" charset="0"/>
                <a:ea typeface="Times New Roman" panose="02020603050405020304" pitchFamily="18" charset="0"/>
                <a:cs typeface="Times New Roman" panose="02020603050405020304" pitchFamily="18" charset="0"/>
              </a:rPr>
              <a:t>a</a:t>
            </a:r>
            <a:r>
              <a:rPr lang="en-US" sz="2000">
                <a:latin typeface="Times New Roman" panose="02020603050405020304" pitchFamily="18" charset="0"/>
                <a:ea typeface="Times New Roman" panose="02020603050405020304" pitchFamily="18" charset="0"/>
                <a:cs typeface="Times New Roman" panose="02020603050405020304" pitchFamily="18" charset="0"/>
              </a:rPr>
              <a:t>) Đặt A = (-3).1574.(-7).(-11).(-10). Tích này chứa một số chẵn (4) thừa số nguyên âm nên nó mang dấu “+”. Vậy A &gt; 0.</a:t>
            </a:r>
            <a:endParaRPr lang="en-US" sz="2000">
              <a:latin typeface="Times New Roman" panose="02020603050405020304" pitchFamily="18" charset="0"/>
              <a:ea typeface="DengXian"/>
              <a:cs typeface="Times New Roman" panose="02020603050405020304" pitchFamily="18" charset="0"/>
            </a:endParaRPr>
          </a:p>
          <a:p>
            <a:r>
              <a:rPr lang="en-US" sz="2000">
                <a:latin typeface="Times New Roman" panose="02020603050405020304" pitchFamily="18" charset="0"/>
                <a:ea typeface="Times New Roman" panose="02020603050405020304" pitchFamily="18" charset="0"/>
              </a:rPr>
              <a:t>b) Đặt B = (-37).(-29).(-154).2. Tích này chứa một số lẻ (3) thừa số nguyên âm nên nó mang dấu “-”. Do đó -B &gt; 0. Vậy 25 - B &gt; 0</a:t>
            </a:r>
            <a:endParaRPr lang="en-US" sz="2000"/>
          </a:p>
        </p:txBody>
      </p:sp>
      <p:sp>
        <p:nvSpPr>
          <p:cNvPr id="11" name="Rectangle 10"/>
          <p:cNvSpPr/>
          <p:nvPr/>
        </p:nvSpPr>
        <p:spPr>
          <a:xfrm>
            <a:off x="396569" y="3333450"/>
            <a:ext cx="1990866" cy="460895"/>
          </a:xfrm>
          <a:prstGeom prst="rect">
            <a:avLst/>
          </a:prstGeom>
        </p:spPr>
        <p:txBody>
          <a:bodyPr wrap="none">
            <a:spAutoFit/>
          </a:bodyPr>
          <a:lstStyle/>
          <a:p>
            <a:pPr algn="just">
              <a:lnSpc>
                <a:spcPct val="107000"/>
              </a:lnSpc>
              <a:spcAft>
                <a:spcPts val="800"/>
              </a:spcAft>
            </a:pPr>
            <a:r>
              <a:rPr lang="en-US" sz="2400" b="1" smtClean="0">
                <a:latin typeface="Times New Roman" panose="02020603050405020304" pitchFamily="18" charset="0"/>
                <a:ea typeface="Times New Roman" panose="02020603050405020304" pitchFamily="18" charset="0"/>
                <a:cs typeface="Times New Roman" panose="02020603050405020304" pitchFamily="18" charset="0"/>
              </a:rPr>
              <a:t>Bài 143/ SBT:</a:t>
            </a:r>
            <a:endParaRPr lang="en-US" sz="24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34948999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P spid="8" grpId="0"/>
      <p:bldP spid="10" grpId="0"/>
      <p:bldP spid="1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107495" y="3234652"/>
            <a:ext cx="6929013" cy="583750"/>
          </a:xfrm>
          <a:prstGeom prst="rect">
            <a:avLst/>
          </a:prstGeom>
        </p:spPr>
        <p:txBody>
          <a:bodyPr wrap="none">
            <a:spAutoFit/>
          </a:bodyPr>
          <a:lstStyle/>
          <a:p>
            <a:pPr algn="ctr">
              <a:lnSpc>
                <a:spcPct val="107000"/>
              </a:lnSpc>
              <a:spcAft>
                <a:spcPts val="600"/>
              </a:spcAft>
            </a:pPr>
            <a:r>
              <a:rPr lang="fr-FR" sz="3200" b="1">
                <a:latin typeface="Times New Roman" panose="02020603050405020304" pitchFamily="18" charset="0"/>
                <a:ea typeface="DengXian"/>
                <a:cs typeface="Times New Roman" panose="02020603050405020304" pitchFamily="18" charset="0"/>
              </a:rPr>
              <a:t>TIẾT 67: ÔN TẬP VỀ GÓC, VẼ GÓC</a:t>
            </a:r>
            <a:endParaRPr lang="en-US" sz="3200">
              <a:latin typeface="Times New Roman" panose="02020603050405020304" pitchFamily="18" charset="0"/>
              <a:ea typeface="DengXian"/>
              <a:cs typeface="Times New Roman" panose="02020603050405020304" pitchFamily="18" charset="0"/>
            </a:endParaRPr>
          </a:p>
        </p:txBody>
      </p:sp>
    </p:spTree>
    <p:extLst>
      <p:ext uri="{BB962C8B-B14F-4D97-AF65-F5344CB8AC3E}">
        <p14:creationId xmlns:p14="http://schemas.microsoft.com/office/powerpoint/2010/main" val="23458541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0832" y="109248"/>
            <a:ext cx="3338735" cy="523220"/>
          </a:xfrm>
          <a:prstGeom prst="rect">
            <a:avLst/>
          </a:prstGeom>
        </p:spPr>
        <p:txBody>
          <a:bodyPr wrap="none">
            <a:spAutoFit/>
          </a:bodyPr>
          <a:lstStyle/>
          <a:p>
            <a:r>
              <a:rPr lang="en-US" sz="2800" b="1">
                <a:solidFill>
                  <a:srgbClr val="FF0000"/>
                </a:solidFill>
                <a:latin typeface="Times New Roman" panose="02020603050405020304" pitchFamily="18" charset="0"/>
                <a:cs typeface="Times New Roman" panose="02020603050405020304" pitchFamily="18" charset="0"/>
              </a:rPr>
              <a:t>KIỂM TRA BÀI CŨ</a:t>
            </a:r>
            <a:endParaRPr lang="en-US" sz="2800" b="1">
              <a:solidFill>
                <a:srgbClr val="FF0000"/>
              </a:solidFill>
              <a:latin typeface="Times New Roman" panose="02020603050405020304" pitchFamily="18" charset="0"/>
              <a:cs typeface="Times New Roman" panose="02020603050405020304" pitchFamily="18" charset="0"/>
            </a:endParaRPr>
          </a:p>
        </p:txBody>
      </p:sp>
      <p:sp>
        <p:nvSpPr>
          <p:cNvPr id="4" name="Rectangle 3"/>
          <p:cNvSpPr/>
          <p:nvPr/>
        </p:nvSpPr>
        <p:spPr>
          <a:xfrm>
            <a:off x="549719" y="848232"/>
            <a:ext cx="7680960" cy="882678"/>
          </a:xfrm>
          <a:prstGeom prst="rect">
            <a:avLst/>
          </a:prstGeom>
        </p:spPr>
        <p:txBody>
          <a:bodyPr wrap="square">
            <a:spAutoFit/>
          </a:bodyPr>
          <a:lstStyle/>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Thế nào là góc xOy? vẽ hình? Vẽ điểm M nằm trong góc xOy? Tia OM có mqh gì với hai tia Ox, Oy?</a:t>
            </a:r>
            <a:endParaRPr lang="en-US" sz="2400">
              <a:latin typeface="Times New Roman" panose="02020603050405020304" pitchFamily="18" charset="0"/>
              <a:ea typeface="DengXian"/>
              <a:cs typeface="Times New Roman" panose="02020603050405020304" pitchFamily="18" charset="0"/>
            </a:endParaRPr>
          </a:p>
        </p:txBody>
      </p:sp>
      <p:sp>
        <p:nvSpPr>
          <p:cNvPr id="6" name="Rectangle 5"/>
          <p:cNvSpPr/>
          <p:nvPr/>
        </p:nvSpPr>
        <p:spPr>
          <a:xfrm>
            <a:off x="434832" y="2152893"/>
            <a:ext cx="4572000" cy="1954189"/>
          </a:xfrm>
          <a:prstGeom prst="rect">
            <a:avLst/>
          </a:prstGeom>
        </p:spPr>
        <p:txBody>
          <a:bodyPr>
            <a:spAutoFit/>
          </a:bodyPr>
          <a:lstStyle/>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1. Góc xOy:</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Hai tia Ox, Oy chung gốc</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O là đỉnh.</a:t>
            </a:r>
            <a:endParaRPr lang="en-US" sz="2400">
              <a:latin typeface="Times New Roman" panose="02020603050405020304" pitchFamily="18" charset="0"/>
              <a:ea typeface="DengXian"/>
              <a:cs typeface="Times New Roman" panose="02020603050405020304" pitchFamily="18" charset="0"/>
            </a:endParaRPr>
          </a:p>
          <a:p>
            <a:pPr>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 Ox, Oy là hai cạnh của góc</a:t>
            </a:r>
            <a:endParaRPr lang="en-US" sz="2400">
              <a:latin typeface="Times New Roman" panose="02020603050405020304" pitchFamily="18" charset="0"/>
              <a:ea typeface="DengXian"/>
              <a:cs typeface="Times New Roman" panose="02020603050405020304" pitchFamily="18" charset="0"/>
            </a:endParaRPr>
          </a:p>
        </p:txBody>
      </p:sp>
      <p:grpSp>
        <p:nvGrpSpPr>
          <p:cNvPr id="9" name="Group 8"/>
          <p:cNvGrpSpPr/>
          <p:nvPr/>
        </p:nvGrpSpPr>
        <p:grpSpPr>
          <a:xfrm>
            <a:off x="5114879" y="1730910"/>
            <a:ext cx="3115800" cy="2579833"/>
            <a:chOff x="5114879" y="1730910"/>
            <a:chExt cx="3115800" cy="2579833"/>
          </a:xfrm>
        </p:grpSpPr>
        <p:pic>
          <p:nvPicPr>
            <p:cNvPr id="7" name="Picture 6"/>
            <p:cNvPicPr/>
            <p:nvPr/>
          </p:nvPicPr>
          <p:blipFill>
            <a:blip r:embed="rId2">
              <a:extLst>
                <a:ext uri="{28A0092B-C50C-407E-A947-70E740481C1C}">
                  <a14:useLocalDpi xmlns:a14="http://schemas.microsoft.com/office/drawing/2010/main" val="0"/>
                </a:ext>
              </a:extLst>
            </a:blip>
            <a:srcRect/>
            <a:stretch>
              <a:fillRect/>
            </a:stretch>
          </p:blipFill>
          <p:spPr bwMode="auto">
            <a:xfrm>
              <a:off x="5114879" y="1946674"/>
              <a:ext cx="3115800" cy="2364069"/>
            </a:xfrm>
            <a:prstGeom prst="rect">
              <a:avLst/>
            </a:prstGeom>
            <a:noFill/>
            <a:ln>
              <a:noFill/>
            </a:ln>
          </p:spPr>
        </p:pic>
        <p:sp>
          <p:nvSpPr>
            <p:cNvPr id="8" name="TextBox 7"/>
            <p:cNvSpPr txBox="1"/>
            <p:nvPr/>
          </p:nvSpPr>
          <p:spPr>
            <a:xfrm>
              <a:off x="6367887" y="1730910"/>
              <a:ext cx="304892" cy="369332"/>
            </a:xfrm>
            <a:prstGeom prst="rect">
              <a:avLst/>
            </a:prstGeom>
            <a:noFill/>
          </p:spPr>
          <p:txBody>
            <a:bodyPr wrap="none" rtlCol="0">
              <a:spAutoFit/>
            </a:bodyPr>
            <a:lstStyle/>
            <a:p>
              <a:r>
                <a:rPr lang="en-US" smtClean="0"/>
                <a:t>X</a:t>
              </a:r>
              <a:endParaRPr lang="en-US"/>
            </a:p>
          </p:txBody>
        </p:sp>
      </p:grpSp>
      <p:sp>
        <p:nvSpPr>
          <p:cNvPr id="11" name="Rectangle 10"/>
          <p:cNvSpPr/>
          <p:nvPr/>
        </p:nvSpPr>
        <p:spPr>
          <a:xfrm>
            <a:off x="549719" y="4310743"/>
            <a:ext cx="7888887" cy="1328762"/>
          </a:xfrm>
          <a:prstGeom prst="rect">
            <a:avLst/>
          </a:prstGeom>
        </p:spPr>
        <p:txBody>
          <a:bodyPr wrap="square">
            <a:spAutoFit/>
          </a:bodyPr>
          <a:lstStyle/>
          <a:p>
            <a:pPr algn="just">
              <a:lnSpc>
                <a:spcPct val="107000"/>
              </a:lnSpc>
              <a:spcAft>
                <a:spcPts val="800"/>
              </a:spcAft>
            </a:pPr>
            <a:r>
              <a:rPr lang="en-US" sz="2400">
                <a:latin typeface="Times New Roman" panose="02020603050405020304" pitchFamily="18" charset="0"/>
                <a:ea typeface="Times New Roman" panose="02020603050405020304" pitchFamily="18" charset="0"/>
                <a:cs typeface="Times New Roman" panose="02020603050405020304" pitchFamily="18" charset="0"/>
              </a:rPr>
              <a:t>2. Góc bẹt là góc có 2 cạnh là 2 tia đối nhau.</a:t>
            </a:r>
            <a:endParaRPr lang="en-US" sz="2400">
              <a:latin typeface="Times New Roman" panose="02020603050405020304" pitchFamily="18" charset="0"/>
              <a:ea typeface="DengXian"/>
              <a:cs typeface="Times New Roman" panose="02020603050405020304" pitchFamily="18" charset="0"/>
            </a:endParaRPr>
          </a:p>
          <a:p>
            <a:r>
              <a:rPr lang="en-US" sz="2400">
                <a:latin typeface="Times New Roman" panose="02020603050405020304" pitchFamily="18" charset="0"/>
                <a:ea typeface="Times New Roman" panose="02020603050405020304" pitchFamily="18" charset="0"/>
              </a:rPr>
              <a:t>3. Tia OM nằm trong góc xOy nếu OM nằm giữa hai tia Ox, Oy.</a:t>
            </a:r>
            <a:endParaRPr lang="en-US" sz="2400"/>
          </a:p>
        </p:txBody>
      </p:sp>
    </p:spTree>
    <p:extLst>
      <p:ext uri="{BB962C8B-B14F-4D97-AF65-F5344CB8AC3E}">
        <p14:creationId xmlns:p14="http://schemas.microsoft.com/office/powerpoint/2010/main" val="2724662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fade">
                                      <p:cBhvr>
                                        <p:cTn id="12" dur="500"/>
                                        <p:tgtEl>
                                          <p:spTgt spid="6">
                                            <p:txEl>
                                              <p:pRg st="0" end="0"/>
                                            </p:txEl>
                                          </p:spTgt>
                                        </p:tgtEl>
                                      </p:cBhvr>
                                    </p:animEffect>
                                  </p:childTnLst>
                                </p:cTn>
                              </p:par>
                              <p:par>
                                <p:cTn id="13" presetID="10" presetClass="entr" presetSubtype="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fade">
                                      <p:cBhvr>
                                        <p:cTn id="15" dur="500"/>
                                        <p:tgtEl>
                                          <p:spTgt spid="6">
                                            <p:txEl>
                                              <p:pRg st="1" end="1"/>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fade">
                                      <p:cBhvr>
                                        <p:cTn id="18" dur="500"/>
                                        <p:tgtEl>
                                          <p:spTgt spid="6">
                                            <p:txEl>
                                              <p:pRg st="2" end="2"/>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fade">
                                      <p:cBhvr>
                                        <p:cTn id="21" dur="500"/>
                                        <p:tgtEl>
                                          <p:spTgt spid="6">
                                            <p:txEl>
                                              <p:pRg st="3" end="3"/>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9"/>
                                        </p:tgtEl>
                                        <p:attrNameLst>
                                          <p:attrName>style.visibility</p:attrName>
                                        </p:attrNameLst>
                                      </p:cBhvr>
                                      <p:to>
                                        <p:strVal val="visible"/>
                                      </p:to>
                                    </p:set>
                                    <p:animEffect transition="in" filter="fade">
                                      <p:cBhvr>
                                        <p:cTn id="26" dur="500"/>
                                        <p:tgtEl>
                                          <p:spTgt spid="9"/>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fade">
                                      <p:cBhvr>
                                        <p:cTn id="3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TotalTime>
  <Words>2269</Words>
  <Application>Microsoft Office PowerPoint</Application>
  <PresentationFormat>On-screen Show (4:3)</PresentationFormat>
  <Paragraphs>230</Paragraphs>
  <Slides>28</Slides>
  <Notes>0</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28</vt:i4>
      </vt:variant>
    </vt:vector>
  </HeadingPairs>
  <TitlesOfParts>
    <vt:vector size="37" baseType="lpstr">
      <vt:lpstr>DengXian</vt:lpstr>
      <vt:lpstr>Arial</vt:lpstr>
      <vt:lpstr>Calibri</vt:lpstr>
      <vt:lpstr>Calibri Light</vt:lpstr>
      <vt:lpstr>Cambria Math</vt:lpstr>
      <vt:lpstr>Symbol</vt:lpstr>
      <vt:lpstr>Times New Roman</vt:lpstr>
      <vt:lpstr>Office Theme</vt:lpstr>
      <vt:lpstr>MathType 7.0 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cp:lastModifiedBy>
  <cp:revision>6</cp:revision>
  <dcterms:created xsi:type="dcterms:W3CDTF">2021-03-14T12:31:59Z</dcterms:created>
  <dcterms:modified xsi:type="dcterms:W3CDTF">2021-03-14T13:27:58Z</dcterms:modified>
</cp:coreProperties>
</file>