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</p:sldMasterIdLst>
  <p:notesMasterIdLst>
    <p:notesMasterId r:id="rId16"/>
  </p:notesMasterIdLst>
  <p:sldIdLst>
    <p:sldId id="258" r:id="rId2"/>
    <p:sldId id="259" r:id="rId3"/>
    <p:sldId id="260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79" r:id="rId15"/>
  </p:sldIdLst>
  <p:sldSz cx="10058400" cy="7772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49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D89788-5067-41F9-A4AF-84D5EEEE11B6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2F50C8-47B7-4C1D-A60B-37F02BD920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472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1272011"/>
            <a:ext cx="8549640" cy="2705947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7300" y="4082310"/>
            <a:ext cx="7543800" cy="1876530"/>
          </a:xfrm>
        </p:spPr>
        <p:txBody>
          <a:bodyPr/>
          <a:lstStyle>
            <a:lvl1pPr marL="0" indent="0" algn="ctr">
              <a:buNone/>
              <a:defRPr sz="2640"/>
            </a:lvl1pPr>
            <a:lvl2pPr marL="502920" indent="0" algn="ctr">
              <a:buNone/>
              <a:defRPr sz="2200"/>
            </a:lvl2pPr>
            <a:lvl3pPr marL="1005840" indent="0" algn="ctr">
              <a:buNone/>
              <a:defRPr sz="1980"/>
            </a:lvl3pPr>
            <a:lvl4pPr marL="1508760" indent="0" algn="ctr">
              <a:buNone/>
              <a:defRPr sz="1760"/>
            </a:lvl4pPr>
            <a:lvl5pPr marL="2011680" indent="0" algn="ctr">
              <a:buNone/>
              <a:defRPr sz="1760"/>
            </a:lvl5pPr>
            <a:lvl6pPr marL="2514600" indent="0" algn="ctr">
              <a:buNone/>
              <a:defRPr sz="1760"/>
            </a:lvl6pPr>
            <a:lvl7pPr marL="3017520" indent="0" algn="ctr">
              <a:buNone/>
              <a:defRPr sz="1760"/>
            </a:lvl7pPr>
            <a:lvl8pPr marL="3520440" indent="0" algn="ctr">
              <a:buNone/>
              <a:defRPr sz="1760"/>
            </a:lvl8pPr>
            <a:lvl9pPr marL="4023360" indent="0" algn="ctr">
              <a:buNone/>
              <a:defRPr sz="176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931AD-689C-46EA-B019-29E110A4D851}" type="slidenum">
              <a:rPr lang="en-US" altLang="en-US" smtClean="0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0765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3D129-B71D-48EE-9D51-7842BE3DCD77}" type="slidenum">
              <a:rPr lang="en-US" altLang="en-US" smtClean="0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6105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8043" y="413808"/>
            <a:ext cx="2168843" cy="65867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1515" y="413808"/>
            <a:ext cx="6380798" cy="65867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6B080-3FE7-4F3D-BC79-05362F05FD47}" type="slidenum">
              <a:rPr lang="en-US" altLang="en-US" smtClean="0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5766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DA1C5-7C4B-41F1-AA0B-D07E57021BC6}" type="slidenum">
              <a:rPr lang="en-US" altLang="en-US" smtClean="0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63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277" y="1937705"/>
            <a:ext cx="8675370" cy="3233102"/>
          </a:xfrm>
        </p:spPr>
        <p:txBody>
          <a:bodyPr anchor="b"/>
          <a:lstStyle>
            <a:lvl1pPr>
              <a:defRPr sz="6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277" y="5201393"/>
            <a:ext cx="8675370" cy="1700212"/>
          </a:xfrm>
        </p:spPr>
        <p:txBody>
          <a:bodyPr/>
          <a:lstStyle>
            <a:lvl1pPr marL="0" indent="0">
              <a:buNone/>
              <a:defRPr sz="2640">
                <a:solidFill>
                  <a:schemeClr val="tx1"/>
                </a:solidFill>
              </a:defRPr>
            </a:lvl1pPr>
            <a:lvl2pPr marL="5029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6F4D3-4B53-4750-91A5-66C74D03E288}" type="slidenum">
              <a:rPr lang="en-US" altLang="en-US" smtClean="0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9099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15" y="2069042"/>
            <a:ext cx="4274820" cy="49315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2065" y="2069042"/>
            <a:ext cx="4274820" cy="49315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6AE71-2714-4C41-BAA9-4231517B0981}" type="slidenum">
              <a:rPr lang="en-US" altLang="en-US" smtClean="0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8081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413810"/>
            <a:ext cx="8675370" cy="150230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2826" y="1905318"/>
            <a:ext cx="4255174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2826" y="2839085"/>
            <a:ext cx="4255174" cy="41758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2066" y="1905318"/>
            <a:ext cx="4276130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2066" y="2839085"/>
            <a:ext cx="4276130" cy="41758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47A5D-C97C-456B-A857-068A75457663}" type="slidenum">
              <a:rPr lang="en-US" altLang="en-US" smtClean="0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221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4782A-EF01-42E1-96DE-D72E608A038E}" type="slidenum">
              <a:rPr lang="en-US" altLang="en-US" smtClean="0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598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20265-EEE5-47CF-ABD0-497A78E417DD}" type="slidenum">
              <a:rPr lang="en-US" altLang="en-US" smtClean="0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598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6130" y="1119083"/>
            <a:ext cx="5092065" cy="5523442"/>
          </a:xfrm>
        </p:spPr>
        <p:txBody>
          <a:bodyPr/>
          <a:lstStyle>
            <a:lvl1pPr>
              <a:defRPr sz="3520"/>
            </a:lvl1pPr>
            <a:lvl2pPr>
              <a:defRPr sz="3080"/>
            </a:lvl2pPr>
            <a:lvl3pPr>
              <a:defRPr sz="264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DAD1B-38AD-4B76-9B0F-D1C9E1DF89EB}" type="slidenum">
              <a:rPr lang="en-US" altLang="en-US" smtClean="0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031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76130" y="1119083"/>
            <a:ext cx="5092065" cy="5523442"/>
          </a:xfrm>
        </p:spPr>
        <p:txBody>
          <a:bodyPr anchor="t"/>
          <a:lstStyle>
            <a:lvl1pPr marL="0" indent="0">
              <a:buNone/>
              <a:defRPr sz="3520"/>
            </a:lvl1pPr>
            <a:lvl2pPr marL="502920" indent="0">
              <a:buNone/>
              <a:defRPr sz="3080"/>
            </a:lvl2pPr>
            <a:lvl3pPr marL="1005840" indent="0">
              <a:buNone/>
              <a:defRPr sz="2640"/>
            </a:lvl3pPr>
            <a:lvl4pPr marL="1508760" indent="0">
              <a:buNone/>
              <a:defRPr sz="2200"/>
            </a:lvl4pPr>
            <a:lvl5pPr marL="2011680" indent="0">
              <a:buNone/>
              <a:defRPr sz="2200"/>
            </a:lvl5pPr>
            <a:lvl6pPr marL="2514600" indent="0">
              <a:buNone/>
              <a:defRPr sz="2200"/>
            </a:lvl6pPr>
            <a:lvl7pPr marL="3017520" indent="0">
              <a:buNone/>
              <a:defRPr sz="2200"/>
            </a:lvl7pPr>
            <a:lvl8pPr marL="3520440" indent="0">
              <a:buNone/>
              <a:defRPr sz="2200"/>
            </a:lvl8pPr>
            <a:lvl9pPr marL="4023360" indent="0">
              <a:buNone/>
              <a:defRPr sz="22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619FA-C973-40B2-9EBD-15AFD185ADE6}" type="slidenum">
              <a:rPr lang="en-US" altLang="en-US" smtClean="0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3519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1515" y="413810"/>
            <a:ext cx="867537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420E292-CF7D-4494-A91B-EA295CEEAB2D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172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../Da%20va%20long.flv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../Da%20va%20long.flv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Content Placeholder 4" descr="images1435055_da_cms1[1]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777240"/>
            <a:ext cx="10363200" cy="699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3" name="AutoShape 7"/>
          <p:cNvSpPr>
            <a:spLocks noChangeArrowheads="1"/>
          </p:cNvSpPr>
          <p:nvPr/>
        </p:nvSpPr>
        <p:spPr bwMode="auto">
          <a:xfrm>
            <a:off x="4755727" y="6863823"/>
            <a:ext cx="5455073" cy="903182"/>
          </a:xfrm>
          <a:prstGeom prst="flowChartProcess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040">
              <a:solidFill>
                <a:srgbClr val="000000"/>
              </a:solidFill>
            </a:endParaRPr>
          </a:p>
        </p:txBody>
      </p:sp>
      <p:sp>
        <p:nvSpPr>
          <p:cNvPr id="4104" name="WordArt 8"/>
          <p:cNvSpPr>
            <a:spLocks noChangeArrowheads="1" noChangeShapeType="1" noTextEdit="1"/>
          </p:cNvSpPr>
          <p:nvPr/>
        </p:nvSpPr>
        <p:spPr bwMode="auto">
          <a:xfrm>
            <a:off x="970282" y="949960"/>
            <a:ext cx="8042275" cy="45339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173" kern="10">
                <a:ln w="1905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106" name="Text Box 10"/>
          <p:cNvSpPr txBox="1">
            <a:spLocks noChangeArrowheads="1"/>
          </p:cNvSpPr>
          <p:nvPr/>
        </p:nvSpPr>
        <p:spPr bwMode="auto">
          <a:xfrm>
            <a:off x="-152400" y="518160"/>
            <a:ext cx="10363200" cy="580608"/>
          </a:xfrm>
          <a:prstGeom prst="rect">
            <a:avLst/>
          </a:prstGeom>
          <a:solidFill>
            <a:srgbClr val="F6FEDA"/>
          </a:solidFill>
          <a:ln>
            <a:noFill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3173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3173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41. CẤU TẠO VÀ CHỨC NĂNG CỦA DA</a:t>
            </a:r>
            <a:r>
              <a:rPr lang="en-US" altLang="en-US" sz="3173" b="1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16971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WordArt 2"/>
          <p:cNvSpPr>
            <a:spLocks noChangeArrowheads="1" noChangeShapeType="1" noTextEdit="1"/>
          </p:cNvSpPr>
          <p:nvPr/>
        </p:nvSpPr>
        <p:spPr bwMode="auto">
          <a:xfrm>
            <a:off x="2092962" y="259080"/>
            <a:ext cx="5559425" cy="51816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080" b="1" kern="10">
                <a:ln w="9525">
                  <a:solidFill>
                    <a:srgbClr val="CC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5846" name="WordArt 6"/>
          <p:cNvSpPr>
            <a:spLocks noChangeArrowheads="1" noChangeShapeType="1" noTextEdit="1"/>
          </p:cNvSpPr>
          <p:nvPr/>
        </p:nvSpPr>
        <p:spPr bwMode="auto">
          <a:xfrm>
            <a:off x="970282" y="949960"/>
            <a:ext cx="8042275" cy="45339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173" kern="10" dirty="0">
                <a:ln w="1905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5848" name="Text Box 8"/>
          <p:cNvSpPr txBox="1">
            <a:spLocks noChangeArrowheads="1"/>
          </p:cNvSpPr>
          <p:nvPr/>
        </p:nvSpPr>
        <p:spPr bwMode="auto">
          <a:xfrm>
            <a:off x="3474720" y="690881"/>
            <a:ext cx="3195320" cy="5806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3173" b="1">
                <a:solidFill>
                  <a:srgbClr val="FF0000"/>
                </a:solidFill>
                <a:latin typeface="Times New Roman" panose="02020603050405020304" pitchFamily="18" charset="0"/>
              </a:rPr>
              <a:t>CỦNG CỐ</a:t>
            </a:r>
          </a:p>
        </p:txBody>
      </p:sp>
      <p:grpSp>
        <p:nvGrpSpPr>
          <p:cNvPr id="35854" name="Group 14"/>
          <p:cNvGrpSpPr>
            <a:grpSpLocks/>
          </p:cNvGrpSpPr>
          <p:nvPr/>
        </p:nvGrpSpPr>
        <p:grpSpPr bwMode="auto">
          <a:xfrm>
            <a:off x="106680" y="1381760"/>
            <a:ext cx="9845040" cy="6390640"/>
            <a:chOff x="1056" y="1152"/>
            <a:chExt cx="3648" cy="2976"/>
          </a:xfrm>
        </p:grpSpPr>
        <p:pic>
          <p:nvPicPr>
            <p:cNvPr id="35855" name="Content Placeholder 4" descr="images1435055_da_cms1[1]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6" y="1152"/>
              <a:ext cx="3648" cy="29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856" name="AutoShape 16"/>
            <p:cNvSpPr>
              <a:spLocks noChangeArrowheads="1"/>
            </p:cNvSpPr>
            <p:nvPr/>
          </p:nvSpPr>
          <p:spPr bwMode="auto">
            <a:xfrm>
              <a:off x="2784" y="3744"/>
              <a:ext cx="1920" cy="384"/>
            </a:xfrm>
            <a:prstGeom prst="flowChartProcess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040">
                <a:solidFill>
                  <a:srgbClr val="000000"/>
                </a:solidFill>
              </a:endParaRPr>
            </a:p>
          </p:txBody>
        </p:sp>
      </p:grpSp>
      <p:sp>
        <p:nvSpPr>
          <p:cNvPr id="35857" name="Text Box 17"/>
          <p:cNvSpPr txBox="1">
            <a:spLocks noChangeArrowheads="1"/>
          </p:cNvSpPr>
          <p:nvPr/>
        </p:nvSpPr>
        <p:spPr bwMode="auto">
          <a:xfrm>
            <a:off x="-152400" y="0"/>
            <a:ext cx="10363200" cy="545855"/>
          </a:xfrm>
          <a:prstGeom prst="rect">
            <a:avLst/>
          </a:prstGeom>
          <a:solidFill>
            <a:srgbClr val="F6FEDA"/>
          </a:solidFill>
          <a:ln>
            <a:noFill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947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2947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41: CẤU TẠO VÀ CHỨC NĂNG CỦA DA</a:t>
            </a:r>
            <a:r>
              <a:rPr lang="en-US" altLang="en-US" sz="2947" b="1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69935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WordArt 2"/>
          <p:cNvSpPr>
            <a:spLocks noChangeArrowheads="1" noChangeShapeType="1" noTextEdit="1"/>
          </p:cNvSpPr>
          <p:nvPr/>
        </p:nvSpPr>
        <p:spPr bwMode="auto">
          <a:xfrm>
            <a:off x="2092962" y="259080"/>
            <a:ext cx="5559425" cy="51816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080" b="1" kern="10">
                <a:ln w="9525">
                  <a:solidFill>
                    <a:srgbClr val="CC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9155" name="WordArt 3"/>
          <p:cNvSpPr>
            <a:spLocks noChangeArrowheads="1" noChangeShapeType="1" noTextEdit="1"/>
          </p:cNvSpPr>
          <p:nvPr/>
        </p:nvSpPr>
        <p:spPr bwMode="auto">
          <a:xfrm>
            <a:off x="970282" y="949960"/>
            <a:ext cx="8042275" cy="45339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173" kern="10">
                <a:ln w="1905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9156" name="Text Box 4"/>
          <p:cNvSpPr txBox="1">
            <a:spLocks noChangeArrowheads="1"/>
          </p:cNvSpPr>
          <p:nvPr/>
        </p:nvSpPr>
        <p:spPr bwMode="auto">
          <a:xfrm>
            <a:off x="3474720" y="690881"/>
            <a:ext cx="3195320" cy="5806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3173" b="1" dirty="0">
                <a:solidFill>
                  <a:srgbClr val="FF0000"/>
                </a:solidFill>
                <a:latin typeface="Times New Roman" panose="02020603050405020304" pitchFamily="18" charset="0"/>
              </a:rPr>
              <a:t>CỦNG CỐ</a:t>
            </a:r>
          </a:p>
        </p:txBody>
      </p:sp>
      <p:sp>
        <p:nvSpPr>
          <p:cNvPr id="49157" name="Text Box 5"/>
          <p:cNvSpPr txBox="1">
            <a:spLocks noChangeArrowheads="1"/>
          </p:cNvSpPr>
          <p:nvPr/>
        </p:nvSpPr>
        <p:spPr bwMode="auto">
          <a:xfrm>
            <a:off x="-152400" y="0"/>
            <a:ext cx="10363200" cy="545855"/>
          </a:xfrm>
          <a:prstGeom prst="rect">
            <a:avLst/>
          </a:prstGeom>
          <a:solidFill>
            <a:srgbClr val="F6FEDA"/>
          </a:solidFill>
          <a:ln>
            <a:noFill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947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2947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41: CẤU TẠO VÀ CHỨC NĂNG CỦA DA</a:t>
            </a:r>
            <a:r>
              <a:rPr lang="en-US" altLang="en-US" sz="2947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49159" name="Rectangle 7"/>
          <p:cNvSpPr>
            <a:spLocks noChangeArrowheads="1"/>
          </p:cNvSpPr>
          <p:nvPr/>
        </p:nvSpPr>
        <p:spPr bwMode="auto">
          <a:xfrm>
            <a:off x="2797963" y="1363769"/>
            <a:ext cx="4379725" cy="5806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algn="ctr">
            <a:solidFill>
              <a:srgbClr val="00FF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3173" u="sng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altLang="en-US" sz="3173" u="sng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altLang="en-US" sz="3173" u="sng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altLang="en-US" sz="3173" u="sng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73" u="sng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altLang="en-US" sz="3173" u="sng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73" u="sng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altLang="en-US" sz="3173" u="sng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73" u="sng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en-US" sz="3173" u="sng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altLang="en-US" sz="3173" u="sng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161" name="Text Box 9"/>
          <p:cNvSpPr txBox="1">
            <a:spLocks noChangeArrowheads="1"/>
          </p:cNvSpPr>
          <p:nvPr/>
        </p:nvSpPr>
        <p:spPr bwMode="auto">
          <a:xfrm>
            <a:off x="1949027" y="2027663"/>
            <a:ext cx="6189133" cy="4115870"/>
          </a:xfrm>
          <a:prstGeom prst="rect">
            <a:avLst/>
          </a:prstGeom>
          <a:noFill/>
          <a:ln w="9525" algn="ctr">
            <a:solidFill>
              <a:schemeClr val="hlink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3173" b="1" u="sng" dirty="0" err="1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3173" b="1" u="sng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altLang="en-US" sz="3173" dirty="0" err="1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altLang="en-US" sz="3173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73" dirty="0" err="1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sz="3173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73" dirty="0" err="1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3173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73" dirty="0" err="1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173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altLang="en-US" sz="3173" dirty="0" err="1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altLang="en-US" sz="3173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altLang="en-US" sz="3173" dirty="0" err="1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en-US" sz="3173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73" dirty="0" err="1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en-US" sz="3173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73" dirty="0" err="1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altLang="en-US" sz="3173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73" dirty="0" err="1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altLang="en-US" sz="3173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73" dirty="0" err="1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altLang="en-US" sz="3173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73" dirty="0" err="1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altLang="en-US" sz="3173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en-US" altLang="en-US" sz="3173" dirty="0">
              <a:solidFill>
                <a:srgbClr val="FF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spcBef>
                <a:spcPct val="50000"/>
              </a:spcBef>
              <a:spcAft>
                <a:spcPct val="0"/>
              </a:spcAft>
              <a:buFontTx/>
              <a:buAutoNum type="alphaUcPeriod"/>
            </a:pPr>
            <a:r>
              <a:rPr lang="en-US" altLang="en-US" sz="3173" dirty="0">
                <a:solidFill>
                  <a:srgbClr val="000000"/>
                </a:solidFill>
                <a:latin typeface=".VnArial Narrow" panose="020B7200000000000000" pitchFamily="34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Sợi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altLang="en-US" sz="3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en-US" sz="3173" dirty="0">
                <a:solidFill>
                  <a:srgbClr val="000000"/>
                </a:solidFill>
                <a:latin typeface=".VnArial Narrow" panose="020B7200000000000000" pitchFamily="34" charset="0"/>
              </a:rPr>
              <a:t>	</a:t>
            </a:r>
          </a:p>
          <a:p>
            <a:r>
              <a:rPr lang="en-US" altLang="en-US" sz="3173" dirty="0">
                <a:solidFill>
                  <a:srgbClr val="000000"/>
                </a:solidFill>
                <a:latin typeface=".VnArial Narrow" panose="020B7200000000000000" pitchFamily="34" charset="0"/>
              </a:rPr>
              <a:t>B.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Tuyến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nhờn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  </a:t>
            </a:r>
          </a:p>
          <a:p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 Lớp mỡ dưới da.     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r>
              <a:rPr lang="pt-B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E.  Cả A, B, C, D đúng.</a:t>
            </a:r>
          </a:p>
        </p:txBody>
      </p:sp>
      <p:sp>
        <p:nvSpPr>
          <p:cNvPr id="49162" name="Oval 10"/>
          <p:cNvSpPr>
            <a:spLocks noChangeArrowheads="1"/>
          </p:cNvSpPr>
          <p:nvPr/>
        </p:nvSpPr>
        <p:spPr bwMode="auto">
          <a:xfrm>
            <a:off x="1934988" y="5554244"/>
            <a:ext cx="518160" cy="518160"/>
          </a:xfrm>
          <a:prstGeom prst="ellipse">
            <a:avLst/>
          </a:prstGeom>
          <a:solidFill>
            <a:schemeClr val="accent1"/>
          </a:solidFill>
          <a:ln w="38100" algn="ctr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173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.VnArial Narrow" panose="020B7200000000000000" pitchFamily="34" charset="0"/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1526227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9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6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5" name="Text Box 9"/>
          <p:cNvSpPr txBox="1">
            <a:spLocks noChangeArrowheads="1"/>
          </p:cNvSpPr>
          <p:nvPr/>
        </p:nvSpPr>
        <p:spPr bwMode="auto">
          <a:xfrm>
            <a:off x="2208107" y="2121219"/>
            <a:ext cx="5239173" cy="3539430"/>
          </a:xfrm>
          <a:prstGeom prst="rect">
            <a:avLst/>
          </a:prstGeom>
          <a:noFill/>
          <a:ln w="9525" algn="ctr">
            <a:solidFill>
              <a:schemeClr val="hlink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 Các cơ quan thụ quan.	</a:t>
            </a:r>
          </a:p>
          <a:p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 Lớp mỡ dưới da.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	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 Da.</a:t>
            </a:r>
          </a:p>
        </p:txBody>
      </p:sp>
      <p:sp>
        <p:nvSpPr>
          <p:cNvPr id="50178" name="WordArt 2"/>
          <p:cNvSpPr>
            <a:spLocks noChangeArrowheads="1" noChangeShapeType="1" noTextEdit="1"/>
          </p:cNvSpPr>
          <p:nvPr/>
        </p:nvSpPr>
        <p:spPr bwMode="auto">
          <a:xfrm>
            <a:off x="2092962" y="259080"/>
            <a:ext cx="5559425" cy="51816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080" b="1" kern="10">
                <a:ln w="9525">
                  <a:solidFill>
                    <a:srgbClr val="CC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0179" name="WordArt 3"/>
          <p:cNvSpPr>
            <a:spLocks noChangeArrowheads="1" noChangeShapeType="1" noTextEdit="1"/>
          </p:cNvSpPr>
          <p:nvPr/>
        </p:nvSpPr>
        <p:spPr bwMode="auto">
          <a:xfrm>
            <a:off x="970282" y="949960"/>
            <a:ext cx="8042275" cy="45339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173" kern="10">
                <a:ln w="1905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3474720" y="690881"/>
            <a:ext cx="3195320" cy="5806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3173" b="1">
                <a:solidFill>
                  <a:srgbClr val="FF0000"/>
                </a:solidFill>
                <a:latin typeface="Times New Roman" panose="02020603050405020304" pitchFamily="18" charset="0"/>
              </a:rPr>
              <a:t>CỦNG CỐ</a:t>
            </a:r>
          </a:p>
        </p:txBody>
      </p:sp>
      <p:sp>
        <p:nvSpPr>
          <p:cNvPr id="50181" name="Text Box 5"/>
          <p:cNvSpPr txBox="1">
            <a:spLocks noChangeArrowheads="1"/>
          </p:cNvSpPr>
          <p:nvPr/>
        </p:nvSpPr>
        <p:spPr bwMode="auto">
          <a:xfrm>
            <a:off x="-152400" y="0"/>
            <a:ext cx="10363200" cy="545855"/>
          </a:xfrm>
          <a:prstGeom prst="rect">
            <a:avLst/>
          </a:prstGeom>
          <a:solidFill>
            <a:srgbClr val="F6FEDA"/>
          </a:solidFill>
          <a:ln>
            <a:noFill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947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2947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41: CẤU TẠO VÀ CHỨC NĂNG CỦA DA</a:t>
            </a:r>
            <a:r>
              <a:rPr lang="en-US" altLang="en-US" sz="2947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50182" name="Rectangle 6"/>
          <p:cNvSpPr>
            <a:spLocks noChangeArrowheads="1"/>
          </p:cNvSpPr>
          <p:nvPr/>
        </p:nvSpPr>
        <p:spPr bwMode="auto">
          <a:xfrm>
            <a:off x="625086" y="1363769"/>
            <a:ext cx="8784777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algn="ctr">
            <a:solidFill>
              <a:srgbClr val="00FF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vi-VN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Chọn ý trả lời đúng nhất cho mỗi câu trắc nghiệm dưới đây:</a:t>
            </a:r>
          </a:p>
        </p:txBody>
      </p:sp>
      <p:sp>
        <p:nvSpPr>
          <p:cNvPr id="50184" name="Oval 8"/>
          <p:cNvSpPr>
            <a:spLocks noChangeArrowheads="1"/>
          </p:cNvSpPr>
          <p:nvPr/>
        </p:nvSpPr>
        <p:spPr bwMode="auto">
          <a:xfrm>
            <a:off x="2134367" y="3648252"/>
            <a:ext cx="604520" cy="518160"/>
          </a:xfrm>
          <a:prstGeom prst="ellipse">
            <a:avLst/>
          </a:prstGeom>
          <a:solidFill>
            <a:schemeClr val="accent1"/>
          </a:solidFill>
          <a:ln w="38100" algn="ctr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173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.VnArial Narrow" panose="020B7200000000000000" pitchFamily="34" charset="0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4252836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0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WordArt 2"/>
          <p:cNvSpPr>
            <a:spLocks noChangeArrowheads="1" noChangeShapeType="1" noTextEdit="1"/>
          </p:cNvSpPr>
          <p:nvPr/>
        </p:nvSpPr>
        <p:spPr bwMode="auto">
          <a:xfrm>
            <a:off x="2092962" y="259080"/>
            <a:ext cx="5559425" cy="51816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080" b="1" kern="10">
                <a:ln w="9525">
                  <a:solidFill>
                    <a:srgbClr val="CC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1203" name="WordArt 3"/>
          <p:cNvSpPr>
            <a:spLocks noChangeArrowheads="1" noChangeShapeType="1" noTextEdit="1"/>
          </p:cNvSpPr>
          <p:nvPr/>
        </p:nvSpPr>
        <p:spPr bwMode="auto">
          <a:xfrm>
            <a:off x="970282" y="949960"/>
            <a:ext cx="8042275" cy="45339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173" kern="10">
                <a:ln w="1905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1204" name="Text Box 4"/>
          <p:cNvSpPr txBox="1">
            <a:spLocks noChangeArrowheads="1"/>
          </p:cNvSpPr>
          <p:nvPr/>
        </p:nvSpPr>
        <p:spPr bwMode="auto">
          <a:xfrm>
            <a:off x="3474720" y="690881"/>
            <a:ext cx="3195320" cy="5806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3173" b="1">
                <a:solidFill>
                  <a:srgbClr val="FF0000"/>
                </a:solidFill>
                <a:latin typeface="Times New Roman" panose="02020603050405020304" pitchFamily="18" charset="0"/>
              </a:rPr>
              <a:t>CỦNG CỐ</a:t>
            </a:r>
          </a:p>
        </p:txBody>
      </p:sp>
      <p:sp>
        <p:nvSpPr>
          <p:cNvPr id="51206" name="Rectangle 6"/>
          <p:cNvSpPr>
            <a:spLocks noChangeArrowheads="1"/>
          </p:cNvSpPr>
          <p:nvPr/>
        </p:nvSpPr>
        <p:spPr bwMode="auto">
          <a:xfrm>
            <a:off x="625086" y="1363769"/>
            <a:ext cx="8784777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algn="ctr">
            <a:solidFill>
              <a:srgbClr val="00FF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vi-VN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Chọn ý trả lời đúng nhất cho mỗi câu trắc nghiệm dưới đây:</a:t>
            </a:r>
          </a:p>
        </p:txBody>
      </p:sp>
      <p:sp>
        <p:nvSpPr>
          <p:cNvPr id="51205" name="Text Box 5"/>
          <p:cNvSpPr txBox="1">
            <a:spLocks noChangeArrowheads="1"/>
          </p:cNvSpPr>
          <p:nvPr/>
        </p:nvSpPr>
        <p:spPr bwMode="auto">
          <a:xfrm>
            <a:off x="-152400" y="0"/>
            <a:ext cx="10363200" cy="545855"/>
          </a:xfrm>
          <a:prstGeom prst="rect">
            <a:avLst/>
          </a:prstGeom>
          <a:solidFill>
            <a:srgbClr val="F6FEDA"/>
          </a:solidFill>
          <a:ln>
            <a:noFill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947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2947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41: CẤU TẠO VÀ CHỨC NĂNG CỦA DA</a:t>
            </a:r>
            <a:r>
              <a:rPr lang="en-US" altLang="en-US" sz="2947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51207" name="Oval 7"/>
          <p:cNvSpPr>
            <a:spLocks noChangeArrowheads="1"/>
          </p:cNvSpPr>
          <p:nvPr/>
        </p:nvSpPr>
        <p:spPr bwMode="auto">
          <a:xfrm>
            <a:off x="1967373" y="3642404"/>
            <a:ext cx="604520" cy="518160"/>
          </a:xfrm>
          <a:prstGeom prst="ellipse">
            <a:avLst/>
          </a:prstGeom>
          <a:solidFill>
            <a:schemeClr val="accent1"/>
          </a:solidFill>
          <a:ln w="38100" algn="ctr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173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.VnArial Narrow" panose="020B7200000000000000" pitchFamily="34" charset="0"/>
              </a:rPr>
              <a:t>B</a:t>
            </a:r>
          </a:p>
        </p:txBody>
      </p:sp>
      <p:sp>
        <p:nvSpPr>
          <p:cNvPr id="51209" name="Text Box 9"/>
          <p:cNvSpPr txBox="1">
            <a:spLocks noChangeArrowheads="1"/>
          </p:cNvSpPr>
          <p:nvPr/>
        </p:nvSpPr>
        <p:spPr bwMode="auto">
          <a:xfrm>
            <a:off x="2035387" y="2159000"/>
            <a:ext cx="5670973" cy="3046988"/>
          </a:xfrm>
          <a:prstGeom prst="rect">
            <a:avLst/>
          </a:prstGeom>
          <a:noFill/>
          <a:ln w="9525" algn="ctr">
            <a:solidFill>
              <a:schemeClr val="hlink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3: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da?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	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Tuyến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mồ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hôi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		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Tuyến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nhờn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	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Tuyến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07870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1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WordArt 2"/>
          <p:cNvSpPr>
            <a:spLocks noChangeArrowheads="1" noChangeShapeType="1" noTextEdit="1"/>
          </p:cNvSpPr>
          <p:nvPr/>
        </p:nvSpPr>
        <p:spPr bwMode="auto">
          <a:xfrm>
            <a:off x="2092962" y="259080"/>
            <a:ext cx="5559425" cy="51816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080" b="1" kern="10">
                <a:ln w="9525">
                  <a:solidFill>
                    <a:srgbClr val="CC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9939" name="WordArt 3"/>
          <p:cNvSpPr>
            <a:spLocks noChangeArrowheads="1" noChangeShapeType="1" noTextEdit="1"/>
          </p:cNvSpPr>
          <p:nvPr/>
        </p:nvSpPr>
        <p:spPr bwMode="auto">
          <a:xfrm>
            <a:off x="970282" y="949960"/>
            <a:ext cx="8042275" cy="45339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173" kern="10">
                <a:ln w="1905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1833880" y="777240"/>
            <a:ext cx="6563360" cy="1986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HƯỚNG DẪN VỀ NHÀ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Học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bài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cũ.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Tra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̉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lời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câu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hỏi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cuối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bài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3173" dirty="0" err="1" smtClean="0">
                <a:solidFill>
                  <a:srgbClr val="0000FF"/>
                </a:solidFill>
                <a:latin typeface="Times New Roman" panose="02020603050405020304" pitchFamily="18" charset="0"/>
              </a:rPr>
              <a:t>Xem</a:t>
            </a:r>
            <a:r>
              <a:rPr lang="en-US" altLang="en-US" sz="3173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 smtClean="0">
                <a:solidFill>
                  <a:srgbClr val="0000FF"/>
                </a:solidFill>
                <a:latin typeface="Times New Roman" panose="02020603050405020304" pitchFamily="18" charset="0"/>
              </a:rPr>
              <a:t>bài</a:t>
            </a:r>
            <a:r>
              <a:rPr lang="en-US" altLang="en-US" sz="3173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42.</a:t>
            </a:r>
          </a:p>
        </p:txBody>
      </p:sp>
      <p:grpSp>
        <p:nvGrpSpPr>
          <p:cNvPr id="39942" name="Group 6"/>
          <p:cNvGrpSpPr>
            <a:grpSpLocks/>
          </p:cNvGrpSpPr>
          <p:nvPr/>
        </p:nvGrpSpPr>
        <p:grpSpPr bwMode="auto">
          <a:xfrm>
            <a:off x="1229360" y="2849880"/>
            <a:ext cx="7340600" cy="4749800"/>
            <a:chOff x="1056" y="1152"/>
            <a:chExt cx="3648" cy="2976"/>
          </a:xfrm>
        </p:grpSpPr>
        <p:pic>
          <p:nvPicPr>
            <p:cNvPr id="39943" name="Content Placeholder 4" descr="images1435055_da_cms1[1]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6" y="1152"/>
              <a:ext cx="3648" cy="29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9944" name="AutoShape 8"/>
            <p:cNvSpPr>
              <a:spLocks noChangeArrowheads="1"/>
            </p:cNvSpPr>
            <p:nvPr/>
          </p:nvSpPr>
          <p:spPr bwMode="auto">
            <a:xfrm>
              <a:off x="2784" y="3744"/>
              <a:ext cx="1920" cy="384"/>
            </a:xfrm>
            <a:prstGeom prst="flowChartProcess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040">
                <a:solidFill>
                  <a:srgbClr val="000000"/>
                </a:solidFill>
              </a:endParaRPr>
            </a:p>
          </p:txBody>
        </p:sp>
      </p:grpSp>
      <p:sp>
        <p:nvSpPr>
          <p:cNvPr id="39945" name="Text Box 9"/>
          <p:cNvSpPr txBox="1">
            <a:spLocks noChangeArrowheads="1"/>
          </p:cNvSpPr>
          <p:nvPr/>
        </p:nvSpPr>
        <p:spPr bwMode="auto">
          <a:xfrm>
            <a:off x="-152400" y="0"/>
            <a:ext cx="10363200" cy="545855"/>
          </a:xfrm>
          <a:prstGeom prst="rect">
            <a:avLst/>
          </a:prstGeom>
          <a:solidFill>
            <a:srgbClr val="F6FEDA"/>
          </a:solidFill>
          <a:ln>
            <a:noFill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947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2947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41: CẤU TẠO VÀ CHỨC NĂNG CỦA DA</a:t>
            </a:r>
            <a:r>
              <a:rPr lang="en-US" altLang="en-US" sz="2947" b="1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43632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-66040" y="518161"/>
            <a:ext cx="3799840" cy="580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3173">
                <a:solidFill>
                  <a:srgbClr val="0000FF"/>
                </a:solidFill>
                <a:latin typeface="Times New Roman" panose="02020603050405020304" pitchFamily="18" charset="0"/>
              </a:rPr>
              <a:t>I</a:t>
            </a:r>
            <a:r>
              <a:rPr lang="en-US" altLang="en-US" sz="3173">
                <a:solidFill>
                  <a:srgbClr val="0000FF"/>
                </a:solidFill>
                <a:latin typeface=".VnArial NarrowH" pitchFamily="34" charset="0"/>
              </a:rPr>
              <a:t>. </a:t>
            </a:r>
            <a:r>
              <a:rPr lang="en-US" altLang="en-US" sz="3173" u="sng">
                <a:solidFill>
                  <a:srgbClr val="0000FF"/>
                </a:solidFill>
                <a:latin typeface="Times New Roman" panose="02020603050405020304" pitchFamily="18" charset="0"/>
              </a:rPr>
              <a:t>Cấu tạo của da</a:t>
            </a:r>
            <a:r>
              <a:rPr lang="en-US" altLang="en-US" sz="3173">
                <a:solidFill>
                  <a:srgbClr val="0000FF"/>
                </a:solidFill>
                <a:latin typeface="Times New Roman" panose="02020603050405020304" pitchFamily="18" charset="0"/>
              </a:rPr>
              <a:t>:</a:t>
            </a:r>
            <a:endParaRPr lang="en-US" altLang="en-US" sz="3173" u="sng">
              <a:solidFill>
                <a:srgbClr val="0000FF"/>
              </a:solidFill>
              <a:latin typeface=".VnArial NarrowH" pitchFamily="34" charset="0"/>
            </a:endParaRPr>
          </a:p>
        </p:txBody>
      </p:sp>
      <p:grpSp>
        <p:nvGrpSpPr>
          <p:cNvPr id="23555" name="Group 3"/>
          <p:cNvGrpSpPr>
            <a:grpSpLocks/>
          </p:cNvGrpSpPr>
          <p:nvPr/>
        </p:nvGrpSpPr>
        <p:grpSpPr bwMode="auto">
          <a:xfrm>
            <a:off x="6616065" y="3227705"/>
            <a:ext cx="1295400" cy="347240"/>
            <a:chOff x="3888" y="2496"/>
            <a:chExt cx="528" cy="144"/>
          </a:xfrm>
        </p:grpSpPr>
        <p:sp>
          <p:nvSpPr>
            <p:cNvPr id="23556" name="Line 4"/>
            <p:cNvSpPr>
              <a:spLocks noChangeShapeType="1"/>
            </p:cNvSpPr>
            <p:nvPr/>
          </p:nvSpPr>
          <p:spPr bwMode="auto">
            <a:xfrm flipV="1">
              <a:off x="3888" y="2496"/>
              <a:ext cx="528" cy="4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040">
                <a:solidFill>
                  <a:srgbClr val="000000"/>
                </a:solidFill>
              </a:endParaRPr>
            </a:p>
          </p:txBody>
        </p:sp>
        <p:sp>
          <p:nvSpPr>
            <p:cNvPr id="23557" name="Line 5"/>
            <p:cNvSpPr>
              <a:spLocks noChangeShapeType="1"/>
            </p:cNvSpPr>
            <p:nvPr/>
          </p:nvSpPr>
          <p:spPr bwMode="auto">
            <a:xfrm>
              <a:off x="3888" y="2544"/>
              <a:ext cx="528" cy="9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040">
                <a:solidFill>
                  <a:srgbClr val="000000"/>
                </a:solidFill>
              </a:endParaRPr>
            </a:p>
          </p:txBody>
        </p:sp>
      </p:grpSp>
      <p:grpSp>
        <p:nvGrpSpPr>
          <p:cNvPr id="23558" name="Group 6"/>
          <p:cNvGrpSpPr>
            <a:grpSpLocks/>
          </p:cNvGrpSpPr>
          <p:nvPr/>
        </p:nvGrpSpPr>
        <p:grpSpPr bwMode="auto">
          <a:xfrm>
            <a:off x="6151880" y="3976160"/>
            <a:ext cx="1727200" cy="2320925"/>
            <a:chOff x="3648" y="2832"/>
            <a:chExt cx="768" cy="960"/>
          </a:xfrm>
        </p:grpSpPr>
        <p:sp>
          <p:nvSpPr>
            <p:cNvPr id="23559" name="Line 7"/>
            <p:cNvSpPr>
              <a:spLocks noChangeShapeType="1"/>
            </p:cNvSpPr>
            <p:nvPr/>
          </p:nvSpPr>
          <p:spPr bwMode="auto">
            <a:xfrm flipV="1">
              <a:off x="3648" y="2832"/>
              <a:ext cx="768" cy="43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040">
                <a:solidFill>
                  <a:srgbClr val="000000"/>
                </a:solidFill>
              </a:endParaRPr>
            </a:p>
          </p:txBody>
        </p:sp>
        <p:sp>
          <p:nvSpPr>
            <p:cNvPr id="23560" name="Line 8"/>
            <p:cNvSpPr>
              <a:spLocks noChangeShapeType="1"/>
            </p:cNvSpPr>
            <p:nvPr/>
          </p:nvSpPr>
          <p:spPr bwMode="auto">
            <a:xfrm flipV="1">
              <a:off x="3648" y="3024"/>
              <a:ext cx="768" cy="24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040">
                <a:solidFill>
                  <a:srgbClr val="000000"/>
                </a:solidFill>
              </a:endParaRPr>
            </a:p>
          </p:txBody>
        </p:sp>
        <p:sp>
          <p:nvSpPr>
            <p:cNvPr id="23561" name="Line 9"/>
            <p:cNvSpPr>
              <a:spLocks noChangeShapeType="1"/>
            </p:cNvSpPr>
            <p:nvPr/>
          </p:nvSpPr>
          <p:spPr bwMode="auto">
            <a:xfrm flipV="1">
              <a:off x="3648" y="3168"/>
              <a:ext cx="768" cy="9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040">
                <a:solidFill>
                  <a:srgbClr val="000000"/>
                </a:solidFill>
              </a:endParaRPr>
            </a:p>
          </p:txBody>
        </p:sp>
        <p:sp>
          <p:nvSpPr>
            <p:cNvPr id="23562" name="Line 10"/>
            <p:cNvSpPr>
              <a:spLocks noChangeShapeType="1"/>
            </p:cNvSpPr>
            <p:nvPr/>
          </p:nvSpPr>
          <p:spPr bwMode="auto">
            <a:xfrm>
              <a:off x="3648" y="3264"/>
              <a:ext cx="768" cy="4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040">
                <a:solidFill>
                  <a:srgbClr val="000000"/>
                </a:solidFill>
              </a:endParaRPr>
            </a:p>
          </p:txBody>
        </p:sp>
        <p:sp>
          <p:nvSpPr>
            <p:cNvPr id="23563" name="Line 11"/>
            <p:cNvSpPr>
              <a:spLocks noChangeShapeType="1"/>
            </p:cNvSpPr>
            <p:nvPr/>
          </p:nvSpPr>
          <p:spPr bwMode="auto">
            <a:xfrm>
              <a:off x="3648" y="3264"/>
              <a:ext cx="768" cy="24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040">
                <a:solidFill>
                  <a:srgbClr val="000000"/>
                </a:solidFill>
              </a:endParaRPr>
            </a:p>
          </p:txBody>
        </p:sp>
        <p:sp>
          <p:nvSpPr>
            <p:cNvPr id="23564" name="Line 12"/>
            <p:cNvSpPr>
              <a:spLocks noChangeShapeType="1"/>
            </p:cNvSpPr>
            <p:nvPr/>
          </p:nvSpPr>
          <p:spPr bwMode="auto">
            <a:xfrm>
              <a:off x="3648" y="3264"/>
              <a:ext cx="768" cy="38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040">
                <a:solidFill>
                  <a:srgbClr val="000000"/>
                </a:solidFill>
              </a:endParaRPr>
            </a:p>
          </p:txBody>
        </p:sp>
        <p:sp>
          <p:nvSpPr>
            <p:cNvPr id="23565" name="Line 13"/>
            <p:cNvSpPr>
              <a:spLocks noChangeShapeType="1"/>
            </p:cNvSpPr>
            <p:nvPr/>
          </p:nvSpPr>
          <p:spPr bwMode="auto">
            <a:xfrm>
              <a:off x="3648" y="3264"/>
              <a:ext cx="768" cy="52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040">
                <a:solidFill>
                  <a:srgbClr val="000000"/>
                </a:solidFill>
              </a:endParaRPr>
            </a:p>
          </p:txBody>
        </p:sp>
      </p:grpSp>
      <p:pic>
        <p:nvPicPr>
          <p:cNvPr id="23566" name="Picture 14" descr="IMAGE0001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lum bright="-12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13" t="9062" r="29411" b="64415"/>
          <a:stretch>
            <a:fillRect/>
          </a:stretch>
        </p:blipFill>
        <p:spPr bwMode="auto">
          <a:xfrm>
            <a:off x="-120015" y="1640840"/>
            <a:ext cx="4318000" cy="613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567" name="Group 15"/>
          <p:cNvGrpSpPr>
            <a:grpSpLocks/>
          </p:cNvGrpSpPr>
          <p:nvPr/>
        </p:nvGrpSpPr>
        <p:grpSpPr bwMode="auto">
          <a:xfrm>
            <a:off x="4009074" y="2997411"/>
            <a:ext cx="6304280" cy="4006069"/>
            <a:chOff x="2400" y="2362"/>
            <a:chExt cx="3312" cy="1657"/>
          </a:xfrm>
        </p:grpSpPr>
        <p:sp>
          <p:nvSpPr>
            <p:cNvPr id="23568" name="Text Box 16"/>
            <p:cNvSpPr txBox="1">
              <a:spLocks noChangeArrowheads="1"/>
            </p:cNvSpPr>
            <p:nvPr/>
          </p:nvSpPr>
          <p:spPr bwMode="auto">
            <a:xfrm>
              <a:off x="3168" y="2424"/>
              <a:ext cx="768" cy="1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just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 sz="2040">
                  <a:solidFill>
                    <a:srgbClr val="00FF00"/>
                  </a:solidFill>
                  <a:latin typeface=".VnArial Narrow" panose="020B7200000000000000" pitchFamily="34" charset="0"/>
                </a:rPr>
                <a:t> </a:t>
              </a:r>
              <a:r>
                <a:rPr lang="en-US" altLang="en-US" sz="1813">
                  <a:solidFill>
                    <a:srgbClr val="0000FF"/>
                  </a:solidFill>
                  <a:latin typeface="Times New Roman" panose="02020603050405020304" pitchFamily="18" charset="0"/>
                </a:rPr>
                <a:t>Lớp biểu bì</a:t>
              </a:r>
              <a:endParaRPr lang="en-US" altLang="en-US" sz="1813">
                <a:solidFill>
                  <a:srgbClr val="0000FF"/>
                </a:solidFill>
                <a:latin typeface=".VnArial Narrow" panose="020B7200000000000000" pitchFamily="34" charset="0"/>
              </a:endParaRPr>
            </a:p>
          </p:txBody>
        </p:sp>
        <p:sp>
          <p:nvSpPr>
            <p:cNvPr id="23569" name="Text Box 17"/>
            <p:cNvSpPr txBox="1">
              <a:spLocks noChangeArrowheads="1"/>
            </p:cNvSpPr>
            <p:nvPr/>
          </p:nvSpPr>
          <p:spPr bwMode="auto">
            <a:xfrm>
              <a:off x="3216" y="3144"/>
              <a:ext cx="480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just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 sz="1813" dirty="0" err="1">
                  <a:solidFill>
                    <a:srgbClr val="0000FF"/>
                  </a:solidFill>
                  <a:latin typeface="Times New Roman" panose="02020603050405020304" pitchFamily="18" charset="0"/>
                </a:rPr>
                <a:t>Lớp</a:t>
              </a:r>
              <a:r>
                <a:rPr lang="en-US" altLang="en-US" sz="1813" dirty="0">
                  <a:solidFill>
                    <a:srgbClr val="0000FF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1813" dirty="0" err="1">
                  <a:solidFill>
                    <a:srgbClr val="0000FF"/>
                  </a:solidFill>
                  <a:latin typeface="Times New Roman" panose="02020603050405020304" pitchFamily="18" charset="0"/>
                </a:rPr>
                <a:t>bì</a:t>
              </a:r>
              <a:endParaRPr lang="en-US" altLang="en-US" sz="1813" dirty="0">
                <a:solidFill>
                  <a:srgbClr val="0000FF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23570" name="Text Box 18"/>
            <p:cNvSpPr txBox="1">
              <a:spLocks noChangeArrowheads="1"/>
            </p:cNvSpPr>
            <p:nvPr/>
          </p:nvSpPr>
          <p:spPr bwMode="auto">
            <a:xfrm>
              <a:off x="3168" y="3825"/>
              <a:ext cx="1008" cy="1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just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 sz="2040">
                  <a:solidFill>
                    <a:srgbClr val="00FF00"/>
                  </a:solidFill>
                  <a:latin typeface=".VnArial Narrow" panose="020B7200000000000000" pitchFamily="34" charset="0"/>
                </a:rPr>
                <a:t> </a:t>
              </a:r>
              <a:r>
                <a:rPr lang="en-US" altLang="en-US" sz="1813">
                  <a:solidFill>
                    <a:srgbClr val="0000FF"/>
                  </a:solidFill>
                  <a:latin typeface="Times New Roman" panose="02020603050405020304" pitchFamily="18" charset="0"/>
                </a:rPr>
                <a:t>Lớp mỡ dưới da</a:t>
              </a:r>
              <a:endParaRPr lang="en-US" altLang="en-US" sz="1813">
                <a:solidFill>
                  <a:srgbClr val="0000FF"/>
                </a:solidFill>
                <a:latin typeface=".VnArial Narrow" panose="020B7200000000000000" pitchFamily="34" charset="0"/>
              </a:endParaRPr>
            </a:p>
          </p:txBody>
        </p:sp>
        <p:sp>
          <p:nvSpPr>
            <p:cNvPr id="23571" name="Text Box 19"/>
            <p:cNvSpPr txBox="1">
              <a:spLocks noChangeArrowheads="1"/>
            </p:cNvSpPr>
            <p:nvPr/>
          </p:nvSpPr>
          <p:spPr bwMode="auto">
            <a:xfrm>
              <a:off x="2400" y="3137"/>
              <a:ext cx="336" cy="1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just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 sz="2040">
                  <a:solidFill>
                    <a:srgbClr val="00FF00"/>
                  </a:solidFill>
                  <a:latin typeface=".VnArial Narrow" panose="020B7200000000000000" pitchFamily="34" charset="0"/>
                </a:rPr>
                <a:t> </a:t>
              </a:r>
              <a:r>
                <a:rPr lang="en-US" altLang="en-US" sz="2040">
                  <a:solidFill>
                    <a:srgbClr val="0000FF"/>
                  </a:solidFill>
                  <a:latin typeface="Times New Roman" panose="02020603050405020304" pitchFamily="18" charset="0"/>
                </a:rPr>
                <a:t>Da</a:t>
              </a:r>
              <a:endParaRPr lang="en-US" altLang="en-US" sz="2040">
                <a:solidFill>
                  <a:srgbClr val="0000FF"/>
                </a:solidFill>
                <a:latin typeface=".VnArial Narrow" panose="020B7200000000000000" pitchFamily="34" charset="0"/>
              </a:endParaRPr>
            </a:p>
          </p:txBody>
        </p:sp>
        <p:grpSp>
          <p:nvGrpSpPr>
            <p:cNvPr id="23572" name="Group 20"/>
            <p:cNvGrpSpPr>
              <a:grpSpLocks/>
            </p:cNvGrpSpPr>
            <p:nvPr/>
          </p:nvGrpSpPr>
          <p:grpSpPr bwMode="auto">
            <a:xfrm>
              <a:off x="4401" y="2362"/>
              <a:ext cx="1311" cy="1657"/>
              <a:chOff x="4401" y="2362"/>
              <a:chExt cx="1311" cy="1657"/>
            </a:xfrm>
          </p:grpSpPr>
          <p:sp>
            <p:nvSpPr>
              <p:cNvPr id="23573" name="Rectangle 21"/>
              <p:cNvSpPr>
                <a:spLocks noChangeArrowheads="1"/>
              </p:cNvSpPr>
              <p:nvPr/>
            </p:nvSpPr>
            <p:spPr bwMode="auto">
              <a:xfrm>
                <a:off x="4416" y="2537"/>
                <a:ext cx="1296" cy="1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just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US" altLang="en-US" sz="2040">
                    <a:solidFill>
                      <a:srgbClr val="00FF00"/>
                    </a:solidFill>
                    <a:latin typeface=".VnArial Narrow" panose="020B7200000000000000" pitchFamily="34" charset="0"/>
                  </a:rPr>
                  <a:t> </a:t>
                </a:r>
                <a:r>
                  <a:rPr lang="en-US" altLang="en-US" sz="2040">
                    <a:solidFill>
                      <a:srgbClr val="0000FF"/>
                    </a:solidFill>
                    <a:latin typeface="Times New Roman" panose="02020603050405020304" pitchFamily="18" charset="0"/>
                  </a:rPr>
                  <a:t>Tầng tế bào sống (2)</a:t>
                </a:r>
                <a:endParaRPr lang="en-US" altLang="en-US" sz="2040">
                  <a:solidFill>
                    <a:srgbClr val="0000FF"/>
                  </a:solidFill>
                  <a:latin typeface=".VnArial Narrow" panose="020B7200000000000000" pitchFamily="34" charset="0"/>
                </a:endParaRPr>
              </a:p>
            </p:txBody>
          </p:sp>
          <p:sp>
            <p:nvSpPr>
              <p:cNvPr id="23574" name="Rectangle 22"/>
              <p:cNvSpPr>
                <a:spLocks noChangeArrowheads="1"/>
              </p:cNvSpPr>
              <p:nvPr/>
            </p:nvSpPr>
            <p:spPr bwMode="auto">
              <a:xfrm>
                <a:off x="4401" y="2362"/>
                <a:ext cx="906" cy="1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US" altLang="en-US" sz="2040">
                    <a:solidFill>
                      <a:srgbClr val="00FF00"/>
                    </a:solidFill>
                    <a:latin typeface=".VnArial Narrow" panose="020B7200000000000000" pitchFamily="34" charset="0"/>
                  </a:rPr>
                  <a:t> </a:t>
                </a:r>
                <a:r>
                  <a:rPr lang="en-US" altLang="en-US" sz="2040">
                    <a:solidFill>
                      <a:srgbClr val="0000FF"/>
                    </a:solidFill>
                    <a:latin typeface="Times New Roman" panose="02020603050405020304" pitchFamily="18" charset="0"/>
                  </a:rPr>
                  <a:t>Tầng sừng (1)</a:t>
                </a:r>
                <a:endParaRPr lang="en-US" altLang="en-US" sz="2040">
                  <a:solidFill>
                    <a:srgbClr val="0000FF"/>
                  </a:solidFill>
                  <a:latin typeface=".VnArial Narrow" panose="020B7200000000000000" pitchFamily="34" charset="0"/>
                </a:endParaRPr>
              </a:p>
            </p:txBody>
          </p:sp>
          <p:sp>
            <p:nvSpPr>
              <p:cNvPr id="23575" name="Rectangle 23"/>
              <p:cNvSpPr>
                <a:spLocks noChangeArrowheads="1"/>
              </p:cNvSpPr>
              <p:nvPr/>
            </p:nvSpPr>
            <p:spPr bwMode="auto">
              <a:xfrm>
                <a:off x="4413" y="2698"/>
                <a:ext cx="847" cy="1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US" altLang="en-US" sz="2040">
                    <a:solidFill>
                      <a:srgbClr val="00FF00"/>
                    </a:solidFill>
                    <a:latin typeface=".VnArial Narrow" panose="020B7200000000000000" pitchFamily="34" charset="0"/>
                  </a:rPr>
                  <a:t> </a:t>
                </a:r>
                <a:r>
                  <a:rPr lang="en-US" altLang="en-US" sz="2040">
                    <a:solidFill>
                      <a:srgbClr val="0000FF"/>
                    </a:solidFill>
                    <a:latin typeface="Times New Roman" panose="02020603050405020304" pitchFamily="18" charset="0"/>
                  </a:rPr>
                  <a:t>Thụ quan (8)</a:t>
                </a:r>
                <a:endParaRPr lang="en-US" altLang="en-US" sz="2040">
                  <a:solidFill>
                    <a:srgbClr val="0000FF"/>
                  </a:solidFill>
                  <a:latin typeface=".VnArial Narrow" panose="020B7200000000000000" pitchFamily="34" charset="0"/>
                </a:endParaRPr>
              </a:p>
            </p:txBody>
          </p:sp>
          <p:sp>
            <p:nvSpPr>
              <p:cNvPr id="23576" name="Rectangle 24"/>
              <p:cNvSpPr>
                <a:spLocks noChangeArrowheads="1"/>
              </p:cNvSpPr>
              <p:nvPr/>
            </p:nvSpPr>
            <p:spPr bwMode="auto">
              <a:xfrm>
                <a:off x="4431" y="2876"/>
                <a:ext cx="953" cy="1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US" altLang="en-US" sz="2040">
                    <a:solidFill>
                      <a:srgbClr val="0000FF"/>
                    </a:solidFill>
                    <a:latin typeface="Times New Roman" panose="02020603050405020304" pitchFamily="18" charset="0"/>
                  </a:rPr>
                  <a:t>Tuyến nhờn (7)</a:t>
                </a:r>
              </a:p>
            </p:txBody>
          </p:sp>
          <p:sp>
            <p:nvSpPr>
              <p:cNvPr id="23577" name="Rectangle 25"/>
              <p:cNvSpPr>
                <a:spLocks noChangeArrowheads="1"/>
              </p:cNvSpPr>
              <p:nvPr/>
            </p:nvSpPr>
            <p:spPr bwMode="auto">
              <a:xfrm>
                <a:off x="4425" y="3036"/>
                <a:ext cx="1193" cy="1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US" altLang="en-US" sz="2040">
                    <a:solidFill>
                      <a:srgbClr val="0000FF"/>
                    </a:solidFill>
                    <a:latin typeface="Times New Roman" panose="02020603050405020304" pitchFamily="18" charset="0"/>
                  </a:rPr>
                  <a:t>Cơ co chân lông (5)</a:t>
                </a:r>
              </a:p>
            </p:txBody>
          </p:sp>
          <p:sp>
            <p:nvSpPr>
              <p:cNvPr id="23578" name="Rectangle 26"/>
              <p:cNvSpPr>
                <a:spLocks noChangeArrowheads="1"/>
              </p:cNvSpPr>
              <p:nvPr/>
            </p:nvSpPr>
            <p:spPr bwMode="auto">
              <a:xfrm>
                <a:off x="4429" y="3179"/>
                <a:ext cx="1260" cy="1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US" altLang="en-US" sz="2040">
                    <a:solidFill>
                      <a:srgbClr val="0000FF"/>
                    </a:solidFill>
                    <a:latin typeface="Times New Roman" panose="02020603050405020304" pitchFamily="18" charset="0"/>
                  </a:rPr>
                  <a:t>Lông và bao lông (6)</a:t>
                </a:r>
              </a:p>
            </p:txBody>
          </p:sp>
          <p:sp>
            <p:nvSpPr>
              <p:cNvPr id="23579" name="Rectangle 27"/>
              <p:cNvSpPr>
                <a:spLocks noChangeArrowheads="1"/>
              </p:cNvSpPr>
              <p:nvPr/>
            </p:nvSpPr>
            <p:spPr bwMode="auto">
              <a:xfrm>
                <a:off x="4434" y="3348"/>
                <a:ext cx="1060" cy="1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US" altLang="en-US" sz="2040">
                    <a:solidFill>
                      <a:srgbClr val="0000FF"/>
                    </a:solidFill>
                    <a:latin typeface="Times New Roman" panose="02020603050405020304" pitchFamily="18" charset="0"/>
                  </a:rPr>
                  <a:t>Tuyến mồ hôi (3)</a:t>
                </a:r>
              </a:p>
            </p:txBody>
          </p:sp>
          <p:sp>
            <p:nvSpPr>
              <p:cNvPr id="23580" name="Rectangle 28"/>
              <p:cNvSpPr>
                <a:spLocks noChangeArrowheads="1"/>
              </p:cNvSpPr>
              <p:nvPr/>
            </p:nvSpPr>
            <p:spPr bwMode="auto">
              <a:xfrm>
                <a:off x="4432" y="3516"/>
                <a:ext cx="1071" cy="1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US" altLang="en-US" sz="2040">
                    <a:solidFill>
                      <a:srgbClr val="0000FF"/>
                    </a:solidFill>
                    <a:latin typeface="Times New Roman" panose="02020603050405020304" pitchFamily="18" charset="0"/>
                  </a:rPr>
                  <a:t>Dây thần kinh (4)</a:t>
                </a:r>
              </a:p>
            </p:txBody>
          </p:sp>
          <p:sp>
            <p:nvSpPr>
              <p:cNvPr id="23581" name="Rectangle 29"/>
              <p:cNvSpPr>
                <a:spLocks noChangeArrowheads="1"/>
              </p:cNvSpPr>
              <p:nvPr/>
            </p:nvSpPr>
            <p:spPr bwMode="auto">
              <a:xfrm>
                <a:off x="4458" y="3685"/>
                <a:ext cx="875" cy="1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US" altLang="en-US" sz="2040">
                    <a:solidFill>
                      <a:srgbClr val="0000FF"/>
                    </a:solidFill>
                    <a:latin typeface="Times New Roman" panose="02020603050405020304" pitchFamily="18" charset="0"/>
                  </a:rPr>
                  <a:t>Mạch máu (9)</a:t>
                </a:r>
              </a:p>
            </p:txBody>
          </p:sp>
          <p:sp>
            <p:nvSpPr>
              <p:cNvPr id="23582" name="Rectangle 30"/>
              <p:cNvSpPr>
                <a:spLocks noChangeArrowheads="1"/>
              </p:cNvSpPr>
              <p:nvPr/>
            </p:nvSpPr>
            <p:spPr bwMode="auto">
              <a:xfrm>
                <a:off x="4452" y="3851"/>
                <a:ext cx="800" cy="1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US" altLang="en-US" sz="2040">
                    <a:solidFill>
                      <a:srgbClr val="0000FF"/>
                    </a:solidFill>
                    <a:latin typeface="Times New Roman" panose="02020603050405020304" pitchFamily="18" charset="0"/>
                  </a:rPr>
                  <a:t>Lớp mỡ (10)</a:t>
                </a:r>
              </a:p>
            </p:txBody>
          </p:sp>
        </p:grpSp>
        <p:grpSp>
          <p:nvGrpSpPr>
            <p:cNvPr id="23583" name="Group 31"/>
            <p:cNvGrpSpPr>
              <a:grpSpLocks/>
            </p:cNvGrpSpPr>
            <p:nvPr/>
          </p:nvGrpSpPr>
          <p:grpSpPr bwMode="auto">
            <a:xfrm>
              <a:off x="2688" y="2640"/>
              <a:ext cx="576" cy="1296"/>
              <a:chOff x="2688" y="2640"/>
              <a:chExt cx="576" cy="1296"/>
            </a:xfrm>
          </p:grpSpPr>
          <p:sp>
            <p:nvSpPr>
              <p:cNvPr id="23584" name="Line 32"/>
              <p:cNvSpPr>
                <a:spLocks noChangeShapeType="1"/>
              </p:cNvSpPr>
              <p:nvPr/>
            </p:nvSpPr>
            <p:spPr bwMode="auto">
              <a:xfrm flipV="1">
                <a:off x="2688" y="2640"/>
                <a:ext cx="528" cy="624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040">
                  <a:solidFill>
                    <a:srgbClr val="000000"/>
                  </a:solidFill>
                </a:endParaRPr>
              </a:p>
            </p:txBody>
          </p:sp>
          <p:sp>
            <p:nvSpPr>
              <p:cNvPr id="23585" name="Line 33"/>
              <p:cNvSpPr>
                <a:spLocks noChangeShapeType="1"/>
              </p:cNvSpPr>
              <p:nvPr/>
            </p:nvSpPr>
            <p:spPr bwMode="auto">
              <a:xfrm>
                <a:off x="2688" y="3264"/>
                <a:ext cx="576" cy="0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040">
                  <a:solidFill>
                    <a:srgbClr val="000000"/>
                  </a:solidFill>
                </a:endParaRPr>
              </a:p>
            </p:txBody>
          </p:sp>
          <p:sp>
            <p:nvSpPr>
              <p:cNvPr id="23586" name="Line 34"/>
              <p:cNvSpPr>
                <a:spLocks noChangeShapeType="1"/>
              </p:cNvSpPr>
              <p:nvPr/>
            </p:nvSpPr>
            <p:spPr bwMode="auto">
              <a:xfrm>
                <a:off x="2688" y="3264"/>
                <a:ext cx="528" cy="672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04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587" name="Text Box 35"/>
          <p:cNvSpPr txBox="1">
            <a:spLocks noChangeArrowheads="1"/>
          </p:cNvSpPr>
          <p:nvPr/>
        </p:nvSpPr>
        <p:spPr bwMode="auto">
          <a:xfrm>
            <a:off x="3992880" y="690882"/>
            <a:ext cx="6131560" cy="134806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algn="ctr">
            <a:solidFill>
              <a:srgbClr val="00FF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720">
                <a:solidFill>
                  <a:srgbClr val="FF00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Quan sát hình 41, dùng (</a:t>
            </a:r>
            <a:r>
              <a:rPr lang="en-US" altLang="en-US" sz="272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→) chỉ các thành phần cấu tạo của các lớp biểu bì, lớp bì, lớp mỡ dưới da trong sơ đồ dưới dây.</a:t>
            </a:r>
            <a:endParaRPr lang="en-US" altLang="en-US" sz="272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588" name="Line 36"/>
          <p:cNvSpPr>
            <a:spLocks noChangeShapeType="1"/>
          </p:cNvSpPr>
          <p:nvPr/>
        </p:nvSpPr>
        <p:spPr bwMode="auto">
          <a:xfrm>
            <a:off x="7101842" y="6736080"/>
            <a:ext cx="739458" cy="8996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040">
              <a:solidFill>
                <a:srgbClr val="000000"/>
              </a:solidFill>
            </a:endParaRPr>
          </a:p>
        </p:txBody>
      </p:sp>
      <p:sp>
        <p:nvSpPr>
          <p:cNvPr id="23589" name="Line 37"/>
          <p:cNvSpPr>
            <a:spLocks noChangeShapeType="1"/>
          </p:cNvSpPr>
          <p:nvPr/>
        </p:nvSpPr>
        <p:spPr bwMode="auto">
          <a:xfrm flipV="1">
            <a:off x="7094645" y="5942648"/>
            <a:ext cx="840211" cy="811424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040">
              <a:solidFill>
                <a:srgbClr val="000000"/>
              </a:solidFill>
            </a:endParaRPr>
          </a:p>
        </p:txBody>
      </p:sp>
      <p:sp>
        <p:nvSpPr>
          <p:cNvPr id="23590" name="Line 38"/>
          <p:cNvSpPr>
            <a:spLocks noChangeShapeType="1"/>
          </p:cNvSpPr>
          <p:nvPr/>
        </p:nvSpPr>
        <p:spPr bwMode="auto">
          <a:xfrm flipV="1">
            <a:off x="7127029" y="6320475"/>
            <a:ext cx="786236" cy="390419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040">
              <a:solidFill>
                <a:srgbClr val="000000"/>
              </a:solidFill>
            </a:endParaRPr>
          </a:p>
        </p:txBody>
      </p:sp>
      <p:sp>
        <p:nvSpPr>
          <p:cNvPr id="23591" name="Line 39"/>
          <p:cNvSpPr>
            <a:spLocks noChangeShapeType="1"/>
          </p:cNvSpPr>
          <p:nvPr/>
        </p:nvSpPr>
        <p:spPr bwMode="auto">
          <a:xfrm>
            <a:off x="6630459" y="3342852"/>
            <a:ext cx="1261216" cy="591926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040">
              <a:solidFill>
                <a:srgbClr val="000000"/>
              </a:solidFill>
            </a:endParaRPr>
          </a:p>
        </p:txBody>
      </p:sp>
      <p:sp>
        <p:nvSpPr>
          <p:cNvPr id="23592" name="Text Box 40"/>
          <p:cNvSpPr txBox="1">
            <a:spLocks noChangeArrowheads="1"/>
          </p:cNvSpPr>
          <p:nvPr/>
        </p:nvSpPr>
        <p:spPr bwMode="auto">
          <a:xfrm>
            <a:off x="-152400" y="0"/>
            <a:ext cx="10363200" cy="545855"/>
          </a:xfrm>
          <a:prstGeom prst="rect">
            <a:avLst/>
          </a:prstGeom>
          <a:solidFill>
            <a:srgbClr val="F6FEDA"/>
          </a:solidFill>
          <a:ln>
            <a:noFill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947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2947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41: CẤU TẠO VÀ CHỨC NĂNG CỦA DA</a:t>
            </a:r>
            <a:r>
              <a:rPr lang="en-US" altLang="en-US" sz="2947" b="1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711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23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3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3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3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3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3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3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  <p:bldP spid="23587" grpId="0" animBg="1"/>
      <p:bldP spid="23588" grpId="0" animBg="1"/>
      <p:bldP spid="23589" grpId="0" animBg="1"/>
      <p:bldP spid="23590" grpId="0" animBg="1"/>
      <p:bldP spid="2359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6" name="Text Box 46"/>
          <p:cNvSpPr txBox="1">
            <a:spLocks noChangeArrowheads="1"/>
          </p:cNvSpPr>
          <p:nvPr/>
        </p:nvSpPr>
        <p:spPr bwMode="auto">
          <a:xfrm>
            <a:off x="322331" y="2700363"/>
            <a:ext cx="5280148" cy="3021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               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cấu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tạo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từ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các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sợi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mô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liên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kết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các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bô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̣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phận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: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Cơ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quan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thu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̣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cảm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tuyến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nhờn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tuyến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mô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̀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hôi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dây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thần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kinh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mạch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máu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cơ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co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chân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lông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lông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va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̀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bao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lông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40962" name="Text Box 2"/>
          <p:cNvSpPr txBox="1">
            <a:spLocks noChangeArrowheads="1"/>
          </p:cNvSpPr>
          <p:nvPr/>
        </p:nvSpPr>
        <p:spPr bwMode="auto">
          <a:xfrm>
            <a:off x="65325" y="599923"/>
            <a:ext cx="3799840" cy="580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I</a:t>
            </a:r>
            <a:r>
              <a:rPr lang="en-US" altLang="en-US" sz="3173" dirty="0">
                <a:solidFill>
                  <a:srgbClr val="0000FF"/>
                </a:solidFill>
                <a:latin typeface=".VnArial NarrowH" pitchFamily="34" charset="0"/>
              </a:rPr>
              <a:t>. </a:t>
            </a:r>
            <a:r>
              <a:rPr lang="en-US" altLang="en-US" sz="3173" u="sng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Cấu</a:t>
            </a:r>
            <a:r>
              <a:rPr lang="en-US" altLang="en-US" sz="3173" u="sng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u="sng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tạo</a:t>
            </a:r>
            <a:r>
              <a:rPr lang="en-US" altLang="en-US" sz="3173" u="sng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u="sng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en-US" sz="3173" u="sng" dirty="0">
                <a:solidFill>
                  <a:srgbClr val="0000FF"/>
                </a:solidFill>
                <a:latin typeface="Times New Roman" panose="02020603050405020304" pitchFamily="18" charset="0"/>
              </a:rPr>
              <a:t> da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:</a:t>
            </a:r>
            <a:endParaRPr lang="en-US" altLang="en-US" sz="3173" u="sng" dirty="0">
              <a:solidFill>
                <a:srgbClr val="0000FF"/>
              </a:solidFill>
              <a:latin typeface=".VnArial NarrowH" pitchFamily="34" charset="0"/>
            </a:endParaRPr>
          </a:p>
        </p:txBody>
      </p:sp>
      <p:sp>
        <p:nvSpPr>
          <p:cNvPr id="41000" name="Text Box 40"/>
          <p:cNvSpPr txBox="1">
            <a:spLocks noChangeArrowheads="1"/>
          </p:cNvSpPr>
          <p:nvPr/>
        </p:nvSpPr>
        <p:spPr bwMode="auto">
          <a:xfrm>
            <a:off x="-152400" y="0"/>
            <a:ext cx="10363200" cy="545855"/>
          </a:xfrm>
          <a:prstGeom prst="rect">
            <a:avLst/>
          </a:prstGeom>
          <a:solidFill>
            <a:srgbClr val="F6FEDA"/>
          </a:solidFill>
          <a:ln>
            <a:noFill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947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2947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41: CẤU TẠO VÀ CHỨC NĂNG CỦA DA</a:t>
            </a:r>
            <a:r>
              <a:rPr lang="en-US" altLang="en-US" sz="2947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41001" name="Text Box 41"/>
          <p:cNvSpPr txBox="1">
            <a:spLocks noChangeArrowheads="1"/>
          </p:cNvSpPr>
          <p:nvPr/>
        </p:nvSpPr>
        <p:spPr bwMode="auto">
          <a:xfrm>
            <a:off x="3261009" y="464999"/>
            <a:ext cx="4922520" cy="580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009999"/>
              </a:buClr>
              <a:buSzPct val="70000"/>
              <a:buFont typeface="Wingdings" panose="05000000000000000000" pitchFamily="2" charset="2"/>
              <a:buNone/>
            </a:pP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Da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cấu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tạo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gồm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3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lớp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41002" name="Text Box 42"/>
          <p:cNvSpPr txBox="1">
            <a:spLocks noChangeArrowheads="1"/>
          </p:cNvSpPr>
          <p:nvPr/>
        </p:nvSpPr>
        <p:spPr bwMode="auto">
          <a:xfrm>
            <a:off x="162578" y="1234600"/>
            <a:ext cx="2936240" cy="580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3173" dirty="0">
                <a:solidFill>
                  <a:srgbClr val="FF0000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3173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Lớp</a:t>
            </a:r>
            <a:r>
              <a:rPr lang="en-US" altLang="en-US" sz="3173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biểu</a:t>
            </a:r>
            <a:r>
              <a:rPr lang="en-US" altLang="en-US" sz="3173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bì</a:t>
            </a:r>
            <a:r>
              <a:rPr lang="en-US" altLang="en-US" sz="3173" dirty="0">
                <a:solidFill>
                  <a:srgbClr val="FF0000"/>
                </a:solidFill>
                <a:latin typeface="Times New Roman" panose="02020603050405020304" pitchFamily="18" charset="0"/>
              </a:rPr>
              <a:t>:  </a:t>
            </a:r>
          </a:p>
        </p:txBody>
      </p:sp>
      <p:sp>
        <p:nvSpPr>
          <p:cNvPr id="41003" name="Text Box 43"/>
          <p:cNvSpPr txBox="1">
            <a:spLocks noChangeArrowheads="1"/>
          </p:cNvSpPr>
          <p:nvPr/>
        </p:nvSpPr>
        <p:spPr bwMode="auto">
          <a:xfrm>
            <a:off x="322331" y="2757935"/>
            <a:ext cx="1727200" cy="580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3173" dirty="0">
                <a:solidFill>
                  <a:srgbClr val="FF0000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3173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Lớp</a:t>
            </a:r>
            <a:r>
              <a:rPr lang="en-US" altLang="en-US" sz="3173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bì</a:t>
            </a:r>
            <a:r>
              <a:rPr lang="en-US" altLang="en-US" sz="3173" dirty="0">
                <a:solidFill>
                  <a:srgbClr val="FF0000"/>
                </a:solidFill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41004" name="Text Box 44"/>
          <p:cNvSpPr txBox="1">
            <a:spLocks noChangeArrowheads="1"/>
          </p:cNvSpPr>
          <p:nvPr/>
        </p:nvSpPr>
        <p:spPr bwMode="auto">
          <a:xfrm>
            <a:off x="65325" y="5869670"/>
            <a:ext cx="3269542" cy="580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3173" dirty="0">
                <a:solidFill>
                  <a:srgbClr val="FF0000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3173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Lớp</a:t>
            </a:r>
            <a:r>
              <a:rPr lang="en-US" altLang="en-US" sz="3173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mỡ</a:t>
            </a:r>
            <a:r>
              <a:rPr lang="en-US" altLang="en-US" sz="3173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dưới</a:t>
            </a:r>
            <a:r>
              <a:rPr lang="en-US" altLang="en-US" sz="3173" dirty="0">
                <a:solidFill>
                  <a:srgbClr val="FF0000"/>
                </a:solidFill>
                <a:latin typeface="Times New Roman" panose="02020603050405020304" pitchFamily="18" charset="0"/>
              </a:rPr>
              <a:t> da:</a:t>
            </a:r>
          </a:p>
        </p:txBody>
      </p:sp>
      <p:sp>
        <p:nvSpPr>
          <p:cNvPr id="41005" name="Text Box 45"/>
          <p:cNvSpPr txBox="1">
            <a:spLocks noChangeArrowheads="1"/>
          </p:cNvSpPr>
          <p:nvPr/>
        </p:nvSpPr>
        <p:spPr bwMode="auto">
          <a:xfrm>
            <a:off x="2752599" y="1089136"/>
            <a:ext cx="2849880" cy="15571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Gồm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tầng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sừng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tầng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tế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bào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sống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41007" name="Text Box 47"/>
          <p:cNvSpPr txBox="1">
            <a:spLocks noChangeArrowheads="1"/>
          </p:cNvSpPr>
          <p:nvPr/>
        </p:nvSpPr>
        <p:spPr bwMode="auto">
          <a:xfrm>
            <a:off x="3405388" y="5869670"/>
            <a:ext cx="2849880" cy="1068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009999"/>
              </a:buClr>
              <a:buSzPct val="70000"/>
              <a:buFont typeface="Wingdings" panose="05000000000000000000" pitchFamily="2" charset="2"/>
              <a:buNone/>
            </a:pP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Chứa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mỡ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dự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trữ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.</a:t>
            </a:r>
          </a:p>
        </p:txBody>
      </p:sp>
      <p:pic>
        <p:nvPicPr>
          <p:cNvPr id="14" name="Picture 14" descr="IMAGE0001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lum bright="-12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13" t="9062" r="29411" b="64415"/>
          <a:stretch>
            <a:fillRect/>
          </a:stretch>
        </p:blipFill>
        <p:spPr bwMode="auto">
          <a:xfrm>
            <a:off x="5763011" y="3012054"/>
            <a:ext cx="4158670" cy="476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964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410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410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0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0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10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10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10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10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410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410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410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410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410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410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6" grpId="0"/>
      <p:bldP spid="41001" grpId="0"/>
      <p:bldP spid="41002" grpId="0"/>
      <p:bldP spid="41003" grpId="0"/>
      <p:bldP spid="41004" grpId="0"/>
      <p:bldP spid="41005" grpId="0"/>
      <p:bldP spid="4100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2697480" y="604520"/>
            <a:ext cx="4749800" cy="580608"/>
          </a:xfrm>
          <a:prstGeom prst="rect">
            <a:avLst/>
          </a:prstGeom>
          <a:solidFill>
            <a:srgbClr val="FFFFCC"/>
          </a:solidFill>
          <a:ln w="9525">
            <a:solidFill>
              <a:srgbClr val="FF66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3173" b="1">
                <a:solidFill>
                  <a:srgbClr val="0000FF"/>
                </a:solidFill>
                <a:latin typeface="Times New Roman" panose="02020603050405020304" pitchFamily="18" charset="0"/>
              </a:rPr>
              <a:t>CÁC MÀU DA</a:t>
            </a:r>
          </a:p>
        </p:txBody>
      </p:sp>
      <p:pic>
        <p:nvPicPr>
          <p:cNvPr id="24579" name="Picture 3" descr="14_20091127114258294tm0ca90_charlizether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9" r="4976" b="592"/>
          <a:stretch>
            <a:fillRect/>
          </a:stretch>
        </p:blipFill>
        <p:spPr bwMode="auto">
          <a:xfrm>
            <a:off x="6842760" y="2936240"/>
            <a:ext cx="336804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0" name="Picture 4" descr="Carlos_Tevez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9" r="3835"/>
          <a:stretch>
            <a:fillRect/>
          </a:stretch>
        </p:blipFill>
        <p:spPr bwMode="auto">
          <a:xfrm>
            <a:off x="-152400" y="2936240"/>
            <a:ext cx="336804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1" name="Picture 4" descr="1150275773_giainhi[1]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7" r="8296" b="6000"/>
          <a:stretch>
            <a:fillRect/>
          </a:stretch>
        </p:blipFill>
        <p:spPr bwMode="auto">
          <a:xfrm>
            <a:off x="3215640" y="2936240"/>
            <a:ext cx="362712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279400" y="6995160"/>
            <a:ext cx="2677160" cy="580608"/>
          </a:xfrm>
          <a:prstGeom prst="rect">
            <a:avLst/>
          </a:prstGeom>
          <a:solidFill>
            <a:srgbClr val="FFFFCC"/>
          </a:solidFill>
          <a:ln w="9525">
            <a:solidFill>
              <a:srgbClr val="FF66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3173">
                <a:solidFill>
                  <a:srgbClr val="0000FF"/>
                </a:solidFill>
                <a:latin typeface="Times New Roman" panose="02020603050405020304" pitchFamily="18" charset="0"/>
              </a:rPr>
              <a:t>Da đen</a:t>
            </a:r>
          </a:p>
        </p:txBody>
      </p:sp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3647440" y="7000559"/>
            <a:ext cx="2677160" cy="580608"/>
          </a:xfrm>
          <a:prstGeom prst="rect">
            <a:avLst/>
          </a:prstGeom>
          <a:solidFill>
            <a:srgbClr val="FFFFCC"/>
          </a:solidFill>
          <a:ln w="9525">
            <a:solidFill>
              <a:srgbClr val="FF66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3173">
                <a:solidFill>
                  <a:srgbClr val="0000FF"/>
                </a:solidFill>
                <a:latin typeface="Times New Roman" panose="02020603050405020304" pitchFamily="18" charset="0"/>
              </a:rPr>
              <a:t>Da vàng</a:t>
            </a:r>
            <a:r>
              <a:rPr lang="en-US" altLang="en-US" sz="3173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24584" name="Text Box 8"/>
          <p:cNvSpPr txBox="1">
            <a:spLocks noChangeArrowheads="1"/>
          </p:cNvSpPr>
          <p:nvPr/>
        </p:nvSpPr>
        <p:spPr bwMode="auto">
          <a:xfrm>
            <a:off x="7188200" y="7000559"/>
            <a:ext cx="2677160" cy="580608"/>
          </a:xfrm>
          <a:prstGeom prst="rect">
            <a:avLst/>
          </a:prstGeom>
          <a:solidFill>
            <a:srgbClr val="FFFFCC"/>
          </a:solidFill>
          <a:ln w="9525">
            <a:solidFill>
              <a:srgbClr val="FF66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3173">
                <a:solidFill>
                  <a:srgbClr val="0000FF"/>
                </a:solidFill>
                <a:latin typeface="Times New Roman" panose="02020603050405020304" pitchFamily="18" charset="0"/>
              </a:rPr>
              <a:t>Da trắng</a:t>
            </a:r>
          </a:p>
        </p:txBody>
      </p:sp>
      <p:sp>
        <p:nvSpPr>
          <p:cNvPr id="24585" name="WordArt 9"/>
          <p:cNvSpPr>
            <a:spLocks noChangeArrowheads="1" noChangeShapeType="1" noTextEdit="1"/>
          </p:cNvSpPr>
          <p:nvPr/>
        </p:nvSpPr>
        <p:spPr bwMode="auto">
          <a:xfrm>
            <a:off x="970282" y="86360"/>
            <a:ext cx="8042275" cy="45339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173" kern="10">
                <a:ln w="1905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4588" name="Text Box 12"/>
          <p:cNvSpPr txBox="1">
            <a:spLocks noChangeArrowheads="1"/>
          </p:cNvSpPr>
          <p:nvPr/>
        </p:nvSpPr>
        <p:spPr bwMode="auto">
          <a:xfrm>
            <a:off x="-66040" y="1282806"/>
            <a:ext cx="10190480" cy="1557158"/>
          </a:xfrm>
          <a:prstGeom prst="rect">
            <a:avLst/>
          </a:prstGeom>
          <a:solidFill>
            <a:srgbClr val="FFFFCC"/>
          </a:solidFill>
          <a:ln w="9525">
            <a:solidFill>
              <a:srgbClr val="FF66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3173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Các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sắc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tô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́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trong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lớp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tê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́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bào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sống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của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biểu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bì (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gồm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các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loại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sắc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tô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́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đo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̉,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vàng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nâu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đen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.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Sô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́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lượng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va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̀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ti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lê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̣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các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loại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sắc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tô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́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góp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phần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quyết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định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màu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da.</a:t>
            </a:r>
          </a:p>
        </p:txBody>
      </p:sp>
      <p:sp>
        <p:nvSpPr>
          <p:cNvPr id="24589" name="Text Box 13"/>
          <p:cNvSpPr txBox="1">
            <a:spLocks noChangeArrowheads="1"/>
          </p:cNvSpPr>
          <p:nvPr/>
        </p:nvSpPr>
        <p:spPr bwMode="auto">
          <a:xfrm>
            <a:off x="-152400" y="0"/>
            <a:ext cx="10363200" cy="545855"/>
          </a:xfrm>
          <a:prstGeom prst="rect">
            <a:avLst/>
          </a:prstGeom>
          <a:solidFill>
            <a:srgbClr val="F6FEDA"/>
          </a:solidFill>
          <a:ln>
            <a:noFill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947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2947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41: CẤU TẠO VÀ CHỨC NĂNG CỦA DA</a:t>
            </a:r>
            <a:r>
              <a:rPr lang="en-US" altLang="en-US" sz="2947" b="1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82356039"/>
      </p:ext>
    </p:extLst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2" grpId="0" animBg="1"/>
      <p:bldP spid="24583" grpId="0" animBg="1"/>
      <p:bldP spid="24584" grpId="0" animBg="1"/>
      <p:bldP spid="2458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nguoig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" t="2644" r="3000" b="3471"/>
          <a:stretch>
            <a:fillRect/>
          </a:stretch>
        </p:blipFill>
        <p:spPr bwMode="auto">
          <a:xfrm>
            <a:off x="5201920" y="3941977"/>
            <a:ext cx="4922520" cy="3679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homes_9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3680" y="161927"/>
            <a:ext cx="3497580" cy="320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z(29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7" y="3886202"/>
            <a:ext cx="5192395" cy="3745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 descr="5128242328-9-em-b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8610" y="172722"/>
            <a:ext cx="3756660" cy="320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baby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 bwMode="auto">
          <a:xfrm>
            <a:off x="20320" y="172722"/>
            <a:ext cx="2828290" cy="3141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1833880" y="3260816"/>
            <a:ext cx="7081520" cy="580608"/>
          </a:xfrm>
          <a:prstGeom prst="rect">
            <a:avLst/>
          </a:prstGeom>
          <a:solidFill>
            <a:srgbClr val="FFFFCC"/>
          </a:solidFill>
          <a:ln w="9525">
            <a:solidFill>
              <a:srgbClr val="FF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Cấu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trúc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da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thay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đổi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theo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lứa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tuổi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5285050"/>
      </p:ext>
    </p:extLst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6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3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-66040" y="518161"/>
            <a:ext cx="3799840" cy="580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3173">
                <a:solidFill>
                  <a:srgbClr val="0000FF"/>
                </a:solidFill>
                <a:latin typeface="Times New Roman" panose="02020603050405020304" pitchFamily="18" charset="0"/>
              </a:rPr>
              <a:t>I</a:t>
            </a:r>
            <a:r>
              <a:rPr lang="en-US" altLang="en-US" sz="3173">
                <a:solidFill>
                  <a:srgbClr val="0000FF"/>
                </a:solidFill>
                <a:latin typeface=".VnArial NarrowH" pitchFamily="34" charset="0"/>
              </a:rPr>
              <a:t>. </a:t>
            </a:r>
            <a:r>
              <a:rPr lang="en-US" altLang="en-US" sz="3173" u="sng">
                <a:solidFill>
                  <a:srgbClr val="0000FF"/>
                </a:solidFill>
                <a:latin typeface="Times New Roman" panose="02020603050405020304" pitchFamily="18" charset="0"/>
              </a:rPr>
              <a:t>Cấu tạo của da</a:t>
            </a:r>
            <a:r>
              <a:rPr lang="en-US" altLang="en-US" sz="3173">
                <a:solidFill>
                  <a:srgbClr val="0000FF"/>
                </a:solidFill>
                <a:latin typeface="Times New Roman" panose="02020603050405020304" pitchFamily="18" charset="0"/>
              </a:rPr>
              <a:t>:</a:t>
            </a:r>
            <a:endParaRPr lang="en-US" altLang="en-US" sz="3173" u="sng">
              <a:solidFill>
                <a:srgbClr val="0000FF"/>
              </a:solidFill>
              <a:latin typeface=".VnArial NarrowH" pitchFamily="34" charset="0"/>
            </a:endParaRPr>
          </a:p>
        </p:txBody>
      </p:sp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-152400" y="0"/>
            <a:ext cx="10363200" cy="545855"/>
          </a:xfrm>
          <a:prstGeom prst="rect">
            <a:avLst/>
          </a:prstGeom>
          <a:solidFill>
            <a:srgbClr val="F6FEDA"/>
          </a:solidFill>
          <a:ln>
            <a:noFill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947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2947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41: CẤU TẠO VÀ CHỨC NĂNG CỦA DA</a:t>
            </a:r>
            <a:r>
              <a:rPr lang="en-US" altLang="en-US" sz="2947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44036" name="Line 4"/>
          <p:cNvSpPr>
            <a:spLocks noChangeShapeType="1"/>
          </p:cNvSpPr>
          <p:nvPr/>
        </p:nvSpPr>
        <p:spPr bwMode="auto">
          <a:xfrm>
            <a:off x="4942840" y="863600"/>
            <a:ext cx="0" cy="6908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040">
              <a:solidFill>
                <a:srgbClr val="000000"/>
              </a:solidFill>
            </a:endParaRPr>
          </a:p>
        </p:txBody>
      </p:sp>
      <p:sp>
        <p:nvSpPr>
          <p:cNvPr id="44037" name="Text Box 5"/>
          <p:cNvSpPr txBox="1">
            <a:spLocks noChangeArrowheads="1"/>
          </p:cNvSpPr>
          <p:nvPr/>
        </p:nvSpPr>
        <p:spPr bwMode="auto">
          <a:xfrm>
            <a:off x="-66040" y="1036321"/>
            <a:ext cx="3799840" cy="580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3173">
                <a:solidFill>
                  <a:srgbClr val="0000FF"/>
                </a:solidFill>
                <a:latin typeface="Times New Roman" panose="02020603050405020304" pitchFamily="18" charset="0"/>
              </a:rPr>
              <a:t>II. </a:t>
            </a:r>
            <a:r>
              <a:rPr lang="en-US" altLang="en-US" sz="3173" u="sng">
                <a:solidFill>
                  <a:srgbClr val="0000FF"/>
                </a:solidFill>
                <a:latin typeface="Times New Roman" panose="02020603050405020304" pitchFamily="18" charset="0"/>
              </a:rPr>
              <a:t>Chức năng của da</a:t>
            </a:r>
            <a:r>
              <a:rPr lang="en-US" altLang="en-US" sz="3173">
                <a:solidFill>
                  <a:srgbClr val="0000FF"/>
                </a:solidFill>
                <a:latin typeface="Times New Roman" panose="02020603050405020304" pitchFamily="18" charset="0"/>
              </a:rPr>
              <a:t>:</a:t>
            </a:r>
            <a:endParaRPr lang="en-US" altLang="en-US" sz="3173" u="sng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44038" name="Group 6"/>
          <p:cNvGrpSpPr>
            <a:grpSpLocks/>
          </p:cNvGrpSpPr>
          <p:nvPr/>
        </p:nvGrpSpPr>
        <p:grpSpPr bwMode="auto">
          <a:xfrm>
            <a:off x="5115560" y="604520"/>
            <a:ext cx="5095240" cy="3540760"/>
            <a:chOff x="1369" y="1008"/>
            <a:chExt cx="2544" cy="3072"/>
          </a:xfrm>
        </p:grpSpPr>
        <p:pic>
          <p:nvPicPr>
            <p:cNvPr id="44039" name="Picture 3" descr="10-Bieubi[1]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9" y="1008"/>
              <a:ext cx="2544" cy="3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4040" name="Rectangle 8"/>
            <p:cNvSpPr>
              <a:spLocks noChangeArrowheads="1"/>
            </p:cNvSpPr>
            <p:nvPr/>
          </p:nvSpPr>
          <p:spPr bwMode="auto">
            <a:xfrm>
              <a:off x="2592" y="1392"/>
              <a:ext cx="1056" cy="1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040">
                <a:solidFill>
                  <a:srgbClr val="000000"/>
                </a:solidFill>
              </a:endParaRPr>
            </a:p>
          </p:txBody>
        </p:sp>
        <p:sp>
          <p:nvSpPr>
            <p:cNvPr id="44041" name="Rectangle 9"/>
            <p:cNvSpPr>
              <a:spLocks noChangeArrowheads="1"/>
            </p:cNvSpPr>
            <p:nvPr/>
          </p:nvSpPr>
          <p:spPr bwMode="auto">
            <a:xfrm>
              <a:off x="2772" y="1536"/>
              <a:ext cx="708" cy="2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040">
                  <a:solidFill>
                    <a:srgbClr val="000000"/>
                  </a:solidFill>
                  <a:latin typeface="Times New Roman" panose="02020603050405020304" pitchFamily="18" charset="0"/>
                </a:rPr>
                <a:t>Các hạt sắc tố </a:t>
              </a:r>
            </a:p>
          </p:txBody>
        </p:sp>
        <p:sp>
          <p:nvSpPr>
            <p:cNvPr id="44042" name="Rectangle 10"/>
            <p:cNvSpPr>
              <a:spLocks noChangeArrowheads="1"/>
            </p:cNvSpPr>
            <p:nvPr/>
          </p:nvSpPr>
          <p:spPr bwMode="auto">
            <a:xfrm>
              <a:off x="2736" y="1932"/>
              <a:ext cx="576" cy="1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2040">
                <a:solidFill>
                  <a:srgbClr val="000000"/>
                </a:solidFill>
                <a:latin typeface="VNI-Times" pitchFamily="2" charset="0"/>
              </a:endParaRPr>
            </a:p>
          </p:txBody>
        </p:sp>
      </p:grpSp>
      <p:pic>
        <p:nvPicPr>
          <p:cNvPr id="44043" name="Content Placeholder 4" descr="images1435055_da_cms1[1]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52" r="5882" b="12903"/>
          <a:stretch>
            <a:fillRect/>
          </a:stretch>
        </p:blipFill>
        <p:spPr bwMode="auto">
          <a:xfrm>
            <a:off x="5140750" y="4080510"/>
            <a:ext cx="4983692" cy="3691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44" name="Text Box 12"/>
          <p:cNvSpPr txBox="1">
            <a:spLocks noChangeArrowheads="1"/>
          </p:cNvSpPr>
          <p:nvPr/>
        </p:nvSpPr>
        <p:spPr bwMode="auto">
          <a:xfrm>
            <a:off x="970280" y="2159002"/>
            <a:ext cx="4145280" cy="406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en-US" altLang="en-US" sz="2040">
              <a:solidFill>
                <a:srgbClr val="000000"/>
              </a:solidFill>
            </a:endParaRPr>
          </a:p>
        </p:txBody>
      </p:sp>
      <p:sp>
        <p:nvSpPr>
          <p:cNvPr id="44045" name="Rectangle 13"/>
          <p:cNvSpPr>
            <a:spLocks noChangeArrowheads="1"/>
          </p:cNvSpPr>
          <p:nvPr/>
        </p:nvSpPr>
        <p:spPr bwMode="auto">
          <a:xfrm>
            <a:off x="-66040" y="1554480"/>
            <a:ext cx="4749800" cy="15571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txBody>
          <a:bodyPr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173" dirty="0">
                <a:solidFill>
                  <a:srgbClr val="FF0000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3173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Đặc</a:t>
            </a:r>
            <a:r>
              <a:rPr lang="en-US" altLang="en-US" sz="3173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điểm</a:t>
            </a:r>
            <a:r>
              <a:rPr lang="en-US" altLang="en-US" sz="3173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nào</a:t>
            </a:r>
            <a:r>
              <a:rPr lang="en-US" altLang="en-US" sz="3173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en-US" sz="3173" dirty="0">
                <a:solidFill>
                  <a:srgbClr val="FF0000"/>
                </a:solidFill>
                <a:latin typeface="Times New Roman" panose="02020603050405020304" pitchFamily="18" charset="0"/>
              </a:rPr>
              <a:t> da </a:t>
            </a:r>
            <a:r>
              <a:rPr lang="en-US" altLang="en-US" sz="3173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giúp</a:t>
            </a:r>
            <a:r>
              <a:rPr lang="en-US" altLang="en-US" sz="3173" dirty="0">
                <a:solidFill>
                  <a:srgbClr val="FF0000"/>
                </a:solidFill>
                <a:latin typeface="Times New Roman" panose="02020603050405020304" pitchFamily="18" charset="0"/>
              </a:rPr>
              <a:t> da </a:t>
            </a:r>
            <a:r>
              <a:rPr lang="en-US" altLang="en-US" sz="3173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thực</a:t>
            </a:r>
            <a:r>
              <a:rPr lang="en-US" altLang="en-US" sz="3173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hiện</a:t>
            </a:r>
            <a:r>
              <a:rPr lang="en-US" altLang="en-US" sz="3173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chức</a:t>
            </a:r>
            <a:r>
              <a:rPr lang="en-US" altLang="en-US" sz="3173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năng</a:t>
            </a:r>
            <a:r>
              <a:rPr lang="en-US" altLang="en-US" sz="3173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bảo</a:t>
            </a:r>
            <a:r>
              <a:rPr lang="en-US" altLang="en-US" sz="3173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vệ</a:t>
            </a:r>
            <a:r>
              <a:rPr lang="en-US" altLang="en-US" sz="3173" dirty="0">
                <a:solidFill>
                  <a:srgbClr val="FF0000"/>
                </a:solidFill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44046" name="Text Box 14"/>
          <p:cNvSpPr txBox="1">
            <a:spLocks noChangeArrowheads="1"/>
          </p:cNvSpPr>
          <p:nvPr/>
        </p:nvSpPr>
        <p:spPr bwMode="auto">
          <a:xfrm>
            <a:off x="-66040" y="3281680"/>
            <a:ext cx="4749800" cy="1557158"/>
          </a:xfrm>
          <a:prstGeom prst="rect">
            <a:avLst/>
          </a:prstGeom>
          <a:solidFill>
            <a:srgbClr val="FFFF99">
              <a:alpha val="60001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3173">
                <a:solidFill>
                  <a:srgbClr val="0000FF"/>
                </a:solidFill>
                <a:latin typeface="Times New Roman" panose="02020603050405020304" pitchFamily="18" charset="0"/>
              </a:rPr>
              <a:t>- Do đặc điểm cấu tạo từ các sợi của mô liên kết, lớp mỡ dưới da và tuyến nhờn.</a:t>
            </a:r>
          </a:p>
        </p:txBody>
      </p:sp>
    </p:spTree>
    <p:extLst>
      <p:ext uri="{BB962C8B-B14F-4D97-AF65-F5344CB8AC3E}">
        <p14:creationId xmlns:p14="http://schemas.microsoft.com/office/powerpoint/2010/main" val="946853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0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0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4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45" grpId="0" animBg="1"/>
      <p:bldP spid="4404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2"/>
          <p:cNvSpPr txBox="1">
            <a:spLocks noChangeArrowheads="1"/>
          </p:cNvSpPr>
          <p:nvPr/>
        </p:nvSpPr>
        <p:spPr bwMode="auto">
          <a:xfrm>
            <a:off x="-66040" y="518161"/>
            <a:ext cx="3799840" cy="580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3173">
                <a:solidFill>
                  <a:srgbClr val="0000FF"/>
                </a:solidFill>
                <a:latin typeface="Times New Roman" panose="02020603050405020304" pitchFamily="18" charset="0"/>
              </a:rPr>
              <a:t>I</a:t>
            </a:r>
            <a:r>
              <a:rPr lang="en-US" altLang="en-US" sz="3173">
                <a:solidFill>
                  <a:srgbClr val="0000FF"/>
                </a:solidFill>
                <a:latin typeface=".VnArial NarrowH" pitchFamily="34" charset="0"/>
              </a:rPr>
              <a:t>. </a:t>
            </a:r>
            <a:r>
              <a:rPr lang="en-US" altLang="en-US" sz="3173" u="sng">
                <a:solidFill>
                  <a:srgbClr val="0000FF"/>
                </a:solidFill>
                <a:latin typeface="Times New Roman" panose="02020603050405020304" pitchFamily="18" charset="0"/>
              </a:rPr>
              <a:t>Cấu tạo của da</a:t>
            </a:r>
            <a:r>
              <a:rPr lang="en-US" altLang="en-US" sz="3173">
                <a:solidFill>
                  <a:srgbClr val="0000FF"/>
                </a:solidFill>
                <a:latin typeface="Times New Roman" panose="02020603050405020304" pitchFamily="18" charset="0"/>
              </a:rPr>
              <a:t>:</a:t>
            </a:r>
            <a:endParaRPr lang="en-US" altLang="en-US" sz="3173" u="sng">
              <a:solidFill>
                <a:srgbClr val="0000FF"/>
              </a:solidFill>
              <a:latin typeface=".VnArial NarrowH" pitchFamily="34" charset="0"/>
            </a:endParaRPr>
          </a:p>
        </p:txBody>
      </p:sp>
      <p:sp>
        <p:nvSpPr>
          <p:cNvPr id="45059" name="Text Box 3"/>
          <p:cNvSpPr txBox="1">
            <a:spLocks noChangeArrowheads="1"/>
          </p:cNvSpPr>
          <p:nvPr/>
        </p:nvSpPr>
        <p:spPr bwMode="auto">
          <a:xfrm>
            <a:off x="-152400" y="0"/>
            <a:ext cx="10363200" cy="545855"/>
          </a:xfrm>
          <a:prstGeom prst="rect">
            <a:avLst/>
          </a:prstGeom>
          <a:solidFill>
            <a:srgbClr val="F6FEDA"/>
          </a:solidFill>
          <a:ln>
            <a:noFill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947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2947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41: CẤU TẠO VÀ CHỨC NĂNG CỦA DA</a:t>
            </a:r>
            <a:r>
              <a:rPr lang="en-US" altLang="en-US" sz="2947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45060" name="Line 4"/>
          <p:cNvSpPr>
            <a:spLocks noChangeShapeType="1"/>
          </p:cNvSpPr>
          <p:nvPr/>
        </p:nvSpPr>
        <p:spPr bwMode="auto">
          <a:xfrm>
            <a:off x="4942840" y="863600"/>
            <a:ext cx="0" cy="6908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040">
              <a:solidFill>
                <a:srgbClr val="000000"/>
              </a:solidFill>
            </a:endParaRPr>
          </a:p>
        </p:txBody>
      </p:sp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-66040" y="1036321"/>
            <a:ext cx="3799840" cy="580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3173">
                <a:solidFill>
                  <a:srgbClr val="0000FF"/>
                </a:solidFill>
                <a:latin typeface="Times New Roman" panose="02020603050405020304" pitchFamily="18" charset="0"/>
              </a:rPr>
              <a:t>II. </a:t>
            </a:r>
            <a:r>
              <a:rPr lang="en-US" altLang="en-US" sz="3173" u="sng">
                <a:solidFill>
                  <a:srgbClr val="0000FF"/>
                </a:solidFill>
                <a:latin typeface="Times New Roman" panose="02020603050405020304" pitchFamily="18" charset="0"/>
              </a:rPr>
              <a:t>Chức năng của da</a:t>
            </a:r>
            <a:r>
              <a:rPr lang="en-US" altLang="en-US" sz="3173">
                <a:solidFill>
                  <a:srgbClr val="0000FF"/>
                </a:solidFill>
                <a:latin typeface="Times New Roman" panose="02020603050405020304" pitchFamily="18" charset="0"/>
              </a:rPr>
              <a:t>:</a:t>
            </a:r>
            <a:endParaRPr lang="en-US" altLang="en-US" sz="3173" u="sng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45062" name="Group 6"/>
          <p:cNvGrpSpPr>
            <a:grpSpLocks/>
          </p:cNvGrpSpPr>
          <p:nvPr/>
        </p:nvGrpSpPr>
        <p:grpSpPr bwMode="auto">
          <a:xfrm>
            <a:off x="5115560" y="604520"/>
            <a:ext cx="5095240" cy="3540760"/>
            <a:chOff x="1369" y="1008"/>
            <a:chExt cx="2544" cy="3072"/>
          </a:xfrm>
        </p:grpSpPr>
        <p:pic>
          <p:nvPicPr>
            <p:cNvPr id="45063" name="Picture 3" descr="10-Bieubi[1]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9" y="1008"/>
              <a:ext cx="2544" cy="3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5064" name="Rectangle 8"/>
            <p:cNvSpPr>
              <a:spLocks noChangeArrowheads="1"/>
            </p:cNvSpPr>
            <p:nvPr/>
          </p:nvSpPr>
          <p:spPr bwMode="auto">
            <a:xfrm>
              <a:off x="2592" y="1392"/>
              <a:ext cx="1056" cy="1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040">
                <a:solidFill>
                  <a:srgbClr val="000000"/>
                </a:solidFill>
              </a:endParaRPr>
            </a:p>
          </p:txBody>
        </p:sp>
        <p:sp>
          <p:nvSpPr>
            <p:cNvPr id="45065" name="Rectangle 9"/>
            <p:cNvSpPr>
              <a:spLocks noChangeArrowheads="1"/>
            </p:cNvSpPr>
            <p:nvPr/>
          </p:nvSpPr>
          <p:spPr bwMode="auto">
            <a:xfrm>
              <a:off x="2772" y="1536"/>
              <a:ext cx="708" cy="2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040">
                  <a:solidFill>
                    <a:srgbClr val="000000"/>
                  </a:solidFill>
                  <a:latin typeface="Times New Roman" panose="02020603050405020304" pitchFamily="18" charset="0"/>
                </a:rPr>
                <a:t>Các hạt sắc tố </a:t>
              </a:r>
            </a:p>
          </p:txBody>
        </p:sp>
        <p:sp>
          <p:nvSpPr>
            <p:cNvPr id="45066" name="Rectangle 10"/>
            <p:cNvSpPr>
              <a:spLocks noChangeArrowheads="1"/>
            </p:cNvSpPr>
            <p:nvPr/>
          </p:nvSpPr>
          <p:spPr bwMode="auto">
            <a:xfrm>
              <a:off x="2736" y="1932"/>
              <a:ext cx="576" cy="1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2040">
                <a:solidFill>
                  <a:srgbClr val="000000"/>
                </a:solidFill>
                <a:latin typeface="VNI-Times" pitchFamily="2" charset="0"/>
              </a:endParaRPr>
            </a:p>
          </p:txBody>
        </p:sp>
      </p:grpSp>
      <p:pic>
        <p:nvPicPr>
          <p:cNvPr id="45067" name="Content Placeholder 4" descr="images1435055_da_cms1[1]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52" r="5882" b="12903"/>
          <a:stretch>
            <a:fillRect/>
          </a:stretch>
        </p:blipFill>
        <p:spPr bwMode="auto">
          <a:xfrm>
            <a:off x="5140750" y="4080510"/>
            <a:ext cx="4983692" cy="3691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8" name="Text Box 12"/>
          <p:cNvSpPr txBox="1">
            <a:spLocks noChangeArrowheads="1"/>
          </p:cNvSpPr>
          <p:nvPr/>
        </p:nvSpPr>
        <p:spPr bwMode="auto">
          <a:xfrm>
            <a:off x="970280" y="2159002"/>
            <a:ext cx="4145280" cy="406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en-US" altLang="en-US" sz="2040">
              <a:solidFill>
                <a:srgbClr val="000000"/>
              </a:solidFill>
            </a:endParaRPr>
          </a:p>
        </p:txBody>
      </p:sp>
      <p:sp>
        <p:nvSpPr>
          <p:cNvPr id="45071" name="Rectangle 15"/>
          <p:cNvSpPr>
            <a:spLocks noChangeArrowheads="1"/>
          </p:cNvSpPr>
          <p:nvPr/>
        </p:nvSpPr>
        <p:spPr bwMode="auto">
          <a:xfrm>
            <a:off x="-66040" y="1727201"/>
            <a:ext cx="4836160" cy="20454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txBody>
          <a:bodyPr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173" dirty="0">
                <a:solidFill>
                  <a:srgbClr val="FF0000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3173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Bộ</a:t>
            </a:r>
            <a:r>
              <a:rPr lang="en-US" altLang="en-US" sz="3173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phận</a:t>
            </a:r>
            <a:r>
              <a:rPr lang="en-US" altLang="en-US" sz="3173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nào</a:t>
            </a:r>
            <a:r>
              <a:rPr lang="en-US" altLang="en-US" sz="3173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giúp</a:t>
            </a:r>
            <a:r>
              <a:rPr lang="en-US" altLang="en-US" sz="3173" dirty="0">
                <a:solidFill>
                  <a:srgbClr val="FF0000"/>
                </a:solidFill>
                <a:latin typeface="Times New Roman" panose="02020603050405020304" pitchFamily="18" charset="0"/>
              </a:rPr>
              <a:t> da </a:t>
            </a:r>
            <a:r>
              <a:rPr lang="en-US" altLang="en-US" sz="3173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giúp</a:t>
            </a:r>
            <a:r>
              <a:rPr lang="en-US" altLang="en-US" sz="3173" dirty="0">
                <a:solidFill>
                  <a:srgbClr val="FF0000"/>
                </a:solidFill>
                <a:latin typeface="Times New Roman" panose="02020603050405020304" pitchFamily="18" charset="0"/>
              </a:rPr>
              <a:t> da </a:t>
            </a:r>
            <a:r>
              <a:rPr lang="en-US" altLang="en-US" sz="3173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tiếp</a:t>
            </a:r>
            <a:r>
              <a:rPr lang="en-US" altLang="en-US" sz="3173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nhận</a:t>
            </a:r>
            <a:r>
              <a:rPr lang="en-US" altLang="en-US" sz="3173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kích</a:t>
            </a:r>
            <a:r>
              <a:rPr lang="en-US" altLang="en-US" sz="3173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thích</a:t>
            </a:r>
            <a:r>
              <a:rPr lang="en-US" altLang="en-US" sz="3173" dirty="0">
                <a:solidFill>
                  <a:srgbClr val="FF0000"/>
                </a:solidFill>
                <a:latin typeface="Times New Roman" panose="02020603050405020304" pitchFamily="18" charset="0"/>
              </a:rPr>
              <a:t>? </a:t>
            </a:r>
            <a:r>
              <a:rPr lang="en-US" altLang="en-US" sz="3173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Bộ</a:t>
            </a:r>
            <a:r>
              <a:rPr lang="en-US" altLang="en-US" sz="3173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phận</a:t>
            </a:r>
            <a:r>
              <a:rPr lang="en-US" altLang="en-US" sz="3173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nào</a:t>
            </a:r>
            <a:r>
              <a:rPr lang="en-US" altLang="en-US" sz="3173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thực</a:t>
            </a:r>
            <a:r>
              <a:rPr lang="en-US" altLang="en-US" sz="3173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hiện</a:t>
            </a:r>
            <a:r>
              <a:rPr lang="en-US" altLang="en-US" sz="3173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chức</a:t>
            </a:r>
            <a:r>
              <a:rPr lang="en-US" altLang="en-US" sz="3173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năng</a:t>
            </a:r>
            <a:r>
              <a:rPr lang="en-US" altLang="en-US" sz="3173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3173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tiết</a:t>
            </a:r>
            <a:r>
              <a:rPr lang="en-US" altLang="en-US" sz="3173" dirty="0">
                <a:solidFill>
                  <a:srgbClr val="FF0000"/>
                </a:solidFill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45072" name="Text Box 16"/>
          <p:cNvSpPr txBox="1">
            <a:spLocks noChangeArrowheads="1"/>
          </p:cNvSpPr>
          <p:nvPr/>
        </p:nvSpPr>
        <p:spPr bwMode="auto">
          <a:xfrm>
            <a:off x="20320" y="3972561"/>
            <a:ext cx="4749800" cy="1801327"/>
          </a:xfrm>
          <a:prstGeom prst="rect">
            <a:avLst/>
          </a:prstGeom>
          <a:solidFill>
            <a:srgbClr val="FFFF99">
              <a:alpha val="60001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3173">
                <a:solidFill>
                  <a:srgbClr val="0000FF"/>
                </a:solidFill>
                <a:latin typeface="Times New Roman" panose="02020603050405020304" pitchFamily="18" charset="0"/>
              </a:rPr>
              <a:t>- Tiếp nhận kích thích nhờ cơ quan thụ cảm.</a:t>
            </a:r>
          </a:p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3173">
                <a:solidFill>
                  <a:srgbClr val="0000FF"/>
                </a:solidFill>
                <a:latin typeface="Times New Roman" panose="02020603050405020304" pitchFamily="18" charset="0"/>
              </a:rPr>
              <a:t>- Bài tiết qua tuyến mồ hôi.</a:t>
            </a:r>
          </a:p>
        </p:txBody>
      </p:sp>
    </p:spTree>
    <p:extLst>
      <p:ext uri="{BB962C8B-B14F-4D97-AF65-F5344CB8AC3E}">
        <p14:creationId xmlns:p14="http://schemas.microsoft.com/office/powerpoint/2010/main" val="3057373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5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5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71" grpId="0" animBg="1"/>
      <p:bldP spid="4507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2"/>
          <p:cNvSpPr txBox="1">
            <a:spLocks noChangeArrowheads="1"/>
          </p:cNvSpPr>
          <p:nvPr/>
        </p:nvSpPr>
        <p:spPr bwMode="auto">
          <a:xfrm>
            <a:off x="-66040" y="518161"/>
            <a:ext cx="3799840" cy="580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3173">
                <a:solidFill>
                  <a:srgbClr val="0000FF"/>
                </a:solidFill>
                <a:latin typeface="Times New Roman" panose="02020603050405020304" pitchFamily="18" charset="0"/>
              </a:rPr>
              <a:t>I</a:t>
            </a:r>
            <a:r>
              <a:rPr lang="en-US" altLang="en-US" sz="3173">
                <a:solidFill>
                  <a:srgbClr val="0000FF"/>
                </a:solidFill>
                <a:latin typeface=".VnArial NarrowH" pitchFamily="34" charset="0"/>
              </a:rPr>
              <a:t>. </a:t>
            </a:r>
            <a:r>
              <a:rPr lang="en-US" altLang="en-US" sz="3173" u="sng">
                <a:solidFill>
                  <a:srgbClr val="0000FF"/>
                </a:solidFill>
                <a:latin typeface="Times New Roman" panose="02020603050405020304" pitchFamily="18" charset="0"/>
              </a:rPr>
              <a:t>Cấu tạo của da</a:t>
            </a:r>
            <a:r>
              <a:rPr lang="en-US" altLang="en-US" sz="3173">
                <a:solidFill>
                  <a:srgbClr val="0000FF"/>
                </a:solidFill>
                <a:latin typeface="Times New Roman" panose="02020603050405020304" pitchFamily="18" charset="0"/>
              </a:rPr>
              <a:t>:</a:t>
            </a:r>
            <a:endParaRPr lang="en-US" altLang="en-US" sz="3173" u="sng">
              <a:solidFill>
                <a:srgbClr val="0000FF"/>
              </a:solidFill>
              <a:latin typeface=".VnArial NarrowH" pitchFamily="34" charset="0"/>
            </a:endParaRPr>
          </a:p>
        </p:txBody>
      </p:sp>
      <p:sp>
        <p:nvSpPr>
          <p:cNvPr id="46083" name="Text Box 3"/>
          <p:cNvSpPr txBox="1">
            <a:spLocks noChangeArrowheads="1"/>
          </p:cNvSpPr>
          <p:nvPr/>
        </p:nvSpPr>
        <p:spPr bwMode="auto">
          <a:xfrm>
            <a:off x="-152400" y="0"/>
            <a:ext cx="10363200" cy="545855"/>
          </a:xfrm>
          <a:prstGeom prst="rect">
            <a:avLst/>
          </a:prstGeom>
          <a:solidFill>
            <a:srgbClr val="F6FEDA"/>
          </a:solidFill>
          <a:ln>
            <a:noFill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947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2947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41: CẤU TẠO VÀ CHỨC NĂNG CỦA DA</a:t>
            </a:r>
            <a:r>
              <a:rPr lang="en-US" altLang="en-US" sz="2947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46084" name="Line 4"/>
          <p:cNvSpPr>
            <a:spLocks noChangeShapeType="1"/>
          </p:cNvSpPr>
          <p:nvPr/>
        </p:nvSpPr>
        <p:spPr bwMode="auto">
          <a:xfrm>
            <a:off x="4942840" y="863600"/>
            <a:ext cx="0" cy="6908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040">
              <a:solidFill>
                <a:srgbClr val="000000"/>
              </a:solidFill>
            </a:endParaRPr>
          </a:p>
        </p:txBody>
      </p:sp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-66040" y="1036321"/>
            <a:ext cx="3799840" cy="580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3173">
                <a:solidFill>
                  <a:srgbClr val="0000FF"/>
                </a:solidFill>
                <a:latin typeface="Times New Roman" panose="02020603050405020304" pitchFamily="18" charset="0"/>
              </a:rPr>
              <a:t>II. </a:t>
            </a:r>
            <a:r>
              <a:rPr lang="en-US" altLang="en-US" sz="3173" u="sng">
                <a:solidFill>
                  <a:srgbClr val="0000FF"/>
                </a:solidFill>
                <a:latin typeface="Times New Roman" panose="02020603050405020304" pitchFamily="18" charset="0"/>
              </a:rPr>
              <a:t>Chức năng của da</a:t>
            </a:r>
            <a:r>
              <a:rPr lang="en-US" altLang="en-US" sz="3173">
                <a:solidFill>
                  <a:srgbClr val="0000FF"/>
                </a:solidFill>
                <a:latin typeface="Times New Roman" panose="02020603050405020304" pitchFamily="18" charset="0"/>
              </a:rPr>
              <a:t>:</a:t>
            </a:r>
            <a:endParaRPr lang="en-US" altLang="en-US" sz="3173" u="sng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46086" name="Group 6"/>
          <p:cNvGrpSpPr>
            <a:grpSpLocks/>
          </p:cNvGrpSpPr>
          <p:nvPr/>
        </p:nvGrpSpPr>
        <p:grpSpPr bwMode="auto">
          <a:xfrm>
            <a:off x="5115560" y="604520"/>
            <a:ext cx="5095240" cy="3540760"/>
            <a:chOff x="1369" y="1008"/>
            <a:chExt cx="2544" cy="3072"/>
          </a:xfrm>
        </p:grpSpPr>
        <p:pic>
          <p:nvPicPr>
            <p:cNvPr id="46087" name="Picture 3" descr="10-Bieubi[1]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9" y="1008"/>
              <a:ext cx="2544" cy="3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6088" name="Rectangle 8"/>
            <p:cNvSpPr>
              <a:spLocks noChangeArrowheads="1"/>
            </p:cNvSpPr>
            <p:nvPr/>
          </p:nvSpPr>
          <p:spPr bwMode="auto">
            <a:xfrm>
              <a:off x="2592" y="1392"/>
              <a:ext cx="1056" cy="1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040">
                <a:solidFill>
                  <a:srgbClr val="000000"/>
                </a:solidFill>
              </a:endParaRPr>
            </a:p>
          </p:txBody>
        </p:sp>
        <p:sp>
          <p:nvSpPr>
            <p:cNvPr id="46089" name="Rectangle 9"/>
            <p:cNvSpPr>
              <a:spLocks noChangeArrowheads="1"/>
            </p:cNvSpPr>
            <p:nvPr/>
          </p:nvSpPr>
          <p:spPr bwMode="auto">
            <a:xfrm>
              <a:off x="2772" y="1536"/>
              <a:ext cx="708" cy="2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040">
                  <a:solidFill>
                    <a:srgbClr val="000000"/>
                  </a:solidFill>
                  <a:latin typeface="Times New Roman" panose="02020603050405020304" pitchFamily="18" charset="0"/>
                </a:rPr>
                <a:t>Các hạt sắc tố </a:t>
              </a:r>
            </a:p>
          </p:txBody>
        </p:sp>
        <p:sp>
          <p:nvSpPr>
            <p:cNvPr id="46090" name="Rectangle 10"/>
            <p:cNvSpPr>
              <a:spLocks noChangeArrowheads="1"/>
            </p:cNvSpPr>
            <p:nvPr/>
          </p:nvSpPr>
          <p:spPr bwMode="auto">
            <a:xfrm>
              <a:off x="2736" y="1932"/>
              <a:ext cx="576" cy="1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2040">
                <a:solidFill>
                  <a:srgbClr val="000000"/>
                </a:solidFill>
                <a:latin typeface="VNI-Times" pitchFamily="2" charset="0"/>
              </a:endParaRPr>
            </a:p>
          </p:txBody>
        </p:sp>
      </p:grpSp>
      <p:pic>
        <p:nvPicPr>
          <p:cNvPr id="46091" name="Content Placeholder 4" descr="images1435055_da_cms1[1]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52" r="5882" b="12903"/>
          <a:stretch>
            <a:fillRect/>
          </a:stretch>
        </p:blipFill>
        <p:spPr bwMode="auto">
          <a:xfrm>
            <a:off x="5140750" y="4080510"/>
            <a:ext cx="4983692" cy="3691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92" name="Text Box 12"/>
          <p:cNvSpPr txBox="1">
            <a:spLocks noChangeArrowheads="1"/>
          </p:cNvSpPr>
          <p:nvPr/>
        </p:nvSpPr>
        <p:spPr bwMode="auto">
          <a:xfrm>
            <a:off x="970280" y="2159002"/>
            <a:ext cx="4145280" cy="406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en-US" altLang="en-US" sz="2040">
              <a:solidFill>
                <a:srgbClr val="000000"/>
              </a:solidFill>
            </a:endParaRPr>
          </a:p>
        </p:txBody>
      </p:sp>
      <p:sp>
        <p:nvSpPr>
          <p:cNvPr id="46095" name="Rectangle 15"/>
          <p:cNvSpPr>
            <a:spLocks noChangeArrowheads="1"/>
          </p:cNvSpPr>
          <p:nvPr/>
        </p:nvSpPr>
        <p:spPr bwMode="auto">
          <a:xfrm>
            <a:off x="-66040" y="1727200"/>
            <a:ext cx="4836160" cy="1068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txBody>
          <a:bodyPr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173" dirty="0">
                <a:solidFill>
                  <a:srgbClr val="FF0000"/>
                </a:solidFill>
                <a:latin typeface="Times New Roman" panose="02020603050405020304" pitchFamily="18" charset="0"/>
              </a:rPr>
              <a:t>- Da </a:t>
            </a:r>
            <a:r>
              <a:rPr lang="en-US" altLang="en-US" sz="3173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điều</a:t>
            </a:r>
            <a:r>
              <a:rPr lang="en-US" altLang="en-US" sz="3173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hòa</a:t>
            </a:r>
            <a:r>
              <a:rPr lang="en-US" altLang="en-US" sz="3173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thân</a:t>
            </a:r>
            <a:r>
              <a:rPr lang="en-US" altLang="en-US" sz="3173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nhiệt</a:t>
            </a:r>
            <a:r>
              <a:rPr lang="en-US" altLang="en-US" sz="3173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bằng</a:t>
            </a:r>
            <a:r>
              <a:rPr lang="en-US" altLang="en-US" sz="3173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cách</a:t>
            </a:r>
            <a:r>
              <a:rPr lang="en-US" altLang="en-US" sz="3173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nào</a:t>
            </a:r>
            <a:r>
              <a:rPr lang="en-US" altLang="en-US" sz="3173" dirty="0">
                <a:solidFill>
                  <a:srgbClr val="FF0000"/>
                </a:solidFill>
                <a:latin typeface="Times New Roman" panose="02020603050405020304" pitchFamily="18" charset="0"/>
              </a:rPr>
              <a:t>? </a:t>
            </a:r>
          </a:p>
        </p:txBody>
      </p:sp>
      <p:sp>
        <p:nvSpPr>
          <p:cNvPr id="46096" name="Rectangle 16"/>
          <p:cNvSpPr>
            <a:spLocks noChangeArrowheads="1"/>
          </p:cNvSpPr>
          <p:nvPr/>
        </p:nvSpPr>
        <p:spPr bwMode="auto">
          <a:xfrm>
            <a:off x="-66040" y="2936242"/>
            <a:ext cx="4836160" cy="1557158"/>
          </a:xfrm>
          <a:prstGeom prst="rect">
            <a:avLst/>
          </a:prstGeom>
          <a:solidFill>
            <a:srgbClr val="FFFF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Nhờ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co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giãn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mạch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máu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dưới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da,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hoạt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động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tuyến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mồ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hôi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, co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cơ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chân</a:t>
            </a:r>
            <a:r>
              <a:rPr lang="en-US" altLang="en-US" sz="3173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 smtClean="0">
                <a:solidFill>
                  <a:srgbClr val="0000FF"/>
                </a:solidFill>
                <a:latin typeface="Times New Roman" panose="02020603050405020304" pitchFamily="18" charset="0"/>
              </a:rPr>
              <a:t>lông</a:t>
            </a:r>
            <a:r>
              <a:rPr lang="en-US" altLang="en-US" sz="3173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.</a:t>
            </a:r>
            <a:endParaRPr lang="en-US" altLang="en-US" sz="3173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393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6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6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95" grpId="0" animBg="1"/>
      <p:bldP spid="4609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2"/>
          <p:cNvSpPr txBox="1">
            <a:spLocks noChangeArrowheads="1"/>
          </p:cNvSpPr>
          <p:nvPr/>
        </p:nvSpPr>
        <p:spPr bwMode="auto">
          <a:xfrm>
            <a:off x="-66040" y="518161"/>
            <a:ext cx="3799840" cy="580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3173">
                <a:solidFill>
                  <a:srgbClr val="0000FF"/>
                </a:solidFill>
                <a:latin typeface="Times New Roman" panose="02020603050405020304" pitchFamily="18" charset="0"/>
              </a:rPr>
              <a:t>I</a:t>
            </a:r>
            <a:r>
              <a:rPr lang="en-US" altLang="en-US" sz="3173">
                <a:solidFill>
                  <a:srgbClr val="0000FF"/>
                </a:solidFill>
                <a:latin typeface=".VnArial NarrowH" pitchFamily="34" charset="0"/>
              </a:rPr>
              <a:t>. </a:t>
            </a:r>
            <a:r>
              <a:rPr lang="en-US" altLang="en-US" sz="3173" u="sng">
                <a:solidFill>
                  <a:srgbClr val="0000FF"/>
                </a:solidFill>
                <a:latin typeface="Times New Roman" panose="02020603050405020304" pitchFamily="18" charset="0"/>
              </a:rPr>
              <a:t>Cấu tạo của da</a:t>
            </a:r>
            <a:r>
              <a:rPr lang="en-US" altLang="en-US" sz="3173">
                <a:solidFill>
                  <a:srgbClr val="0000FF"/>
                </a:solidFill>
                <a:latin typeface="Times New Roman" panose="02020603050405020304" pitchFamily="18" charset="0"/>
              </a:rPr>
              <a:t>:</a:t>
            </a:r>
            <a:endParaRPr lang="en-US" altLang="en-US" sz="3173" u="sng">
              <a:solidFill>
                <a:srgbClr val="0000FF"/>
              </a:solidFill>
              <a:latin typeface=".VnArial NarrowH" pitchFamily="34" charset="0"/>
            </a:endParaRPr>
          </a:p>
        </p:txBody>
      </p:sp>
      <p:sp>
        <p:nvSpPr>
          <p:cNvPr id="47107" name="Text Box 3"/>
          <p:cNvSpPr txBox="1">
            <a:spLocks noChangeArrowheads="1"/>
          </p:cNvSpPr>
          <p:nvPr/>
        </p:nvSpPr>
        <p:spPr bwMode="auto">
          <a:xfrm>
            <a:off x="-152400" y="0"/>
            <a:ext cx="10363200" cy="545855"/>
          </a:xfrm>
          <a:prstGeom prst="rect">
            <a:avLst/>
          </a:prstGeom>
          <a:solidFill>
            <a:srgbClr val="F6FEDA"/>
          </a:solidFill>
          <a:ln>
            <a:noFill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947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2947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41: CẤU TẠO VÀ CHỨC NĂNG CỦA DA</a:t>
            </a:r>
            <a:r>
              <a:rPr lang="en-US" altLang="en-US" sz="2947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47108" name="Line 4"/>
          <p:cNvSpPr>
            <a:spLocks noChangeShapeType="1"/>
          </p:cNvSpPr>
          <p:nvPr/>
        </p:nvSpPr>
        <p:spPr bwMode="auto">
          <a:xfrm>
            <a:off x="4942840" y="863600"/>
            <a:ext cx="0" cy="6908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040">
              <a:solidFill>
                <a:srgbClr val="000000"/>
              </a:solidFill>
            </a:endParaRPr>
          </a:p>
        </p:txBody>
      </p:sp>
      <p:sp>
        <p:nvSpPr>
          <p:cNvPr id="47109" name="Text Box 5"/>
          <p:cNvSpPr txBox="1">
            <a:spLocks noChangeArrowheads="1"/>
          </p:cNvSpPr>
          <p:nvPr/>
        </p:nvSpPr>
        <p:spPr bwMode="auto">
          <a:xfrm>
            <a:off x="-66040" y="1036321"/>
            <a:ext cx="3799840" cy="580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3173">
                <a:solidFill>
                  <a:srgbClr val="0000FF"/>
                </a:solidFill>
                <a:latin typeface="Times New Roman" panose="02020603050405020304" pitchFamily="18" charset="0"/>
              </a:rPr>
              <a:t>II. </a:t>
            </a:r>
            <a:r>
              <a:rPr lang="en-US" altLang="en-US" sz="3173" u="sng">
                <a:solidFill>
                  <a:srgbClr val="0000FF"/>
                </a:solidFill>
                <a:latin typeface="Times New Roman" panose="02020603050405020304" pitchFamily="18" charset="0"/>
              </a:rPr>
              <a:t>Chức năng của da</a:t>
            </a:r>
            <a:r>
              <a:rPr lang="en-US" altLang="en-US" sz="3173">
                <a:solidFill>
                  <a:srgbClr val="0000FF"/>
                </a:solidFill>
                <a:latin typeface="Times New Roman" panose="02020603050405020304" pitchFamily="18" charset="0"/>
              </a:rPr>
              <a:t>:</a:t>
            </a:r>
            <a:endParaRPr lang="en-US" altLang="en-US" sz="3173" u="sng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47110" name="Group 6"/>
          <p:cNvGrpSpPr>
            <a:grpSpLocks/>
          </p:cNvGrpSpPr>
          <p:nvPr/>
        </p:nvGrpSpPr>
        <p:grpSpPr bwMode="auto">
          <a:xfrm>
            <a:off x="5115560" y="604520"/>
            <a:ext cx="5095240" cy="3540760"/>
            <a:chOff x="1369" y="1008"/>
            <a:chExt cx="2544" cy="3072"/>
          </a:xfrm>
        </p:grpSpPr>
        <p:pic>
          <p:nvPicPr>
            <p:cNvPr id="47111" name="Picture 3" descr="10-Bieubi[1]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9" y="1008"/>
              <a:ext cx="2544" cy="3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7112" name="Rectangle 8"/>
            <p:cNvSpPr>
              <a:spLocks noChangeArrowheads="1"/>
            </p:cNvSpPr>
            <p:nvPr/>
          </p:nvSpPr>
          <p:spPr bwMode="auto">
            <a:xfrm>
              <a:off x="2592" y="1392"/>
              <a:ext cx="1056" cy="1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040">
                <a:solidFill>
                  <a:srgbClr val="000000"/>
                </a:solidFill>
              </a:endParaRPr>
            </a:p>
          </p:txBody>
        </p:sp>
        <p:sp>
          <p:nvSpPr>
            <p:cNvPr id="47113" name="Rectangle 9"/>
            <p:cNvSpPr>
              <a:spLocks noChangeArrowheads="1"/>
            </p:cNvSpPr>
            <p:nvPr/>
          </p:nvSpPr>
          <p:spPr bwMode="auto">
            <a:xfrm>
              <a:off x="2772" y="1536"/>
              <a:ext cx="708" cy="2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040">
                  <a:solidFill>
                    <a:srgbClr val="000000"/>
                  </a:solidFill>
                  <a:latin typeface="Times New Roman" panose="02020603050405020304" pitchFamily="18" charset="0"/>
                </a:rPr>
                <a:t>Các hạt sắc tố </a:t>
              </a:r>
            </a:p>
          </p:txBody>
        </p:sp>
        <p:sp>
          <p:nvSpPr>
            <p:cNvPr id="47114" name="Rectangle 10"/>
            <p:cNvSpPr>
              <a:spLocks noChangeArrowheads="1"/>
            </p:cNvSpPr>
            <p:nvPr/>
          </p:nvSpPr>
          <p:spPr bwMode="auto">
            <a:xfrm>
              <a:off x="2736" y="1932"/>
              <a:ext cx="576" cy="1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2040">
                <a:solidFill>
                  <a:srgbClr val="000000"/>
                </a:solidFill>
                <a:latin typeface="VNI-Times" pitchFamily="2" charset="0"/>
              </a:endParaRPr>
            </a:p>
          </p:txBody>
        </p:sp>
      </p:grpSp>
      <p:pic>
        <p:nvPicPr>
          <p:cNvPr id="47115" name="Content Placeholder 4" descr="images1435055_da_cms1[1]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52" r="5882" b="12903"/>
          <a:stretch>
            <a:fillRect/>
          </a:stretch>
        </p:blipFill>
        <p:spPr bwMode="auto">
          <a:xfrm>
            <a:off x="5140750" y="4080510"/>
            <a:ext cx="4983692" cy="3691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16" name="Text Box 12"/>
          <p:cNvSpPr txBox="1">
            <a:spLocks noChangeArrowheads="1"/>
          </p:cNvSpPr>
          <p:nvPr/>
        </p:nvSpPr>
        <p:spPr bwMode="auto">
          <a:xfrm>
            <a:off x="970280" y="2159002"/>
            <a:ext cx="4145280" cy="406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en-US" altLang="en-US" sz="2040">
              <a:solidFill>
                <a:srgbClr val="000000"/>
              </a:solidFill>
            </a:endParaRPr>
          </a:p>
        </p:txBody>
      </p:sp>
      <p:sp>
        <p:nvSpPr>
          <p:cNvPr id="47120" name="Text Box 16"/>
          <p:cNvSpPr txBox="1">
            <a:spLocks noChangeArrowheads="1"/>
          </p:cNvSpPr>
          <p:nvPr/>
        </p:nvSpPr>
        <p:spPr bwMode="auto">
          <a:xfrm>
            <a:off x="-66040" y="1727200"/>
            <a:ext cx="4836160" cy="3713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173" dirty="0">
                <a:solidFill>
                  <a:srgbClr val="000000"/>
                </a:solidFill>
                <a:latin typeface="Times New Roman" panose="02020603050405020304" pitchFamily="18" charset="0"/>
              </a:rPr>
              <a:t>- Da </a:t>
            </a:r>
            <a:r>
              <a:rPr lang="en-US" altLang="en-US" sz="3173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en-US" sz="3173" dirty="0">
                <a:solidFill>
                  <a:srgbClr val="000000"/>
                </a:solidFill>
                <a:latin typeface="Times New Roman" panose="02020603050405020304" pitchFamily="18" charset="0"/>
              </a:rPr>
              <a:t> 4 </a:t>
            </a:r>
            <a:r>
              <a:rPr lang="en-US" altLang="en-US" sz="3173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chức</a:t>
            </a:r>
            <a:r>
              <a:rPr lang="en-US" altLang="en-US" sz="3173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năng</a:t>
            </a:r>
            <a:r>
              <a:rPr lang="en-US" altLang="en-US" sz="3173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chính</a:t>
            </a:r>
            <a:r>
              <a:rPr lang="en-US" altLang="en-US" sz="3173" dirty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173" dirty="0">
                <a:solidFill>
                  <a:srgbClr val="000000"/>
                </a:solidFill>
                <a:latin typeface="Times New Roman" panose="02020603050405020304" pitchFamily="18" charset="0"/>
              </a:rPr>
              <a:t>+ </a:t>
            </a:r>
            <a:r>
              <a:rPr lang="en-US" altLang="en-US" sz="3173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Bảo</a:t>
            </a:r>
            <a:r>
              <a:rPr lang="en-US" altLang="en-US" sz="3173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vệ</a:t>
            </a:r>
            <a:r>
              <a:rPr lang="en-US" altLang="en-US" sz="3173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cơ</a:t>
            </a:r>
            <a:r>
              <a:rPr lang="en-US" altLang="en-US" sz="3173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thể</a:t>
            </a:r>
            <a:r>
              <a:rPr lang="en-US" altLang="en-US" sz="3173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r>
              <a:rPr lang="en-US" altLang="en-US" sz="3173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là</a:t>
            </a:r>
            <a:r>
              <a:rPr lang="en-US" altLang="en-US" sz="3173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chức</a:t>
            </a:r>
            <a:r>
              <a:rPr lang="en-US" altLang="en-US" sz="3173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năng</a:t>
            </a:r>
            <a:r>
              <a:rPr lang="en-US" altLang="en-US" sz="3173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quan</a:t>
            </a:r>
            <a:r>
              <a:rPr lang="en-US" altLang="en-US" sz="3173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trọng</a:t>
            </a:r>
            <a:r>
              <a:rPr lang="en-US" altLang="en-US" sz="3173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nhất</a:t>
            </a:r>
            <a:r>
              <a:rPr lang="en-US" altLang="en-US" sz="3173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173" dirty="0">
                <a:solidFill>
                  <a:srgbClr val="000000"/>
                </a:solidFill>
                <a:latin typeface="Times New Roman" panose="02020603050405020304" pitchFamily="18" charset="0"/>
              </a:rPr>
              <a:t>+ </a:t>
            </a:r>
            <a:r>
              <a:rPr lang="en-US" altLang="en-US" sz="3173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Cảm</a:t>
            </a:r>
            <a:r>
              <a:rPr lang="en-US" altLang="en-US" sz="3173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giác</a:t>
            </a:r>
            <a:r>
              <a:rPr lang="en-US" altLang="en-US" sz="3173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173" dirty="0">
                <a:solidFill>
                  <a:srgbClr val="000000"/>
                </a:solidFill>
                <a:latin typeface="Times New Roman" panose="02020603050405020304" pitchFamily="18" charset="0"/>
              </a:rPr>
              <a:t>+ </a:t>
            </a:r>
            <a:r>
              <a:rPr lang="en-US" altLang="en-US" sz="3173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3173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tiết</a:t>
            </a:r>
            <a:r>
              <a:rPr lang="en-US" altLang="en-US" sz="3173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173" dirty="0">
                <a:solidFill>
                  <a:srgbClr val="000000"/>
                </a:solidFill>
                <a:latin typeface="Times New Roman" panose="02020603050405020304" pitchFamily="18" charset="0"/>
              </a:rPr>
              <a:t>+ </a:t>
            </a:r>
            <a:r>
              <a:rPr lang="en-US" altLang="en-US" sz="3173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Điều</a:t>
            </a:r>
            <a:r>
              <a:rPr lang="en-US" altLang="en-US" sz="3173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hòa</a:t>
            </a:r>
            <a:r>
              <a:rPr lang="en-US" altLang="en-US" sz="3173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thân</a:t>
            </a:r>
            <a:r>
              <a:rPr lang="en-US" altLang="en-US" sz="3173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nhiệt</a:t>
            </a:r>
            <a:r>
              <a:rPr lang="en-US" altLang="en-US" sz="3173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173" dirty="0">
                <a:solidFill>
                  <a:srgbClr val="000000"/>
                </a:solidFill>
                <a:latin typeface="Times New Roman" panose="02020603050405020304" pitchFamily="18" charset="0"/>
              </a:rPr>
              <a:t>- Da </a:t>
            </a:r>
            <a:r>
              <a:rPr lang="en-US" altLang="en-US" sz="3173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3173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sản</a:t>
            </a:r>
            <a:r>
              <a:rPr lang="en-US" altLang="en-US" sz="3173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phẩm</a:t>
            </a:r>
            <a:r>
              <a:rPr lang="en-US" altLang="en-US" sz="3173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en-US" sz="3173" dirty="0">
                <a:solidFill>
                  <a:srgbClr val="000000"/>
                </a:solidFill>
                <a:latin typeface="Times New Roman" panose="02020603050405020304" pitchFamily="18" charset="0"/>
              </a:rPr>
              <a:t> da </a:t>
            </a:r>
            <a:r>
              <a:rPr lang="en-US" altLang="en-US" sz="3173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tạo</a:t>
            </a:r>
            <a:r>
              <a:rPr lang="en-US" altLang="en-US" sz="3173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nên</a:t>
            </a:r>
            <a:r>
              <a:rPr lang="en-US" altLang="en-US" sz="3173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vẻ</a:t>
            </a:r>
            <a:r>
              <a:rPr lang="en-US" altLang="en-US" sz="3173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đẹp</a:t>
            </a:r>
            <a:r>
              <a:rPr lang="en-US" altLang="en-US" sz="3173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173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en-US" sz="3173" dirty="0">
                <a:solidFill>
                  <a:srgbClr val="000000"/>
                </a:solidFill>
                <a:latin typeface="Times New Roman" panose="02020603050405020304" pitchFamily="18" charset="0"/>
              </a:rPr>
              <a:t> con </a:t>
            </a:r>
            <a:r>
              <a:rPr lang="en-US" altLang="en-US" sz="3173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người</a:t>
            </a:r>
            <a:r>
              <a:rPr lang="en-US" altLang="en-US" sz="3173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2543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7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20" grpId="0"/>
    </p:bldLst>
  </p:timing>
</p:sld>
</file>

<file path=ppt/theme/theme1.xml><?xml version="1.0" encoding="utf-8"?>
<a:theme xmlns:a="http://schemas.openxmlformats.org/drawingml/2006/main" name="Default Design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772</Words>
  <Application>Microsoft Office PowerPoint</Application>
  <PresentationFormat>Custom</PresentationFormat>
  <Paragraphs>110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.VnArial Narrow</vt:lpstr>
      <vt:lpstr>.VnArial NarrowH</vt:lpstr>
      <vt:lpstr>Arial</vt:lpstr>
      <vt:lpstr>Calibri</vt:lpstr>
      <vt:lpstr>Calibri Light</vt:lpstr>
      <vt:lpstr>Times New Roman</vt:lpstr>
      <vt:lpstr>VNI-Times</vt:lpstr>
      <vt:lpstr>Wingdings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AutoBVT</cp:lastModifiedBy>
  <cp:revision>9</cp:revision>
  <dcterms:created xsi:type="dcterms:W3CDTF">2021-02-17T03:15:57Z</dcterms:created>
  <dcterms:modified xsi:type="dcterms:W3CDTF">2021-02-18T00:38:50Z</dcterms:modified>
</cp:coreProperties>
</file>