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708" r:id="rId3"/>
    <p:sldMasterId id="2147483720" r:id="rId4"/>
    <p:sldMasterId id="2147483732" r:id="rId5"/>
    <p:sldMasterId id="2147483744" r:id="rId6"/>
    <p:sldMasterId id="2147483756" r:id="rId7"/>
    <p:sldMasterId id="2147483768" r:id="rId8"/>
    <p:sldMasterId id="2147483780" r:id="rId9"/>
  </p:sldMasterIdLst>
  <p:sldIdLst>
    <p:sldId id="256" r:id="rId10"/>
    <p:sldId id="260" r:id="rId11"/>
    <p:sldId id="261" r:id="rId12"/>
    <p:sldId id="266" r:id="rId13"/>
    <p:sldId id="267" r:id="rId14"/>
    <p:sldId id="265" r:id="rId15"/>
    <p:sldId id="264" r:id="rId16"/>
    <p:sldId id="263" r:id="rId17"/>
    <p:sldId id="26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60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10" Type="http://schemas.openxmlformats.org/officeDocument/2006/relationships/slide" Target="slides/slide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 smtClean="0"/>
              <a:t>23/10/2019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016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 smtClean="0"/>
              <a:t>23/10/2019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356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 smtClean="0"/>
              <a:t>23/10/2019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70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45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131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3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779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7815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6064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3785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86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 smtClean="0"/>
              <a:t>23/10/2019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862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88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0431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2639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456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1310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34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779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7815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6064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378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 smtClean="0"/>
              <a:t>23/10/2019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5404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864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889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0431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2639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456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1310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34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7798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7815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606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 smtClean="0"/>
              <a:t>23/10/2019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0164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3785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864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889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0431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2639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456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1310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34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7798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781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 smtClean="0"/>
              <a:t>23/10/2019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886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6064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3785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864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889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0431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2639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4569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1310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34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779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 smtClean="0"/>
              <a:t>23/10/2019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83507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7815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6064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3785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864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889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0431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2639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4569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1310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3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 smtClean="0"/>
              <a:t>23/10/2019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40258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77986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78159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60640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3785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864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8894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04311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2639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4569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131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 smtClean="0"/>
              <a:t>23/10/2019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50980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345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77986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78159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60640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37853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8641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889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04311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26390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45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 smtClean="0"/>
              <a:t>23/10/2019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47424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13108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345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77986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78159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60640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37853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8641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8894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04311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263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9E4E5-4A55-4934-8866-6D7C6DE61AE1}" type="datetimeFigureOut">
              <a:rPr lang="en-US" smtClean="0"/>
              <a:t>23/10/2019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85302-A1B8-43A5-BF55-2E6362B83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947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607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607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607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607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607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607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607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9E4E5-4A55-4934-8866-6D7C6DE61A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85302-A1B8-43A5-BF55-2E6362B830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607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882775"/>
            <a:ext cx="7772400" cy="1470025"/>
          </a:xfrm>
        </p:spPr>
        <p:txBody>
          <a:bodyPr>
            <a:noAutofit/>
          </a:bodyPr>
          <a:lstStyle/>
          <a:p>
            <a:r>
              <a:rPr lang="en-US" sz="4800" b="1" dirty="0"/>
              <a:t>THẦY</a:t>
            </a:r>
            <a:r>
              <a:rPr lang="vi-VN" sz="4800" b="1" dirty="0"/>
              <a:t> BÓI XEM VOI</a:t>
            </a:r>
            <a:r>
              <a:rPr lang="en-US" sz="4800" dirty="0"/>
              <a:t/>
            </a:r>
            <a:br>
              <a:rPr lang="en-US" sz="4800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73051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96975"/>
            <a:ext cx="7772400" cy="1470025"/>
          </a:xfrm>
        </p:spPr>
        <p:txBody>
          <a:bodyPr/>
          <a:lstStyle/>
          <a:p>
            <a:r>
              <a:rPr lang="vi-VN" b="1" dirty="0" smtClean="0"/>
              <a:t>I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b="1" dirty="0" err="1" smtClean="0"/>
              <a:t>Tìm</a:t>
            </a:r>
            <a:r>
              <a:rPr lang="en-US" b="1" dirty="0" smtClean="0"/>
              <a:t> </a:t>
            </a:r>
            <a:r>
              <a:rPr lang="en-US" b="1" dirty="0" err="1" smtClean="0"/>
              <a:t>hiểu</a:t>
            </a:r>
            <a:r>
              <a:rPr lang="en-US" b="1" dirty="0" smtClean="0"/>
              <a:t> </a:t>
            </a:r>
            <a:r>
              <a:rPr lang="en-US" b="1" dirty="0" err="1" smtClean="0"/>
              <a:t>chung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362200"/>
            <a:ext cx="8458200" cy="4191000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b="1" dirty="0" smtClean="0">
                <a:solidFill>
                  <a:srgbClr val="FF0000"/>
                </a:solidFill>
              </a:rPr>
              <a:t>1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en-US" b="1" dirty="0" err="1">
                <a:solidFill>
                  <a:srgbClr val="FF0000"/>
                </a:solidFill>
              </a:rPr>
              <a:t>Thể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loại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vi-VN" dirty="0">
                <a:solidFill>
                  <a:srgbClr val="FF0000"/>
                </a:solidFill>
              </a:rPr>
              <a:t>- </a:t>
            </a:r>
            <a:r>
              <a:rPr lang="vi-VN" dirty="0">
                <a:solidFill>
                  <a:srgbClr val="002060"/>
                </a:solidFill>
              </a:rPr>
              <a:t>Truyện </a:t>
            </a:r>
            <a:r>
              <a:rPr lang="en-US" dirty="0" err="1">
                <a:solidFill>
                  <a:srgbClr val="002060"/>
                </a:solidFill>
              </a:rPr>
              <a:t>ngụ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ngôn</a:t>
            </a:r>
            <a:endParaRPr lang="en-US" dirty="0">
              <a:solidFill>
                <a:srgbClr val="002060"/>
              </a:solidFill>
            </a:endParaRPr>
          </a:p>
          <a:p>
            <a:pPr algn="l"/>
            <a:r>
              <a:rPr lang="en-US" b="1" dirty="0">
                <a:solidFill>
                  <a:srgbClr val="FF0000"/>
                </a:solidFill>
              </a:rPr>
              <a:t> 2</a:t>
            </a:r>
            <a:r>
              <a:rPr lang="vi-VN" b="1" dirty="0">
                <a:solidFill>
                  <a:srgbClr val="FF0000"/>
                </a:solidFill>
              </a:rPr>
              <a:t>. Chủ đề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vi-VN" dirty="0">
                <a:solidFill>
                  <a:srgbClr val="002060"/>
                </a:solidFill>
              </a:rPr>
              <a:t>- Kể về việc xem voi của các thầy bói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nhân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buổi</a:t>
            </a:r>
            <a:r>
              <a:rPr lang="en-US" dirty="0">
                <a:solidFill>
                  <a:srgbClr val="002060"/>
                </a:solidFill>
              </a:rPr>
              <a:t> ế </a:t>
            </a:r>
            <a:r>
              <a:rPr lang="en-US" dirty="0" err="1" smtClean="0">
                <a:solidFill>
                  <a:srgbClr val="002060"/>
                </a:solidFill>
              </a:rPr>
              <a:t>hàng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  <a:p>
            <a:pPr algn="l"/>
            <a:r>
              <a:rPr lang="en-US" b="1" dirty="0">
                <a:solidFill>
                  <a:srgbClr val="FF0000"/>
                </a:solidFill>
              </a:rPr>
              <a:t>3. </a:t>
            </a:r>
            <a:r>
              <a:rPr lang="en-US" b="1" dirty="0" err="1">
                <a:solidFill>
                  <a:srgbClr val="FF0000"/>
                </a:solidFill>
              </a:rPr>
              <a:t>Bố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cục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vi-VN" dirty="0">
                <a:solidFill>
                  <a:srgbClr val="FF0000"/>
                </a:solidFill>
              </a:rPr>
              <a:t>3 </a:t>
            </a:r>
            <a:r>
              <a:rPr lang="en-US" dirty="0" err="1">
                <a:solidFill>
                  <a:srgbClr val="FF0000"/>
                </a:solidFill>
              </a:rPr>
              <a:t>phần</a:t>
            </a:r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vi-VN" dirty="0">
                <a:solidFill>
                  <a:srgbClr val="002060"/>
                </a:solidFill>
              </a:rPr>
              <a:t>+ </a:t>
            </a:r>
            <a:r>
              <a:rPr lang="en-US" dirty="0" err="1">
                <a:solidFill>
                  <a:srgbClr val="002060"/>
                </a:solidFill>
              </a:rPr>
              <a:t>Phần</a:t>
            </a:r>
            <a:r>
              <a:rPr lang="en-US" dirty="0">
                <a:solidFill>
                  <a:srgbClr val="002060"/>
                </a:solidFill>
              </a:rPr>
              <a:t> 1:Từ </a:t>
            </a:r>
            <a:r>
              <a:rPr lang="en-US" dirty="0" err="1">
                <a:solidFill>
                  <a:srgbClr val="002060"/>
                </a:solidFill>
              </a:rPr>
              <a:t>đầu</a:t>
            </a:r>
            <a:r>
              <a:rPr lang="en-US" dirty="0">
                <a:solidFill>
                  <a:srgbClr val="002060"/>
                </a:solidFill>
              </a:rPr>
              <a:t> -&gt; </a:t>
            </a:r>
            <a:r>
              <a:rPr lang="en-US" dirty="0" err="1">
                <a:solidFill>
                  <a:srgbClr val="002060"/>
                </a:solidFill>
              </a:rPr>
              <a:t>sờ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đuôi</a:t>
            </a:r>
            <a:r>
              <a:rPr lang="vi-VN" dirty="0">
                <a:solidFill>
                  <a:srgbClr val="002060"/>
                </a:solidFill>
              </a:rPr>
              <a:t>: </a:t>
            </a:r>
            <a:r>
              <a:rPr lang="en-US" dirty="0" err="1">
                <a:solidFill>
                  <a:srgbClr val="002060"/>
                </a:solidFill>
              </a:rPr>
              <a:t>các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thầy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bói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xem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voi</a:t>
            </a:r>
            <a:r>
              <a:rPr lang="vi-VN" dirty="0">
                <a:solidFill>
                  <a:srgbClr val="002060"/>
                </a:solidFill>
              </a:rPr>
              <a:t>.</a:t>
            </a:r>
            <a:endParaRPr lang="en-US" dirty="0">
              <a:solidFill>
                <a:srgbClr val="002060"/>
              </a:solidFill>
            </a:endParaRPr>
          </a:p>
          <a:p>
            <a:pPr algn="l"/>
            <a:r>
              <a:rPr lang="vi-VN" dirty="0">
                <a:solidFill>
                  <a:srgbClr val="002060"/>
                </a:solidFill>
              </a:rPr>
              <a:t>+ </a:t>
            </a:r>
            <a:r>
              <a:rPr lang="en-US" dirty="0" err="1">
                <a:solidFill>
                  <a:srgbClr val="002060"/>
                </a:solidFill>
              </a:rPr>
              <a:t>Phần</a:t>
            </a:r>
            <a:r>
              <a:rPr lang="en-US" dirty="0">
                <a:solidFill>
                  <a:srgbClr val="002060"/>
                </a:solidFill>
              </a:rPr>
              <a:t> 2: </a:t>
            </a:r>
            <a:r>
              <a:rPr lang="en-US" dirty="0" err="1" smtClean="0">
                <a:solidFill>
                  <a:srgbClr val="002060"/>
                </a:solidFill>
              </a:rPr>
              <a:t>Tiếp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theo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-&gt;</a:t>
            </a:r>
            <a:r>
              <a:rPr lang="vi-VN" dirty="0">
                <a:solidFill>
                  <a:srgbClr val="002060"/>
                </a:solidFill>
              </a:rPr>
              <a:t> chổi </a:t>
            </a:r>
            <a:r>
              <a:rPr lang="en-US" dirty="0" err="1">
                <a:solidFill>
                  <a:srgbClr val="002060"/>
                </a:solidFill>
              </a:rPr>
              <a:t>sê</a:t>
            </a:r>
            <a:r>
              <a:rPr lang="en-US" dirty="0">
                <a:solidFill>
                  <a:srgbClr val="002060"/>
                </a:solidFill>
              </a:rPr>
              <a:t>̉ </a:t>
            </a:r>
            <a:r>
              <a:rPr lang="en-US" dirty="0" err="1">
                <a:solidFill>
                  <a:srgbClr val="002060"/>
                </a:solidFill>
              </a:rPr>
              <a:t>cùn</a:t>
            </a:r>
            <a:r>
              <a:rPr lang="vi-VN" dirty="0">
                <a:solidFill>
                  <a:srgbClr val="002060"/>
                </a:solidFill>
              </a:rPr>
              <a:t>: c</a:t>
            </a:r>
            <a:r>
              <a:rPr lang="en-US" dirty="0" err="1">
                <a:solidFill>
                  <a:srgbClr val="002060"/>
                </a:solidFill>
              </a:rPr>
              <a:t>ác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thầy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bói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phán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về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voi</a:t>
            </a:r>
            <a:r>
              <a:rPr lang="vi-VN" dirty="0">
                <a:solidFill>
                  <a:srgbClr val="002060"/>
                </a:solidFill>
              </a:rPr>
              <a:t>.</a:t>
            </a:r>
            <a:endParaRPr lang="en-US" dirty="0">
              <a:solidFill>
                <a:srgbClr val="002060"/>
              </a:solidFill>
            </a:endParaRPr>
          </a:p>
          <a:p>
            <a:pPr algn="l"/>
            <a:r>
              <a:rPr lang="vi-VN" dirty="0">
                <a:solidFill>
                  <a:srgbClr val="002060"/>
                </a:solidFill>
              </a:rPr>
              <a:t>+ </a:t>
            </a:r>
            <a:r>
              <a:rPr lang="en-US" dirty="0" err="1">
                <a:solidFill>
                  <a:srgbClr val="002060"/>
                </a:solidFill>
              </a:rPr>
              <a:t>Phần</a:t>
            </a:r>
            <a:r>
              <a:rPr lang="en-US" dirty="0">
                <a:solidFill>
                  <a:srgbClr val="002060"/>
                </a:solidFill>
              </a:rPr>
              <a:t> 3: </a:t>
            </a:r>
            <a:r>
              <a:rPr lang="en-US" dirty="0" err="1">
                <a:solidFill>
                  <a:srgbClr val="002060"/>
                </a:solidFill>
              </a:rPr>
              <a:t>Phần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còn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lại</a:t>
            </a:r>
            <a:r>
              <a:rPr lang="vi-VN" dirty="0">
                <a:solidFill>
                  <a:srgbClr val="002060"/>
                </a:solidFill>
              </a:rPr>
              <a:t>: </a:t>
            </a:r>
            <a:r>
              <a:rPr lang="en-US" dirty="0" err="1">
                <a:solidFill>
                  <a:srgbClr val="002060"/>
                </a:solidFill>
              </a:rPr>
              <a:t>kết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quả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của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việc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xem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voi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619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85800"/>
            <a:ext cx="7772400" cy="14700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362200"/>
            <a:ext cx="8458200" cy="4191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1987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85800"/>
            <a:ext cx="7772400" cy="1470025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THẢO LUẬN NHÓM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362200"/>
            <a:ext cx="8458200" cy="4191000"/>
          </a:xfrm>
        </p:spPr>
        <p:txBody>
          <a:bodyPr/>
          <a:lstStyle/>
          <a:p>
            <a:pPr algn="l"/>
            <a:r>
              <a:rPr lang="en-US" dirty="0" err="1">
                <a:solidFill>
                  <a:srgbClr val="FF0000"/>
                </a:solidFill>
              </a:rPr>
              <a:t>Nhóm</a:t>
            </a:r>
            <a:r>
              <a:rPr lang="en-US" dirty="0">
                <a:solidFill>
                  <a:srgbClr val="FF0000"/>
                </a:solidFill>
              </a:rPr>
              <a:t> 1: </a:t>
            </a:r>
            <a:r>
              <a:rPr lang="en-US" dirty="0" err="1">
                <a:solidFill>
                  <a:schemeClr val="tx1"/>
                </a:solidFill>
              </a:rPr>
              <a:t>Tìm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hiểu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hoàn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cảnh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các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thầy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bói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xem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voi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rgbClr val="FF0000"/>
                </a:solidFill>
              </a:rPr>
              <a:t>Nhóm 2, 3: </a:t>
            </a:r>
            <a:r>
              <a:rPr lang="en-US" dirty="0">
                <a:solidFill>
                  <a:schemeClr val="tx1"/>
                </a:solidFill>
              </a:rPr>
              <a:t>Tìm hiểu về cách xem voi và lời phán voi của các thầy bói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 Nhóm </a:t>
            </a:r>
            <a:r>
              <a:rPr lang="en-US" dirty="0">
                <a:solidFill>
                  <a:srgbClr val="FF0000"/>
                </a:solidFill>
              </a:rPr>
              <a:t>4: </a:t>
            </a:r>
            <a:r>
              <a:rPr lang="en-US" dirty="0">
                <a:solidFill>
                  <a:schemeClr val="tx1"/>
                </a:solidFill>
              </a:rPr>
              <a:t>Tìm hiểu kết qủa cuộc xem voi và nêu ý nghĩa qua câu chuyện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19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85800"/>
            <a:ext cx="7772400" cy="1470025"/>
          </a:xfrm>
        </p:spPr>
        <p:txBody>
          <a:bodyPr/>
          <a:lstStyle/>
          <a:p>
            <a:r>
              <a:rPr lang="en-US" b="1" dirty="0"/>
              <a:t>II. </a:t>
            </a:r>
            <a:r>
              <a:rPr lang="en-US" b="1" dirty="0" err="1"/>
              <a:t>Tì</a:t>
            </a:r>
            <a:r>
              <a:rPr lang="vi-VN" b="1" dirty="0"/>
              <a:t>m hiểu</a:t>
            </a:r>
            <a:r>
              <a:rPr lang="en-US" b="1" dirty="0"/>
              <a:t> </a:t>
            </a:r>
            <a:r>
              <a:rPr lang="en-US" b="1" dirty="0" err="1"/>
              <a:t>văn</a:t>
            </a:r>
            <a:r>
              <a:rPr lang="en-US" b="1" dirty="0"/>
              <a:t> </a:t>
            </a:r>
            <a:r>
              <a:rPr lang="en-US" b="1" dirty="0" err="1"/>
              <a:t>bản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57400"/>
            <a:ext cx="8458200" cy="3962400"/>
          </a:xfrm>
        </p:spPr>
        <p:txBody>
          <a:bodyPr/>
          <a:lstStyle/>
          <a:p>
            <a:pPr algn="l"/>
            <a:r>
              <a:rPr lang="it-IT" b="1" dirty="0" smtClean="0">
                <a:solidFill>
                  <a:srgbClr val="FF0000"/>
                </a:solidFill>
              </a:rPr>
              <a:t>            1</a:t>
            </a:r>
            <a:r>
              <a:rPr lang="it-IT" b="1" dirty="0">
                <a:solidFill>
                  <a:srgbClr val="FF0000"/>
                </a:solidFill>
              </a:rPr>
              <a:t>. </a:t>
            </a:r>
            <a:r>
              <a:rPr lang="en-US" b="1" dirty="0" err="1">
                <a:solidFill>
                  <a:srgbClr val="FF0000"/>
                </a:solidFill>
              </a:rPr>
              <a:t>Hoàn</a:t>
            </a:r>
            <a:r>
              <a:rPr lang="vi-VN" b="1" dirty="0">
                <a:solidFill>
                  <a:srgbClr val="FF0000"/>
                </a:solidFill>
              </a:rPr>
              <a:t> cảnh xem voi</a:t>
            </a:r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en-US" dirty="0">
                <a:solidFill>
                  <a:srgbClr val="FF0000"/>
                </a:solidFill>
              </a:rPr>
              <a:t>- </a:t>
            </a:r>
            <a:r>
              <a:rPr lang="en-US" b="1" i="1" dirty="0" err="1">
                <a:solidFill>
                  <a:srgbClr val="FF0000"/>
                </a:solidFill>
              </a:rPr>
              <a:t>Hoàn</a:t>
            </a:r>
            <a:r>
              <a:rPr lang="vi-VN" b="1" i="1" dirty="0">
                <a:solidFill>
                  <a:srgbClr val="FF0000"/>
                </a:solidFill>
              </a:rPr>
              <a:t> cảnh:</a:t>
            </a:r>
            <a:r>
              <a:rPr lang="vi-VN" dirty="0">
                <a:solidFill>
                  <a:srgbClr val="FF0000"/>
                </a:solidFill>
              </a:rPr>
              <a:t> </a:t>
            </a:r>
            <a:r>
              <a:rPr lang="vi-VN" dirty="0">
                <a:solidFill>
                  <a:schemeClr val="tx1"/>
                </a:solidFill>
              </a:rPr>
              <a:t>n</a:t>
            </a:r>
            <a:r>
              <a:rPr lang="en-US" dirty="0" err="1">
                <a:solidFill>
                  <a:schemeClr val="tx1"/>
                </a:solidFill>
              </a:rPr>
              <a:t>hân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buổi</a:t>
            </a:r>
            <a:r>
              <a:rPr lang="en-US" dirty="0">
                <a:solidFill>
                  <a:schemeClr val="tx1"/>
                </a:solidFill>
              </a:rPr>
              <a:t> ế </a:t>
            </a:r>
            <a:r>
              <a:rPr lang="en-US" dirty="0" err="1">
                <a:solidFill>
                  <a:schemeClr val="tx1"/>
                </a:solidFill>
              </a:rPr>
              <a:t>hàng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ngồi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tán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gẫu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với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nhau</a:t>
            </a:r>
            <a:r>
              <a:rPr lang="vi-VN" dirty="0">
                <a:solidFill>
                  <a:schemeClr val="tx1"/>
                </a:solidFill>
              </a:rPr>
              <a:t> và </a:t>
            </a:r>
            <a:r>
              <a:rPr lang="en-US" dirty="0">
                <a:solidFill>
                  <a:schemeClr val="tx1"/>
                </a:solidFill>
              </a:rPr>
              <a:t>con </a:t>
            </a:r>
            <a:r>
              <a:rPr lang="en-US" dirty="0" err="1">
                <a:solidFill>
                  <a:schemeClr val="tx1"/>
                </a:solidFill>
              </a:rPr>
              <a:t>voi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đi</a:t>
            </a:r>
            <a:r>
              <a:rPr lang="en-US" dirty="0">
                <a:solidFill>
                  <a:schemeClr val="tx1"/>
                </a:solidFill>
              </a:rPr>
              <a:t> qua.</a:t>
            </a:r>
          </a:p>
          <a:p>
            <a:pPr algn="l"/>
            <a:r>
              <a:rPr lang="vi-VN" b="1" i="1" dirty="0">
                <a:solidFill>
                  <a:srgbClr val="FF0000"/>
                </a:solidFill>
              </a:rPr>
              <a:t>- </a:t>
            </a:r>
            <a:r>
              <a:rPr lang="en-US" b="1" i="1" dirty="0" err="1">
                <a:solidFill>
                  <a:srgbClr val="FF0000"/>
                </a:solidFill>
              </a:rPr>
              <a:t>Đặc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điểm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chung</a:t>
            </a:r>
            <a:r>
              <a:rPr lang="vi-VN" b="1" i="1" dirty="0">
                <a:solidFill>
                  <a:srgbClr val="FF0000"/>
                </a:solidFill>
              </a:rPr>
              <a:t> của các thầy bói</a:t>
            </a:r>
            <a:r>
              <a:rPr lang="vi-VN" dirty="0">
                <a:solidFill>
                  <a:srgbClr val="FF0000"/>
                </a:solidFill>
              </a:rPr>
              <a:t>: </a:t>
            </a:r>
            <a:r>
              <a:rPr lang="vi-VN" dirty="0">
                <a:solidFill>
                  <a:schemeClr val="tx1"/>
                </a:solidFill>
              </a:rPr>
              <a:t>đ</a:t>
            </a:r>
            <a:r>
              <a:rPr lang="en-US" dirty="0" err="1">
                <a:solidFill>
                  <a:schemeClr val="tx1"/>
                </a:solidFill>
              </a:rPr>
              <a:t>ều</a:t>
            </a:r>
            <a:r>
              <a:rPr lang="en-US" dirty="0">
                <a:solidFill>
                  <a:schemeClr val="tx1"/>
                </a:solidFill>
              </a:rPr>
              <a:t> bị mù</a:t>
            </a:r>
            <a:r>
              <a:rPr lang="vi-VN" dirty="0">
                <a:solidFill>
                  <a:schemeClr val="tx1"/>
                </a:solidFill>
              </a:rPr>
              <a:t>, c</a:t>
            </a:r>
            <a:r>
              <a:rPr lang="en-US" dirty="0" err="1">
                <a:solidFill>
                  <a:schemeClr val="tx1"/>
                </a:solidFill>
              </a:rPr>
              <a:t>hưa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biết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gi</a:t>
            </a:r>
            <a:r>
              <a:rPr lang="en-US" dirty="0">
                <a:solidFill>
                  <a:schemeClr val="tx1"/>
                </a:solidFill>
              </a:rPr>
              <a:t>̀ </a:t>
            </a:r>
            <a:r>
              <a:rPr lang="en-US" dirty="0" err="1">
                <a:solidFill>
                  <a:schemeClr val="tx1"/>
                </a:solidFill>
              </a:rPr>
              <a:t>vê</a:t>
            </a:r>
            <a:r>
              <a:rPr lang="en-US" dirty="0">
                <a:solidFill>
                  <a:schemeClr val="tx1"/>
                </a:solidFill>
              </a:rPr>
              <a:t>̀ </a:t>
            </a:r>
            <a:r>
              <a:rPr lang="en-US" dirty="0" err="1">
                <a:solidFill>
                  <a:schemeClr val="tx1"/>
                </a:solidFill>
              </a:rPr>
              <a:t>hình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thu</a:t>
            </a:r>
            <a:r>
              <a:rPr lang="en-US" dirty="0">
                <a:solidFill>
                  <a:schemeClr val="tx1"/>
                </a:solidFill>
              </a:rPr>
              <a:t>̀ con </a:t>
            </a:r>
            <a:r>
              <a:rPr lang="en-US" dirty="0" err="1">
                <a:solidFill>
                  <a:schemeClr val="tx1"/>
                </a:solidFill>
              </a:rPr>
              <a:t>voi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b="1" dirty="0">
                <a:solidFill>
                  <a:srgbClr val="FF0000"/>
                </a:solidFill>
              </a:rPr>
              <a:t>-&gt; Mở truyện ngắn gọn, hấp </a:t>
            </a:r>
            <a:r>
              <a:rPr lang="en-US" b="1" dirty="0" smtClean="0">
                <a:solidFill>
                  <a:srgbClr val="FF0000"/>
                </a:solidFill>
              </a:rPr>
              <a:t>dẫn,giới thiệu được hoàn cảnh của truyện và </a:t>
            </a:r>
            <a:r>
              <a:rPr lang="en-US" b="1" dirty="0" smtClean="0">
                <a:solidFill>
                  <a:srgbClr val="FF0000"/>
                </a:solidFill>
              </a:rPr>
              <a:t>các nhân </a:t>
            </a:r>
            <a:r>
              <a:rPr lang="en-US" b="1" dirty="0" smtClean="0">
                <a:solidFill>
                  <a:srgbClr val="FF0000"/>
                </a:solidFill>
              </a:rPr>
              <a:t>vật</a:t>
            </a:r>
            <a:r>
              <a:rPr lang="vi-VN" b="1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19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85800"/>
            <a:ext cx="7772400" cy="1470025"/>
          </a:xfrm>
        </p:spPr>
        <p:txBody>
          <a:bodyPr/>
          <a:lstStyle/>
          <a:p>
            <a:r>
              <a:rPr lang="en-US" b="1" dirty="0" smtClean="0"/>
              <a:t>II. </a:t>
            </a:r>
            <a:r>
              <a:rPr lang="en-US" b="1" dirty="0" err="1" smtClean="0"/>
              <a:t>Tì</a:t>
            </a:r>
            <a:r>
              <a:rPr lang="vi-VN" b="1" dirty="0" smtClean="0"/>
              <a:t>m hiểu</a:t>
            </a:r>
            <a:r>
              <a:rPr lang="en-US" b="1" dirty="0" smtClean="0"/>
              <a:t> </a:t>
            </a:r>
            <a:r>
              <a:rPr lang="en-US" b="1" dirty="0" err="1" smtClean="0"/>
              <a:t>văn</a:t>
            </a:r>
            <a:r>
              <a:rPr lang="en-US" b="1" dirty="0" smtClean="0"/>
              <a:t> </a:t>
            </a:r>
            <a:r>
              <a:rPr lang="en-US" b="1" dirty="0" err="1" smtClean="0"/>
              <a:t>bản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362200"/>
            <a:ext cx="8458200" cy="41910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b="1" dirty="0" smtClean="0">
                <a:solidFill>
                  <a:srgbClr val="FF0000"/>
                </a:solidFill>
              </a:rPr>
              <a:t>    2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en-US" b="1" dirty="0" err="1">
                <a:solidFill>
                  <a:srgbClr val="FF0000"/>
                </a:solidFill>
              </a:rPr>
              <a:t>Cách</a:t>
            </a:r>
            <a:r>
              <a:rPr lang="vi-VN" b="1" dirty="0">
                <a:solidFill>
                  <a:srgbClr val="FF0000"/>
                </a:solidFill>
              </a:rPr>
              <a:t> xem voi và lời phán </a:t>
            </a:r>
            <a:r>
              <a:rPr lang="en-US" b="1" dirty="0" smtClean="0">
                <a:solidFill>
                  <a:srgbClr val="FF0000"/>
                </a:solidFill>
              </a:rPr>
              <a:t>hình </a:t>
            </a:r>
            <a:r>
              <a:rPr lang="vi-VN" b="1" dirty="0" smtClean="0">
                <a:solidFill>
                  <a:srgbClr val="FF0000"/>
                </a:solidFill>
              </a:rPr>
              <a:t>voi </a:t>
            </a:r>
            <a:r>
              <a:rPr lang="vi-VN" b="1" dirty="0">
                <a:solidFill>
                  <a:srgbClr val="FF0000"/>
                </a:solidFill>
              </a:rPr>
              <a:t>của các thầy bói</a:t>
            </a:r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vi-VN" b="1" i="1" dirty="0">
                <a:solidFill>
                  <a:srgbClr val="FF0000"/>
                </a:solidFill>
              </a:rPr>
              <a:t>- Cách xem voi: </a:t>
            </a:r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vi-VN" dirty="0">
                <a:solidFill>
                  <a:srgbClr val="002060"/>
                </a:solidFill>
              </a:rPr>
              <a:t>+ </a:t>
            </a:r>
            <a:r>
              <a:rPr lang="en-US" dirty="0" err="1">
                <a:solidFill>
                  <a:srgbClr val="002060"/>
                </a:solidFill>
              </a:rPr>
              <a:t>Dùng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tay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đê</a:t>
            </a:r>
            <a:r>
              <a:rPr lang="en-US" dirty="0">
                <a:solidFill>
                  <a:srgbClr val="002060"/>
                </a:solidFill>
              </a:rPr>
              <a:t>̉ </a:t>
            </a:r>
            <a:r>
              <a:rPr lang="en-US" dirty="0" err="1">
                <a:solidFill>
                  <a:srgbClr val="002060"/>
                </a:solidFill>
              </a:rPr>
              <a:t>sơ</a:t>
            </a:r>
            <a:r>
              <a:rPr lang="en-US" dirty="0">
                <a:solidFill>
                  <a:srgbClr val="002060"/>
                </a:solidFill>
              </a:rPr>
              <a:t>̀</a:t>
            </a:r>
          </a:p>
          <a:p>
            <a:pPr algn="l"/>
            <a:r>
              <a:rPr lang="vi-VN" dirty="0">
                <a:solidFill>
                  <a:srgbClr val="002060"/>
                </a:solidFill>
              </a:rPr>
              <a:t>+ </a:t>
            </a:r>
            <a:r>
              <a:rPr lang="en-US" dirty="0" err="1">
                <a:solidFill>
                  <a:srgbClr val="002060"/>
                </a:solidFill>
              </a:rPr>
              <a:t>Mỗi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người</a:t>
            </a:r>
            <a:r>
              <a:rPr lang="en-US" dirty="0">
                <a:solidFill>
                  <a:srgbClr val="002060"/>
                </a:solidFill>
              </a:rPr>
              <a:t> chỉ </a:t>
            </a:r>
            <a:r>
              <a:rPr lang="en-US" dirty="0" err="1">
                <a:solidFill>
                  <a:srgbClr val="002060"/>
                </a:solidFill>
              </a:rPr>
              <a:t>sờ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một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bộ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phận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của</a:t>
            </a:r>
            <a:r>
              <a:rPr lang="en-US" dirty="0">
                <a:solidFill>
                  <a:srgbClr val="002060"/>
                </a:solidFill>
              </a:rPr>
              <a:t> con </a:t>
            </a:r>
            <a:r>
              <a:rPr lang="en-US" dirty="0" err="1">
                <a:solidFill>
                  <a:srgbClr val="002060"/>
                </a:solidFill>
              </a:rPr>
              <a:t>voi</a:t>
            </a:r>
            <a:r>
              <a:rPr lang="vi-VN" dirty="0">
                <a:solidFill>
                  <a:srgbClr val="002060"/>
                </a:solidFill>
              </a:rPr>
              <a:t>.</a:t>
            </a:r>
            <a:endParaRPr lang="en-US" dirty="0">
              <a:solidFill>
                <a:srgbClr val="002060"/>
              </a:solidFill>
            </a:endParaRPr>
          </a:p>
          <a:p>
            <a:pPr algn="l"/>
            <a:r>
              <a:rPr lang="vi-VN" b="1" i="1" dirty="0">
                <a:solidFill>
                  <a:srgbClr val="FF0000"/>
                </a:solidFill>
              </a:rPr>
              <a:t>- Phán về hình thù của voi: </a:t>
            </a:r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vi-VN" dirty="0">
                <a:solidFill>
                  <a:schemeClr val="tx1"/>
                </a:solidFill>
              </a:rPr>
              <a:t>+ </a:t>
            </a:r>
            <a:r>
              <a:rPr lang="en-US" dirty="0" err="1">
                <a:solidFill>
                  <a:schemeClr val="tx1"/>
                </a:solidFill>
              </a:rPr>
              <a:t>Thầy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sờ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vòi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b="1" i="1" dirty="0">
                <a:solidFill>
                  <a:schemeClr val="tx1"/>
                </a:solidFill>
              </a:rPr>
              <a:t>Sun </a:t>
            </a:r>
            <a:r>
              <a:rPr lang="en-US" b="1" i="1" dirty="0" err="1">
                <a:solidFill>
                  <a:schemeClr val="tx1"/>
                </a:solidFill>
              </a:rPr>
              <a:t>sun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như</a:t>
            </a:r>
            <a:r>
              <a:rPr lang="en-US" dirty="0">
                <a:solidFill>
                  <a:schemeClr val="tx1"/>
                </a:solidFill>
              </a:rPr>
              <a:t> con </a:t>
            </a:r>
            <a:r>
              <a:rPr lang="en-US" dirty="0" err="1">
                <a:solidFill>
                  <a:schemeClr val="tx1"/>
                </a:solidFill>
              </a:rPr>
              <a:t>đỉa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vi-VN" dirty="0">
                <a:solidFill>
                  <a:schemeClr val="tx1"/>
                </a:solidFill>
              </a:rPr>
              <a:t>+ </a:t>
            </a:r>
            <a:r>
              <a:rPr lang="en-US" dirty="0" err="1">
                <a:solidFill>
                  <a:schemeClr val="tx1"/>
                </a:solidFill>
              </a:rPr>
              <a:t>Thầy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sờ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ngà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b="1" i="1" dirty="0" err="1" smtClean="0">
                <a:solidFill>
                  <a:schemeClr val="tx1"/>
                </a:solidFill>
              </a:rPr>
              <a:t>Chần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>
                <a:solidFill>
                  <a:schemeClr val="tx1"/>
                </a:solidFill>
              </a:rPr>
              <a:t>chẫn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như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cái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đòn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càn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19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85800"/>
            <a:ext cx="7772400" cy="1470025"/>
          </a:xfrm>
        </p:spPr>
        <p:txBody>
          <a:bodyPr/>
          <a:lstStyle/>
          <a:p>
            <a:r>
              <a:rPr lang="en-US" b="1" dirty="0" smtClean="0"/>
              <a:t>II. </a:t>
            </a:r>
            <a:r>
              <a:rPr lang="en-US" b="1" dirty="0" err="1" smtClean="0"/>
              <a:t>Tì</a:t>
            </a:r>
            <a:r>
              <a:rPr lang="vi-VN" b="1" dirty="0" smtClean="0"/>
              <a:t>m hiểu</a:t>
            </a:r>
            <a:r>
              <a:rPr lang="en-US" b="1" dirty="0" smtClean="0"/>
              <a:t> </a:t>
            </a:r>
            <a:r>
              <a:rPr lang="en-US" b="1" dirty="0" err="1" smtClean="0"/>
              <a:t>văn</a:t>
            </a:r>
            <a:r>
              <a:rPr lang="en-US" b="1" dirty="0" smtClean="0"/>
              <a:t> </a:t>
            </a:r>
            <a:r>
              <a:rPr lang="en-US" b="1" dirty="0" err="1" smtClean="0"/>
              <a:t>bản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362200"/>
            <a:ext cx="8458200" cy="4191000"/>
          </a:xfrm>
        </p:spPr>
        <p:txBody>
          <a:bodyPr>
            <a:normAutofit lnSpcReduction="10000"/>
          </a:bodyPr>
          <a:lstStyle/>
          <a:p>
            <a:pPr algn="l"/>
            <a:r>
              <a:rPr lang="vi-VN" dirty="0">
                <a:solidFill>
                  <a:schemeClr val="tx1"/>
                </a:solidFill>
              </a:rPr>
              <a:t>+ </a:t>
            </a:r>
            <a:r>
              <a:rPr lang="en-US" dirty="0" err="1">
                <a:solidFill>
                  <a:schemeClr val="tx1"/>
                </a:solidFill>
              </a:rPr>
              <a:t>Thầy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sờ</a:t>
            </a:r>
            <a:r>
              <a:rPr lang="en-US" dirty="0">
                <a:solidFill>
                  <a:schemeClr val="tx1"/>
                </a:solidFill>
              </a:rPr>
              <a:t> tai: </a:t>
            </a:r>
            <a:r>
              <a:rPr lang="en-US" b="1" i="1" dirty="0" err="1">
                <a:solidFill>
                  <a:schemeClr val="tx1"/>
                </a:solidFill>
              </a:rPr>
              <a:t>Bè</a:t>
            </a:r>
            <a:r>
              <a:rPr lang="en-US" b="1" i="1" dirty="0">
                <a:solidFill>
                  <a:schemeClr val="tx1"/>
                </a:solidFill>
              </a:rPr>
              <a:t> </a:t>
            </a:r>
            <a:r>
              <a:rPr lang="en-US" b="1" i="1" dirty="0" err="1">
                <a:solidFill>
                  <a:schemeClr val="tx1"/>
                </a:solidFill>
              </a:rPr>
              <a:t>bè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như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cái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quạt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thóc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vi-VN" dirty="0">
                <a:solidFill>
                  <a:schemeClr val="tx1"/>
                </a:solidFill>
              </a:rPr>
              <a:t>+ </a:t>
            </a:r>
            <a:r>
              <a:rPr lang="en-US" dirty="0">
                <a:solidFill>
                  <a:schemeClr val="tx1"/>
                </a:solidFill>
              </a:rPr>
              <a:t>Thầy sờ chân: </a:t>
            </a:r>
            <a:r>
              <a:rPr lang="en-US" b="1" i="1" dirty="0">
                <a:solidFill>
                  <a:schemeClr val="tx1"/>
                </a:solidFill>
              </a:rPr>
              <a:t>Sừng </a:t>
            </a:r>
            <a:r>
              <a:rPr lang="en-US" b="1" i="1" dirty="0" smtClean="0">
                <a:solidFill>
                  <a:schemeClr val="tx1"/>
                </a:solidFill>
              </a:rPr>
              <a:t>sững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như cái cột đình.</a:t>
            </a:r>
          </a:p>
          <a:p>
            <a:pPr algn="l"/>
            <a:r>
              <a:rPr lang="vi-VN" dirty="0">
                <a:solidFill>
                  <a:schemeClr val="tx1"/>
                </a:solidFill>
              </a:rPr>
              <a:t>+ </a:t>
            </a:r>
            <a:r>
              <a:rPr lang="en-US" dirty="0" err="1">
                <a:solidFill>
                  <a:schemeClr val="tx1"/>
                </a:solidFill>
              </a:rPr>
              <a:t>Thầy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sờ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đuôi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b="1" i="1" dirty="0" err="1">
                <a:solidFill>
                  <a:schemeClr val="tx1"/>
                </a:solidFill>
              </a:rPr>
              <a:t>Tun</a:t>
            </a:r>
            <a:r>
              <a:rPr lang="en-US" b="1" i="1" dirty="0">
                <a:solidFill>
                  <a:schemeClr val="tx1"/>
                </a:solidFill>
              </a:rPr>
              <a:t> </a:t>
            </a:r>
            <a:r>
              <a:rPr lang="en-US" b="1" i="1" dirty="0" err="1">
                <a:solidFill>
                  <a:schemeClr val="tx1"/>
                </a:solidFill>
              </a:rPr>
              <a:t>tủn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như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cái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chổi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sê</a:t>
            </a:r>
            <a:r>
              <a:rPr lang="en-US" dirty="0">
                <a:solidFill>
                  <a:schemeClr val="tx1"/>
                </a:solidFill>
              </a:rPr>
              <a:t>̉ </a:t>
            </a:r>
            <a:r>
              <a:rPr lang="en-US" dirty="0" err="1">
                <a:solidFill>
                  <a:schemeClr val="tx1"/>
                </a:solidFill>
              </a:rPr>
              <a:t>cùn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vi-VN" b="1" dirty="0">
                <a:solidFill>
                  <a:srgbClr val="FF0000"/>
                </a:solidFill>
              </a:rPr>
              <a:t>=&gt; </a:t>
            </a:r>
            <a:r>
              <a:rPr lang="en-US" b="1" dirty="0">
                <a:solidFill>
                  <a:srgbClr val="FF0000"/>
                </a:solidFill>
              </a:rPr>
              <a:t>N</a:t>
            </a:r>
            <a:r>
              <a:rPr lang="en-US" b="1" dirty="0" smtClean="0">
                <a:solidFill>
                  <a:srgbClr val="FF0000"/>
                </a:solidFill>
              </a:rPr>
              <a:t>hận xét đúng  </a:t>
            </a:r>
            <a:r>
              <a:rPr lang="en-US" b="1" dirty="0">
                <a:solidFill>
                  <a:srgbClr val="FF0000"/>
                </a:solidFill>
              </a:rPr>
              <a:t>được bộ phận nhưng không đúng về  toàn thể</a:t>
            </a:r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vi-VN" b="1" i="1" dirty="0">
                <a:solidFill>
                  <a:srgbClr val="FF0000"/>
                </a:solidFill>
              </a:rPr>
              <a:t>- </a:t>
            </a:r>
            <a:r>
              <a:rPr lang="en-US" b="1" i="1" dirty="0" err="1">
                <a:solidFill>
                  <a:srgbClr val="FF0000"/>
                </a:solidFill>
              </a:rPr>
              <a:t>Thái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đô</a:t>
            </a:r>
            <a:r>
              <a:rPr lang="en-US" b="1" i="1" dirty="0">
                <a:solidFill>
                  <a:srgbClr val="FF0000"/>
                </a:solidFill>
              </a:rPr>
              <a:t>̣: </a:t>
            </a:r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vi-VN" dirty="0">
                <a:solidFill>
                  <a:schemeClr val="bg2">
                    <a:lumMod val="10000"/>
                  </a:schemeClr>
                </a:solidFill>
              </a:rPr>
              <a:t>+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Phu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̉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nhận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người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khác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khẳng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định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mình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đúng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algn="l"/>
            <a:r>
              <a:rPr lang="vi-VN" dirty="0">
                <a:solidFill>
                  <a:schemeClr val="bg2">
                    <a:lumMod val="10000"/>
                  </a:schemeClr>
                </a:solidFill>
              </a:rPr>
              <a:t>+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Chủ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quan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bảo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thu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̉,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phiến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diện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19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85800"/>
            <a:ext cx="7772400" cy="1470025"/>
          </a:xfrm>
        </p:spPr>
        <p:txBody>
          <a:bodyPr/>
          <a:lstStyle/>
          <a:p>
            <a:r>
              <a:rPr lang="en-US" b="1" dirty="0" smtClean="0"/>
              <a:t>II. </a:t>
            </a:r>
            <a:r>
              <a:rPr lang="en-US" b="1" dirty="0" err="1" smtClean="0"/>
              <a:t>Tì</a:t>
            </a:r>
            <a:r>
              <a:rPr lang="vi-VN" b="1" dirty="0" smtClean="0"/>
              <a:t>m hiểu</a:t>
            </a:r>
            <a:r>
              <a:rPr lang="en-US" b="1" dirty="0" smtClean="0"/>
              <a:t> </a:t>
            </a:r>
            <a:r>
              <a:rPr lang="en-US" b="1" dirty="0" err="1" smtClean="0"/>
              <a:t>văn</a:t>
            </a:r>
            <a:r>
              <a:rPr lang="en-US" b="1" dirty="0" smtClean="0"/>
              <a:t> </a:t>
            </a:r>
            <a:r>
              <a:rPr lang="en-US" b="1" dirty="0" err="1" smtClean="0"/>
              <a:t>bản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362200"/>
            <a:ext cx="8458200" cy="4191000"/>
          </a:xfrm>
        </p:spPr>
        <p:txBody>
          <a:bodyPr>
            <a:normAutofit/>
          </a:bodyPr>
          <a:lstStyle/>
          <a:p>
            <a:pPr algn="l"/>
            <a:r>
              <a:rPr lang="pt-BR" b="1" dirty="0" smtClean="0">
                <a:solidFill>
                  <a:srgbClr val="FF0000"/>
                </a:solidFill>
              </a:rPr>
              <a:t>       3</a:t>
            </a:r>
            <a:r>
              <a:rPr lang="pt-BR" b="1" dirty="0">
                <a:solidFill>
                  <a:srgbClr val="FF0000"/>
                </a:solidFill>
              </a:rPr>
              <a:t>. Kết</a:t>
            </a:r>
            <a:r>
              <a:rPr lang="vi-VN" b="1" dirty="0">
                <a:solidFill>
                  <a:srgbClr val="FF0000"/>
                </a:solidFill>
              </a:rPr>
              <a:t> quả</a:t>
            </a:r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- </a:t>
            </a:r>
            <a:r>
              <a:rPr lang="en-US" dirty="0">
                <a:solidFill>
                  <a:schemeClr val="tx1"/>
                </a:solidFill>
              </a:rPr>
              <a:t>Không </a:t>
            </a:r>
            <a:r>
              <a:rPr lang="en-US" dirty="0" smtClean="0">
                <a:solidFill>
                  <a:schemeClr val="tx1"/>
                </a:solidFill>
              </a:rPr>
              <a:t>nhận thức được hình thù con voi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en-US" dirty="0" smtClean="0">
                <a:solidFill>
                  <a:schemeClr val="tx1"/>
                </a:solidFill>
              </a:rPr>
              <a:t>Xô xát, đánh nhau toác đầu chảy máu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b="1" dirty="0">
                <a:solidFill>
                  <a:srgbClr val="FF0000"/>
                </a:solidFill>
              </a:rPr>
              <a:t>-&gt; Biện pháp nghệ thuật: phóng đại gây cười</a:t>
            </a:r>
            <a:r>
              <a:rPr lang="en-US" b="1" dirty="0" smtClean="0">
                <a:solidFill>
                  <a:srgbClr val="FF0000"/>
                </a:solidFill>
              </a:rPr>
              <a:t>, đả kích </a:t>
            </a:r>
            <a:r>
              <a:rPr lang="en-US" b="1" dirty="0">
                <a:solidFill>
                  <a:srgbClr val="FF0000"/>
                </a:solidFill>
              </a:rPr>
              <a:t>thái độ bảo thủ của các thầy bói.</a:t>
            </a:r>
          </a:p>
          <a:p>
            <a:pPr algn="l"/>
            <a:r>
              <a:rPr lang="en-US" b="1" dirty="0">
                <a:solidFill>
                  <a:srgbClr val="C00000"/>
                </a:solidFill>
              </a:rPr>
              <a:t>=&gt; </a:t>
            </a:r>
            <a:r>
              <a:rPr lang="en-US" b="1" dirty="0" err="1">
                <a:solidFill>
                  <a:srgbClr val="C00000"/>
                </a:solidFill>
              </a:rPr>
              <a:t>Muốn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hiểu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biết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sự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vật</a:t>
            </a:r>
            <a:r>
              <a:rPr lang="en-US" b="1" dirty="0">
                <a:solidFill>
                  <a:srgbClr val="C00000"/>
                </a:solidFill>
              </a:rPr>
              <a:t>, </a:t>
            </a:r>
            <a:r>
              <a:rPr lang="en-US" b="1" dirty="0" err="1">
                <a:solidFill>
                  <a:srgbClr val="C00000"/>
                </a:solidFill>
              </a:rPr>
              <a:t>sự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việc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phải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xem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xét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chúng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một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cách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toàn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diện</a:t>
            </a:r>
            <a:r>
              <a:rPr lang="vi-VN" b="1" dirty="0">
                <a:solidFill>
                  <a:srgbClr val="C00000"/>
                </a:solidFill>
              </a:rPr>
              <a:t>.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19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85801"/>
            <a:ext cx="7772400" cy="1066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III. </a:t>
            </a:r>
            <a:r>
              <a:rPr lang="en-US" b="1" dirty="0" err="1" smtClean="0"/>
              <a:t>Tổng</a:t>
            </a:r>
            <a:r>
              <a:rPr lang="en-US" b="1" dirty="0" smtClean="0"/>
              <a:t> </a:t>
            </a:r>
            <a:r>
              <a:rPr lang="en-US" b="1" dirty="0" err="1" smtClean="0"/>
              <a:t>kết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362200"/>
            <a:ext cx="8458200" cy="41910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b="1" dirty="0" smtClean="0">
                <a:solidFill>
                  <a:srgbClr val="FF0000"/>
                </a:solidFill>
              </a:rPr>
              <a:t>      </a:t>
            </a:r>
            <a:r>
              <a:rPr lang="en-US" b="1" dirty="0">
                <a:solidFill>
                  <a:srgbClr val="FF0000"/>
                </a:solidFill>
              </a:rPr>
              <a:t>1</a:t>
            </a:r>
            <a:r>
              <a:rPr lang="en-US" b="1" dirty="0" smtClean="0">
                <a:solidFill>
                  <a:srgbClr val="FF0000"/>
                </a:solidFill>
              </a:rPr>
              <a:t>. </a:t>
            </a:r>
            <a:r>
              <a:rPr lang="en-US" b="1" dirty="0">
                <a:solidFill>
                  <a:srgbClr val="FF0000"/>
                </a:solidFill>
              </a:rPr>
              <a:t>Nghệ thuật</a:t>
            </a:r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- Dựng  câu chuyện của con người để khuyên răn con người bài học sâu sắc trong cuộc sống.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- Dựng đối thoại, tạo nên tiếng cười hài hước kín đáo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b="1" smtClean="0">
                <a:solidFill>
                  <a:srgbClr val="FF0000"/>
                </a:solidFill>
              </a:rPr>
              <a:t>2. Nội </a:t>
            </a:r>
            <a:r>
              <a:rPr lang="en-US" b="1" dirty="0" smtClean="0">
                <a:solidFill>
                  <a:srgbClr val="FF0000"/>
                </a:solidFill>
              </a:rPr>
              <a:t>dung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- Muốn </a:t>
            </a:r>
            <a:r>
              <a:rPr lang="en-US" dirty="0">
                <a:solidFill>
                  <a:schemeClr val="tx1"/>
                </a:solidFill>
              </a:rPr>
              <a:t>hiểu biết sự vật, sự việc phải xem xét chúng một cách toàn diện.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19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515</Words>
  <Application>Microsoft Office PowerPoint</Application>
  <PresentationFormat>On-screen Show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THẦY BÓI XEM VOI </vt:lpstr>
      <vt:lpstr>I. Tìm hiểu chung </vt:lpstr>
      <vt:lpstr>PowerPoint Presentation</vt:lpstr>
      <vt:lpstr>THẢO LUẬN NHÓM</vt:lpstr>
      <vt:lpstr>II. Tìm hiểu văn bản </vt:lpstr>
      <vt:lpstr>II. Tìm hiểu văn bản</vt:lpstr>
      <vt:lpstr>II. Tìm hiểu văn bản</vt:lpstr>
      <vt:lpstr>II. Tìm hiểu văn bản</vt:lpstr>
      <vt:lpstr>III. Tổng kết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THẦY BÓI XEM VOI</dc:title>
  <dc:creator>PC</dc:creator>
  <cp:lastModifiedBy>Windows User</cp:lastModifiedBy>
  <cp:revision>17</cp:revision>
  <dcterms:created xsi:type="dcterms:W3CDTF">2018-10-21T11:53:39Z</dcterms:created>
  <dcterms:modified xsi:type="dcterms:W3CDTF">2019-10-24T00:09:49Z</dcterms:modified>
</cp:coreProperties>
</file>