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3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4" r:id="rId12"/>
    <p:sldId id="266" r:id="rId13"/>
    <p:sldId id="267" r:id="rId14"/>
    <p:sldId id="268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1" d="100"/>
          <a:sy n="71" d="100"/>
        </p:scale>
        <p:origin x="-360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/>
        </p:nvSpPr>
        <p:spPr bwMode="auto">
          <a:xfrm>
            <a:off x="1026367" y="237459"/>
            <a:ext cx="1055292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vi-VN" altLang="en-US" sz="3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các biện pháp tu từ trong những câu sau:</a:t>
            </a:r>
            <a:endParaRPr lang="en-US" altLang="en-US" sz="32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/>
        </p:nvSpPr>
        <p:spPr bwMode="auto">
          <a:xfrm>
            <a:off x="1380931" y="1374452"/>
            <a:ext cx="9265298" cy="4503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90000"/>
              </a:lnSpc>
              <a:buFont typeface="Arial" panose="020B0604020202020204" pitchFamily="34" charset="0"/>
              <a:buAutoNum type="arabicPeriod"/>
            </a:pP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chàm</a:t>
            </a:r>
            <a:r>
              <a:rPr lang="en-US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</a:t>
            </a:r>
          </a:p>
          <a:p>
            <a:pPr marL="514350" indent="-51435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nay.</a:t>
            </a:r>
          </a:p>
          <a:p>
            <a:pPr marL="514350" indent="-51435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(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514350" indent="-51435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endParaRPr lang="en-US" alt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endParaRPr lang="en-US" alt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(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Minh)</a:t>
            </a:r>
          </a:p>
          <a:p>
            <a:pPr marL="514350" indent="-51435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endParaRPr lang="en-US" alt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lăng</a:t>
            </a:r>
            <a:r>
              <a:rPr lang="en-US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endParaRPr lang="en-US" altLang="en-US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(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Viễn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alt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7389069" y="1649137"/>
            <a:ext cx="2209800" cy="584775"/>
          </a:xfrm>
          <a:prstGeom prst="rect">
            <a:avLst/>
          </a:prstGeom>
          <a:noFill/>
          <a:ln w="9525">
            <a:solidFill>
              <a:srgbClr val="4F81B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=&gt;Hoán dụ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7755296" y="3244674"/>
            <a:ext cx="3684036" cy="5847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FF00FF"/>
                </a:solidFill>
              </a:rPr>
              <a:t>=&gt;So sánh, điệp ngữ</a:t>
            </a: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8119966" y="4905525"/>
            <a:ext cx="1905000" cy="5847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FF00FF"/>
                </a:solidFill>
              </a:rPr>
              <a:t> =&gt; Ẩn dụ</a:t>
            </a:r>
          </a:p>
        </p:txBody>
      </p:sp>
    </p:spTree>
    <p:extLst>
      <p:ext uri="{BB962C8B-B14F-4D97-AF65-F5344CB8AC3E}">
        <p14:creationId xmlns:p14="http://schemas.microsoft.com/office/powerpoint/2010/main" val="165311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5707" y="108914"/>
            <a:ext cx="8098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5707" y="864694"/>
            <a:ext cx="11865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5706" y="1760431"/>
            <a:ext cx="1779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5706" y="2656170"/>
            <a:ext cx="562324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51037" y="2656169"/>
            <a:ext cx="57600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khoác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36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4409" y="519460"/>
            <a:ext cx="8098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7110" y="1511555"/>
            <a:ext cx="702284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búp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</a:t>
            </a:r>
          </a:p>
          <a:p>
            <a:pPr marL="514350" marR="0" lvl="0" indent="-5143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thềm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endParaRPr kumimoji="0" lang="en-US" sz="320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baseline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aseline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baseline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aseline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mỏng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thắm</a:t>
            </a:r>
            <a:endParaRPr 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đọng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sầu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baseline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4873" y="1744819"/>
            <a:ext cx="323461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2. So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endParaRPr kumimoji="0" lang="en-US" sz="320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aseline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aseline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aseline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endParaRPr lang="en-US" sz="3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endParaRPr kumimoji="0" lang="en-US" sz="32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360645" y="3340360"/>
            <a:ext cx="2976465" cy="16144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032449" y="3088433"/>
            <a:ext cx="2416629" cy="12129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705878" y="4553338"/>
            <a:ext cx="2743200" cy="67180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2705878" y="2864498"/>
            <a:ext cx="2743200" cy="6629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3903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6169" y="-65317"/>
            <a:ext cx="8098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LUYỆN TẬP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7694" y="2325045"/>
            <a:ext cx="11290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Thành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nhọc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nhằn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053698"/>
            <a:ext cx="118654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                                 </a:t>
            </a:r>
            <a:r>
              <a:rPr lang="en-US" sz="2800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noProof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noProof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noProof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noProof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noProof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endParaRPr lang="en-US" sz="2800" noProof="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sỏi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endParaRPr kumimoji="0" lang="en-US" sz="2800" i="0" u="none" strike="noStrike" kern="1200" cap="none" spc="0" normalizeH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aseline="0" noProof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(</a:t>
            </a:r>
            <a:r>
              <a:rPr lang="en-US" sz="2800" baseline="0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800" noProof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noProof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noProof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noProof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sz="2800" i="1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en-US" sz="2800" i="1" noProof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noProof="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noProof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458408" y="1961146"/>
            <a:ext cx="307910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45707" y="388827"/>
            <a:ext cx="11865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7282" y="3205229"/>
            <a:ext cx="117052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b,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vết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sướt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(Nguyễn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i="1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kumimoji="0" lang="en-US" sz="2800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1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kumimoji="0" lang="en-US" sz="2800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1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kumimoji="0" lang="en-US" sz="2800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1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kumimoji="0" lang="en-US" sz="28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9939" y="4486637"/>
            <a:ext cx="1129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Vết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bận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endParaRPr lang="en-US" sz="2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64364" y="4077479"/>
            <a:ext cx="3421228" cy="2349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9682" y="5046478"/>
            <a:ext cx="11705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c, […]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thét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nhũn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xơi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(Nam Cao, </a:t>
            </a:r>
            <a:r>
              <a:rPr kumimoji="0" lang="en-US" sz="2800" i="1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kumimoji="0" lang="en-US" sz="2800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1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Phèo</a:t>
            </a:r>
            <a:r>
              <a:rPr kumimoji="0" lang="en-US" sz="280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2339" y="5824011"/>
            <a:ext cx="11290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khiếp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948473" y="5477076"/>
            <a:ext cx="1399592" cy="93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80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/>
      <p:bldP spid="14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26169" y="0"/>
            <a:ext cx="8098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LUYỆN TẬP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65314" y="628363"/>
            <a:ext cx="12045821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bg1"/>
                </a:solidFill>
              </a:rPr>
              <a:t>Bài</a:t>
            </a:r>
            <a:r>
              <a:rPr lang="en-US" altLang="en-US" sz="2800" b="1" dirty="0">
                <a:solidFill>
                  <a:schemeClr val="bg1"/>
                </a:solidFill>
              </a:rPr>
              <a:t> 2 :</a:t>
            </a:r>
            <a:r>
              <a:rPr lang="en-US" altLang="en-US" sz="2800" b="1" dirty="0" err="1">
                <a:solidFill>
                  <a:schemeClr val="bg1"/>
                </a:solidFill>
              </a:rPr>
              <a:t>Điền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các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thành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ngữ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sau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đây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vào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chỗ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trống</a:t>
            </a:r>
            <a:r>
              <a:rPr lang="en-US" altLang="en-US" sz="2800" b="1" dirty="0">
                <a:solidFill>
                  <a:schemeClr val="bg1"/>
                </a:solidFill>
              </a:rPr>
              <a:t>/....../ </a:t>
            </a:r>
            <a:r>
              <a:rPr lang="en-US" altLang="en-US" sz="2800" b="1" dirty="0" err="1">
                <a:solidFill>
                  <a:schemeClr val="bg1"/>
                </a:solidFill>
              </a:rPr>
              <a:t>để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tạo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thành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biện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pháp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tu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từ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nói</a:t>
            </a:r>
            <a:r>
              <a:rPr lang="en-US" altLang="en-US" sz="2800" b="1" dirty="0">
                <a:solidFill>
                  <a:schemeClr val="bg1"/>
                </a:solidFill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</a:rPr>
              <a:t>quá</a:t>
            </a:r>
            <a:r>
              <a:rPr lang="en-US" altLang="en-US" sz="2800" b="1" dirty="0">
                <a:solidFill>
                  <a:schemeClr val="bg1"/>
                </a:solidFill>
              </a:rPr>
              <a:t>: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Bầm</a:t>
            </a:r>
            <a:r>
              <a:rPr lang="en-US" altLang="en-US" sz="2800" b="1" i="1" dirty="0">
                <a:solidFill>
                  <a:srgbClr val="FF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gan</a:t>
            </a:r>
            <a:r>
              <a:rPr lang="en-US" altLang="en-US" sz="2800" b="1" i="1" dirty="0">
                <a:solidFill>
                  <a:srgbClr val="FF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tím</a:t>
            </a:r>
            <a:r>
              <a:rPr lang="en-US" altLang="en-US" sz="2800" b="1" i="1" dirty="0">
                <a:solidFill>
                  <a:srgbClr val="FF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ruột</a:t>
            </a:r>
            <a:r>
              <a:rPr lang="en-US" altLang="en-US" sz="2800" b="1" i="1" dirty="0">
                <a:solidFill>
                  <a:srgbClr val="FF0000"/>
                </a:solidFill>
              </a:rPr>
              <a:t>;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Chó</a:t>
            </a:r>
            <a:r>
              <a:rPr lang="en-US" altLang="en-US" sz="2800" b="1" i="1" dirty="0">
                <a:solidFill>
                  <a:srgbClr val="FF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ăn</a:t>
            </a:r>
            <a:r>
              <a:rPr lang="en-US" altLang="en-US" sz="2800" b="1" i="1" dirty="0">
                <a:solidFill>
                  <a:srgbClr val="FF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đá</a:t>
            </a:r>
            <a:r>
              <a:rPr lang="en-US" altLang="en-US" sz="2800" b="1" i="1" dirty="0">
                <a:solidFill>
                  <a:srgbClr val="FF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gà</a:t>
            </a:r>
            <a:r>
              <a:rPr lang="en-US" altLang="en-US" sz="2800" b="1" i="1" dirty="0">
                <a:solidFill>
                  <a:srgbClr val="FF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ăn</a:t>
            </a:r>
            <a:r>
              <a:rPr lang="en-US" altLang="en-US" sz="2800" b="1" i="1" dirty="0">
                <a:solidFill>
                  <a:srgbClr val="FF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sỏi</a:t>
            </a:r>
            <a:r>
              <a:rPr lang="en-US" altLang="en-US" sz="2800" b="1" i="1" dirty="0">
                <a:solidFill>
                  <a:srgbClr val="FF0000"/>
                </a:solidFill>
              </a:rPr>
              <a:t>;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Nở</a:t>
            </a:r>
            <a:r>
              <a:rPr lang="en-US" altLang="en-US" sz="2800" b="1" i="1" dirty="0">
                <a:solidFill>
                  <a:srgbClr val="FF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từng</a:t>
            </a:r>
            <a:r>
              <a:rPr lang="en-US" altLang="en-US" sz="2800" b="1" i="1" dirty="0">
                <a:solidFill>
                  <a:srgbClr val="FF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khúc</a:t>
            </a:r>
            <a:r>
              <a:rPr lang="en-US" altLang="en-US" sz="2800" b="1" i="1" dirty="0">
                <a:solidFill>
                  <a:srgbClr val="FF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ruột</a:t>
            </a:r>
            <a:r>
              <a:rPr lang="en-US" altLang="en-US" sz="2800" b="1" i="1" dirty="0">
                <a:solidFill>
                  <a:srgbClr val="FF0000"/>
                </a:solidFill>
              </a:rPr>
              <a:t>;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Ruột</a:t>
            </a:r>
            <a:r>
              <a:rPr lang="en-US" altLang="en-US" sz="2800" b="1" i="1" dirty="0">
                <a:solidFill>
                  <a:srgbClr val="FF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để</a:t>
            </a:r>
            <a:r>
              <a:rPr lang="en-US" altLang="en-US" sz="2800" b="1" i="1" dirty="0">
                <a:solidFill>
                  <a:srgbClr val="FF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ngoài</a:t>
            </a:r>
            <a:r>
              <a:rPr lang="en-US" altLang="en-US" sz="2800" b="1" i="1" dirty="0">
                <a:solidFill>
                  <a:srgbClr val="FF0000"/>
                </a:solidFill>
              </a:rPr>
              <a:t> da;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Vắt</a:t>
            </a:r>
            <a:r>
              <a:rPr lang="en-US" altLang="en-US" sz="2800" b="1" i="1" dirty="0">
                <a:solidFill>
                  <a:srgbClr val="FF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chân</a:t>
            </a:r>
            <a:r>
              <a:rPr lang="en-US" altLang="en-US" sz="2800" b="1" i="1" dirty="0">
                <a:solidFill>
                  <a:srgbClr val="FF0000"/>
                </a:solidFill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</a:rPr>
              <a:t>lên</a:t>
            </a:r>
            <a:r>
              <a:rPr lang="en-US" altLang="en-US" sz="2800" b="1" i="1" dirty="0">
                <a:solidFill>
                  <a:srgbClr val="FF0000"/>
                </a:solidFill>
              </a:rPr>
              <a:t> </a:t>
            </a:r>
            <a:r>
              <a:rPr lang="en-US" altLang="en-US" sz="2800" b="1" i="1" dirty="0" err="1" smtClean="0">
                <a:solidFill>
                  <a:srgbClr val="FF0000"/>
                </a:solidFill>
              </a:rPr>
              <a:t>cổ</a:t>
            </a:r>
            <a:r>
              <a:rPr lang="en-US" altLang="en-US" sz="2800" i="1" dirty="0" smtClean="0">
                <a:solidFill>
                  <a:srgbClr val="FF0000"/>
                </a:solidFill>
              </a:rPr>
              <a:t>.</a:t>
            </a:r>
            <a:endParaRPr lang="en-US" altLang="en-US" sz="2800" i="1" dirty="0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chemeClr val="bg1"/>
                </a:solidFill>
              </a:rPr>
              <a:t>a. Ở </a:t>
            </a:r>
            <a:r>
              <a:rPr lang="en-US" altLang="en-US" sz="2800" dirty="0" err="1">
                <a:solidFill>
                  <a:schemeClr val="bg1"/>
                </a:solidFill>
              </a:rPr>
              <a:t>nơi</a:t>
            </a:r>
            <a:r>
              <a:rPr lang="en-US" altLang="en-US" sz="2800" dirty="0">
                <a:solidFill>
                  <a:schemeClr val="bg1"/>
                </a:solidFill>
              </a:rPr>
              <a:t> ............................... </a:t>
            </a:r>
            <a:r>
              <a:rPr lang="en-US" altLang="en-US" sz="2800" dirty="0" smtClean="0">
                <a:solidFill>
                  <a:schemeClr val="bg1"/>
                </a:solidFill>
              </a:rPr>
              <a:t>   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thế</a:t>
            </a:r>
            <a:r>
              <a:rPr lang="en-US" altLang="en-US" sz="2800" dirty="0" smtClean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này</a:t>
            </a:r>
            <a:r>
              <a:rPr lang="en-US" altLang="en-US" sz="2800" dirty="0">
                <a:solidFill>
                  <a:schemeClr val="bg1"/>
                </a:solidFill>
              </a:rPr>
              <a:t>, </a:t>
            </a:r>
            <a:r>
              <a:rPr lang="en-US" altLang="en-US" sz="2800" dirty="0" err="1">
                <a:solidFill>
                  <a:schemeClr val="bg1"/>
                </a:solidFill>
              </a:rPr>
              <a:t>cỏ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không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mọc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nổi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nữa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là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trồng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rau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trồng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cà</a:t>
            </a:r>
            <a:r>
              <a:rPr lang="en-US" altLang="en-US" sz="2800" dirty="0">
                <a:solidFill>
                  <a:schemeClr val="bg1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chemeClr val="bg1"/>
                </a:solidFill>
              </a:rPr>
              <a:t>b. </a:t>
            </a:r>
            <a:r>
              <a:rPr lang="en-US" altLang="en-US" sz="2800" dirty="0" err="1">
                <a:solidFill>
                  <a:schemeClr val="bg1"/>
                </a:solidFill>
              </a:rPr>
              <a:t>Nhìn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thấy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tội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ác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của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giặc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ai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ai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cũng</a:t>
            </a:r>
            <a:r>
              <a:rPr lang="en-US" altLang="en-US" sz="2800" dirty="0">
                <a:solidFill>
                  <a:schemeClr val="bg1"/>
                </a:solidFill>
              </a:rPr>
              <a:t> .........................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chemeClr val="bg1"/>
                </a:solidFill>
              </a:rPr>
              <a:t>c. </a:t>
            </a:r>
            <a:r>
              <a:rPr lang="en-US" altLang="en-US" sz="2800" dirty="0" err="1">
                <a:solidFill>
                  <a:schemeClr val="bg1"/>
                </a:solidFill>
              </a:rPr>
              <a:t>Cô</a:t>
            </a:r>
            <a:r>
              <a:rPr lang="en-US" altLang="en-US" sz="2800" dirty="0">
                <a:solidFill>
                  <a:schemeClr val="bg1"/>
                </a:solidFill>
              </a:rPr>
              <a:t> Nam </a:t>
            </a:r>
            <a:r>
              <a:rPr lang="en-US" altLang="en-US" sz="2800" dirty="0" err="1">
                <a:solidFill>
                  <a:schemeClr val="bg1"/>
                </a:solidFill>
              </a:rPr>
              <a:t>tính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tình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sởi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lởi</a:t>
            </a:r>
            <a:r>
              <a:rPr lang="en-US" altLang="en-US" sz="2800" dirty="0">
                <a:solidFill>
                  <a:schemeClr val="bg1"/>
                </a:solidFill>
              </a:rPr>
              <a:t>,.........................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chemeClr val="bg1"/>
                </a:solidFill>
              </a:rPr>
              <a:t>d. </a:t>
            </a:r>
            <a:r>
              <a:rPr lang="en-US" altLang="en-US" sz="2800" dirty="0" err="1">
                <a:solidFill>
                  <a:schemeClr val="bg1"/>
                </a:solidFill>
              </a:rPr>
              <a:t>Lời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khen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của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cô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giáo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làm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cho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nó</a:t>
            </a:r>
            <a:r>
              <a:rPr lang="en-US" altLang="en-US" sz="2800" dirty="0">
                <a:solidFill>
                  <a:schemeClr val="bg1"/>
                </a:solidFill>
              </a:rPr>
              <a:t> ...........................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chemeClr val="bg1"/>
                </a:solidFill>
              </a:rPr>
              <a:t>e. </a:t>
            </a:r>
            <a:r>
              <a:rPr lang="en-US" altLang="en-US" sz="2800" dirty="0" err="1">
                <a:solidFill>
                  <a:schemeClr val="bg1"/>
                </a:solidFill>
              </a:rPr>
              <a:t>Bọn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giặc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hoảng</a:t>
            </a:r>
            <a:r>
              <a:rPr lang="en-US" altLang="en-US" sz="2800" dirty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hồn</a:t>
            </a:r>
            <a:r>
              <a:rPr lang="en-US" altLang="en-US" sz="2800" dirty="0">
                <a:solidFill>
                  <a:schemeClr val="bg1"/>
                </a:solidFill>
              </a:rPr>
              <a:t> .......................... </a:t>
            </a:r>
            <a:r>
              <a:rPr lang="en-US" altLang="en-US" sz="2800" dirty="0" smtClean="0">
                <a:solidFill>
                  <a:schemeClr val="bg1"/>
                </a:solidFill>
              </a:rPr>
              <a:t>   </a:t>
            </a:r>
            <a:r>
              <a:rPr lang="en-US" altLang="en-US" sz="2800" dirty="0" err="1" smtClean="0">
                <a:solidFill>
                  <a:schemeClr val="bg1"/>
                </a:solidFill>
              </a:rPr>
              <a:t>mà</a:t>
            </a:r>
            <a:r>
              <a:rPr lang="en-US" altLang="en-US" sz="2800" dirty="0" smtClean="0">
                <a:solidFill>
                  <a:schemeClr val="bg1"/>
                </a:solidFill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</a:rPr>
              <a:t>chạy</a:t>
            </a:r>
            <a:r>
              <a:rPr lang="en-US" altLang="en-US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70374" y="2644299"/>
            <a:ext cx="28178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tím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33935" y="3322045"/>
            <a:ext cx="2992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46914" y="3944655"/>
            <a:ext cx="2945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nở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89584" y="4573018"/>
            <a:ext cx="2572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vắt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8128" y="2031023"/>
            <a:ext cx="3234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sỏi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33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152902" y="0"/>
            <a:ext cx="12039098" cy="1447800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sng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Bài 3</a:t>
            </a:r>
            <a:r>
              <a:rPr kumimoji="0" lang="vi-VN" sz="32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r>
              <a:rPr kumimoji="0" lang="vi-VN" sz="32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32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Đặt câu với các thành ngữ có dùng phép nói quá sau: </a:t>
            </a:r>
            <a:r>
              <a:rPr kumimoji="0" lang="vi-VN" sz="3200" b="1" i="1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nghiêng nước nghiêng thành</a:t>
            </a:r>
            <a:r>
              <a:rPr kumimoji="0" lang="vi-VN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vi-VN" sz="3200" b="1" i="1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dời non lấp biển, lấp biển vá trời,</a:t>
            </a:r>
            <a:r>
              <a:rPr kumimoji="0" lang="vi-VN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3200" b="1" i="1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mình đồng da sắt,</a:t>
            </a:r>
            <a:r>
              <a:rPr kumimoji="0" lang="vi-VN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3200" b="1" i="1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nghĩ nát óc</a:t>
            </a:r>
            <a:r>
              <a:rPr kumimoji="0" lang="vi-VN" sz="3200" b="1" i="0" u="none" strike="noStrike" kern="1200" cap="none" spc="0" normalizeH="0" baseline="0" noProof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vi-VN" sz="32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en-US" sz="3200" b="1" i="0" u="none" strike="noStrike" kern="120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52902" y="1874837"/>
            <a:ext cx="12039098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2800" b="1" i="1" dirty="0">
                <a:cs typeface="Times New Roman" panose="02020603050405020304" pitchFamily="18" charset="0"/>
              </a:rPr>
              <a:t>   </a:t>
            </a:r>
            <a:r>
              <a:rPr lang="vi-VN" altLang="en-US" sz="2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a. C</a:t>
            </a:r>
            <a:r>
              <a:rPr lang="en-US" altLang="en-US" sz="2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ô</a:t>
            </a:r>
            <a:r>
              <a:rPr lang="vi-VN" altLang="en-US" sz="2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 ấy có vẻ đẹp </a:t>
            </a:r>
            <a:r>
              <a:rPr lang="vi-VN" altLang="en-US" sz="2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nghiêng nước nghiêng thành.</a:t>
            </a:r>
          </a:p>
          <a:p>
            <a:pPr eaLnBrk="1" hangingPunct="1"/>
            <a:r>
              <a:rPr lang="en-US" altLang="en-US" sz="2800" b="1" i="1" dirty="0">
                <a:cs typeface="Times New Roman" panose="02020603050405020304" pitchFamily="18" charset="0"/>
              </a:rPr>
              <a:t>   </a:t>
            </a:r>
            <a:r>
              <a:rPr lang="en-US" altLang="en-US" sz="2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b. </a:t>
            </a:r>
            <a:r>
              <a:rPr lang="en-US" altLang="en-US" sz="2800" b="1" i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Đoàn</a:t>
            </a:r>
            <a:r>
              <a:rPr lang="en-US" altLang="en-US" sz="2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kết</a:t>
            </a:r>
            <a:r>
              <a:rPr lang="en-US" altLang="en-US" sz="2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có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thể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tạo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ra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sức</a:t>
            </a:r>
            <a:r>
              <a:rPr lang="en-US" altLang="en-US" sz="2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cs typeface="Times New Roman" panose="02020603050405020304" pitchFamily="18" charset="0"/>
              </a:rPr>
              <a:t>mạnh</a:t>
            </a:r>
            <a:r>
              <a:rPr lang="en-US" altLang="en-US" sz="2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dời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 non 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lấp</a:t>
            </a:r>
            <a:r>
              <a:rPr lang="en-US" altLang="en-US" sz="2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biển</a:t>
            </a:r>
            <a:r>
              <a:rPr lang="en-US" altLang="en-US" sz="2800" b="1" i="1" dirty="0">
                <a:cs typeface="Times New Roman" panose="02020603050405020304" pitchFamily="18" charset="0"/>
              </a:rPr>
              <a:t>.</a:t>
            </a:r>
          </a:p>
          <a:p>
            <a:pPr eaLnBrk="1" hangingPunct="1"/>
            <a:r>
              <a:rPr lang="vi-VN" altLang="en-US" sz="2800" b="1" i="1" dirty="0">
                <a:cs typeface="Times New Roman" panose="02020603050405020304" pitchFamily="18" charset="0"/>
              </a:rPr>
              <a:t>   </a:t>
            </a:r>
            <a:r>
              <a:rPr lang="vi-VN" altLang="en-US" sz="2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c.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Anh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em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trong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nhà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mà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biết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yêu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thương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giúp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đỡ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lẫn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nhau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thì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dù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là</a:t>
            </a:r>
            <a:r>
              <a:rPr lang="en-US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vi-VN" altLang="en-US" sz="28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lấp </a:t>
            </a:r>
            <a:r>
              <a:rPr lang="vi-VN" altLang="en-US" sz="2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biển vá trời </a:t>
            </a:r>
            <a:r>
              <a:rPr lang="en-US" altLang="en-US" sz="28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cũng</a:t>
            </a:r>
            <a:r>
              <a:rPr lang="vi-VN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vi-VN" altLang="en-US" sz="2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có thể làm </a:t>
            </a:r>
            <a:r>
              <a:rPr lang="en-US" altLang="en-US" sz="2800" b="1" i="1" dirty="0" err="1" smtClean="0">
                <a:solidFill>
                  <a:schemeClr val="bg1"/>
                </a:solidFill>
                <a:cs typeface="Times New Roman" panose="02020603050405020304" pitchFamily="18" charset="0"/>
              </a:rPr>
              <a:t>được</a:t>
            </a:r>
            <a:r>
              <a:rPr lang="vi-VN" altLang="en-US" sz="28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.</a:t>
            </a:r>
            <a:endParaRPr lang="vi-VN" altLang="en-US" sz="28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eaLnBrk="1" hangingPunct="1"/>
            <a:r>
              <a:rPr lang="vi-VN" altLang="en-US" sz="2800" b="1" i="1" dirty="0">
                <a:cs typeface="Times New Roman" panose="02020603050405020304" pitchFamily="18" charset="0"/>
              </a:rPr>
              <a:t>   </a:t>
            </a:r>
            <a:r>
              <a:rPr lang="vi-VN" altLang="en-US" sz="2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d. Những chiến sĩ </a:t>
            </a:r>
            <a:r>
              <a:rPr lang="vi-VN" altLang="en-US" sz="2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mình đồng da sắt </a:t>
            </a:r>
            <a:r>
              <a:rPr lang="vi-VN" altLang="en-US" sz="2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đã chiến thắng.</a:t>
            </a:r>
          </a:p>
          <a:p>
            <a:pPr eaLnBrk="1" hangingPunct="1"/>
            <a:r>
              <a:rPr lang="vi-VN" altLang="en-US" sz="2800" b="1" i="1" dirty="0">
                <a:cs typeface="Times New Roman" panose="02020603050405020304" pitchFamily="18" charset="0"/>
              </a:rPr>
              <a:t>   </a:t>
            </a:r>
            <a:r>
              <a:rPr lang="vi-VN" altLang="en-US" sz="2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e. Mình </a:t>
            </a:r>
            <a:r>
              <a:rPr lang="vi-VN" altLang="en-US" sz="2800" b="1" i="1" dirty="0">
                <a:solidFill>
                  <a:srgbClr val="FF0000"/>
                </a:solidFill>
                <a:cs typeface="Times New Roman" panose="02020603050405020304" pitchFamily="18" charset="0"/>
              </a:rPr>
              <a:t>nghĩ nát óc </a:t>
            </a:r>
            <a:r>
              <a:rPr lang="vi-VN" altLang="en-US" sz="28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mà vẫn chưa giải được bài toán này.</a:t>
            </a:r>
            <a:endParaRPr lang="en-US" altLang="en-US" sz="28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800" b="1" i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35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546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4482" y="662473"/>
            <a:ext cx="80989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34: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0058" y="1887896"/>
            <a:ext cx="80989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 QUÁ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95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4482" y="83969"/>
            <a:ext cx="8098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NÓI QUÁ VÀ TÁC DỤNG CỦA NÓI QUÁ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6882" y="628256"/>
            <a:ext cx="8098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SGK/101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9282" y="1321833"/>
            <a:ext cx="80989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aseline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aseline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en-US" sz="3200" i="1" baseline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i="1" baseline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1682" y="2873822"/>
            <a:ext cx="80989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trưa</a:t>
            </a:r>
            <a:endParaRPr lang="en-US" sz="3200" noProof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kumimoji="0" lang="en-US" sz="320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thánh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thót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endParaRPr kumimoji="0" lang="en-US" sz="3200" i="0" u="none" strike="noStrike" kern="1200" cap="none" spc="0" normalizeH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aseline="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bưng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endParaRPr lang="en-US" sz="3200" noProof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Dẻo</a:t>
            </a:r>
            <a:r>
              <a:rPr kumimoji="0" lang="en-US" sz="320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đắng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cay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kumimoji="0" lang="en-US" sz="3200" i="0" u="none" strike="noStrike" kern="1200" cap="none" spc="0" normalizeH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</a:t>
            </a:r>
            <a:r>
              <a:rPr lang="en-US" sz="3200" i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(Ca </a:t>
            </a:r>
            <a:r>
              <a:rPr lang="en-US" sz="3200" i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sz="3200" i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89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4482" y="83969"/>
            <a:ext cx="8098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NÓI QUÁ VÀ TÁC DỤNG CỦA NÓI QUÁ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6883" y="628256"/>
            <a:ext cx="3878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SGK/101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5756988" y="998376"/>
            <a:ext cx="18661" cy="311642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061790" y="724670"/>
            <a:ext cx="3878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9283" y="1181871"/>
            <a:ext cx="38784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3200" noProof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“</a:t>
            </a:r>
            <a:r>
              <a:rPr kumimoji="0" lang="en-US" sz="3200" i="0" u="none" strike="noStrike" kern="1200" cap="none" spc="0" normalizeH="0" baseline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02218" y="1296947"/>
            <a:ext cx="54490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endParaRPr lang="en-US" sz="3200" noProof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i="0" u="none" strike="noStrike" kern="120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en-US" sz="3200" i="0" u="none" strike="noStrike" kern="1200" cap="none" spc="0" normalizeH="0" baseline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sz="32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4207" y="2500595"/>
            <a:ext cx="46839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 “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thánh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thót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97215" y="2578344"/>
            <a:ext cx="38784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ướt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đẫm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02219" y="3785106"/>
            <a:ext cx="5990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0428" y="3722898"/>
            <a:ext cx="3878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08" y="4966981"/>
            <a:ext cx="39903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>
            <a:endCxn id="22" idx="1"/>
          </p:cNvCxnSpPr>
          <p:nvPr/>
        </p:nvCxnSpPr>
        <p:spPr>
          <a:xfrm flipV="1">
            <a:off x="3984167" y="4671544"/>
            <a:ext cx="861525" cy="6189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23" idx="1"/>
          </p:cNvCxnSpPr>
          <p:nvPr/>
        </p:nvCxnSpPr>
        <p:spPr>
          <a:xfrm flipV="1">
            <a:off x="3993498" y="5240753"/>
            <a:ext cx="992151" cy="497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24" idx="1"/>
          </p:cNvCxnSpPr>
          <p:nvPr/>
        </p:nvCxnSpPr>
        <p:spPr>
          <a:xfrm>
            <a:off x="3984167" y="5290453"/>
            <a:ext cx="1029473" cy="4914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845692" y="4379156"/>
            <a:ext cx="2105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985649" y="4948365"/>
            <a:ext cx="3878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13640" y="5489495"/>
            <a:ext cx="3878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5075" y="5965358"/>
            <a:ext cx="12076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trương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thậm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xưng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kumimoji="0" lang="en-US" sz="320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399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22" grpId="0"/>
      <p:bldP spid="23" grpId="0"/>
      <p:bldP spid="24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6169" y="0"/>
            <a:ext cx="8098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NÓI QUÁ VÀ TÁC DỤNG CỦA NÓI QUÁ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9630" y="1013526"/>
            <a:ext cx="12125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ca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dao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6635" y="428751"/>
            <a:ext cx="8098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59485" y="2354819"/>
            <a:ext cx="59325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endParaRPr lang="en-US" sz="2800" b="1" noProof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endParaRPr lang="en-US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endParaRPr kumimoji="0" lang="en-US" sz="280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aseline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ướt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đẫm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471" y="2354819"/>
            <a:ext cx="590763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endParaRPr lang="en-US" sz="2800" b="1" noProof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noProof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2800" noProof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baseline="0" noProof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thánh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thót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2277687" y="5032475"/>
            <a:ext cx="324197" cy="47358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8563041" y="5032475"/>
            <a:ext cx="324197" cy="473587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7295" y="5684502"/>
            <a:ext cx="5563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Hay, </a:t>
            </a:r>
            <a:r>
              <a:rPr lang="en-US" sz="28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8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8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endParaRPr lang="en-US" sz="2800" b="1" baseline="0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05245" y="5684502"/>
            <a:ext cx="5563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8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800" b="1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endParaRPr lang="en-US" sz="2800" b="1" baseline="0" noProof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65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4" grpId="0" animBg="1"/>
      <p:bldP spid="9" grpId="0" animBg="1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6169" y="0"/>
            <a:ext cx="8098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NÓI QUÁ VÀ TÁC DỤNG CỦA NÓI QUÁ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0859" y="628256"/>
            <a:ext cx="3878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SGK/101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6883" y="1213031"/>
            <a:ext cx="3878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0859" y="1797806"/>
            <a:ext cx="8098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5153" y="2382581"/>
            <a:ext cx="5307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2800" noProof="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mười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1445" y="3703333"/>
            <a:ext cx="59076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baseline="0" noProof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thánh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thót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ruộng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9665" y="2382581"/>
            <a:ext cx="62879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kumimoji="0" lang="en-US" sz="2800" i="0" u="none" strike="noStrike" kern="1200" cap="none" spc="0" normalizeH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16013" y="3735455"/>
            <a:ext cx="59076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b="1" baseline="0" noProof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kumimoji="0" lang="en-US" sz="280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21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6169" y="0"/>
            <a:ext cx="8098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NÓI QUÁ VÀ TÁC DỤNG CỦA NÓI QUÁ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2156" y="584775"/>
            <a:ext cx="8098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740" y="1315889"/>
            <a:ext cx="21709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4660" y="1315889"/>
            <a:ext cx="98873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3200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3200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200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noProof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9055" y="3391487"/>
            <a:ext cx="2105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6653" y="2806712"/>
            <a:ext cx="3738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56653" y="3683874"/>
            <a:ext cx="3738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56653" y="4417799"/>
            <a:ext cx="58067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/>
          <p:cNvCxnSpPr>
            <a:stCxn id="8" idx="3"/>
            <a:endCxn id="9" idx="1"/>
          </p:cNvCxnSpPr>
          <p:nvPr/>
        </p:nvCxnSpPr>
        <p:spPr>
          <a:xfrm flipV="1">
            <a:off x="2304659" y="3099100"/>
            <a:ext cx="1551994" cy="5847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8" idx="3"/>
            <a:endCxn id="10" idx="1"/>
          </p:cNvCxnSpPr>
          <p:nvPr/>
        </p:nvCxnSpPr>
        <p:spPr>
          <a:xfrm>
            <a:off x="2304659" y="3683875"/>
            <a:ext cx="1551994" cy="2923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3"/>
            <a:endCxn id="11" idx="1"/>
          </p:cNvCxnSpPr>
          <p:nvPr/>
        </p:nvCxnSpPr>
        <p:spPr>
          <a:xfrm>
            <a:off x="2304659" y="3683875"/>
            <a:ext cx="1551994" cy="10263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50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33266" y="229375"/>
            <a:ext cx="11784562" cy="1030257"/>
          </a:xfrm>
          <a:prstGeom prst="rect">
            <a:avLst/>
          </a:prstGeom>
          <a:solidFill>
            <a:srgbClr val="FF00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FF00FF"/>
            </a:extrusionClr>
          </a:sp3d>
          <a:extLst/>
        </p:spPr>
        <p:txBody>
          <a:bodyPr wrap="none" anchor="ctr">
            <a:flatTx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ĐIỀN TỪ THÍCH HỢP ĐỂ CÓ THÀNH NGỮ HOÀN CHỈNH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7675" y="1536669"/>
            <a:ext cx="4382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672" y="3054676"/>
            <a:ext cx="47461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674" y="2342326"/>
            <a:ext cx="4559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672" y="3767026"/>
            <a:ext cx="4086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…..….        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rùa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6961" y="4572683"/>
            <a:ext cx="3831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 …… …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quỷ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hờn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3845" y="1507699"/>
            <a:ext cx="4372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3200" b="1" noProof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noProof="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03845" y="2286171"/>
            <a:ext cx="4372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03845" y="3091827"/>
            <a:ext cx="4372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vất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03845" y="3785175"/>
            <a:ext cx="4372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03845" y="4557540"/>
            <a:ext cx="4372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48813" y="1569155"/>
            <a:ext cx="2027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64432" y="2332823"/>
            <a:ext cx="3175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72136" y="3031501"/>
            <a:ext cx="25317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3143" y="3798241"/>
            <a:ext cx="25410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89519" y="4572683"/>
            <a:ext cx="2278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chê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6961" y="5388145"/>
            <a:ext cx="115108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ẩn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hoán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noProof="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6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31957" y="265923"/>
            <a:ext cx="12191999" cy="6771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FF0000"/>
                </a:solidFill>
              </a:rPr>
              <a:t>QUẢ BÍ KHỔNG LỒ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000099"/>
                </a:solidFill>
              </a:rPr>
              <a:t>Hai </a:t>
            </a:r>
            <a:r>
              <a:rPr lang="en-US" altLang="en-US" sz="2000" b="1" dirty="0" err="1">
                <a:solidFill>
                  <a:srgbClr val="000099"/>
                </a:solidFill>
              </a:rPr>
              <a:t>anh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chàng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cùng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đi</a:t>
            </a:r>
            <a:r>
              <a:rPr lang="en-US" altLang="en-US" sz="2000" b="1" dirty="0">
                <a:solidFill>
                  <a:srgbClr val="000099"/>
                </a:solidFill>
              </a:rPr>
              <a:t> qua </a:t>
            </a:r>
            <a:r>
              <a:rPr lang="en-US" altLang="en-US" sz="2000" b="1" dirty="0" err="1">
                <a:solidFill>
                  <a:srgbClr val="000099"/>
                </a:solidFill>
              </a:rPr>
              <a:t>một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khu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vườn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trồng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bí</a:t>
            </a:r>
            <a:r>
              <a:rPr lang="en-US" altLang="en-US" sz="2000" b="1" dirty="0">
                <a:solidFill>
                  <a:srgbClr val="000099"/>
                </a:solidFill>
              </a:rPr>
              <a:t>, </a:t>
            </a:r>
            <a:r>
              <a:rPr lang="en-US" altLang="en-US" sz="2000" b="1" dirty="0" err="1">
                <a:solidFill>
                  <a:srgbClr val="000099"/>
                </a:solidFill>
              </a:rPr>
              <a:t>anh</a:t>
            </a:r>
            <a:r>
              <a:rPr lang="en-US" altLang="en-US" sz="2000" b="1" dirty="0">
                <a:solidFill>
                  <a:srgbClr val="000099"/>
                </a:solidFill>
              </a:rPr>
              <a:t> A </a:t>
            </a:r>
            <a:r>
              <a:rPr lang="en-US" altLang="en-US" sz="2000" b="1" dirty="0" err="1">
                <a:solidFill>
                  <a:srgbClr val="000099"/>
                </a:solidFill>
              </a:rPr>
              <a:t>thấy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quả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bí</a:t>
            </a:r>
            <a:r>
              <a:rPr lang="en-US" altLang="en-US" sz="2000" b="1" dirty="0">
                <a:solidFill>
                  <a:srgbClr val="000099"/>
                </a:solidFill>
              </a:rPr>
              <a:t> to </a:t>
            </a:r>
            <a:r>
              <a:rPr lang="en-US" altLang="en-US" sz="2000" b="1" dirty="0" err="1">
                <a:solidFill>
                  <a:srgbClr val="000099"/>
                </a:solidFill>
              </a:rPr>
              <a:t>vội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kêu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lên</a:t>
            </a:r>
            <a:r>
              <a:rPr lang="en-US" altLang="en-US" sz="2000" b="1" dirty="0">
                <a:solidFill>
                  <a:srgbClr val="000099"/>
                </a:solidFill>
              </a:rPr>
              <a:t> : 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000099"/>
                </a:solidFill>
              </a:rPr>
              <a:t> - </a:t>
            </a:r>
            <a:r>
              <a:rPr lang="en-US" altLang="en-US" sz="2000" b="1" dirty="0" err="1">
                <a:solidFill>
                  <a:srgbClr val="000099"/>
                </a:solidFill>
              </a:rPr>
              <a:t>Chà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quả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bí</a:t>
            </a:r>
            <a:r>
              <a:rPr lang="en-US" altLang="en-US" sz="2000" b="1" dirty="0">
                <a:solidFill>
                  <a:srgbClr val="000099"/>
                </a:solidFill>
              </a:rPr>
              <a:t> to </a:t>
            </a:r>
            <a:r>
              <a:rPr lang="en-US" altLang="en-US" sz="2000" b="1" dirty="0" err="1">
                <a:solidFill>
                  <a:srgbClr val="000099"/>
                </a:solidFill>
              </a:rPr>
              <a:t>thật</a:t>
            </a:r>
            <a:r>
              <a:rPr lang="en-US" altLang="en-US" sz="2000" b="1" dirty="0">
                <a:solidFill>
                  <a:srgbClr val="000099"/>
                </a:solidFill>
              </a:rPr>
              <a:t>!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 err="1">
                <a:solidFill>
                  <a:srgbClr val="000099"/>
                </a:solidFill>
              </a:rPr>
              <a:t>Anh</a:t>
            </a:r>
            <a:r>
              <a:rPr lang="en-US" altLang="en-US" sz="2000" b="1" dirty="0">
                <a:solidFill>
                  <a:srgbClr val="000099"/>
                </a:solidFill>
              </a:rPr>
              <a:t> B </a:t>
            </a:r>
            <a:r>
              <a:rPr lang="en-US" altLang="en-US" sz="2000" b="1" dirty="0" err="1">
                <a:solidFill>
                  <a:srgbClr val="000099"/>
                </a:solidFill>
              </a:rPr>
              <a:t>cười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mà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bảo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rằng</a:t>
            </a:r>
            <a:r>
              <a:rPr lang="en-US" altLang="en-US" sz="2000" b="1" dirty="0">
                <a:solidFill>
                  <a:srgbClr val="000099"/>
                </a:solidFill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</a:rPr>
              <a:t>- </a:t>
            </a:r>
            <a:r>
              <a:rPr lang="en-US" altLang="en-US" sz="2000" b="1" dirty="0" err="1">
                <a:solidFill>
                  <a:srgbClr val="FF0000"/>
                </a:solidFill>
              </a:rPr>
              <a:t>Thế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thì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lấy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gì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làm</a:t>
            </a:r>
            <a:r>
              <a:rPr lang="en-US" altLang="en-US" sz="2000" b="1" dirty="0">
                <a:solidFill>
                  <a:srgbClr val="FF0000"/>
                </a:solidFill>
              </a:rPr>
              <a:t> to! </a:t>
            </a:r>
            <a:r>
              <a:rPr lang="en-US" altLang="en-US" sz="2000" b="1" dirty="0" err="1">
                <a:solidFill>
                  <a:srgbClr val="FF0000"/>
                </a:solidFill>
              </a:rPr>
              <a:t>Tôi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đã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từng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thấy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quả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bí</a:t>
            </a:r>
            <a:r>
              <a:rPr lang="en-US" altLang="en-US" sz="2000" b="1" dirty="0">
                <a:solidFill>
                  <a:srgbClr val="FF0000"/>
                </a:solidFill>
              </a:rPr>
              <a:t> to </a:t>
            </a:r>
            <a:r>
              <a:rPr lang="en-US" altLang="en-US" sz="2000" b="1" dirty="0" err="1">
                <a:solidFill>
                  <a:srgbClr val="FF0000"/>
                </a:solidFill>
              </a:rPr>
              <a:t>hơn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nhiều</a:t>
            </a:r>
            <a:r>
              <a:rPr lang="en-US" altLang="en-US" sz="2000" b="1" dirty="0">
                <a:solidFill>
                  <a:srgbClr val="FF0000"/>
                </a:solidFill>
              </a:rPr>
              <a:t>. </a:t>
            </a:r>
            <a:r>
              <a:rPr lang="en-US" altLang="en-US" sz="2000" b="1" dirty="0" err="1">
                <a:solidFill>
                  <a:srgbClr val="FF0000"/>
                </a:solidFill>
              </a:rPr>
              <a:t>Có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một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lần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tôi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trông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thấy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quả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bí</a:t>
            </a:r>
            <a:r>
              <a:rPr lang="en-US" altLang="en-US" sz="2000" b="1" dirty="0">
                <a:solidFill>
                  <a:srgbClr val="FF0000"/>
                </a:solidFill>
              </a:rPr>
              <a:t> to </a:t>
            </a:r>
            <a:r>
              <a:rPr lang="en-US" altLang="en-US" sz="2000" b="1" dirty="0" err="1">
                <a:solidFill>
                  <a:srgbClr val="FF0000"/>
                </a:solidFill>
              </a:rPr>
              <a:t>bằng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cả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cái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nhà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đằng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kia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kìa</a:t>
            </a:r>
            <a:r>
              <a:rPr lang="en-US" altLang="en-US" sz="2000" b="1" dirty="0">
                <a:solidFill>
                  <a:srgbClr val="FF0000"/>
                </a:solidFill>
              </a:rPr>
              <a:t>!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 err="1">
                <a:solidFill>
                  <a:srgbClr val="000099"/>
                </a:solidFill>
              </a:rPr>
              <a:t>Anh</a:t>
            </a:r>
            <a:r>
              <a:rPr lang="en-US" altLang="en-US" sz="2000" b="1" dirty="0">
                <a:solidFill>
                  <a:srgbClr val="000099"/>
                </a:solidFill>
              </a:rPr>
              <a:t> A </a:t>
            </a:r>
            <a:r>
              <a:rPr lang="en-US" altLang="en-US" sz="2000" b="1" dirty="0" err="1">
                <a:solidFill>
                  <a:srgbClr val="000099"/>
                </a:solidFill>
              </a:rPr>
              <a:t>nói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ngay</a:t>
            </a:r>
            <a:r>
              <a:rPr lang="en-US" altLang="en-US" sz="2000" b="1" dirty="0">
                <a:solidFill>
                  <a:srgbClr val="000099"/>
                </a:solidFill>
              </a:rPr>
              <a:t>: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</a:rPr>
              <a:t>- </a:t>
            </a:r>
            <a:r>
              <a:rPr lang="en-US" altLang="en-US" sz="2000" b="1" dirty="0" err="1">
                <a:solidFill>
                  <a:srgbClr val="FF0000"/>
                </a:solidFill>
              </a:rPr>
              <a:t>Thế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thì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lấy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gì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làm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lạ</a:t>
            </a:r>
            <a:r>
              <a:rPr lang="en-US" altLang="en-US" sz="2000" b="1" dirty="0">
                <a:solidFill>
                  <a:srgbClr val="FF0000"/>
                </a:solidFill>
              </a:rPr>
              <a:t>! </a:t>
            </a:r>
            <a:r>
              <a:rPr lang="en-US" altLang="en-US" sz="2000" b="1" dirty="0" err="1">
                <a:solidFill>
                  <a:srgbClr val="FF0000"/>
                </a:solidFill>
              </a:rPr>
              <a:t>Tôi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còn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nhớ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có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một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lần</a:t>
            </a:r>
            <a:r>
              <a:rPr lang="en-US" altLang="en-US" sz="2000" b="1" dirty="0">
                <a:solidFill>
                  <a:srgbClr val="FF0000"/>
                </a:solidFill>
              </a:rPr>
              <a:t>  </a:t>
            </a:r>
            <a:r>
              <a:rPr lang="en-US" altLang="en-US" sz="2000" b="1" dirty="0" err="1">
                <a:solidFill>
                  <a:srgbClr val="FF0000"/>
                </a:solidFill>
              </a:rPr>
              <a:t>tôi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còn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trông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 smtClean="0">
                <a:solidFill>
                  <a:srgbClr val="FF0000"/>
                </a:solidFill>
              </a:rPr>
              <a:t>thấy</a:t>
            </a:r>
            <a:r>
              <a:rPr lang="en-US" altLang="en-US" sz="20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cái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nồi</a:t>
            </a:r>
            <a:r>
              <a:rPr lang="en-US" altLang="en-US" sz="2000" b="1" dirty="0">
                <a:solidFill>
                  <a:srgbClr val="FF0000"/>
                </a:solidFill>
              </a:rPr>
              <a:t> to </a:t>
            </a:r>
            <a:r>
              <a:rPr lang="en-US" altLang="en-US" sz="2000" b="1" dirty="0" err="1">
                <a:solidFill>
                  <a:srgbClr val="FF0000"/>
                </a:solidFill>
              </a:rPr>
              <a:t>bằng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cả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cái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đình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làng</a:t>
            </a:r>
            <a:r>
              <a:rPr lang="en-US" altLang="en-US" sz="2000" b="1" dirty="0">
                <a:solidFill>
                  <a:srgbClr val="FF0000"/>
                </a:solidFill>
              </a:rPr>
              <a:t> ta!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 err="1">
                <a:solidFill>
                  <a:srgbClr val="000099"/>
                </a:solidFill>
              </a:rPr>
              <a:t>Anh</a:t>
            </a:r>
            <a:r>
              <a:rPr lang="en-US" altLang="en-US" sz="2000" b="1" dirty="0">
                <a:solidFill>
                  <a:srgbClr val="000099"/>
                </a:solidFill>
              </a:rPr>
              <a:t> B </a:t>
            </a:r>
            <a:r>
              <a:rPr lang="en-US" altLang="en-US" sz="2000" b="1" dirty="0" err="1">
                <a:solidFill>
                  <a:srgbClr val="000099"/>
                </a:solidFill>
              </a:rPr>
              <a:t>ngạc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nhiên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hỏi</a:t>
            </a:r>
            <a:r>
              <a:rPr lang="en-US" altLang="en-US" sz="2000" b="1" dirty="0">
                <a:solidFill>
                  <a:srgbClr val="000099"/>
                </a:solidFill>
              </a:rPr>
              <a:t>: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</a:rPr>
              <a:t>- </a:t>
            </a:r>
            <a:r>
              <a:rPr lang="en-US" altLang="en-US" sz="2000" b="1" dirty="0" err="1">
                <a:solidFill>
                  <a:srgbClr val="FF0000"/>
                </a:solidFill>
              </a:rPr>
              <a:t>Cái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nồi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ấy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dùng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để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làm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gì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mà</a:t>
            </a:r>
            <a:r>
              <a:rPr lang="en-US" altLang="en-US" sz="2000" b="1" dirty="0">
                <a:solidFill>
                  <a:srgbClr val="FF0000"/>
                </a:solidFill>
              </a:rPr>
              <a:t> to </a:t>
            </a:r>
            <a:r>
              <a:rPr lang="en-US" altLang="en-US" sz="2000" b="1" dirty="0" err="1">
                <a:solidFill>
                  <a:srgbClr val="FF0000"/>
                </a:solidFill>
              </a:rPr>
              <a:t>vậy</a:t>
            </a:r>
            <a:r>
              <a:rPr lang="en-US" altLang="en-US" sz="2000" b="1" dirty="0">
                <a:solidFill>
                  <a:srgbClr val="FF0000"/>
                </a:solidFill>
              </a:rPr>
              <a:t>?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 err="1">
                <a:solidFill>
                  <a:srgbClr val="000099"/>
                </a:solidFill>
              </a:rPr>
              <a:t>Anh</a:t>
            </a:r>
            <a:r>
              <a:rPr lang="en-US" altLang="en-US" sz="2000" b="1" dirty="0">
                <a:solidFill>
                  <a:srgbClr val="000099"/>
                </a:solidFill>
              </a:rPr>
              <a:t> A </a:t>
            </a:r>
            <a:r>
              <a:rPr lang="en-US" altLang="en-US" sz="2000" b="1" dirty="0" err="1">
                <a:solidFill>
                  <a:srgbClr val="000099"/>
                </a:solidFill>
              </a:rPr>
              <a:t>giải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thích</a:t>
            </a:r>
            <a:r>
              <a:rPr lang="en-US" altLang="en-US" sz="2000" b="1" dirty="0">
                <a:solidFill>
                  <a:srgbClr val="000099"/>
                </a:solidFill>
              </a:rPr>
              <a:t>: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FF0000"/>
                </a:solidFill>
              </a:rPr>
              <a:t>- </a:t>
            </a:r>
            <a:r>
              <a:rPr lang="en-US" altLang="en-US" sz="2000" b="1" dirty="0" err="1">
                <a:solidFill>
                  <a:srgbClr val="FF0000"/>
                </a:solidFill>
              </a:rPr>
              <a:t>Cái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nồi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ấy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dùng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để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luộc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quả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bí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anh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vừa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nói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ấy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</a:rPr>
              <a:t>mà</a:t>
            </a:r>
            <a:r>
              <a:rPr lang="en-US" altLang="en-US" sz="2000" b="1" dirty="0">
                <a:solidFill>
                  <a:srgbClr val="FF0000"/>
                </a:solidFill>
              </a:rPr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 err="1">
                <a:solidFill>
                  <a:srgbClr val="000099"/>
                </a:solidFill>
              </a:rPr>
              <a:t>Anh</a:t>
            </a:r>
            <a:r>
              <a:rPr lang="en-US" altLang="en-US" sz="2000" b="1" dirty="0">
                <a:solidFill>
                  <a:srgbClr val="000099"/>
                </a:solidFill>
              </a:rPr>
              <a:t> B </a:t>
            </a:r>
            <a:r>
              <a:rPr lang="en-US" altLang="en-US" sz="2000" b="1" dirty="0" err="1">
                <a:solidFill>
                  <a:srgbClr val="000099"/>
                </a:solidFill>
              </a:rPr>
              <a:t>biết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bạn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chế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nhạo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mình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bèn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nói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lảng</a:t>
            </a:r>
            <a:r>
              <a:rPr lang="en-US" altLang="en-US" sz="2000" b="1" dirty="0">
                <a:solidFill>
                  <a:srgbClr val="000099"/>
                </a:solidFill>
              </a:rPr>
              <a:t> sang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chuyện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</a:rPr>
              <a:t>khác</a:t>
            </a:r>
            <a:r>
              <a:rPr lang="en-US" altLang="en-US" sz="2000" b="1" dirty="0">
                <a:solidFill>
                  <a:srgbClr val="000099"/>
                </a:solidFill>
              </a:rPr>
              <a:t>.                                                                      </a:t>
            </a:r>
            <a:r>
              <a:rPr lang="en-US" altLang="en-US" sz="2000" b="1" i="1" dirty="0">
                <a:solidFill>
                  <a:srgbClr val="000099"/>
                </a:solidFill>
              </a:rPr>
              <a:t>Theo: </a:t>
            </a:r>
            <a:r>
              <a:rPr lang="en-US" altLang="en-US" sz="2000" b="1" i="1" dirty="0" err="1">
                <a:solidFill>
                  <a:srgbClr val="000099"/>
                </a:solidFill>
              </a:rPr>
              <a:t>Truyện</a:t>
            </a:r>
            <a:r>
              <a:rPr lang="en-US" altLang="en-US" sz="2000" b="1" i="1" dirty="0">
                <a:solidFill>
                  <a:srgbClr val="000099"/>
                </a:solidFill>
              </a:rPr>
              <a:t> </a:t>
            </a:r>
            <a:r>
              <a:rPr lang="en-US" altLang="en-US" sz="2000" b="1" i="1" dirty="0" err="1">
                <a:solidFill>
                  <a:srgbClr val="000099"/>
                </a:solidFill>
              </a:rPr>
              <a:t>cười</a:t>
            </a:r>
            <a:r>
              <a:rPr lang="en-US" altLang="en-US" sz="2000" b="1" i="1" dirty="0">
                <a:solidFill>
                  <a:srgbClr val="000099"/>
                </a:solidFill>
              </a:rPr>
              <a:t> </a:t>
            </a:r>
            <a:r>
              <a:rPr lang="en-US" altLang="en-US" sz="2000" b="1" i="1" dirty="0" err="1">
                <a:solidFill>
                  <a:srgbClr val="000099"/>
                </a:solidFill>
              </a:rPr>
              <a:t>dân</a:t>
            </a:r>
            <a:r>
              <a:rPr lang="en-US" altLang="en-US" sz="2000" b="1" i="1" dirty="0">
                <a:solidFill>
                  <a:srgbClr val="000099"/>
                </a:solidFill>
              </a:rPr>
              <a:t> </a:t>
            </a:r>
            <a:r>
              <a:rPr lang="en-US" altLang="en-US" sz="2000" b="1" i="1" dirty="0" err="1">
                <a:solidFill>
                  <a:srgbClr val="000099"/>
                </a:solidFill>
              </a:rPr>
              <a:t>gian</a:t>
            </a:r>
            <a:r>
              <a:rPr lang="en-US" altLang="en-US" sz="2000" b="1" dirty="0">
                <a:solidFill>
                  <a:srgbClr val="000099"/>
                </a:solidFill>
              </a:rPr>
              <a:t> </a:t>
            </a:r>
          </a:p>
          <a:p>
            <a:pPr algn="just" eaLnBrk="1" hangingPunct="1">
              <a:spcBef>
                <a:spcPct val="50000"/>
              </a:spcBef>
            </a:pPr>
            <a:endParaRPr lang="en-US" altLang="en-US" sz="20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06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500</TotalTime>
  <Words>1393</Words>
  <Application>Microsoft Office PowerPoint</Application>
  <PresentationFormat>Custom</PresentationFormat>
  <Paragraphs>161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Mesh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Phong Nguyễn Thành</dc:creator>
  <cp:lastModifiedBy>Magic</cp:lastModifiedBy>
  <cp:revision>34</cp:revision>
  <dcterms:created xsi:type="dcterms:W3CDTF">2020-10-31T12:20:47Z</dcterms:created>
  <dcterms:modified xsi:type="dcterms:W3CDTF">2020-11-03T20:59:35Z</dcterms:modified>
</cp:coreProperties>
</file>