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328" r:id="rId2"/>
    <p:sldId id="331" r:id="rId3"/>
    <p:sldId id="333" r:id="rId4"/>
    <p:sldId id="256" r:id="rId5"/>
    <p:sldId id="316" r:id="rId6"/>
    <p:sldId id="317" r:id="rId7"/>
    <p:sldId id="311" r:id="rId8"/>
    <p:sldId id="310" r:id="rId9"/>
    <p:sldId id="334" r:id="rId10"/>
    <p:sldId id="259" r:id="rId11"/>
    <p:sldId id="320" r:id="rId12"/>
    <p:sldId id="324" r:id="rId13"/>
    <p:sldId id="329" r:id="rId14"/>
    <p:sldId id="325" r:id="rId15"/>
    <p:sldId id="330" r:id="rId16"/>
    <p:sldId id="326" r:id="rId17"/>
    <p:sldId id="323" r:id="rId18"/>
    <p:sldId id="335" r:id="rId19"/>
    <p:sldId id="336" r:id="rId20"/>
    <p:sldId id="332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09BC3-796B-4E97-BFEF-C2BE75B7EAE9}" type="datetimeFigureOut">
              <a:rPr lang="vi-VN" smtClean="0"/>
              <a:t>11/07/2021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8104F-E1CA-4F25-9E16-87DAF4B500B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76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337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9d74511850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9d74511850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408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9d74511850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9d74511850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190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9d74511850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" name="Google Shape;703;g9d74511850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90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54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97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7770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2146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9385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748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49591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953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2980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075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402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723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387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20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54689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5" r:id="rId10"/>
    <p:sldLayoutId id="2147483676" r:id="rId11"/>
    <p:sldLayoutId id="2147483678" r:id="rId12"/>
    <p:sldLayoutId id="2147483679" r:id="rId13"/>
    <p:sldLayoutId id="214748368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0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7.png"/><Relationship Id="rId12" Type="http://schemas.microsoft.com/office/2007/relationships/hdphoto" Target="../media/hdphoto9.wdp"/><Relationship Id="rId17" Type="http://schemas.openxmlformats.org/officeDocument/2006/relationships/slide" Target="slide22.xml"/><Relationship Id="rId2" Type="http://schemas.openxmlformats.org/officeDocument/2006/relationships/audio" Target="../media/media3.mp3"/><Relationship Id="rId16" Type="http://schemas.openxmlformats.org/officeDocument/2006/relationships/image" Target="../media/image42.png"/><Relationship Id="rId1" Type="http://schemas.microsoft.com/office/2007/relationships/media" Target="../media/media3.mp3"/><Relationship Id="rId6" Type="http://schemas.microsoft.com/office/2007/relationships/hdphoto" Target="../media/hdphoto6.wdp"/><Relationship Id="rId11" Type="http://schemas.openxmlformats.org/officeDocument/2006/relationships/image" Target="../media/image39.png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10" Type="http://schemas.microsoft.com/office/2007/relationships/hdphoto" Target="../media/hdphoto8.wdp"/><Relationship Id="rId4" Type="http://schemas.openxmlformats.org/officeDocument/2006/relationships/image" Target="../media/image35.jpg"/><Relationship Id="rId9" Type="http://schemas.openxmlformats.org/officeDocument/2006/relationships/image" Target="../media/image38.png"/><Relationship Id="rId14" Type="http://schemas.microsoft.com/office/2007/relationships/hdphoto" Target="../media/hdphoto10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1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0.png"/><Relationship Id="rId18" Type="http://schemas.microsoft.com/office/2007/relationships/hdphoto" Target="../media/hdphoto13.wdp"/><Relationship Id="rId26" Type="http://schemas.openxmlformats.org/officeDocument/2006/relationships/image" Target="../media/image50.png"/><Relationship Id="rId3" Type="http://schemas.openxmlformats.org/officeDocument/2006/relationships/image" Target="../media/image46.png"/><Relationship Id="rId21" Type="http://schemas.microsoft.com/office/2007/relationships/hdphoto" Target="../media/hdphoto14.wdp"/><Relationship Id="rId7" Type="http://schemas.openxmlformats.org/officeDocument/2006/relationships/image" Target="../media/image37.png"/><Relationship Id="rId12" Type="http://schemas.microsoft.com/office/2007/relationships/hdphoto" Target="../media/hdphoto9.wdp"/><Relationship Id="rId17" Type="http://schemas.openxmlformats.org/officeDocument/2006/relationships/image" Target="../media/image47.png"/><Relationship Id="rId25" Type="http://schemas.openxmlformats.org/officeDocument/2006/relationships/slide" Target="slide27.xml"/><Relationship Id="rId2" Type="http://schemas.openxmlformats.org/officeDocument/2006/relationships/image" Target="../media/image44.gif"/><Relationship Id="rId16" Type="http://schemas.openxmlformats.org/officeDocument/2006/relationships/slide" Target="slide24.xml"/><Relationship Id="rId20" Type="http://schemas.openxmlformats.org/officeDocument/2006/relationships/image" Target="../media/image48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39.png"/><Relationship Id="rId24" Type="http://schemas.microsoft.com/office/2007/relationships/hdphoto" Target="../media/hdphoto15.wdp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slide" Target="slide28.xml"/><Relationship Id="rId10" Type="http://schemas.microsoft.com/office/2007/relationships/hdphoto" Target="../media/hdphoto8.wdp"/><Relationship Id="rId19" Type="http://schemas.openxmlformats.org/officeDocument/2006/relationships/slide" Target="slide25.xml"/><Relationship Id="rId4" Type="http://schemas.microsoft.com/office/2007/relationships/hdphoto" Target="../media/hdphoto12.wdp"/><Relationship Id="rId9" Type="http://schemas.openxmlformats.org/officeDocument/2006/relationships/image" Target="../media/image38.png"/><Relationship Id="rId14" Type="http://schemas.microsoft.com/office/2007/relationships/hdphoto" Target="../media/hdphoto10.wdp"/><Relationship Id="rId22" Type="http://schemas.openxmlformats.org/officeDocument/2006/relationships/slide" Target="slide26.xml"/><Relationship Id="rId27" Type="http://schemas.microsoft.com/office/2007/relationships/hdphoto" Target="../media/hdphoto16.wdp"/><Relationship Id="rId30" Type="http://schemas.microsoft.com/office/2007/relationships/hdphoto" Target="../media/hdphoto17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52.png"/><Relationship Id="rId4" Type="http://schemas.microsoft.com/office/2007/relationships/hdphoto" Target="../media/hdphoto11.wdp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52.png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52.png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52.png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52.png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10640" y="2926080"/>
            <a:ext cx="9814560" cy="2061556"/>
          </a:xfrm>
        </p:spPr>
        <p:txBody>
          <a:bodyPr/>
          <a:lstStyle/>
          <a:p>
            <a:r>
              <a:rPr lang="vi-VN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Trong vòng 2 phút, em hãy kể tên những câu chuyện cổ tích (Trong nước/nước ngoài) mà em nhớ hoặc em đã biết.</a:t>
            </a:r>
          </a:p>
          <a:p>
            <a:r>
              <a:rPr lang="vi-VN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Ai kể được nhiều nhất sẽ là người chiến thắng.</a:t>
            </a:r>
            <a:endParaRPr lang="vi-VN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128600" y="139272"/>
            <a:ext cx="10316640" cy="3000168"/>
          </a:xfrm>
        </p:spPr>
        <p:txBody>
          <a:bodyPr/>
          <a:lstStyle/>
          <a:p>
            <a:r>
              <a:rPr lang="vi-VN" sz="6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  <a:br>
              <a:rPr lang="vi-VN" sz="6800" b="1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6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Ai nhớ nhiều hơn?</a:t>
            </a:r>
            <a:endParaRPr lang="vi-VN" sz="6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2 Minute Kids Cleanup Countdown with Song! (HD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04855" y="4596679"/>
            <a:ext cx="3429000" cy="192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3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build="p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"/>
          <p:cNvSpPr txBox="1">
            <a:spLocks noGrp="1"/>
          </p:cNvSpPr>
          <p:nvPr>
            <p:ph type="title"/>
          </p:nvPr>
        </p:nvSpPr>
        <p:spPr>
          <a:xfrm>
            <a:off x="5250873" y="1332891"/>
            <a:ext cx="6707493" cy="361756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vi-VN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II. KHÁM PHÁ VĂN BẢN</a:t>
            </a:r>
            <a:endParaRPr sz="7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124" name="Picture 4" descr="190 Andersen&amp;#39;s Fairy Tales ideas | andersen&amp;#39;s fairy tales, fairy tales,  illustr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2508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5935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675" y="1079089"/>
            <a:ext cx="6243950" cy="2112878"/>
          </a:xfrm>
        </p:spPr>
        <p:txBody>
          <a:bodyPr/>
          <a:lstStyle/>
          <a:p>
            <a: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Gia cảnh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 và bà nội đã 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mất.</a:t>
            </a:r>
            <a:b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gười 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bố nghiện rượu thường xuyên mắng chửi.</a:t>
            </a:r>
            <a:b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 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nghèo</a:t>
            </a:r>
            <a:r>
              <a:rPr lang="vi-VN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ống 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chui rúc trên 1 gác xép lạnh lẽo.</a:t>
            </a:r>
            <a:endParaRPr lang="vi-VN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4691" y="69272"/>
            <a:ext cx="12067309" cy="98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riracha"/>
              <a:buNone/>
              <a:defRPr sz="69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vi-VN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1. Hình ảnh cô bé bán diêm trong đêm giao thừa giá rét</a:t>
            </a:r>
            <a:endParaRPr lang="vi-VN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7" name="Picture 2" descr="https://i.pinimg.com/564x/cd/9d/7d/cd9d7d4fbe8aa1a82acf754270dd1c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" t="8355" r="3904" b="16021"/>
          <a:stretch/>
        </p:blipFill>
        <p:spPr bwMode="auto">
          <a:xfrm>
            <a:off x="7681878" y="945515"/>
            <a:ext cx="4343869" cy="591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cono De Fósforo Ardiente Estilo De Dibujos Animados, Burning, Match, Icono  PNG y Vector para Descargar Grati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116" y="786443"/>
            <a:ext cx="1386457" cy="138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47931" y="2917163"/>
            <a:ext cx="6559658" cy="2202420"/>
          </a:xfrm>
        </p:spPr>
        <p:txBody>
          <a:bodyPr/>
          <a:lstStyle/>
          <a:p>
            <a: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Hoàn cảnh đêm giao thừa.</a:t>
            </a: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 gian: Đêm giao thừa giá rét.</a:t>
            </a:r>
            <a:b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 gian: Đường phố, tuyết rơi lạnh buốt</a:t>
            </a:r>
            <a:b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Chân đất, bụng đói, chưa bán được bao diêm nào</a:t>
            </a:r>
            <a:endParaRPr lang="vi-VN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Picture 2" descr="Icono De Fósforo Ardiente Estilo De Dibujos Animados, Burning, Match, Icono  PNG y Vector para Descargar Grati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984" y="2822559"/>
            <a:ext cx="1386457" cy="138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399311" y="5195455"/>
            <a:ext cx="6282567" cy="1715030"/>
          </a:xfrm>
        </p:spPr>
        <p:txBody>
          <a:bodyPr/>
          <a:lstStyle/>
          <a:p>
            <a: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Cuộc sống cô bé nghèo khổ, không có tình yêu thương, cô đơn và đói rét, thiếu thốn.</a:t>
            </a:r>
            <a:endParaRPr lang="vi-VN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81966" y="5417127"/>
            <a:ext cx="789709" cy="123305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89209" y="4822038"/>
            <a:ext cx="6888003" cy="171503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có nhận xét gì về hoàn cảnh của cô bé bán diêm?</a:t>
            </a:r>
            <a:b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em, ngày nay có còn những cô bé, cậu bé có hoàn cảnh giống như vậy nữa hay không?</a:t>
            </a:r>
            <a:endParaRPr lang="vi-VN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79711" y="1391257"/>
            <a:ext cx="6282567" cy="1715030"/>
          </a:xfrm>
        </p:spPr>
        <p:txBody>
          <a:bodyPr/>
          <a:lstStyle/>
          <a:p>
            <a:r>
              <a:rPr lang="vi-VN" sz="23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hãy tìm những chi tiết nói về hoàn cảnh của cô bé bán diêm trong câu chuyện.</a:t>
            </a:r>
            <a:endParaRPr lang="vi-VN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83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/>
      <p:bldP spid="14" grpId="0"/>
      <p:bldP spid="9" grpId="0" animBg="1"/>
      <p:bldP spid="13" grpId="0" animBg="1"/>
      <p:bldP spid="13" grpId="1" animBg="1"/>
      <p:bldP spid="15" grpId="0"/>
      <p:bldP spid="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4448" y="-226539"/>
            <a:ext cx="12067309" cy="98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riracha"/>
              <a:buNone/>
              <a:defRPr sz="69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vi-VN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2. Những lần quẹt diêm: Hiện thực và mộng tưởng</a:t>
            </a:r>
            <a:endParaRPr lang="vi-VN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8" name="Google Shape;1031;p44"/>
          <p:cNvSpPr txBox="1"/>
          <p:nvPr/>
        </p:nvSpPr>
        <p:spPr>
          <a:xfrm>
            <a:off x="4197928" y="2925533"/>
            <a:ext cx="7843058" cy="3669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NHIỆM VỤ:</a:t>
            </a:r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vi-VN" sz="2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Cô bé bán diêm đã quẹt diêm bao nhiêu lần?</a:t>
            </a:r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vi-VN" sz="2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Mỗi lần quẹt diêm, cô bé nhìn thấy điều gì? Sau khi diêm tắt điều gì xảy ra?</a:t>
            </a:r>
          </a:p>
          <a:p>
            <a:pPr marL="4572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vi-VN" sz="2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Lần quẹt diêm cuối cùng có điều gì đặc biệt? Mong ước của cô bé trong lần này là gì?</a:t>
            </a:r>
            <a:endParaRPr sz="26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Roboto"/>
              <a:sym typeface="Roboto"/>
            </a:endParaRPr>
          </a:p>
        </p:txBody>
      </p:sp>
      <p:sp>
        <p:nvSpPr>
          <p:cNvPr id="19" name="Google Shape;1031;p44"/>
          <p:cNvSpPr txBox="1"/>
          <p:nvPr/>
        </p:nvSpPr>
        <p:spPr>
          <a:xfrm>
            <a:off x="2224073" y="1081214"/>
            <a:ext cx="9419908" cy="177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HOẠT ĐỘNG NHÓM ĐÔI (2HS/NHÓM)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Hình thức: </a:t>
            </a:r>
            <a:r>
              <a:rPr lang="vi-VN" sz="2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Trình bày trên giấy A3/gạch ý/thuyết trình.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Thời gian: </a:t>
            </a:r>
            <a:r>
              <a:rPr lang="vi-VN" sz="26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5 phút</a:t>
            </a:r>
          </a:p>
        </p:txBody>
      </p:sp>
      <p:pic>
        <p:nvPicPr>
          <p:cNvPr id="2" name="Electric  - 5 Minute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61" y="4138029"/>
            <a:ext cx="3928530" cy="2209799"/>
          </a:xfrm>
          <a:prstGeom prst="rect">
            <a:avLst/>
          </a:prstGeom>
        </p:spPr>
      </p:pic>
      <p:pic>
        <p:nvPicPr>
          <p:cNvPr id="1026" name="Picture 2" descr="Uni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1" y="1201687"/>
            <a:ext cx="1833721" cy="183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13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4448" y="-226539"/>
            <a:ext cx="12067309" cy="98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riracha"/>
              <a:buNone/>
              <a:defRPr sz="69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vi-VN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2. Những lần quẹt diêm: Hiện thực và mộng tưởng</a:t>
            </a:r>
            <a:endParaRPr lang="vi-VN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9" name="Google Shape;1023;p44"/>
          <p:cNvSpPr/>
          <p:nvPr/>
        </p:nvSpPr>
        <p:spPr>
          <a:xfrm rot="10800000" flipH="1">
            <a:off x="136610" y="1011651"/>
            <a:ext cx="2542412" cy="1541893"/>
          </a:xfrm>
          <a:custGeom>
            <a:avLst/>
            <a:gdLst/>
            <a:ahLst/>
            <a:cxnLst/>
            <a:rect l="l" t="t" r="r" b="b"/>
            <a:pathLst>
              <a:path w="13483" h="10421" extrusionOk="0">
                <a:moveTo>
                  <a:pt x="8498" y="1"/>
                </a:moveTo>
                <a:cubicBezTo>
                  <a:pt x="8471" y="1"/>
                  <a:pt x="8444" y="5"/>
                  <a:pt x="8417" y="14"/>
                </a:cubicBezTo>
                <a:cubicBezTo>
                  <a:pt x="8329" y="49"/>
                  <a:pt x="8277" y="131"/>
                  <a:pt x="8277" y="224"/>
                </a:cubicBezTo>
                <a:lnTo>
                  <a:pt x="8277" y="1777"/>
                </a:lnTo>
                <a:lnTo>
                  <a:pt x="123" y="1777"/>
                </a:lnTo>
                <a:cubicBezTo>
                  <a:pt x="53" y="1777"/>
                  <a:pt x="1" y="1829"/>
                  <a:pt x="1" y="1900"/>
                </a:cubicBezTo>
                <a:cubicBezTo>
                  <a:pt x="1" y="1970"/>
                  <a:pt x="53" y="2022"/>
                  <a:pt x="123" y="2022"/>
                </a:cubicBezTo>
                <a:lnTo>
                  <a:pt x="8300" y="2022"/>
                </a:lnTo>
                <a:cubicBezTo>
                  <a:pt x="8428" y="2022"/>
                  <a:pt x="8528" y="1923"/>
                  <a:pt x="8528" y="1800"/>
                </a:cubicBezTo>
                <a:lnTo>
                  <a:pt x="8528" y="289"/>
                </a:lnTo>
                <a:lnTo>
                  <a:pt x="13203" y="5209"/>
                </a:lnTo>
                <a:lnTo>
                  <a:pt x="8528" y="10135"/>
                </a:lnTo>
                <a:lnTo>
                  <a:pt x="8528" y="8623"/>
                </a:lnTo>
                <a:cubicBezTo>
                  <a:pt x="8528" y="8553"/>
                  <a:pt x="8469" y="8495"/>
                  <a:pt x="8399" y="8495"/>
                </a:cubicBezTo>
                <a:cubicBezTo>
                  <a:pt x="8329" y="8495"/>
                  <a:pt x="8277" y="8553"/>
                  <a:pt x="8277" y="8623"/>
                </a:cubicBezTo>
                <a:lnTo>
                  <a:pt x="8277" y="10199"/>
                </a:lnTo>
                <a:cubicBezTo>
                  <a:pt x="8277" y="10286"/>
                  <a:pt x="8335" y="10368"/>
                  <a:pt x="8417" y="10403"/>
                </a:cubicBezTo>
                <a:cubicBezTo>
                  <a:pt x="8446" y="10415"/>
                  <a:pt x="8475" y="10421"/>
                  <a:pt x="8498" y="10421"/>
                </a:cubicBezTo>
                <a:cubicBezTo>
                  <a:pt x="8563" y="10421"/>
                  <a:pt x="8621" y="10397"/>
                  <a:pt x="8662" y="10351"/>
                </a:cubicBezTo>
                <a:lnTo>
                  <a:pt x="13401" y="5366"/>
                </a:lnTo>
                <a:cubicBezTo>
                  <a:pt x="13483" y="5279"/>
                  <a:pt x="13483" y="5145"/>
                  <a:pt x="13401" y="5057"/>
                </a:cubicBezTo>
                <a:lnTo>
                  <a:pt x="8662" y="73"/>
                </a:lnTo>
                <a:cubicBezTo>
                  <a:pt x="8617" y="24"/>
                  <a:pt x="8559" y="1"/>
                  <a:pt x="8498" y="1"/>
                </a:cubicBezTo>
                <a:close/>
              </a:path>
            </a:pathLst>
          </a:custGeom>
          <a:solidFill>
            <a:schemeClr val="accent6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0" name="Google Shape;1024;p44"/>
          <p:cNvSpPr/>
          <p:nvPr/>
        </p:nvSpPr>
        <p:spPr>
          <a:xfrm rot="10800000" flipH="1">
            <a:off x="4530593" y="2498301"/>
            <a:ext cx="2884443" cy="1621753"/>
          </a:xfrm>
          <a:custGeom>
            <a:avLst/>
            <a:gdLst/>
            <a:ahLst/>
            <a:cxnLst/>
            <a:rect l="l" t="t" r="r" b="b"/>
            <a:pathLst>
              <a:path w="13482" h="10421" extrusionOk="0">
                <a:moveTo>
                  <a:pt x="8499" y="1"/>
                </a:moveTo>
                <a:cubicBezTo>
                  <a:pt x="8471" y="1"/>
                  <a:pt x="8443" y="5"/>
                  <a:pt x="8416" y="14"/>
                </a:cubicBezTo>
                <a:cubicBezTo>
                  <a:pt x="8334" y="49"/>
                  <a:pt x="8276" y="131"/>
                  <a:pt x="8276" y="224"/>
                </a:cubicBezTo>
                <a:lnTo>
                  <a:pt x="8276" y="1777"/>
                </a:lnTo>
                <a:lnTo>
                  <a:pt x="123" y="1777"/>
                </a:lnTo>
                <a:cubicBezTo>
                  <a:pt x="58" y="1777"/>
                  <a:pt x="0" y="1829"/>
                  <a:pt x="0" y="1900"/>
                </a:cubicBezTo>
                <a:cubicBezTo>
                  <a:pt x="0" y="1970"/>
                  <a:pt x="58" y="2022"/>
                  <a:pt x="123" y="2022"/>
                </a:cubicBezTo>
                <a:lnTo>
                  <a:pt x="8305" y="2022"/>
                </a:lnTo>
                <a:cubicBezTo>
                  <a:pt x="8428" y="2022"/>
                  <a:pt x="8527" y="1923"/>
                  <a:pt x="8527" y="1800"/>
                </a:cubicBezTo>
                <a:lnTo>
                  <a:pt x="8527" y="289"/>
                </a:lnTo>
                <a:lnTo>
                  <a:pt x="13202" y="5209"/>
                </a:lnTo>
                <a:lnTo>
                  <a:pt x="8527" y="10135"/>
                </a:lnTo>
                <a:lnTo>
                  <a:pt x="8527" y="8623"/>
                </a:lnTo>
                <a:cubicBezTo>
                  <a:pt x="8527" y="8553"/>
                  <a:pt x="8474" y="8495"/>
                  <a:pt x="8404" y="8495"/>
                </a:cubicBezTo>
                <a:cubicBezTo>
                  <a:pt x="8334" y="8495"/>
                  <a:pt x="8276" y="8553"/>
                  <a:pt x="8276" y="8623"/>
                </a:cubicBezTo>
                <a:lnTo>
                  <a:pt x="8276" y="10199"/>
                </a:lnTo>
                <a:cubicBezTo>
                  <a:pt x="8276" y="10286"/>
                  <a:pt x="8334" y="10368"/>
                  <a:pt x="8422" y="10403"/>
                </a:cubicBezTo>
                <a:cubicBezTo>
                  <a:pt x="8445" y="10415"/>
                  <a:pt x="8474" y="10421"/>
                  <a:pt x="8504" y="10421"/>
                </a:cubicBezTo>
                <a:cubicBezTo>
                  <a:pt x="8562" y="10421"/>
                  <a:pt x="8620" y="10397"/>
                  <a:pt x="8667" y="10351"/>
                </a:cubicBezTo>
                <a:lnTo>
                  <a:pt x="13400" y="5366"/>
                </a:lnTo>
                <a:cubicBezTo>
                  <a:pt x="13482" y="5279"/>
                  <a:pt x="13482" y="5145"/>
                  <a:pt x="13400" y="5057"/>
                </a:cubicBezTo>
                <a:lnTo>
                  <a:pt x="8667" y="73"/>
                </a:lnTo>
                <a:cubicBezTo>
                  <a:pt x="8622" y="24"/>
                  <a:pt x="8561" y="1"/>
                  <a:pt x="849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1" name="Google Shape;1025;p44"/>
          <p:cNvSpPr/>
          <p:nvPr/>
        </p:nvSpPr>
        <p:spPr>
          <a:xfrm rot="10800000" flipH="1">
            <a:off x="7287478" y="3578728"/>
            <a:ext cx="2410704" cy="1498052"/>
          </a:xfrm>
          <a:custGeom>
            <a:avLst/>
            <a:gdLst/>
            <a:ahLst/>
            <a:cxnLst/>
            <a:rect l="l" t="t" r="r" b="b"/>
            <a:pathLst>
              <a:path w="13483" h="10421" extrusionOk="0">
                <a:moveTo>
                  <a:pt x="8501" y="1"/>
                </a:moveTo>
                <a:cubicBezTo>
                  <a:pt x="8474" y="1"/>
                  <a:pt x="8447" y="5"/>
                  <a:pt x="8422" y="14"/>
                </a:cubicBezTo>
                <a:cubicBezTo>
                  <a:pt x="8334" y="49"/>
                  <a:pt x="8282" y="131"/>
                  <a:pt x="8282" y="224"/>
                </a:cubicBezTo>
                <a:lnTo>
                  <a:pt x="8282" y="1800"/>
                </a:lnTo>
                <a:cubicBezTo>
                  <a:pt x="8282" y="1870"/>
                  <a:pt x="8334" y="1923"/>
                  <a:pt x="8405" y="1923"/>
                </a:cubicBezTo>
                <a:cubicBezTo>
                  <a:pt x="8475" y="1923"/>
                  <a:pt x="8527" y="1870"/>
                  <a:pt x="8527" y="1800"/>
                </a:cubicBezTo>
                <a:lnTo>
                  <a:pt x="8527" y="289"/>
                </a:lnTo>
                <a:lnTo>
                  <a:pt x="13202" y="5209"/>
                </a:lnTo>
                <a:lnTo>
                  <a:pt x="8527" y="10135"/>
                </a:lnTo>
                <a:lnTo>
                  <a:pt x="8527" y="8623"/>
                </a:lnTo>
                <a:cubicBezTo>
                  <a:pt x="8527" y="8500"/>
                  <a:pt x="8428" y="8395"/>
                  <a:pt x="8305" y="8395"/>
                </a:cubicBezTo>
                <a:lnTo>
                  <a:pt x="129" y="8395"/>
                </a:lnTo>
                <a:cubicBezTo>
                  <a:pt x="59" y="8395"/>
                  <a:pt x="0" y="8454"/>
                  <a:pt x="0" y="8524"/>
                </a:cubicBezTo>
                <a:cubicBezTo>
                  <a:pt x="0" y="8588"/>
                  <a:pt x="59" y="8646"/>
                  <a:pt x="129" y="8646"/>
                </a:cubicBezTo>
                <a:lnTo>
                  <a:pt x="8282" y="8646"/>
                </a:lnTo>
                <a:lnTo>
                  <a:pt x="8282" y="10199"/>
                </a:lnTo>
                <a:cubicBezTo>
                  <a:pt x="8282" y="10286"/>
                  <a:pt x="8334" y="10368"/>
                  <a:pt x="8422" y="10403"/>
                </a:cubicBezTo>
                <a:cubicBezTo>
                  <a:pt x="8445" y="10415"/>
                  <a:pt x="8475" y="10421"/>
                  <a:pt x="8504" y="10421"/>
                </a:cubicBezTo>
                <a:cubicBezTo>
                  <a:pt x="8562" y="10421"/>
                  <a:pt x="8620" y="10397"/>
                  <a:pt x="8667" y="10351"/>
                </a:cubicBezTo>
                <a:lnTo>
                  <a:pt x="13400" y="5366"/>
                </a:lnTo>
                <a:cubicBezTo>
                  <a:pt x="13482" y="5279"/>
                  <a:pt x="13482" y="5139"/>
                  <a:pt x="13400" y="5057"/>
                </a:cubicBezTo>
                <a:lnTo>
                  <a:pt x="8667" y="73"/>
                </a:lnTo>
                <a:cubicBezTo>
                  <a:pt x="8623" y="24"/>
                  <a:pt x="8561" y="1"/>
                  <a:pt x="85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2" name="Google Shape;1026;p44"/>
          <p:cNvSpPr/>
          <p:nvPr/>
        </p:nvSpPr>
        <p:spPr>
          <a:xfrm rot="10800000" flipH="1">
            <a:off x="2480369" y="1826985"/>
            <a:ext cx="2599352" cy="1512033"/>
          </a:xfrm>
          <a:custGeom>
            <a:avLst/>
            <a:gdLst/>
            <a:ahLst/>
            <a:cxnLst/>
            <a:rect l="l" t="t" r="r" b="b"/>
            <a:pathLst>
              <a:path w="13483" h="10421" extrusionOk="0">
                <a:moveTo>
                  <a:pt x="8498" y="1"/>
                </a:moveTo>
                <a:cubicBezTo>
                  <a:pt x="8471" y="1"/>
                  <a:pt x="8444" y="5"/>
                  <a:pt x="8417" y="14"/>
                </a:cubicBezTo>
                <a:cubicBezTo>
                  <a:pt x="8335" y="49"/>
                  <a:pt x="8277" y="131"/>
                  <a:pt x="8277" y="224"/>
                </a:cubicBezTo>
                <a:lnTo>
                  <a:pt x="8277" y="1800"/>
                </a:lnTo>
                <a:cubicBezTo>
                  <a:pt x="8277" y="1870"/>
                  <a:pt x="8335" y="1923"/>
                  <a:pt x="8399" y="1923"/>
                </a:cubicBezTo>
                <a:cubicBezTo>
                  <a:pt x="8469" y="1923"/>
                  <a:pt x="8528" y="1870"/>
                  <a:pt x="8528" y="1800"/>
                </a:cubicBezTo>
                <a:lnTo>
                  <a:pt x="8528" y="289"/>
                </a:lnTo>
                <a:lnTo>
                  <a:pt x="13203" y="5209"/>
                </a:lnTo>
                <a:lnTo>
                  <a:pt x="8528" y="10135"/>
                </a:lnTo>
                <a:lnTo>
                  <a:pt x="8528" y="8623"/>
                </a:lnTo>
                <a:cubicBezTo>
                  <a:pt x="8528" y="8500"/>
                  <a:pt x="8429" y="8395"/>
                  <a:pt x="8300" y="8395"/>
                </a:cubicBezTo>
                <a:lnTo>
                  <a:pt x="123" y="8395"/>
                </a:lnTo>
                <a:cubicBezTo>
                  <a:pt x="53" y="8395"/>
                  <a:pt x="1" y="8454"/>
                  <a:pt x="1" y="8524"/>
                </a:cubicBezTo>
                <a:cubicBezTo>
                  <a:pt x="1" y="8588"/>
                  <a:pt x="59" y="8646"/>
                  <a:pt x="123" y="8646"/>
                </a:cubicBezTo>
                <a:lnTo>
                  <a:pt x="8277" y="8646"/>
                </a:lnTo>
                <a:lnTo>
                  <a:pt x="8277" y="10199"/>
                </a:lnTo>
                <a:cubicBezTo>
                  <a:pt x="8277" y="10286"/>
                  <a:pt x="8335" y="10368"/>
                  <a:pt x="8417" y="10403"/>
                </a:cubicBezTo>
                <a:cubicBezTo>
                  <a:pt x="8446" y="10415"/>
                  <a:pt x="8475" y="10421"/>
                  <a:pt x="8504" y="10421"/>
                </a:cubicBezTo>
                <a:cubicBezTo>
                  <a:pt x="8563" y="10421"/>
                  <a:pt x="8621" y="10397"/>
                  <a:pt x="8662" y="10351"/>
                </a:cubicBezTo>
                <a:lnTo>
                  <a:pt x="13401" y="5366"/>
                </a:lnTo>
                <a:cubicBezTo>
                  <a:pt x="13483" y="5279"/>
                  <a:pt x="13483" y="5139"/>
                  <a:pt x="13401" y="5057"/>
                </a:cubicBezTo>
                <a:lnTo>
                  <a:pt x="8662" y="73"/>
                </a:lnTo>
                <a:cubicBezTo>
                  <a:pt x="8618" y="24"/>
                  <a:pt x="8559" y="1"/>
                  <a:pt x="8498" y="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3" name="Google Shape;1027;p44"/>
          <p:cNvSpPr txBox="1"/>
          <p:nvPr/>
        </p:nvSpPr>
        <p:spPr>
          <a:xfrm>
            <a:off x="197703" y="1410291"/>
            <a:ext cx="2310966" cy="82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  <a:cs typeface="Fira Sans Condensed Medium"/>
                <a:sym typeface="Fira Sans Condensed Medium"/>
              </a:rPr>
              <a:t>Lần quẹt diêm thứ nhất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  <a:cs typeface="Fira Sans Condensed Medium"/>
              <a:sym typeface="Fira Sans Condensed Medium"/>
            </a:endParaRPr>
          </a:p>
        </p:txBody>
      </p:sp>
      <p:sp>
        <p:nvSpPr>
          <p:cNvPr id="74" name="Google Shape;1028;p44"/>
          <p:cNvSpPr txBox="1"/>
          <p:nvPr/>
        </p:nvSpPr>
        <p:spPr>
          <a:xfrm>
            <a:off x="2704891" y="2204693"/>
            <a:ext cx="2050224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  <a:cs typeface="Fira Sans Condensed Medium"/>
                <a:sym typeface="Fira Sans Condensed Medium"/>
              </a:rPr>
              <a:t>Lần quẹt diêm thứ hai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  <a:cs typeface="Fira Sans Condensed Medium"/>
              <a:sym typeface="Fira Sans Condensed Medium"/>
            </a:endParaRPr>
          </a:p>
        </p:txBody>
      </p:sp>
      <p:sp>
        <p:nvSpPr>
          <p:cNvPr id="75" name="Google Shape;1029;p44"/>
          <p:cNvSpPr txBox="1"/>
          <p:nvPr/>
        </p:nvSpPr>
        <p:spPr>
          <a:xfrm>
            <a:off x="4755115" y="3037666"/>
            <a:ext cx="2195006" cy="6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  <a:cs typeface="Fira Sans Condensed Medium"/>
                <a:sym typeface="Fira Sans Condensed Medium"/>
              </a:rPr>
              <a:t>Lần quẹt diêm thứ ba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  <a:cs typeface="Fira Sans Condensed Medium"/>
              <a:sym typeface="Fira Sans Condensed Medium"/>
            </a:endParaRPr>
          </a:p>
        </p:txBody>
      </p:sp>
      <p:sp>
        <p:nvSpPr>
          <p:cNvPr id="76" name="Google Shape;1030;p44"/>
          <p:cNvSpPr txBox="1"/>
          <p:nvPr/>
        </p:nvSpPr>
        <p:spPr>
          <a:xfrm>
            <a:off x="7332598" y="3781930"/>
            <a:ext cx="1929390" cy="91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  <a:cs typeface="Fira Sans Condensed Medium"/>
                <a:sym typeface="Fira Sans Condensed Medium"/>
              </a:rPr>
              <a:t>Lần quẹt diêm thứ tư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  <a:cs typeface="Fira Sans Condensed Medium"/>
              <a:sym typeface="Fira Sans Condensed Medium"/>
            </a:endParaRPr>
          </a:p>
        </p:txBody>
      </p:sp>
      <p:sp>
        <p:nvSpPr>
          <p:cNvPr id="77" name="Google Shape;1031;p44"/>
          <p:cNvSpPr txBox="1"/>
          <p:nvPr/>
        </p:nvSpPr>
        <p:spPr>
          <a:xfrm>
            <a:off x="62753" y="2264047"/>
            <a:ext cx="1849898" cy="266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Một lò sưởi bằng sắt với những hình nổi bằng đồng.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-&gt; Mong muốn được sưởi ấm</a:t>
            </a:r>
            <a:endParaRPr sz="21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Roboto"/>
              <a:sym typeface="Roboto"/>
            </a:endParaRPr>
          </a:p>
        </p:txBody>
      </p:sp>
      <p:sp>
        <p:nvSpPr>
          <p:cNvPr id="81" name="Google Shape;1035;p44"/>
          <p:cNvSpPr txBox="1"/>
          <p:nvPr/>
        </p:nvSpPr>
        <p:spPr>
          <a:xfrm>
            <a:off x="4530592" y="4171992"/>
            <a:ext cx="2488544" cy="215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Cây thông noel được trang trí lộng lẫy với hàng trăm ánh nến sáng rực rỡ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-&gt; Mong muốn được đón giao thừa</a:t>
            </a:r>
            <a:endParaRPr sz="21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Roboto"/>
              <a:sym typeface="Roboto"/>
            </a:endParaRPr>
          </a:p>
        </p:txBody>
      </p:sp>
      <p:sp>
        <p:nvSpPr>
          <p:cNvPr id="83" name="Google Shape;1037;p44"/>
          <p:cNvSpPr txBox="1"/>
          <p:nvPr/>
        </p:nvSpPr>
        <p:spPr>
          <a:xfrm>
            <a:off x="7287478" y="1600023"/>
            <a:ext cx="2023629" cy="2080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Thấy bà nội hiền từ đang mỉm cười.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-&gt; Khao khát được thương yêu và quan tâm</a:t>
            </a:r>
            <a:endParaRPr sz="21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Roboto"/>
              <a:sym typeface="Roboto"/>
            </a:endParaRPr>
          </a:p>
        </p:txBody>
      </p:sp>
      <p:sp>
        <p:nvSpPr>
          <p:cNvPr id="85" name="Google Shape;1025;p44"/>
          <p:cNvSpPr/>
          <p:nvPr/>
        </p:nvSpPr>
        <p:spPr>
          <a:xfrm rot="10800000" flipH="1">
            <a:off x="9533305" y="4531381"/>
            <a:ext cx="2410704" cy="1498052"/>
          </a:xfrm>
          <a:custGeom>
            <a:avLst/>
            <a:gdLst/>
            <a:ahLst/>
            <a:cxnLst/>
            <a:rect l="l" t="t" r="r" b="b"/>
            <a:pathLst>
              <a:path w="13483" h="10421" extrusionOk="0">
                <a:moveTo>
                  <a:pt x="8501" y="1"/>
                </a:moveTo>
                <a:cubicBezTo>
                  <a:pt x="8474" y="1"/>
                  <a:pt x="8447" y="5"/>
                  <a:pt x="8422" y="14"/>
                </a:cubicBezTo>
                <a:cubicBezTo>
                  <a:pt x="8334" y="49"/>
                  <a:pt x="8282" y="131"/>
                  <a:pt x="8282" y="224"/>
                </a:cubicBezTo>
                <a:lnTo>
                  <a:pt x="8282" y="1800"/>
                </a:lnTo>
                <a:cubicBezTo>
                  <a:pt x="8282" y="1870"/>
                  <a:pt x="8334" y="1923"/>
                  <a:pt x="8405" y="1923"/>
                </a:cubicBezTo>
                <a:cubicBezTo>
                  <a:pt x="8475" y="1923"/>
                  <a:pt x="8527" y="1870"/>
                  <a:pt x="8527" y="1800"/>
                </a:cubicBezTo>
                <a:lnTo>
                  <a:pt x="8527" y="289"/>
                </a:lnTo>
                <a:lnTo>
                  <a:pt x="13202" y="5209"/>
                </a:lnTo>
                <a:lnTo>
                  <a:pt x="8527" y="10135"/>
                </a:lnTo>
                <a:lnTo>
                  <a:pt x="8527" y="8623"/>
                </a:lnTo>
                <a:cubicBezTo>
                  <a:pt x="8527" y="8500"/>
                  <a:pt x="8428" y="8395"/>
                  <a:pt x="8305" y="8395"/>
                </a:cubicBezTo>
                <a:lnTo>
                  <a:pt x="129" y="8395"/>
                </a:lnTo>
                <a:cubicBezTo>
                  <a:pt x="59" y="8395"/>
                  <a:pt x="0" y="8454"/>
                  <a:pt x="0" y="8524"/>
                </a:cubicBezTo>
                <a:cubicBezTo>
                  <a:pt x="0" y="8588"/>
                  <a:pt x="59" y="8646"/>
                  <a:pt x="129" y="8646"/>
                </a:cubicBezTo>
                <a:lnTo>
                  <a:pt x="8282" y="8646"/>
                </a:lnTo>
                <a:lnTo>
                  <a:pt x="8282" y="10199"/>
                </a:lnTo>
                <a:cubicBezTo>
                  <a:pt x="8282" y="10286"/>
                  <a:pt x="8334" y="10368"/>
                  <a:pt x="8422" y="10403"/>
                </a:cubicBezTo>
                <a:cubicBezTo>
                  <a:pt x="8445" y="10415"/>
                  <a:pt x="8475" y="10421"/>
                  <a:pt x="8504" y="10421"/>
                </a:cubicBezTo>
                <a:cubicBezTo>
                  <a:pt x="8562" y="10421"/>
                  <a:pt x="8620" y="10397"/>
                  <a:pt x="8667" y="10351"/>
                </a:cubicBezTo>
                <a:lnTo>
                  <a:pt x="13400" y="5366"/>
                </a:lnTo>
                <a:cubicBezTo>
                  <a:pt x="13482" y="5279"/>
                  <a:pt x="13482" y="5139"/>
                  <a:pt x="13400" y="5057"/>
                </a:cubicBezTo>
                <a:lnTo>
                  <a:pt x="8667" y="73"/>
                </a:lnTo>
                <a:cubicBezTo>
                  <a:pt x="8623" y="24"/>
                  <a:pt x="8561" y="1"/>
                  <a:pt x="8501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6" name="Google Shape;1030;p44"/>
          <p:cNvSpPr txBox="1"/>
          <p:nvPr/>
        </p:nvSpPr>
        <p:spPr>
          <a:xfrm>
            <a:off x="9443957" y="4929691"/>
            <a:ext cx="2589399" cy="70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latin typeface="Cambria" panose="02040503050406030204" pitchFamily="18" charset="0"/>
                <a:ea typeface="Cambria" panose="02040503050406030204" pitchFamily="18" charset="0"/>
                <a:cs typeface="Fira Sans Condensed Medium"/>
                <a:sym typeface="Fira Sans Condensed Medium"/>
              </a:rPr>
              <a:t>Lần quẹt diêm thứ năm</a:t>
            </a:r>
            <a:endParaRPr sz="2400" b="1" dirty="0">
              <a:latin typeface="Cambria" panose="02040503050406030204" pitchFamily="18" charset="0"/>
              <a:ea typeface="Cambria" panose="02040503050406030204" pitchFamily="18" charset="0"/>
              <a:cs typeface="Fira Sans Condensed Medium"/>
              <a:sym typeface="Fira Sans Condensed Medium"/>
            </a:endParaRPr>
          </a:p>
        </p:txBody>
      </p:sp>
      <p:sp>
        <p:nvSpPr>
          <p:cNvPr id="87" name="Google Shape;1031;p44"/>
          <p:cNvSpPr txBox="1"/>
          <p:nvPr/>
        </p:nvSpPr>
        <p:spPr>
          <a:xfrm>
            <a:off x="2116976" y="3130904"/>
            <a:ext cx="2038527" cy="2898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Bàn ăn thịnh soạn đã dọn sẵn, có ngỗng quay.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-&gt; Mong ước được sống trong ngôi nhà đầy đủ, không còn chịu đói</a:t>
            </a:r>
            <a:endParaRPr sz="21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Roboto"/>
              <a:sym typeface="Roboto"/>
            </a:endParaRPr>
          </a:p>
        </p:txBody>
      </p:sp>
      <p:sp>
        <p:nvSpPr>
          <p:cNvPr id="88" name="Google Shape;1037;p44"/>
          <p:cNvSpPr txBox="1"/>
          <p:nvPr/>
        </p:nvSpPr>
        <p:spPr>
          <a:xfrm>
            <a:off x="9776022" y="1939637"/>
            <a:ext cx="2197732" cy="2297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Quẹt tất cả những que diêm còn lại để níu giữ bà lại.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1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rPr>
              <a:t>-&gt; Hai bà cháu về chầu Thượng Đế.</a:t>
            </a:r>
            <a:endParaRPr sz="21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7133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9" grpId="0" animBg="1"/>
      <p:bldP spid="70" grpId="0" animBg="1"/>
      <p:bldP spid="71" grpId="0" animBg="1"/>
      <p:bldP spid="72" grpId="0" animBg="1"/>
      <p:bldP spid="73" grpId="0"/>
      <p:bldP spid="74" grpId="0"/>
      <p:bldP spid="75" grpId="0"/>
      <p:bldP spid="76" grpId="0"/>
      <p:bldP spid="77" grpId="0"/>
      <p:bldP spid="81" grpId="0"/>
      <p:bldP spid="83" grpId="0"/>
      <p:bldP spid="85" grpId="0" animBg="1"/>
      <p:bldP spid="86" grpId="0"/>
      <p:bldP spid="87" grpId="0"/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4448" y="-226539"/>
            <a:ext cx="12067309" cy="98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riracha"/>
              <a:buNone/>
              <a:defRPr sz="69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vi-VN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2. Những lần quẹt diêm: Hiện thực và mộng tưởng</a:t>
            </a:r>
            <a:endParaRPr lang="vi-VN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82" name="Picture 4" descr="https://i.pinimg.com/564x/63/ab/8b/63ab8bdadebd59a208a8709d226b25b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0" t="10163" r="10625" b="18149"/>
          <a:stretch/>
        </p:blipFill>
        <p:spPr bwMode="auto">
          <a:xfrm>
            <a:off x="5982932" y="1150983"/>
            <a:ext cx="2758594" cy="344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 descr="https://i.pinimg.com/564x/d0/e6/8d/d0e68df106ba9dcc0e95002cff46e4f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1" t="13793" r="6431" b="6195"/>
          <a:stretch/>
        </p:blipFill>
        <p:spPr bwMode="auto">
          <a:xfrm>
            <a:off x="3271826" y="1322271"/>
            <a:ext cx="2590800" cy="333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Giải mã truyện cổ Andersen: Cô bé bán diêm. | My Alo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832" y="1322271"/>
            <a:ext cx="2626403" cy="333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Mua The Little Match Girl (Mormon Tabernacle Choir) trên Amazon Mỹ chính  hãng 2021 | Fad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8"/>
          <a:stretch/>
        </p:blipFill>
        <p:spPr bwMode="auto">
          <a:xfrm>
            <a:off x="48102" y="1773525"/>
            <a:ext cx="3103418" cy="2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/>
          <p:cNvSpPr txBox="1"/>
          <p:nvPr/>
        </p:nvSpPr>
        <p:spPr>
          <a:xfrm>
            <a:off x="1163299" y="5050863"/>
            <a:ext cx="10585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vi-VN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Những ao ước giản dị nhưng lại xa vời với em bé.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vi-VN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Diêm tắt -&gt; ảo ảnh cũng biến mất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vi-VN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Mộng tưởng đẹp đẽ &gt;&lt; Hiện thực buồn khổ, đói rét </a:t>
            </a:r>
            <a:endParaRPr lang="vi-VN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8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921;p35"/>
          <p:cNvSpPr/>
          <p:nvPr/>
        </p:nvSpPr>
        <p:spPr>
          <a:xfrm rot="980768">
            <a:off x="-374283" y="600299"/>
            <a:ext cx="6979661" cy="3898803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9081" y="1152095"/>
            <a:ext cx="5780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chi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miêu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bán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diêm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hôm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Nghệ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thuật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được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về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cô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Google Shape;1921;p35"/>
          <p:cNvSpPr/>
          <p:nvPr/>
        </p:nvSpPr>
        <p:spPr>
          <a:xfrm rot="980768">
            <a:off x="5796402" y="2484972"/>
            <a:ext cx="6609126" cy="4553782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9114" y="3446118"/>
            <a:ext cx="5968196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hậu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An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đéc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xen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lại có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thúc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cô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 Theo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nhà văn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lựa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hay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Tại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sao</a:t>
            </a: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vi-VN" sz="2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43528" y="-97455"/>
            <a:ext cx="12067309" cy="98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riracha"/>
              <a:buNone/>
              <a:defRPr sz="69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vi-VN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3. Cái chết thương tâm của cô bé bán diêm</a:t>
            </a:r>
            <a:endParaRPr lang="vi-VN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5" name="Picture 4" descr="https://i.pinimg.com/564x/79/89/3e/79893e7f53d31edf0b18971bf58d9e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9" b="939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28628" r="-723" b="8151"/>
          <a:stretch/>
        </p:blipFill>
        <p:spPr bwMode="auto">
          <a:xfrm rot="191009">
            <a:off x="2023666" y="2854048"/>
            <a:ext cx="4643692" cy="412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47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12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4448" y="-226539"/>
            <a:ext cx="12067309" cy="98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riracha"/>
              <a:buNone/>
              <a:defRPr sz="69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ngers"/>
              <a:buNone/>
              <a:defRPr sz="4800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r>
              <a:rPr lang="vi-VN" sz="3600" b="1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3. Cái chết thương tâm của cô bé bán diêm</a:t>
            </a:r>
            <a:endParaRPr lang="vi-VN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0" name="Google Shape;1921;p35"/>
          <p:cNvSpPr/>
          <p:nvPr/>
        </p:nvSpPr>
        <p:spPr>
          <a:xfrm rot="980768">
            <a:off x="-85925" y="495177"/>
            <a:ext cx="5750348" cy="368451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8555" y="1046862"/>
            <a:ext cx="52134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mùng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năm.</a:t>
            </a: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má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hồng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môi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đang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mỉm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cười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Ngồi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giữa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bao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diêm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có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bao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đốt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nhẵn</a:t>
            </a:r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Google Shape;860;p38"/>
          <p:cNvSpPr/>
          <p:nvPr/>
        </p:nvSpPr>
        <p:spPr>
          <a:xfrm>
            <a:off x="6218102" y="1012061"/>
            <a:ext cx="4750395" cy="1214534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Cambria" panose="02040503050406030204" pitchFamily="18" charset="0"/>
              <a:ea typeface="Cambria" panose="02040503050406030204" pitchFamily="18" charset="0"/>
              <a:cs typeface="Lato Light"/>
              <a:sym typeface="Lato Light"/>
            </a:endParaRPr>
          </a:p>
        </p:txBody>
      </p:sp>
      <p:sp>
        <p:nvSpPr>
          <p:cNvPr id="29" name="Google Shape;860;p38"/>
          <p:cNvSpPr/>
          <p:nvPr/>
        </p:nvSpPr>
        <p:spPr>
          <a:xfrm>
            <a:off x="6313155" y="2281992"/>
            <a:ext cx="4655341" cy="1252791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Cambria" panose="02040503050406030204" pitchFamily="18" charset="0"/>
              <a:ea typeface="Cambria" panose="02040503050406030204" pitchFamily="18" charset="0"/>
              <a:cs typeface="Lato Light"/>
              <a:sym typeface="Lato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05375" y="1046862"/>
            <a:ext cx="3457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chết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thoát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khỏi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cô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đơn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đói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khổ</a:t>
            </a:r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2" name="Picture 4" descr="https://i.pinimg.com/564x/79/89/3e/79893e7f53d31edf0b18971bf58d9e4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9" b="939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28628" r="-723" b="8151"/>
          <a:stretch/>
        </p:blipFill>
        <p:spPr bwMode="auto">
          <a:xfrm rot="191009">
            <a:off x="2150781" y="2638678"/>
            <a:ext cx="4643692" cy="412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102194" y="2485791"/>
            <a:ext cx="2982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xã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hội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thờ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ơ,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vô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và người cha.</a:t>
            </a:r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Google Shape;860;p38"/>
          <p:cNvSpPr/>
          <p:nvPr/>
        </p:nvSpPr>
        <p:spPr>
          <a:xfrm>
            <a:off x="6313155" y="3569584"/>
            <a:ext cx="4655341" cy="1300999"/>
          </a:xfrm>
          <a:prstGeom prst="chevron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Cambria" panose="02040503050406030204" pitchFamily="18" charset="0"/>
              <a:ea typeface="Cambria" panose="02040503050406030204" pitchFamily="18" charset="0"/>
              <a:cs typeface="Lato Light"/>
              <a:sym typeface="Lato Ligh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05375" y="3804584"/>
            <a:ext cx="352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xót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6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27" grpId="0" animBg="1"/>
      <p:bldP spid="29" grpId="0" animBg="1"/>
      <p:bldP spid="30" grpId="0"/>
      <p:bldP spid="33" grpId="0"/>
      <p:bldP spid="34" grpId="0" animBg="1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921;p35"/>
          <p:cNvSpPr/>
          <p:nvPr/>
        </p:nvSpPr>
        <p:spPr>
          <a:xfrm rot="980768">
            <a:off x="-125557" y="2143357"/>
            <a:ext cx="5777792" cy="4171119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Google Shape;1921;p35"/>
          <p:cNvSpPr/>
          <p:nvPr/>
        </p:nvSpPr>
        <p:spPr>
          <a:xfrm rot="980768">
            <a:off x="5604446" y="2469915"/>
            <a:ext cx="6511749" cy="4127062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783" y="2935756"/>
            <a:ext cx="47119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dung</a:t>
            </a:r>
          </a:p>
          <a:p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Văn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Cô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bán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diêm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gửi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gắm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tới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người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điệp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ý nghĩa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314" name="Picture 2" descr="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801" y="1962907"/>
            <a:ext cx="972849" cy="97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525491" y="3139294"/>
            <a:ext cx="46907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hệ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endParaRPr lang="en-US" sz="24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4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xong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văn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suy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/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trong lớp.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316" name="Picture 4" descr="P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086">
            <a:off x="7750661" y="2042525"/>
            <a:ext cx="1115862" cy="111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25782" y="23552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TỰ SUY NGẪM</a:t>
            </a:r>
            <a:endParaRPr lang="vi-V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5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921;p35"/>
          <p:cNvSpPr/>
          <p:nvPr/>
        </p:nvSpPr>
        <p:spPr>
          <a:xfrm rot="980768">
            <a:off x="-83995" y="1021139"/>
            <a:ext cx="5777792" cy="4171119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6" name="Google Shape;1921;p35"/>
          <p:cNvSpPr/>
          <p:nvPr/>
        </p:nvSpPr>
        <p:spPr>
          <a:xfrm rot="980768">
            <a:off x="5604446" y="2469915"/>
            <a:ext cx="6511749" cy="4127062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200" ker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3314" name="Picture 2" descr="P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363" y="840689"/>
            <a:ext cx="972849" cy="97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8857" y="1870401"/>
            <a:ext cx="46907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2400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dung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hiện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lòng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sâu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sắc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của nhà văn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đối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bất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hạnh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Truyện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cũng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tố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cáo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xã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hội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bất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vô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316" name="Picture 4" descr="P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086">
            <a:off x="7750661" y="2042525"/>
            <a:ext cx="1115862" cy="111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25782" y="23552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TỰ SUY NGẪM</a:t>
            </a:r>
            <a:endParaRPr lang="vi-VN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7646" y="3374865"/>
            <a:ext cx="46907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2400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hệ</a:t>
            </a:r>
            <a:r>
              <a:rPr lang="en-US" sz="2400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2400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u="sng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endParaRPr lang="en-US" sz="24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chia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quan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tâm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tới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cảnh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phận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bất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hạnh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và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mở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lòng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93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"/>
          <p:cNvSpPr txBox="1">
            <a:spLocks noGrp="1"/>
          </p:cNvSpPr>
          <p:nvPr>
            <p:ph type="title"/>
          </p:nvPr>
        </p:nvSpPr>
        <p:spPr>
          <a:xfrm>
            <a:off x="5250873" y="1332891"/>
            <a:ext cx="6707493" cy="361756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vi-VN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III. VIẾT KẾT NỐI VỚI ĐỌC</a:t>
            </a:r>
            <a:endParaRPr sz="7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5124" name="Picture 4" descr="190 Andersen&amp;#39;s Fairy Tales ideas | andersen&amp;#39;s fairy tales, fairy tales,  illustr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2508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8951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116516" y="0"/>
            <a:ext cx="7884483" cy="856400"/>
          </a:xfrm>
        </p:spPr>
        <p:txBody>
          <a:bodyPr/>
          <a:lstStyle/>
          <a:p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Một số truyện cổ tích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Cổ Tích Việt Nam Cho Bé Mẫu Giáo: Tấm Cám | Nhà sách Fahasa | Tik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7930" r="4617" b="8652"/>
          <a:stretch/>
        </p:blipFill>
        <p:spPr bwMode="auto">
          <a:xfrm>
            <a:off x="1900961" y="3796145"/>
            <a:ext cx="3339154" cy="306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ổ Tích Việt Nam Cho Bé Mẫu Giáo: Sự Tích Con Dã Tràng | Nhà sách Fahasa |  Tik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" t="4702" r="5255" b="5728"/>
          <a:stretch/>
        </p:blipFill>
        <p:spPr bwMode="auto">
          <a:xfrm>
            <a:off x="6430097" y="293402"/>
            <a:ext cx="3259858" cy="32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ổ Tích Việt Nam Cho Bé Mẫu Giáo: Cây Khế | Tik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" t="5817" r="5656" b="6103"/>
          <a:stretch/>
        </p:blipFill>
        <p:spPr bwMode="auto">
          <a:xfrm>
            <a:off x="6255471" y="3537948"/>
            <a:ext cx="3609110" cy="359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ổ Tích Việt Nam Cho Bé Mẫu Giáo: Nàng Tiên Cóc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" t="4400" r="2347" b="12903"/>
          <a:stretch/>
        </p:blipFill>
        <p:spPr bwMode="auto">
          <a:xfrm>
            <a:off x="1782908" y="839693"/>
            <a:ext cx="3575260" cy="313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5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65" y="175604"/>
            <a:ext cx="11554690" cy="763600"/>
          </a:xfrm>
        </p:spPr>
        <p:txBody>
          <a:bodyPr/>
          <a:lstStyle/>
          <a:p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EM HÃY LỰA CHỌN 1 NHIỆM VỤ VIẾT KẾT NỐI VÀ HOÀN THÀNH VÀO VỞ BÀI TẬP CỦA MÌNH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63291" y="3286183"/>
            <a:ext cx="3726873" cy="3032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pPr algn="just"/>
            <a:r>
              <a:rPr lang="vi-VN" sz="2400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Truyện cổ tích luôn có những điều kì diệu.</a:t>
            </a:r>
          </a:p>
          <a:p>
            <a:pPr algn="just"/>
            <a:r>
              <a:rPr lang="vi-VN" sz="2400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Bằng trí tưởng tượng của mình, em hãy viết lại cái kết cho câu chuyện cô bé bán </a:t>
            </a:r>
            <a:r>
              <a:rPr lang="vi-VN" sz="2400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diêm</a:t>
            </a:r>
            <a:r>
              <a:rPr lang="vi-VN" sz="2400" kern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400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bằng 1 đoạn văn ngắn (5-7 câu).</a:t>
            </a:r>
            <a:endParaRPr lang="vi-VN" sz="2400" kern="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9383" y="3300036"/>
            <a:ext cx="3519053" cy="3032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pPr algn="just"/>
            <a:r>
              <a:rPr lang="vi-VN" sz="2400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Em hãy viết đoạn văn (5-7 câu) với nhan đề: Gửi tác giả truyện Cô bé bán diêm.</a:t>
            </a:r>
            <a:endParaRPr lang="vi-VN" sz="2400" kern="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285019" y="3257145"/>
            <a:ext cx="3726873" cy="3032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 b="0" i="0" u="none" strike="noStrike" cap="none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 b="0" i="0" u="none" strike="noStrike" cap="non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pPr algn="just"/>
            <a:r>
              <a:rPr lang="vi-VN" sz="2400" kern="0" dirty="0" smtClean="0">
                <a:latin typeface="Cambria" panose="02040503050406030204" pitchFamily="18" charset="0"/>
                <a:ea typeface="Cambria" panose="02040503050406030204" pitchFamily="18" charset="0"/>
              </a:rPr>
              <a:t>Trong cuộc sống vẫn còn nhiều số phận và hoàn cảnh bất hạnh, em hãy viết đoạn văn (5-7 câu) thể hiện suy nghĩ của em về vấn đề này.</a:t>
            </a:r>
            <a:endParaRPr lang="vi-VN" sz="2400" kern="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Letter premium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6" y="2357930"/>
            <a:ext cx="928253" cy="92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Write letter fre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482" y="2438600"/>
            <a:ext cx="916853" cy="91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rite premium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306" y="2333068"/>
            <a:ext cx="1022385" cy="102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27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815" y="3636956"/>
            <a:ext cx="1286247" cy="19191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468" y="3085497"/>
            <a:ext cx="1103433" cy="2214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884742" y="4745839"/>
            <a:ext cx="1262742" cy="18840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930" y="2032727"/>
            <a:ext cx="1000507" cy="2008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3760288" y="2808508"/>
            <a:ext cx="1069503" cy="1971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" y="2657228"/>
            <a:ext cx="9326360" cy="4926270"/>
          </a:xfrm>
          <a:prstGeom prst="rect">
            <a:avLst/>
          </a:prstGeom>
        </p:spPr>
      </p:pic>
      <p:pic>
        <p:nvPicPr>
          <p:cNvPr id="11" name="bao bien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48214" y="819150"/>
            <a:ext cx="609600" cy="609600"/>
          </a:xfrm>
          <a:prstGeom prst="rect">
            <a:avLst/>
          </a:prstGeom>
        </p:spPr>
      </p:pic>
      <p:pic>
        <p:nvPicPr>
          <p:cNvPr id="12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154" y="500740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4187" y="481131"/>
            <a:ext cx="90460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 NGƯ DÂN</a:t>
            </a:r>
            <a:endParaRPr lang="en-US" sz="7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6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88" y="452437"/>
            <a:ext cx="10015312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80284" y="927169"/>
            <a:ext cx="841151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5 </a:t>
            </a:r>
            <a:r>
              <a:rPr lang="en-US" sz="5400" b="1" dirty="0" err="1" smtClean="0">
                <a:solidFill>
                  <a:schemeClr val="bg1"/>
                </a:solidFill>
              </a:rPr>
              <a:t>ngư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dân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đang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gặp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nguy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hiểm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giữa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cơn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bão</a:t>
            </a:r>
            <a:r>
              <a:rPr lang="en-US" sz="5400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en-US" sz="5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</a:rPr>
              <a:t>Hãy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giúp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Đội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cứu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hộ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cứu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các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ngư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dân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bằng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cách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trả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lời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đúng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các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câu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hỏi</a:t>
            </a:r>
            <a:r>
              <a:rPr lang="en-US" sz="5400" b="1" dirty="0" smtClean="0">
                <a:solidFill>
                  <a:schemeClr val="bg1"/>
                </a:solidFill>
              </a:rPr>
              <a:t>.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74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59">
            <a:off x="6848045" y="1167993"/>
            <a:ext cx="7199169" cy="60334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90" y="3408356"/>
            <a:ext cx="1286247" cy="19191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43" y="2856897"/>
            <a:ext cx="1103433" cy="22147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6303">
            <a:off x="198817" y="4517239"/>
            <a:ext cx="1262742" cy="18840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005" y="1804127"/>
            <a:ext cx="1000507" cy="20081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12" flipH="1">
            <a:off x="2074363" y="2579908"/>
            <a:ext cx="1069503" cy="197123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8628"/>
            <a:ext cx="9326360" cy="4926270"/>
          </a:xfrm>
          <a:prstGeom prst="rect">
            <a:avLst/>
          </a:prstGeom>
        </p:spPr>
      </p:pic>
      <p:pic>
        <p:nvPicPr>
          <p:cNvPr id="32" name="Picture 3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04" y="5727227"/>
            <a:ext cx="994005" cy="994005"/>
          </a:xfrm>
          <a:prstGeom prst="rect">
            <a:avLst/>
          </a:prstGeom>
        </p:spPr>
      </p:pic>
      <p:pic>
        <p:nvPicPr>
          <p:cNvPr id="33" name="Picture 32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93" y="5494511"/>
            <a:ext cx="1179611" cy="1179611"/>
          </a:xfrm>
          <a:prstGeom prst="rect">
            <a:avLst/>
          </a:prstGeom>
        </p:spPr>
      </p:pic>
      <p:pic>
        <p:nvPicPr>
          <p:cNvPr id="34" name="Picture 33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01" y="5124287"/>
            <a:ext cx="1333625" cy="1333625"/>
          </a:xfrm>
          <a:prstGeom prst="rect">
            <a:avLst/>
          </a:prstGeom>
        </p:spPr>
      </p:pic>
      <p:pic>
        <p:nvPicPr>
          <p:cNvPr id="35" name="Picture 34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92200" y1="58000" x2="82000" y2="77600"/>
                        <a14:foregroundMark x1="92200" y1="61000" x2="85000" y2="75000"/>
                        <a14:foregroundMark x1="52000" y1="37000" x2="53000" y2="594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92" y="4757529"/>
            <a:ext cx="1478863" cy="1478863"/>
          </a:xfrm>
          <a:prstGeom prst="rect">
            <a:avLst/>
          </a:prstGeom>
        </p:spPr>
      </p:pic>
      <p:pic>
        <p:nvPicPr>
          <p:cNvPr id="36" name="Picture 35">
            <a:hlinkClick r:id="rId28" action="ppaction://hlinksldjump"/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95800" l="0" r="100000">
                        <a14:foregroundMark x1="48400" y1="89000" x2="72400" y2="83800"/>
                        <a14:foregroundMark x1="86400" y1="70800" x2="77600" y2="80600"/>
                        <a14:foregroundMark x1="92800" y1="58400" x2="87600" y2="70600"/>
                        <a14:foregroundMark x1="88200" y1="29000" x2="91600" y2="40000"/>
                        <a14:foregroundMark x1="39600" y1="10400" x2="22600" y2="19400"/>
                        <a14:foregroundMark x1="91600" y1="39800" x2="93200" y2="54800"/>
                        <a14:foregroundMark x1="58200" y1="34400" x2="45200" y2="36400"/>
                        <a14:foregroundMark x1="45400" y1="34200" x2="43600" y2="47000"/>
                        <a14:foregroundMark x1="47000" y1="46200" x2="55000" y2="45800"/>
                        <a14:foregroundMark x1="57400" y1="48400" x2="58200" y2="57800"/>
                        <a14:foregroundMark x1="56400" y1="60400" x2="50000" y2="62400"/>
                        <a14:foregroundMark x1="42400" y1="59000" x2="46800" y2="62000"/>
                      </a14:backgroundRemoval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1" y="4290549"/>
            <a:ext cx="1585270" cy="158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"/>
                            </p:stCondLst>
                            <p:childTnLst>
                              <p:par>
                                <p:cTn id="8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1.26706 0.05439 " pathEditMode="relative" rAng="0" ptsTypes="AA">
                                      <p:cBhvr>
                                        <p:cTn id="1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359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3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564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69732" y="959316"/>
            <a:ext cx="52646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Văn </a:t>
            </a:r>
            <a:r>
              <a:rPr lang="en-US" sz="4000" b="1" dirty="0" err="1" smtClean="0">
                <a:solidFill>
                  <a:srgbClr val="FFFF00"/>
                </a:solidFill>
              </a:rPr>
              <a:t>bản</a:t>
            </a:r>
            <a:r>
              <a:rPr lang="en-US" sz="4000" b="1" dirty="0" smtClean="0">
                <a:solidFill>
                  <a:srgbClr val="FFFF00"/>
                </a:solidFill>
              </a:rPr>
              <a:t> Cô </a:t>
            </a:r>
            <a:r>
              <a:rPr lang="en-US" sz="4000" b="1" dirty="0" err="1" smtClean="0">
                <a:solidFill>
                  <a:srgbClr val="FFFF00"/>
                </a:solidFill>
              </a:rPr>
              <a:t>bé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bán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diêm</a:t>
            </a:r>
            <a:r>
              <a:rPr lang="en-US" sz="4000" b="1" dirty="0" smtClean="0">
                <a:solidFill>
                  <a:srgbClr val="FFFF00"/>
                </a:solidFill>
              </a:rPr>
              <a:t> có PTBĐ </a:t>
            </a:r>
            <a:r>
              <a:rPr lang="en-US" sz="4000" b="1" dirty="0" err="1" smtClean="0">
                <a:solidFill>
                  <a:srgbClr val="FFFF00"/>
                </a:solidFill>
              </a:rPr>
              <a:t>chính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là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gì</a:t>
            </a:r>
            <a:r>
              <a:rPr lang="en-US" sz="4000" b="1" dirty="0" smtClean="0">
                <a:solidFill>
                  <a:srgbClr val="FFFF00"/>
                </a:solidFill>
              </a:rPr>
              <a:t>?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737" y="4914900"/>
            <a:ext cx="21884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FFFF"/>
                </a:solidFill>
              </a:rPr>
              <a:t>Tự</a:t>
            </a:r>
            <a:r>
              <a:rPr lang="en-US" sz="5400" b="1" dirty="0" smtClean="0">
                <a:solidFill>
                  <a:srgbClr val="FFFFFF"/>
                </a:solidFill>
              </a:rPr>
              <a:t> </a:t>
            </a:r>
            <a:r>
              <a:rPr lang="en-US" sz="5400" b="1" dirty="0" err="1" smtClean="0">
                <a:solidFill>
                  <a:srgbClr val="FFFFFF"/>
                </a:solidFill>
              </a:rPr>
              <a:t>sự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4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88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9934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6545" y="959316"/>
            <a:ext cx="55989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Văn </a:t>
            </a:r>
            <a:r>
              <a:rPr lang="en-US" sz="4000" b="1" dirty="0" err="1" smtClean="0">
                <a:solidFill>
                  <a:srgbClr val="FFFF00"/>
                </a:solidFill>
              </a:rPr>
              <a:t>bản</a:t>
            </a:r>
            <a:r>
              <a:rPr lang="en-US" sz="4000" b="1" dirty="0" smtClean="0">
                <a:solidFill>
                  <a:srgbClr val="FFFF00"/>
                </a:solidFill>
              </a:rPr>
              <a:t> Cô </a:t>
            </a:r>
            <a:r>
              <a:rPr lang="en-US" sz="4000" b="1" dirty="0" err="1" smtClean="0">
                <a:solidFill>
                  <a:srgbClr val="FFFF00"/>
                </a:solidFill>
              </a:rPr>
              <a:t>bé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bán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diêm</a:t>
            </a:r>
            <a:r>
              <a:rPr lang="en-US" sz="4000" b="1" dirty="0" smtClean="0">
                <a:solidFill>
                  <a:srgbClr val="FFFF00"/>
                </a:solidFill>
              </a:rPr>
              <a:t> được </a:t>
            </a:r>
            <a:r>
              <a:rPr lang="en-US" sz="4000" b="1" dirty="0" err="1" smtClean="0">
                <a:solidFill>
                  <a:srgbClr val="FFFF00"/>
                </a:solidFill>
              </a:rPr>
              <a:t>kể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theo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ngôi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thứ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mấy</a:t>
            </a:r>
            <a:r>
              <a:rPr lang="en-US" sz="4000" b="1" dirty="0" smtClean="0">
                <a:solidFill>
                  <a:srgbClr val="FFFF00"/>
                </a:solidFill>
              </a:rPr>
              <a:t>?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0139" y="4679373"/>
            <a:ext cx="36487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FFFF"/>
                </a:solidFill>
              </a:rPr>
              <a:t>Ngôi</a:t>
            </a:r>
            <a:r>
              <a:rPr lang="en-US" sz="5400" b="1" dirty="0" smtClean="0">
                <a:solidFill>
                  <a:srgbClr val="FFFFFF"/>
                </a:solidFill>
              </a:rPr>
              <a:t> </a:t>
            </a:r>
            <a:r>
              <a:rPr lang="en-US" sz="5400" b="1" dirty="0" err="1" smtClean="0">
                <a:solidFill>
                  <a:srgbClr val="FFFFFF"/>
                </a:solidFill>
              </a:rPr>
              <a:t>thứ</a:t>
            </a:r>
            <a:r>
              <a:rPr lang="en-US" sz="5400" b="1" dirty="0" smtClean="0">
                <a:solidFill>
                  <a:srgbClr val="FFFFFF"/>
                </a:solidFill>
              </a:rPr>
              <a:t> 3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0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3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21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7832" y="693154"/>
            <a:ext cx="50464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Thời </a:t>
            </a:r>
            <a:r>
              <a:rPr lang="en-US" sz="4000" b="1" dirty="0" err="1" smtClean="0">
                <a:solidFill>
                  <a:srgbClr val="FFFF00"/>
                </a:solidFill>
              </a:rPr>
              <a:t>điểm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em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bé</a:t>
            </a:r>
            <a:r>
              <a:rPr lang="en-US" sz="4000" b="1" dirty="0" smtClean="0">
                <a:solidFill>
                  <a:srgbClr val="FFFF00"/>
                </a:solidFill>
              </a:rPr>
              <a:t> phải </a:t>
            </a:r>
            <a:r>
              <a:rPr lang="en-US" sz="4000" b="1" dirty="0" err="1" smtClean="0">
                <a:solidFill>
                  <a:srgbClr val="FFFF00"/>
                </a:solidFill>
              </a:rPr>
              <a:t>đi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bán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diêm</a:t>
            </a:r>
            <a:r>
              <a:rPr lang="en-US" sz="4000" b="1" dirty="0" smtClean="0">
                <a:solidFill>
                  <a:srgbClr val="FFFF00"/>
                </a:solidFill>
              </a:rPr>
              <a:t> trong </a:t>
            </a:r>
            <a:r>
              <a:rPr lang="en-US" sz="4000" b="1" dirty="0" err="1" smtClean="0">
                <a:solidFill>
                  <a:srgbClr val="FFFF00"/>
                </a:solidFill>
              </a:rPr>
              <a:t>câu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chuyện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là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vào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lúc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nào</a:t>
            </a:r>
            <a:r>
              <a:rPr lang="en-US" sz="4000" b="1" dirty="0" smtClean="0">
                <a:solidFill>
                  <a:srgbClr val="FFFF00"/>
                </a:solidFill>
              </a:rPr>
              <a:t>?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4468" y="4796135"/>
            <a:ext cx="50337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FFFF"/>
                </a:solidFill>
              </a:rPr>
              <a:t>Đêm</a:t>
            </a:r>
            <a:r>
              <a:rPr lang="en-US" sz="5400" b="1" dirty="0" smtClean="0">
                <a:solidFill>
                  <a:srgbClr val="FFFFFF"/>
                </a:solidFill>
              </a:rPr>
              <a:t> </a:t>
            </a:r>
            <a:r>
              <a:rPr lang="en-US" sz="5400" b="1" dirty="0" err="1" smtClean="0">
                <a:solidFill>
                  <a:srgbClr val="FFFFFF"/>
                </a:solidFill>
              </a:rPr>
              <a:t>giao</a:t>
            </a:r>
            <a:r>
              <a:rPr lang="en-US" sz="5400" b="1" dirty="0" smtClean="0">
                <a:solidFill>
                  <a:srgbClr val="FFFFFF"/>
                </a:solidFill>
              </a:rPr>
              <a:t> </a:t>
            </a:r>
            <a:r>
              <a:rPr lang="en-US" sz="5400" b="1" dirty="0" err="1" smtClean="0">
                <a:solidFill>
                  <a:srgbClr val="FFFFFF"/>
                </a:solidFill>
              </a:rPr>
              <a:t>thừa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3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8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7554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4700" y="693154"/>
            <a:ext cx="5342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</a:rPr>
              <a:t>Em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bé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đã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quẹt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diêm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mấy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lần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trước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khi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quẹt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tất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cả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các</a:t>
            </a:r>
            <a:r>
              <a:rPr lang="en-US" sz="4000" b="1" dirty="0" smtClean="0">
                <a:solidFill>
                  <a:srgbClr val="FFFF00"/>
                </a:solidFill>
              </a:rPr>
              <a:t> que </a:t>
            </a:r>
            <a:r>
              <a:rPr lang="en-US" sz="4000" b="1" dirty="0" err="1" smtClean="0">
                <a:solidFill>
                  <a:srgbClr val="FFFF00"/>
                </a:solidFill>
              </a:rPr>
              <a:t>còn</a:t>
            </a:r>
            <a:r>
              <a:rPr lang="en-US" sz="4000" b="1" dirty="0" smtClean="0">
                <a:solidFill>
                  <a:srgbClr val="FFFF00"/>
                </a:solidFill>
              </a:rPr>
              <a:t> lại?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5787" y="4914900"/>
            <a:ext cx="1762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FFFF"/>
                </a:solidFill>
              </a:rPr>
              <a:t>4 </a:t>
            </a:r>
            <a:r>
              <a:rPr lang="en-US" sz="5400" b="1" dirty="0" err="1" smtClean="0">
                <a:solidFill>
                  <a:srgbClr val="FFFFFF"/>
                </a:solidFill>
              </a:rPr>
              <a:t>lần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8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817" y1="1163" x2="327" y2="2558"/>
                        <a14:backgroundMark x1="99183" y1="1628" x2="99837" y2="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938" y="200025"/>
            <a:ext cx="8453211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464" y1="11860" x2="10294" y2="21395"/>
                        <a14:foregroundMark x1="2124" y1="16512" x2="4085" y2="73488"/>
                        <a14:foregroundMark x1="2288" y1="86977" x2="3758" y2="97209"/>
                        <a14:foregroundMark x1="98203" y1="6279" x2="39869" y2="4419"/>
                        <a14:foregroundMark x1="51797" y1="3721" x2="96732" y2="1628"/>
                        <a14:foregroundMark x1="5556" y1="72093" x2="3105" y2="77674"/>
                        <a14:foregroundMark x1="98203" y1="45116" x2="96732" y2="93023"/>
                        <a14:foregroundMark x1="96895" y1="95581" x2="93464" y2="98372"/>
                        <a14:foregroundMark x1="32516" y1="96279" x2="68301" y2="96977"/>
                        <a14:foregroundMark x1="67484" y1="96977" x2="93627" y2="97907"/>
                        <a14:foregroundMark x1="34150" y1="95814" x2="5065" y2="97907"/>
                        <a14:foregroundMark x1="8497" y1="1163" x2="36438" y2="3023"/>
                        <a14:foregroundMark x1="490" y1="6977" x2="1471" y2="22326"/>
                        <a14:foregroundMark x1="1797" y1="1395" x2="1471" y2="4186"/>
                        <a14:foregroundMark x1="97386" y1="25581" x2="99183" y2="44186"/>
                        <a14:foregroundMark x1="97549" y1="79535" x2="98693" y2="91395"/>
                        <a14:foregroundMark x1="96569" y1="930" x2="86111" y2="1860"/>
                        <a14:backgroundMark x1="490" y1="2791" x2="0" y2="1628"/>
                        <a14:backgroundMark x1="99020" y1="2326" x2="99510" y2="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18390" y="3803433"/>
            <a:ext cx="6398306" cy="290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00" b="95200" l="0" r="95000">
                        <a14:foregroundMark x1="12000" y1="66000" x2="19200" y2="78400"/>
                        <a14:foregroundMark x1="21800" y1="81200" x2="30400" y2="86600"/>
                        <a14:foregroundMark x1="44000" y1="88400" x2="65800" y2="86800"/>
                        <a14:foregroundMark x1="83000" y1="75200" x2="65400" y2="86200"/>
                        <a14:foregroundMark x1="89800" y1="65600" x2="82200" y2="76000"/>
                        <a14:foregroundMark x1="92400" y1="54000" x2="90400" y2="64200"/>
                        <a14:foregroundMark x1="82000" y1="19800" x2="90800" y2="38800"/>
                        <a14:foregroundMark x1="60600" y1="10000" x2="29200" y2="14200"/>
                        <a14:foregroundMark x1="87400" y1="26400" x2="92600" y2="51200"/>
                        <a14:foregroundMark x1="91800" y1="40600" x2="92600" y2="51600"/>
                      </a14:backgroundRemoval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900" y="4914900"/>
            <a:ext cx="1943100" cy="1943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03083" y="959316"/>
            <a:ext cx="46122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</a:rPr>
              <a:t>Tác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giả</a:t>
            </a:r>
            <a:r>
              <a:rPr lang="en-US" sz="4000" b="1" dirty="0" smtClean="0">
                <a:solidFill>
                  <a:srgbClr val="FFFF00"/>
                </a:solidFill>
              </a:rPr>
              <a:t> văn </a:t>
            </a:r>
            <a:r>
              <a:rPr lang="en-US" sz="4000" b="1" dirty="0" err="1" smtClean="0">
                <a:solidFill>
                  <a:srgbClr val="FFFF00"/>
                </a:solidFill>
              </a:rPr>
              <a:t>bản</a:t>
            </a:r>
            <a:r>
              <a:rPr lang="en-US" sz="4000" b="1" dirty="0" smtClean="0">
                <a:solidFill>
                  <a:srgbClr val="FFFF00"/>
                </a:solidFill>
              </a:rPr>
              <a:t> Cô </a:t>
            </a:r>
            <a:r>
              <a:rPr lang="en-US" sz="4000" b="1" dirty="0" err="1" smtClean="0">
                <a:solidFill>
                  <a:srgbClr val="FFFF00"/>
                </a:solidFill>
              </a:rPr>
              <a:t>bé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bán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diêm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là</a:t>
            </a:r>
            <a:r>
              <a:rPr lang="en-US" sz="4000" b="1" dirty="0" smtClean="0">
                <a:solidFill>
                  <a:srgbClr val="FFFF00"/>
                </a:solidFill>
              </a:rPr>
              <a:t> người nước </a:t>
            </a:r>
            <a:r>
              <a:rPr lang="en-US" sz="4000" b="1" dirty="0" err="1" smtClean="0">
                <a:solidFill>
                  <a:srgbClr val="FFFF00"/>
                </a:solidFill>
              </a:rPr>
              <a:t>nào</a:t>
            </a:r>
            <a:r>
              <a:rPr lang="en-US" sz="4000" b="1" dirty="0" smtClean="0">
                <a:solidFill>
                  <a:srgbClr val="FFFF00"/>
                </a:solidFill>
              </a:rPr>
              <a:t>?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90147" y="4796135"/>
            <a:ext cx="34547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FFFF"/>
                </a:solidFill>
              </a:rPr>
              <a:t>Đan</a:t>
            </a:r>
            <a:r>
              <a:rPr lang="en-US" sz="5400" b="1" dirty="0" smtClean="0">
                <a:solidFill>
                  <a:srgbClr val="FFFFFF"/>
                </a:solidFill>
              </a:rPr>
              <a:t> </a:t>
            </a:r>
            <a:r>
              <a:rPr lang="en-US" sz="5400" b="1" dirty="0" err="1" smtClean="0">
                <a:solidFill>
                  <a:srgbClr val="FFFFFF"/>
                </a:solidFill>
              </a:rPr>
              <a:t>Mạch</a:t>
            </a:r>
            <a:endParaRPr lang="en-US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17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116516" y="0"/>
            <a:ext cx="7884483" cy="856400"/>
          </a:xfrm>
        </p:spPr>
        <p:txBody>
          <a:bodyPr/>
          <a:lstStyle/>
          <a:p>
            <a:r>
              <a:rPr lang="vi-VN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Một số truyện cổ tích</a:t>
            </a:r>
            <a:endParaRPr lang="vi-VN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Sách - Truyện cổ tích thế giới hay nhất - Cô bé quàng khăn đỏ - Đinh Tị |  Shopee Việt Na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13659" r="6188" b="2612"/>
          <a:stretch/>
        </p:blipFill>
        <p:spPr bwMode="auto">
          <a:xfrm>
            <a:off x="436595" y="1510145"/>
            <a:ext cx="3920836" cy="379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ruyện Cổ Tích Thế Giới Hay Nhất - Nàng Bạch Tuyết Và Bảy Chú Lùn (Tái Bản)  | Nhà sách Fahasa | Tik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13756" r="7373" b="2030"/>
          <a:stretch/>
        </p:blipFill>
        <p:spPr bwMode="auto">
          <a:xfrm>
            <a:off x="7634001" y="3408219"/>
            <a:ext cx="3394364" cy="344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ruyện cổ tích thế giới hay nhất - Nàng công chúa ngủ trong rừng –  DINHTIBOOK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4" r="1361"/>
          <a:stretch/>
        </p:blipFill>
        <p:spPr bwMode="auto">
          <a:xfrm>
            <a:off x="7634001" y="0"/>
            <a:ext cx="3534980" cy="339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ruyện Cổ Tích Thế Giới - Nàng Tiên Cá | Tik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377" y="1339042"/>
            <a:ext cx="3066586" cy="45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44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4" y="2271050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0" name="Google Shape;590;p24"/>
          <p:cNvSpPr txBox="1">
            <a:spLocks noGrp="1"/>
          </p:cNvSpPr>
          <p:nvPr>
            <p:ph type="ctrTitle"/>
          </p:nvPr>
        </p:nvSpPr>
        <p:spPr>
          <a:xfrm>
            <a:off x="512428" y="471054"/>
            <a:ext cx="10376994" cy="273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CÔ BÉ BÁN DIÊM</a:t>
            </a:r>
            <a:endParaRPr sz="1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88968" y="2870304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Anderxen</a:t>
            </a:r>
            <a:endParaRPr lang="vi-VN" sz="4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36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"/>
          <p:cNvSpPr txBox="1">
            <a:spLocks noGrp="1"/>
          </p:cNvSpPr>
          <p:nvPr>
            <p:ph type="title"/>
          </p:nvPr>
        </p:nvSpPr>
        <p:spPr>
          <a:xfrm>
            <a:off x="6082145" y="1609984"/>
            <a:ext cx="5721926" cy="361756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vi-VN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I. </a:t>
            </a:r>
            <a:r>
              <a:rPr lang="vi-VN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ĐỌC </a:t>
            </a:r>
            <a:br>
              <a:rPr lang="vi-VN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</a:br>
            <a:r>
              <a:rPr lang="vi-VN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VĂN BẢN</a:t>
            </a:r>
            <a:endParaRPr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ans Christian Andersen - Người kể chuyện cổ tích - Thái Hà Book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325" b="92466" l="0" r="99345">
                        <a14:foregroundMark x1="70422" y1="51891" x2="82876" y2="51649"/>
                        <a14:foregroundMark x1="74642" y1="69228" x2="70627" y2="90197"/>
                        <a14:foregroundMark x1="61737" y1="82542" x2="39697" y2="91074"/>
                        <a14:foregroundMark x1="39697" y1="43722" x2="49734" y2="50257"/>
                        <a14:foregroundMark x1="97788" y1="73253" x2="76403" y2="86566"/>
                        <a14:foregroundMark x1="93322" y1="77882" x2="82425" y2="90560"/>
                        <a14:foregroundMark x1="95780" y1="79032" x2="97788" y2="91437"/>
                        <a14:foregroundMark x1="31258" y1="87685" x2="17698" y2="91316"/>
                        <a14:foregroundMark x1="27448" y1="84871" x2="45063" y2="88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025" r="445" b="7545"/>
          <a:stretch/>
        </p:blipFill>
        <p:spPr bwMode="auto">
          <a:xfrm>
            <a:off x="-318656" y="335364"/>
            <a:ext cx="6927273" cy="652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347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185;p20"/>
          <p:cNvGrpSpPr/>
          <p:nvPr/>
        </p:nvGrpSpPr>
        <p:grpSpPr>
          <a:xfrm>
            <a:off x="10785" y="1465308"/>
            <a:ext cx="2059529" cy="5352369"/>
            <a:chOff x="547984" y="1351391"/>
            <a:chExt cx="1894372" cy="3084600"/>
          </a:xfrm>
        </p:grpSpPr>
        <p:sp>
          <p:nvSpPr>
            <p:cNvPr id="34" name="Google Shape;186;p20"/>
            <p:cNvSpPr/>
            <p:nvPr/>
          </p:nvSpPr>
          <p:spPr>
            <a:xfrm>
              <a:off x="547984" y="1351391"/>
              <a:ext cx="1846800" cy="30846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5" name="Google Shape;187;p20"/>
            <p:cNvSpPr/>
            <p:nvPr/>
          </p:nvSpPr>
          <p:spPr>
            <a:xfrm>
              <a:off x="595556" y="1682060"/>
              <a:ext cx="1846800" cy="645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vi-VN" sz="2400" b="1" dirty="0" smtClean="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ira Sans Extra Condensed Medium"/>
                  <a:sym typeface="Fira Sans Extra Condensed Medium"/>
                </a:rPr>
                <a:t>Quê hương</a:t>
              </a:r>
              <a:endParaRPr sz="2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6" name="Google Shape;188;p20"/>
            <p:cNvSpPr txBox="1"/>
            <p:nvPr/>
          </p:nvSpPr>
          <p:spPr>
            <a:xfrm>
              <a:off x="670575" y="2563912"/>
              <a:ext cx="16821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2400" b="1" dirty="0" smtClean="0">
                  <a:solidFill>
                    <a:schemeClr val="dk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Roboto"/>
                  <a:sym typeface="Roboto"/>
                </a:rPr>
                <a:t>Đan Mạch</a:t>
              </a:r>
              <a:endParaRPr sz="2400" b="1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endParaRPr>
            </a:p>
          </p:txBody>
        </p:sp>
      </p:grp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72094" y="125294"/>
            <a:ext cx="9730888" cy="986307"/>
          </a:xfrm>
        </p:spPr>
        <p:txBody>
          <a:bodyPr/>
          <a:lstStyle/>
          <a:p>
            <a:r>
              <a:rPr lang="vi-VN" sz="3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1. Anderxen </a:t>
            </a:r>
            <a:r>
              <a:rPr lang="vi-VN" sz="3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(1805-1875)</a:t>
            </a:r>
          </a:p>
        </p:txBody>
      </p:sp>
      <p:grpSp>
        <p:nvGrpSpPr>
          <p:cNvPr id="42" name="Google Shape;199;p20"/>
          <p:cNvGrpSpPr/>
          <p:nvPr/>
        </p:nvGrpSpPr>
        <p:grpSpPr>
          <a:xfrm>
            <a:off x="2045099" y="1350407"/>
            <a:ext cx="2786241" cy="5464150"/>
            <a:chOff x="4662688" y="1286625"/>
            <a:chExt cx="1899244" cy="3084600"/>
          </a:xfrm>
        </p:grpSpPr>
        <p:sp>
          <p:nvSpPr>
            <p:cNvPr id="43" name="Google Shape;200;p20"/>
            <p:cNvSpPr/>
            <p:nvPr/>
          </p:nvSpPr>
          <p:spPr>
            <a:xfrm>
              <a:off x="4662688" y="1286625"/>
              <a:ext cx="1899244" cy="30846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4" name="Google Shape;201;p20"/>
            <p:cNvSpPr/>
            <p:nvPr/>
          </p:nvSpPr>
          <p:spPr>
            <a:xfrm>
              <a:off x="4698503" y="1662192"/>
              <a:ext cx="1838630" cy="645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vi-VN" sz="2400" b="1" dirty="0" smtClean="0">
                  <a:solidFill>
                    <a:schemeClr val="lt1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Fira Sans Extra Condensed Medium"/>
                </a:rPr>
                <a:t>Cuộc đời và sự nghiệp</a:t>
              </a:r>
              <a:endParaRPr sz="2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Google Shape;202;p20"/>
            <p:cNvSpPr txBox="1"/>
            <p:nvPr/>
          </p:nvSpPr>
          <p:spPr>
            <a:xfrm>
              <a:off x="4662688" y="2399546"/>
              <a:ext cx="1841909" cy="1936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342900" lvl="0" indent="-342900" rtl="0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vi-VN" sz="2200" dirty="0" smtClean="0">
                  <a:solidFill>
                    <a:schemeClr val="dk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Roboto"/>
                  <a:sym typeface="Roboto"/>
                </a:rPr>
                <a:t>Là nhà văn nổi tiếng với những câu chuyện viết cho thiếu nhi.</a:t>
              </a:r>
            </a:p>
            <a:p>
              <a:pPr marL="342900" lvl="0" indent="-342900" rtl="0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vi-VN" sz="2200" dirty="0" smtClean="0">
                  <a:solidFill>
                    <a:schemeClr val="dk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Roboto"/>
                  <a:sym typeface="Roboto"/>
                </a:rPr>
                <a:t>Nhiều chuyện được biên soạn từ cổ tích, nhiều chuyện do chính ông sáng tác.</a:t>
              </a:r>
              <a:endParaRPr sz="22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endParaRPr>
            </a:p>
          </p:txBody>
        </p:sp>
      </p:grpSp>
      <p:grpSp>
        <p:nvGrpSpPr>
          <p:cNvPr id="49" name="Google Shape;206;p20"/>
          <p:cNvGrpSpPr/>
          <p:nvPr/>
        </p:nvGrpSpPr>
        <p:grpSpPr>
          <a:xfrm>
            <a:off x="4735591" y="1350407"/>
            <a:ext cx="3410882" cy="5523330"/>
            <a:chOff x="6816932" y="1286625"/>
            <a:chExt cx="1873967" cy="3084600"/>
          </a:xfrm>
        </p:grpSpPr>
        <p:sp>
          <p:nvSpPr>
            <p:cNvPr id="50" name="Google Shape;207;p20"/>
            <p:cNvSpPr/>
            <p:nvPr/>
          </p:nvSpPr>
          <p:spPr>
            <a:xfrm>
              <a:off x="6844099" y="1286625"/>
              <a:ext cx="1846800" cy="30846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1" name="Google Shape;208;p20"/>
            <p:cNvSpPr/>
            <p:nvPr/>
          </p:nvSpPr>
          <p:spPr>
            <a:xfrm>
              <a:off x="6816932" y="1653237"/>
              <a:ext cx="1846800" cy="6453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vi-VN" sz="2400" b="1" dirty="0" smtClean="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ira Sans Extra Condensed Medium"/>
                  <a:sym typeface="Fira Sans Extra Condensed Medium"/>
                </a:rPr>
                <a:t>Phong cách sáng tác</a:t>
              </a:r>
              <a:endParaRPr sz="24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2" name="Google Shape;209;p20"/>
            <p:cNvSpPr txBox="1"/>
            <p:nvPr/>
          </p:nvSpPr>
          <p:spPr>
            <a:xfrm>
              <a:off x="6869538" y="2394323"/>
              <a:ext cx="1739010" cy="1818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342900" lvl="0" indent="-342900" rtl="0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vi-VN" sz="2200" dirty="0" smtClean="0">
                  <a:solidFill>
                    <a:schemeClr val="dk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Roboto"/>
                  <a:sym typeface="Roboto"/>
                </a:rPr>
                <a:t>Truyện của ông gần gũi, giản dị, đan xen giữa mộng tưởng và hiện thực.</a:t>
              </a:r>
            </a:p>
            <a:p>
              <a:pPr marL="342900" lvl="0" indent="-342900" rtl="0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vi-VN" sz="2200" dirty="0" smtClean="0">
                  <a:solidFill>
                    <a:schemeClr val="dk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Roboto"/>
                  <a:sym typeface="Roboto"/>
                </a:rPr>
                <a:t>Chứa đựng tình yêu thương con người, tố cáo những bất công của xã hội đương thời.</a:t>
              </a:r>
              <a:endParaRPr sz="2200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cs typeface="Roboto"/>
                <a:sym typeface="Roboto"/>
              </a:endParaRPr>
            </a:p>
          </p:txBody>
        </p:sp>
      </p:grpSp>
      <p:pic>
        <p:nvPicPr>
          <p:cNvPr id="2052" name="Picture 4" descr="Achievement free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08" y="1567387"/>
            <a:ext cx="733419" cy="73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Us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803" y="1488842"/>
            <a:ext cx="763860" cy="76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460" y="1488842"/>
            <a:ext cx="740767" cy="74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Giỏi Văn - Tác giả: Hans Christian Anders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3086" r="100000">
                        <a14:foregroundMark x1="49805" y1="6183" x2="63672" y2="12154"/>
                        <a14:foregroundMark x1="63086" y1="12367" x2="73242" y2="27292"/>
                        <a14:foregroundMark x1="72461" y1="28145" x2="72266" y2="40512"/>
                        <a14:foregroundMark x1="86719" y1="61620" x2="97461" y2="81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04" t="-1" b="-1780"/>
          <a:stretch/>
        </p:blipFill>
        <p:spPr bwMode="auto">
          <a:xfrm>
            <a:off x="7653198" y="1350407"/>
            <a:ext cx="4843602" cy="55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094" y="4141492"/>
            <a:ext cx="1435703" cy="108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9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67" y="215298"/>
            <a:ext cx="10290000" cy="670462"/>
          </a:xfrm>
        </p:spPr>
        <p:txBody>
          <a:bodyPr/>
          <a:lstStyle/>
          <a:p>
            <a:r>
              <a:rPr lang="vi-V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 số tác phẩm tiêu biểu của Anderxen</a:t>
            </a:r>
            <a:endParaRPr lang="vi-V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83" y="1965586"/>
            <a:ext cx="4764174" cy="3617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8" y="1418675"/>
            <a:ext cx="3441419" cy="47116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081" y="2068049"/>
            <a:ext cx="4039919" cy="325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4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86" y="96984"/>
            <a:ext cx="7915875" cy="763600"/>
          </a:xfrm>
        </p:spPr>
        <p:txBody>
          <a:bodyPr/>
          <a:lstStyle/>
          <a:p>
            <a:pPr algn="l"/>
            <a:r>
              <a:rPr lang="vi-VN" sz="3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2. Văn bản Cô bé bán diêm</a:t>
            </a:r>
            <a:endParaRPr lang="vi-VN" sz="3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Giải mã truyện cổ Andersen: Cô bé bán diêm. | My Alo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69274"/>
            <a:ext cx="4762500" cy="682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3186" y="994037"/>
            <a:ext cx="7396314" cy="5739272"/>
          </a:xfrm>
        </p:spPr>
        <p:txBody>
          <a:bodyPr/>
          <a:lstStyle/>
          <a:p>
            <a:pPr marL="139700" indent="0" algn="l">
              <a:lnSpc>
                <a:spcPct val="150000"/>
              </a:lnSpc>
            </a:pPr>
            <a:r>
              <a:rPr lang="vi-V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</a:t>
            </a:r>
            <a:r>
              <a:rPr lang="vi-V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Ngôi kể: </a:t>
            </a:r>
            <a:r>
              <a:rPr lang="vi-VN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Ngôi thứ ba (Người kể chuyện giấu mặt)</a:t>
            </a:r>
            <a:endParaRPr lang="vi-VN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39700" indent="0" algn="l">
              <a:lnSpc>
                <a:spcPct val="150000"/>
              </a:lnSpc>
            </a:pPr>
            <a:r>
              <a:rPr lang="vi-VN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Nhân vật </a:t>
            </a:r>
            <a:r>
              <a:rPr lang="vi-V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chính: </a:t>
            </a:r>
            <a:r>
              <a:rPr lang="vi-VN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</a:t>
            </a: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 bán diêm </a:t>
            </a:r>
          </a:p>
          <a:p>
            <a:pPr marL="139700" indent="0" algn="l">
              <a:lnSpc>
                <a:spcPct val="150000"/>
              </a:lnSpc>
            </a:pPr>
            <a:r>
              <a:rPr lang="vi-VN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 PTBĐ chính: </a:t>
            </a: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 sự.</a:t>
            </a:r>
          </a:p>
          <a:p>
            <a:pPr marL="139700" indent="0" algn="l">
              <a:lnSpc>
                <a:spcPct val="150000"/>
              </a:lnSpc>
            </a:pPr>
            <a:r>
              <a:rPr lang="vi-VN" sz="2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Bố cục</a:t>
            </a:r>
          </a:p>
          <a:p>
            <a:pPr marL="139700" indent="0" algn="l">
              <a:lnSpc>
                <a:spcPct val="150000"/>
              </a:lnSpc>
            </a:pP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Đoạn 1: (Từ đầu đến “</a:t>
            </a:r>
            <a:r>
              <a:rPr lang="vi-VN" sz="2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 tay em đã cứng đờ ra</a:t>
            </a: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”): Hình ảnh cô bé bán diêm trong đêm giao thừa giá rét</a:t>
            </a:r>
          </a:p>
          <a:p>
            <a:pPr marL="139700" indent="0" algn="l">
              <a:lnSpc>
                <a:spcPct val="150000"/>
              </a:lnSpc>
            </a:pP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Đoạn 2: (tiếp </a:t>
            </a:r>
            <a:r>
              <a:rPr lang="vi-VN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</a:t>
            </a: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 “</a:t>
            </a:r>
            <a:r>
              <a:rPr lang="vi-VN" sz="2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 đã về chầu Thượng Đế</a:t>
            </a: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”): Các lần quẹt diêm, mộng tưởng và hiện thực</a:t>
            </a:r>
          </a:p>
          <a:p>
            <a:pPr marL="139700" indent="0" algn="l">
              <a:lnSpc>
                <a:spcPct val="150000"/>
              </a:lnSpc>
            </a:pPr>
            <a:r>
              <a:rPr lang="vi-V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Đoạn 3: Còn lại: Cái chết thương tâm của cô bé bán </a:t>
            </a:r>
            <a:r>
              <a:rPr lang="vi-VN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diêm.</a:t>
            </a:r>
            <a:endParaRPr lang="vi-VN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82600" indent="-342900" algn="l">
              <a:lnSpc>
                <a:spcPct val="150000"/>
              </a:lnSpc>
              <a:buFontTx/>
              <a:buChar char="-"/>
            </a:pPr>
            <a:endParaRPr lang="vi-VN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64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44" y="69273"/>
            <a:ext cx="7915875" cy="763600"/>
          </a:xfrm>
        </p:spPr>
        <p:txBody>
          <a:bodyPr/>
          <a:lstStyle/>
          <a:p>
            <a:pPr algn="l"/>
            <a:r>
              <a:rPr lang="vi-VN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2. Văn bản Cô bé bán diêm</a:t>
            </a:r>
            <a:endParaRPr lang="vi-VN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715" y="874027"/>
            <a:ext cx="3792400" cy="677593"/>
          </a:xfrm>
        </p:spPr>
        <p:txBody>
          <a:bodyPr/>
          <a:lstStyle/>
          <a:p>
            <a:r>
              <a:rPr lang="vi-VN" sz="2800" b="1" u="sng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Tóm tắt văn bản</a:t>
            </a:r>
            <a:endParaRPr lang="vi-VN" sz="2800" b="1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100" name="Picture 4" descr="Soạn bài tóm tắt Cô bé bán diêm (An-đéc-xen) Ngữ văn 8 | Lafactoria We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95" t="20611" r="20444" b="8377"/>
          <a:stretch/>
        </p:blipFill>
        <p:spPr bwMode="auto">
          <a:xfrm>
            <a:off x="3913964" y="1325358"/>
            <a:ext cx="4311318" cy="589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749;p35"/>
          <p:cNvSpPr/>
          <p:nvPr/>
        </p:nvSpPr>
        <p:spPr>
          <a:xfrm>
            <a:off x="0" y="1592774"/>
            <a:ext cx="3104781" cy="2591701"/>
          </a:xfrm>
          <a:custGeom>
            <a:avLst/>
            <a:gdLst/>
            <a:ahLst/>
            <a:cxnLst/>
            <a:rect l="l" t="t" r="r" b="b"/>
            <a:pathLst>
              <a:path w="35291" h="30548" extrusionOk="0">
                <a:moveTo>
                  <a:pt x="8816" y="0"/>
                </a:moveTo>
                <a:lnTo>
                  <a:pt x="1" y="15259"/>
                </a:lnTo>
                <a:lnTo>
                  <a:pt x="8816" y="30548"/>
                </a:lnTo>
                <a:lnTo>
                  <a:pt x="26476" y="30548"/>
                </a:lnTo>
                <a:lnTo>
                  <a:pt x="35290" y="15259"/>
                </a:lnTo>
                <a:lnTo>
                  <a:pt x="26476" y="0"/>
                </a:lnTo>
                <a:close/>
              </a:path>
            </a:pathLst>
          </a:custGeom>
          <a:solidFill>
            <a:schemeClr val="accent5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Google Shape;749;p35"/>
          <p:cNvSpPr/>
          <p:nvPr/>
        </p:nvSpPr>
        <p:spPr>
          <a:xfrm>
            <a:off x="1937478" y="3498390"/>
            <a:ext cx="3104781" cy="2591701"/>
          </a:xfrm>
          <a:custGeom>
            <a:avLst/>
            <a:gdLst/>
            <a:ahLst/>
            <a:cxnLst/>
            <a:rect l="l" t="t" r="r" b="b"/>
            <a:pathLst>
              <a:path w="35291" h="30548" extrusionOk="0">
                <a:moveTo>
                  <a:pt x="8816" y="0"/>
                </a:moveTo>
                <a:lnTo>
                  <a:pt x="1" y="15259"/>
                </a:lnTo>
                <a:lnTo>
                  <a:pt x="8816" y="30548"/>
                </a:lnTo>
                <a:lnTo>
                  <a:pt x="26476" y="30548"/>
                </a:lnTo>
                <a:lnTo>
                  <a:pt x="35290" y="15259"/>
                </a:lnTo>
                <a:lnTo>
                  <a:pt x="26476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Google Shape;749;p35"/>
          <p:cNvSpPr/>
          <p:nvPr/>
        </p:nvSpPr>
        <p:spPr>
          <a:xfrm>
            <a:off x="6640012" y="470748"/>
            <a:ext cx="3104781" cy="2591701"/>
          </a:xfrm>
          <a:custGeom>
            <a:avLst/>
            <a:gdLst/>
            <a:ahLst/>
            <a:cxnLst/>
            <a:rect l="l" t="t" r="r" b="b"/>
            <a:pathLst>
              <a:path w="35291" h="30548" extrusionOk="0">
                <a:moveTo>
                  <a:pt x="8816" y="0"/>
                </a:moveTo>
                <a:lnTo>
                  <a:pt x="1" y="15259"/>
                </a:lnTo>
                <a:lnTo>
                  <a:pt x="8816" y="30548"/>
                </a:lnTo>
                <a:lnTo>
                  <a:pt x="26476" y="30548"/>
                </a:lnTo>
                <a:lnTo>
                  <a:pt x="35290" y="15259"/>
                </a:lnTo>
                <a:lnTo>
                  <a:pt x="26476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Google Shape;749;p35"/>
          <p:cNvSpPr/>
          <p:nvPr/>
        </p:nvSpPr>
        <p:spPr>
          <a:xfrm>
            <a:off x="6672891" y="3193817"/>
            <a:ext cx="3104781" cy="2591701"/>
          </a:xfrm>
          <a:custGeom>
            <a:avLst/>
            <a:gdLst/>
            <a:ahLst/>
            <a:cxnLst/>
            <a:rect l="l" t="t" r="r" b="b"/>
            <a:pathLst>
              <a:path w="35291" h="30548" extrusionOk="0">
                <a:moveTo>
                  <a:pt x="8816" y="0"/>
                </a:moveTo>
                <a:lnTo>
                  <a:pt x="1" y="15259"/>
                </a:lnTo>
                <a:lnTo>
                  <a:pt x="8816" y="30548"/>
                </a:lnTo>
                <a:lnTo>
                  <a:pt x="26476" y="30548"/>
                </a:lnTo>
                <a:lnTo>
                  <a:pt x="35290" y="15259"/>
                </a:lnTo>
                <a:lnTo>
                  <a:pt x="26476" y="0"/>
                </a:lnTo>
                <a:close/>
              </a:path>
            </a:pathLst>
          </a:custGeom>
          <a:solidFill>
            <a:schemeClr val="accent5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Google Shape;749;p35"/>
          <p:cNvSpPr/>
          <p:nvPr/>
        </p:nvSpPr>
        <p:spPr>
          <a:xfrm>
            <a:off x="9087219" y="1817882"/>
            <a:ext cx="3104781" cy="2591701"/>
          </a:xfrm>
          <a:custGeom>
            <a:avLst/>
            <a:gdLst/>
            <a:ahLst/>
            <a:cxnLst/>
            <a:rect l="l" t="t" r="r" b="b"/>
            <a:pathLst>
              <a:path w="35291" h="30548" extrusionOk="0">
                <a:moveTo>
                  <a:pt x="8816" y="0"/>
                </a:moveTo>
                <a:lnTo>
                  <a:pt x="1" y="15259"/>
                </a:lnTo>
                <a:lnTo>
                  <a:pt x="8816" y="30548"/>
                </a:lnTo>
                <a:lnTo>
                  <a:pt x="26476" y="30548"/>
                </a:lnTo>
                <a:lnTo>
                  <a:pt x="35290" y="15259"/>
                </a:lnTo>
                <a:lnTo>
                  <a:pt x="2647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 smtClean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056" y="1869565"/>
            <a:ext cx="2161481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Trong đêm giao thừa, tuyết rơi dày đặc, em bé phải đi bám diêm, không 1 ai chú ý đến em.</a:t>
            </a:r>
          </a:p>
          <a:p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28570" y="3845029"/>
            <a:ext cx="21614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Em không dám về nhà vì sợ bị bố đánh. Em ngồi nép vào 1 góc tường để tránh gió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tuyết</a:t>
            </a:r>
            <a:endParaRPr lang="vi-VN" sz="21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36843" y="2218089"/>
            <a:ext cx="23524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Sáng hôm sau, người ta thấy 1 cô bé chết bên vệ đường bên cạnh những bao diêm đã quẹt hết.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8219" y="3474004"/>
            <a:ext cx="21614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Que diêm thứ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4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là hình ảnh bà nội hiền từ. Em vội quẹt tất cả diêm để níu kéo bà ở lại.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24389" y="775969"/>
            <a:ext cx="224780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Em quyết định quẹt </a:t>
            </a:r>
            <a:r>
              <a:rPr lang="vi-VN" sz="2100" dirty="0" smtClean="0">
                <a:latin typeface="Cambria" panose="02040503050406030204" pitchFamily="18" charset="0"/>
                <a:ea typeface="Cambria" panose="02040503050406030204" pitchFamily="18" charset="0"/>
              </a:rPr>
              <a:t>diêm </a:t>
            </a:r>
            <a:r>
              <a:rPr lang="vi-VN" sz="2100" dirty="0">
                <a:latin typeface="Cambria" panose="02040503050406030204" pitchFamily="18" charset="0"/>
                <a:ea typeface="Cambria" panose="02040503050406030204" pitchFamily="18" charset="0"/>
              </a:rPr>
              <a:t>để sưởi ấm. Mỗi que diêm lại đem lại những ảo ảnh khác nhau.</a:t>
            </a:r>
          </a:p>
        </p:txBody>
      </p:sp>
    </p:spTree>
    <p:extLst>
      <p:ext uri="{BB962C8B-B14F-4D97-AF65-F5344CB8AC3E}">
        <p14:creationId xmlns:p14="http://schemas.microsoft.com/office/powerpoint/2010/main" val="348427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 animBg="1"/>
      <p:bldP spid="10" grpId="0" animBg="1"/>
      <p:bldP spid="11" grpId="0" animBg="1"/>
      <p:bldP spid="12" grpId="0" animBg="1"/>
      <p:bldP spid="13" grpId="0" animBg="1"/>
      <p:bldP spid="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1429</Words>
  <Application>Microsoft Office PowerPoint</Application>
  <PresentationFormat>Widescreen</PresentationFormat>
  <Paragraphs>122</Paragraphs>
  <Slides>28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Bangers</vt:lpstr>
      <vt:lpstr>Barlow</vt:lpstr>
      <vt:lpstr>Barlow Medium</vt:lpstr>
      <vt:lpstr>Calibri</vt:lpstr>
      <vt:lpstr>Cambria</vt:lpstr>
      <vt:lpstr>Fira Sans Condensed Medium</vt:lpstr>
      <vt:lpstr>Fira Sans Extra Condensed Medium</vt:lpstr>
      <vt:lpstr>Lato Light</vt:lpstr>
      <vt:lpstr>Roboto</vt:lpstr>
      <vt:lpstr>Sriracha</vt:lpstr>
      <vt:lpstr>Wingdings</vt:lpstr>
      <vt:lpstr>Who's Who Game by Slidesgo</vt:lpstr>
      <vt:lpstr>Khởi động Ai nhớ nhiều hơn?</vt:lpstr>
      <vt:lpstr>Một số truyện cổ tích</vt:lpstr>
      <vt:lpstr>Một số truyện cổ tích</vt:lpstr>
      <vt:lpstr>CÔ BÉ BÁN DIÊM</vt:lpstr>
      <vt:lpstr>I. ĐỌC  VĂN BẢN</vt:lpstr>
      <vt:lpstr>1. Anderxen (1805-1875)</vt:lpstr>
      <vt:lpstr>1 số tác phẩm tiêu biểu của Anderxen</vt:lpstr>
      <vt:lpstr>2. Văn bản Cô bé bán diêm</vt:lpstr>
      <vt:lpstr>2. Văn bản Cô bé bán diêm</vt:lpstr>
      <vt:lpstr>II. KHÁM PHÁ VĂN BẢN</vt:lpstr>
      <vt:lpstr>- Gia cảnh Mẹ và bà nội đã mất. Người bố nghiện rượu thường xuyên mắng chửi. Nhà nghèo.  Sống chui rúc trên 1 gác xép lạnh lẽo.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VIẾT KẾT NỐI VỚI ĐỌC</vt:lpstr>
      <vt:lpstr>EM HÃY LỰA CHỌN 1 NHIỆM VỤ VIẾT KẾT NỐI VÀ HOÀN THÀNH VÀO VỞ BÀI TẬP CỦA MÌNH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 BÉ BÁN DIÊM</dc:title>
  <dc:creator>Dương Thị Tố Uyên (VSC-KGD-MB)</dc:creator>
  <cp:lastModifiedBy>Dương Thị Tố Uyên (VSC-KGD-MB)</cp:lastModifiedBy>
  <cp:revision>56</cp:revision>
  <dcterms:created xsi:type="dcterms:W3CDTF">2020-10-25T23:18:05Z</dcterms:created>
  <dcterms:modified xsi:type="dcterms:W3CDTF">2021-07-11T07:57:52Z</dcterms:modified>
</cp:coreProperties>
</file>