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56" r:id="rId3"/>
    <p:sldId id="278" r:id="rId4"/>
    <p:sldId id="258" r:id="rId5"/>
    <p:sldId id="281" r:id="rId6"/>
    <p:sldId id="259" r:id="rId7"/>
    <p:sldId id="264" r:id="rId8"/>
    <p:sldId id="277" r:id="rId9"/>
    <p:sldId id="261" r:id="rId10"/>
    <p:sldId id="274" r:id="rId11"/>
    <p:sldId id="262" r:id="rId12"/>
    <p:sldId id="263" r:id="rId13"/>
    <p:sldId id="269" r:id="rId14"/>
    <p:sldId id="267" r:id="rId15"/>
    <p:sldId id="268" r:id="rId16"/>
    <p:sldId id="279" r:id="rId17"/>
    <p:sldId id="282" r:id="rId18"/>
    <p:sldId id="266" r:id="rId19"/>
    <p:sldId id="273" r:id="rId20"/>
    <p:sldId id="272" r:id="rId21"/>
    <p:sldId id="270" r:id="rId22"/>
  </p:sldIdLst>
  <p:sldSz cx="9144000" cy="5143500" type="screen16x9"/>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7" d="100"/>
          <a:sy n="87" d="100"/>
        </p:scale>
        <p:origin x="-864" y="-276"/>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314451"/>
            <a:ext cx="7772400" cy="137232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2708705"/>
            <a:ext cx="7772400" cy="899778"/>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3714750"/>
            <a:ext cx="9147765" cy="1434066"/>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D8BD707-D9CF-40AE-B4C6-C98DA3205C09}" type="datetimeFigureOut">
              <a:rPr lang="en-US" smtClean="0"/>
              <a:pPr/>
              <a:t>7/5/2021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10997"/>
            <a:ext cx="8229600" cy="3289553"/>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05980"/>
            <a:ext cx="1777470" cy="419457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05981"/>
            <a:ext cx="6324600" cy="419457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794784"/>
            <a:ext cx="7772400" cy="13716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7" name="Chevron 6"/>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110997"/>
            <a:ext cx="4038600" cy="3394472"/>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8229600" cy="85725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7"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083221"/>
            <a:ext cx="4040188" cy="2956322"/>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6" y="1083221"/>
            <a:ext cx="4041775" cy="2956322"/>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1D8BD707-D9CF-40AE-B4C6-C98DA3205C09}" type="datetimeFigureOut">
              <a:rPr lang="en-US" smtClean="0"/>
              <a:pPr/>
              <a:t>7/5/2021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3657600"/>
            <a:ext cx="7481776" cy="3429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4016327"/>
            <a:ext cx="3974592" cy="6858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05740"/>
            <a:ext cx="7479792" cy="3429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4805958"/>
            <a:ext cx="1920240" cy="274320"/>
          </a:xfrm>
        </p:spPr>
        <p:txBody>
          <a:bodyPr/>
          <a:lstStyle>
            <a:extLst/>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4082552"/>
            <a:ext cx="7162800" cy="486174"/>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D8BD707-D9CF-40AE-B4C6-C98DA3205C09}" type="datetimeFigureOut">
              <a:rPr lang="en-US" smtClean="0"/>
              <a:pPr/>
              <a:t>7/5/2021</a:t>
            </a:fld>
            <a:endParaRPr lang="en-US"/>
          </a:p>
        </p:txBody>
      </p:sp>
      <p:sp>
        <p:nvSpPr>
          <p:cNvPr id="6" name="Footer Placeholder 5"/>
          <p:cNvSpPr>
            <a:spLocks noGrp="1"/>
          </p:cNvSpPr>
          <p:nvPr>
            <p:ph type="ftr" sz="quarter" idx="11"/>
          </p:nvPr>
        </p:nvSpPr>
        <p:spPr>
          <a:xfrm>
            <a:off x="4380073" y="4805958"/>
            <a:ext cx="2350681" cy="273844"/>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B6F15528-21DE-4FAA-801E-634DDDAF4B2B}" type="slidenum">
              <a:rPr lang="en-US" smtClean="0"/>
              <a:pPr/>
              <a:t>‹#›</a:t>
            </a:fld>
            <a:endParaRPr lang="en-US"/>
          </a:p>
        </p:txBody>
      </p:sp>
      <p:sp>
        <p:nvSpPr>
          <p:cNvPr id="2" name="Title 1"/>
          <p:cNvSpPr>
            <a:spLocks noGrp="1"/>
          </p:cNvSpPr>
          <p:nvPr>
            <p:ph type="title"/>
          </p:nvPr>
        </p:nvSpPr>
        <p:spPr>
          <a:xfrm>
            <a:off x="228600" y="3648842"/>
            <a:ext cx="8075432" cy="422004"/>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4343440"/>
            <a:ext cx="3402314" cy="810651"/>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7" y="3751495"/>
            <a:ext cx="3802003" cy="1082333"/>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4338767"/>
            <a:ext cx="3802003" cy="6286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b="0" i="0" u="none"/>
          </a:p>
        </p:txBody>
      </p:sp>
      <p:sp>
        <p:nvSpPr>
          <p:cNvPr id="14" name="Right Triangle 13"/>
          <p:cNvSpPr>
            <a:spLocks/>
          </p:cNvSpPr>
          <p:nvPr/>
        </p:nvSpPr>
        <p:spPr bwMode="auto">
          <a:xfrm>
            <a:off x="-6042" y="4343440"/>
            <a:ext cx="3402314" cy="810651"/>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4340804"/>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05979"/>
            <a:ext cx="8229600" cy="85725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110997"/>
            <a:ext cx="8229600" cy="3394472"/>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4805958"/>
            <a:ext cx="1920240" cy="274320"/>
          </a:xfrm>
          <a:prstGeom prst="rect">
            <a:avLst/>
          </a:prstGeom>
        </p:spPr>
        <p:txBody>
          <a:bodyPr vert="horz" anchor="b"/>
          <a:lstStyle>
            <a:lvl1pPr algn="l" eaLnBrk="1" latinLnBrk="0" hangingPunct="1">
              <a:defRPr kumimoji="0" sz="1000">
                <a:solidFill>
                  <a:schemeClr val="tx1"/>
                </a:solidFill>
              </a:defRPr>
            </a:lvl1pPr>
            <a:extLst/>
          </a:lstStyle>
          <a:p>
            <a:fld id="{1D8BD707-D9CF-40AE-B4C6-C98DA3205C09}" type="datetimeFigureOut">
              <a:rPr lang="en-US" smtClean="0"/>
              <a:pPr/>
              <a:t>7/5/2021</a:t>
            </a:fld>
            <a:endParaRPr lang="en-US"/>
          </a:p>
        </p:txBody>
      </p:sp>
      <p:sp>
        <p:nvSpPr>
          <p:cNvPr id="22" name="Footer Placeholder 21"/>
          <p:cNvSpPr>
            <a:spLocks noGrp="1"/>
          </p:cNvSpPr>
          <p:nvPr>
            <p:ph type="ftr" sz="quarter" idx="3"/>
          </p:nvPr>
        </p:nvSpPr>
        <p:spPr>
          <a:xfrm>
            <a:off x="4380073" y="4805958"/>
            <a:ext cx="2350681" cy="273844"/>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4805958"/>
            <a:ext cx="365760" cy="273844"/>
          </a:xfrm>
          <a:prstGeom prst="rect">
            <a:avLst/>
          </a:prstGeom>
        </p:spPr>
        <p:txBody>
          <a:bodyPr vert="horz" anchor="b"/>
          <a:lstStyle>
            <a:lvl1pPr algn="r" eaLnBrk="1" latinLnBrk="0" hangingPunct="1">
              <a:defRPr kumimoji="0" sz="1000" b="0">
                <a:solidFill>
                  <a:schemeClr val="tx1"/>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i="0" u="none"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video" Target="file:///C:\Users\MrHieu\Videos\NH&#7918;NG%20C&#194;U%20CHUY&#7878;N%20C&#7892;%20T&#205;CH-%20Thanh%20Ng&#7885;c%20%5bOfficial%20Version%5d-%20Nh&#7841;c%20thi&#7871;u%20nhi%202018.mp4"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18"/>
          <p:cNvPicPr>
            <a:picLocks noChangeAspect="1" noChangeArrowheads="1"/>
          </p:cNvPicPr>
          <p:nvPr/>
        </p:nvPicPr>
        <p:blipFill>
          <a:blip r:embed="rId2"/>
          <a:srcRect/>
          <a:stretch>
            <a:fillRect/>
          </a:stretch>
        </p:blipFill>
        <p:spPr bwMode="auto">
          <a:xfrm flipH="1">
            <a:off x="0" y="4114800"/>
            <a:ext cx="2057400" cy="1210866"/>
          </a:xfrm>
          <a:prstGeom prst="rect">
            <a:avLst/>
          </a:prstGeom>
          <a:noFill/>
          <a:ln w="9525">
            <a:noFill/>
            <a:miter lim="800000"/>
            <a:headEnd/>
            <a:tailEnd/>
          </a:ln>
        </p:spPr>
      </p:pic>
      <p:pic>
        <p:nvPicPr>
          <p:cNvPr id="7" name="图片 18"/>
          <p:cNvPicPr>
            <a:picLocks noChangeAspect="1" noChangeArrowheads="1"/>
          </p:cNvPicPr>
          <p:nvPr/>
        </p:nvPicPr>
        <p:blipFill>
          <a:blip r:embed="rId2"/>
          <a:srcRect/>
          <a:stretch>
            <a:fillRect/>
          </a:stretch>
        </p:blipFill>
        <p:spPr bwMode="auto">
          <a:xfrm flipH="1">
            <a:off x="6400800" y="228600"/>
            <a:ext cx="2743200" cy="1210866"/>
          </a:xfrm>
          <a:prstGeom prst="rect">
            <a:avLst/>
          </a:prstGeom>
          <a:noFill/>
          <a:ln w="9525">
            <a:noFill/>
            <a:miter lim="800000"/>
            <a:headEnd/>
            <a:tailEnd/>
          </a:ln>
        </p:spPr>
      </p:pic>
      <p:pic>
        <p:nvPicPr>
          <p:cNvPr id="8" name="Picture 7"/>
          <p:cNvPicPr>
            <a:picLocks noChangeAspect="1" noChangeArrowheads="1"/>
          </p:cNvPicPr>
          <p:nvPr/>
        </p:nvPicPr>
        <p:blipFill>
          <a:blip r:embed="rId3"/>
          <a:srcRect/>
          <a:stretch>
            <a:fillRect/>
          </a:stretch>
        </p:blipFill>
        <p:spPr bwMode="auto">
          <a:xfrm>
            <a:off x="3886200" y="4686301"/>
            <a:ext cx="5257800" cy="457199"/>
          </a:xfrm>
          <a:prstGeom prst="rect">
            <a:avLst/>
          </a:prstGeom>
          <a:noFill/>
          <a:ln w="9525">
            <a:noFill/>
            <a:miter lim="800000"/>
            <a:headEnd/>
            <a:tailEnd/>
          </a:ln>
        </p:spPr>
      </p:pic>
      <p:sp>
        <p:nvSpPr>
          <p:cNvPr id="2" name="Rectangle 1"/>
          <p:cNvSpPr/>
          <p:nvPr/>
        </p:nvSpPr>
        <p:spPr>
          <a:xfrm>
            <a:off x="762000" y="1143000"/>
            <a:ext cx="7924800" cy="2228850"/>
          </a:xfrm>
          <a:prstGeom prst="rect">
            <a:avLst/>
          </a:prstGeom>
          <a:noFill/>
        </p:spPr>
        <p:txBody>
          <a:bodyPr wrap="none" lIns="91440" tIns="45720" rIns="91440" bIns="45720">
            <a:prstTxWarp prst="textChevronInverted">
              <a:avLst/>
            </a:prstTxWarp>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Nhiệt liệt chào mừng các em </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rPr>
              <a:t>đến với giờ học ngữ văn</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par>
                                <p:cTn id="10" presetID="5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21" presetClass="entr" presetSubtype="1"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4"/>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p:spPr>
      </p:pic>
      <p:sp>
        <p:nvSpPr>
          <p:cNvPr id="5" name="Content Placeholder 1"/>
          <p:cNvSpPr txBox="1">
            <a:spLocks/>
          </p:cNvSpPr>
          <p:nvPr/>
        </p:nvSpPr>
        <p:spPr>
          <a:xfrm>
            <a:off x="1219200" y="914401"/>
            <a:ext cx="6858000" cy="2994422"/>
          </a:xfrm>
          <a:prstGeom prst="rect">
            <a:avLst/>
          </a:prstGeom>
        </p:spPr>
        <p:txBody>
          <a:bodyPr vert="horz">
            <a:normAutofit fontScale="92500" lnSpcReduction="20000"/>
          </a:bodyPr>
          <a:lstStyle/>
          <a:p>
            <a:pPr marL="365760" marR="0" lvl="0" indent="-256032" algn="ctr"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en-US" sz="3600" b="0" i="0" u="sng" strike="noStrike" kern="1200" cap="none" spc="0" normalizeH="0" baseline="0" noProof="0" dirty="0"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Ai </a:t>
            </a:r>
            <a:r>
              <a:rPr kumimoji="0" lang="en-US" sz="3600" b="0" i="0" u="sng" strike="noStrike" kern="1200" cap="none" spc="0" normalizeH="0" baseline="0" noProof="0" dirty="0" err="1"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nhanh</a:t>
            </a:r>
            <a:r>
              <a:rPr kumimoji="0" lang="en-US" sz="3600" b="0" i="0" u="sng" strike="noStrike" kern="1200" cap="none" spc="0" normalizeH="0" baseline="0" noProof="0" dirty="0"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 </a:t>
            </a:r>
            <a:r>
              <a:rPr kumimoji="0" lang="en-US" sz="3600" b="0" i="0" u="sng" strike="noStrike" kern="1200" cap="none" spc="0" normalizeH="0" baseline="0" noProof="0" dirty="0" err="1"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hơn</a:t>
            </a:r>
            <a:r>
              <a:rPr kumimoji="0" lang="en-US" sz="3600" b="0" i="0" u="sng" strike="noStrike" kern="1200" cap="none" spc="0" normalizeH="0" baseline="0" noProof="0" dirty="0" smtClean="0">
                <a:ln>
                  <a:noFill/>
                </a:ln>
                <a:solidFill>
                  <a:schemeClr val="accent2">
                    <a:lumMod val="75000"/>
                  </a:schemeClr>
                </a:solidFill>
                <a:effectLst/>
                <a:uLnTx/>
                <a:uFillTx/>
                <a:latin typeface="Times New Roman" panose="02020603050405020304" pitchFamily="18" charset="0"/>
                <a:cs typeface="Times New Roman" panose="02020603050405020304" pitchFamily="18" charset="0"/>
              </a:rPr>
              <a:t>?</a:t>
            </a:r>
          </a:p>
          <a:p>
            <a:pPr marL="365760" marR="0" lvl="0" indent="-256032" algn="l" defTabSz="914400" rtl="0" eaLnBrk="1" fontAlgn="auto" latinLnBrk="0" hangingPunct="1">
              <a:lnSpc>
                <a:spcPct val="100000"/>
              </a:lnSpc>
              <a:spcAft>
                <a:spcPts val="0"/>
              </a:spcAft>
              <a:buClr>
                <a:schemeClr val="accent1"/>
              </a:buClr>
              <a:buSzPct val="68000"/>
              <a:buFont typeface="Wingdings 3"/>
              <a:buNone/>
              <a:tabLst/>
              <a:defRPr/>
            </a:pPr>
            <a:r>
              <a:rPr kumimoji="0" lang="en-US" sz="32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Thể</a:t>
            </a:r>
            <a:r>
              <a:rPr kumimoji="0" lang="en-US" sz="32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lệ</a:t>
            </a:r>
            <a:r>
              <a:rPr kumimoji="0" lang="en-US" sz="32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p>
          <a:p>
            <a:pPr marL="365760" marR="0" lvl="0" indent="-256032" algn="l" defTabSz="914400" rtl="0" eaLnBrk="1" fontAlgn="auto" latinLnBrk="0" hangingPunct="1">
              <a:lnSpc>
                <a:spcPct val="100000"/>
              </a:lnSpc>
              <a:spcAft>
                <a:spcPts val="0"/>
              </a:spcAft>
              <a:buClr>
                <a:schemeClr val="accent1"/>
              </a:buClr>
              <a:buSzPct val="68000"/>
              <a:buFont typeface="Wingdings 3"/>
              <a:buNone/>
              <a:tabLst/>
              <a:defRPr/>
            </a:pP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Có</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2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chơi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mỗi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3 HS. </a:t>
            </a:r>
          </a:p>
          <a:p>
            <a:pPr marL="109728" marR="0" lvl="0" algn="l" defTabSz="914400" rtl="0" eaLnBrk="1" fontAlgn="auto" latinLnBrk="0" hangingPunct="1">
              <a:lnSpc>
                <a:spcPct val="100000"/>
              </a:lnSpc>
              <a:spcAft>
                <a:spcPts val="0"/>
              </a:spcAft>
              <a:buClr>
                <a:schemeClr val="accent1"/>
              </a:buClr>
              <a:buSzPct val="68000"/>
              <a:tabLst/>
              <a:defRPr/>
            </a:pP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Thành</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viên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các</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lần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lượt</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tìm</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câu</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thơ</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trong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bài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Chuyện</a:t>
            </a:r>
            <a:r>
              <a:rPr kumimoji="0" lang="en-US" sz="2800" b="1" i="1"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cổ</a:t>
            </a:r>
            <a:r>
              <a:rPr kumimoji="0" lang="en-US" sz="2800" b="1" i="1"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nước</a:t>
            </a:r>
            <a:r>
              <a:rPr kumimoji="0" lang="en-US" sz="2800" b="1" i="1"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1" i="1" u="none" strike="noStrike" kern="1200" cap="none" spc="0" normalizeH="0" baseline="0" noProof="0" dirty="0" err="1" smtClean="0">
                <a:ln>
                  <a:noFill/>
                </a:ln>
                <a:effectLst/>
                <a:uLnTx/>
                <a:uFillTx/>
                <a:latin typeface="Times New Roman" pitchFamily="18" charset="0"/>
                <a:ea typeface="+mn-ea"/>
                <a:cs typeface="Times New Roman" pitchFamily="18" charset="0"/>
              </a:rPr>
              <a:t>mình</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gợi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nhớ</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ra</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câu</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chuyện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cổ</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ghi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lên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bảng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Đội</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nào</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hoàn</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thành</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trước</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và</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đúng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là</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thắng</a:t>
            </a:r>
            <a:r>
              <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effectLst/>
                <a:uLnTx/>
                <a:uFillTx/>
                <a:latin typeface="Times New Roman" pitchFamily="18" charset="0"/>
                <a:ea typeface="+mn-ea"/>
                <a:cs typeface="Times New Roman" pitchFamily="18" charset="0"/>
              </a:rPr>
              <a:t>cuộc</a:t>
            </a:r>
            <a:endParaRPr kumimoji="0" lang="en-US" sz="2800" b="0" i="0" u="none" strike="noStrike" kern="1200" cap="none" spc="0" normalizeH="0" baseline="0" noProof="0" dirty="0" smtClean="0">
              <a:ln>
                <a:noFill/>
              </a:ln>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Aft>
                <a:spcPts val="0"/>
              </a:spcAft>
              <a:buClr>
                <a:schemeClr val="accent1"/>
              </a:buClr>
              <a:buSzPct val="68000"/>
              <a:buFont typeface="Wingdings 3"/>
              <a:buNone/>
              <a:tabLst/>
              <a:defRPr/>
            </a:pP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  </a:t>
            </a:r>
            <a:r>
              <a:rPr kumimoji="0" lang="en-US" sz="28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Thời</a:t>
            </a: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err="1" smtClean="0">
                <a:ln>
                  <a:noFill/>
                </a:ln>
                <a:solidFill>
                  <a:srgbClr val="0070C0"/>
                </a:solidFill>
                <a:effectLst/>
                <a:uLnTx/>
                <a:uFillTx/>
                <a:latin typeface="Times New Roman" pitchFamily="18" charset="0"/>
                <a:ea typeface="+mn-ea"/>
                <a:cs typeface="Times New Roman" pitchFamily="18" charset="0"/>
              </a:rPr>
              <a:t>gian</a:t>
            </a:r>
            <a:r>
              <a:rPr kumimoji="0" lang="en-US" sz="2800" b="0" i="0" u="none" strike="noStrike" kern="1200" cap="none" spc="0" normalizeH="0" baseline="0" noProof="0" dirty="0" smtClean="0">
                <a:ln>
                  <a:noFill/>
                </a:ln>
                <a:solidFill>
                  <a:srgbClr val="0070C0"/>
                </a:solidFill>
                <a:effectLst/>
                <a:uLnTx/>
                <a:uFillTx/>
                <a:latin typeface="Times New Roman" pitchFamily="18" charset="0"/>
                <a:ea typeface="+mn-ea"/>
                <a:cs typeface="Times New Roman" pitchFamily="18" charset="0"/>
              </a:rPr>
              <a:t>: </a:t>
            </a:r>
            <a:r>
              <a:rPr kumimoji="0" lang="en-US" sz="28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3 </a:t>
            </a:r>
            <a:r>
              <a:rPr kumimoji="0" lang="en-US" sz="2800" b="0"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phút</a:t>
            </a:r>
            <a:endParaRPr kumimoji="0" lang="en-US" sz="2800" b="0"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6" name="Title 2"/>
          <p:cNvSpPr txBox="1">
            <a:spLocks/>
          </p:cNvSpPr>
          <p:nvPr/>
        </p:nvSpPr>
        <p:spPr>
          <a:xfrm>
            <a:off x="1447800" y="285750"/>
            <a:ext cx="7543800" cy="857250"/>
          </a:xfrm>
          <a:prstGeom prst="rect">
            <a:avLst/>
          </a:prstGeom>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1.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Những</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câu</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chuyện</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được</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gợi</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ra</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trong</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bài</a:t>
            </a:r>
            <a:r>
              <a:rPr kumimoji="0" lang="en-US" sz="28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 </a:t>
            </a:r>
            <a:r>
              <a:rPr kumimoji="0" lang="en-US" sz="2800" b="1" i="0" u="none" strike="noStrike" kern="1200" cap="none" spc="0" normalizeH="0" baseline="0" noProof="0" dirty="0" err="1" smtClean="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rPr>
              <a:t>thơ</a:t>
            </a:r>
            <a:endParaRPr kumimoji="0" lang="en-US" sz="28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19200" y="457200"/>
            <a:ext cx="74676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được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gợi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ra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thơ</a:t>
            </a:r>
            <a:endParaRPr lang="en-US" sz="2400" b="1" dirty="0">
              <a:latin typeface="Times New Roman" pitchFamily="18" charset="0"/>
              <a:cs typeface="Times New Roman" pitchFamily="18" charset="0"/>
            </a:endParaRPr>
          </a:p>
        </p:txBody>
      </p:sp>
      <p:sp>
        <p:nvSpPr>
          <p:cNvPr id="7" name="TextBox 6"/>
          <p:cNvSpPr txBox="1"/>
          <p:nvPr/>
        </p:nvSpPr>
        <p:spPr>
          <a:xfrm>
            <a:off x="914400" y="800100"/>
            <a:ext cx="5410200" cy="830997"/>
          </a:xfrm>
          <a:prstGeom prst="rect">
            <a:avLst/>
          </a:prstGeom>
          <a:noFill/>
        </p:spPr>
        <p:txBody>
          <a:bodyPr wrap="square" rtlCol="0">
            <a:spAutoFit/>
          </a:bodyPr>
          <a:lstStyle/>
          <a:p>
            <a:pPr>
              <a:buFontTx/>
              <a:buChar char="-"/>
            </a:pP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Thị</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thơm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giấu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thơm</a:t>
            </a:r>
            <a:endParaRPr lang="en-US" sz="2400" i="1"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Chăm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làm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được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áo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cửa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nhà</a:t>
            </a:r>
            <a:endParaRPr lang="en-US" sz="2400" dirty="0">
              <a:latin typeface="Times New Roman" pitchFamily="18" charset="0"/>
              <a:cs typeface="Times New Roman" pitchFamily="18" charset="0"/>
            </a:endParaRPr>
          </a:p>
        </p:txBody>
      </p:sp>
      <p:grpSp>
        <p:nvGrpSpPr>
          <p:cNvPr id="20" name="Group 19"/>
          <p:cNvGrpSpPr/>
          <p:nvPr/>
        </p:nvGrpSpPr>
        <p:grpSpPr>
          <a:xfrm>
            <a:off x="5638800" y="943799"/>
            <a:ext cx="2133600" cy="575965"/>
            <a:chOff x="5562600" y="1066800"/>
            <a:chExt cx="2133600" cy="767953"/>
          </a:xfrm>
        </p:grpSpPr>
        <p:sp>
          <p:nvSpPr>
            <p:cNvPr id="8" name="Right Brace 7"/>
            <p:cNvSpPr/>
            <p:nvPr/>
          </p:nvSpPr>
          <p:spPr>
            <a:xfrm>
              <a:off x="5562600" y="1066800"/>
              <a:ext cx="381000" cy="685800"/>
            </a:xfrm>
            <a:prstGeom prst="rightBrace">
              <a:avLst>
                <a:gd name="adj1" fmla="val 2679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19800" y="1219200"/>
              <a:ext cx="1676400" cy="615553"/>
            </a:xfrm>
            <a:prstGeom prst="rect">
              <a:avLst/>
            </a:prstGeom>
            <a:noFill/>
          </p:spPr>
          <p:txBody>
            <a:bodyPr wrap="square" rtlCol="0">
              <a:spAutoFit/>
            </a:bodyPr>
            <a:lstStyle/>
            <a:p>
              <a:r>
                <a:rPr lang="en-US" sz="2400" b="1" dirty="0" err="1" smtClean="0">
                  <a:latin typeface="Times New Roman" pitchFamily="18" charset="0"/>
                  <a:cs typeface="Times New Roman" pitchFamily="18" charset="0"/>
                </a:rPr>
                <a:t>Tấm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Cám</a:t>
              </a:r>
              <a:r>
                <a:rPr lang="en-US" sz="2400" b="1" dirty="0" smtClean="0">
                  <a:latin typeface="Times New Roman" pitchFamily="18" charset="0"/>
                  <a:cs typeface="Times New Roman" pitchFamily="18" charset="0"/>
                </a:rPr>
                <a:t> </a:t>
              </a:r>
              <a:endParaRPr lang="en-US" sz="2400" dirty="0"/>
            </a:p>
          </p:txBody>
        </p:sp>
      </p:grpSp>
      <p:sp>
        <p:nvSpPr>
          <p:cNvPr id="11" name="TextBox 10"/>
          <p:cNvSpPr txBox="1"/>
          <p:nvPr/>
        </p:nvSpPr>
        <p:spPr>
          <a:xfrm>
            <a:off x="914400" y="1543050"/>
            <a:ext cx="5410200" cy="830997"/>
          </a:xfrm>
          <a:prstGeom prst="rect">
            <a:avLst/>
          </a:prstGeom>
          <a:noFill/>
        </p:spPr>
        <p:txBody>
          <a:bodyPr wrap="square" rtlCol="0">
            <a:spAutoFit/>
          </a:bodyPr>
          <a:lstStyle/>
          <a:p>
            <a:r>
              <a:rPr lang="en-US" sz="2400" i="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Đẽo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cày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theo</a:t>
            </a:r>
            <a:r>
              <a:rPr lang="en-US" sz="2400" i="1" dirty="0" smtClean="0">
                <a:latin typeface="Times New Roman" pitchFamily="18" charset="0"/>
                <a:cs typeface="Times New Roman" pitchFamily="18" charset="0"/>
              </a:rPr>
              <a:t> ý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ta</a:t>
            </a:r>
            <a:endParaRPr lang="en-US" sz="2400" i="1"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Sẽ</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thành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khúc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gỗ</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chẳng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ra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việc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gì</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2" name="TextBox 11"/>
          <p:cNvSpPr txBox="1"/>
          <p:nvPr/>
        </p:nvSpPr>
        <p:spPr>
          <a:xfrm>
            <a:off x="914400" y="2343150"/>
            <a:ext cx="5410200" cy="830997"/>
          </a:xfrm>
          <a:prstGeom prst="rect">
            <a:avLst/>
          </a:prstGeom>
          <a:noFill/>
        </p:spPr>
        <p:txBody>
          <a:bodyPr wrap="square" rtlCol="0">
            <a:spAutoFit/>
          </a:bodyPr>
          <a:lstStyle/>
          <a:p>
            <a:pPr>
              <a:buFontTx/>
              <a:buChar char="-"/>
            </a:pP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Đậm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đà</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cái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tích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trầu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cau</a:t>
            </a:r>
            <a:endParaRPr lang="en-US" sz="2400" i="1" dirty="0" smtClean="0">
              <a:latin typeface="Times New Roman" pitchFamily="18" charset="0"/>
              <a:cs typeface="Times New Roman" pitchFamily="18" charset="0"/>
            </a:endParaRPr>
          </a:p>
          <a:p>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Miếng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trầu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đỏ</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thắm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nặng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sâu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tình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endParaRPr lang="en-US" sz="2400" dirty="0">
              <a:latin typeface="Times New Roman" pitchFamily="18" charset="0"/>
              <a:cs typeface="Times New Roman" pitchFamily="18" charset="0"/>
            </a:endParaRPr>
          </a:p>
        </p:txBody>
      </p:sp>
      <p:grpSp>
        <p:nvGrpSpPr>
          <p:cNvPr id="19" name="Group 18"/>
          <p:cNvGrpSpPr/>
          <p:nvPr/>
        </p:nvGrpSpPr>
        <p:grpSpPr>
          <a:xfrm>
            <a:off x="6147148" y="2587168"/>
            <a:ext cx="2667000" cy="457260"/>
            <a:chOff x="6019800" y="3276600"/>
            <a:chExt cx="2667000" cy="609680"/>
          </a:xfrm>
        </p:grpSpPr>
        <p:sp>
          <p:nvSpPr>
            <p:cNvPr id="14" name="Right Brace 13"/>
            <p:cNvSpPr/>
            <p:nvPr/>
          </p:nvSpPr>
          <p:spPr>
            <a:xfrm>
              <a:off x="6019800" y="3276600"/>
              <a:ext cx="304800" cy="533400"/>
            </a:xfrm>
            <a:prstGeom prst="rightBrace">
              <a:avLst>
                <a:gd name="adj1" fmla="val 8333"/>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TextBox 14"/>
            <p:cNvSpPr txBox="1"/>
            <p:nvPr/>
          </p:nvSpPr>
          <p:spPr>
            <a:xfrm>
              <a:off x="6324600" y="3352800"/>
              <a:ext cx="2362200" cy="533480"/>
            </a:xfrm>
            <a:prstGeom prst="rect">
              <a:avLst/>
            </a:prstGeom>
            <a:noFill/>
          </p:spPr>
          <p:txBody>
            <a:bodyPr wrap="square" rtlCol="0">
              <a:spAutoFit/>
            </a:bodyPr>
            <a:lstStyle/>
            <a:p>
              <a:r>
                <a:rPr lang="en-US" sz="2000" dirty="0" smtClean="0"/>
                <a:t> </a:t>
              </a:r>
              <a:r>
                <a:rPr lang="en-US" sz="2000" b="1" dirty="0" err="1" smtClean="0"/>
                <a:t>Sự</a:t>
              </a:r>
              <a:r>
                <a:rPr lang="en-US" sz="2000" b="1" dirty="0" smtClean="0"/>
                <a:t> </a:t>
              </a:r>
              <a:r>
                <a:rPr lang="en-US" sz="2000" b="1" dirty="0" err="1" smtClean="0"/>
                <a:t>tích</a:t>
              </a:r>
              <a:r>
                <a:rPr lang="en-US" sz="2000" b="1" dirty="0" smtClean="0"/>
                <a:t> </a:t>
              </a:r>
              <a:r>
                <a:rPr lang="en-US" sz="2000" b="1" dirty="0" err="1" smtClean="0"/>
                <a:t>trầu</a:t>
              </a:r>
              <a:r>
                <a:rPr lang="en-US" sz="2000" b="1" dirty="0" smtClean="0"/>
                <a:t> </a:t>
              </a:r>
              <a:r>
                <a:rPr lang="en-US" sz="2000" b="1" dirty="0" err="1" smtClean="0"/>
                <a:t>cau</a:t>
              </a:r>
              <a:endParaRPr lang="en-US" sz="2000" dirty="0"/>
            </a:p>
          </p:txBody>
        </p:sp>
      </p:grpSp>
      <p:grpSp>
        <p:nvGrpSpPr>
          <p:cNvPr id="18" name="Group 17"/>
          <p:cNvGrpSpPr/>
          <p:nvPr/>
        </p:nvGrpSpPr>
        <p:grpSpPr>
          <a:xfrm>
            <a:off x="5524500" y="1712934"/>
            <a:ext cx="3429000" cy="457260"/>
            <a:chOff x="5524500" y="2283912"/>
            <a:chExt cx="3429000" cy="609680"/>
          </a:xfrm>
        </p:grpSpPr>
        <p:sp>
          <p:nvSpPr>
            <p:cNvPr id="13" name="Right Brace 12"/>
            <p:cNvSpPr/>
            <p:nvPr/>
          </p:nvSpPr>
          <p:spPr>
            <a:xfrm>
              <a:off x="5524500" y="2283912"/>
              <a:ext cx="304800" cy="609600"/>
            </a:xfrm>
            <a:prstGeom prst="rightBrace">
              <a:avLst>
                <a:gd name="adj1" fmla="val 5500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p:cNvSpPr txBox="1"/>
            <p:nvPr/>
          </p:nvSpPr>
          <p:spPr>
            <a:xfrm>
              <a:off x="5829300" y="2360112"/>
              <a:ext cx="3124200" cy="533480"/>
            </a:xfrm>
            <a:prstGeom prst="rect">
              <a:avLst/>
            </a:prstGeom>
            <a:noFill/>
          </p:spPr>
          <p:txBody>
            <a:bodyPr wrap="square" rtlCol="0">
              <a:spAutoFit/>
            </a:bodyPr>
            <a:lstStyle/>
            <a:p>
              <a:r>
                <a:rPr lang="en-US" sz="2000" b="1" dirty="0" err="1" smtClean="0"/>
                <a:t>Đẽo</a:t>
              </a:r>
              <a:r>
                <a:rPr lang="en-US" sz="2000" b="1" dirty="0" smtClean="0"/>
                <a:t> </a:t>
              </a:r>
              <a:r>
                <a:rPr lang="en-US" sz="2000" b="1" dirty="0" err="1" smtClean="0"/>
                <a:t>cày</a:t>
              </a:r>
              <a:r>
                <a:rPr lang="en-US" sz="2000" b="1" dirty="0" smtClean="0"/>
                <a:t> </a:t>
              </a:r>
              <a:r>
                <a:rPr lang="en-US" sz="2000" b="1" dirty="0" err="1" smtClean="0"/>
                <a:t>giữa</a:t>
              </a:r>
              <a:r>
                <a:rPr lang="en-US" sz="2000" b="1" dirty="0" smtClean="0"/>
                <a:t> </a:t>
              </a:r>
              <a:r>
                <a:rPr lang="en-US" sz="2000" b="1" dirty="0" err="1" smtClean="0"/>
                <a:t>đường</a:t>
              </a:r>
              <a:endParaRPr lang="en-US" sz="2000" dirty="0"/>
            </a:p>
          </p:txBody>
        </p:sp>
      </p:grpSp>
      <p:pic>
        <p:nvPicPr>
          <p:cNvPr id="17" name="Picture 16" descr="hqdefault.jpg"/>
          <p:cNvPicPr>
            <a:picLocks noChangeAspect="1"/>
          </p:cNvPicPr>
          <p:nvPr/>
        </p:nvPicPr>
        <p:blipFill>
          <a:blip r:embed="rId3"/>
          <a:stretch>
            <a:fillRect/>
          </a:stretch>
        </p:blipFill>
        <p:spPr>
          <a:xfrm>
            <a:off x="685800" y="3200400"/>
            <a:ext cx="2057400" cy="1714500"/>
          </a:xfrm>
          <a:prstGeom prst="rect">
            <a:avLst/>
          </a:prstGeom>
        </p:spPr>
      </p:pic>
      <p:pic>
        <p:nvPicPr>
          <p:cNvPr id="21" name="Picture 20" descr="deocaygiuaduongtrn.jpg"/>
          <p:cNvPicPr>
            <a:picLocks noChangeAspect="1"/>
          </p:cNvPicPr>
          <p:nvPr/>
        </p:nvPicPr>
        <p:blipFill>
          <a:blip r:embed="rId4"/>
          <a:stretch>
            <a:fillRect/>
          </a:stretch>
        </p:blipFill>
        <p:spPr>
          <a:xfrm>
            <a:off x="3429000" y="3257550"/>
            <a:ext cx="2133600" cy="1600200"/>
          </a:xfrm>
          <a:prstGeom prst="rect">
            <a:avLst/>
          </a:prstGeom>
        </p:spPr>
      </p:pic>
      <p:pic>
        <p:nvPicPr>
          <p:cNvPr id="22" name="Picture 21" descr="images (1).jpg"/>
          <p:cNvPicPr>
            <a:picLocks noChangeAspect="1"/>
          </p:cNvPicPr>
          <p:nvPr/>
        </p:nvPicPr>
        <p:blipFill>
          <a:blip r:embed="rId5"/>
          <a:stretch>
            <a:fillRect/>
          </a:stretch>
        </p:blipFill>
        <p:spPr>
          <a:xfrm>
            <a:off x="6248400" y="3207544"/>
            <a:ext cx="2133600" cy="16502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linds(horizontal)">
                                      <p:cBhvr>
                                        <p:cTn id="12" dur="500"/>
                                        <p:tgtEl>
                                          <p:spTgt spid="20"/>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linds(horizontal)">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linds(horizontal)">
                                      <p:cBhvr>
                                        <p:cTn id="26" dur="500"/>
                                        <p:tgtEl>
                                          <p:spTgt spid="18"/>
                                        </p:tgtEl>
                                      </p:cBhvr>
                                    </p:animEffect>
                                  </p:childTnLst>
                                </p:cTn>
                              </p:par>
                            </p:childTnLst>
                          </p:cTn>
                        </p:par>
                        <p:par>
                          <p:cTn id="27" fill="hold">
                            <p:stCondLst>
                              <p:cond delay="500"/>
                            </p:stCondLst>
                            <p:childTnLst>
                              <p:par>
                                <p:cTn id="28" presetID="3" presetClass="entr" presetSubtype="10"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blinds(horizontal)">
                                      <p:cBhvr>
                                        <p:cTn id="30" dur="500"/>
                                        <p:tgtEl>
                                          <p:spTgt spid="21"/>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linds(horizontal)">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blinds(horizontal)">
                                      <p:cBhvr>
                                        <p:cTn id="40" dur="500"/>
                                        <p:tgtEl>
                                          <p:spTgt spid="19"/>
                                        </p:tgtEl>
                                      </p:cBhvr>
                                    </p:animEffect>
                                  </p:childTnLst>
                                </p:cTn>
                              </p:par>
                            </p:childTnLst>
                          </p:cTn>
                        </p:par>
                        <p:par>
                          <p:cTn id="41" fill="hold">
                            <p:stCondLst>
                              <p:cond delay="500"/>
                            </p:stCondLst>
                            <p:childTnLst>
                              <p:par>
                                <p:cTn id="42" presetID="3" presetClass="entr" presetSubtype="10" fill="hold"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blinds(horizontal)">
                                      <p:cBhvr>
                                        <p:cTn id="4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061059" y="457200"/>
            <a:ext cx="64770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2. Ý </a:t>
            </a:r>
            <a:r>
              <a:rPr lang="en-US" sz="2400" b="1" dirty="0" err="1" smtClean="0">
                <a:latin typeface="Times New Roman" pitchFamily="18" charset="0"/>
                <a:cs typeface="Times New Roman" pitchFamily="18" charset="0"/>
              </a:rPr>
              <a:t>nghĩa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được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gợi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ra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7" name="TextBox 6"/>
          <p:cNvSpPr txBox="1"/>
          <p:nvPr/>
        </p:nvSpPr>
        <p:spPr>
          <a:xfrm>
            <a:off x="1066800" y="724044"/>
            <a:ext cx="4343400" cy="646331"/>
          </a:xfrm>
          <a:prstGeom prst="rect">
            <a:avLst/>
          </a:prstGeom>
          <a:noFill/>
        </p:spPr>
        <p:txBody>
          <a:bodyPr wrap="square" rtlCol="0">
            <a:spAutoFit/>
          </a:bodyPr>
          <a:lstStyle/>
          <a:p>
            <a:pPr>
              <a:lnSpc>
                <a:spcPct val="150000"/>
              </a:lnSpc>
            </a:pPr>
            <a:r>
              <a:rPr lang="en-US" sz="2400" b="1" dirty="0" smtClean="0">
                <a:latin typeface="Times New Roman" pitchFamily="18" charset="0"/>
                <a:cs typeface="Times New Roman" pitchFamily="18" charset="0"/>
              </a:rPr>
              <a:t>a) </a:t>
            </a:r>
            <a:r>
              <a:rPr lang="en-US" sz="2400" b="1" dirty="0" err="1" smtClean="0">
                <a:latin typeface="Times New Roman" pitchFamily="18" charset="0"/>
                <a:cs typeface="Times New Roman" pitchFamily="18" charset="0"/>
              </a:rPr>
              <a:t>Vẻ</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đẹp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về</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tình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người</a:t>
            </a:r>
            <a:endParaRPr lang="en-US" sz="2400" b="1" dirty="0">
              <a:latin typeface="Times New Roman" pitchFamily="18" charset="0"/>
              <a:cs typeface="Times New Roman" pitchFamily="18" charset="0"/>
            </a:endParaRPr>
          </a:p>
        </p:txBody>
      </p:sp>
      <p:sp>
        <p:nvSpPr>
          <p:cNvPr id="8" name="TextBox 7"/>
          <p:cNvSpPr txBox="1"/>
          <p:nvPr/>
        </p:nvSpPr>
        <p:spPr>
          <a:xfrm>
            <a:off x="1371600" y="1485900"/>
            <a:ext cx="3657600" cy="369332"/>
          </a:xfrm>
          <a:prstGeom prst="rect">
            <a:avLst/>
          </a:prstGeom>
          <a:noFill/>
        </p:spPr>
        <p:txBody>
          <a:bodyPr wrap="square" rtlCol="0">
            <a:spAutoFit/>
          </a:bodyPr>
          <a:lstStyle/>
          <a:p>
            <a:endParaRPr lang="en-US" dirty="0"/>
          </a:p>
        </p:txBody>
      </p:sp>
      <p:sp>
        <p:nvSpPr>
          <p:cNvPr id="3073" name="Rectangle 1"/>
          <p:cNvSpPr>
            <a:spLocks noChangeArrowheads="1"/>
          </p:cNvSpPr>
          <p:nvPr/>
        </p:nvSpPr>
        <p:spPr bwMode="auto">
          <a:xfrm>
            <a:off x="1316799" y="1217652"/>
            <a:ext cx="48006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vừa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nhân hậu lại tuyệt vời sâu xa</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Thương người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hiền</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0"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ngay</a:t>
            </a:r>
            <a:r>
              <a:rPr kumimoji="0" lang="en-US" sz="2400" b="0"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rất</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công bằng,</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rất </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thông minh</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90488" algn="l"/>
                <a:tab pos="180975" algn="l"/>
              </a:tabLst>
            </a:pPr>
            <a:r>
              <a:rPr kumimoji="0" lang="en-US"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vừa</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độ lượng lại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đa</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tình, </a:t>
            </a:r>
            <a:r>
              <a:rPr kumimoji="0" lang="vi-VN" sz="2400" b="0" i="1"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đa</a:t>
            </a:r>
            <a:r>
              <a:rPr kumimoji="0" lang="vi-VN"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mang</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vi-VN"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13" name="Group 12"/>
          <p:cNvGrpSpPr/>
          <p:nvPr/>
        </p:nvGrpSpPr>
        <p:grpSpPr>
          <a:xfrm>
            <a:off x="6077211" y="1526648"/>
            <a:ext cx="2437356" cy="1081623"/>
            <a:chOff x="5867400" y="2057400"/>
            <a:chExt cx="2437356" cy="1442164"/>
          </a:xfrm>
        </p:grpSpPr>
        <p:sp>
          <p:nvSpPr>
            <p:cNvPr id="9" name="Right Brace 8"/>
            <p:cNvSpPr/>
            <p:nvPr/>
          </p:nvSpPr>
          <p:spPr>
            <a:xfrm>
              <a:off x="5867400" y="2057400"/>
              <a:ext cx="457200" cy="1371600"/>
            </a:xfrm>
            <a:prstGeom prst="rightBrace">
              <a:avLst>
                <a:gd name="adj1" fmla="val 8333"/>
                <a:gd name="adj2" fmla="val 50288"/>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552156" y="2227421"/>
              <a:ext cx="1752600" cy="1272143"/>
            </a:xfrm>
            <a:prstGeom prst="rect">
              <a:avLst/>
            </a:prstGeom>
            <a:noFill/>
          </p:spPr>
          <p:txBody>
            <a:bodyPr wrap="square" rtlCol="0">
              <a:spAutoFit/>
            </a:bodyPr>
            <a:lstStyle/>
            <a:p>
              <a:r>
                <a:rPr lang="en-US" sz="2800" dirty="0" err="1" smtClean="0">
                  <a:solidFill>
                    <a:srgbClr val="FF0000"/>
                  </a:solidFill>
                  <a:latin typeface="Times New Roman" pitchFamily="18" charset="0"/>
                  <a:cs typeface="Times New Roman" pitchFamily="18" charset="0"/>
                </a:rPr>
                <a:t>Điệp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ngữ</a:t>
              </a:r>
              <a:r>
                <a:rPr lang="en-US" sz="2800" dirty="0" smtClean="0">
                  <a:solidFill>
                    <a:srgbClr val="FF0000"/>
                  </a:solidFill>
                  <a:latin typeface="Times New Roman" pitchFamily="18" charset="0"/>
                  <a:cs typeface="Times New Roman" pitchFamily="18" charset="0"/>
                </a:rPr>
                <a:t>, </a:t>
              </a:r>
              <a:r>
                <a:rPr lang="en-US" sz="2800" dirty="0" err="1" smtClean="0">
                  <a:latin typeface="Times New Roman" pitchFamily="18" charset="0"/>
                  <a:cs typeface="Times New Roman" pitchFamily="18" charset="0"/>
                </a:rPr>
                <a:t>liệt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kê</a:t>
              </a:r>
              <a:endParaRPr lang="en-US" sz="2800" dirty="0">
                <a:latin typeface="Times New Roman" pitchFamily="18" charset="0"/>
                <a:cs typeface="Times New Roman" pitchFamily="18" charset="0"/>
              </a:endParaRPr>
            </a:p>
          </p:txBody>
        </p:sp>
      </p:grpSp>
      <p:sp>
        <p:nvSpPr>
          <p:cNvPr id="11" name="TextBox 10"/>
          <p:cNvSpPr txBox="1"/>
          <p:nvPr/>
        </p:nvSpPr>
        <p:spPr>
          <a:xfrm>
            <a:off x="1344460" y="3184743"/>
            <a:ext cx="7037540" cy="954107"/>
          </a:xfrm>
          <a:prstGeom prst="rect">
            <a:avLst/>
          </a:prstGeom>
          <a:solidFill>
            <a:srgbClr val="92D050"/>
          </a:solidFill>
        </p:spPr>
        <p:txBody>
          <a:bodyPr wrap="square" rtlCol="0">
            <a:spAutoFit/>
          </a:bodyPr>
          <a:lstStyle/>
          <a:p>
            <a:r>
              <a:rPr lang="en-US" sz="2400" dirty="0" smtClean="0">
                <a:latin typeface="Times New Roman" pitchFamily="18" charset="0"/>
                <a:cs typeface="Times New Roman" pitchFamily="18" charset="0"/>
                <a:sym typeface="Wingdings" panose="05000000000000000000" pitchFamily="2" charset="2"/>
              </a:rPr>
              <a:t></a:t>
            </a:r>
            <a:r>
              <a:rPr lang="en-US" sz="24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Những giá trị nhân văn tốt đẹp:   </a:t>
            </a:r>
            <a:r>
              <a:rPr lang="vi-VN" sz="2800" b="1" i="1" dirty="0" smtClean="0">
                <a:latin typeface="Times New Roman" pitchFamily="18" charset="0"/>
                <a:cs typeface="Times New Roman" pitchFamily="18" charset="0"/>
              </a:rPr>
              <a:t>Lòng nhân hậu, sự vị tha, độ lượng, bao dung,...</a:t>
            </a:r>
            <a:r>
              <a:rPr lang="vi-VN"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
        <p:nvSpPr>
          <p:cNvPr id="12" name="TextBox 11"/>
          <p:cNvSpPr txBox="1"/>
          <p:nvPr/>
        </p:nvSpPr>
        <p:spPr>
          <a:xfrm>
            <a:off x="1398740" y="4249223"/>
            <a:ext cx="5611660" cy="523220"/>
          </a:xfrm>
          <a:prstGeom prst="rect">
            <a:avLst/>
          </a:prstGeom>
          <a:solidFill>
            <a:schemeClr val="accent5">
              <a:lumMod val="60000"/>
              <a:lumOff val="40000"/>
            </a:schemeClr>
          </a:solidFill>
        </p:spPr>
        <p:txBody>
          <a:bodyPr wrap="square" rtlCol="0">
            <a:spAutoFit/>
          </a:bodyPr>
          <a:lstStyle/>
          <a:p>
            <a:r>
              <a:rPr lang="en-US" sz="2400" dirty="0" smtClean="0">
                <a:latin typeface="Times New Roman" pitchFamily="18" charset="0"/>
                <a:cs typeface="Times New Roman" pitchFamily="18" charset="0"/>
                <a:sym typeface="Wingdings" panose="05000000000000000000" pitchFamily="2" charset="2"/>
              </a:rPr>
              <a:t></a:t>
            </a:r>
            <a:r>
              <a:rPr lang="en-US" sz="24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Tình cảm yêu mến với chuyện cổ</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073"/>
                                        </p:tgtEl>
                                        <p:attrNameLst>
                                          <p:attrName>style.visibility</p:attrName>
                                        </p:attrNameLst>
                                      </p:cBhvr>
                                      <p:to>
                                        <p:strVal val="visible"/>
                                      </p:to>
                                    </p:set>
                                    <p:animEffect transition="in" filter="blinds(horizontal)">
                                      <p:cBhvr>
                                        <p:cTn id="17" dur="500"/>
                                        <p:tgtEl>
                                          <p:spTgt spid="307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blinds(horizontal)">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3073" grpId="0"/>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7" name="TextBox 6"/>
          <p:cNvSpPr txBox="1"/>
          <p:nvPr/>
        </p:nvSpPr>
        <p:spPr>
          <a:xfrm>
            <a:off x="381000" y="1122150"/>
            <a:ext cx="8229600" cy="3785652"/>
          </a:xfrm>
          <a:prstGeom prst="rect">
            <a:avLst/>
          </a:prstGeom>
          <a:noFill/>
        </p:spPr>
        <p:txBody>
          <a:bodyPr wrap="square" rtlCol="0">
            <a:spAutoFit/>
          </a:bodyPr>
          <a:lstStyle/>
          <a:p>
            <a:r>
              <a:rPr lang="en-US" sz="2000" u="sng" dirty="0" smtClean="0">
                <a:solidFill>
                  <a:srgbClr val="FF0000"/>
                </a:solidFill>
                <a:latin typeface="Times New Roman" pitchFamily="18" charset="0"/>
                <a:cs typeface="Times New Roman" pitchFamily="18" charset="0"/>
              </a:rPr>
              <a:t>Nhóm </a:t>
            </a:r>
            <a:r>
              <a:rPr lang="en-US" sz="2000" u="sng" dirty="0" smtClean="0">
                <a:solidFill>
                  <a:srgbClr val="FF0000"/>
                </a:solidFill>
                <a:latin typeface="Times New Roman" pitchFamily="18" charset="0"/>
                <a:cs typeface="Times New Roman" pitchFamily="18" charset="0"/>
              </a:rPr>
              <a:t>1</a:t>
            </a:r>
            <a:r>
              <a:rPr lang="en-US" sz="2000" dirty="0" smtClean="0">
                <a:solidFill>
                  <a:srgbClr val="FF0000"/>
                </a:solidFill>
                <a:latin typeface="Times New Roman" pitchFamily="18" charset="0"/>
                <a:cs typeface="Times New Roman" pitchFamily="18" charset="0"/>
              </a:rPr>
              <a:t>:</a:t>
            </a:r>
            <a:r>
              <a:rPr lang="vi-VN" sz="2000" dirty="0" smtClean="0">
                <a:solidFill>
                  <a:srgbClr val="FF0000"/>
                </a:solidFill>
                <a:latin typeface="Times New Roman" pitchFamily="18" charset="0"/>
                <a:cs typeface="Times New Roman" pitchFamily="18" charset="0"/>
              </a:rPr>
              <a:t> </a:t>
            </a:r>
            <a:r>
              <a:rPr lang="en-US" sz="2000" dirty="0" smtClean="0">
                <a:solidFill>
                  <a:srgbClr val="FF000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Đời ông cha với đời tôi</a:t>
            </a:r>
            <a:endParaRPr lang="en-US" sz="2000" i="1" dirty="0" smtClean="0">
              <a:solidFill>
                <a:srgbClr val="00B050"/>
              </a:solidFill>
              <a:latin typeface="Times New Roman" pitchFamily="18" charset="0"/>
              <a:cs typeface="Times New Roman" pitchFamily="18" charset="0"/>
            </a:endParaRPr>
          </a:p>
          <a:p>
            <a:r>
              <a:rPr lang="vi-VN" sz="2000" i="1" dirty="0" smtClean="0">
                <a:solidFill>
                  <a:srgbClr val="00B050"/>
                </a:solidFill>
                <a:latin typeface="Times New Roman" pitchFamily="18" charset="0"/>
                <a:cs typeface="Times New Roman" pitchFamily="18" charset="0"/>
              </a:rPr>
              <a:t> </a:t>
            </a:r>
            <a:r>
              <a:rPr lang="en-US" sz="2000" i="1" dirty="0" smtClean="0">
                <a:solidFill>
                  <a:srgbClr val="00B05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Như con sông với chân trời đã xa </a:t>
            </a:r>
            <a:endParaRPr lang="en-US" sz="2000" i="1" dirty="0" smtClean="0">
              <a:solidFill>
                <a:srgbClr val="00B050"/>
              </a:solidFill>
              <a:latin typeface="Times New Roman" pitchFamily="18" charset="0"/>
              <a:cs typeface="Times New Roman" pitchFamily="18" charset="0"/>
            </a:endParaRPr>
          </a:p>
          <a:p>
            <a:r>
              <a:rPr lang="en-US" sz="2000" i="1" dirty="0" smtClean="0">
                <a:solidFill>
                  <a:srgbClr val="00B05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Chỉ còn chuyện cổ thiết tha</a:t>
            </a:r>
            <a:endParaRPr lang="en-US" sz="2000" i="1" dirty="0" smtClean="0">
              <a:solidFill>
                <a:srgbClr val="00B050"/>
              </a:solidFill>
              <a:latin typeface="Times New Roman" pitchFamily="18" charset="0"/>
              <a:cs typeface="Times New Roman" pitchFamily="18" charset="0"/>
            </a:endParaRPr>
          </a:p>
          <a:p>
            <a:r>
              <a:rPr lang="en-US" sz="2000" i="1" dirty="0" smtClean="0">
                <a:solidFill>
                  <a:srgbClr val="00B050"/>
                </a:solidFill>
                <a:latin typeface="Times New Roman" pitchFamily="18" charset="0"/>
                <a:cs typeface="Times New Roman" pitchFamily="18" charset="0"/>
              </a:rPr>
              <a:t>                           </a:t>
            </a:r>
            <a:r>
              <a:rPr lang="vi-VN" sz="2000" i="1" dirty="0" smtClean="0">
                <a:solidFill>
                  <a:srgbClr val="00B050"/>
                </a:solidFill>
                <a:latin typeface="Times New Roman" pitchFamily="18" charset="0"/>
                <a:cs typeface="Times New Roman" pitchFamily="18" charset="0"/>
              </a:rPr>
              <a:t>Cho tôi nhận mặt ông cha của mình</a:t>
            </a:r>
            <a:endParaRPr lang="en-US" sz="2000" i="1" dirty="0" smtClean="0">
              <a:solidFill>
                <a:srgbClr val="00B050"/>
              </a:solidFill>
              <a:latin typeface="Times New Roman" pitchFamily="18" charset="0"/>
              <a:cs typeface="Times New Roman" pitchFamily="18" charset="0"/>
            </a:endParaRPr>
          </a:p>
          <a:p>
            <a:r>
              <a:rPr lang="en-US" sz="2000" dirty="0" smtClean="0">
                <a:solidFill>
                  <a:srgbClr val="00B050"/>
                </a:solidFill>
                <a:latin typeface="Times New Roman" pitchFamily="18" charset="0"/>
                <a:cs typeface="Times New Roman" pitchFamily="18" charset="0"/>
              </a:rPr>
              <a:t>   </a:t>
            </a:r>
            <a:r>
              <a:rPr lang="vi-VN" sz="2000" dirty="0" smtClean="0">
                <a:solidFill>
                  <a:srgbClr val="00B050"/>
                </a:solidFill>
                <a:latin typeface="Times New Roman" pitchFamily="18" charset="0"/>
                <a:cs typeface="Times New Roman" pitchFamily="18" charset="0"/>
              </a:rPr>
              <a:t>? Tác giả đã sử dụng biện pháp tu từ nào? Qua đó tác giả muốn nói gì trong những câu thơ trên? Em thấy tình cảm nào của tác giả được bộc lộ?</a:t>
            </a:r>
            <a:endParaRPr lang="en-US" sz="2000" dirty="0" smtClean="0">
              <a:solidFill>
                <a:srgbClr val="00B050"/>
              </a:solidFill>
              <a:latin typeface="Times New Roman" pitchFamily="18" charset="0"/>
              <a:cs typeface="Times New Roman" pitchFamily="18" charset="0"/>
            </a:endParaRPr>
          </a:p>
          <a:p>
            <a:r>
              <a:rPr lang="en-US" sz="2000" u="sng" dirty="0" err="1" smtClean="0">
                <a:solidFill>
                  <a:srgbClr val="FF0000"/>
                </a:solidFill>
                <a:latin typeface="Times New Roman" pitchFamily="18" charset="0"/>
                <a:cs typeface="Times New Roman" pitchFamily="18" charset="0"/>
              </a:rPr>
              <a:t>Nhóm</a:t>
            </a:r>
            <a:r>
              <a:rPr lang="en-US" sz="2000" u="sng" dirty="0" smtClean="0">
                <a:solidFill>
                  <a:srgbClr val="FF0000"/>
                </a:solidFill>
                <a:latin typeface="Times New Roman" pitchFamily="18" charset="0"/>
                <a:cs typeface="Times New Roman" pitchFamily="18" charset="0"/>
              </a:rPr>
              <a:t> 2:</a:t>
            </a:r>
            <a:r>
              <a:rPr lang="en-US" sz="2000" dirty="0" smtClean="0">
                <a:solidFill>
                  <a:srgbClr val="FF0000"/>
                </a:solidFill>
                <a:latin typeface="Times New Roman" pitchFamily="18" charset="0"/>
                <a:cs typeface="Times New Roman" pitchFamily="18" charset="0"/>
              </a:rPr>
              <a:t>          </a:t>
            </a:r>
            <a:r>
              <a:rPr lang="vi-VN" sz="2000" dirty="0" smtClean="0">
                <a:solidFill>
                  <a:srgbClr val="FF0000"/>
                </a:solidFill>
                <a:latin typeface="Times New Roman" pitchFamily="18" charset="0"/>
                <a:cs typeface="Times New Roman" pitchFamily="18" charset="0"/>
              </a:rPr>
              <a:t> </a:t>
            </a:r>
            <a:r>
              <a:rPr lang="vi-VN" sz="2000" i="1" dirty="0" smtClean="0">
                <a:solidFill>
                  <a:srgbClr val="7030A0"/>
                </a:solidFill>
                <a:latin typeface="Times New Roman" pitchFamily="18" charset="0"/>
                <a:cs typeface="Times New Roman" pitchFamily="18" charset="0"/>
              </a:rPr>
              <a:t>Tôi nghe chuyện cổ thầm thì</a:t>
            </a:r>
            <a:endParaRPr lang="en-US" sz="2000" i="1" dirty="0" smtClean="0">
              <a:solidFill>
                <a:srgbClr val="7030A0"/>
              </a:solidFill>
              <a:latin typeface="Times New Roman" pitchFamily="18" charset="0"/>
              <a:cs typeface="Times New Roman" pitchFamily="18" charset="0"/>
            </a:endParaRPr>
          </a:p>
          <a:p>
            <a:r>
              <a:rPr lang="en-US" sz="2000" i="1" dirty="0" smtClean="0">
                <a:solidFill>
                  <a:srgbClr val="7030A0"/>
                </a:solidFill>
                <a:latin typeface="Times New Roman" pitchFamily="18" charset="0"/>
                <a:cs typeface="Times New Roman" pitchFamily="18" charset="0"/>
              </a:rPr>
              <a:t>                         </a:t>
            </a:r>
            <a:r>
              <a:rPr lang="vi-VN" sz="2000" i="1" dirty="0" smtClean="0">
                <a:solidFill>
                  <a:srgbClr val="7030A0"/>
                </a:solidFill>
                <a:latin typeface="Times New Roman" pitchFamily="18" charset="0"/>
                <a:cs typeface="Times New Roman" pitchFamily="18" charset="0"/>
              </a:rPr>
              <a:t>Lời ông cha dạy cũng vì đời sau</a:t>
            </a:r>
            <a:endParaRPr lang="en-US" sz="2000" i="1" dirty="0" smtClean="0">
              <a:solidFill>
                <a:srgbClr val="7030A0"/>
              </a:solidFill>
              <a:latin typeface="Times New Roman" pitchFamily="18" charset="0"/>
              <a:cs typeface="Times New Roman" pitchFamily="18" charset="0"/>
            </a:endParaRPr>
          </a:p>
          <a:p>
            <a:r>
              <a:rPr lang="en-US" sz="2000" dirty="0" smtClean="0">
                <a:solidFill>
                  <a:srgbClr val="7030A0"/>
                </a:solidFill>
                <a:latin typeface="Times New Roman" pitchFamily="18" charset="0"/>
                <a:cs typeface="Times New Roman" pitchFamily="18" charset="0"/>
              </a:rPr>
              <a:t>          </a:t>
            </a:r>
            <a:r>
              <a:rPr lang="vi-VN" sz="2000" dirty="0" smtClean="0">
                <a:solidFill>
                  <a:srgbClr val="7030A0"/>
                </a:solidFill>
                <a:latin typeface="Times New Roman" pitchFamily="18" charset="0"/>
                <a:cs typeface="Times New Roman" pitchFamily="18" charset="0"/>
              </a:rPr>
              <a:t>? Hai câu thơ trên gợi cho em những suy nghĩ gì?</a:t>
            </a:r>
            <a:endParaRPr lang="en-US" sz="2000" dirty="0" smtClean="0">
              <a:solidFill>
                <a:srgbClr val="7030A0"/>
              </a:solidFill>
              <a:latin typeface="Times New Roman" pitchFamily="18" charset="0"/>
              <a:cs typeface="Times New Roman" pitchFamily="18" charset="0"/>
            </a:endParaRPr>
          </a:p>
          <a:p>
            <a:r>
              <a:rPr lang="en-US" sz="2000" u="sng" dirty="0" err="1" smtClean="0">
                <a:solidFill>
                  <a:srgbClr val="FF0000"/>
                </a:solidFill>
                <a:latin typeface="Times New Roman" pitchFamily="18" charset="0"/>
                <a:cs typeface="Times New Roman" pitchFamily="18" charset="0"/>
              </a:rPr>
              <a:t>Nhóm</a:t>
            </a:r>
            <a:r>
              <a:rPr lang="en-US" sz="2000" u="sng" dirty="0" smtClean="0">
                <a:solidFill>
                  <a:srgbClr val="FF0000"/>
                </a:solidFill>
                <a:latin typeface="Times New Roman" pitchFamily="18" charset="0"/>
                <a:cs typeface="Times New Roman" pitchFamily="18" charset="0"/>
              </a:rPr>
              <a:t> 3</a:t>
            </a:r>
            <a:r>
              <a:rPr lang="en-US" sz="2000" dirty="0" smtClean="0">
                <a:solidFill>
                  <a:srgbClr val="FF0000"/>
                </a:solidFill>
                <a:latin typeface="Times New Roman" pitchFamily="18" charset="0"/>
                <a:cs typeface="Times New Roman" pitchFamily="18" charset="0"/>
              </a:rPr>
              <a:t>: </a:t>
            </a:r>
            <a:r>
              <a:rPr lang="vi-VN" sz="2000" dirty="0" smtClean="0">
                <a:latin typeface="Times New Roman" pitchFamily="18" charset="0"/>
                <a:cs typeface="Times New Roman" pitchFamily="18" charset="0"/>
              </a:rPr>
              <a:t>? Theo em vì sao với nhà thơ, những câu chuyện cổ “Vẫn luôn </a:t>
            </a:r>
            <a:r>
              <a:rPr lang="vi-VN" sz="2000" b="1" i="1" dirty="0" smtClean="0">
                <a:latin typeface="Times New Roman" pitchFamily="18" charset="0"/>
                <a:cs typeface="Times New Roman" pitchFamily="18" charset="0"/>
              </a:rPr>
              <a:t>mới mẻ rạng ngời lương tâm</a:t>
            </a:r>
            <a:r>
              <a:rPr lang="vi-VN" sz="2000" dirty="0" smtClean="0">
                <a:latin typeface="Times New Roman" pitchFamily="18" charset="0"/>
                <a:cs typeface="Times New Roman" pitchFamily="18" charset="0"/>
              </a:rPr>
              <a:t>”?</a:t>
            </a:r>
            <a:r>
              <a:rPr lang="en-US" sz="2000" dirty="0" smtClean="0">
                <a:latin typeface="Times New Roman" pitchFamily="18" charset="0"/>
                <a:cs typeface="Times New Roman" pitchFamily="18" charset="0"/>
              </a:rPr>
              <a:t> Qua </a:t>
            </a:r>
            <a:r>
              <a:rPr lang="en-US" sz="2000" dirty="0" err="1" smtClean="0">
                <a:latin typeface="Times New Roman" pitchFamily="18" charset="0"/>
                <a:cs typeface="Times New Roman" pitchFamily="18" charset="0"/>
              </a:rPr>
              <a:t>đó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em</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nhận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ra</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chuyện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cổ</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có</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vai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trò</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như</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nào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trong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đời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sống</a:t>
            </a:r>
            <a:r>
              <a:rPr lang="en-US" sz="2000" dirty="0" smtClean="0">
                <a:latin typeface="Times New Roman" pitchFamily="18" charset="0"/>
                <a:cs typeface="Times New Roman" pitchFamily="18" charset="0"/>
              </a:rPr>
              <a:t> con </a:t>
            </a:r>
            <a:r>
              <a:rPr lang="en-US" sz="2000" dirty="0" err="1" smtClean="0">
                <a:latin typeface="Times New Roman" pitchFamily="18" charset="0"/>
                <a:cs typeface="Times New Roman" pitchFamily="18" charset="0"/>
              </a:rPr>
              <a:t>người</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8" name="TextBox 7"/>
          <p:cNvSpPr txBox="1"/>
          <p:nvPr/>
        </p:nvSpPr>
        <p:spPr>
          <a:xfrm>
            <a:off x="1219200" y="291153"/>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cháu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5" name="Cloud Callout 4"/>
          <p:cNvSpPr/>
          <p:nvPr/>
        </p:nvSpPr>
        <p:spPr>
          <a:xfrm>
            <a:off x="5943600" y="913832"/>
            <a:ext cx="2514600" cy="1429318"/>
          </a:xfrm>
          <a:prstGeom prst="cloudCallout">
            <a:avLst>
              <a:gd name="adj1" fmla="val -91005"/>
              <a:gd name="adj2" fmla="val -5454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anose="02020603050405020304" pitchFamily="18" charset="0"/>
                <a:cs typeface="Times New Roman" panose="02020603050405020304" pitchFamily="18" charset="0"/>
              </a:rPr>
              <a:t>Thảo luận nhóm</a:t>
            </a:r>
            <a:endParaRPr lang="vi-VN"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linds(horizontal)">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19200" y="375416"/>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cháu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7" name="TextBox 6"/>
          <p:cNvSpPr txBox="1"/>
          <p:nvPr/>
        </p:nvSpPr>
        <p:spPr>
          <a:xfrm>
            <a:off x="1066800" y="1200150"/>
            <a:ext cx="4572000" cy="1569660"/>
          </a:xfrm>
          <a:prstGeom prst="rect">
            <a:avLst/>
          </a:prstGeom>
          <a:noFill/>
        </p:spPr>
        <p:txBody>
          <a:bodyPr wrap="square" rtlCol="0">
            <a:spAutoFit/>
          </a:bodyPr>
          <a:lstStyle/>
          <a:p>
            <a:r>
              <a:rPr lang="vi-VN" sz="2400" dirty="0" smtClean="0">
                <a:latin typeface="Times New Roman" pitchFamily="18" charset="0"/>
                <a:cs typeface="Times New Roman" pitchFamily="18" charset="0"/>
              </a:rPr>
              <a:t>Đời ông cha với đời tôi</a:t>
            </a:r>
            <a:endParaRPr lang="en-US" sz="2400" dirty="0" smtClean="0">
              <a:latin typeface="Times New Roman" pitchFamily="18" charset="0"/>
              <a:cs typeface="Times New Roman" pitchFamily="18" charset="0"/>
            </a:endParaRPr>
          </a:p>
          <a:p>
            <a:r>
              <a:rPr lang="vi-VN" sz="2400" dirty="0" smtClean="0">
                <a:solidFill>
                  <a:srgbClr val="7030A0"/>
                </a:solidFill>
                <a:latin typeface="Times New Roman" pitchFamily="18" charset="0"/>
                <a:cs typeface="Times New Roman" pitchFamily="18" charset="0"/>
              </a:rPr>
              <a:t> Như </a:t>
            </a:r>
            <a:r>
              <a:rPr lang="vi-VN" sz="2400" dirty="0" smtClean="0">
                <a:latin typeface="Times New Roman" pitchFamily="18" charset="0"/>
                <a:cs typeface="Times New Roman" pitchFamily="18" charset="0"/>
              </a:rPr>
              <a:t>con sông với chân trời đã xa </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Chỉ còn chuyện cổ thiết tha</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Cho tôi nhận </a:t>
            </a:r>
            <a:r>
              <a:rPr lang="vi-VN" sz="2400" dirty="0" smtClean="0">
                <a:solidFill>
                  <a:srgbClr val="FF0000"/>
                </a:solidFill>
                <a:latin typeface="Times New Roman" pitchFamily="18" charset="0"/>
                <a:cs typeface="Times New Roman" pitchFamily="18" charset="0"/>
              </a:rPr>
              <a:t>mặt </a:t>
            </a:r>
            <a:r>
              <a:rPr lang="vi-VN" sz="2400" dirty="0" smtClean="0">
                <a:latin typeface="Times New Roman" pitchFamily="18" charset="0"/>
                <a:cs typeface="Times New Roman" pitchFamily="18" charset="0"/>
              </a:rPr>
              <a:t>ông cha của mình</a:t>
            </a:r>
            <a:endParaRPr lang="en-US" sz="2400" dirty="0">
              <a:latin typeface="Times New Roman" pitchFamily="18" charset="0"/>
              <a:cs typeface="Times New Roman" pitchFamily="18" charset="0"/>
            </a:endParaRPr>
          </a:p>
        </p:txBody>
      </p:sp>
      <p:sp>
        <p:nvSpPr>
          <p:cNvPr id="8" name="Right Brace 7"/>
          <p:cNvSpPr/>
          <p:nvPr/>
        </p:nvSpPr>
        <p:spPr>
          <a:xfrm>
            <a:off x="5562600" y="1371600"/>
            <a:ext cx="381000" cy="800100"/>
          </a:xfrm>
          <a:prstGeom prst="rightBrace">
            <a:avLst>
              <a:gd name="adj1" fmla="val 26794"/>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p:cNvSpPr txBox="1"/>
          <p:nvPr/>
        </p:nvSpPr>
        <p:spPr>
          <a:xfrm>
            <a:off x="6019800" y="1600200"/>
            <a:ext cx="1676400" cy="830997"/>
          </a:xfrm>
          <a:prstGeom prst="rect">
            <a:avLst/>
          </a:prstGeom>
          <a:noFill/>
        </p:spPr>
        <p:txBody>
          <a:bodyPr wrap="square" rtlCol="0">
            <a:spAutoFit/>
          </a:bodyPr>
          <a:lstStyle/>
          <a:p>
            <a:r>
              <a:rPr lang="en-US" sz="2400" b="1" dirty="0" smtClean="0">
                <a:solidFill>
                  <a:srgbClr val="7030A0"/>
                </a:solidFill>
                <a:latin typeface="Times New Roman" pitchFamily="18" charset="0"/>
                <a:cs typeface="Times New Roman" pitchFamily="18" charset="0"/>
              </a:rPr>
              <a:t>So </a:t>
            </a:r>
            <a:r>
              <a:rPr lang="en-US" sz="2400" b="1" dirty="0" err="1" smtClean="0">
                <a:solidFill>
                  <a:srgbClr val="7030A0"/>
                </a:solidFill>
                <a:latin typeface="Times New Roman" pitchFamily="18" charset="0"/>
                <a:cs typeface="Times New Roman" pitchFamily="18" charset="0"/>
              </a:rPr>
              <a:t>sánh</a:t>
            </a:r>
            <a:r>
              <a:rPr lang="en-US" sz="2400" b="1" dirty="0" smtClean="0">
                <a:solidFill>
                  <a:srgbClr val="7030A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hoán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dụ</a:t>
            </a:r>
            <a:endParaRPr lang="en-US" sz="2400" dirty="0">
              <a:solidFill>
                <a:srgbClr val="FF0000"/>
              </a:solidFill>
            </a:endParaRPr>
          </a:p>
        </p:txBody>
      </p:sp>
      <p:sp>
        <p:nvSpPr>
          <p:cNvPr id="12" name="TextBox 11"/>
          <p:cNvSpPr txBox="1"/>
          <p:nvPr/>
        </p:nvSpPr>
        <p:spPr>
          <a:xfrm>
            <a:off x="1083501" y="3790950"/>
            <a:ext cx="7315200" cy="830997"/>
          </a:xfrm>
          <a:prstGeom prst="rect">
            <a:avLst/>
          </a:prstGeom>
          <a:solidFill>
            <a:schemeClr val="bg2">
              <a:lumMod val="75000"/>
            </a:schemeClr>
          </a:solidFill>
        </p:spPr>
        <p:txBody>
          <a:bodyPr wrap="square" rtlCol="0">
            <a:spAutoFit/>
          </a:bodyPr>
          <a:lstStyle/>
          <a:p>
            <a:r>
              <a:rPr lang="en-US" sz="2400" b="1" i="1" dirty="0" smtClean="0">
                <a:latin typeface="Times New Roman" pitchFamily="18" charset="0"/>
                <a:cs typeface="Times New Roman" pitchFamily="18" charset="0"/>
                <a:sym typeface="Wingdings" panose="05000000000000000000" pitchFamily="2" charset="2"/>
              </a:rPr>
              <a:t></a:t>
            </a:r>
            <a:r>
              <a:rPr lang="en-US" sz="2400" b="1" i="1" dirty="0" smtClean="0">
                <a:latin typeface="Times New Roman" pitchFamily="18" charset="0"/>
                <a:cs typeface="Times New Roman" pitchFamily="18" charset="0"/>
              </a:rPr>
              <a:t> </a:t>
            </a:r>
            <a:r>
              <a:rPr lang="en-US" sz="2400" b="1" i="1" dirty="0" smtClean="0">
                <a:latin typeface="Times New Roman" pitchFamily="18" charset="0"/>
                <a:cs typeface="Times New Roman" pitchFamily="18" charset="0"/>
              </a:rPr>
              <a:t>Hiểu về </a:t>
            </a:r>
            <a:r>
              <a:rPr lang="vi-VN" sz="2400" b="1" i="1" dirty="0" smtClean="0">
                <a:latin typeface="Times New Roman" pitchFamily="18" charset="0"/>
                <a:cs typeface="Times New Roman" pitchFamily="18" charset="0"/>
              </a:rPr>
              <a:t>thế giới tinh thần: </a:t>
            </a:r>
            <a:r>
              <a:rPr lang="en-US" sz="2400" b="1" i="1" dirty="0" err="1" smtClean="0">
                <a:latin typeface="Times New Roman" pitchFamily="18" charset="0"/>
                <a:cs typeface="Times New Roman" pitchFamily="18" charset="0"/>
              </a:rPr>
              <a:t>tâm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hồn</a:t>
            </a:r>
            <a:r>
              <a:rPr lang="vi-VN" sz="2400" b="1" i="1" dirty="0" smtClean="0">
                <a:latin typeface="Times New Roman" pitchFamily="18" charset="0"/>
                <a:cs typeface="Times New Roman" pitchFamily="18" charset="0"/>
              </a:rPr>
              <a:t>, phong tục, quan niệm</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đạo</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đức</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triết</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lý</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nhân</a:t>
            </a:r>
            <a:r>
              <a:rPr lang="en-US" sz="2400" b="1" i="1" dirty="0" smtClean="0">
                <a:latin typeface="Times New Roman" pitchFamily="18" charset="0"/>
                <a:cs typeface="Times New Roman" pitchFamily="18" charset="0"/>
              </a:rPr>
              <a:t> </a:t>
            </a:r>
            <a:r>
              <a:rPr lang="en-US" sz="2400" b="1" i="1" dirty="0" err="1" smtClean="0">
                <a:latin typeface="Times New Roman" pitchFamily="18" charset="0"/>
                <a:cs typeface="Times New Roman" pitchFamily="18" charset="0"/>
              </a:rPr>
              <a:t>sinh</a:t>
            </a:r>
            <a:r>
              <a:rPr lang="en-US" sz="2400" b="1" i="1" dirty="0" smtClean="0">
                <a:latin typeface="Times New Roman" pitchFamily="18" charset="0"/>
                <a:cs typeface="Times New Roman" pitchFamily="18" charset="0"/>
              </a:rPr>
              <a:t> </a:t>
            </a:r>
            <a:r>
              <a:rPr lang="vi-VN" sz="2400" b="1" i="1" dirty="0" smtClean="0">
                <a:latin typeface="Times New Roman" pitchFamily="18" charset="0"/>
                <a:cs typeface="Times New Roman" pitchFamily="18" charset="0"/>
              </a:rPr>
              <a:t>…</a:t>
            </a:r>
            <a:r>
              <a:rPr lang="en-US" sz="2400" b="1" i="1" dirty="0" smtClean="0">
                <a:latin typeface="Times New Roman" pitchFamily="18" charset="0"/>
                <a:cs typeface="Times New Roman" pitchFamily="18" charset="0"/>
              </a:rPr>
              <a:t> </a:t>
            </a:r>
            <a:r>
              <a:rPr lang="vi-VN" sz="2400" b="1" i="1" dirty="0" smtClean="0">
                <a:latin typeface="Times New Roman" pitchFamily="18" charset="0"/>
                <a:cs typeface="Times New Roman" pitchFamily="18" charset="0"/>
              </a:rPr>
              <a:t>của cha ông</a:t>
            </a:r>
            <a:r>
              <a:rPr lang="vi-VN"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1025" name="Rectangle 1"/>
          <p:cNvSpPr>
            <a:spLocks noChangeArrowheads="1"/>
          </p:cNvSpPr>
          <p:nvPr/>
        </p:nvSpPr>
        <p:spPr bwMode="auto">
          <a:xfrm>
            <a:off x="1066800" y="2783894"/>
            <a:ext cx="7391400" cy="830997"/>
          </a:xfrm>
          <a:prstGeom prst="rect">
            <a:avLst/>
          </a:prstGeom>
          <a:solidFill>
            <a:schemeClr val="tx2">
              <a:lumMod val="40000"/>
              <a:lumOff val="60000"/>
            </a:schemeClr>
          </a:solidFill>
          <a:ln w="12700">
            <a:solidFill>
              <a:schemeClr val="accent2"/>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 pos="180975" algn="l"/>
              </a:tabLst>
            </a:pPr>
            <a:r>
              <a:rPr lang="vi-VN" sz="2400" dirty="0" smtClean="0">
                <a:latin typeface="Times New Roman" pitchFamily="18" charset="0"/>
                <a:ea typeface="Times New Roman" pitchFamily="18" charset="0"/>
                <a:cs typeface="Times New Roman" pitchFamily="18" charset="0"/>
                <a:sym typeface="Wingdings" panose="05000000000000000000" pitchFamily="2" charset="2"/>
              </a:rPr>
              <a:t></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là cầu nối,</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là nhân chứng</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1"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là</a:t>
            </a:r>
            <a:r>
              <a:rPr kumimoji="0" lang="en-US"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1" u="none" strike="noStrike" cap="none" normalizeH="0" dirty="0" err="1" smtClean="0">
                <a:ln>
                  <a:noFill/>
                </a:ln>
                <a:solidFill>
                  <a:schemeClr val="tx1"/>
                </a:solidFill>
                <a:effectLst/>
                <a:latin typeface="Times New Roman" pitchFamily="18" charset="0"/>
                <a:ea typeface="Times New Roman" pitchFamily="18" charset="0"/>
                <a:cs typeface="Times New Roman" pitchFamily="18" charset="0"/>
              </a:rPr>
              <a:t>nơi</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lưu giữ những suy nghĩ, tình cảm… của ông cha</a:t>
            </a:r>
            <a:r>
              <a:rPr lang="en-US" sz="2400" b="1" i="1" dirty="0" smtClean="0">
                <a:latin typeface="Times New Roman" pitchFamily="18" charset="0"/>
                <a:ea typeface="Times New Roman" pitchFamily="18" charset="0"/>
                <a:cs typeface="Times New Roman" pitchFamily="18" charset="0"/>
              </a:rPr>
              <a:t> </a:t>
            </a:r>
            <a:r>
              <a:rPr lang="en-US" sz="2400" b="1" i="1" dirty="0" err="1" smtClean="0">
                <a:latin typeface="Times New Roman" pitchFamily="18" charset="0"/>
                <a:ea typeface="Times New Roman" pitchFamily="18" charset="0"/>
                <a:cs typeface="Times New Roman" pitchFamily="18" charset="0"/>
              </a:rPr>
              <a:t>ta</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vi-VN" sz="2400" b="1" i="1"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025"/>
                                        </p:tgtEl>
                                        <p:attrNameLst>
                                          <p:attrName>style.visibility</p:attrName>
                                        </p:attrNameLst>
                                      </p:cBhvr>
                                      <p:to>
                                        <p:strVal val="visible"/>
                                      </p:to>
                                    </p:set>
                                    <p:animEffect transition="in" filter="blinds(horizontal)">
                                      <p:cBhvr>
                                        <p:cTn id="20" dur="500"/>
                                        <p:tgtEl>
                                          <p:spTgt spid="1025"/>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linds(horizontal)">
                                      <p:cBhvr>
                                        <p:cTn id="2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p:bldP spid="12" grpId="0" animBg="1"/>
      <p:bldP spid="10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28575">
            <a:solidFill>
              <a:schemeClr val="tx1"/>
            </a:solidFill>
            <a:miter lim="800000"/>
            <a:headEnd/>
            <a:tailEnd/>
          </a:ln>
        </p:spPr>
      </p:pic>
      <p:sp>
        <p:nvSpPr>
          <p:cNvPr id="6" name="TextBox 5"/>
          <p:cNvSpPr txBox="1"/>
          <p:nvPr/>
        </p:nvSpPr>
        <p:spPr>
          <a:xfrm>
            <a:off x="1219200" y="297232"/>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7" name="TextBox 6"/>
          <p:cNvSpPr txBox="1"/>
          <p:nvPr/>
        </p:nvSpPr>
        <p:spPr>
          <a:xfrm>
            <a:off x="609600" y="1071592"/>
            <a:ext cx="4572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“Tôi nghe chuyện cổ thầm thì</a:t>
            </a:r>
            <a:endParaRPr lang="en-US" sz="2400" dirty="0" smtClean="0">
              <a:latin typeface="Times New Roman" pitchFamily="18" charset="0"/>
              <a:cs typeface="Times New Roman" pitchFamily="18" charset="0"/>
            </a:endParaRPr>
          </a:p>
          <a:p>
            <a:r>
              <a:rPr lang="vi-VN" sz="2400" dirty="0" smtClean="0">
                <a:latin typeface="Times New Roman" pitchFamily="18" charset="0"/>
                <a:cs typeface="Times New Roman" pitchFamily="18" charset="0"/>
              </a:rPr>
              <a:t>Lời ông cha dạy cũng vì đời sau”</a:t>
            </a:r>
            <a:endParaRPr lang="en-US" sz="2400" dirty="0">
              <a:latin typeface="Times New Roman" pitchFamily="18" charset="0"/>
              <a:cs typeface="Times New Roman" pitchFamily="18" charset="0"/>
            </a:endParaRPr>
          </a:p>
        </p:txBody>
      </p:sp>
      <p:sp>
        <p:nvSpPr>
          <p:cNvPr id="1025" name="Rectangle 1"/>
          <p:cNvSpPr>
            <a:spLocks noChangeArrowheads="1"/>
          </p:cNvSpPr>
          <p:nvPr/>
        </p:nvSpPr>
        <p:spPr bwMode="auto">
          <a:xfrm>
            <a:off x="5527408" y="1071592"/>
            <a:ext cx="2971800" cy="3046988"/>
          </a:xfrm>
          <a:prstGeom prst="rect">
            <a:avLst/>
          </a:prstGeom>
          <a:solidFill>
            <a:schemeClr val="tx2">
              <a:lumMod val="40000"/>
              <a:lumOff val="60000"/>
            </a:schemeClr>
          </a:solidFill>
          <a:ln w="12700">
            <a:solidFill>
              <a:schemeClr val="accent2"/>
            </a:solidFill>
            <a:miter lim="800000"/>
            <a:headEnd/>
            <a:tailEnd/>
          </a:ln>
          <a:effectLst/>
        </p:spPr>
        <p:txBody>
          <a:bodyPr vert="horz" wrap="square" lIns="91440" tIns="45720" rIns="91440" bIns="45720" numCol="1" anchor="ctr" anchorCtr="0" compatLnSpc="1">
            <a:prstTxWarp prst="textNoShape">
              <a:avLst/>
            </a:prstTxWarp>
            <a:spAutoFit/>
          </a:bodyPr>
          <a:lstStyle/>
          <a:p>
            <a:r>
              <a:rPr lang="vi-VN" sz="3200" dirty="0" smtClean="0">
                <a:latin typeface="Times New Roman" pitchFamily="18" charset="0"/>
                <a:cs typeface="Times New Roman" pitchFamily="18" charset="0"/>
                <a:sym typeface="Wingdings" panose="05000000000000000000" pitchFamily="2" charset="2"/>
              </a:rPr>
              <a:t></a:t>
            </a:r>
            <a:r>
              <a:rPr lang="vi-VN" sz="3200" dirty="0" smtClean="0">
                <a:latin typeface="Times New Roman" pitchFamily="18" charset="0"/>
                <a:cs typeface="Times New Roman" pitchFamily="18" charset="0"/>
              </a:rPr>
              <a:t> </a:t>
            </a:r>
            <a:r>
              <a:rPr lang="vi-VN" sz="3200" b="1" i="1" dirty="0" smtClean="0">
                <a:latin typeface="Times New Roman" pitchFamily="18" charset="0"/>
                <a:cs typeface="Times New Roman" pitchFamily="18" charset="0"/>
              </a:rPr>
              <a:t>Bài học về đạo lý làm người</a:t>
            </a:r>
            <a:r>
              <a:rPr lang="en-US" sz="3200" b="1" i="1" dirty="0" smtClean="0">
                <a:latin typeface="Times New Roman" pitchFamily="18" charset="0"/>
                <a:cs typeface="Times New Roman" pitchFamily="18" charset="0"/>
              </a:rPr>
              <a:t> : </a:t>
            </a:r>
            <a:r>
              <a:rPr lang="en-US" sz="3200" b="1" i="1" dirty="0" err="1" smtClean="0">
                <a:latin typeface="Times New Roman" pitchFamily="18" charset="0"/>
                <a:cs typeface="Times New Roman" pitchFamily="18" charset="0"/>
              </a:rPr>
              <a:t>chân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thành</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nhân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ái</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cần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cù</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có</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kiến</a:t>
            </a:r>
            <a:r>
              <a:rPr lang="en-US" sz="3200" b="1" i="1" dirty="0" smtClean="0">
                <a:latin typeface="Times New Roman" pitchFamily="18" charset="0"/>
                <a:cs typeface="Times New Roman" pitchFamily="18" charset="0"/>
              </a:rPr>
              <a:t> </a:t>
            </a:r>
            <a:r>
              <a:rPr lang="en-US" sz="3200" b="1" i="1" dirty="0" err="1" smtClean="0">
                <a:latin typeface="Times New Roman" pitchFamily="18" charset="0"/>
                <a:cs typeface="Times New Roman" pitchFamily="18" charset="0"/>
              </a:rPr>
              <a:t>thức</a:t>
            </a:r>
            <a:r>
              <a:rPr lang="en-US" sz="3200" b="1" i="1"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11" name="TextBox 10"/>
          <p:cNvSpPr txBox="1"/>
          <p:nvPr/>
        </p:nvSpPr>
        <p:spPr>
          <a:xfrm>
            <a:off x="1524000" y="2800350"/>
            <a:ext cx="5181600" cy="369332"/>
          </a:xfrm>
          <a:prstGeom prst="rect">
            <a:avLst/>
          </a:prstGeom>
          <a:noFill/>
        </p:spPr>
        <p:txBody>
          <a:bodyPr wrap="square" rtlCol="0">
            <a:spAutoFit/>
          </a:bodyPr>
          <a:lstStyle/>
          <a:p>
            <a:endParaRPr lang="en-US" dirty="0"/>
          </a:p>
        </p:txBody>
      </p:sp>
      <p:sp>
        <p:nvSpPr>
          <p:cNvPr id="13" name="TextBox 12"/>
          <p:cNvSpPr txBox="1"/>
          <p:nvPr/>
        </p:nvSpPr>
        <p:spPr>
          <a:xfrm>
            <a:off x="1600200" y="3486150"/>
            <a:ext cx="3581400" cy="369332"/>
          </a:xfrm>
          <a:prstGeom prst="rect">
            <a:avLst/>
          </a:prstGeom>
          <a:noFill/>
        </p:spPr>
        <p:txBody>
          <a:bodyPr wrap="square" rtlCol="0">
            <a:spAutoFit/>
          </a:bodyPr>
          <a:lstStyle/>
          <a:p>
            <a:endParaRPr lang="en-US" dirty="0"/>
          </a:p>
        </p:txBody>
      </p:sp>
      <p:sp>
        <p:nvSpPr>
          <p:cNvPr id="10" name="TextBox 9"/>
          <p:cNvSpPr txBox="1"/>
          <p:nvPr/>
        </p:nvSpPr>
        <p:spPr>
          <a:xfrm>
            <a:off x="235907" y="2038350"/>
            <a:ext cx="5562600" cy="2677656"/>
          </a:xfrm>
          <a:prstGeom prst="rect">
            <a:avLst/>
          </a:prstGeom>
          <a:noFill/>
        </p:spPr>
        <p:txBody>
          <a:bodyPr wrap="square" rtlCol="0">
            <a:spAutoFit/>
          </a:bodyPr>
          <a:lstStyle/>
          <a:p>
            <a:pPr algn="ctr"/>
            <a:r>
              <a:rPr lang="en-US" sz="2400" i="1" dirty="0" smtClean="0">
                <a:latin typeface="Times New Roman" pitchFamily="18" charset="0"/>
                <a:cs typeface="Times New Roman" pitchFamily="18" charset="0"/>
              </a:rPr>
              <a:t>Ở </a:t>
            </a:r>
            <a:r>
              <a:rPr lang="en-US" sz="2400" i="1" dirty="0" err="1" smtClean="0">
                <a:latin typeface="Times New Roman" pitchFamily="18" charset="0"/>
                <a:cs typeface="Times New Roman" pitchFamily="18" charset="0"/>
              </a:rPr>
              <a:t>hiền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lại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gặp</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hiền</a:t>
            </a:r>
            <a:endParaRPr lang="en-US" sz="2400" i="1" dirty="0" smtClean="0">
              <a:latin typeface="Times New Roman" pitchFamily="18" charset="0"/>
              <a:cs typeface="Times New Roman" pitchFamily="18" charset="0"/>
            </a:endParaRPr>
          </a:p>
          <a:p>
            <a:pPr algn="ct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ngay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gặp</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tiên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độ</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trì</a:t>
            </a:r>
            <a:endParaRPr lang="en-US" sz="2400" i="1" dirty="0" smtClean="0">
              <a:latin typeface="Times New Roman" pitchFamily="18" charset="0"/>
              <a:cs typeface="Times New Roman" pitchFamily="18" charset="0"/>
            </a:endParaRPr>
          </a:p>
          <a:p>
            <a:pPr algn="ctr"/>
            <a:r>
              <a:rPr lang="en-US" sz="2400" i="1" dirty="0" smtClean="0">
                <a:latin typeface="Times New Roman" pitchFamily="18" charset="0"/>
                <a:cs typeface="Times New Roman" pitchFamily="18" charset="0"/>
              </a:rPr>
              <a:t>…Thị </a:t>
            </a:r>
            <a:r>
              <a:rPr lang="en-US" sz="2400" i="1" dirty="0" smtClean="0">
                <a:latin typeface="Times New Roman" pitchFamily="18" charset="0"/>
                <a:cs typeface="Times New Roman" pitchFamily="18" charset="0"/>
              </a:rPr>
              <a:t>thơm thì giấu người thơm</a:t>
            </a:r>
          </a:p>
          <a:p>
            <a:pPr algn="ctr"/>
            <a:r>
              <a:rPr lang="en-US" sz="2400" i="1" dirty="0" err="1" smtClean="0">
                <a:latin typeface="Times New Roman" pitchFamily="18" charset="0"/>
                <a:cs typeface="Times New Roman" pitchFamily="18" charset="0"/>
              </a:rPr>
              <a:t>Chăm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làm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thì</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được</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áo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cửa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nhà</a:t>
            </a:r>
            <a:endParaRPr lang="en-US" sz="2400" i="1" dirty="0" smtClean="0">
              <a:latin typeface="Times New Roman" pitchFamily="18" charset="0"/>
              <a:cs typeface="Times New Roman" pitchFamily="18" charset="0"/>
            </a:endParaRPr>
          </a:p>
          <a:p>
            <a:pPr algn="ctr"/>
            <a:r>
              <a:rPr lang="en-US" sz="2400" i="1" dirty="0" err="1" smtClean="0">
                <a:latin typeface="Times New Roman" pitchFamily="18" charset="0"/>
                <a:cs typeface="Times New Roman" pitchFamily="18" charset="0"/>
              </a:rPr>
              <a:t>Đẽo</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cày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theo</a:t>
            </a:r>
            <a:r>
              <a:rPr lang="en-US" sz="2400" i="1" dirty="0" smtClean="0">
                <a:latin typeface="Times New Roman" pitchFamily="18" charset="0"/>
                <a:cs typeface="Times New Roman" pitchFamily="18" charset="0"/>
              </a:rPr>
              <a:t> ý </a:t>
            </a:r>
            <a:r>
              <a:rPr lang="en-US" sz="2400" i="1" dirty="0" err="1" smtClean="0">
                <a:latin typeface="Times New Roman" pitchFamily="18" charset="0"/>
                <a:cs typeface="Times New Roman" pitchFamily="18" charset="0"/>
              </a:rPr>
              <a:t>người</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ta</a:t>
            </a:r>
            <a:endParaRPr lang="en-US" sz="2400" i="1" dirty="0" smtClean="0">
              <a:latin typeface="Times New Roman" pitchFamily="18" charset="0"/>
              <a:cs typeface="Times New Roman" pitchFamily="18" charset="0"/>
            </a:endParaRPr>
          </a:p>
          <a:p>
            <a:pPr algn="ctr"/>
            <a:r>
              <a:rPr lang="en-US" sz="2400" i="1" dirty="0" smtClean="0">
                <a:latin typeface="Times New Roman" pitchFamily="18" charset="0"/>
                <a:cs typeface="Times New Roman" pitchFamily="18" charset="0"/>
              </a:rPr>
              <a:t>…Sẽ </a:t>
            </a:r>
            <a:r>
              <a:rPr lang="en-US" sz="2400" i="1" dirty="0" smtClean="0">
                <a:latin typeface="Times New Roman" pitchFamily="18" charset="0"/>
                <a:cs typeface="Times New Roman" pitchFamily="18" charset="0"/>
              </a:rPr>
              <a:t>thành khúc gỗ chẳng ra việc </a:t>
            </a:r>
            <a:r>
              <a:rPr lang="en-US" sz="2400" i="1" dirty="0" smtClean="0">
                <a:latin typeface="Times New Roman" pitchFamily="18" charset="0"/>
                <a:cs typeface="Times New Roman" pitchFamily="18" charset="0"/>
              </a:rPr>
              <a:t>gì</a:t>
            </a:r>
            <a:endParaRPr lang="en-US" sz="2400" i="1" dirty="0" smtClean="0">
              <a:latin typeface="Times New Roman" pitchFamily="18" charset="0"/>
              <a:cs typeface="Times New Roman" pitchFamily="18" charset="0"/>
            </a:endParaRPr>
          </a:p>
          <a:p>
            <a:pPr algn="ctr"/>
            <a:r>
              <a:rPr lang="en-US" sz="2400" i="1" dirty="0" err="1" smtClean="0">
                <a:latin typeface="Times New Roman" pitchFamily="18" charset="0"/>
                <a:cs typeface="Times New Roman" pitchFamily="18" charset="0"/>
              </a:rPr>
              <a:t>Miếng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trầu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đỏ</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thắm</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nặng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sâu</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tình</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người</a:t>
            </a:r>
            <a:endParaRPr lang="en-US" sz="2400" i="1" dirty="0" smtClean="0">
              <a:latin typeface="Times New Roman" pitchFamily="18" charset="0"/>
              <a:cs typeface="Times New Roman" pitchFamily="18" charset="0"/>
            </a:endParaRPr>
          </a:p>
        </p:txBody>
      </p:sp>
      <p:cxnSp>
        <p:nvCxnSpPr>
          <p:cNvPr id="15" name="Straight Connector 14"/>
          <p:cNvCxnSpPr/>
          <p:nvPr/>
        </p:nvCxnSpPr>
        <p:spPr>
          <a:xfrm>
            <a:off x="4267200" y="1485900"/>
            <a:ext cx="914400" cy="1191"/>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048000" y="1846806"/>
            <a:ext cx="2209800" cy="1191"/>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par>
                          <p:cTn id="13" fill="hold">
                            <p:stCondLst>
                              <p:cond delay="500"/>
                            </p:stCondLst>
                            <p:childTnLst>
                              <p:par>
                                <p:cTn id="14" presetID="3" presetClass="entr" presetSubtype="10" fill="hold"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xit" presetSubtype="10" fill="hold" grpId="1" nodeType="clickEffect">
                                  <p:stCondLst>
                                    <p:cond delay="0"/>
                                  </p:stCondLst>
                                  <p:childTnLst>
                                    <p:animEffect transition="out" filter="checkerboard(across)">
                                      <p:cBhvr>
                                        <p:cTn id="25" dur="500"/>
                                        <p:tgtEl>
                                          <p:spTgt spid="10"/>
                                        </p:tgtEl>
                                      </p:cBhvr>
                                    </p:animEffect>
                                    <p:set>
                                      <p:cBhvr>
                                        <p:cTn id="26" dur="1" fill="hold">
                                          <p:stCondLst>
                                            <p:cond delay="499"/>
                                          </p:stCondLst>
                                        </p:cTn>
                                        <p:tgtEl>
                                          <p:spTgt spid="10"/>
                                        </p:tgtEl>
                                        <p:attrNameLst>
                                          <p:attrName>style.visibility</p:attrName>
                                        </p:attrNameLst>
                                      </p:cBhvr>
                                      <p:to>
                                        <p:strVal val="hidden"/>
                                      </p:to>
                                    </p:set>
                                  </p:childTnLst>
                                </p:cTn>
                              </p:par>
                            </p:childTnLst>
                          </p:cTn>
                        </p:par>
                        <p:par>
                          <p:cTn id="27" fill="hold">
                            <p:stCondLst>
                              <p:cond delay="500"/>
                            </p:stCondLst>
                            <p:childTnLst>
                              <p:par>
                                <p:cTn id="28" presetID="3" presetClass="entr" presetSubtype="10" fill="hold" grpId="0" nodeType="afterEffect">
                                  <p:stCondLst>
                                    <p:cond delay="0"/>
                                  </p:stCondLst>
                                  <p:childTnLst>
                                    <p:set>
                                      <p:cBhvr>
                                        <p:cTn id="29" dur="1" fill="hold">
                                          <p:stCondLst>
                                            <p:cond delay="0"/>
                                          </p:stCondLst>
                                        </p:cTn>
                                        <p:tgtEl>
                                          <p:spTgt spid="1025"/>
                                        </p:tgtEl>
                                        <p:attrNameLst>
                                          <p:attrName>style.visibility</p:attrName>
                                        </p:attrNameLst>
                                      </p:cBhvr>
                                      <p:to>
                                        <p:strVal val="visible"/>
                                      </p:to>
                                    </p:set>
                                    <p:animEffect transition="in" filter="blinds(horizontal)">
                                      <p:cBhvr>
                                        <p:cTn id="30" dur="5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25" grpId="0" animBg="1"/>
      <p:bldP spid="10" grpId="0"/>
      <p:bldP spid="1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19200" y="457200"/>
            <a:ext cx="7467600" cy="830997"/>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b) </a:t>
            </a:r>
            <a:r>
              <a:rPr lang="en-US" sz="2400" b="1" dirty="0" err="1" smtClean="0">
                <a:latin typeface="Times New Roman" pitchFamily="18" charset="0"/>
                <a:cs typeface="Times New Roman" pitchFamily="18" charset="0"/>
              </a:rPr>
              <a:t>Lời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căn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dặn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từ</a:t>
            </a:r>
            <a:r>
              <a:rPr lang="en-US" sz="2400" b="1" dirty="0" smtClean="0">
                <a:latin typeface="Times New Roman" pitchFamily="18" charset="0"/>
                <a:cs typeface="Times New Roman" pitchFamily="18" charset="0"/>
              </a:rPr>
              <a:t> cha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con </a:t>
            </a:r>
            <a:r>
              <a:rPr lang="en-US" sz="2400" b="1" dirty="0" err="1" smtClean="0">
                <a:latin typeface="Times New Roman" pitchFamily="18" charset="0"/>
                <a:cs typeface="Times New Roman" pitchFamily="18" charset="0"/>
              </a:rPr>
              <a:t>cháu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trong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những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câu</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chuyện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cổ</a:t>
            </a:r>
            <a:endParaRPr lang="en-US" sz="2400" b="1" dirty="0">
              <a:latin typeface="Times New Roman" pitchFamily="18" charset="0"/>
              <a:cs typeface="Times New Roman" pitchFamily="18" charset="0"/>
            </a:endParaRPr>
          </a:p>
        </p:txBody>
      </p:sp>
      <p:sp>
        <p:nvSpPr>
          <p:cNvPr id="11" name="TextBox 10"/>
          <p:cNvSpPr txBox="1"/>
          <p:nvPr/>
        </p:nvSpPr>
        <p:spPr>
          <a:xfrm>
            <a:off x="1524000" y="2800350"/>
            <a:ext cx="5181600" cy="369332"/>
          </a:xfrm>
          <a:prstGeom prst="rect">
            <a:avLst/>
          </a:prstGeom>
          <a:noFill/>
        </p:spPr>
        <p:txBody>
          <a:bodyPr wrap="square" rtlCol="0">
            <a:spAutoFit/>
          </a:bodyPr>
          <a:lstStyle/>
          <a:p>
            <a:endParaRPr lang="en-US" dirty="0"/>
          </a:p>
        </p:txBody>
      </p:sp>
      <p:sp>
        <p:nvSpPr>
          <p:cNvPr id="25601" name="Rectangle 1"/>
          <p:cNvSpPr>
            <a:spLocks noChangeArrowheads="1"/>
          </p:cNvSpPr>
          <p:nvPr/>
        </p:nvSpPr>
        <p:spPr bwMode="auto">
          <a:xfrm>
            <a:off x="914400" y="1612202"/>
            <a:ext cx="5867400"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90488" algn="l"/>
                <a:tab pos="180975" algn="l"/>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“Vẫn luôn </a:t>
            </a:r>
            <a:r>
              <a:rPr kumimoji="0" lang="vi-VN"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mới mẻ rạng ngời lương tâm</a:t>
            </a:r>
            <a:r>
              <a:rPr kumimoji="0" lang="vi-VN"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vi-VN"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TextBox 12"/>
          <p:cNvSpPr txBox="1"/>
          <p:nvPr/>
        </p:nvSpPr>
        <p:spPr>
          <a:xfrm>
            <a:off x="1600200" y="3486150"/>
            <a:ext cx="3581400" cy="369332"/>
          </a:xfrm>
          <a:prstGeom prst="rect">
            <a:avLst/>
          </a:prstGeom>
          <a:noFill/>
        </p:spPr>
        <p:txBody>
          <a:bodyPr wrap="square" rtlCol="0">
            <a:spAutoFit/>
          </a:bodyPr>
          <a:lstStyle/>
          <a:p>
            <a:endParaRPr lang="en-US" dirty="0"/>
          </a:p>
        </p:txBody>
      </p:sp>
      <p:sp>
        <p:nvSpPr>
          <p:cNvPr id="25602" name="Rectangle 2"/>
          <p:cNvSpPr>
            <a:spLocks noChangeArrowheads="1"/>
          </p:cNvSpPr>
          <p:nvPr/>
        </p:nvSpPr>
        <p:spPr bwMode="auto">
          <a:xfrm>
            <a:off x="914400" y="2200185"/>
            <a:ext cx="6705600" cy="1200329"/>
          </a:xfrm>
          <a:prstGeom prst="rect">
            <a:avLst/>
          </a:prstGeom>
          <a:solidFill>
            <a:schemeClr val="accent6">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90488" algn="l"/>
                <a:tab pos="180975" algn="l"/>
              </a:tabLst>
            </a:pPr>
            <a:r>
              <a:rPr lang="en-US" sz="2400" dirty="0" smtClean="0">
                <a:latin typeface="Times New Roman" pitchFamily="18" charset="0"/>
                <a:ea typeface="Times New Roman" pitchFamily="18" charset="0"/>
                <a:cs typeface="Times New Roman" pitchFamily="18" charset="0"/>
                <a:sym typeface="Wingdings" panose="05000000000000000000" pitchFamily="2" charset="2"/>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Vẻ</a:t>
            </a:r>
            <a:r>
              <a:rPr kumimoji="0" lang="en-US"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lang="en-US" sz="2400" b="1" i="1" dirty="0" smtClean="0">
                <a:latin typeface="Times New Roman" pitchFamily="18" charset="0"/>
                <a:ea typeface="Times New Roman" pitchFamily="18" charset="0"/>
                <a:cs typeface="Times New Roman" pitchFamily="18" charset="0"/>
              </a:rPr>
              <a:t>đẹp về tình người và n</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hững bài học về cuộc sống trong những</a:t>
            </a:r>
            <a:r>
              <a:rPr kumimoji="0" lang="en-US" sz="2400" b="1" i="1"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câu chuyện cổ </a:t>
            </a:r>
            <a:r>
              <a:rPr kumimoji="0" lang="en-US" sz="2400" b="1"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vẫn còn nguyên giá trị, GD con người</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TextBox 13"/>
          <p:cNvSpPr txBox="1"/>
          <p:nvPr/>
        </p:nvSpPr>
        <p:spPr>
          <a:xfrm>
            <a:off x="914400" y="3494493"/>
            <a:ext cx="6705600" cy="1200329"/>
          </a:xfrm>
          <a:prstGeom prst="rect">
            <a:avLst/>
          </a:prstGeom>
          <a:solidFill>
            <a:srgbClr val="92D050"/>
          </a:solidFill>
        </p:spPr>
        <p:txBody>
          <a:bodyPr wrap="square" rtlCol="0">
            <a:spAutoFit/>
          </a:bodyPr>
          <a:lstStyle/>
          <a:p>
            <a:r>
              <a:rPr lang="en-US" sz="2400" dirty="0" smtClean="0">
                <a:latin typeface="Times New Roman" pitchFamily="18" charset="0"/>
                <a:cs typeface="Times New Roman" pitchFamily="18" charset="0"/>
                <a:sym typeface="Wingdings" panose="05000000000000000000" pitchFamily="2" charset="2"/>
              </a:rPr>
              <a:t></a:t>
            </a:r>
            <a:r>
              <a:rPr lang="en-US"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Là hành trang, là động lực phấn đấu của mỗi con người -&gt; </a:t>
            </a:r>
            <a:r>
              <a:rPr lang="vi-VN" sz="2400" b="1" i="1" dirty="0" smtClean="0">
                <a:latin typeface="Times New Roman" pitchFamily="18" charset="0"/>
                <a:cs typeface="Times New Roman" pitchFamily="18" charset="0"/>
              </a:rPr>
              <a:t>khẳng định tầm quan trọng của những câu chuyện cổ trong đời sống tinh thần</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1"/>
                                        </p:tgtEl>
                                        <p:attrNameLst>
                                          <p:attrName>style.visibility</p:attrName>
                                        </p:attrNameLst>
                                      </p:cBhvr>
                                      <p:to>
                                        <p:strVal val="visible"/>
                                      </p:to>
                                    </p:set>
                                    <p:animEffect transition="in" filter="blinds(horizontal)">
                                      <p:cBhvr>
                                        <p:cTn id="7" dur="500"/>
                                        <p:tgtEl>
                                          <p:spTgt spid="2560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2"/>
                                        </p:tgtEl>
                                        <p:attrNameLst>
                                          <p:attrName>style.visibility</p:attrName>
                                        </p:attrNameLst>
                                      </p:cBhvr>
                                      <p:to>
                                        <p:strVal val="visible"/>
                                      </p:to>
                                    </p:set>
                                    <p:animEffect transition="in" filter="blinds(horizontal)">
                                      <p:cBhvr>
                                        <p:cTn id="12" dur="500"/>
                                        <p:tgtEl>
                                          <p:spTgt spid="2560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linds(horizont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1" grpId="0"/>
      <p:bldP spid="25602"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0" y="-1"/>
            <a:ext cx="9144000" cy="5100638"/>
          </a:xfrm>
          <a:prstGeom prst="rect">
            <a:avLst/>
          </a:prstGeom>
          <a:noFill/>
          <a:ln w="9525">
            <a:noFill/>
            <a:miter lim="800000"/>
            <a:headEnd/>
            <a:tailEnd/>
          </a:ln>
        </p:spPr>
      </p:pic>
      <p:sp>
        <p:nvSpPr>
          <p:cNvPr id="4" name="Rounded Rectangle 3"/>
          <p:cNvSpPr/>
          <p:nvPr/>
        </p:nvSpPr>
        <p:spPr>
          <a:xfrm>
            <a:off x="304800" y="114300"/>
            <a:ext cx="8686800" cy="4857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pic>
        <p:nvPicPr>
          <p:cNvPr id="6" name="图片 18"/>
          <p:cNvPicPr>
            <a:picLocks noChangeAspect="1" noChangeArrowheads="1"/>
          </p:cNvPicPr>
          <p:nvPr/>
        </p:nvPicPr>
        <p:blipFill>
          <a:blip r:embed="rId3"/>
          <a:srcRect/>
          <a:stretch>
            <a:fillRect/>
          </a:stretch>
        </p:blipFill>
        <p:spPr bwMode="auto">
          <a:xfrm flipH="1">
            <a:off x="228600" y="228600"/>
            <a:ext cx="1612900" cy="1210866"/>
          </a:xfrm>
          <a:prstGeom prst="rect">
            <a:avLst/>
          </a:prstGeom>
          <a:noFill/>
          <a:ln w="9525">
            <a:noFill/>
            <a:miter lim="800000"/>
            <a:headEnd/>
            <a:tailEnd/>
          </a:ln>
        </p:spPr>
      </p:pic>
      <p:pic>
        <p:nvPicPr>
          <p:cNvPr id="7" name="图片 18"/>
          <p:cNvPicPr>
            <a:picLocks noChangeAspect="1" noChangeArrowheads="1"/>
          </p:cNvPicPr>
          <p:nvPr/>
        </p:nvPicPr>
        <p:blipFill>
          <a:blip r:embed="rId3"/>
          <a:srcRect/>
          <a:stretch>
            <a:fillRect/>
          </a:stretch>
        </p:blipFill>
        <p:spPr bwMode="auto">
          <a:xfrm flipH="1">
            <a:off x="7531100" y="228600"/>
            <a:ext cx="1612900" cy="1210866"/>
          </a:xfrm>
          <a:prstGeom prst="rect">
            <a:avLst/>
          </a:prstGeom>
          <a:noFill/>
          <a:ln w="9525">
            <a:noFill/>
            <a:miter lim="800000"/>
            <a:headEnd/>
            <a:tailEnd/>
          </a:ln>
        </p:spPr>
      </p:pic>
      <p:pic>
        <p:nvPicPr>
          <p:cNvPr id="8" name="Picture 7"/>
          <p:cNvPicPr>
            <a:picLocks noChangeAspect="1" noChangeArrowheads="1"/>
          </p:cNvPicPr>
          <p:nvPr/>
        </p:nvPicPr>
        <p:blipFill>
          <a:blip r:embed="rId4"/>
          <a:srcRect/>
          <a:stretch>
            <a:fillRect/>
          </a:stretch>
        </p:blipFill>
        <p:spPr bwMode="auto">
          <a:xfrm rot="5400000">
            <a:off x="-1209676" y="2828926"/>
            <a:ext cx="3486152" cy="457200"/>
          </a:xfrm>
          <a:prstGeom prst="rect">
            <a:avLst/>
          </a:prstGeom>
          <a:noFill/>
          <a:ln w="9525">
            <a:noFill/>
            <a:miter lim="800000"/>
            <a:headEnd/>
            <a:tailEnd/>
          </a:ln>
        </p:spPr>
      </p:pic>
      <p:pic>
        <p:nvPicPr>
          <p:cNvPr id="12" name="Picture 11"/>
          <p:cNvPicPr>
            <a:picLocks noChangeAspect="1" noChangeArrowheads="1"/>
          </p:cNvPicPr>
          <p:nvPr/>
        </p:nvPicPr>
        <p:blipFill>
          <a:blip r:embed="rId4"/>
          <a:srcRect/>
          <a:stretch>
            <a:fillRect/>
          </a:stretch>
        </p:blipFill>
        <p:spPr bwMode="auto">
          <a:xfrm rot="16200000">
            <a:off x="7229475" y="2657475"/>
            <a:ext cx="3371850" cy="457200"/>
          </a:xfrm>
          <a:prstGeom prst="rect">
            <a:avLst/>
          </a:prstGeom>
          <a:noFill/>
          <a:ln w="9525">
            <a:noFill/>
            <a:miter lim="800000"/>
            <a:headEnd/>
            <a:tailEnd/>
          </a:ln>
        </p:spPr>
      </p:pic>
      <p:sp>
        <p:nvSpPr>
          <p:cNvPr id="16" name="TextBox 15"/>
          <p:cNvSpPr txBox="1"/>
          <p:nvPr/>
        </p:nvSpPr>
        <p:spPr>
          <a:xfrm>
            <a:off x="1784350" y="437346"/>
            <a:ext cx="5981700" cy="954107"/>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2. Ý </a:t>
            </a:r>
            <a:r>
              <a:rPr lang="en-US" sz="2800" b="1" dirty="0" err="1" smtClean="0">
                <a:latin typeface="Times New Roman" pitchFamily="18" charset="0"/>
                <a:cs typeface="Times New Roman" pitchFamily="18" charset="0"/>
              </a:rPr>
              <a:t>nghĩa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được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gợi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từ</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những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câu</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chuyện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cổ</a:t>
            </a:r>
            <a:endParaRPr lang="en-US" sz="2800" b="1" dirty="0">
              <a:latin typeface="Times New Roman" pitchFamily="18" charset="0"/>
              <a:cs typeface="Times New Roman" pitchFamily="18" charset="0"/>
            </a:endParaRPr>
          </a:p>
        </p:txBody>
      </p:sp>
      <p:sp>
        <p:nvSpPr>
          <p:cNvPr id="17" name="TextBox 16"/>
          <p:cNvSpPr txBox="1"/>
          <p:nvPr/>
        </p:nvSpPr>
        <p:spPr>
          <a:xfrm>
            <a:off x="1830614" y="1457785"/>
            <a:ext cx="5867400" cy="1815882"/>
          </a:xfrm>
          <a:prstGeom prst="rect">
            <a:avLst/>
          </a:prstGeom>
          <a:noFill/>
        </p:spPr>
        <p:txBody>
          <a:bodyPr wrap="square" rtlCol="0">
            <a:spAutoFit/>
          </a:bodyPr>
          <a:lstStyle/>
          <a:p>
            <a:pPr marL="342900" indent="-342900">
              <a:buAutoNum type="alphaLcParenR"/>
            </a:pPr>
            <a:r>
              <a:rPr lang="en-US" sz="2800" dirty="0" err="1" smtClean="0">
                <a:latin typeface="Times New Roman" pitchFamily="18" charset="0"/>
                <a:cs typeface="Times New Roman" pitchFamily="18" charset="0"/>
              </a:rPr>
              <a:t>Vẻ</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đẹp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người</a:t>
            </a:r>
            <a:endParaRPr lang="en-US" sz="2800" dirty="0" smtClean="0">
              <a:latin typeface="Times New Roman" pitchFamily="18" charset="0"/>
              <a:cs typeface="Times New Roman" pitchFamily="18" charset="0"/>
            </a:endParaRPr>
          </a:p>
          <a:p>
            <a:pPr marL="342900" indent="-342900">
              <a:buAutoNum type="alphaLcParen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Lời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căn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dặn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bài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cha </a:t>
            </a:r>
            <a:r>
              <a:rPr lang="en-US" sz="2800" dirty="0" err="1" smtClean="0">
                <a:latin typeface="Times New Roman" pitchFamily="18" charset="0"/>
                <a:cs typeface="Times New Roman" pitchFamily="18" charset="0"/>
              </a:rPr>
              <a:t>ông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đến</a:t>
            </a:r>
            <a:r>
              <a:rPr lang="en-US" sz="2800" dirty="0" smtClean="0">
                <a:latin typeface="Times New Roman" pitchFamily="18" charset="0"/>
                <a:cs typeface="Times New Roman" pitchFamily="18" charset="0"/>
              </a:rPr>
              <a:t> con </a:t>
            </a:r>
            <a:r>
              <a:rPr lang="en-US" sz="2800" dirty="0" err="1" smtClean="0">
                <a:latin typeface="Times New Roman" pitchFamily="18" charset="0"/>
                <a:cs typeface="Times New Roman" pitchFamily="18" charset="0"/>
              </a:rPr>
              <a:t>cháu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trong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câu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chuyện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cổ</a:t>
            </a:r>
            <a:endParaRPr lang="en-US" sz="2800" dirty="0">
              <a:latin typeface="Times New Roman" pitchFamily="18" charset="0"/>
              <a:cs typeface="Times New Roman" pitchFamily="18" charset="0"/>
            </a:endParaRPr>
          </a:p>
        </p:txBody>
      </p:sp>
      <p:sp>
        <p:nvSpPr>
          <p:cNvPr id="18" name="Rectangle 17"/>
          <p:cNvSpPr/>
          <p:nvPr/>
        </p:nvSpPr>
        <p:spPr>
          <a:xfrm>
            <a:off x="1714500" y="3258027"/>
            <a:ext cx="6400800" cy="1384995"/>
          </a:xfrm>
          <a:prstGeom prst="rect">
            <a:avLst/>
          </a:prstGeom>
          <a:noFill/>
          <a:ln w="38100">
            <a:noFill/>
          </a:ln>
        </p:spPr>
        <p:txBody>
          <a:bodyPr wrap="square">
            <a:spAutoFit/>
          </a:bodyPr>
          <a:lstStyle/>
          <a:p>
            <a:r>
              <a:rPr lang="en-US" sz="2800"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sym typeface="Wingdings" panose="05000000000000000000" pitchFamily="2" charset="2"/>
              </a:rPr>
              <a:t></a:t>
            </a:r>
            <a:r>
              <a:rPr lang="en-US" sz="2800" dirty="0" smtClean="0">
                <a:latin typeface="Times New Roman" pitchFamily="18" charset="0"/>
                <a:cs typeface="Times New Roman" pitchFamily="18" charset="0"/>
              </a:rPr>
              <a:t>  </a:t>
            </a:r>
            <a:r>
              <a:rPr lang="vi-VN" sz="2800" b="1" i="1" dirty="0" smtClean="0">
                <a:latin typeface="Times New Roman" pitchFamily="18" charset="0"/>
                <a:cs typeface="Times New Roman" pitchFamily="18" charset="0"/>
              </a:rPr>
              <a:t>Tình yêu quê hương, đất nước</a:t>
            </a:r>
            <a:endParaRPr lang="en-US" sz="2800" b="1" i="1" dirty="0" smtClean="0">
              <a:latin typeface="Times New Roman" pitchFamily="18" charset="0"/>
              <a:cs typeface="Times New Roman" pitchFamily="18" charset="0"/>
            </a:endParaRPr>
          </a:p>
          <a:p>
            <a:r>
              <a:rPr lang="en-US" sz="2800" b="1" i="1" dirty="0" smtClean="0">
                <a:latin typeface="Times New Roman" pitchFamily="18" charset="0"/>
                <a:cs typeface="Times New Roman" pitchFamily="18" charset="0"/>
              </a:rPr>
              <a:t>  </a:t>
            </a:r>
            <a:r>
              <a:rPr lang="en-US" sz="2800" b="1" i="1" dirty="0" smtClean="0">
                <a:latin typeface="Times New Roman" pitchFamily="18" charset="0"/>
                <a:cs typeface="Times New Roman" pitchFamily="18" charset="0"/>
              </a:rPr>
              <a:t>Y</a:t>
            </a:r>
            <a:r>
              <a:rPr lang="vi-VN" sz="2800" b="1" i="1" dirty="0" smtClean="0">
                <a:latin typeface="Times New Roman" pitchFamily="18" charset="0"/>
                <a:cs typeface="Times New Roman" pitchFamily="18" charset="0"/>
              </a:rPr>
              <a:t>êu</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mến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tự</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hào</a:t>
            </a:r>
            <a:r>
              <a:rPr lang="vi-VN" sz="2800" b="1" i="1" dirty="0" smtClean="0">
                <a:latin typeface="Times New Roman" pitchFamily="18" charset="0"/>
                <a:cs typeface="Times New Roman" pitchFamily="18" charset="0"/>
              </a:rPr>
              <a:t> những giá trị truyền thống </a:t>
            </a:r>
            <a:r>
              <a:rPr lang="en-US" sz="2800" b="1" i="1" dirty="0" err="1" smtClean="0">
                <a:latin typeface="Times New Roman" pitchFamily="18" charset="0"/>
                <a:cs typeface="Times New Roman" pitchFamily="18" charset="0"/>
              </a:rPr>
              <a:t>văn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hóa</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của</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dân</a:t>
            </a:r>
            <a:r>
              <a:rPr lang="en-US" sz="2800" b="1" i="1" dirty="0" smtClean="0">
                <a:latin typeface="Times New Roman" pitchFamily="18" charset="0"/>
                <a:cs typeface="Times New Roman" pitchFamily="18" charset="0"/>
              </a:rPr>
              <a:t> </a:t>
            </a:r>
            <a:r>
              <a:rPr lang="en-US" sz="2800" b="1" i="1" dirty="0" err="1" smtClean="0">
                <a:latin typeface="Times New Roman" pitchFamily="18" charset="0"/>
                <a:cs typeface="Times New Roman" pitchFamily="18" charset="0"/>
              </a:rPr>
              <a:t>tộc</a:t>
            </a:r>
            <a:r>
              <a:rPr lang="vi-VN" sz="2800" b="1" i="1"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linds(horizont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990600" y="375204"/>
            <a:ext cx="74676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1. </a:t>
            </a:r>
            <a:r>
              <a:rPr lang="en-US" sz="2800" b="1" dirty="0" err="1" smtClean="0">
                <a:latin typeface="Times New Roman" pitchFamily="18" charset="0"/>
                <a:cs typeface="Times New Roman" pitchFamily="18" charset="0"/>
              </a:rPr>
              <a:t>Nghệ</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thuật</a:t>
            </a:r>
            <a:endParaRPr lang="en-US" sz="2800" b="1" dirty="0">
              <a:latin typeface="Times New Roman" pitchFamily="18" charset="0"/>
              <a:cs typeface="Times New Roman" pitchFamily="18" charset="0"/>
            </a:endParaRPr>
          </a:p>
        </p:txBody>
      </p:sp>
      <p:sp>
        <p:nvSpPr>
          <p:cNvPr id="7" name="TextBox 6"/>
          <p:cNvSpPr txBox="1"/>
          <p:nvPr/>
        </p:nvSpPr>
        <p:spPr>
          <a:xfrm>
            <a:off x="3276601" y="423322"/>
            <a:ext cx="5181600" cy="2246769"/>
          </a:xfrm>
          <a:prstGeom prst="rect">
            <a:avLst/>
          </a:prstGeom>
          <a:noFill/>
          <a:ln w="6350">
            <a:solidFill>
              <a:schemeClr val="tx1"/>
            </a:solidFill>
          </a:ln>
        </p:spPr>
        <p:txBody>
          <a:bodyPr wrap="square" rtlCol="0">
            <a:spAutoFit/>
          </a:bodyPr>
          <a:lstStyle/>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Dùng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nói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về</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những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trị</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truyền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thống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nhân</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văn</a:t>
            </a:r>
            <a:r>
              <a:rPr lang="en-US" sz="2800" dirty="0" smtClean="0">
                <a:latin typeface="Times New Roman" pitchFamily="18" charset="0"/>
                <a:cs typeface="Times New Roman" pitchFamily="18" charset="0"/>
              </a:rPr>
              <a:t>.</a:t>
            </a:r>
          </a:p>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Giọng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thủ</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thỉ</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nhẹ</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nhàng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tâm</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tình</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thiết</a:t>
            </a:r>
            <a:endParaRPr lang="en-US" sz="2800" dirty="0" smtClean="0">
              <a:latin typeface="Times New Roman" pitchFamily="18" charset="0"/>
              <a:cs typeface="Times New Roman" pitchFamily="18" charset="0"/>
            </a:endParaRPr>
          </a:p>
        </p:txBody>
      </p:sp>
      <p:sp>
        <p:nvSpPr>
          <p:cNvPr id="12" name="TextBox 11"/>
          <p:cNvSpPr txBox="1"/>
          <p:nvPr/>
        </p:nvSpPr>
        <p:spPr>
          <a:xfrm>
            <a:off x="609600" y="2841861"/>
            <a:ext cx="6781800" cy="1815882"/>
          </a:xfrm>
          <a:prstGeom prst="rect">
            <a:avLst/>
          </a:prstGeom>
          <a:noFill/>
          <a:ln w="19050">
            <a:solidFill>
              <a:schemeClr val="tx1"/>
            </a:solidFill>
          </a:ln>
        </p:spPr>
        <p:txBody>
          <a:bodyPr wrap="square" rtlCol="0">
            <a:spAutoFit/>
          </a:bodyPr>
          <a:lstStyle/>
          <a:p>
            <a:r>
              <a:rPr lang="en-US" sz="2800" i="1" dirty="0" smtClean="0">
                <a:ln w="12700">
                  <a:solidFill>
                    <a:schemeClr val="tx1"/>
                  </a:solidFill>
                </a:ln>
                <a:latin typeface="Times New Roman" pitchFamily="18" charset="0"/>
                <a:cs typeface="Times New Roman" pitchFamily="18" charset="0"/>
              </a:rPr>
              <a:t>  </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Bài</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thơ</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thể</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hiện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tình</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yêu</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quê</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hương</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đất</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nước</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niềm</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tự</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hào</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của</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nhà</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thơ</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về</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những</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giá</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trị</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văn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hóa</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tinh</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thần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của</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dân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tộc</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được</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thể</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hiện</a:t>
            </a:r>
            <a:r>
              <a:rPr lang="en-US" sz="2800" dirty="0" smtClean="0">
                <a:ln w="12700">
                  <a:solidFill>
                    <a:schemeClr val="tx1"/>
                  </a:solidFill>
                </a:ln>
                <a:latin typeface="Times New Roman" pitchFamily="18" charset="0"/>
                <a:cs typeface="Times New Roman" pitchFamily="18" charset="0"/>
              </a:rPr>
              <a:t> qua </a:t>
            </a:r>
            <a:r>
              <a:rPr lang="en-US" sz="2800" dirty="0" err="1" smtClean="0">
                <a:ln w="12700">
                  <a:solidFill>
                    <a:schemeClr val="tx1"/>
                  </a:solidFill>
                </a:ln>
                <a:latin typeface="Times New Roman" pitchFamily="18" charset="0"/>
                <a:cs typeface="Times New Roman" pitchFamily="18" charset="0"/>
              </a:rPr>
              <a:t>tình</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yêu</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đối</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với</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những</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câu</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chuyện</a:t>
            </a:r>
            <a:r>
              <a:rPr lang="en-US" sz="2800" dirty="0" smtClean="0">
                <a:ln w="12700">
                  <a:solidFill>
                    <a:schemeClr val="tx1"/>
                  </a:solidFill>
                </a:ln>
                <a:latin typeface="Times New Roman" pitchFamily="18" charset="0"/>
                <a:cs typeface="Times New Roman" pitchFamily="18" charset="0"/>
              </a:rPr>
              <a:t> </a:t>
            </a:r>
            <a:r>
              <a:rPr lang="en-US" sz="2800" dirty="0" err="1" smtClean="0">
                <a:ln w="12700">
                  <a:solidFill>
                    <a:schemeClr val="tx1"/>
                  </a:solidFill>
                </a:ln>
                <a:latin typeface="Times New Roman" pitchFamily="18" charset="0"/>
                <a:cs typeface="Times New Roman" pitchFamily="18" charset="0"/>
              </a:rPr>
              <a:t>cổ</a:t>
            </a:r>
            <a:r>
              <a:rPr lang="en-US" sz="2800" dirty="0" smtClean="0">
                <a:ln w="12700">
                  <a:solidFill>
                    <a:schemeClr val="tx1"/>
                  </a:solidFill>
                </a:ln>
                <a:latin typeface="Times New Roman" pitchFamily="18" charset="0"/>
                <a:cs typeface="Times New Roman" pitchFamily="18" charset="0"/>
              </a:rPr>
              <a:t>.</a:t>
            </a:r>
            <a:endParaRPr lang="en-US" sz="2800" dirty="0">
              <a:ln w="12700">
                <a:solidFill>
                  <a:schemeClr val="tx1"/>
                </a:solidFill>
              </a:ln>
              <a:latin typeface="Times New Roman" pitchFamily="18" charset="0"/>
              <a:cs typeface="Times New Roman" pitchFamily="18" charset="0"/>
            </a:endParaRPr>
          </a:p>
        </p:txBody>
      </p:sp>
      <p:sp>
        <p:nvSpPr>
          <p:cNvPr id="18" name="TextBox 17"/>
          <p:cNvSpPr txBox="1"/>
          <p:nvPr/>
        </p:nvSpPr>
        <p:spPr>
          <a:xfrm>
            <a:off x="957943" y="2318641"/>
            <a:ext cx="20574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2. </a:t>
            </a:r>
            <a:r>
              <a:rPr lang="en-US" sz="2800" b="1" dirty="0" err="1" smtClean="0">
                <a:latin typeface="Times New Roman" pitchFamily="18" charset="0"/>
                <a:cs typeface="Times New Roman" pitchFamily="18" charset="0"/>
              </a:rPr>
              <a:t>Nội</a:t>
            </a:r>
            <a:r>
              <a:rPr lang="en-US" sz="2800" b="1" dirty="0" smtClean="0">
                <a:latin typeface="Times New Roman" pitchFamily="18" charset="0"/>
                <a:cs typeface="Times New Roman" pitchFamily="18" charset="0"/>
              </a:rPr>
              <a:t> dung</a:t>
            </a:r>
            <a:endParaRPr lang="en-US" sz="28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blinds(horizontal)">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linds(horizont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12" grpId="0" animBg="1"/>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srcRect/>
          <a:stretch>
            <a:fillRect/>
          </a:stretch>
        </p:blipFill>
        <p:spPr bwMode="auto">
          <a:xfrm>
            <a:off x="0" y="-1"/>
            <a:ext cx="9144000" cy="5100638"/>
          </a:xfrm>
          <a:prstGeom prst="rect">
            <a:avLst/>
          </a:prstGeom>
          <a:noFill/>
          <a:ln w="9525">
            <a:noFill/>
            <a:miter lim="800000"/>
            <a:headEnd/>
            <a:tailEnd/>
          </a:ln>
        </p:spPr>
      </p:pic>
      <p:sp>
        <p:nvSpPr>
          <p:cNvPr id="4" name="Rounded Rectangle 3"/>
          <p:cNvSpPr/>
          <p:nvPr/>
        </p:nvSpPr>
        <p:spPr>
          <a:xfrm>
            <a:off x="304800" y="114300"/>
            <a:ext cx="8686800" cy="48577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x-none" dirty="0">
              <a:solidFill>
                <a:schemeClr val="tx1"/>
              </a:solidFill>
              <a:latin typeface="Times New Roman" panose="02020603050405020304" pitchFamily="18" charset="0"/>
              <a:cs typeface="Times New Roman" panose="02020603050405020304" pitchFamily="18" charset="0"/>
            </a:endParaRPr>
          </a:p>
        </p:txBody>
      </p:sp>
      <p:sp>
        <p:nvSpPr>
          <p:cNvPr id="5" name="矩形 17"/>
          <p:cNvSpPr/>
          <p:nvPr/>
        </p:nvSpPr>
        <p:spPr bwMode="auto">
          <a:xfrm>
            <a:off x="1459706" y="207819"/>
            <a:ext cx="6376988" cy="466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400" b="1" dirty="0" smtClean="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rPr>
              <a:t>LUYỆN TẬP</a:t>
            </a:r>
            <a:endParaRPr lang="zh-CN" altLang="en-US" sz="2400" b="1" dirty="0">
              <a:solidFill>
                <a:srgbClr val="0070C0"/>
              </a:solidFill>
              <a:latin typeface="Times New Roman" panose="02020603050405020304" pitchFamily="18" charset="0"/>
              <a:ea typeface="Microsoft YaHei UI" panose="020B0503020204020204" pitchFamily="34" charset="-122"/>
              <a:cs typeface="Times New Roman" panose="02020603050405020304" pitchFamily="18" charset="0"/>
            </a:endParaRPr>
          </a:p>
        </p:txBody>
      </p:sp>
      <p:pic>
        <p:nvPicPr>
          <p:cNvPr id="6" name="图片 18"/>
          <p:cNvPicPr>
            <a:picLocks noChangeAspect="1" noChangeArrowheads="1"/>
          </p:cNvPicPr>
          <p:nvPr/>
        </p:nvPicPr>
        <p:blipFill>
          <a:blip r:embed="rId3"/>
          <a:srcRect/>
          <a:stretch>
            <a:fillRect/>
          </a:stretch>
        </p:blipFill>
        <p:spPr bwMode="auto">
          <a:xfrm flipH="1">
            <a:off x="228600" y="228600"/>
            <a:ext cx="1612900" cy="1210866"/>
          </a:xfrm>
          <a:prstGeom prst="rect">
            <a:avLst/>
          </a:prstGeom>
          <a:noFill/>
          <a:ln w="9525">
            <a:noFill/>
            <a:miter lim="800000"/>
            <a:headEnd/>
            <a:tailEnd/>
          </a:ln>
        </p:spPr>
      </p:pic>
      <p:pic>
        <p:nvPicPr>
          <p:cNvPr id="7" name="图片 18"/>
          <p:cNvPicPr>
            <a:picLocks noChangeAspect="1" noChangeArrowheads="1"/>
          </p:cNvPicPr>
          <p:nvPr/>
        </p:nvPicPr>
        <p:blipFill>
          <a:blip r:embed="rId3"/>
          <a:srcRect/>
          <a:stretch>
            <a:fillRect/>
          </a:stretch>
        </p:blipFill>
        <p:spPr bwMode="auto">
          <a:xfrm flipH="1">
            <a:off x="7531100" y="228600"/>
            <a:ext cx="1612900" cy="1210866"/>
          </a:xfrm>
          <a:prstGeom prst="rect">
            <a:avLst/>
          </a:prstGeom>
          <a:noFill/>
          <a:ln w="9525">
            <a:noFill/>
            <a:miter lim="800000"/>
            <a:headEnd/>
            <a:tailEnd/>
          </a:ln>
        </p:spPr>
      </p:pic>
      <p:pic>
        <p:nvPicPr>
          <p:cNvPr id="8" name="Picture 7"/>
          <p:cNvPicPr>
            <a:picLocks noChangeAspect="1" noChangeArrowheads="1"/>
          </p:cNvPicPr>
          <p:nvPr/>
        </p:nvPicPr>
        <p:blipFill>
          <a:blip r:embed="rId4"/>
          <a:srcRect/>
          <a:stretch>
            <a:fillRect/>
          </a:stretch>
        </p:blipFill>
        <p:spPr bwMode="auto">
          <a:xfrm rot="5400000">
            <a:off x="-1209676" y="2828926"/>
            <a:ext cx="3486152" cy="457200"/>
          </a:xfrm>
          <a:prstGeom prst="rect">
            <a:avLst/>
          </a:prstGeom>
          <a:noFill/>
          <a:ln w="9525">
            <a:noFill/>
            <a:miter lim="800000"/>
            <a:headEnd/>
            <a:tailEnd/>
          </a:ln>
        </p:spPr>
      </p:pic>
      <p:sp>
        <p:nvSpPr>
          <p:cNvPr id="9" name="TextBox 8"/>
          <p:cNvSpPr txBox="1"/>
          <p:nvPr/>
        </p:nvSpPr>
        <p:spPr>
          <a:xfrm>
            <a:off x="1664494" y="947083"/>
            <a:ext cx="5943600" cy="1938992"/>
          </a:xfrm>
          <a:prstGeom prst="rect">
            <a:avLst/>
          </a:prstGeom>
          <a:noFill/>
        </p:spPr>
        <p:txBody>
          <a:bodyPr wrap="square" rtlCol="0">
            <a:spAutoFit/>
          </a:bodyPr>
          <a:lstStyle/>
          <a:p>
            <a:pPr marL="342900" indent="-342900"/>
            <a:r>
              <a:rPr lang="en-US" sz="2400" dirty="0" smtClean="0">
                <a:solidFill>
                  <a:srgbClr val="FF0000"/>
                </a:solidFill>
                <a:latin typeface="Times New Roman" pitchFamily="18" charset="0"/>
                <a:cs typeface="Times New Roman" pitchFamily="18" charset="0"/>
              </a:rPr>
              <a:t>2.Từ </a:t>
            </a:r>
            <a:r>
              <a:rPr lang="en-US" sz="2400" dirty="0" err="1" smtClean="0">
                <a:solidFill>
                  <a:srgbClr val="FF0000"/>
                </a:solidFill>
                <a:latin typeface="Times New Roman" pitchFamily="18" charset="0"/>
                <a:cs typeface="Times New Roman" pitchFamily="18" charset="0"/>
              </a:rPr>
              <a:t>nào</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sau</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đây</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là</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từ</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láy</a:t>
            </a:r>
            <a:r>
              <a:rPr lang="en-US" sz="2400" dirty="0" smtClean="0">
                <a:solidFill>
                  <a:srgbClr val="FF0000"/>
                </a:solidFill>
                <a:latin typeface="Times New Roman" pitchFamily="18" charset="0"/>
                <a:cs typeface="Times New Roman" pitchFamily="18" charset="0"/>
              </a:rPr>
              <a:t>?</a:t>
            </a:r>
          </a:p>
          <a:p>
            <a:pPr marL="342900" indent="-342900"/>
            <a:r>
              <a:rPr lang="en-US" sz="2400" dirty="0" smtClean="0">
                <a:latin typeface="Times New Roman" pitchFamily="18" charset="0"/>
                <a:cs typeface="Times New Roman" pitchFamily="18" charset="0"/>
              </a:rPr>
              <a:t>   A. </a:t>
            </a:r>
            <a:r>
              <a:rPr lang="en-US" sz="2400" dirty="0" err="1" smtClean="0">
                <a:latin typeface="Times New Roman" pitchFamily="18" charset="0"/>
                <a:cs typeface="Times New Roman" pitchFamily="18" charset="0"/>
              </a:rPr>
              <a:t>Thầm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thì</a:t>
            </a:r>
            <a:endParaRPr lang="en-US" sz="2400" dirty="0" smtClean="0">
              <a:latin typeface="Times New Roman" pitchFamily="18" charset="0"/>
              <a:cs typeface="Times New Roman" pitchFamily="18" charset="0"/>
            </a:endParaRPr>
          </a:p>
          <a:p>
            <a:pPr marL="342900" indent="-342900"/>
            <a:r>
              <a:rPr lang="en-US" sz="2400" dirty="0" smtClean="0">
                <a:latin typeface="Times New Roman" pitchFamily="18" charset="0"/>
                <a:cs typeface="Times New Roman" pitchFamily="18" charset="0"/>
              </a:rPr>
              <a:t>   B. </a:t>
            </a:r>
            <a:r>
              <a:rPr lang="en-US" sz="2400" dirty="0" err="1" smtClean="0">
                <a:latin typeface="Times New Roman" pitchFamily="18" charset="0"/>
                <a:cs typeface="Times New Roman" pitchFamily="18" charset="0"/>
              </a:rPr>
              <a:t>Thiết</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tha</a:t>
            </a:r>
            <a:endParaRPr lang="en-US" sz="2400" dirty="0" smtClean="0">
              <a:latin typeface="Times New Roman" pitchFamily="18" charset="0"/>
              <a:cs typeface="Times New Roman" pitchFamily="18" charset="0"/>
            </a:endParaRPr>
          </a:p>
          <a:p>
            <a:pPr marL="342900" indent="-342900"/>
            <a:r>
              <a:rPr lang="en-US" sz="2400" dirty="0" smtClean="0">
                <a:latin typeface="Times New Roman" pitchFamily="18" charset="0"/>
                <a:cs typeface="Times New Roman" pitchFamily="18" charset="0"/>
              </a:rPr>
              <a:t>   C. </a:t>
            </a:r>
            <a:r>
              <a:rPr lang="en-US" sz="2400" dirty="0" err="1" smtClean="0">
                <a:latin typeface="Times New Roman" pitchFamily="18" charset="0"/>
                <a:cs typeface="Times New Roman" pitchFamily="18" charset="0"/>
              </a:rPr>
              <a:t>Đậm</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đà</a:t>
            </a:r>
            <a:endParaRPr lang="en-US" sz="2400" dirty="0" smtClean="0">
              <a:latin typeface="Times New Roman" pitchFamily="18" charset="0"/>
              <a:cs typeface="Times New Roman" pitchFamily="18" charset="0"/>
            </a:endParaRPr>
          </a:p>
          <a:p>
            <a:pPr marL="342900" indent="-342900"/>
            <a:r>
              <a:rPr lang="en-US" sz="2400" dirty="0" smtClean="0">
                <a:latin typeface="Times New Roman" pitchFamily="18" charset="0"/>
                <a:cs typeface="Times New Roman" pitchFamily="18" charset="0"/>
              </a:rPr>
              <a:t>   D. </a:t>
            </a:r>
            <a:r>
              <a:rPr lang="en-US" sz="2400" dirty="0" err="1" smtClean="0">
                <a:latin typeface="Times New Roman" pitchFamily="18" charset="0"/>
                <a:cs typeface="Times New Roman" pitchFamily="18" charset="0"/>
              </a:rPr>
              <a:t>Cả</a:t>
            </a:r>
            <a:r>
              <a:rPr lang="en-US" sz="2400" dirty="0" smtClean="0">
                <a:latin typeface="Times New Roman" pitchFamily="18" charset="0"/>
                <a:cs typeface="Times New Roman" pitchFamily="18" charset="0"/>
              </a:rPr>
              <a:t> 3 </a:t>
            </a:r>
            <a:r>
              <a:rPr lang="en-US" sz="2400" dirty="0" err="1" smtClean="0">
                <a:latin typeface="Times New Roman" pitchFamily="18" charset="0"/>
                <a:cs typeface="Times New Roman" pitchFamily="18" charset="0"/>
              </a:rPr>
              <a:t>từ</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trên</a:t>
            </a:r>
            <a:endParaRPr lang="en-US" sz="2400" dirty="0">
              <a:latin typeface="Times New Roman" pitchFamily="18" charset="0"/>
              <a:cs typeface="Times New Roman" pitchFamily="18" charset="0"/>
            </a:endParaRPr>
          </a:p>
        </p:txBody>
      </p:sp>
      <p:sp>
        <p:nvSpPr>
          <p:cNvPr id="11" name="Oval 10"/>
          <p:cNvSpPr/>
          <p:nvPr/>
        </p:nvSpPr>
        <p:spPr>
          <a:xfrm>
            <a:off x="1850571" y="2085634"/>
            <a:ext cx="457200" cy="39494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noChangeArrowheads="1"/>
          </p:cNvPicPr>
          <p:nvPr/>
        </p:nvPicPr>
        <p:blipFill>
          <a:blip r:embed="rId4"/>
          <a:srcRect/>
          <a:stretch>
            <a:fillRect/>
          </a:stretch>
        </p:blipFill>
        <p:spPr bwMode="auto">
          <a:xfrm rot="16200000">
            <a:off x="7229475" y="2657475"/>
            <a:ext cx="3371850" cy="457200"/>
          </a:xfrm>
          <a:prstGeom prst="rect">
            <a:avLst/>
          </a:prstGeom>
          <a:noFill/>
          <a:ln w="9525">
            <a:noFill/>
            <a:miter lim="800000"/>
            <a:headEnd/>
            <a:tailEnd/>
          </a:ln>
        </p:spPr>
      </p:pic>
      <p:sp>
        <p:nvSpPr>
          <p:cNvPr id="13" name="TextBox 12"/>
          <p:cNvSpPr txBox="1"/>
          <p:nvPr/>
        </p:nvSpPr>
        <p:spPr>
          <a:xfrm>
            <a:off x="1600200" y="2800344"/>
            <a:ext cx="6858000" cy="1200329"/>
          </a:xfrm>
          <a:prstGeom prst="rect">
            <a:avLst/>
          </a:prstGeom>
          <a:noFill/>
        </p:spPr>
        <p:txBody>
          <a:bodyPr wrap="square" rtlCol="0">
            <a:spAutoFit/>
          </a:bodyPr>
          <a:lstStyle/>
          <a:p>
            <a:pPr marL="342900" indent="-342900"/>
            <a:r>
              <a:rPr lang="en-US" sz="2400" dirty="0" smtClean="0">
                <a:solidFill>
                  <a:srgbClr val="C00000"/>
                </a:solidFill>
                <a:latin typeface="Times New Roman" pitchFamily="18" charset="0"/>
                <a:cs typeface="Times New Roman" pitchFamily="18" charset="0"/>
              </a:rPr>
              <a:t>3. </a:t>
            </a:r>
            <a:r>
              <a:rPr lang="en-US" sz="2400" dirty="0" err="1" smtClean="0">
                <a:solidFill>
                  <a:srgbClr val="C00000"/>
                </a:solidFill>
                <a:latin typeface="Times New Roman" pitchFamily="18" charset="0"/>
                <a:cs typeface="Times New Roman" pitchFamily="18" charset="0"/>
              </a:rPr>
              <a:t>Tìm</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câu</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thơ</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gợi</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tả</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đường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nét</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màu</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sắc</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quê</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hương</a:t>
            </a:r>
            <a:r>
              <a:rPr lang="en-US" sz="2400" dirty="0" smtClean="0">
                <a:solidFill>
                  <a:srgbClr val="C00000"/>
                </a:solidFill>
                <a:latin typeface="Times New Roman" pitchFamily="18" charset="0"/>
                <a:cs typeface="Times New Roman" pitchFamily="18" charset="0"/>
              </a:rPr>
              <a:t>? Qua </a:t>
            </a:r>
            <a:r>
              <a:rPr lang="en-US" sz="2400" dirty="0" err="1" smtClean="0">
                <a:solidFill>
                  <a:srgbClr val="C00000"/>
                </a:solidFill>
                <a:latin typeface="Times New Roman" pitchFamily="18" charset="0"/>
                <a:cs typeface="Times New Roman" pitchFamily="18" charset="0"/>
              </a:rPr>
              <a:t>những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câu</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thơ</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đó</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em</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hình</a:t>
            </a:r>
            <a:r>
              <a:rPr lang="en-US" sz="2400" dirty="0" smtClean="0">
                <a:solidFill>
                  <a:srgbClr val="C00000"/>
                </a:solidFill>
                <a:latin typeface="Times New Roman" pitchFamily="18" charset="0"/>
                <a:cs typeface="Times New Roman" pitchFamily="18" charset="0"/>
              </a:rPr>
              <a:t> dung </a:t>
            </a:r>
            <a:r>
              <a:rPr lang="en-US" sz="2400" dirty="0" err="1" smtClean="0">
                <a:solidFill>
                  <a:srgbClr val="C00000"/>
                </a:solidFill>
                <a:latin typeface="Times New Roman" pitchFamily="18" charset="0"/>
                <a:cs typeface="Times New Roman" pitchFamily="18" charset="0"/>
              </a:rPr>
              <a:t>được</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cảnh</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tượng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quê</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hương</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như</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thế</a:t>
            </a:r>
            <a:r>
              <a:rPr lang="en-US" sz="2400" dirty="0" smtClean="0">
                <a:solidFill>
                  <a:srgbClr val="C00000"/>
                </a:solidFill>
                <a:latin typeface="Times New Roman" pitchFamily="18" charset="0"/>
                <a:cs typeface="Times New Roman" pitchFamily="18" charset="0"/>
              </a:rPr>
              <a:t> </a:t>
            </a:r>
            <a:r>
              <a:rPr lang="en-US" sz="2400" dirty="0" err="1" smtClean="0">
                <a:solidFill>
                  <a:srgbClr val="C00000"/>
                </a:solidFill>
                <a:latin typeface="Times New Roman" pitchFamily="18" charset="0"/>
                <a:cs typeface="Times New Roman" pitchFamily="18" charset="0"/>
              </a:rPr>
              <a:t>nào</a:t>
            </a:r>
            <a:r>
              <a:rPr lang="en-US" sz="2400" dirty="0" smtClean="0">
                <a:solidFill>
                  <a:srgbClr val="C00000"/>
                </a:solidFill>
                <a:latin typeface="Times New Roman" pitchFamily="18" charset="0"/>
                <a:cs typeface="Times New Roman" pitchFamily="18" charset="0"/>
              </a:rPr>
              <a:t>?</a:t>
            </a:r>
          </a:p>
        </p:txBody>
      </p:sp>
      <p:sp>
        <p:nvSpPr>
          <p:cNvPr id="14" name="TextBox 13"/>
          <p:cNvSpPr txBox="1"/>
          <p:nvPr/>
        </p:nvSpPr>
        <p:spPr>
          <a:xfrm>
            <a:off x="1828800" y="3943350"/>
            <a:ext cx="6705600" cy="830997"/>
          </a:xfrm>
          <a:prstGeom prst="rect">
            <a:avLst/>
          </a:prstGeom>
          <a:noFill/>
        </p:spPr>
        <p:txBody>
          <a:bodyPr wrap="square" rtlCol="0">
            <a:spAutoFit/>
          </a:bodyPr>
          <a:lstStyle/>
          <a:p>
            <a:pPr marL="342900" indent="-342900" algn="ctr"/>
            <a:r>
              <a:rPr lang="en-US" sz="2400" i="1" dirty="0" err="1" smtClean="0">
                <a:latin typeface="Times New Roman" pitchFamily="18" charset="0"/>
                <a:cs typeface="Times New Roman" pitchFamily="18" charset="0"/>
              </a:rPr>
              <a:t>Vàng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nắng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trắng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cơn</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mưa</a:t>
            </a:r>
            <a:endParaRPr lang="en-US" sz="2400" i="1" dirty="0" smtClean="0">
              <a:latin typeface="Times New Roman" pitchFamily="18" charset="0"/>
              <a:cs typeface="Times New Roman" pitchFamily="18" charset="0"/>
            </a:endParaRPr>
          </a:p>
          <a:p>
            <a:pPr marL="342900" indent="-342900" algn="ctr"/>
            <a:r>
              <a:rPr lang="en-US" sz="2400" i="1" dirty="0" smtClean="0">
                <a:latin typeface="Times New Roman" pitchFamily="18" charset="0"/>
                <a:cs typeface="Times New Roman" pitchFamily="18" charset="0"/>
              </a:rPr>
              <a:t>Con </a:t>
            </a:r>
            <a:r>
              <a:rPr lang="en-US" sz="2400" i="1" dirty="0" err="1" smtClean="0">
                <a:latin typeface="Times New Roman" pitchFamily="18" charset="0"/>
                <a:cs typeface="Times New Roman" pitchFamily="18" charset="0"/>
              </a:rPr>
              <a:t>sông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chảy</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có</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rặng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dừa</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nghiêng</a:t>
            </a:r>
            <a:r>
              <a:rPr lang="en-US" sz="2400" i="1" dirty="0" smtClean="0">
                <a:latin typeface="Times New Roman" pitchFamily="18" charset="0"/>
                <a:cs typeface="Times New Roman" pitchFamily="18" charset="0"/>
              </a:rPr>
              <a:t> </a:t>
            </a:r>
            <a:r>
              <a:rPr lang="en-US" sz="2400" i="1" dirty="0" err="1" smtClean="0">
                <a:latin typeface="Times New Roman" pitchFamily="18" charset="0"/>
                <a:cs typeface="Times New Roman" pitchFamily="18" charset="0"/>
              </a:rPr>
              <a:t>soi</a:t>
            </a:r>
            <a:endParaRPr lang="en-US" sz="2400" i="1" dirty="0" smtClean="0">
              <a:latin typeface="Times New Roman" pitchFamily="18" charset="0"/>
              <a:cs typeface="Times New Roman" pitchFamily="18" charset="0"/>
            </a:endParaRPr>
          </a:p>
        </p:txBody>
      </p:sp>
      <p:sp>
        <p:nvSpPr>
          <p:cNvPr id="15" name="TextBox 14"/>
          <p:cNvSpPr txBox="1"/>
          <p:nvPr/>
        </p:nvSpPr>
        <p:spPr>
          <a:xfrm>
            <a:off x="1600200" y="553916"/>
            <a:ext cx="5257800" cy="461665"/>
          </a:xfrm>
          <a:prstGeom prst="rect">
            <a:avLst/>
          </a:prstGeom>
          <a:noFill/>
        </p:spPr>
        <p:txBody>
          <a:bodyPr wrap="square" rtlCol="0">
            <a:spAutoFit/>
          </a:bodyPr>
          <a:lstStyle/>
          <a:p>
            <a:r>
              <a:rPr lang="en-US" sz="2400" dirty="0" smtClean="0">
                <a:solidFill>
                  <a:srgbClr val="FF0000"/>
                </a:solidFill>
                <a:latin typeface="Times New Roman" pitchFamily="18" charset="0"/>
                <a:cs typeface="Times New Roman" pitchFamily="18" charset="0"/>
              </a:rPr>
              <a:t>1. </a:t>
            </a:r>
            <a:r>
              <a:rPr lang="en-US" sz="2400" dirty="0" err="1" smtClean="0">
                <a:solidFill>
                  <a:srgbClr val="FF0000"/>
                </a:solidFill>
                <a:latin typeface="Times New Roman" pitchFamily="18" charset="0"/>
                <a:cs typeface="Times New Roman" pitchFamily="18" charset="0"/>
              </a:rPr>
              <a:t>Đọc</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diễn</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cảm</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bài</a:t>
            </a:r>
            <a:r>
              <a:rPr lang="en-US" sz="2400" dirty="0" smtClean="0">
                <a:solidFill>
                  <a:srgbClr val="FF0000"/>
                </a:solidFill>
                <a:latin typeface="Times New Roman" pitchFamily="18" charset="0"/>
                <a:cs typeface="Times New Roman" pitchFamily="18" charset="0"/>
              </a:rPr>
              <a:t> </a:t>
            </a:r>
            <a:r>
              <a:rPr lang="en-US" sz="2400" dirty="0" err="1" smtClean="0">
                <a:solidFill>
                  <a:srgbClr val="FF0000"/>
                </a:solidFill>
                <a:latin typeface="Times New Roman" pitchFamily="18" charset="0"/>
                <a:cs typeface="Times New Roman" pitchFamily="18" charset="0"/>
              </a:rPr>
              <a:t>thơ</a:t>
            </a:r>
            <a:endParaRPr lang="en-US" sz="2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linds(horizont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linds(horizont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3" grpId="0"/>
      <p:bldP spid="14"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42950"/>
            <a:ext cx="7772400" cy="1486621"/>
          </a:xfrm>
        </p:spPr>
        <p:txBody>
          <a:bodyPr>
            <a:normAutofit fontScale="90000"/>
          </a:bodyPr>
          <a:lstStyle/>
          <a:p>
            <a:pPr algn="l"/>
            <a:r>
              <a:rPr lang="en-US" sz="3200" dirty="0" smtClean="0"/>
              <a:t/>
            </a:r>
            <a:br>
              <a:rPr lang="en-US" sz="3200" dirty="0" smtClean="0"/>
            </a:br>
            <a:r>
              <a:rPr lang="en-US" sz="3200" dirty="0" smtClean="0"/>
              <a:t/>
            </a:r>
            <a:br>
              <a:rPr lang="en-US" sz="3200" dirty="0" smtClean="0"/>
            </a:br>
            <a:r>
              <a:rPr lang="en-US" sz="3200" dirty="0" err="1" smtClean="0">
                <a:latin typeface="Times New Roman" panose="02020603050405020304" pitchFamily="18" charset="0"/>
                <a:cs typeface="Times New Roman" panose="02020603050405020304" pitchFamily="18" charset="0"/>
              </a:rPr>
              <a:t>Bài</a:t>
            </a:r>
            <a:r>
              <a:rPr lang="en-US" sz="3200" dirty="0" smtClean="0">
                <a:latin typeface="Times New Roman" panose="02020603050405020304" pitchFamily="18" charset="0"/>
                <a:cs typeface="Times New Roman" panose="02020603050405020304" pitchFamily="18" charset="0"/>
              </a:rPr>
              <a:t> 4 - </a:t>
            </a:r>
            <a:r>
              <a:rPr lang="en-US" sz="3200" dirty="0" err="1" smtClean="0">
                <a:latin typeface="Times New Roman" panose="02020603050405020304" pitchFamily="18" charset="0"/>
                <a:cs typeface="Times New Roman" panose="02020603050405020304" pitchFamily="18" charset="0"/>
              </a:rPr>
              <a:t>Văn</a:t>
            </a:r>
            <a:r>
              <a:rPr lang="en-US"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bản</a:t>
            </a:r>
            <a:r>
              <a:rPr lang="en-US" sz="3200" dirty="0" smtClean="0">
                <a:latin typeface="Times New Roman" panose="02020603050405020304" pitchFamily="18" charset="0"/>
                <a:cs typeface="Times New Roman" panose="02020603050405020304" pitchFamily="18" charset="0"/>
              </a:rPr>
              <a:t> 2: </a:t>
            </a:r>
            <a:r>
              <a:rPr lang="en-US" dirty="0" smtClean="0">
                <a:latin typeface="Times New Roman" panose="02020603050405020304" pitchFamily="18" charset="0"/>
                <a:cs typeface="Times New Roman" panose="02020603050405020304" pitchFamily="18" charset="0"/>
              </a:rPr>
              <a:t/>
            </a:r>
            <a:br>
              <a:rPr lang="en-US" dirty="0" smtClean="0">
                <a:latin typeface="Times New Roman" panose="02020603050405020304" pitchFamily="18" charset="0"/>
                <a:cs typeface="Times New Roman" panose="02020603050405020304" pitchFamily="18" charset="0"/>
              </a:rPr>
            </a:br>
            <a:r>
              <a:rPr lang="en-US" dirty="0" smtClean="0"/>
              <a:t>   </a:t>
            </a:r>
            <a:r>
              <a:rPr lang="en-US" dirty="0" smtClean="0">
                <a:solidFill>
                  <a:srgbClr val="7030A0"/>
                </a:solidFill>
                <a:latin typeface="Times New Roman" pitchFamily="18" charset="0"/>
                <a:cs typeface="Times New Roman" pitchFamily="18" charset="0"/>
              </a:rPr>
              <a:t>CHUYỆN CỔ NƯỚC MÌNH</a:t>
            </a:r>
            <a:br>
              <a:rPr lang="en-US" dirty="0" smtClean="0">
                <a:solidFill>
                  <a:srgbClr val="7030A0"/>
                </a:solidFill>
                <a:latin typeface="Times New Roman" pitchFamily="18" charset="0"/>
                <a:cs typeface="Times New Roman" pitchFamily="18" charset="0"/>
              </a:rPr>
            </a:br>
            <a:r>
              <a:rPr lang="en-US" i="1" dirty="0" smtClean="0">
                <a:solidFill>
                  <a:schemeClr val="bg2">
                    <a:lumMod val="50000"/>
                  </a:schemeClr>
                </a:solidFill>
                <a:latin typeface="Times New Roman" pitchFamily="18" charset="0"/>
                <a:cs typeface="Times New Roman" pitchFamily="18" charset="0"/>
              </a:rPr>
              <a:t>                                  </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Lâm</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Thị</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Mỹ</a:t>
            </a:r>
            <a:r>
              <a:rPr lang="en-US" sz="3100" i="1" dirty="0" smtClean="0">
                <a:solidFill>
                  <a:srgbClr val="002060"/>
                </a:solidFill>
                <a:effectLst/>
                <a:latin typeface="Times New Roman" pitchFamily="18" charset="0"/>
                <a:cs typeface="Times New Roman" pitchFamily="18" charset="0"/>
              </a:rPr>
              <a:t> </a:t>
            </a:r>
            <a:r>
              <a:rPr lang="en-US" sz="3100" i="1" dirty="0" err="1" smtClean="0">
                <a:solidFill>
                  <a:srgbClr val="002060"/>
                </a:solidFill>
                <a:effectLst/>
                <a:latin typeface="Times New Roman" pitchFamily="18" charset="0"/>
                <a:cs typeface="Times New Roman" pitchFamily="18" charset="0"/>
              </a:rPr>
              <a:t>Dạ</a:t>
            </a:r>
            <a:r>
              <a:rPr lang="en-US" sz="3100" i="1" dirty="0" smtClean="0">
                <a:solidFill>
                  <a:srgbClr val="002060"/>
                </a:solidFill>
                <a:effectLst/>
                <a:latin typeface="Times New Roman" pitchFamily="18" charset="0"/>
                <a:cs typeface="Times New Roman" pitchFamily="18" charset="0"/>
              </a:rPr>
              <a:t> -</a:t>
            </a:r>
            <a:endParaRPr lang="en-US" sz="3100" i="1" dirty="0">
              <a:solidFill>
                <a:srgbClr val="002060"/>
              </a:solidFill>
              <a:effectLst/>
              <a:latin typeface="Times New Roman" pitchFamily="18" charset="0"/>
              <a:cs typeface="Times New Roman" pitchFamily="18" charset="0"/>
            </a:endParaRPr>
          </a:p>
        </p:txBody>
      </p:sp>
      <p:sp>
        <p:nvSpPr>
          <p:cNvPr id="3" name="Subtitle 2"/>
          <p:cNvSpPr>
            <a:spLocks noGrp="1"/>
          </p:cNvSpPr>
          <p:nvPr>
            <p:ph type="subTitle" idx="1"/>
          </p:nvPr>
        </p:nvSpPr>
        <p:spPr>
          <a:xfrm>
            <a:off x="304800" y="2857500"/>
            <a:ext cx="8534400" cy="728328"/>
          </a:xfrm>
        </p:spPr>
        <p:txBody>
          <a:bodyPr>
            <a:normAutofit fontScale="85000" lnSpcReduction="20000"/>
          </a:bodyPr>
          <a:lstStyle/>
          <a:p>
            <a:pPr algn="ctr"/>
            <a:r>
              <a:rPr lang="en-US" sz="20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Người</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soạn</a:t>
            </a:r>
            <a:r>
              <a:rPr lang="en-US" sz="2600" dirty="0" smtClean="0">
                <a:latin typeface="Times New Roman" pitchFamily="18" charset="0"/>
                <a:cs typeface="Times New Roman" pitchFamily="18" charset="0"/>
              </a:rPr>
              <a:t>: </a:t>
            </a:r>
            <a:r>
              <a:rPr lang="en-US" sz="2600" b="1" i="1" dirty="0" err="1" smtClean="0">
                <a:latin typeface="Times New Roman" pitchFamily="18" charset="0"/>
                <a:cs typeface="Times New Roman" pitchFamily="18" charset="0"/>
              </a:rPr>
              <a:t>Nguyễn</a:t>
            </a:r>
            <a:r>
              <a:rPr lang="en-US" sz="2600" b="1" i="1" dirty="0" smtClean="0">
                <a:latin typeface="Times New Roman" pitchFamily="18" charset="0"/>
                <a:cs typeface="Times New Roman" pitchFamily="18" charset="0"/>
              </a:rPr>
              <a:t> Thu </a:t>
            </a:r>
            <a:r>
              <a:rPr lang="en-US" sz="2600" b="1" i="1" dirty="0" err="1" smtClean="0">
                <a:latin typeface="Times New Roman" pitchFamily="18" charset="0"/>
                <a:cs typeface="Times New Roman" pitchFamily="18" charset="0"/>
              </a:rPr>
              <a:t>Ngọc</a:t>
            </a:r>
            <a:endParaRPr lang="en-US" sz="2600" b="1" i="1" dirty="0" smtClean="0">
              <a:latin typeface="Times New Roman" pitchFamily="18" charset="0"/>
              <a:cs typeface="Times New Roman" pitchFamily="18" charset="0"/>
            </a:endParaRPr>
          </a:p>
          <a:p>
            <a:pPr algn="ct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Trường</a:t>
            </a:r>
            <a:r>
              <a:rPr lang="en-US" sz="2600" dirty="0" smtClean="0">
                <a:latin typeface="Times New Roman" pitchFamily="18" charset="0"/>
                <a:cs typeface="Times New Roman" pitchFamily="18" charset="0"/>
              </a:rPr>
              <a:t> THCS </a:t>
            </a:r>
            <a:r>
              <a:rPr lang="en-US" sz="2600" dirty="0" err="1" smtClean="0">
                <a:latin typeface="Times New Roman" pitchFamily="18" charset="0"/>
                <a:cs typeface="Times New Roman" pitchFamily="18" charset="0"/>
              </a:rPr>
              <a:t>Nguyễn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Trãi</a:t>
            </a:r>
            <a:r>
              <a:rPr lang="en-US" sz="2600" dirty="0" smtClean="0">
                <a:latin typeface="Times New Roman" pitchFamily="18" charset="0"/>
                <a:cs typeface="Times New Roman" pitchFamily="18" charset="0"/>
              </a:rPr>
              <a:t> A- </a:t>
            </a:r>
            <a:r>
              <a:rPr lang="en-US" sz="2600" dirty="0" err="1" smtClean="0">
                <a:latin typeface="Times New Roman" pitchFamily="18" charset="0"/>
                <a:cs typeface="Times New Roman" pitchFamily="18" charset="0"/>
              </a:rPr>
              <a:t>Thường</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Tín</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Hà</a:t>
            </a:r>
            <a:r>
              <a:rPr lang="en-US" sz="2600" dirty="0" smtClean="0">
                <a:latin typeface="Times New Roman" pitchFamily="18" charset="0"/>
                <a:cs typeface="Times New Roman" pitchFamily="18" charset="0"/>
              </a:rPr>
              <a:t> </a:t>
            </a:r>
            <a:r>
              <a:rPr lang="en-US" sz="2600" dirty="0" err="1" smtClean="0">
                <a:latin typeface="Times New Roman" pitchFamily="18" charset="0"/>
                <a:cs typeface="Times New Roman" pitchFamily="18" charset="0"/>
              </a:rPr>
              <a:t>Nội</a:t>
            </a:r>
            <a:endParaRPr lang="en-US" sz="2600" dirty="0">
              <a:latin typeface="Times New Roman" pitchFamily="18" charset="0"/>
              <a:cs typeface="Times New Roman" pitchFamily="18" charset="0"/>
            </a:endParaRPr>
          </a:p>
        </p:txBody>
      </p:sp>
      <p:pic>
        <p:nvPicPr>
          <p:cNvPr id="4" name="图片 18"/>
          <p:cNvPicPr>
            <a:picLocks noChangeAspect="1" noChangeArrowheads="1"/>
          </p:cNvPicPr>
          <p:nvPr/>
        </p:nvPicPr>
        <p:blipFill>
          <a:blip r:embed="rId2"/>
          <a:srcRect/>
          <a:stretch>
            <a:fillRect/>
          </a:stretch>
        </p:blipFill>
        <p:spPr bwMode="auto">
          <a:xfrm flipH="1">
            <a:off x="0" y="3714750"/>
            <a:ext cx="3581400" cy="1600200"/>
          </a:xfrm>
          <a:prstGeom prst="rect">
            <a:avLst/>
          </a:prstGeom>
          <a:noFill/>
          <a:ln w="9525">
            <a:noFill/>
            <a:miter lim="800000"/>
            <a:headEnd/>
            <a:tailEnd/>
          </a:ln>
        </p:spPr>
      </p:pic>
      <p:pic>
        <p:nvPicPr>
          <p:cNvPr id="5" name="图片 18"/>
          <p:cNvPicPr>
            <a:picLocks noChangeAspect="1" noChangeArrowheads="1"/>
          </p:cNvPicPr>
          <p:nvPr/>
        </p:nvPicPr>
        <p:blipFill>
          <a:blip r:embed="rId2"/>
          <a:srcRect/>
          <a:stretch>
            <a:fillRect/>
          </a:stretch>
        </p:blipFill>
        <p:spPr bwMode="auto">
          <a:xfrm flipH="1">
            <a:off x="7531100" y="0"/>
            <a:ext cx="1612900" cy="121086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Picture 4"/>
          <p:cNvPicPr>
            <a:picLocks noGrp="1" noChangeAspect="1" noChangeArrowheads="1"/>
          </p:cNvPicPr>
          <p:nvPr>
            <p:ph idx="1"/>
          </p:nvPr>
        </p:nvPicPr>
        <p:blipFill>
          <a:blip r:embed="rId2"/>
          <a:srcRect/>
          <a:stretch>
            <a:fillRect/>
          </a:stretch>
        </p:blipFill>
        <p:spPr bwMode="auto">
          <a:xfrm>
            <a:off x="0" y="-34826"/>
            <a:ext cx="9144000" cy="5143500"/>
          </a:xfrm>
          <a:prstGeom prst="rect">
            <a:avLst/>
          </a:prstGeom>
          <a:noFill/>
          <a:ln w="9525">
            <a:noFill/>
            <a:miter lim="800000"/>
            <a:headEnd/>
            <a:tailEnd/>
          </a:ln>
        </p:spPr>
      </p:pic>
      <p:pic>
        <p:nvPicPr>
          <p:cNvPr id="5" name="图片 66"/>
          <p:cNvPicPr>
            <a:picLocks noChangeAspect="1" noChangeArrowheads="1"/>
          </p:cNvPicPr>
          <p:nvPr/>
        </p:nvPicPr>
        <p:blipFill>
          <a:blip r:embed="rId3"/>
          <a:srcRect/>
          <a:stretch>
            <a:fillRect/>
          </a:stretch>
        </p:blipFill>
        <p:spPr bwMode="auto">
          <a:xfrm>
            <a:off x="2667001" y="2000250"/>
            <a:ext cx="3481387" cy="800100"/>
          </a:xfrm>
          <a:prstGeom prst="rect">
            <a:avLst/>
          </a:prstGeom>
          <a:noFill/>
          <a:ln w="9525">
            <a:noFill/>
            <a:miter lim="800000"/>
            <a:headEnd/>
            <a:tailEnd/>
          </a:ln>
        </p:spPr>
      </p:pic>
      <p:sp>
        <p:nvSpPr>
          <p:cNvPr id="6" name="TextBox 5"/>
          <p:cNvSpPr txBox="1"/>
          <p:nvPr/>
        </p:nvSpPr>
        <p:spPr>
          <a:xfrm>
            <a:off x="3505200" y="2277834"/>
            <a:ext cx="1905000" cy="461665"/>
          </a:xfrm>
          <a:prstGeom prst="rect">
            <a:avLst/>
          </a:prstGeom>
          <a:noFill/>
        </p:spPr>
        <p:txBody>
          <a:bodyPr wrap="square" rtlCol="0">
            <a:spAutoFit/>
          </a:bodyPr>
          <a:lstStyle/>
          <a:p>
            <a:r>
              <a:rPr lang="en-US" sz="2400" b="1" dirty="0" smtClean="0">
                <a:solidFill>
                  <a:srgbClr val="0000FF"/>
                </a:solidFill>
                <a:latin typeface="Times New Roman" pitchFamily="18" charset="0"/>
                <a:cs typeface="Times New Roman" pitchFamily="18" charset="0"/>
              </a:rPr>
              <a:t>VẬN DỤNG</a:t>
            </a:r>
            <a:endParaRPr lang="en-US" sz="2400" b="1" dirty="0">
              <a:solidFill>
                <a:srgbClr val="0000FF"/>
              </a:solidFill>
              <a:latin typeface="Times New Roman" pitchFamily="18" charset="0"/>
              <a:cs typeface="Times New Roman" pitchFamily="18" charset="0"/>
            </a:endParaRPr>
          </a:p>
        </p:txBody>
      </p:sp>
      <p:sp>
        <p:nvSpPr>
          <p:cNvPr id="7" name="TextBox 6"/>
          <p:cNvSpPr txBox="1"/>
          <p:nvPr/>
        </p:nvSpPr>
        <p:spPr>
          <a:xfrm>
            <a:off x="685800" y="2783537"/>
            <a:ext cx="8153400" cy="1938992"/>
          </a:xfrm>
          <a:prstGeom prst="rect">
            <a:avLst/>
          </a:prstGeom>
          <a:noFill/>
        </p:spPr>
        <p:txBody>
          <a:bodyPr wrap="square" rtlCol="0">
            <a:spAutoFit/>
          </a:bodyPr>
          <a:lstStyle/>
          <a:p>
            <a:r>
              <a:rPr lang="en-US" sz="2400" dirty="0" smtClean="0">
                <a:latin typeface="Times New Roman" pitchFamily="18" charset="0"/>
                <a:cs typeface="Times New Roman" pitchFamily="18" charset="0"/>
              </a:rPr>
              <a:t>Viết đoạn văn khoảng 5-7 câu nêu cảm nhận của em về đoạn thơ </a:t>
            </a:r>
            <a:r>
              <a:rPr lang="en-US" sz="2400" dirty="0" smtClean="0">
                <a:latin typeface="Times New Roman" pitchFamily="18" charset="0"/>
                <a:cs typeface="Times New Roman" pitchFamily="18" charset="0"/>
              </a:rPr>
              <a:t>sau:                         </a:t>
            </a:r>
            <a:r>
              <a:rPr lang="en-US" sz="2400" i="1" dirty="0" smtClean="0">
                <a:solidFill>
                  <a:srgbClr val="CC0000"/>
                </a:solidFill>
                <a:latin typeface="Times New Roman" pitchFamily="18" charset="0"/>
                <a:cs typeface="Times New Roman" pitchFamily="18" charset="0"/>
              </a:rPr>
              <a:t>Đời </a:t>
            </a:r>
            <a:r>
              <a:rPr lang="en-US" sz="2400" i="1" dirty="0" smtClean="0">
                <a:solidFill>
                  <a:srgbClr val="CC0000"/>
                </a:solidFill>
                <a:latin typeface="Times New Roman" pitchFamily="18" charset="0"/>
                <a:cs typeface="Times New Roman" pitchFamily="18" charset="0"/>
              </a:rPr>
              <a:t>cha ông với đời tôi</a:t>
            </a:r>
          </a:p>
          <a:p>
            <a:pPr algn="ctr"/>
            <a:r>
              <a:rPr lang="en-US" sz="2400" i="1" dirty="0" err="1" smtClean="0">
                <a:solidFill>
                  <a:srgbClr val="CC0000"/>
                </a:solidFill>
                <a:latin typeface="Times New Roman" pitchFamily="18" charset="0"/>
                <a:cs typeface="Times New Roman" pitchFamily="18" charset="0"/>
              </a:rPr>
              <a:t>Như</a:t>
            </a:r>
            <a:r>
              <a:rPr lang="en-US" sz="2400" i="1" dirty="0" smtClean="0">
                <a:solidFill>
                  <a:srgbClr val="CC0000"/>
                </a:solidFill>
                <a:latin typeface="Times New Roman" pitchFamily="18" charset="0"/>
                <a:cs typeface="Times New Roman" pitchFamily="18" charset="0"/>
              </a:rPr>
              <a:t> con </a:t>
            </a:r>
            <a:r>
              <a:rPr lang="en-US" sz="2400" i="1" dirty="0" err="1" smtClean="0">
                <a:solidFill>
                  <a:srgbClr val="CC0000"/>
                </a:solidFill>
                <a:latin typeface="Times New Roman" pitchFamily="18" charset="0"/>
                <a:cs typeface="Times New Roman" pitchFamily="18" charset="0"/>
              </a:rPr>
              <a:t>sông</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với</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chân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trời</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đã</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xa</a:t>
            </a:r>
            <a:endParaRPr lang="en-US" sz="2400" i="1" dirty="0" smtClean="0">
              <a:solidFill>
                <a:srgbClr val="CC0000"/>
              </a:solidFill>
              <a:latin typeface="Times New Roman" pitchFamily="18" charset="0"/>
              <a:cs typeface="Times New Roman" pitchFamily="18" charset="0"/>
            </a:endParaRPr>
          </a:p>
          <a:p>
            <a:pPr algn="ctr"/>
            <a:r>
              <a:rPr lang="en-US" sz="2400" i="1" dirty="0" err="1" smtClean="0">
                <a:solidFill>
                  <a:srgbClr val="CC0000"/>
                </a:solidFill>
                <a:latin typeface="Times New Roman" pitchFamily="18" charset="0"/>
                <a:cs typeface="Times New Roman" pitchFamily="18" charset="0"/>
              </a:rPr>
              <a:t>Chỉ</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còn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chuyện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cổ</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thiết</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tha</a:t>
            </a:r>
            <a:endParaRPr lang="en-US" sz="2400" i="1" dirty="0" smtClean="0">
              <a:solidFill>
                <a:srgbClr val="CC0000"/>
              </a:solidFill>
              <a:latin typeface="Times New Roman" pitchFamily="18" charset="0"/>
              <a:cs typeface="Times New Roman" pitchFamily="18" charset="0"/>
            </a:endParaRPr>
          </a:p>
          <a:p>
            <a:pPr algn="ctr"/>
            <a:r>
              <a:rPr lang="en-US" sz="2400" i="1" dirty="0" smtClean="0">
                <a:solidFill>
                  <a:srgbClr val="CC0000"/>
                </a:solidFill>
                <a:latin typeface="Times New Roman" pitchFamily="18" charset="0"/>
                <a:cs typeface="Times New Roman" pitchFamily="18" charset="0"/>
              </a:rPr>
              <a:t>Cho </a:t>
            </a:r>
            <a:r>
              <a:rPr lang="en-US" sz="2400" i="1" dirty="0" err="1" smtClean="0">
                <a:solidFill>
                  <a:srgbClr val="CC0000"/>
                </a:solidFill>
                <a:latin typeface="Times New Roman" pitchFamily="18" charset="0"/>
                <a:cs typeface="Times New Roman" pitchFamily="18" charset="0"/>
              </a:rPr>
              <a:t>tôi</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nhận</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mặt</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ông</a:t>
            </a:r>
            <a:r>
              <a:rPr lang="en-US" sz="2400" i="1" dirty="0" smtClean="0">
                <a:solidFill>
                  <a:srgbClr val="CC0000"/>
                </a:solidFill>
                <a:latin typeface="Times New Roman" pitchFamily="18" charset="0"/>
                <a:cs typeface="Times New Roman" pitchFamily="18" charset="0"/>
              </a:rPr>
              <a:t> cha </a:t>
            </a:r>
            <a:r>
              <a:rPr lang="en-US" sz="2400" i="1" dirty="0" err="1" smtClean="0">
                <a:solidFill>
                  <a:srgbClr val="CC0000"/>
                </a:solidFill>
                <a:latin typeface="Times New Roman" pitchFamily="18" charset="0"/>
                <a:cs typeface="Times New Roman" pitchFamily="18" charset="0"/>
              </a:rPr>
              <a:t>của</a:t>
            </a:r>
            <a:r>
              <a:rPr lang="en-US" sz="2400" i="1" dirty="0" smtClean="0">
                <a:solidFill>
                  <a:srgbClr val="CC0000"/>
                </a:solidFill>
                <a:latin typeface="Times New Roman" pitchFamily="18" charset="0"/>
                <a:cs typeface="Times New Roman" pitchFamily="18" charset="0"/>
              </a:rPr>
              <a:t> </a:t>
            </a:r>
            <a:r>
              <a:rPr lang="en-US" sz="2400" i="1" dirty="0" err="1" smtClean="0">
                <a:solidFill>
                  <a:srgbClr val="CC0000"/>
                </a:solidFill>
                <a:latin typeface="Times New Roman" pitchFamily="18" charset="0"/>
                <a:cs typeface="Times New Roman" pitchFamily="18" charset="0"/>
              </a:rPr>
              <a:t>mình</a:t>
            </a:r>
            <a:endParaRPr lang="en-US" sz="2400" i="1" dirty="0">
              <a:solidFill>
                <a:srgbClr val="CC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Title 1"/>
          <p:cNvSpPr>
            <a:spLocks noGrp="1" noChangeArrowheads="1"/>
          </p:cNvSpPr>
          <p:nvPr>
            <p:ph type="title"/>
          </p:nvPr>
        </p:nvSpPr>
        <p:spPr/>
        <p:txBody>
          <a:bodyPr/>
          <a:lstStyle/>
          <a:p>
            <a:endParaRPr lang="en-US" smtClean="0"/>
          </a:p>
        </p:txBody>
      </p:sp>
      <p:pic>
        <p:nvPicPr>
          <p:cNvPr id="57346" name="Picture 4" descr="Tổng hợp hình ảnh cảm ơn đẹp nhất - Kho ảnh đẹp"/>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Picture 4"/>
          <p:cNvPicPr>
            <a:picLocks noGrp="1" noChangeAspect="1" noChangeArrowheads="1"/>
          </p:cNvPicPr>
          <p:nvPr>
            <p:ph idx="1"/>
          </p:nvPr>
        </p:nvPicPr>
        <p:blipFill>
          <a:blip r:embed="rId2"/>
          <a:srcRect/>
          <a:stretch>
            <a:fillRect/>
          </a:stretch>
        </p:blipFill>
        <p:spPr bwMode="auto">
          <a:xfrm>
            <a:off x="0" y="0"/>
            <a:ext cx="9144000" cy="5143500"/>
          </a:xfrm>
          <a:prstGeom prst="rect">
            <a:avLst/>
          </a:prstGeom>
          <a:noFill/>
          <a:ln w="9525">
            <a:noFill/>
            <a:miter lim="800000"/>
            <a:headEnd/>
            <a:tailEnd/>
          </a:ln>
        </p:spPr>
      </p:pic>
      <p:sp>
        <p:nvSpPr>
          <p:cNvPr id="5" name="TextBox 4"/>
          <p:cNvSpPr txBox="1"/>
          <p:nvPr/>
        </p:nvSpPr>
        <p:spPr>
          <a:xfrm>
            <a:off x="2267211" y="819150"/>
            <a:ext cx="5105400" cy="2862322"/>
          </a:xfrm>
          <a:prstGeom prst="rect">
            <a:avLst/>
          </a:prstGeom>
          <a:noFill/>
        </p:spPr>
        <p:txBody>
          <a:bodyPr wrap="square" rtlCol="0">
            <a:spAutoFit/>
          </a:bodyPr>
          <a:lstStyle/>
          <a:p>
            <a:pPr algn="ctr"/>
            <a:r>
              <a:rPr lang="en-US" sz="2800" dirty="0" smtClean="0">
                <a:solidFill>
                  <a:srgbClr val="C00000"/>
                </a:solidFill>
                <a:latin typeface="Times New Roman" panose="02020603050405020304" pitchFamily="18" charset="0"/>
                <a:cs typeface="Times New Roman" panose="02020603050405020304" pitchFamily="18" charset="0"/>
              </a:rPr>
              <a:t> </a:t>
            </a:r>
            <a:r>
              <a:rPr lang="en-US" sz="3600" dirty="0" smtClean="0">
                <a:solidFill>
                  <a:schemeClr val="accent2">
                    <a:lumMod val="75000"/>
                  </a:schemeClr>
                </a:solidFill>
                <a:latin typeface="Times New Roman" pitchFamily="18" charset="0"/>
                <a:cs typeface="Times New Roman" pitchFamily="18" charset="0"/>
              </a:rPr>
              <a:t>Em biết những câu chuyện dân gian nào? </a:t>
            </a:r>
            <a:r>
              <a:rPr lang="en-US" sz="3600" dirty="0" err="1" smtClean="0">
                <a:solidFill>
                  <a:schemeClr val="accent2">
                    <a:lumMod val="75000"/>
                  </a:schemeClr>
                </a:solidFill>
                <a:latin typeface="Times New Roman" pitchFamily="18" charset="0"/>
                <a:cs typeface="Times New Roman" pitchFamily="18" charset="0"/>
              </a:rPr>
              <a:t>Trong</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những</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câu</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chuyện</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đó</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em</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thích</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nhân</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vật</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nào</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nhất</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Vì</a:t>
            </a:r>
            <a:r>
              <a:rPr lang="en-US" sz="3600" dirty="0" smtClean="0">
                <a:solidFill>
                  <a:schemeClr val="accent2">
                    <a:lumMod val="75000"/>
                  </a:schemeClr>
                </a:solidFill>
                <a:latin typeface="Times New Roman" pitchFamily="18" charset="0"/>
                <a:cs typeface="Times New Roman" pitchFamily="18" charset="0"/>
              </a:rPr>
              <a:t> </a:t>
            </a:r>
            <a:r>
              <a:rPr lang="en-US" sz="3600" dirty="0" err="1" smtClean="0">
                <a:solidFill>
                  <a:schemeClr val="accent2">
                    <a:lumMod val="75000"/>
                  </a:schemeClr>
                </a:solidFill>
                <a:latin typeface="Times New Roman" pitchFamily="18" charset="0"/>
                <a:cs typeface="Times New Roman" pitchFamily="18" charset="0"/>
              </a:rPr>
              <a:t>sao</a:t>
            </a:r>
            <a:r>
              <a:rPr lang="en-US" sz="3600" dirty="0" smtClean="0">
                <a:solidFill>
                  <a:schemeClr val="accent2">
                    <a:lumMod val="75000"/>
                  </a:schemeClr>
                </a:solidFill>
                <a:latin typeface="Times New Roman" pitchFamily="18" charset="0"/>
                <a:cs typeface="Times New Roman" pitchFamily="18" charset="0"/>
              </a:rPr>
              <a:t>?</a:t>
            </a:r>
            <a:endParaRPr lang="en-US" sz="2800" dirty="0">
              <a:solidFill>
                <a:schemeClr val="accent2">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tải xuống.png"/>
          <p:cNvPicPr>
            <a:picLocks noGrp="1" noChangeAspect="1"/>
          </p:cNvPicPr>
          <p:nvPr>
            <p:ph idx="1"/>
          </p:nvPr>
        </p:nvPicPr>
        <p:blipFill>
          <a:blip r:embed="rId2"/>
          <a:stretch>
            <a:fillRect/>
          </a:stretch>
        </p:blipFill>
        <p:spPr>
          <a:xfrm>
            <a:off x="5286376" y="1543050"/>
            <a:ext cx="3857625" cy="3429000"/>
          </a:xfrm>
        </p:spPr>
      </p:pic>
      <p:sp>
        <p:nvSpPr>
          <p:cNvPr id="5" name="Cloud Callout 4"/>
          <p:cNvSpPr/>
          <p:nvPr/>
        </p:nvSpPr>
        <p:spPr>
          <a:xfrm>
            <a:off x="381000" y="400050"/>
            <a:ext cx="4572000" cy="2114550"/>
          </a:xfrm>
          <a:prstGeom prst="cloudCallout">
            <a:avLst>
              <a:gd name="adj1" fmla="val 81366"/>
              <a:gd name="adj2" fmla="val 33117"/>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latin typeface="Times New Roman" pitchFamily="18" charset="0"/>
                <a:cs typeface="Times New Roman" pitchFamily="18" charset="0"/>
              </a:rPr>
              <a:t>Những</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câu</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chuyện</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đó</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gợi</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cho</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em</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suy</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nghĩ</a:t>
            </a:r>
            <a:r>
              <a:rPr lang="en-US" sz="3200" dirty="0" smtClean="0">
                <a:solidFill>
                  <a:schemeClr val="tx1"/>
                </a:solidFill>
                <a:latin typeface="Times New Roman" pitchFamily="18" charset="0"/>
                <a:cs typeface="Times New Roman" pitchFamily="18" charset="0"/>
              </a:rPr>
              <a:t> </a:t>
            </a:r>
            <a:r>
              <a:rPr lang="en-US" sz="3200" dirty="0" err="1" smtClean="0">
                <a:solidFill>
                  <a:schemeClr val="tx1"/>
                </a:solidFill>
                <a:latin typeface="Times New Roman" pitchFamily="18" charset="0"/>
                <a:cs typeface="Times New Roman" pitchFamily="18" charset="0"/>
              </a:rPr>
              <a:t>gì</a:t>
            </a:r>
            <a:r>
              <a:rPr lang="en-US" sz="3200" dirty="0" smtClean="0">
                <a:solidFill>
                  <a:schemeClr val="tx1"/>
                </a:solidFill>
                <a:latin typeface="Times New Roman" pitchFamily="18" charset="0"/>
                <a:cs typeface="Times New Roman" pitchFamily="18" charset="0"/>
              </a:rPr>
              <a:t>? </a:t>
            </a:r>
            <a:endParaRPr lang="en-US" sz="32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NHỮNG CÂU CHUYỆN CỔ TÍCH- Thanh Ngọc [Official Version]- Nhạc thiếu nhi 2018.mp4">
            <a:hlinkClick r:id="" action="ppaction://media"/>
          </p:cNvPr>
          <p:cNvPicPr>
            <a:picLocks noGrp="1" noRot="1" noChangeAspect="1"/>
          </p:cNvPicPr>
          <p:nvPr>
            <p:ph idx="1"/>
            <a:videoFile r:link="rId1"/>
          </p:nvPr>
        </p:nvPicPr>
        <p:blipFill>
          <a:blip r:embed="rId3"/>
          <a:stretch>
            <a:fillRect/>
          </a:stretch>
        </p:blipFill>
        <p:spPr>
          <a:xfrm>
            <a:off x="381000" y="285750"/>
            <a:ext cx="8458200" cy="4572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295400" y="302974"/>
            <a:ext cx="3429000" cy="584775"/>
          </a:xfrm>
          <a:prstGeom prst="rect">
            <a:avLst/>
          </a:prstGeom>
          <a:noFill/>
        </p:spPr>
        <p:txBody>
          <a:bodyPr wrap="square" rtlCol="0">
            <a:spAutoFit/>
          </a:bodyPr>
          <a:lstStyle/>
          <a:p>
            <a:r>
              <a:rPr lang="en-US" sz="3200" b="1" dirty="0" smtClean="0">
                <a:latin typeface="Times New Roman" pitchFamily="18" charset="0"/>
                <a:cs typeface="Times New Roman" pitchFamily="18" charset="0"/>
              </a:rPr>
              <a:t>1. </a:t>
            </a:r>
            <a:r>
              <a:rPr lang="en-US" sz="3200" b="1" dirty="0" err="1" smtClean="0">
                <a:latin typeface="Times New Roman" pitchFamily="18" charset="0"/>
                <a:cs typeface="Times New Roman" pitchFamily="18" charset="0"/>
              </a:rPr>
              <a:t>Tác</a:t>
            </a:r>
            <a:r>
              <a:rPr lang="en-US" sz="3200" b="1" dirty="0" smtClean="0">
                <a:latin typeface="Times New Roman" pitchFamily="18" charset="0"/>
                <a:cs typeface="Times New Roman" pitchFamily="18" charset="0"/>
              </a:rPr>
              <a:t> </a:t>
            </a:r>
            <a:r>
              <a:rPr lang="en-US" sz="3200" b="1" dirty="0" err="1" smtClean="0">
                <a:latin typeface="Times New Roman" pitchFamily="18" charset="0"/>
                <a:cs typeface="Times New Roman" pitchFamily="18" charset="0"/>
              </a:rPr>
              <a:t>giả</a:t>
            </a:r>
            <a:endParaRPr lang="en-US" sz="3200" b="1" dirty="0">
              <a:latin typeface="Times New Roman" pitchFamily="18" charset="0"/>
              <a:cs typeface="Times New Roman" pitchFamily="18" charset="0"/>
            </a:endParaRPr>
          </a:p>
        </p:txBody>
      </p:sp>
      <p:sp>
        <p:nvSpPr>
          <p:cNvPr id="7" name="TextBox 6"/>
          <p:cNvSpPr txBox="1"/>
          <p:nvPr/>
        </p:nvSpPr>
        <p:spPr>
          <a:xfrm>
            <a:off x="471814" y="734339"/>
            <a:ext cx="5029200" cy="3970318"/>
          </a:xfrm>
          <a:prstGeom prst="rect">
            <a:avLst/>
          </a:prstGeom>
          <a:noFill/>
        </p:spPr>
        <p:txBody>
          <a:bodyPr wrap="square" rtlCol="0">
            <a:spAutoFit/>
          </a:bodyPr>
          <a:lstStyle/>
          <a:p>
            <a:pPr marL="457200" indent="-457200">
              <a:buFontTx/>
              <a:buChar char="-"/>
            </a:pPr>
            <a:r>
              <a:rPr lang="nl-NL" sz="2800" dirty="0" smtClean="0">
                <a:latin typeface="Times New Roman" pitchFamily="18" charset="0"/>
                <a:cs typeface="Times New Roman" pitchFamily="18" charset="0"/>
              </a:rPr>
              <a:t>Lâm </a:t>
            </a:r>
            <a:r>
              <a:rPr lang="nl-NL" sz="2800" dirty="0" smtClean="0">
                <a:latin typeface="Times New Roman" pitchFamily="18" charset="0"/>
                <a:cs typeface="Times New Roman" pitchFamily="18" charset="0"/>
              </a:rPr>
              <a:t>Thị Mỹ </a:t>
            </a:r>
            <a:r>
              <a:rPr lang="nl-NL" sz="2800" dirty="0" smtClean="0">
                <a:latin typeface="Times New Roman" pitchFamily="18" charset="0"/>
                <a:cs typeface="Times New Roman" pitchFamily="18" charset="0"/>
              </a:rPr>
              <a:t>Dạ</a:t>
            </a:r>
          </a:p>
          <a:p>
            <a:pPr marL="457200" indent="-457200">
              <a:buFontTx/>
              <a:buChar char="-"/>
            </a:pPr>
            <a:r>
              <a:rPr lang="nl-NL" sz="2800" dirty="0" smtClean="0">
                <a:latin typeface="Times New Roman" pitchFamily="18" charset="0"/>
                <a:cs typeface="Times New Roman" pitchFamily="18" charset="0"/>
              </a:rPr>
              <a:t>Sinh </a:t>
            </a:r>
            <a:r>
              <a:rPr lang="nl-NL" sz="2800" dirty="0" smtClean="0">
                <a:latin typeface="Times New Roman" pitchFamily="18" charset="0"/>
                <a:cs typeface="Times New Roman" pitchFamily="18" charset="0"/>
              </a:rPr>
              <a:t>: 1949;</a:t>
            </a:r>
            <a:endParaRPr lang="en-US" sz="2800" dirty="0" smtClean="0">
              <a:latin typeface="Times New Roman" pitchFamily="18" charset="0"/>
              <a:cs typeface="Times New Roman" pitchFamily="18" charset="0"/>
            </a:endParaRPr>
          </a:p>
          <a:p>
            <a:pPr>
              <a:buFontTx/>
              <a:buChar char="-"/>
            </a:pPr>
            <a:r>
              <a:rPr lang="nl-NL" sz="2800" dirty="0" smtClean="0">
                <a:latin typeface="Times New Roman" pitchFamily="18" charset="0"/>
                <a:cs typeface="Times New Roman" pitchFamily="18" charset="0"/>
              </a:rPr>
              <a:t> Quê </a:t>
            </a:r>
            <a:r>
              <a:rPr lang="nl-NL" sz="2800" dirty="0" smtClean="0">
                <a:latin typeface="Times New Roman" pitchFamily="18" charset="0"/>
                <a:cs typeface="Times New Roman" pitchFamily="18" charset="0"/>
              </a:rPr>
              <a:t>quán: Quảng Bình;</a:t>
            </a:r>
          </a:p>
          <a:p>
            <a:pPr>
              <a:buFontTx/>
              <a:buChar char="-"/>
            </a:pPr>
            <a:r>
              <a:rPr lang="nl-NL" sz="2800" dirty="0" smtClean="0">
                <a:latin typeface="Times New Roman" pitchFamily="18" charset="0"/>
                <a:cs typeface="Times New Roman" pitchFamily="18" charset="0"/>
              </a:rPr>
              <a:t> Là nhà thơ nữ nổi tiếng, là hội viên HNV Việt Nam. Có nhiều tác phẩm đạt giải cao. </a:t>
            </a:r>
            <a:endParaRPr lang="en-US" sz="2800" dirty="0" smtClean="0">
              <a:latin typeface="Times New Roman" pitchFamily="18" charset="0"/>
              <a:cs typeface="Times New Roman" pitchFamily="18" charset="0"/>
            </a:endParaRPr>
          </a:p>
          <a:p>
            <a:r>
              <a:rPr lang="nl-NL" sz="2800" dirty="0" smtClean="0">
                <a:latin typeface="Times New Roman" pitchFamily="18" charset="0"/>
                <a:cs typeface="Times New Roman" pitchFamily="18" charset="0"/>
              </a:rPr>
              <a:t>-  Phong cách thơ nhẹ nhàng, đằm thắm, trong trẻo, thể hiện một tâm hồn tinh tế, giàu yêu thương.</a:t>
            </a: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pic>
        <p:nvPicPr>
          <p:cNvPr id="9" name="Picture 8" descr="tải xuống (1).jpg"/>
          <p:cNvPicPr>
            <a:picLocks noChangeAspect="1"/>
          </p:cNvPicPr>
          <p:nvPr/>
        </p:nvPicPr>
        <p:blipFill>
          <a:blip r:embed="rId3"/>
          <a:stretch>
            <a:fillRect/>
          </a:stretch>
        </p:blipFill>
        <p:spPr>
          <a:xfrm>
            <a:off x="5486400" y="800100"/>
            <a:ext cx="3104628" cy="33718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971550"/>
            <a:ext cx="8001000" cy="1714500"/>
          </a:xfrm>
        </p:spPr>
        <p:txBody>
          <a:bodyPr>
            <a:noAutofit/>
          </a:bodyPr>
          <a:lstStyle/>
          <a:p>
            <a:pPr>
              <a:buFontTx/>
              <a:buChar char="-"/>
            </a:pP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văn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bản</a:t>
            </a:r>
            <a:r>
              <a:rPr lang="en-US" sz="3200" dirty="0" smtClean="0">
                <a:solidFill>
                  <a:srgbClr val="FF0000"/>
                </a:solidFill>
                <a:latin typeface="Times New Roman" pitchFamily="18" charset="0"/>
                <a:cs typeface="Times New Roman" pitchFamily="18" charset="0"/>
              </a:rPr>
              <a:t> : </a:t>
            </a:r>
            <a:r>
              <a:rPr lang="en-US" sz="3200" dirty="0" err="1" smtClean="0">
                <a:solidFill>
                  <a:srgbClr val="FF0000"/>
                </a:solidFill>
                <a:latin typeface="Times New Roman" pitchFamily="18" charset="0"/>
                <a:cs typeface="Times New Roman" pitchFamily="18" charset="0"/>
              </a:rPr>
              <a:t>yêu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cầu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đúng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ngữ</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điệu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ngắt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nghỉ</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đúng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dấu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câu</a:t>
            </a:r>
            <a:r>
              <a:rPr lang="en-US" sz="3200" dirty="0" smtClean="0">
                <a:solidFill>
                  <a:srgbClr val="FF0000"/>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vừa</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đọc</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vừa</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hình</a:t>
            </a:r>
            <a:r>
              <a:rPr lang="en-US" sz="3200" dirty="0" smtClean="0">
                <a:solidFill>
                  <a:schemeClr val="accent6">
                    <a:lumMod val="50000"/>
                  </a:schemeClr>
                </a:solidFill>
                <a:latin typeface="Times New Roman" pitchFamily="18" charset="0"/>
                <a:cs typeface="Times New Roman" pitchFamily="18" charset="0"/>
              </a:rPr>
              <a:t> dung </a:t>
            </a:r>
            <a:r>
              <a:rPr lang="en-US" sz="3200" dirty="0" err="1" smtClean="0">
                <a:solidFill>
                  <a:schemeClr val="accent6">
                    <a:lumMod val="50000"/>
                  </a:schemeClr>
                </a:solidFill>
                <a:latin typeface="Times New Roman" pitchFamily="18" charset="0"/>
                <a:cs typeface="Times New Roman" pitchFamily="18" charset="0"/>
              </a:rPr>
              <a:t>sự</a:t>
            </a:r>
            <a:r>
              <a:rPr lang="en-US" sz="3200" dirty="0" smtClean="0">
                <a:solidFill>
                  <a:schemeClr val="accent6">
                    <a:lumMod val="50000"/>
                  </a:schemeClr>
                </a:solidFill>
                <a:latin typeface="Times New Roman" pitchFamily="18" charset="0"/>
                <a:cs typeface="Times New Roman" pitchFamily="18" charset="0"/>
              </a:rPr>
              <a:t> </a:t>
            </a:r>
            <a:r>
              <a:rPr lang="en-US" sz="3200" dirty="0" err="1" smtClean="0">
                <a:solidFill>
                  <a:schemeClr val="accent6">
                    <a:lumMod val="50000"/>
                  </a:schemeClr>
                </a:solidFill>
                <a:latin typeface="Times New Roman" pitchFamily="18" charset="0"/>
                <a:cs typeface="Times New Roman" pitchFamily="18" charset="0"/>
              </a:rPr>
              <a:t>vật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Giọng</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trìu</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mến</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thiết</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tha</a:t>
            </a:r>
            <a:r>
              <a:rPr lang="en-US" sz="3200" dirty="0" smtClean="0">
                <a:solidFill>
                  <a:srgbClr val="FF0000"/>
                </a:solidFill>
                <a:latin typeface="Times New Roman" pitchFamily="18" charset="0"/>
                <a:cs typeface="Times New Roman" pitchFamily="18" charset="0"/>
              </a:rPr>
              <a:t>.</a:t>
            </a:r>
          </a:p>
          <a:p>
            <a:pPr>
              <a:buFontTx/>
              <a:buChar char="-"/>
            </a:pP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Đọc</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chú</a:t>
            </a:r>
            <a:r>
              <a:rPr lang="en-US" sz="3200" dirty="0" smtClean="0">
                <a:solidFill>
                  <a:srgbClr val="FF0000"/>
                </a:solidFill>
                <a:latin typeface="Times New Roman" pitchFamily="18" charset="0"/>
                <a:cs typeface="Times New Roman" pitchFamily="18" charset="0"/>
              </a:rPr>
              <a:t> </a:t>
            </a:r>
            <a:r>
              <a:rPr lang="en-US" sz="3200" dirty="0" err="1" smtClean="0">
                <a:solidFill>
                  <a:srgbClr val="FF0000"/>
                </a:solidFill>
                <a:latin typeface="Times New Roman" pitchFamily="18" charset="0"/>
                <a:cs typeface="Times New Roman" pitchFamily="18" charset="0"/>
              </a:rPr>
              <a:t>thích</a:t>
            </a:r>
            <a:r>
              <a:rPr lang="en-US" sz="3200" dirty="0" smtClean="0">
                <a:solidFill>
                  <a:srgbClr val="FF0000"/>
                </a:solidFill>
                <a:latin typeface="Times New Roman" pitchFamily="18" charset="0"/>
                <a:cs typeface="Times New Roman" pitchFamily="18" charset="0"/>
              </a:rPr>
              <a:t>:</a:t>
            </a:r>
          </a:p>
          <a:p>
            <a:pPr>
              <a:buFontTx/>
              <a:buChar char="-"/>
            </a:pPr>
            <a:endParaRPr lang="en-US" sz="3200" dirty="0"/>
          </a:p>
        </p:txBody>
      </p:sp>
      <p:sp>
        <p:nvSpPr>
          <p:cNvPr id="3" name="Title 2"/>
          <p:cNvSpPr>
            <a:spLocks noGrp="1"/>
          </p:cNvSpPr>
          <p:nvPr>
            <p:ph type="title"/>
          </p:nvPr>
        </p:nvSpPr>
        <p:spPr/>
        <p:txBody>
          <a:bodyPr>
            <a:normAutofit/>
          </a:bodyPr>
          <a:lstStyle/>
          <a:p>
            <a:r>
              <a:rPr lang="en-US" sz="3200" dirty="0" smtClean="0">
                <a:solidFill>
                  <a:schemeClr val="tx1"/>
                </a:solidFill>
                <a:effectLst/>
                <a:latin typeface="Times New Roman" pitchFamily="18" charset="0"/>
                <a:cs typeface="Times New Roman" pitchFamily="18" charset="0"/>
              </a:rPr>
              <a:t>2. </a:t>
            </a:r>
            <a:r>
              <a:rPr lang="en-US" sz="3200" dirty="0" err="1" smtClean="0">
                <a:solidFill>
                  <a:schemeClr val="tx1"/>
                </a:solidFill>
                <a:effectLst/>
                <a:latin typeface="Times New Roman" pitchFamily="18" charset="0"/>
                <a:cs typeface="Times New Roman" pitchFamily="18" charset="0"/>
              </a:rPr>
              <a:t>Tác</a:t>
            </a:r>
            <a:r>
              <a:rPr lang="en-US" sz="3200" dirty="0" smtClean="0">
                <a:solidFill>
                  <a:schemeClr val="tx1"/>
                </a:solidFill>
                <a:effectLst/>
                <a:latin typeface="Times New Roman" pitchFamily="18" charset="0"/>
                <a:cs typeface="Times New Roman" pitchFamily="18" charset="0"/>
              </a:rPr>
              <a:t> </a:t>
            </a:r>
            <a:r>
              <a:rPr lang="en-US" sz="3200" dirty="0" err="1" smtClean="0">
                <a:solidFill>
                  <a:schemeClr val="tx1"/>
                </a:solidFill>
                <a:effectLst/>
                <a:latin typeface="Times New Roman" pitchFamily="18" charset="0"/>
                <a:cs typeface="Times New Roman" pitchFamily="18" charset="0"/>
              </a:rPr>
              <a:t>phẩm</a:t>
            </a:r>
            <a:endParaRPr lang="en-US" sz="3200" dirty="0">
              <a:solidFill>
                <a:schemeClr val="tx1"/>
              </a:solidFill>
              <a:effectLst/>
              <a:latin typeface="Times New Roman" pitchFamily="18" charset="0"/>
              <a:cs typeface="Times New Roman" pitchFamily="18" charset="0"/>
            </a:endParaRPr>
          </a:p>
        </p:txBody>
      </p:sp>
      <p:pic>
        <p:nvPicPr>
          <p:cNvPr id="4" name="图片 4"/>
          <p:cNvPicPr>
            <a:picLocks noChangeAspect="1" noChangeArrowheads="1"/>
          </p:cNvPicPr>
          <p:nvPr/>
        </p:nvPicPr>
        <p:blipFill>
          <a:blip r:embed="rId2" cstate="print"/>
          <a:srcRect/>
          <a:stretch>
            <a:fillRect/>
          </a:stretch>
        </p:blipFill>
        <p:spPr bwMode="auto">
          <a:xfrm rot="20625742">
            <a:off x="6816127" y="3156677"/>
            <a:ext cx="2069183" cy="16091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Grp="1" noChangeAspect="1" noChangeArrowheads="1"/>
          </p:cNvPicPr>
          <p:nvPr>
            <p:ph idx="1"/>
          </p:nvPr>
        </p:nvPicPr>
        <p:blipFill>
          <a:blip r:embed="rId2"/>
          <a:srcRect/>
          <a:stretch>
            <a:fillRect/>
          </a:stretch>
        </p:blipFill>
        <p:spPr bwMode="auto">
          <a:xfrm>
            <a:off x="0" y="3406378"/>
            <a:ext cx="3124200" cy="1737122"/>
          </a:xfrm>
          <a:prstGeom prst="rect">
            <a:avLst/>
          </a:prstGeom>
          <a:noFill/>
          <a:ln w="9525">
            <a:noFill/>
            <a:miter lim="800000"/>
            <a:headEnd/>
            <a:tailEnd/>
          </a:ln>
        </p:spPr>
      </p:pic>
      <p:pic>
        <p:nvPicPr>
          <p:cNvPr id="5" name="图片 24"/>
          <p:cNvPicPr>
            <a:picLocks noChangeAspect="1" noChangeArrowheads="1"/>
          </p:cNvPicPr>
          <p:nvPr/>
        </p:nvPicPr>
        <p:blipFill>
          <a:blip r:embed="rId3" cstate="print"/>
          <a:srcRect/>
          <a:stretch>
            <a:fillRect/>
          </a:stretch>
        </p:blipFill>
        <p:spPr bwMode="auto">
          <a:xfrm rot="1136574">
            <a:off x="6929769" y="213477"/>
            <a:ext cx="1923829" cy="765178"/>
          </a:xfrm>
          <a:prstGeom prst="rect">
            <a:avLst/>
          </a:prstGeom>
          <a:noFill/>
          <a:ln w="9525">
            <a:noFill/>
            <a:miter lim="800000"/>
            <a:headEnd/>
            <a:tailEnd/>
          </a:ln>
        </p:spPr>
      </p:pic>
      <p:sp>
        <p:nvSpPr>
          <p:cNvPr id="6" name="TextBox 5"/>
          <p:cNvSpPr txBox="1"/>
          <p:nvPr/>
        </p:nvSpPr>
        <p:spPr>
          <a:xfrm>
            <a:off x="3200400" y="2000250"/>
            <a:ext cx="4495800" cy="369332"/>
          </a:xfrm>
          <a:prstGeom prst="rect">
            <a:avLst/>
          </a:prstGeom>
          <a:noFill/>
        </p:spPr>
        <p:txBody>
          <a:bodyPr wrap="square" rtlCol="0">
            <a:spAutoFit/>
          </a:bodyPr>
          <a:lstStyle/>
          <a:p>
            <a:endParaRPr lang="en-US" dirty="0"/>
          </a:p>
        </p:txBody>
      </p:sp>
      <p:sp>
        <p:nvSpPr>
          <p:cNvPr id="7" name="Content Placeholder 1"/>
          <p:cNvSpPr txBox="1">
            <a:spLocks/>
          </p:cNvSpPr>
          <p:nvPr/>
        </p:nvSpPr>
        <p:spPr>
          <a:xfrm>
            <a:off x="1981200" y="895350"/>
            <a:ext cx="6781800" cy="3265569"/>
          </a:xfrm>
          <a:prstGeom prst="rect">
            <a:avLst/>
          </a:prstGeom>
        </p:spPr>
        <p:txBody>
          <a:bodyPr vert="horz">
            <a:no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Thảo luận nhóm (2 em/nhóm</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Thời</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gian</a:t>
            </a:r>
            <a:r>
              <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3 </a:t>
            </a:r>
            <a:r>
              <a:rPr kumimoji="0" lang="en-US" sz="3200" b="0"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phút</a:t>
            </a:r>
            <a:endParaRPr kumimoji="0" lang="en-US" sz="3200" b="0"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vi-VN"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Nêu xuất xứ của bài thơ? </a:t>
            </a:r>
            <a:endParaRPr kumimoji="0" lang="en-US"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vi-VN"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Bài thơ thuộc thể thơ nào? Em hãy chỉ ra đặc điểm của thể thơ này?</a:t>
            </a:r>
            <a:endParaRPr kumimoji="0" lang="en-US"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vi-VN"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Phương thức biểu đạt của văn bản là gì?</a:t>
            </a:r>
            <a:endParaRPr kumimoji="0" lang="en-US" sz="3200" b="0"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None/>
              <a:tabLst/>
              <a:defRPr/>
            </a:pPr>
            <a:endParaRPr kumimoji="0" lang="en-US" sz="3200" b="0" i="0" u="none" strike="noStrike" kern="1200" cap="none" spc="0" normalizeH="0" baseline="0" noProof="0" dirty="0">
              <a:ln>
                <a:noFill/>
              </a:ln>
              <a:solidFill>
                <a:schemeClr val="tx1"/>
              </a:solidFill>
              <a:effectLst/>
              <a:uLnTx/>
              <a:uFillTx/>
              <a:ea typeface="+mn-ea"/>
            </a:endParaRPr>
          </a:p>
        </p:txBody>
      </p:sp>
      <p:sp>
        <p:nvSpPr>
          <p:cNvPr id="8" name="Title 2"/>
          <p:cNvSpPr>
            <a:spLocks noGrp="1"/>
          </p:cNvSpPr>
          <p:nvPr>
            <p:ph type="title"/>
          </p:nvPr>
        </p:nvSpPr>
        <p:spPr>
          <a:xfrm>
            <a:off x="304800" y="167441"/>
            <a:ext cx="3657600" cy="857250"/>
          </a:xfrm>
        </p:spPr>
        <p:txBody>
          <a:bodyPr>
            <a:normAutofit/>
          </a:bodyPr>
          <a:lstStyle/>
          <a:p>
            <a:r>
              <a:rPr lang="en-US" sz="3200" dirty="0" smtClean="0">
                <a:solidFill>
                  <a:schemeClr val="tx1"/>
                </a:solidFill>
                <a:effectLst/>
                <a:latin typeface="Times New Roman" pitchFamily="18" charset="0"/>
                <a:cs typeface="Times New Roman" pitchFamily="18" charset="0"/>
              </a:rPr>
              <a:t>2. </a:t>
            </a:r>
            <a:r>
              <a:rPr lang="en-US" sz="3200" dirty="0" err="1" smtClean="0">
                <a:solidFill>
                  <a:schemeClr val="tx1"/>
                </a:solidFill>
                <a:effectLst/>
                <a:latin typeface="Times New Roman" pitchFamily="18" charset="0"/>
                <a:cs typeface="Times New Roman" pitchFamily="18" charset="0"/>
              </a:rPr>
              <a:t>Tác</a:t>
            </a:r>
            <a:r>
              <a:rPr lang="en-US" sz="3200" dirty="0" smtClean="0">
                <a:solidFill>
                  <a:schemeClr val="tx1"/>
                </a:solidFill>
                <a:effectLst/>
                <a:latin typeface="Times New Roman" pitchFamily="18" charset="0"/>
                <a:cs typeface="Times New Roman" pitchFamily="18" charset="0"/>
              </a:rPr>
              <a:t> </a:t>
            </a:r>
            <a:r>
              <a:rPr lang="en-US" sz="3200" dirty="0" err="1" smtClean="0">
                <a:solidFill>
                  <a:schemeClr val="tx1"/>
                </a:solidFill>
                <a:effectLst/>
                <a:latin typeface="Times New Roman" pitchFamily="18" charset="0"/>
                <a:cs typeface="Times New Roman" pitchFamily="18" charset="0"/>
              </a:rPr>
              <a:t>phẩm</a:t>
            </a:r>
            <a:endParaRPr lang="en-US" sz="3200" dirty="0">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blinds(horizontal)">
                                      <p:cBhvr>
                                        <p:cTn id="11" dur="500"/>
                                        <p:tgtEl>
                                          <p:spTgt spid="7">
                                            <p:txEl>
                                              <p:pRg st="1" end="1"/>
                                            </p:txEl>
                                          </p:spTgt>
                                        </p:tgtEl>
                                      </p:cBhvr>
                                    </p:animEffect>
                                  </p:childTnLst>
                                </p:cTn>
                              </p:par>
                              <p:par>
                                <p:cTn id="12" presetID="3" presetClass="entr" presetSubtype="10" fill="hold" nodeType="withEffect">
                                  <p:stCondLst>
                                    <p:cond delay="0"/>
                                  </p:stCondLst>
                                  <p:childTnLst>
                                    <p:set>
                                      <p:cBhvr>
                                        <p:cTn id="13" dur="1" fill="hold">
                                          <p:stCondLst>
                                            <p:cond delay="0"/>
                                          </p:stCondLst>
                                        </p:cTn>
                                        <p:tgtEl>
                                          <p:spTgt spid="7">
                                            <p:txEl>
                                              <p:pRg st="2" end="2"/>
                                            </p:txEl>
                                          </p:spTgt>
                                        </p:tgtEl>
                                        <p:attrNameLst>
                                          <p:attrName>style.visibility</p:attrName>
                                        </p:attrNameLst>
                                      </p:cBhvr>
                                      <p:to>
                                        <p:strVal val="visible"/>
                                      </p:to>
                                    </p:set>
                                    <p:animEffect transition="in" filter="blinds(horizontal)">
                                      <p:cBhvr>
                                        <p:cTn id="14" dur="500"/>
                                        <p:tgtEl>
                                          <p:spTgt spid="7">
                                            <p:txEl>
                                              <p:pRg st="2" end="2"/>
                                            </p:txEl>
                                          </p:spTgt>
                                        </p:tgtEl>
                                      </p:cBhvr>
                                    </p:animEffect>
                                  </p:childTnLst>
                                </p:cTn>
                              </p:par>
                              <p:par>
                                <p:cTn id="15" presetID="3" presetClass="entr" presetSubtype="10" fill="hold" nodeType="with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blinds(horizontal)">
                                      <p:cBhvr>
                                        <p:cTn id="1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4" name="Picture 7" descr="khung anh3"/>
          <p:cNvPicPr>
            <a:picLocks noGrp="1" noChangeAspect="1" noChangeArrowheads="1"/>
          </p:cNvPicPr>
          <p:nvPr>
            <p:ph idx="1"/>
          </p:nvPr>
        </p:nvPicPr>
        <p:blipFill>
          <a:blip r:embed="rId2"/>
          <a:srcRect/>
          <a:stretch>
            <a:fillRect/>
          </a:stretch>
        </p:blipFill>
        <p:spPr bwMode="auto">
          <a:xfrm>
            <a:off x="-1" y="0"/>
            <a:ext cx="9144001" cy="5143500"/>
          </a:xfrm>
          <a:prstGeom prst="rect">
            <a:avLst/>
          </a:prstGeom>
          <a:noFill/>
          <a:ln w="9525">
            <a:noFill/>
            <a:miter lim="800000"/>
            <a:headEnd/>
            <a:tailEnd/>
          </a:ln>
        </p:spPr>
      </p:pic>
      <p:sp>
        <p:nvSpPr>
          <p:cNvPr id="6" name="TextBox 5"/>
          <p:cNvSpPr txBox="1"/>
          <p:nvPr/>
        </p:nvSpPr>
        <p:spPr>
          <a:xfrm>
            <a:off x="1181100" y="285750"/>
            <a:ext cx="3429000" cy="523220"/>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2. </a:t>
            </a:r>
            <a:r>
              <a:rPr lang="en-US" sz="2800" b="1" dirty="0" err="1" smtClean="0">
                <a:latin typeface="Times New Roman" pitchFamily="18" charset="0"/>
                <a:cs typeface="Times New Roman" pitchFamily="18" charset="0"/>
              </a:rPr>
              <a:t>Tác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phẩm</a:t>
            </a:r>
            <a:endParaRPr lang="en-US" sz="2800" b="1" dirty="0">
              <a:latin typeface="Times New Roman" pitchFamily="18" charset="0"/>
              <a:cs typeface="Times New Roman" pitchFamily="18" charset="0"/>
            </a:endParaRPr>
          </a:p>
        </p:txBody>
      </p:sp>
      <p:sp>
        <p:nvSpPr>
          <p:cNvPr id="7" name="TextBox 6"/>
          <p:cNvSpPr txBox="1"/>
          <p:nvPr/>
        </p:nvSpPr>
        <p:spPr>
          <a:xfrm>
            <a:off x="685800" y="697724"/>
            <a:ext cx="8229600" cy="1169551"/>
          </a:xfrm>
          <a:prstGeom prst="rect">
            <a:avLst/>
          </a:prstGeom>
          <a:noFill/>
        </p:spPr>
        <p:txBody>
          <a:bodyPr wrap="square" rtlCol="0">
            <a:spAutoFit/>
          </a:bodyPr>
          <a:lstStyle/>
          <a:p>
            <a:r>
              <a:rPr lang="en-US" sz="2600" dirty="0" smtClean="0">
                <a:latin typeface="Times New Roman" pitchFamily="18" charset="0"/>
                <a:cs typeface="Times New Roman" pitchFamily="18" charset="0"/>
              </a:rPr>
              <a:t>- </a:t>
            </a:r>
            <a:r>
              <a:rPr lang="nl-NL" sz="2600" dirty="0" smtClean="0">
                <a:latin typeface="Times New Roman" pitchFamily="18" charset="0"/>
                <a:cs typeface="Times New Roman" pitchFamily="18" charset="0"/>
              </a:rPr>
              <a:t> Rút từ </a:t>
            </a:r>
            <a:r>
              <a:rPr lang="nl-NL" sz="2600" i="1" dirty="0" smtClean="0">
                <a:latin typeface="Times New Roman" pitchFamily="18" charset="0"/>
                <a:cs typeface="Times New Roman" pitchFamily="18" charset="0"/>
              </a:rPr>
              <a:t>Tuyển tập</a:t>
            </a:r>
            <a:r>
              <a:rPr lang="nl-NL" sz="2600" dirty="0" smtClean="0">
                <a:latin typeface="Times New Roman" pitchFamily="18" charset="0"/>
                <a:cs typeface="Times New Roman" pitchFamily="18" charset="0"/>
              </a:rPr>
              <a:t>, NXB Hội nhà văn, Hà Nội, 2011, tr.203</a:t>
            </a:r>
            <a:r>
              <a:rPr lang="nl-NL"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lnSpc>
                <a:spcPct val="150000"/>
              </a:lnSpc>
            </a:pPr>
            <a:endParaRPr lang="en-US" sz="2800" dirty="0">
              <a:latin typeface="Times New Roman" pitchFamily="18" charset="0"/>
              <a:cs typeface="Times New Roman" pitchFamily="18" charset="0"/>
            </a:endParaRPr>
          </a:p>
        </p:txBody>
      </p:sp>
      <p:pic>
        <p:nvPicPr>
          <p:cNvPr id="8" name="Picture 7" descr="images637927_IMG_8328.jpg"/>
          <p:cNvPicPr>
            <a:picLocks noChangeAspect="1"/>
          </p:cNvPicPr>
          <p:nvPr/>
        </p:nvPicPr>
        <p:blipFill>
          <a:blip r:embed="rId3"/>
          <a:stretch>
            <a:fillRect/>
          </a:stretch>
        </p:blipFill>
        <p:spPr>
          <a:xfrm>
            <a:off x="999995" y="2298162"/>
            <a:ext cx="3410081" cy="2480179"/>
          </a:xfrm>
          <a:prstGeom prst="rect">
            <a:avLst/>
          </a:prstGeom>
        </p:spPr>
      </p:pic>
      <p:sp>
        <p:nvSpPr>
          <p:cNvPr id="10" name="TextBox 9"/>
          <p:cNvSpPr txBox="1"/>
          <p:nvPr/>
        </p:nvSpPr>
        <p:spPr>
          <a:xfrm>
            <a:off x="667011" y="1200150"/>
            <a:ext cx="4029205" cy="523220"/>
          </a:xfrm>
          <a:prstGeom prst="rect">
            <a:avLst/>
          </a:prstGeom>
          <a:noFill/>
        </p:spPr>
        <p:txBody>
          <a:bodyPr wrap="square" rtlCol="0">
            <a:spAutoFit/>
          </a:bodyPr>
          <a:lstStyle/>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Thể</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loại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thơ</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lục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bát</a:t>
            </a:r>
            <a:r>
              <a:rPr lang="en-US" sz="2800" dirty="0" smtClean="0">
                <a:latin typeface="Times New Roman" pitchFamily="18" charset="0"/>
                <a:cs typeface="Times New Roman" pitchFamily="18" charset="0"/>
              </a:rPr>
              <a:t>;</a:t>
            </a:r>
          </a:p>
        </p:txBody>
      </p:sp>
      <p:sp>
        <p:nvSpPr>
          <p:cNvPr id="11" name="TextBox 10"/>
          <p:cNvSpPr txBox="1"/>
          <p:nvPr/>
        </p:nvSpPr>
        <p:spPr>
          <a:xfrm>
            <a:off x="685801" y="1717859"/>
            <a:ext cx="7239000" cy="954107"/>
          </a:xfrm>
          <a:prstGeom prst="rect">
            <a:avLst/>
          </a:prstGeom>
          <a:noFill/>
        </p:spPr>
        <p:txBody>
          <a:bodyPr wrap="square" rtlCol="0">
            <a:spAutoFit/>
          </a:bodyPr>
          <a:lstStyle/>
          <a:p>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Phương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thức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đạt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sự</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kết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hợp</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biểu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cảm</a:t>
            </a:r>
            <a:r>
              <a:rPr lang="en-US" sz="2800" dirty="0" smtClean="0">
                <a:latin typeface="Times New Roman" pitchFamily="18" charset="0"/>
                <a:cs typeface="Times New Roman" pitchFamily="18" charset="0"/>
              </a:rPr>
              <a:t>;</a:t>
            </a:r>
          </a:p>
          <a:p>
            <a:endParaRPr lang="en-US" sz="2800" dirty="0">
              <a:latin typeface="Times New Roman" pitchFamily="18" charset="0"/>
              <a:cs typeface="Times New Roman" pitchFamily="18" charset="0"/>
            </a:endParaRPr>
          </a:p>
        </p:txBody>
      </p:sp>
      <p:pic>
        <p:nvPicPr>
          <p:cNvPr id="12" name="Picture 11" descr="images.jpg"/>
          <p:cNvPicPr>
            <a:picLocks noChangeAspect="1"/>
          </p:cNvPicPr>
          <p:nvPr/>
        </p:nvPicPr>
        <p:blipFill>
          <a:blip r:embed="rId4"/>
          <a:stretch>
            <a:fillRect/>
          </a:stretch>
        </p:blipFill>
        <p:spPr>
          <a:xfrm>
            <a:off x="4920961" y="2298163"/>
            <a:ext cx="3003840" cy="248017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linds(horizontal)">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linds(horizontal)">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76&quot;/&gt;&lt;/object&gt;&lt;object type=&quot;3&quot; unique_id=&quot;10004&quot;&gt;&lt;property id=&quot;20148&quot; value=&quot;5&quot;/&gt;&lt;property id=&quot;20300&quot; value=&quot;Slide 2 - &amp;quot;  Bài 4 - Văn bản 2:     CHUYỆN CỔ NƯỚC MÌNH                                   - Lâm Thị Mỹ Dạ -&amp;quot;&quot;/&gt;&lt;property id=&quot;20307&quot; value=&quot;256&quot;/&gt;&lt;/object&gt;&lt;object type=&quot;3&quot; unique_id=&quot;10005&quot;&gt;&lt;property id=&quot;20148&quot; value=&quot;5&quot;/&gt;&lt;property id=&quot;20300&quot; value=&quot;Slide 3&quot;/&gt;&lt;property id=&quot;20307&quot; value=&quot;278&quot;/&gt;&lt;/object&gt;&lt;object type=&quot;3&quot; unique_id=&quot;10006&quot;&gt;&lt;property id=&quot;20148&quot; value=&quot;5&quot;/&gt;&lt;property id=&quot;20300&quot; value=&quot;Slide 4&quot;/&gt;&lt;property id=&quot;20307&quot; value=&quot;258&quot;/&gt;&lt;/object&gt;&lt;object type=&quot;3&quot; unique_id=&quot;10007&quot;&gt;&lt;property id=&quot;20148&quot; value=&quot;5&quot;/&gt;&lt;property id=&quot;20300&quot; value=&quot;Slide 5&quot;/&gt;&lt;property id=&quot;20307&quot; value=&quot;281&quot;/&gt;&lt;/object&gt;&lt;object type=&quot;3&quot; unique_id=&quot;10008&quot;&gt;&lt;property id=&quot;20148&quot; value=&quot;5&quot;/&gt;&lt;property id=&quot;20300&quot; value=&quot;Slide 6&quot;/&gt;&lt;property id=&quot;20307&quot; value=&quot;259&quot;/&gt;&lt;/object&gt;&lt;object type=&quot;3&quot; unique_id=&quot;10009&quot;&gt;&lt;property id=&quot;20148&quot; value=&quot;5&quot;/&gt;&lt;property id=&quot;20300&quot; value=&quot;Slide 7 - &amp;quot;2. Tác phẩm&amp;quot;&quot;/&gt;&lt;property id=&quot;20307&quot; value=&quot;264&quot;/&gt;&lt;/object&gt;&lt;object type=&quot;3&quot; unique_id=&quot;10010&quot;&gt;&lt;property id=&quot;20148&quot; value=&quot;5&quot;/&gt;&lt;property id=&quot;20300&quot; value=&quot;Slide 8 - &amp;quot;2. Tác phẩm&amp;quot;&quot;/&gt;&lt;property id=&quot;20307&quot; value=&quot;277&quot;/&gt;&lt;/object&gt;&lt;object type=&quot;3&quot; unique_id=&quot;10011&quot;&gt;&lt;property id=&quot;20148&quot; value=&quot;5&quot;/&gt;&lt;property id=&quot;20300&quot; value=&quot;Slide 9&quot;/&gt;&lt;property id=&quot;20307&quot; value=&quot;261&quot;/&gt;&lt;/object&gt;&lt;object type=&quot;3&quot; unique_id=&quot;10012&quot;&gt;&lt;property id=&quot;20148&quot; value=&quot;5&quot;/&gt;&lt;property id=&quot;20300&quot; value=&quot;Slide 10&quot;/&gt;&lt;property id=&quot;20307&quot; value=&quot;274&quot;/&gt;&lt;/object&gt;&lt;object type=&quot;3&quot; unique_id=&quot;10013&quot;&gt;&lt;property id=&quot;20148&quot; value=&quot;5&quot;/&gt;&lt;property id=&quot;20300&quot; value=&quot;Slide 11&quot;/&gt;&lt;property id=&quot;20307&quot; value=&quot;262&quot;/&gt;&lt;/object&gt;&lt;object type=&quot;3&quot; unique_id=&quot;10014&quot;&gt;&lt;property id=&quot;20148&quot; value=&quot;5&quot;/&gt;&lt;property id=&quot;20300&quot; value=&quot;Slide 12&quot;/&gt;&lt;property id=&quot;20307&quot; value=&quot;263&quot;/&gt;&lt;/object&gt;&lt;object type=&quot;3&quot; unique_id=&quot;10015&quot;&gt;&lt;property id=&quot;20148&quot; value=&quot;5&quot;/&gt;&lt;property id=&quot;20300&quot; value=&quot;Slide 13&quot;/&gt;&lt;property id=&quot;20307&quot; value=&quot;269&quot;/&gt;&lt;/object&gt;&lt;object type=&quot;3&quot; unique_id=&quot;10016&quot;&gt;&lt;property id=&quot;20148&quot; value=&quot;5&quot;/&gt;&lt;property id=&quot;20300&quot; value=&quot;Slide 14&quot;/&gt;&lt;property id=&quot;20307&quot; value=&quot;267&quot;/&gt;&lt;/object&gt;&lt;object type=&quot;3&quot; unique_id=&quot;10017&quot;&gt;&lt;property id=&quot;20148&quot; value=&quot;5&quot;/&gt;&lt;property id=&quot;20300&quot; value=&quot;Slide 15&quot;/&gt;&lt;property id=&quot;20307&quot; value=&quot;268&quot;/&gt;&lt;/object&gt;&lt;object type=&quot;3&quot; unique_id=&quot;10018&quot;&gt;&lt;property id=&quot;20148&quot; value=&quot;5&quot;/&gt;&lt;property id=&quot;20300&quot; value=&quot;Slide 16&quot;/&gt;&lt;property id=&quot;20307&quot; value=&quot;279&quot;/&gt;&lt;/object&gt;&lt;object type=&quot;3&quot; unique_id=&quot;10019&quot;&gt;&lt;property id=&quot;20148&quot; value=&quot;5&quot;/&gt;&lt;property id=&quot;20300&quot; value=&quot;Slide 17&quot;/&gt;&lt;property id=&quot;20307&quot; value=&quot;282&quot;/&gt;&lt;/object&gt;&lt;object type=&quot;3&quot; unique_id=&quot;10020&quot;&gt;&lt;property id=&quot;20148&quot; value=&quot;5&quot;/&gt;&lt;property id=&quot;20300&quot; value=&quot;Slide 18&quot;/&gt;&lt;property id=&quot;20307&quot; value=&quot;266&quot;/&gt;&lt;/object&gt;&lt;object type=&quot;3&quot; unique_id=&quot;10021&quot;&gt;&lt;property id=&quot;20148&quot; value=&quot;5&quot;/&gt;&lt;property id=&quot;20300&quot; value=&quot;Slide 19&quot;/&gt;&lt;property id=&quot;20307&quot; value=&quot;273&quot;/&gt;&lt;/object&gt;&lt;object type=&quot;3&quot; unique_id=&quot;10022&quot;&gt;&lt;property id=&quot;20148&quot; value=&quot;5&quot;/&gt;&lt;property id=&quot;20300&quot; value=&quot;Slide 20&quot;/&gt;&lt;property id=&quot;20307&quot; value=&quot;272&quot;/&gt;&lt;/object&gt;&lt;object type=&quot;3&quot; unique_id=&quot;10023&quot;&gt;&lt;property id=&quot;20148&quot; value=&quot;5&quot;/&gt;&lt;property id=&quot;20300&quot; value=&quot;Slide 21&quot;/&gt;&lt;property id=&quot;20307&quot; value=&quot;270&quot;/&gt;&lt;/object&gt;&lt;/object&gt;&lt;object type=&quot;8&quot; unique_id=&quot;10046&quot;&gt;&lt;/object&gt;&lt;/object&gt;&lt;/database&gt;"/>
  <p:tag name="MMPROD_NEXTUNIQUEID" val="10009"/>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991</TotalTime>
  <Words>1258</Words>
  <Application>Microsoft Office PowerPoint</Application>
  <PresentationFormat>On-screen Show (16:9)</PresentationFormat>
  <Paragraphs>110</Paragraphs>
  <Slides>21</Slides>
  <Notes>0</Notes>
  <HiddenSlides>0</HiddenSlides>
  <MMClips>1</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PowerPoint Presentation</vt:lpstr>
      <vt:lpstr>  Bài 4 - Văn bản 2:     CHUYỆN CỔ NƯỚC MÌNH                                   - Lâm Thị Mỹ Dạ -</vt:lpstr>
      <vt:lpstr>PowerPoint Presentation</vt:lpstr>
      <vt:lpstr>PowerPoint Presentation</vt:lpstr>
      <vt:lpstr>PowerPoint Presentation</vt:lpstr>
      <vt:lpstr>PowerPoint Presentation</vt:lpstr>
      <vt:lpstr>2. Tác phẩm</vt:lpstr>
      <vt:lpstr>2. Tác phẩm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Văn bản 2:  CHUYỆN CỔ NƯỚC MÌNH                        - Lâm Thị Mỹ Dạ -</dc:title>
  <dc:creator>Thu Ngoc</dc:creator>
  <cp:lastModifiedBy>pc</cp:lastModifiedBy>
  <cp:revision>78</cp:revision>
  <dcterms:created xsi:type="dcterms:W3CDTF">2006-08-16T00:00:00Z</dcterms:created>
  <dcterms:modified xsi:type="dcterms:W3CDTF">2021-07-05T16:11:05Z</dcterms:modified>
</cp:coreProperties>
</file>